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25" r:id="rId3"/>
    <p:sldId id="338" r:id="rId4"/>
    <p:sldId id="337" r:id="rId5"/>
    <p:sldId id="257" r:id="rId6"/>
    <p:sldId id="258" r:id="rId7"/>
    <p:sldId id="259" r:id="rId8"/>
    <p:sldId id="341" r:id="rId9"/>
    <p:sldId id="315" r:id="rId10"/>
    <p:sldId id="327" r:id="rId11"/>
    <p:sldId id="321" r:id="rId12"/>
    <p:sldId id="297" r:id="rId13"/>
    <p:sldId id="328" r:id="rId14"/>
    <p:sldId id="329" r:id="rId15"/>
    <p:sldId id="291" r:id="rId16"/>
    <p:sldId id="330" r:id="rId17"/>
    <p:sldId id="342" r:id="rId18"/>
    <p:sldId id="331" r:id="rId19"/>
    <p:sldId id="323" r:id="rId20"/>
    <p:sldId id="306" r:id="rId21"/>
    <p:sldId id="289" r:id="rId22"/>
    <p:sldId id="309" r:id="rId23"/>
    <p:sldId id="332" r:id="rId24"/>
    <p:sldId id="324" r:id="rId25"/>
    <p:sldId id="313" r:id="rId26"/>
    <p:sldId id="263" r:id="rId27"/>
    <p:sldId id="336" r:id="rId28"/>
    <p:sldId id="333" r:id="rId29"/>
    <p:sldId id="334" r:id="rId30"/>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6699"/>
    <a:srgbClr val="FFEB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19" autoAdjust="0"/>
    <p:restoredTop sz="54360" autoAdjust="0"/>
  </p:normalViewPr>
  <p:slideViewPr>
    <p:cSldViewPr snapToGrid="0">
      <p:cViewPr varScale="1">
        <p:scale>
          <a:sx n="65" d="100"/>
          <a:sy n="65" d="100"/>
        </p:scale>
        <p:origin x="6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1"/>
            <a:ext cx="2949787" cy="498693"/>
          </a:xfrm>
          <a:prstGeom prst="rect">
            <a:avLst/>
          </a:prstGeom>
        </p:spPr>
        <p:txBody>
          <a:bodyPr vert="horz" lIns="92236" tIns="46118" rIns="92236" bIns="46118" rtlCol="0"/>
          <a:lstStyle>
            <a:lvl1pPr algn="r">
              <a:defRPr sz="1200"/>
            </a:lvl1pPr>
          </a:lstStyle>
          <a:p>
            <a:fld id="{9362C222-83DF-43A4-AEA5-4D0A0FF4D1CE}" type="datetimeFigureOut">
              <a:rPr kumimoji="1" lang="ja-JP" altLang="en-US" smtClean="0"/>
              <a:t>2017/3/27</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83306"/>
            <a:ext cx="5445760" cy="3913615"/>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7" cy="498692"/>
          </a:xfrm>
          <a:prstGeom prst="rect">
            <a:avLst/>
          </a:prstGeom>
        </p:spPr>
        <p:txBody>
          <a:bodyPr vert="horz" lIns="92236" tIns="46118" rIns="92236" bIns="46118" rtlCol="0" anchor="b"/>
          <a:lstStyle>
            <a:lvl1pPr algn="r">
              <a:defRPr sz="1200"/>
            </a:lvl1pPr>
          </a:lstStyle>
          <a:p>
            <a:fld id="{0952A35E-1183-4587-BC73-A508E2CA0EA8}" type="slidenum">
              <a:rPr kumimoji="1" lang="ja-JP" altLang="en-US" smtClean="0"/>
              <a:t>‹#›</a:t>
            </a:fld>
            <a:endParaRPr kumimoji="1" lang="ja-JP" altLang="en-US"/>
          </a:p>
        </p:txBody>
      </p:sp>
    </p:spTree>
    <p:extLst>
      <p:ext uri="{BB962C8B-B14F-4D97-AF65-F5344CB8AC3E}">
        <p14:creationId xmlns:p14="http://schemas.microsoft.com/office/powerpoint/2010/main" val="2407760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00:00</a:t>
            </a:r>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a:t>
            </a:fld>
            <a:endParaRPr kumimoji="1" lang="ja-JP" altLang="en-US"/>
          </a:p>
        </p:txBody>
      </p:sp>
    </p:spTree>
    <p:extLst>
      <p:ext uri="{BB962C8B-B14F-4D97-AF65-F5344CB8AC3E}">
        <p14:creationId xmlns:p14="http://schemas.microsoft.com/office/powerpoint/2010/main" val="291558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accent5"/>
                </a:solidFill>
              </a:rPr>
              <a:t>【</a:t>
            </a:r>
            <a:r>
              <a:rPr kumimoji="1" lang="ja-JP" altLang="en-US" dirty="0" smtClean="0">
                <a:solidFill>
                  <a:schemeClr val="accent5"/>
                </a:solidFill>
              </a:rPr>
              <a:t>モデレーター</a:t>
            </a:r>
            <a:r>
              <a:rPr kumimoji="1" lang="en-US" altLang="ja-JP" dirty="0" smtClean="0">
                <a:solidFill>
                  <a:schemeClr val="accent5"/>
                </a:solidFill>
              </a:rPr>
              <a:t>】</a:t>
            </a:r>
            <a:endParaRPr kumimoji="1" lang="ja-JP" altLang="en-US" dirty="0" smtClean="0">
              <a:solidFill>
                <a:schemeClr val="accent5"/>
              </a:solidFill>
            </a:endParaRPr>
          </a:p>
          <a:p>
            <a:r>
              <a:rPr kumimoji="1" lang="ja-JP" altLang="en-US" dirty="0" smtClean="0"/>
              <a:t>●研修プログラムの進め方について</a:t>
            </a:r>
          </a:p>
          <a:p>
            <a:r>
              <a:rPr kumimoji="1" lang="ja-JP" altLang="en-US" dirty="0" smtClean="0"/>
              <a:t>本日は、「心のバリアフリー研修」を受講いただき、ありがとうございます。</a:t>
            </a:r>
          </a:p>
          <a:p>
            <a:r>
              <a:rPr kumimoji="1" lang="ja-JP" altLang="en-US" dirty="0" smtClean="0"/>
              <a:t>このプログラムでは、社会の一員である皆さんが、社会を構成している様々な心身の特性や考え方を持つすべとの人々とのコミュニケーションを</a:t>
            </a:r>
          </a:p>
          <a:p>
            <a:r>
              <a:rPr kumimoji="1" lang="ja-JP" altLang="en-US" dirty="0" smtClean="0"/>
              <a:t>深め、支え合っていくためのポイントを学んでいただきます。</a:t>
            </a:r>
          </a:p>
          <a:p>
            <a:endParaRPr kumimoji="1" lang="ja-JP" altLang="en-US" dirty="0" smtClean="0"/>
          </a:p>
          <a:p>
            <a:r>
              <a:rPr kumimoji="1" lang="ja-JP" altLang="en-US" dirty="0" smtClean="0"/>
              <a:t>プログラムは、</a:t>
            </a:r>
          </a:p>
          <a:p>
            <a:r>
              <a:rPr kumimoji="1" lang="ja-JP" altLang="en-US" dirty="0" smtClean="0"/>
              <a:t>まず最初にゲーム型のワークショップを行います。ゲームを通じて障害を理解していただくものです。</a:t>
            </a:r>
          </a:p>
          <a:p>
            <a:r>
              <a:rPr kumimoji="1" lang="ja-JP" altLang="en-US" dirty="0" smtClean="0"/>
              <a:t>次に、「心のバリアフリーの基本理念」について学ぶ座学で進めていきますが、それを体現するための演習として、</a:t>
            </a:r>
          </a:p>
          <a:p>
            <a:r>
              <a:rPr kumimoji="1" lang="ja-JP" altLang="en-US" dirty="0" smtClean="0"/>
              <a:t>グループディスカッションを挟んで行っていきます。</a:t>
            </a:r>
          </a:p>
          <a:p>
            <a:endParaRPr kumimoji="1" lang="ja-JP" altLang="en-US" dirty="0" smtClean="0"/>
          </a:p>
          <a:p>
            <a:r>
              <a:rPr kumimoji="1" lang="ja-JP" altLang="en-US" dirty="0" smtClean="0"/>
              <a:t>まずは、研修に先立ち、皆さんには、アンケートへのご記入をお願いいたします。</a:t>
            </a:r>
          </a:p>
          <a:p>
            <a:r>
              <a:rPr kumimoji="1" lang="ja-JP" altLang="en-US" dirty="0" smtClean="0"/>
              <a:t>最初に書いていただくのは、「受講前にお書きください」というところです。</a:t>
            </a:r>
          </a:p>
          <a:p>
            <a:endParaRPr kumimoji="1" lang="ja-JP" altLang="en-US" dirty="0" smtClean="0"/>
          </a:p>
          <a:p>
            <a:r>
              <a:rPr kumimoji="1" lang="ja-JP" altLang="en-US" dirty="0" smtClean="0"/>
              <a:t>では、研修をはじめていきたいと思います。</a:t>
            </a:r>
          </a:p>
          <a:p>
            <a:r>
              <a:rPr kumimoji="1" lang="ja-JP" altLang="en-US" dirty="0" smtClean="0"/>
              <a:t>まずは、ゲーム型ワークショップをはじめたいと思います。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a:t>
            </a:fld>
            <a:endParaRPr kumimoji="1" lang="ja-JP" altLang="en-US"/>
          </a:p>
        </p:txBody>
      </p:sp>
    </p:spTree>
    <p:extLst>
      <p:ext uri="{BB962C8B-B14F-4D97-AF65-F5344CB8AC3E}">
        <p14:creationId xmlns:p14="http://schemas.microsoft.com/office/powerpoint/2010/main" val="178223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ゲーム型ワークショップ</a:t>
            </a:r>
            <a:endParaRPr kumimoji="1" lang="en-US" altLang="ja-JP" dirty="0" smtClean="0"/>
          </a:p>
          <a:p>
            <a:r>
              <a:rPr kumimoji="1" lang="ja-JP" altLang="en-US" dirty="0" smtClean="0"/>
              <a:t>詳細は別途公開。</a:t>
            </a:r>
            <a:endParaRPr kumimoji="1" lang="en-US" altLang="ja-JP" dirty="0" smtClean="0"/>
          </a:p>
          <a:p>
            <a:endParaRPr kumimoji="1" lang="en-US" altLang="ja-JP" dirty="0" smtClean="0"/>
          </a:p>
          <a:p>
            <a:r>
              <a:rPr kumimoji="1" lang="en-US" altLang="ja-JP" dirty="0" smtClean="0"/>
              <a:t>※</a:t>
            </a:r>
            <a:r>
              <a:rPr kumimoji="1" lang="ja-JP" altLang="en-US" dirty="0" smtClean="0"/>
              <a:t>ワークショップはグループで行う。ワークショップの最初にアイスブレイクを入れる。</a:t>
            </a:r>
            <a:endParaRPr kumimoji="1" lang="ja-JP" altLang="en-US" dirty="0"/>
          </a:p>
        </p:txBody>
      </p:sp>
      <p:sp>
        <p:nvSpPr>
          <p:cNvPr id="4" name="スライド番号プレースホルダー 3"/>
          <p:cNvSpPr>
            <a:spLocks noGrp="1"/>
          </p:cNvSpPr>
          <p:nvPr>
            <p:ph type="sldNum" sz="quarter" idx="10"/>
          </p:nvPr>
        </p:nvSpPr>
        <p:spPr/>
        <p:txBody>
          <a:bodyPr/>
          <a:lstStyle/>
          <a:p>
            <a:fld id="{4070E882-3BF5-D44C-A16C-264DF20AF525}" type="slidenum">
              <a:rPr kumimoji="1" lang="ja-JP" altLang="en-US" smtClean="0"/>
              <a:t>3</a:t>
            </a:fld>
            <a:endParaRPr kumimoji="1" lang="ja-JP" altLang="en-US"/>
          </a:p>
        </p:txBody>
      </p:sp>
    </p:spTree>
    <p:extLst>
      <p:ext uri="{BB962C8B-B14F-4D97-AF65-F5344CB8AC3E}">
        <p14:creationId xmlns:p14="http://schemas.microsoft.com/office/powerpoint/2010/main" val="3971616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00:50</a:t>
            </a:r>
          </a:p>
          <a:p>
            <a:r>
              <a:rPr kumimoji="1" lang="en-US" altLang="ja-JP" dirty="0" smtClean="0">
                <a:solidFill>
                  <a:schemeClr val="accent5"/>
                </a:solidFill>
              </a:rPr>
              <a:t>【</a:t>
            </a:r>
            <a:r>
              <a:rPr kumimoji="1" lang="ja-JP" altLang="en-US" dirty="0" smtClean="0">
                <a:solidFill>
                  <a:schemeClr val="accent5"/>
                </a:solidFill>
              </a:rPr>
              <a:t>モデレーター</a:t>
            </a:r>
            <a:r>
              <a:rPr kumimoji="1" lang="en-US" altLang="ja-JP" dirty="0" smtClean="0">
                <a:solidFill>
                  <a:schemeClr val="accent5"/>
                </a:solidFill>
              </a:rPr>
              <a:t>】</a:t>
            </a:r>
            <a:endParaRPr kumimoji="1" lang="ja-JP" altLang="en-US" dirty="0" smtClean="0">
              <a:solidFill>
                <a:schemeClr val="accent5"/>
              </a:solidFill>
            </a:endParaRPr>
          </a:p>
          <a:p>
            <a:endParaRPr kumimoji="1" lang="en-US" altLang="ja-JP" dirty="0" smtClean="0"/>
          </a:p>
          <a:p>
            <a:r>
              <a:rPr kumimoji="1" lang="ja-JP" altLang="en-US" dirty="0" smtClean="0"/>
              <a:t>では、ここからは、座学に入っていきます。</a:t>
            </a:r>
          </a:p>
          <a:p>
            <a:r>
              <a:rPr kumimoji="1" lang="ja-JP" altLang="en-US" dirty="0" smtClean="0"/>
              <a:t>●ファシリテーターの紹介</a:t>
            </a:r>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endParaRPr kumimoji="1" lang="ja-JP" altLang="en-US" dirty="0" smtClean="0">
              <a:solidFill>
                <a:srgbClr val="FF0000"/>
              </a:solidFill>
            </a:endParaRPr>
          </a:p>
          <a:p>
            <a:pPr defTabSz="922355">
              <a:defRPr/>
            </a:pPr>
            <a:r>
              <a:rPr kumimoji="1" lang="ja-JP" altLang="en-US" dirty="0" smtClean="0"/>
              <a:t>ファシリテーター自己紹介★</a:t>
            </a: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4</a:t>
            </a:fld>
            <a:endParaRPr kumimoji="1" lang="ja-JP" altLang="en-US"/>
          </a:p>
        </p:txBody>
      </p:sp>
    </p:spTree>
    <p:extLst>
      <p:ext uri="{BB962C8B-B14F-4D97-AF65-F5344CB8AC3E}">
        <p14:creationId xmlns:p14="http://schemas.microsoft.com/office/powerpoint/2010/main" val="1225292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00:50</a:t>
            </a:r>
            <a:endParaRPr kumimoji="1" lang="en-US" altLang="ja-JP" dirty="0"/>
          </a:p>
          <a:p>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r>
              <a:rPr kumimoji="1" lang="ja-JP" altLang="en-US" dirty="0" smtClean="0"/>
              <a:t>今日は「心のバリアフリー研修」ということでお集まりいただきました。</a:t>
            </a:r>
          </a:p>
          <a:p>
            <a:r>
              <a:rPr kumimoji="1" lang="ja-JP" altLang="en-US" dirty="0" smtClean="0"/>
              <a:t>★皆さん　</a:t>
            </a:r>
            <a:r>
              <a:rPr kumimoji="1" lang="en-US" altLang="ja-JP" dirty="0" smtClean="0"/>
              <a:t>『</a:t>
            </a:r>
            <a:r>
              <a:rPr kumimoji="1" lang="ja-JP" altLang="en-US" dirty="0" smtClean="0"/>
              <a:t>心のバリアフリー</a:t>
            </a:r>
            <a:r>
              <a:rPr kumimoji="1" lang="en-US" altLang="ja-JP" dirty="0" smtClean="0"/>
              <a:t>』</a:t>
            </a:r>
            <a:r>
              <a:rPr kumimoji="1" lang="ja-JP" altLang="en-US" dirty="0" smtClean="0"/>
              <a:t>という言葉、本日までに聞いたことがあるでしょうか？</a:t>
            </a:r>
          </a:p>
          <a:p>
            <a:r>
              <a:rPr kumimoji="1" lang="ja-JP" altLang="en-US" dirty="0" smtClean="0"/>
              <a:t>　</a:t>
            </a:r>
            <a:r>
              <a:rPr kumimoji="1" lang="en-US" altLang="ja-JP" dirty="0" smtClean="0"/>
              <a:t>※</a:t>
            </a:r>
            <a:r>
              <a:rPr kumimoji="1" lang="ja-JP" altLang="en-US" dirty="0" smtClean="0"/>
              <a:t>受講生に質問。</a:t>
            </a:r>
          </a:p>
          <a:p>
            <a:r>
              <a:rPr kumimoji="1" lang="ja-JP" altLang="en-US" dirty="0" smtClean="0"/>
              <a:t>そうですね。・・・・・（回答に対するレスポンス）</a:t>
            </a:r>
          </a:p>
          <a:p>
            <a:endParaRPr kumimoji="1" lang="ja-JP" altLang="en-US" dirty="0" smtClean="0"/>
          </a:p>
          <a:p>
            <a:r>
              <a:rPr kumimoji="1" lang="ja-JP" altLang="en-US" dirty="0" smtClean="0"/>
              <a:t>皆さん、「心の」という言葉がつくと、「やさしさ」などの言葉が浮かぶでしょうか？</a:t>
            </a:r>
          </a:p>
          <a:p>
            <a:r>
              <a:rPr kumimoji="1" lang="ja-JP" altLang="en-US" dirty="0" smtClean="0"/>
              <a:t>私を見てください。</a:t>
            </a:r>
            <a:r>
              <a:rPr kumimoji="1" lang="en-US" altLang="ja-JP" dirty="0" smtClean="0"/>
              <a:t>(</a:t>
            </a:r>
            <a:r>
              <a:rPr kumimoji="1" lang="ja-JP" altLang="en-US" dirty="0" smtClean="0"/>
              <a:t>講師）私の心にある優しさ、どのくらいあるか皆さんにみえますか？</a:t>
            </a:r>
          </a:p>
          <a:p>
            <a:r>
              <a:rPr kumimoji="1" lang="ja-JP" altLang="en-US" dirty="0" smtClean="0"/>
              <a:t>やさしさって、見えないですよね。では、心のバリアフリーっていったいなんでしょうか。</a:t>
            </a:r>
            <a:endParaRPr kumimoji="1" lang="en-US" altLang="ja-JP" dirty="0" smtClean="0"/>
          </a:p>
          <a:p>
            <a:endParaRPr kumimoji="1" lang="en-US" altLang="ja-JP" dirty="0" smtClean="0"/>
          </a:p>
          <a:p>
            <a:r>
              <a:rPr kumimoji="1" lang="ja-JP" altLang="en-US" dirty="0" smtClean="0"/>
              <a:t>ここから一緒に考えいきましょう。</a:t>
            </a:r>
          </a:p>
          <a:p>
            <a:endParaRPr kumimoji="1" lang="ja-JP" altLang="en-US" dirty="0" smtClean="0"/>
          </a:p>
          <a:p>
            <a:r>
              <a:rPr kumimoji="1" lang="ja-JP" altLang="en-US" dirty="0" smtClean="0"/>
              <a:t>今日は、最初に説明があったように、間にグループで考えていくグループディスカッションを行っていきます。</a:t>
            </a:r>
          </a:p>
          <a:p>
            <a:r>
              <a:rPr kumimoji="1" lang="ja-JP" altLang="en-US" dirty="0" smtClean="0"/>
              <a:t>　</a:t>
            </a:r>
            <a:r>
              <a:rPr kumimoji="1" lang="en-US" altLang="ja-JP" dirty="0" smtClean="0"/>
              <a:t>※</a:t>
            </a:r>
            <a:r>
              <a:rPr kumimoji="1" lang="ja-JP" altLang="en-US" dirty="0" smtClean="0"/>
              <a:t>グループについて説明</a:t>
            </a:r>
          </a:p>
          <a:p>
            <a:r>
              <a:rPr kumimoji="1" lang="ja-JP" altLang="en-US" dirty="0" smtClean="0"/>
              <a:t>各グループには、障害当事者サポーターに参加していただいています。この方々も交えて、</a:t>
            </a:r>
          </a:p>
          <a:p>
            <a:r>
              <a:rPr kumimoji="1" lang="ja-JP" altLang="en-US" dirty="0" smtClean="0"/>
              <a:t>この研修でともに考えていく仲間ですから、まずは、自己紹介をしておきましょう。</a:t>
            </a:r>
            <a:r>
              <a:rPr kumimoji="1" lang="en-US" altLang="ja-JP" dirty="0" smtClean="0"/>
              <a:t>【</a:t>
            </a:r>
            <a:r>
              <a:rPr kumimoji="1" lang="ja-JP" altLang="en-US" dirty="0" smtClean="0"/>
              <a:t>５分程度</a:t>
            </a:r>
            <a:r>
              <a:rPr kumimoji="1" lang="en-US" altLang="ja-JP" dirty="0" smtClean="0"/>
              <a:t>】</a:t>
            </a:r>
            <a:endParaRPr kumimoji="1" lang="ja-JP" altLang="en-US" dirty="0" smtClean="0"/>
          </a:p>
          <a:p>
            <a:r>
              <a:rPr kumimoji="1" lang="ja-JP" altLang="en-US" dirty="0" smtClean="0"/>
              <a:t>（アイスブレイクのお題はフレキシブルに入れていく）</a:t>
            </a:r>
          </a:p>
          <a:p>
            <a:r>
              <a:rPr kumimoji="1" lang="ja-JP" altLang="en-US" dirty="0" smtClean="0"/>
              <a:t>★</a:t>
            </a:r>
            <a:endParaRPr kumimoji="1" lang="en-US" altLang="ja-JP" dirty="0" smtClean="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5</a:t>
            </a:fld>
            <a:endParaRPr kumimoji="1" lang="ja-JP" altLang="en-US"/>
          </a:p>
        </p:txBody>
      </p:sp>
    </p:spTree>
    <p:extLst>
      <p:ext uri="{BB962C8B-B14F-4D97-AF65-F5344CB8AC3E}">
        <p14:creationId xmlns:p14="http://schemas.microsoft.com/office/powerpoint/2010/main" val="23843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00:50</a:t>
            </a:r>
            <a:endParaRPr kumimoji="1" lang="en-US" altLang="ja-JP" dirty="0"/>
          </a:p>
          <a:p>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●障害はどこにある？　　理念の理解</a:t>
            </a:r>
            <a:endParaRPr kumimoji="1" lang="en-US" altLang="ja-JP" dirty="0" smtClean="0"/>
          </a:p>
          <a:p>
            <a:r>
              <a:rPr kumimoji="1" lang="ja-JP" altLang="en-US" dirty="0" smtClean="0"/>
              <a:t>では、皆さん、席に戻って、まずは私の話からはじめていきましょう。</a:t>
            </a:r>
          </a:p>
          <a:p>
            <a:endParaRPr kumimoji="1" lang="ja-JP" altLang="en-US" dirty="0" smtClean="0"/>
          </a:p>
          <a:p>
            <a:r>
              <a:rPr kumimoji="1" lang="ja-JP" altLang="en-US" dirty="0" smtClean="0"/>
              <a:t>突然ですが、皆さんの利き手は右ですか？左ですか？　　右利きの方手を挙げてください。・・・多いですね。</a:t>
            </a:r>
          </a:p>
          <a:p>
            <a:r>
              <a:rPr kumimoji="1" lang="ja-JP" altLang="en-US" dirty="0" smtClean="0"/>
              <a:t>では左利きの方は？・・・少ないですね。</a:t>
            </a:r>
            <a:endParaRPr kumimoji="1" lang="en-US" altLang="ja-JP" dirty="0" smtClean="0"/>
          </a:p>
          <a:p>
            <a:endParaRPr kumimoji="1" lang="en-US" altLang="ja-JP" dirty="0" smtClean="0"/>
          </a:p>
          <a:p>
            <a:r>
              <a:rPr kumimoji="1" lang="ja-JP" altLang="en-US" dirty="0" smtClean="0"/>
              <a:t>日本では、このように右利きが多くを占めますから、社会も右利きの方が使いやすい環境になっています。　　</a:t>
            </a:r>
            <a:endParaRPr kumimoji="1" lang="en-US" altLang="ja-JP" dirty="0" smtClean="0"/>
          </a:p>
          <a:p>
            <a:endParaRPr kumimoji="1" lang="en-US" altLang="ja-JP" dirty="0" smtClean="0"/>
          </a:p>
          <a:p>
            <a:r>
              <a:rPr kumimoji="1" lang="ja-JP" altLang="en-US" dirty="0" smtClean="0"/>
              <a:t>★ですので、左利きの方にとっては、使いにくい環境となっているのではないでしょうか。</a:t>
            </a:r>
          </a:p>
          <a:p>
            <a:r>
              <a:rPr kumimoji="1" lang="ja-JP" altLang="en-US" dirty="0" smtClean="0"/>
              <a:t>★例えばこんなことに困っていませんか？</a:t>
            </a:r>
          </a:p>
          <a:p>
            <a:r>
              <a:rPr kumimoji="1" lang="ja-JP" altLang="en-US" dirty="0" smtClean="0"/>
              <a:t>　例を紹介。★</a:t>
            </a:r>
          </a:p>
          <a:p>
            <a:endParaRPr kumimoji="1" lang="ja-JP" altLang="en-US"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6</a:t>
            </a:fld>
            <a:endParaRPr kumimoji="1" lang="ja-JP" altLang="en-US"/>
          </a:p>
        </p:txBody>
      </p:sp>
    </p:spTree>
    <p:extLst>
      <p:ext uri="{BB962C8B-B14F-4D97-AF65-F5344CB8AC3E}">
        <p14:creationId xmlns:p14="http://schemas.microsoft.com/office/powerpoint/2010/main" val="26078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00:51</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では、左利きの方はどのくらいいるんでしょうか？</a:t>
            </a:r>
          </a:p>
          <a:p>
            <a:endParaRPr kumimoji="1" lang="en-US" altLang="ja-JP" dirty="0" smtClean="0"/>
          </a:p>
          <a:p>
            <a:r>
              <a:rPr kumimoji="1" lang="ja-JP" altLang="en-US" dirty="0" smtClean="0"/>
              <a:t>★実は、日本の左利きの人は全体の</a:t>
            </a:r>
            <a:r>
              <a:rPr kumimoji="1" lang="en-US" altLang="ja-JP" dirty="0" smtClean="0"/>
              <a:t>11</a:t>
            </a:r>
            <a:r>
              <a:rPr kumimoji="1" lang="ja-JP" altLang="en-US" dirty="0" smtClean="0"/>
              <a:t>％しかいないのです。少数派とも言います。　</a:t>
            </a:r>
          </a:p>
          <a:p>
            <a:r>
              <a:rPr kumimoji="1" lang="ja-JP" altLang="en-US" dirty="0" smtClean="0"/>
              <a:t>★しかし、社会は大多数の右利きに合わせた環境になっています。</a:t>
            </a:r>
          </a:p>
          <a:p>
            <a:r>
              <a:rPr kumimoji="1" lang="ja-JP" altLang="en-US" dirty="0" smtClean="0"/>
              <a:t>★だから、先ほどのような左利きの人にとっての困りごとが生じているのです。　</a:t>
            </a:r>
          </a:p>
          <a:p>
            <a:r>
              <a:rPr kumimoji="1" lang="ja-JP" altLang="en-US" dirty="0" smtClean="0"/>
              <a:t>これが困りごとのある社会です。</a:t>
            </a:r>
            <a:endParaRPr kumimoji="1" lang="en-US" altLang="ja-JP" dirty="0" smtClean="0"/>
          </a:p>
          <a:p>
            <a:endParaRPr kumimoji="1" lang="en-US" altLang="ja-JP" dirty="0" smtClean="0"/>
          </a:p>
          <a:p>
            <a:r>
              <a:rPr kumimoji="1" lang="ja-JP" altLang="en-US" dirty="0" smtClean="0"/>
              <a:t>一言でいうと　　左利きの人への　</a:t>
            </a:r>
            <a:r>
              <a:rPr kumimoji="1" lang="en-US" altLang="ja-JP" dirty="0" smtClean="0"/>
              <a:t>『</a:t>
            </a:r>
            <a:r>
              <a:rPr kumimoji="1" lang="ja-JP" altLang="en-US" dirty="0" smtClean="0"/>
              <a:t>バリア</a:t>
            </a:r>
            <a:r>
              <a:rPr kumimoji="1" lang="en-US" altLang="ja-JP" dirty="0" smtClean="0"/>
              <a:t>』</a:t>
            </a:r>
            <a:r>
              <a:rPr kumimoji="1" lang="ja-JP" altLang="en-US" dirty="0" smtClean="0"/>
              <a:t>　　　　誰が決めたんでしょうか　★　</a:t>
            </a:r>
            <a:r>
              <a:rPr kumimoji="1" lang="ja-JP" altLang="en-US"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7</a:t>
            </a:fld>
            <a:endParaRPr kumimoji="1" lang="ja-JP" altLang="en-US"/>
          </a:p>
        </p:txBody>
      </p:sp>
    </p:spTree>
    <p:extLst>
      <p:ext uri="{BB962C8B-B14F-4D97-AF65-F5344CB8AC3E}">
        <p14:creationId xmlns:p14="http://schemas.microsoft.com/office/powerpoint/2010/main" val="2887249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では、この１１％の少数派の人の問題を障害者に変えて考えてみます。</a:t>
            </a:r>
            <a:endParaRPr kumimoji="1" lang="en-US" altLang="ja-JP" dirty="0" smtClean="0"/>
          </a:p>
          <a:p>
            <a:endParaRPr kumimoji="1" lang="ja-JP" altLang="en-US" dirty="0" smtClean="0"/>
          </a:p>
          <a:p>
            <a:r>
              <a:rPr kumimoji="1" lang="ja-JP" altLang="en-US" dirty="0" smtClean="0"/>
              <a:t>★日本の全人口のうち、障害者は</a:t>
            </a:r>
            <a:r>
              <a:rPr kumimoji="1" lang="en-US" altLang="ja-JP" dirty="0" smtClean="0"/>
              <a:t>6</a:t>
            </a:r>
            <a:r>
              <a:rPr kumimoji="1" lang="ja-JP" altLang="en-US" dirty="0" smtClean="0"/>
              <a:t>％、</a:t>
            </a:r>
            <a:r>
              <a:rPr kumimoji="1" lang="en-US" altLang="ja-JP" dirty="0" smtClean="0"/>
              <a:t>16</a:t>
            </a:r>
            <a:r>
              <a:rPr kumimoji="1" lang="ja-JP" altLang="en-US" dirty="0" smtClean="0"/>
              <a:t>人に</a:t>
            </a:r>
            <a:r>
              <a:rPr kumimoji="1" lang="en-US" altLang="ja-JP" dirty="0" smtClean="0"/>
              <a:t>1</a:t>
            </a:r>
            <a:r>
              <a:rPr kumimoji="1" lang="ja-JP" altLang="en-US" dirty="0" smtClean="0"/>
              <a:t>人と言われています。</a:t>
            </a:r>
          </a:p>
          <a:p>
            <a:endParaRPr kumimoji="1" lang="ja-JP" altLang="en-US" dirty="0" smtClean="0"/>
          </a:p>
          <a:p>
            <a:r>
              <a:rPr kumimoji="1" lang="ja-JP" altLang="en-US" dirty="0" smtClean="0"/>
              <a:t>しかし、皆さん、通勤時の電車の中を想像してください。</a:t>
            </a:r>
            <a:r>
              <a:rPr kumimoji="1" lang="en-US" altLang="ja-JP" dirty="0" smtClean="0"/>
              <a:t>16</a:t>
            </a:r>
            <a:r>
              <a:rPr kumimoji="1" lang="ja-JP" altLang="en-US" dirty="0" smtClean="0"/>
              <a:t>人に１人の障害者がいると感じますか？</a:t>
            </a:r>
          </a:p>
          <a:p>
            <a:endParaRPr kumimoji="1" lang="ja-JP" altLang="en-US" dirty="0" smtClean="0"/>
          </a:p>
          <a:p>
            <a:r>
              <a:rPr kumimoji="1" lang="ja-JP" altLang="en-US" dirty="0" smtClean="0"/>
              <a:t>困りごとが多い環境に出てくるのが難しいのでしょうか？どんな困りごとがあるんでしょうか？</a:t>
            </a:r>
          </a:p>
          <a:p>
            <a:endParaRPr kumimoji="1" lang="en-US" altLang="ja-JP" dirty="0" smtClean="0"/>
          </a:p>
          <a:p>
            <a:r>
              <a:rPr kumimoji="1" lang="ja-JP" altLang="en-US" dirty="0" smtClean="0"/>
              <a:t>障害のある人からすると、障害のない人の気持ちがわからないように、</a:t>
            </a:r>
            <a:endParaRPr kumimoji="1" lang="en-US" altLang="ja-JP" dirty="0" smtClean="0"/>
          </a:p>
          <a:p>
            <a:r>
              <a:rPr kumimoji="1" lang="ja-JP" altLang="en-US" dirty="0" smtClean="0"/>
              <a:t>障害のない人からすると、障害者がどんなことに困っているかは想像しづらいのは仕方のないことです。★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8</a:t>
            </a:fld>
            <a:endParaRPr kumimoji="1" lang="ja-JP" altLang="en-US"/>
          </a:p>
        </p:txBody>
      </p:sp>
    </p:spTree>
    <p:extLst>
      <p:ext uri="{BB962C8B-B14F-4D97-AF65-F5344CB8AC3E}">
        <p14:creationId xmlns:p14="http://schemas.microsoft.com/office/powerpoint/2010/main" val="3357680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00:53</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では、その「障害」について具体的に考えてみましょう・・・。　</a:t>
            </a:r>
            <a:endParaRPr kumimoji="1" lang="en-US" altLang="ja-JP" dirty="0" smtClean="0"/>
          </a:p>
          <a:p>
            <a:endParaRPr kumimoji="1" lang="en-US" altLang="ja-JP" dirty="0" smtClean="0"/>
          </a:p>
          <a:p>
            <a:r>
              <a:rPr kumimoji="1" lang="ja-JP" altLang="en-US" dirty="0" smtClean="0"/>
              <a:t>女性がいます。この女性、車椅子に乗っています。この人にとっての「障害」はなんでしょうか。　</a:t>
            </a:r>
          </a:p>
          <a:p>
            <a:r>
              <a:rPr kumimoji="1" lang="ja-JP" altLang="en-US" dirty="0" smtClean="0"/>
              <a:t>どんなことが考えられますか？　　　</a:t>
            </a:r>
            <a:endParaRPr kumimoji="1" lang="en-US" altLang="ja-JP" dirty="0" smtClean="0"/>
          </a:p>
          <a:p>
            <a:endParaRPr kumimoji="1" lang="ja-JP" altLang="en-US" dirty="0" smtClean="0"/>
          </a:p>
          <a:p>
            <a:r>
              <a:rPr kumimoji="1" lang="ja-JP" altLang="en-US" dirty="0" smtClean="0"/>
              <a:t>　</a:t>
            </a:r>
            <a:r>
              <a:rPr kumimoji="1" lang="en-US" altLang="ja-JP" dirty="0" smtClean="0"/>
              <a:t>※</a:t>
            </a:r>
            <a:r>
              <a:rPr kumimoji="1" lang="ja-JP" altLang="en-US" dirty="0" smtClean="0"/>
              <a:t>受講生に質問。</a:t>
            </a:r>
          </a:p>
          <a:p>
            <a:r>
              <a:rPr kumimoji="1" lang="ja-JP" altLang="en-US" dirty="0" smtClean="0"/>
              <a:t>そうですね。・・・・・（回答に対するレスポンス）</a:t>
            </a:r>
          </a:p>
          <a:p>
            <a:endParaRPr kumimoji="1" lang="ja-JP" altLang="en-US" dirty="0" smtClean="0"/>
          </a:p>
          <a:p>
            <a:r>
              <a:rPr kumimoji="1" lang="ja-JP" altLang="en-US" dirty="0" smtClean="0"/>
              <a:t>足が悪いかもしれませんし、病弱かもしれませんし、怪我をして一時的に車いすに乗っているかもしれません。</a:t>
            </a:r>
            <a:endParaRPr kumimoji="1" lang="en-US" altLang="ja-JP" dirty="0" smtClean="0"/>
          </a:p>
          <a:p>
            <a:endParaRPr kumimoji="1" lang="ja-JP" altLang="en-US" dirty="0" smtClean="0"/>
          </a:p>
          <a:p>
            <a:r>
              <a:rPr kumimoji="1" lang="ja-JP" altLang="en-US" dirty="0" smtClean="0"/>
              <a:t>つまり、足や身体など、心身の機能に障害を持っているということですね。★</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9</a:t>
            </a:fld>
            <a:endParaRPr kumimoji="1" lang="ja-JP" altLang="en-US"/>
          </a:p>
        </p:txBody>
      </p:sp>
    </p:spTree>
    <p:extLst>
      <p:ext uri="{BB962C8B-B14F-4D97-AF65-F5344CB8AC3E}">
        <p14:creationId xmlns:p14="http://schemas.microsoft.com/office/powerpoint/2010/main" val="1531652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00:53</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★さて、この女性。機能の障害がある女性。</a:t>
            </a:r>
          </a:p>
          <a:p>
            <a:r>
              <a:rPr kumimoji="1" lang="ja-JP" altLang="en-US" dirty="0" smtClean="0"/>
              <a:t>　皆さんの会社やお店に行くとして、どこでも自由に行けるでしょうか？</a:t>
            </a:r>
          </a:p>
          <a:p>
            <a:endParaRPr kumimoji="1" lang="ja-JP" altLang="en-US" dirty="0" smtClean="0"/>
          </a:p>
          <a:p>
            <a:r>
              <a:rPr kumimoji="1" lang="ja-JP" altLang="en-US" dirty="0" smtClean="0"/>
              <a:t>★お店に行ってみましょう。★さて、この女性、お店に入れそうですか？</a:t>
            </a:r>
          </a:p>
          <a:p>
            <a:endParaRPr kumimoji="1" lang="ja-JP" altLang="en-US" dirty="0" smtClean="0"/>
          </a:p>
          <a:p>
            <a:r>
              <a:rPr kumimoji="1" lang="ja-JP" altLang="en-US" dirty="0" smtClean="0"/>
              <a:t>★いろいろと困りごとが考えられますね。入れなそうです。　どんな困りごとが考えられますか？　</a:t>
            </a:r>
          </a:p>
          <a:p>
            <a:pPr defTabSz="954908">
              <a:defRPr/>
            </a:pPr>
            <a:r>
              <a:rPr kumimoji="1" lang="ja-JP" altLang="en-US" dirty="0" smtClean="0"/>
              <a:t>　　　応え）入口に階段があって、入れない・・・</a:t>
            </a:r>
          </a:p>
          <a:p>
            <a:pPr defTabSz="954908">
              <a:defRPr/>
            </a:pPr>
            <a:endParaRPr kumimoji="1" lang="ja-JP" altLang="en-US" dirty="0" smtClean="0"/>
          </a:p>
          <a:p>
            <a:pPr defTabSz="954908">
              <a:defRPr/>
            </a:pPr>
            <a:r>
              <a:rPr kumimoji="1" lang="ja-JP" altLang="en-US" dirty="0" smtClean="0"/>
              <a:t>そうですね。このままでは入れない。★ほかにも困りごとはありそうですね。</a:t>
            </a:r>
          </a:p>
          <a:p>
            <a:pPr defTabSz="954908">
              <a:defRPr/>
            </a:pPr>
            <a:endParaRPr kumimoji="1" lang="ja-JP" altLang="en-US" dirty="0" smtClean="0"/>
          </a:p>
          <a:p>
            <a:pPr defTabSz="954908">
              <a:defRPr/>
            </a:pPr>
            <a:r>
              <a:rPr kumimoji="1" lang="ja-JP" altLang="en-US" dirty="0" smtClean="0"/>
              <a:t>では、★この女性がお店に入るには、リハビリして、歩けるようになればよいですか？</a:t>
            </a:r>
          </a:p>
          <a:p>
            <a:pPr defTabSz="954908">
              <a:defRPr/>
            </a:pPr>
            <a:r>
              <a:rPr kumimoji="1" lang="ja-JP" altLang="en-US" dirty="0" smtClean="0"/>
              <a:t>しかし、リハビリしても、機能の障害は治らないという方も多いでしょう。</a:t>
            </a:r>
          </a:p>
          <a:p>
            <a:pPr defTabSz="954908">
              <a:defRPr/>
            </a:pPr>
            <a:endParaRPr kumimoji="1" lang="ja-JP" altLang="en-US" dirty="0" smtClean="0"/>
          </a:p>
          <a:p>
            <a:pPr defTabSz="954908">
              <a:defRPr/>
            </a:pPr>
            <a:r>
              <a:rPr kumimoji="1" lang="ja-JP" altLang="en-US" dirty="0" smtClean="0"/>
              <a:t>ということは？</a:t>
            </a:r>
          </a:p>
          <a:p>
            <a:pPr defTabSz="954908">
              <a:defRPr/>
            </a:pPr>
            <a:r>
              <a:rPr kumimoji="1" lang="ja-JP" altLang="en-US" dirty="0" smtClean="0"/>
              <a:t>この方にとっての障害は、社会の側にあるのではないでしょうか？</a:t>
            </a:r>
          </a:p>
          <a:p>
            <a:pPr defTabSz="954908">
              <a:defRPr/>
            </a:pPr>
            <a:r>
              <a:rPr kumimoji="1" lang="ja-JP" altLang="en-US" dirty="0" smtClean="0"/>
              <a:t>段さがあるから、狭い入口だから、案内がないから、困りごとが起こっている。</a:t>
            </a:r>
          </a:p>
          <a:p>
            <a:pPr defTabSz="954908">
              <a:defRPr/>
            </a:pPr>
            <a:r>
              <a:rPr kumimoji="1" lang="ja-JP" altLang="en-US" dirty="0" smtClean="0"/>
              <a:t>そうです。★障害は、バリアは、社会の中にあります。</a:t>
            </a:r>
          </a:p>
          <a:p>
            <a:pPr defTabSz="954908">
              <a:defRPr/>
            </a:pPr>
            <a:endParaRPr kumimoji="1" lang="ja-JP" altLang="en-US" dirty="0" smtClean="0"/>
          </a:p>
          <a:p>
            <a:pPr defTabSz="954908">
              <a:defRPr/>
            </a:pPr>
            <a:r>
              <a:rPr kumimoji="1" lang="ja-JP" altLang="en-US" dirty="0" smtClean="0"/>
              <a:t>★これを取り除くことが、バリアをなくすということですね。★</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10</a:t>
            </a:fld>
            <a:endParaRPr kumimoji="1" lang="ja-JP" altLang="en-US"/>
          </a:p>
        </p:txBody>
      </p:sp>
    </p:spTree>
    <p:extLst>
      <p:ext uri="{BB962C8B-B14F-4D97-AF65-F5344CB8AC3E}">
        <p14:creationId xmlns:p14="http://schemas.microsoft.com/office/powerpoint/2010/main" val="1244700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00:54</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もう一度、整理してみましょう。</a:t>
            </a:r>
          </a:p>
          <a:p>
            <a:endParaRPr kumimoji="1" lang="ja-JP" altLang="en-US" dirty="0" smtClean="0"/>
          </a:p>
          <a:p>
            <a:pPr defTabSz="954908">
              <a:defRPr/>
            </a:pPr>
            <a:r>
              <a:rPr kumimoji="1" lang="ja-JP" altLang="en-US" dirty="0" smtClean="0"/>
              <a:t>これまでは、障害は障害がある方の中にあって、リハビリなどをして、社会に適応できるよう、「障害者本人が乗り越えなければならない」という考え方でした。★この考え方を</a:t>
            </a:r>
            <a:r>
              <a:rPr kumimoji="1" lang="en-US" altLang="ja-JP" dirty="0" smtClean="0"/>
              <a:t>『</a:t>
            </a:r>
            <a:r>
              <a:rPr kumimoji="1" lang="ja-JP" altLang="en-US" dirty="0" smtClean="0"/>
              <a:t>医学モデル</a:t>
            </a:r>
            <a:r>
              <a:rPr kumimoji="1" lang="en-US" altLang="ja-JP" dirty="0" smtClean="0"/>
              <a:t>』</a:t>
            </a:r>
            <a:r>
              <a:rPr kumimoji="1" lang="ja-JP" altLang="en-US" dirty="0" smtClean="0"/>
              <a:t>といいます。★</a:t>
            </a:r>
          </a:p>
          <a:p>
            <a:endParaRPr kumimoji="1" lang="ja-JP" altLang="en-US" dirty="0" smtClean="0"/>
          </a:p>
          <a:p>
            <a:r>
              <a:rPr kumimoji="1" lang="ja-JP" altLang="en-US" dirty="0" smtClean="0"/>
              <a:t>しかし、そうではないということが、皆さんも理解できたでしょうか？</a:t>
            </a:r>
          </a:p>
          <a:p>
            <a:r>
              <a:rPr kumimoji="1" lang="ja-JP" altLang="en-US" dirty="0" smtClean="0"/>
              <a:t>障害は、障害のある人の中にあるのではなく、社会にあって、これを取り除くことが必要です。困りごとを取り除いていくことが社会の責務なのです。</a:t>
            </a:r>
          </a:p>
          <a:p>
            <a:r>
              <a:rPr kumimoji="1" lang="ja-JP" altLang="en-US" dirty="0" smtClean="0"/>
              <a:t>★これを</a:t>
            </a:r>
            <a:r>
              <a:rPr kumimoji="1" lang="en-US" altLang="ja-JP" dirty="0" smtClean="0"/>
              <a:t>『</a:t>
            </a:r>
            <a:r>
              <a:rPr kumimoji="1" lang="ja-JP" altLang="en-US" dirty="0" smtClean="0"/>
              <a:t>障害の社会モデル</a:t>
            </a:r>
            <a:r>
              <a:rPr kumimoji="1" lang="en-US" altLang="ja-JP" dirty="0" smtClean="0"/>
              <a:t>』</a:t>
            </a:r>
            <a:r>
              <a:rPr kumimoji="1" lang="ja-JP" altLang="en-US" dirty="0" smtClean="0"/>
              <a:t>といいます。★</a:t>
            </a:r>
          </a:p>
          <a:p>
            <a:endParaRPr kumimoji="1" lang="en-US" altLang="ja-JP" dirty="0"/>
          </a:p>
          <a:p>
            <a:endParaRPr kumimoji="1" lang="en-US" altLang="ja-JP" dirty="0"/>
          </a:p>
          <a:p>
            <a:r>
              <a:rPr kumimoji="1" lang="ja-JP" altLang="en-US"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11</a:t>
            </a:fld>
            <a:endParaRPr kumimoji="1" lang="ja-JP" altLang="en-US"/>
          </a:p>
        </p:txBody>
      </p:sp>
    </p:spTree>
    <p:extLst>
      <p:ext uri="{BB962C8B-B14F-4D97-AF65-F5344CB8AC3E}">
        <p14:creationId xmlns:p14="http://schemas.microsoft.com/office/powerpoint/2010/main" val="423569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00:55</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tx1"/>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6"/>
                </a:solidFill>
              </a:rPr>
              <a:t>サポーター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chemeClr val="tx1"/>
                </a:solidFill>
              </a:rPr>
              <a:t>】</a:t>
            </a:r>
          </a:p>
          <a:p>
            <a:endParaRPr kumimoji="1" lang="ja-JP" altLang="en-US" dirty="0" smtClean="0"/>
          </a:p>
          <a:p>
            <a:r>
              <a:rPr kumimoji="1" lang="ja-JP" altLang="en-US" dirty="0" smtClean="0"/>
              <a:t>●グループディスカッション①</a:t>
            </a:r>
            <a:endParaRPr kumimoji="1" lang="en-US" altLang="ja-JP" dirty="0" smtClean="0"/>
          </a:p>
          <a:p>
            <a:pPr defTabSz="954908">
              <a:defRPr/>
            </a:pPr>
            <a:r>
              <a:rPr kumimoji="1" lang="ja-JP" altLang="en-US" dirty="0" smtClean="0"/>
              <a:t>では、ここで、最初のグループディスカッションをやっていきましょう。</a:t>
            </a:r>
          </a:p>
          <a:p>
            <a:endParaRPr kumimoji="1" lang="ja-JP" altLang="en-US" dirty="0" smtClean="0"/>
          </a:p>
          <a:p>
            <a:r>
              <a:rPr kumimoji="1" lang="ja-JP" altLang="en-US" dirty="0" smtClean="0"/>
              <a:t>今、お話ししました、社会の中にある「困りごと」、たくさんあると思います。</a:t>
            </a:r>
          </a:p>
          <a:p>
            <a:r>
              <a:rPr kumimoji="1" lang="ja-JP" altLang="en-US" dirty="0" smtClean="0"/>
              <a:t>障害のある方にとっては、この「困りごと」があるために、社会に参加できない要因になっていることがあります。</a:t>
            </a:r>
          </a:p>
          <a:p>
            <a:endParaRPr kumimoji="1" lang="ja-JP" altLang="en-US" dirty="0" smtClean="0"/>
          </a:p>
          <a:p>
            <a:r>
              <a:rPr kumimoji="1" lang="ja-JP" altLang="en-US" dirty="0" smtClean="0"/>
              <a:t>では、皆さんの職場や、よく行くお店を想定してみてください。どんな「困りごと」があるでしょう？</a:t>
            </a:r>
          </a:p>
          <a:p>
            <a:endParaRPr kumimoji="1" lang="ja-JP" altLang="en-US" dirty="0" smtClean="0"/>
          </a:p>
          <a:p>
            <a:r>
              <a:rPr kumimoji="1" lang="ja-JP" altLang="en-US" dirty="0" smtClean="0"/>
              <a:t>できるだけたくさん出していってみましょう。</a:t>
            </a:r>
          </a:p>
          <a:p>
            <a:r>
              <a:rPr kumimoji="1" lang="ja-JP" altLang="en-US" dirty="0" smtClean="0"/>
              <a:t>どんな心身の機能障害があるのか、例えば、聴覚に障害がある、精神障害がある、など、２つくらいの機能障害の種類を想定すると</a:t>
            </a:r>
          </a:p>
          <a:p>
            <a:r>
              <a:rPr kumimoji="1" lang="ja-JP" altLang="en-US" dirty="0" smtClean="0"/>
              <a:t>出しやすいでしょう。</a:t>
            </a:r>
          </a:p>
          <a:p>
            <a:endParaRPr kumimoji="1" lang="ja-JP" altLang="en-US" dirty="0" smtClean="0"/>
          </a:p>
          <a:p>
            <a:r>
              <a:rPr kumimoji="1" lang="ja-JP" altLang="en-US" dirty="0" smtClean="0"/>
              <a:t>皆さんに配られている付箋に、サインペンで書いていってみましょう。</a:t>
            </a:r>
          </a:p>
          <a:p>
            <a:r>
              <a:rPr kumimoji="1" lang="ja-JP" altLang="en-US" dirty="0" smtClean="0"/>
              <a:t>グループで話して、できるだけたくさんだしてください。</a:t>
            </a:r>
            <a:r>
              <a:rPr kumimoji="1" lang="en-US" altLang="ja-JP" b="1" dirty="0" smtClean="0"/>
              <a:t>10</a:t>
            </a:r>
            <a:r>
              <a:rPr kumimoji="1" lang="ja-JP" altLang="en-US" b="1" dirty="0" smtClean="0"/>
              <a:t>分</a:t>
            </a:r>
            <a:r>
              <a:rPr kumimoji="1" lang="ja-JP" altLang="en-US" dirty="0" smtClean="0"/>
              <a:t>差し上げます。</a:t>
            </a:r>
          </a:p>
          <a:p>
            <a:r>
              <a:rPr kumimoji="1" lang="ja-JP" altLang="en-US" dirty="0" smtClean="0"/>
              <a:t>障害当事者サポーターの方と対話しながら、一緒に考えてみましょう。</a:t>
            </a:r>
          </a:p>
          <a:p>
            <a:r>
              <a:rPr kumimoji="1" lang="ja-JP" altLang="en-US" dirty="0" smtClean="0"/>
              <a:t>付箋は、配られているシートに貼っていってください。★</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12</a:t>
            </a:fld>
            <a:endParaRPr kumimoji="1" lang="ja-JP" altLang="en-US"/>
          </a:p>
        </p:txBody>
      </p:sp>
    </p:spTree>
    <p:extLst>
      <p:ext uri="{BB962C8B-B14F-4D97-AF65-F5344CB8AC3E}">
        <p14:creationId xmlns:p14="http://schemas.microsoft.com/office/powerpoint/2010/main" val="3586190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さて、いろいろと「困りごと」を挙げていただきました。</a:t>
            </a:r>
          </a:p>
          <a:p>
            <a:r>
              <a:rPr kumimoji="1" lang="ja-JP" altLang="en-US" dirty="0" smtClean="0"/>
              <a:t>この困りごとを取り除き、社会モデルを反映した社会をつくっていくために、</a:t>
            </a:r>
          </a:p>
          <a:p>
            <a:r>
              <a:rPr kumimoji="1" lang="ja-JP" altLang="en-US" dirty="0" smtClean="0"/>
              <a:t>法律での位置付けがされています。　　</a:t>
            </a:r>
            <a:endParaRPr kumimoji="1" lang="en-US" altLang="ja-JP" dirty="0" smtClean="0"/>
          </a:p>
          <a:p>
            <a:endParaRPr kumimoji="1" lang="en-US" altLang="ja-JP" dirty="0" smtClean="0"/>
          </a:p>
          <a:p>
            <a:r>
              <a:rPr kumimoji="1" lang="ja-JP" altLang="en-US" dirty="0" smtClean="0"/>
              <a:t>★「障害者の権利に関する条約」というものが</a:t>
            </a:r>
            <a:r>
              <a:rPr kumimoji="1" lang="en-US" altLang="ja-JP" dirty="0" smtClean="0"/>
              <a:t>2006</a:t>
            </a:r>
            <a:r>
              <a:rPr kumimoji="1" lang="ja-JP" altLang="en-US" dirty="0" smtClean="0"/>
              <a:t>年、国連総会で採択されています。</a:t>
            </a:r>
          </a:p>
          <a:p>
            <a:endParaRPr kumimoji="1" lang="ja-JP" altLang="en-US" dirty="0" smtClean="0"/>
          </a:p>
          <a:p>
            <a:r>
              <a:rPr kumimoji="1" lang="ja-JP" altLang="en-US" dirty="0" smtClean="0"/>
              <a:t>これに伴って、★日本でも様々な縫の改正や成立がされてきました。</a:t>
            </a:r>
          </a:p>
          <a:p>
            <a:r>
              <a:rPr kumimoji="1" lang="ja-JP" altLang="en-US" dirty="0" smtClean="0"/>
              <a:t>まずは、★</a:t>
            </a:r>
            <a:r>
              <a:rPr kumimoji="1" lang="en-US" altLang="ja-JP" dirty="0" smtClean="0"/>
              <a:t>2011</a:t>
            </a:r>
            <a:r>
              <a:rPr kumimoji="1" lang="ja-JP" altLang="en-US" dirty="0" smtClean="0"/>
              <a:t>年に障碍者基本法が改正されました。</a:t>
            </a:r>
          </a:p>
          <a:p>
            <a:r>
              <a:rPr kumimoji="1" lang="ja-JP" altLang="en-US" dirty="0" smtClean="0"/>
              <a:t>次いで★</a:t>
            </a:r>
            <a:r>
              <a:rPr kumimoji="1" lang="en-US" altLang="ja-JP" dirty="0" smtClean="0"/>
              <a:t>2012</a:t>
            </a:r>
            <a:r>
              <a:rPr kumimoji="1" lang="ja-JP" altLang="en-US" dirty="0" smtClean="0"/>
              <a:t>年には、障害者総合支援法が、★</a:t>
            </a:r>
            <a:r>
              <a:rPr kumimoji="1" lang="en-US" altLang="ja-JP" dirty="0" smtClean="0"/>
              <a:t>2013</a:t>
            </a:r>
            <a:r>
              <a:rPr kumimoji="1" lang="ja-JP" altLang="en-US" dirty="0" smtClean="0"/>
              <a:t>年には、障害者雇用促進法が成立しました。</a:t>
            </a:r>
          </a:p>
          <a:p>
            <a:endParaRPr kumimoji="1" lang="ja-JP" altLang="en-US" dirty="0" smtClean="0"/>
          </a:p>
          <a:p>
            <a:r>
              <a:rPr kumimoji="1" lang="ja-JP" altLang="en-US" dirty="0" smtClean="0"/>
              <a:t>こうして、★</a:t>
            </a:r>
            <a:r>
              <a:rPr kumimoji="1" lang="en-US" altLang="ja-JP" dirty="0" smtClean="0"/>
              <a:t>2014</a:t>
            </a:r>
            <a:r>
              <a:rPr kumimoji="1" lang="ja-JP" altLang="en-US" dirty="0" smtClean="0"/>
              <a:t>年、日本は障害者権利条約に批准します。</a:t>
            </a:r>
          </a:p>
          <a:p>
            <a:r>
              <a:rPr kumimoji="1" lang="ja-JP" altLang="en-US" dirty="0" smtClean="0"/>
              <a:t>この権利条約の中に社会モデルという言葉がでてきます。</a:t>
            </a:r>
          </a:p>
          <a:p>
            <a:endParaRPr kumimoji="1" lang="ja-JP" altLang="en-US" dirty="0" smtClean="0"/>
          </a:p>
          <a:p>
            <a:r>
              <a:rPr kumimoji="1" lang="ja-JP" altLang="en-US" dirty="0" smtClean="0"/>
              <a:t>さらに、★「障害者差別解消法」が成立し、★</a:t>
            </a:r>
            <a:r>
              <a:rPr kumimoji="1" lang="en-US" altLang="ja-JP" dirty="0" smtClean="0"/>
              <a:t>2016</a:t>
            </a:r>
            <a:r>
              <a:rPr kumimoji="1" lang="ja-JP" altLang="en-US" dirty="0" smtClean="0"/>
              <a:t>年、施行されました。</a:t>
            </a:r>
          </a:p>
          <a:p>
            <a:r>
              <a:rPr kumimoji="1" lang="ja-JP" altLang="en-US" dirty="0" smtClean="0"/>
              <a:t>皆さんご存知でしょうか？　どんな法律でしょうか？★</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13</a:t>
            </a:fld>
            <a:endParaRPr kumimoji="1" lang="ja-JP" altLang="en-US"/>
          </a:p>
        </p:txBody>
      </p:sp>
    </p:spTree>
    <p:extLst>
      <p:ext uri="{BB962C8B-B14F-4D97-AF65-F5344CB8AC3E}">
        <p14:creationId xmlns:p14="http://schemas.microsoft.com/office/powerpoint/2010/main" val="662777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★この「障害者差別解消法」では、</a:t>
            </a:r>
          </a:p>
          <a:p>
            <a:endParaRPr kumimoji="1" lang="ja-JP" altLang="en-US" dirty="0" smtClean="0"/>
          </a:p>
          <a:p>
            <a:r>
              <a:rPr kumimoji="1" lang="ja-JP" altLang="en-US" dirty="0" smtClean="0"/>
              <a:t>★国・地方公共団体・事業者に対して、</a:t>
            </a:r>
          </a:p>
          <a:p>
            <a:endParaRPr kumimoji="1" lang="ja-JP" altLang="en-US" dirty="0" smtClean="0"/>
          </a:p>
          <a:p>
            <a:r>
              <a:rPr kumimoji="1" lang="ja-JP" altLang="en-US" dirty="0" smtClean="0"/>
              <a:t>★大きくこの２つを求めています。　　</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14</a:t>
            </a:fld>
            <a:endParaRPr kumimoji="1" lang="ja-JP" altLang="en-US"/>
          </a:p>
        </p:txBody>
      </p:sp>
    </p:spTree>
    <p:extLst>
      <p:ext uri="{BB962C8B-B14F-4D97-AF65-F5344CB8AC3E}">
        <p14:creationId xmlns:p14="http://schemas.microsoft.com/office/powerpoint/2010/main" val="4277912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01:02</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a:p>
          <a:p>
            <a:r>
              <a:rPr kumimoji="1" lang="ja-JP" altLang="en-US" dirty="0" smtClean="0"/>
              <a:t>まずは、「障害者の不当な差別的扱いの禁止」です。</a:t>
            </a:r>
          </a:p>
          <a:p>
            <a:endParaRPr kumimoji="1" lang="ja-JP" altLang="en-US" dirty="0" smtClean="0"/>
          </a:p>
          <a:p>
            <a:r>
              <a:rPr kumimoji="1" lang="ja-JP" altLang="en-US" dirty="0" smtClean="0"/>
              <a:t>これは、正当な理由なく、障害を理由として差別することを禁止しています。</a:t>
            </a:r>
          </a:p>
          <a:p>
            <a:endParaRPr kumimoji="1" lang="ja-JP" altLang="en-US" dirty="0" smtClean="0"/>
          </a:p>
          <a:p>
            <a:r>
              <a:rPr kumimoji="1" lang="ja-JP" altLang="en-US" dirty="0" smtClean="0"/>
              <a:t>例えば、車椅子で階段のある・・・・・</a:t>
            </a:r>
            <a:r>
              <a:rPr kumimoji="1" lang="ja-JP" altLang="en-US" dirty="0"/>
              <a:t>　</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15</a:t>
            </a:fld>
            <a:endParaRPr kumimoji="1" lang="ja-JP" altLang="en-US"/>
          </a:p>
        </p:txBody>
      </p:sp>
    </p:spTree>
    <p:extLst>
      <p:ext uri="{BB962C8B-B14F-4D97-AF65-F5344CB8AC3E}">
        <p14:creationId xmlns:p14="http://schemas.microsoft.com/office/powerpoint/2010/main" val="59017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次に、「合理的配慮の提供」です。</a:t>
            </a:r>
          </a:p>
          <a:p>
            <a:endParaRPr kumimoji="1" lang="ja-JP" altLang="en-US" dirty="0" smtClean="0"/>
          </a:p>
          <a:p>
            <a:pPr>
              <a:lnSpc>
                <a:spcPct val="150000"/>
              </a:lnSpc>
            </a:pPr>
            <a:r>
              <a:rPr kumimoji="1" lang="ja-JP" altLang="en-US" dirty="0" smtClean="0"/>
              <a:t>社会の中にあるバリアを取り除く多に何らかの対応を必要としているとの意思が伝えられた時に、</a:t>
            </a:r>
          </a:p>
          <a:p>
            <a:pPr>
              <a:lnSpc>
                <a:spcPct val="150000"/>
              </a:lnSpc>
            </a:pPr>
            <a:r>
              <a:rPr lang="ja-JP" altLang="en-US" dirty="0">
                <a:solidFill>
                  <a:srgbClr val="FF0000"/>
                </a:solidFill>
                <a:latin typeface="ヒラギノUD丸ゴ StdN W3" panose="020F0300000000000000" pitchFamily="34" charset="-128"/>
                <a:ea typeface="ヒラギノUD丸ゴ StdN W3" panose="020F0300000000000000" pitchFamily="34" charset="-128"/>
              </a:rPr>
              <a:t>負担が重すぎない範囲で対応すること（事業者に対しては、対応に努めること）を求めています。</a:t>
            </a:r>
          </a:p>
          <a:p>
            <a:pPr>
              <a:lnSpc>
                <a:spcPct val="150000"/>
              </a:lnSpc>
            </a:pPr>
            <a:r>
              <a:rPr lang="ja-JP" altLang="en-US" sz="1200" dirty="0" smtClean="0">
                <a:solidFill>
                  <a:srgbClr val="FF0000"/>
                </a:solidFill>
                <a:latin typeface="ヒラギノUD丸ゴ StdN W3" panose="020F0300000000000000" pitchFamily="34" charset="-128"/>
                <a:ea typeface="ヒラギノUD丸ゴ StdN W3" panose="020F0300000000000000" pitchFamily="34" charset="-128"/>
              </a:rPr>
              <a:t>負担が重すぎないというのはどういうことでしょうか？</a:t>
            </a:r>
          </a:p>
          <a:p>
            <a:pPr>
              <a:lnSpc>
                <a:spcPct val="150000"/>
              </a:lnSpc>
            </a:pPr>
            <a:endParaRPr lang="ja-JP" altLang="en-US" sz="1200" dirty="0" smtClean="0">
              <a:solidFill>
                <a:srgbClr val="FF0000"/>
              </a:solidFill>
              <a:latin typeface="ヒラギノUD丸ゴ StdN W3" panose="020F0300000000000000" pitchFamily="34" charset="-128"/>
              <a:ea typeface="ヒラギノUD丸ゴ StdN W3" panose="020F0300000000000000" pitchFamily="34" charset="-128"/>
            </a:endParaRPr>
          </a:p>
          <a:p>
            <a:pPr>
              <a:lnSpc>
                <a:spcPct val="150000"/>
              </a:lnSpc>
            </a:pPr>
            <a:r>
              <a:rPr lang="en-US" altLang="ja-JP" sz="1200" dirty="0" smtClean="0">
                <a:solidFill>
                  <a:schemeClr val="tx1"/>
                </a:solidFill>
                <a:latin typeface="ヒラギノUD丸ゴ StdN W3" panose="020F0300000000000000" pitchFamily="34" charset="-128"/>
                <a:ea typeface="ヒラギノUD丸ゴ StdN W3" panose="020F0300000000000000" pitchFamily="34" charset="-128"/>
              </a:rPr>
              <a:t>※</a:t>
            </a:r>
            <a:r>
              <a:rPr lang="ja-JP" altLang="en-US" sz="1200" dirty="0" smtClean="0">
                <a:solidFill>
                  <a:schemeClr val="tx1"/>
                </a:solidFill>
                <a:latin typeface="ヒラギノUD丸ゴ StdN W3" panose="020F0300000000000000" pitchFamily="34" charset="-128"/>
                <a:ea typeface="ヒラギノUD丸ゴ StdN W3" panose="020F0300000000000000" pitchFamily="34" charset="-128"/>
              </a:rPr>
              <a:t>具体例を提示：例えば、聴覚障害者が一人で・・・・などの例について。</a:t>
            </a:r>
          </a:p>
          <a:p>
            <a:pPr>
              <a:lnSpc>
                <a:spcPct val="150000"/>
              </a:lnSpc>
            </a:pPr>
            <a:endParaRPr lang="ja-JP" altLang="en-US" sz="1200" dirty="0" smtClean="0">
              <a:solidFill>
                <a:schemeClr val="tx1"/>
              </a:solidFill>
              <a:latin typeface="ヒラギノUD丸ゴ StdN W3" panose="020F0300000000000000" pitchFamily="34" charset="-128"/>
              <a:ea typeface="ヒラギノUD丸ゴ StdN W3" panose="020F0300000000000000" pitchFamily="34" charset="-128"/>
            </a:endParaRPr>
          </a:p>
          <a:p>
            <a:pPr>
              <a:lnSpc>
                <a:spcPct val="150000"/>
              </a:lnSpc>
            </a:pPr>
            <a:r>
              <a:rPr lang="en-US" altLang="ja-JP" sz="1200" dirty="0" smtClean="0">
                <a:solidFill>
                  <a:schemeClr val="tx1"/>
                </a:solidFill>
                <a:latin typeface="ヒラギノUD丸ゴ StdN W3" panose="020F0300000000000000" pitchFamily="34" charset="-128"/>
                <a:ea typeface="ヒラギノUD丸ゴ StdN W3" panose="020F0300000000000000" pitchFamily="34" charset="-128"/>
              </a:rPr>
              <a:t>※</a:t>
            </a:r>
            <a:r>
              <a:rPr lang="ja-JP" altLang="en-US" sz="1200" dirty="0" smtClean="0">
                <a:solidFill>
                  <a:schemeClr val="tx1"/>
                </a:solidFill>
                <a:latin typeface="ヒラギノUD丸ゴ StdN W3" panose="020F0300000000000000" pitchFamily="34" charset="-128"/>
                <a:ea typeface="ヒラギノUD丸ゴ StdN W3" panose="020F0300000000000000" pitchFamily="34" charset="-128"/>
              </a:rPr>
              <a:t>自分の体験談から、合理的配慮について学んでいただく。</a:t>
            </a:r>
            <a:endParaRPr kumimoji="1" lang="en-US" altLang="ja-JP" dirty="0" smtClean="0">
              <a:solidFill>
                <a:schemeClr val="tx1"/>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16</a:t>
            </a:fld>
            <a:endParaRPr kumimoji="1" lang="ja-JP" altLang="en-US"/>
          </a:p>
        </p:txBody>
      </p:sp>
    </p:spTree>
    <p:extLst>
      <p:ext uri="{BB962C8B-B14F-4D97-AF65-F5344CB8AC3E}">
        <p14:creationId xmlns:p14="http://schemas.microsoft.com/office/powerpoint/2010/main" val="3635448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01:03</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smtClean="0"/>
              <a:t>皆さんには、障害のある方の困りごとを想像していただきました。</a:t>
            </a:r>
          </a:p>
          <a:p>
            <a:endParaRPr kumimoji="1" lang="ja-JP" altLang="en-US" dirty="0" smtClean="0"/>
          </a:p>
          <a:p>
            <a:r>
              <a:rPr kumimoji="1" lang="ja-JP" altLang="en-US" dirty="0" smtClean="0"/>
              <a:t>では、実際</a:t>
            </a:r>
            <a:r>
              <a:rPr kumimoji="1" lang="ja-JP" altLang="en-US" dirty="0"/>
              <a:t>、障害当事者はどんなことを困りごととしているのでしょうか？</a:t>
            </a:r>
          </a:p>
          <a:p>
            <a:r>
              <a:rPr kumimoji="1" lang="ja-JP" altLang="en-US" dirty="0"/>
              <a:t>ここで、主な障害の方々のお話しを聞いてみましょう</a:t>
            </a:r>
          </a:p>
          <a:p>
            <a:endParaRPr kumimoji="1" lang="ja-JP" altLang="en-US" dirty="0"/>
          </a:p>
          <a:p>
            <a:r>
              <a:rPr kumimoji="1" lang="ja-JP" altLang="en-US" dirty="0"/>
              <a:t>★動画再生（</a:t>
            </a:r>
            <a:r>
              <a:rPr kumimoji="1" lang="ja-JP" altLang="en-US" b="1" dirty="0" smtClean="0"/>
              <a:t>約７分</a:t>
            </a:r>
            <a:r>
              <a:rPr kumimoji="1" lang="ja-JP" altLang="en-US" dirty="0"/>
              <a:t>）</a:t>
            </a:r>
            <a:r>
              <a:rPr kumimoji="1" lang="ja-JP" altLang="en-US" dirty="0" smtClean="0"/>
              <a:t>★</a:t>
            </a:r>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さて、グループで出した困りごとと、障害当事者の方のお話しで出たものとは、合致していましたか？</a:t>
            </a:r>
          </a:p>
          <a:p>
            <a:r>
              <a:rPr kumimoji="1" lang="ja-JP" altLang="en-US" dirty="0" smtClean="0"/>
              <a:t>色々な障害がありましたね。精神障害、知的障害、発達障害、内部障害など、外見ではわかりにくい</a:t>
            </a:r>
          </a:p>
          <a:p>
            <a:r>
              <a:rPr kumimoji="1" lang="ja-JP" altLang="en-US" dirty="0" smtClean="0"/>
              <a:t>機能障害もありました。機能の障害はさまざまで、それぞれの困りごとも違いました。</a:t>
            </a:r>
          </a:p>
          <a:p>
            <a:endParaRPr kumimoji="1" lang="ja-JP" altLang="en-US" dirty="0" smtClean="0"/>
          </a:p>
          <a:p>
            <a:endParaRPr kumimoji="1" lang="ja-JP" altLang="en-US" dirty="0" smtClean="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17</a:t>
            </a:fld>
            <a:endParaRPr kumimoji="1" lang="ja-JP" altLang="en-US"/>
          </a:p>
        </p:txBody>
      </p:sp>
    </p:spTree>
    <p:extLst>
      <p:ext uri="{BB962C8B-B14F-4D97-AF65-F5344CB8AC3E}">
        <p14:creationId xmlns:p14="http://schemas.microsoft.com/office/powerpoint/2010/main" val="2787463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もう一度、最初にお話ししたことを振り返ってみましょう。</a:t>
            </a:r>
          </a:p>
          <a:p>
            <a:endParaRPr kumimoji="1" lang="ja-JP" altLang="en-US" dirty="0" smtClean="0"/>
          </a:p>
          <a:p>
            <a:r>
              <a:rPr kumimoji="1" lang="ja-JP" altLang="en-US" dirty="0" smtClean="0"/>
              <a:t>いま、皆さんに出していただいた、そして障害当事者の方のお話しにあった「困りごと」は、</a:t>
            </a:r>
          </a:p>
          <a:p>
            <a:r>
              <a:rPr kumimoji="1" lang="ja-JP" altLang="en-US" dirty="0" smtClean="0"/>
              <a:t>社会にある障害によって生み出されていて、</a:t>
            </a:r>
          </a:p>
          <a:p>
            <a:r>
              <a:rPr kumimoji="1" lang="ja-JP" altLang="en-US" dirty="0" smtClean="0"/>
              <a:t>取り除くことが必要であるというのが、「障害の社会モデル」の考え方でしたね。</a:t>
            </a:r>
          </a:p>
          <a:p>
            <a:endParaRPr kumimoji="1" lang="ja-JP" altLang="en-US" dirty="0" smtClean="0"/>
          </a:p>
          <a:p>
            <a:r>
              <a:rPr kumimoji="1" lang="ja-JP" altLang="en-US" dirty="0" smtClean="0"/>
              <a:t>どうやって取り除いたら良いでしょうか。</a:t>
            </a:r>
          </a:p>
          <a:p>
            <a:r>
              <a:rPr kumimoji="1" lang="ja-JP" altLang="en-US" dirty="0" smtClean="0"/>
              <a:t>スロープをつけるといったいわゆる「ハード整備」も重要ですが、</a:t>
            </a:r>
          </a:p>
          <a:p>
            <a:r>
              <a:rPr kumimoji="1" lang="ja-JP" altLang="en-US" dirty="0" smtClean="0"/>
              <a:t>皆さん自身、ひとりひとりが実行できることといったら「ソフト面でのサポート」ということではないでしょうか？★</a:t>
            </a:r>
          </a:p>
          <a:p>
            <a:r>
              <a:rPr kumimoji="1" lang="ja-JP" altLang="en-US" dirty="0" smtClean="0"/>
              <a:t>そうです。何も、立派な施設をつくることだけが答えではありません。</a:t>
            </a:r>
          </a:p>
          <a:p>
            <a:r>
              <a:rPr kumimoji="1" lang="ja-JP" altLang="en-US" dirty="0" smtClean="0"/>
              <a:t>ハード・ソフトの両面で取り除いていくことができます。</a:t>
            </a:r>
          </a:p>
          <a:p>
            <a:endParaRPr kumimoji="1" lang="ja-JP" altLang="en-US" dirty="0" smtClean="0"/>
          </a:p>
          <a:p>
            <a:r>
              <a:rPr kumimoji="1" lang="ja-JP" altLang="en-US" dirty="0" smtClean="0"/>
              <a:t>では、あなたは何ができるでしょうか？★</a:t>
            </a:r>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ja-JP" altLang="en-US"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18</a:t>
            </a:fld>
            <a:endParaRPr kumimoji="1" lang="ja-JP" altLang="en-US"/>
          </a:p>
        </p:txBody>
      </p:sp>
    </p:spTree>
    <p:extLst>
      <p:ext uri="{BB962C8B-B14F-4D97-AF65-F5344CB8AC3E}">
        <p14:creationId xmlns:p14="http://schemas.microsoft.com/office/powerpoint/2010/main" val="3594184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01:11</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tx1"/>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6"/>
                </a:solidFill>
              </a:rPr>
              <a:t>サポーター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chemeClr val="tx1"/>
                </a:solidFill>
              </a:rPr>
              <a:t>】</a:t>
            </a:r>
          </a:p>
          <a:p>
            <a:endParaRPr kumimoji="1" lang="ja-JP" altLang="en-US" dirty="0" smtClean="0"/>
          </a:p>
          <a:p>
            <a:r>
              <a:rPr kumimoji="1" lang="ja-JP" altLang="en-US" dirty="0" smtClean="0"/>
              <a:t>●グループディスカッション②</a:t>
            </a:r>
            <a:endParaRPr kumimoji="1" lang="en-US" altLang="ja-JP" dirty="0" smtClean="0"/>
          </a:p>
          <a:p>
            <a:pPr defTabSz="954908">
              <a:defRPr/>
            </a:pPr>
            <a:r>
              <a:rPr kumimoji="1" lang="ja-JP" altLang="en-US" dirty="0" smtClean="0"/>
              <a:t>では、次のグループディスカッションになります</a:t>
            </a:r>
            <a:r>
              <a:rPr kumimoji="1" lang="ja-JP" altLang="en-US" b="0" dirty="0" smtClean="0"/>
              <a:t>。</a:t>
            </a:r>
          </a:p>
          <a:p>
            <a:endParaRPr kumimoji="1" lang="ja-JP" altLang="en-US" dirty="0" smtClean="0"/>
          </a:p>
          <a:p>
            <a:r>
              <a:rPr kumimoji="1" lang="ja-JP" altLang="en-US" dirty="0" smtClean="0"/>
              <a:t>皆さんに挙げていただいた困りごとから、２つを選び、どんな解決方法があるか、考えてみましょう。</a:t>
            </a:r>
          </a:p>
          <a:p>
            <a:r>
              <a:rPr kumimoji="1" lang="ja-JP" altLang="en-US" dirty="0" smtClean="0"/>
              <a:t>ソフト、ハードの両面で考えてみましょう。</a:t>
            </a:r>
          </a:p>
          <a:p>
            <a:endParaRPr kumimoji="1" lang="ja-JP" altLang="en-US" dirty="0" smtClean="0"/>
          </a:p>
          <a:p>
            <a:r>
              <a:rPr kumimoji="1" lang="ja-JP" altLang="en-US" dirty="0" smtClean="0"/>
              <a:t>ただし、注意事項です。</a:t>
            </a:r>
          </a:p>
          <a:p>
            <a:r>
              <a:rPr kumimoji="1" lang="ja-JP" altLang="en-US" dirty="0" smtClean="0"/>
              <a:t>「社長に報告して、直してもらう」や「お店が責任をもって改修する」など、自分ではない誰かが解決する方法ではありません。</a:t>
            </a:r>
          </a:p>
          <a:p>
            <a:endParaRPr kumimoji="1" lang="ja-JP" altLang="en-US" dirty="0" smtClean="0"/>
          </a:p>
          <a:p>
            <a:r>
              <a:rPr kumimoji="1" lang="ja-JP" altLang="en-US" dirty="0" smtClean="0"/>
              <a:t>皆さんご自身が、または、皆さんが属している部署で、など、みずからの「具体的な行動」で問題を解決してください。</a:t>
            </a:r>
            <a:r>
              <a:rPr kumimoji="1" lang="en-US" altLang="ja-JP" b="1" dirty="0" smtClean="0"/>
              <a:t>10</a:t>
            </a:r>
            <a:r>
              <a:rPr kumimoji="1" lang="ja-JP" altLang="en-US" b="1" dirty="0" smtClean="0"/>
              <a:t>分</a:t>
            </a:r>
            <a:r>
              <a:rPr kumimoji="1" lang="ja-JP" altLang="en-US" dirty="0" smtClean="0"/>
              <a:t>差し上げます。</a:t>
            </a:r>
            <a:endParaRPr kumimoji="1" lang="en-US" altLang="ja-JP" dirty="0" smtClean="0"/>
          </a:p>
          <a:p>
            <a:endParaRPr kumimoji="1" lang="en-US" altLang="ja-JP" dirty="0" smtClean="0"/>
          </a:p>
          <a:p>
            <a:r>
              <a:rPr kumimoji="1" lang="ja-JP" altLang="en-US" dirty="0" smtClean="0"/>
              <a:t>最後に、</a:t>
            </a:r>
            <a:r>
              <a:rPr kumimoji="1" lang="ja-JP" altLang="en-US" b="1" dirty="0" smtClean="0"/>
              <a:t>発表</a:t>
            </a:r>
            <a:r>
              <a:rPr kumimoji="1" lang="ja-JP" altLang="en-US" dirty="0" smtClean="0"/>
              <a:t>していただきます。</a:t>
            </a:r>
          </a:p>
          <a:p>
            <a:endParaRPr kumimoji="1" lang="ja-JP" altLang="en-US" dirty="0" smtClean="0"/>
          </a:p>
          <a:p>
            <a:r>
              <a:rPr kumimoji="1" lang="en-US" altLang="ja-JP" dirty="0" smtClean="0"/>
              <a:t>※</a:t>
            </a:r>
            <a:r>
              <a:rPr kumimoji="1" lang="ja-JP" altLang="en-US" dirty="0" smtClean="0"/>
              <a:t>各グループの発表（時間がない場合は１つのグループにするなど）</a:t>
            </a:r>
          </a:p>
          <a:p>
            <a:r>
              <a:rPr kumimoji="1" lang="ja-JP" altLang="en-US" dirty="0" smtClean="0"/>
              <a:t>　・そちらのグループでは、まずどんな「困りごと」を選び、どんなストーリーを考えましたか？</a:t>
            </a:r>
          </a:p>
          <a:p>
            <a:r>
              <a:rPr kumimoji="1" lang="ja-JP" altLang="en-US" dirty="0" smtClean="0"/>
              <a:t>　・その困りごとを解決するために、できることとして、何を挙げましたか？</a:t>
            </a:r>
          </a:p>
          <a:p>
            <a:endParaRPr kumimoji="1" lang="ja-JP" altLang="en-US" dirty="0" smtClean="0"/>
          </a:p>
          <a:p>
            <a:r>
              <a:rPr kumimoji="1" lang="ja-JP" altLang="en-US" dirty="0" smtClean="0"/>
              <a:t>発表に対する総評</a:t>
            </a:r>
          </a:p>
          <a:p>
            <a:r>
              <a:rPr kumimoji="1" lang="ja-JP" altLang="en-US" dirty="0" smtClean="0"/>
              <a:t>皆さんにいろいろと考えていただきましたが、ぜひ、これからも日常生活の中で、こんな人がこんな場所でどう困るのかということを</a:t>
            </a:r>
          </a:p>
          <a:p>
            <a:r>
              <a:rPr kumimoji="1" lang="ja-JP" altLang="en-US" dirty="0" smtClean="0"/>
              <a:t>考える習慣をつけていただければと思います。★</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19</a:t>
            </a:fld>
            <a:endParaRPr kumimoji="1" lang="ja-JP" altLang="en-US"/>
          </a:p>
        </p:txBody>
      </p:sp>
    </p:spTree>
    <p:extLst>
      <p:ext uri="{BB962C8B-B14F-4D97-AF65-F5344CB8AC3E}">
        <p14:creationId xmlns:p14="http://schemas.microsoft.com/office/powerpoint/2010/main" val="1444974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01:21</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皆さん、一連の作業を通して、社会にある「困りごと」がわかりましたね。</a:t>
            </a:r>
          </a:p>
          <a:p>
            <a:r>
              <a:rPr kumimoji="1" lang="ja-JP" altLang="en-US" dirty="0" smtClean="0"/>
              <a:t>そして、具体的なストーリーを連想できて、解決策も検討しました。</a:t>
            </a:r>
          </a:p>
          <a:p>
            <a:r>
              <a:rPr kumimoji="1" lang="ja-JP" altLang="en-US" dirty="0" smtClean="0"/>
              <a:t>もう行動に移すことができますね。</a:t>
            </a:r>
          </a:p>
          <a:p>
            <a:endParaRPr kumimoji="1" lang="en-US" altLang="ja-JP" dirty="0" smtClean="0"/>
          </a:p>
          <a:p>
            <a:r>
              <a:rPr kumimoji="1" lang="ja-JP" altLang="en-US" dirty="0" smtClean="0"/>
              <a:t>では、行動するにあたって、もう一つ　　大事なことがあります。なんだとおもいますか？　</a:t>
            </a:r>
          </a:p>
          <a:p>
            <a:r>
              <a:rPr kumimoji="1" lang="ja-JP" altLang="en-US" dirty="0" smtClean="0"/>
              <a:t>★聞く　　　　　　　</a:t>
            </a:r>
            <a:endParaRPr kumimoji="1" lang="en-US" altLang="ja-JP" dirty="0" smtClean="0"/>
          </a:p>
          <a:p>
            <a:endParaRPr kumimoji="1" lang="en-US" altLang="ja-JP" dirty="0" smtClean="0"/>
          </a:p>
          <a:p>
            <a:r>
              <a:rPr kumimoji="1" lang="ja-JP" altLang="en-US" dirty="0" smtClean="0"/>
              <a:t>例えば、同じ車いす使用者でも、困りごとは違っています。手が使える人、使えない人がいたり、使用している車椅子も</a:t>
            </a:r>
          </a:p>
          <a:p>
            <a:r>
              <a:rPr kumimoji="1" lang="ja-JP" altLang="en-US" dirty="0" smtClean="0"/>
              <a:t>電動であったり、手動であったり。ですから、困りごとも多様なのです。</a:t>
            </a:r>
          </a:p>
          <a:p>
            <a:r>
              <a:rPr kumimoji="1" lang="ja-JP" altLang="en-US" dirty="0" smtClean="0"/>
              <a:t>ですから、車椅子使用者がすべて車椅子を押してほしい状況にあるわけではありません。自分で問題なく移動できる人もいます。</a:t>
            </a:r>
          </a:p>
          <a:p>
            <a:r>
              <a:rPr kumimoji="1" lang="ja-JP" altLang="en-US" dirty="0" smtClean="0"/>
              <a:t>例えば、視覚障害者の方も、いつもの通勤ルートなどわかっているルートであれば、自分で問題なく移動ができたりします。</a:t>
            </a:r>
          </a:p>
          <a:p>
            <a:endParaRPr kumimoji="1" lang="ja-JP" altLang="en-US" dirty="0" smtClean="0"/>
          </a:p>
          <a:p>
            <a:r>
              <a:rPr kumimoji="1" lang="ja-JP" altLang="en-US" dirty="0" smtClean="0"/>
              <a:t>しかし、反面、はじめていく場所、知らない場所では、とても困るということもあります。</a:t>
            </a:r>
          </a:p>
          <a:p>
            <a:endParaRPr kumimoji="1" lang="ja-JP" altLang="en-US" dirty="0" smtClean="0"/>
          </a:p>
          <a:p>
            <a:r>
              <a:rPr kumimoji="1" lang="ja-JP" altLang="en-US" dirty="0" smtClean="0"/>
              <a:t>皆さんが考えるシチュエーションのすべてを、障害者が求めているわけではない・・・ということです。</a:t>
            </a:r>
          </a:p>
          <a:p>
            <a:r>
              <a:rPr kumimoji="1" lang="ja-JP" altLang="en-US" dirty="0" smtClean="0"/>
              <a:t>困りごとがありそうで、お手伝いしよう！と思っても、</a:t>
            </a:r>
          </a:p>
          <a:p>
            <a:r>
              <a:rPr kumimoji="1" lang="ja-JP" altLang="en-US" dirty="0" smtClean="0"/>
              <a:t>いつもの道を歩いているので大丈夫、や、今はそっと見守っていてほしい・・・などさまざまなのです。</a:t>
            </a:r>
          </a:p>
          <a:p>
            <a:r>
              <a:rPr kumimoji="1" lang="ja-JP" altLang="en-US" dirty="0" smtClean="0"/>
              <a:t>ですから、まずは、「聞く」、すなわち、対話をするということが大切なのです。★</a:t>
            </a:r>
            <a:endParaRPr kumimoji="1" lang="en-US" altLang="ja-JP" dirty="0" smtClean="0"/>
          </a:p>
          <a:p>
            <a:r>
              <a:rPr kumimoji="1" lang="ja-JP" altLang="en-US"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20</a:t>
            </a:fld>
            <a:endParaRPr kumimoji="1" lang="ja-JP" altLang="en-US"/>
          </a:p>
        </p:txBody>
      </p:sp>
    </p:spTree>
    <p:extLst>
      <p:ext uri="{BB962C8B-B14F-4D97-AF65-F5344CB8AC3E}">
        <p14:creationId xmlns:p14="http://schemas.microsoft.com/office/powerpoint/2010/main" val="296808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01:22</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ja-JP" altLang="en-US" dirty="0" smtClean="0">
                <a:solidFill>
                  <a:schemeClr val="tx1"/>
                </a:solidFill>
              </a:rPr>
              <a:t>・</a:t>
            </a:r>
            <a:r>
              <a:rPr kumimoji="1" lang="ja-JP" altLang="en-US" dirty="0" smtClean="0">
                <a:solidFill>
                  <a:schemeClr val="accent5"/>
                </a:solidFill>
              </a:rPr>
              <a:t>モデレーター</a:t>
            </a:r>
            <a:r>
              <a:rPr kumimoji="1" lang="en-US" altLang="ja-JP" dirty="0" smtClean="0">
                <a:solidFill>
                  <a:srgbClr val="FF0000"/>
                </a:solidFill>
              </a:rPr>
              <a:t>】</a:t>
            </a:r>
          </a:p>
          <a:p>
            <a:endParaRPr kumimoji="1" lang="ja-JP" altLang="en-US" dirty="0" smtClean="0"/>
          </a:p>
          <a:p>
            <a:r>
              <a:rPr kumimoji="1" lang="ja-JP" altLang="en-US" dirty="0" smtClean="0"/>
              <a:t>では最後に、個人ワークをしていただきます。</a:t>
            </a:r>
          </a:p>
          <a:p>
            <a:r>
              <a:rPr kumimoji="1" lang="ja-JP" altLang="en-US" dirty="0" smtClean="0"/>
              <a:t>ここまで学んだこと、気付いたことを、これからどう実践していきましょうか？</a:t>
            </a:r>
          </a:p>
          <a:p>
            <a:endParaRPr kumimoji="1" lang="ja-JP" altLang="en-US" dirty="0" smtClean="0"/>
          </a:p>
          <a:p>
            <a:r>
              <a:rPr kumimoji="1" lang="ja-JP" altLang="en-US" dirty="0" smtClean="0"/>
              <a:t>ここで、個人ワークをしていただきます。</a:t>
            </a:r>
          </a:p>
          <a:p>
            <a:r>
              <a:rPr kumimoji="1" lang="ja-JP" altLang="en-US" dirty="0" smtClean="0"/>
              <a:t>皆さんにお配りしている「あなたの行動宣言」というシートに、</a:t>
            </a:r>
          </a:p>
          <a:p>
            <a:endParaRPr kumimoji="1" lang="ja-JP" altLang="en-US" dirty="0" smtClean="0"/>
          </a:p>
          <a:p>
            <a:r>
              <a:rPr kumimoji="1" lang="ja-JP" altLang="en-US" dirty="0" smtClean="0"/>
              <a:t>まず大きな目標として１年後にはどんなことができているか。</a:t>
            </a:r>
          </a:p>
          <a:p>
            <a:endParaRPr kumimoji="1" lang="ja-JP" altLang="en-US" dirty="0" smtClean="0"/>
          </a:p>
          <a:p>
            <a:r>
              <a:rPr kumimoji="1" lang="ja-JP" altLang="en-US" dirty="0" smtClean="0"/>
              <a:t>そして、今日、この研修が終わったときには、なにができる</a:t>
            </a:r>
            <a:r>
              <a:rPr kumimoji="1" lang="ja-JP" altLang="en-US" dirty="0" err="1" smtClean="0"/>
              <a:t>。。。</a:t>
            </a:r>
            <a:r>
              <a:rPr kumimoji="1" lang="ja-JP" altLang="en-US" dirty="0" smtClean="0"/>
              <a:t>この２段階の目標を書いていただきます。</a:t>
            </a:r>
            <a:r>
              <a:rPr kumimoji="1" lang="ja-JP" altLang="en-US" b="1" dirty="0" smtClean="0"/>
              <a:t>５分</a:t>
            </a:r>
            <a:r>
              <a:rPr kumimoji="1" lang="ja-JP" altLang="en-US" dirty="0" smtClean="0"/>
              <a:t>で書いてみましょう。</a:t>
            </a:r>
          </a:p>
          <a:p>
            <a:endParaRPr kumimoji="1" lang="ja-JP" altLang="en-US" dirty="0" smtClean="0"/>
          </a:p>
          <a:p>
            <a:endParaRPr kumimoji="1" lang="ja-JP" altLang="en-US" dirty="0" smtClean="0"/>
          </a:p>
          <a:p>
            <a:r>
              <a:rPr kumimoji="1" lang="ja-JP" altLang="en-US" dirty="0" smtClean="0"/>
              <a:t>では、私の行動宣言、発表したいという方はいらっしゃいますか？</a:t>
            </a:r>
          </a:p>
          <a:p>
            <a:endParaRPr kumimoji="1" lang="ja-JP" altLang="en-US" dirty="0" smtClean="0"/>
          </a:p>
          <a:p>
            <a:r>
              <a:rPr kumimoji="1" lang="ja-JP" altLang="en-US" dirty="0" smtClean="0"/>
              <a:t>発表に対する総評</a:t>
            </a:r>
          </a:p>
          <a:p>
            <a:endParaRPr kumimoji="1" lang="ja-JP" altLang="en-US" dirty="0" smtClean="0"/>
          </a:p>
          <a:p>
            <a:r>
              <a:rPr kumimoji="1" lang="ja-JP" altLang="en-US" dirty="0" smtClean="0"/>
              <a:t>★</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21</a:t>
            </a:fld>
            <a:endParaRPr kumimoji="1" lang="ja-JP" altLang="en-US"/>
          </a:p>
        </p:txBody>
      </p:sp>
    </p:spTree>
    <p:extLst>
      <p:ext uri="{BB962C8B-B14F-4D97-AF65-F5344CB8AC3E}">
        <p14:creationId xmlns:p14="http://schemas.microsoft.com/office/powerpoint/2010/main" val="136746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01:35</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a:p>
          <a:p>
            <a:r>
              <a:rPr kumimoji="1" lang="ja-JP" altLang="en-US" dirty="0" smtClean="0"/>
              <a:t>では、本日</a:t>
            </a:r>
            <a:r>
              <a:rPr kumimoji="1" lang="ja-JP" altLang="en-US" dirty="0"/>
              <a:t>のまとめをしましょう。</a:t>
            </a:r>
          </a:p>
          <a:p>
            <a:r>
              <a:rPr kumimoji="1" lang="ja-JP" altLang="en-US" dirty="0"/>
              <a:t>★</a:t>
            </a:r>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22</a:t>
            </a:fld>
            <a:endParaRPr kumimoji="1" lang="ja-JP" altLang="en-US"/>
          </a:p>
        </p:txBody>
      </p:sp>
    </p:spTree>
    <p:extLst>
      <p:ext uri="{BB962C8B-B14F-4D97-AF65-F5344CB8AC3E}">
        <p14:creationId xmlns:p14="http://schemas.microsoft.com/office/powerpoint/2010/main" val="438174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01:35</a:t>
            </a:r>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今日、考えてきた、★「心のバリアフリー」ってなんでしょうか？最初に皆さんにお聞きしましたが、答えが出たでしょうか？</a:t>
            </a:r>
          </a:p>
          <a:p>
            <a:endParaRPr kumimoji="1" lang="ja-JP" altLang="en-US" dirty="0" smtClean="0"/>
          </a:p>
          <a:p>
            <a:r>
              <a:rPr kumimoji="1" lang="ja-JP" altLang="en-US" dirty="0" smtClean="0"/>
              <a:t>そうです。</a:t>
            </a:r>
          </a:p>
          <a:p>
            <a:r>
              <a:rPr kumimoji="1" lang="ja-JP" altLang="en-US" dirty="0" smtClean="0"/>
              <a:t>★まずは、障害は社会にあって、それを取り除いていくことが社会の責務なんだということ、すなわち、「障害の社会モデル」を理解することです。</a:t>
            </a:r>
          </a:p>
          <a:p>
            <a:r>
              <a:rPr kumimoji="1" lang="ja-JP" altLang="en-US" dirty="0" smtClean="0"/>
              <a:t>これはもう、皆さん理解できましたよね？</a:t>
            </a:r>
          </a:p>
          <a:p>
            <a:endParaRPr kumimoji="1" lang="ja-JP" altLang="en-US" dirty="0" smtClean="0"/>
          </a:p>
          <a:p>
            <a:r>
              <a:rPr kumimoji="1" lang="ja-JP" altLang="en-US" dirty="0" smtClean="0"/>
              <a:t>次に、障害のある人への差別を行わないよう、徹底すること。</a:t>
            </a:r>
          </a:p>
          <a:p>
            <a:r>
              <a:rPr kumimoji="1" lang="ja-JP" altLang="en-US" dirty="0" smtClean="0"/>
              <a:t>障害者差別解消法についてもお話ししましたが、障害者の不当な差別的扱いは、法律で禁止されています。</a:t>
            </a:r>
          </a:p>
          <a:p>
            <a:endParaRPr kumimoji="1" lang="ja-JP" altLang="en-US" dirty="0" smtClean="0"/>
          </a:p>
          <a:p>
            <a:r>
              <a:rPr kumimoji="1" lang="ja-JP" altLang="en-US" dirty="0" smtClean="0"/>
              <a:t>また、困りごととその解決方法を考えていただくことを通じて、皆さん、障害のある方の立場に立って、困難や痛みを想像</a:t>
            </a:r>
          </a:p>
          <a:p>
            <a:r>
              <a:rPr kumimoji="1" lang="ja-JP" altLang="en-US" dirty="0" smtClean="0"/>
              <a:t>しましたね。また、今日は障害当事者サポーターの方ともお話しをしていただき、コミュニケーションの良い機会となったのでは</a:t>
            </a:r>
          </a:p>
          <a:p>
            <a:r>
              <a:rPr kumimoji="1" lang="ja-JP" altLang="en-US" dirty="0" smtClean="0"/>
              <a:t>ないでしょうか？</a:t>
            </a:r>
          </a:p>
          <a:p>
            <a:r>
              <a:rPr kumimoji="1" lang="ja-JP" altLang="en-US" dirty="0" smtClean="0"/>
              <a:t>こうした力を養い、培っていくことが必要です。★</a:t>
            </a:r>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23</a:t>
            </a:fld>
            <a:endParaRPr kumimoji="1" lang="ja-JP" altLang="en-US"/>
          </a:p>
        </p:txBody>
      </p:sp>
    </p:spTree>
    <p:extLst>
      <p:ext uri="{BB962C8B-B14F-4D97-AF65-F5344CB8AC3E}">
        <p14:creationId xmlns:p14="http://schemas.microsoft.com/office/powerpoint/2010/main" val="2383604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01:36</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ja-JP" altLang="en-US" dirty="0" smtClean="0"/>
          </a:p>
          <a:p>
            <a:r>
              <a:rPr kumimoji="1" lang="ja-JP" altLang="en-US" dirty="0" smtClean="0"/>
              <a:t>また、今日皆さんに得ていただいた「障害の理解」は、ほかの誰かと共有していくことが重要です。</a:t>
            </a:r>
          </a:p>
          <a:p>
            <a:endParaRPr kumimoji="1" lang="ja-JP" altLang="en-US" dirty="0" smtClean="0"/>
          </a:p>
          <a:p>
            <a:r>
              <a:rPr kumimoji="1" lang="ja-JP" altLang="en-US" dirty="0" smtClean="0"/>
              <a:t>皆さんが作った「行動宣言」のシートを、ぜひ、所属の部署や家族の皆さんで共有していただきたいです。★</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24</a:t>
            </a:fld>
            <a:endParaRPr kumimoji="1" lang="ja-JP" altLang="en-US"/>
          </a:p>
        </p:txBody>
      </p:sp>
    </p:spTree>
    <p:extLst>
      <p:ext uri="{BB962C8B-B14F-4D97-AF65-F5344CB8AC3E}">
        <p14:creationId xmlns:p14="http://schemas.microsoft.com/office/powerpoint/2010/main" val="367537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01:37</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pPr defTabSz="954908">
              <a:defRPr/>
            </a:pPr>
            <a:r>
              <a:rPr kumimoji="1" lang="ja-JP" altLang="en-US" dirty="0" smtClean="0"/>
              <a:t>そして、行動宣言を、実現してください。</a:t>
            </a:r>
          </a:p>
          <a:p>
            <a:pPr defTabSz="954908">
              <a:defRPr/>
            </a:pPr>
            <a:r>
              <a:rPr kumimoji="1" lang="ja-JP" altLang="en-US" dirty="0" smtClean="0"/>
              <a:t>一人ひとりが具体的な行動をおこすことにより、</a:t>
            </a:r>
          </a:p>
          <a:p>
            <a:pPr defTabSz="954908">
              <a:defRPr/>
            </a:pPr>
            <a:r>
              <a:rPr kumimoji="1" lang="ja-JP" altLang="en-US" dirty="0" smtClean="0"/>
              <a:t>心のバリアフリーの目指す「共生社会」をつくることができます。</a:t>
            </a:r>
          </a:p>
          <a:p>
            <a:endParaRPr kumimoji="1" lang="ja-JP" altLang="en-US" dirty="0" smtClean="0"/>
          </a:p>
          <a:p>
            <a:r>
              <a:rPr kumimoji="1" lang="ja-JP" altLang="en-US" dirty="0" smtClean="0"/>
              <a:t>この短時間で</a:t>
            </a:r>
          </a:p>
          <a:p>
            <a:r>
              <a:rPr kumimoji="1" lang="ja-JP" altLang="en-US" dirty="0" smtClean="0"/>
              <a:t>「障害の社会モデル」を理解し、</a:t>
            </a:r>
          </a:p>
          <a:p>
            <a:r>
              <a:rPr kumimoji="1" lang="ja-JP" altLang="en-US" dirty="0" smtClean="0"/>
              <a:t>そして、障害のある方の困りごとや痛みを想像することができました。</a:t>
            </a:r>
          </a:p>
          <a:p>
            <a:r>
              <a:rPr kumimoji="1" lang="ja-JP" altLang="en-US" dirty="0" smtClean="0"/>
              <a:t>さらに、具体的な行動のための、目標も立てていただきました。</a:t>
            </a:r>
          </a:p>
          <a:p>
            <a:r>
              <a:rPr kumimoji="1" lang="ja-JP" altLang="en-US" dirty="0" smtClean="0"/>
              <a:t>さあ、具体的な行動を起こしていきましょう！★　　</a:t>
            </a:r>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25</a:t>
            </a:fld>
            <a:endParaRPr kumimoji="1" lang="ja-JP" altLang="en-US"/>
          </a:p>
        </p:txBody>
      </p:sp>
    </p:spTree>
    <p:extLst>
      <p:ext uri="{BB962C8B-B14F-4D97-AF65-F5344CB8AC3E}">
        <p14:creationId xmlns:p14="http://schemas.microsoft.com/office/powerpoint/2010/main" val="2794346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01:38</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rgbClr val="FF0000"/>
                </a:solidFill>
              </a:rPr>
              <a:t>【</a:t>
            </a:r>
            <a:r>
              <a:rPr kumimoji="1" lang="ja-JP" altLang="en-US" dirty="0" smtClean="0">
                <a:solidFill>
                  <a:srgbClr val="FF0000"/>
                </a:solidFill>
              </a:rPr>
              <a:t>ファシリテーター</a:t>
            </a:r>
            <a:r>
              <a:rPr kumimoji="1" lang="en-US" altLang="ja-JP" dirty="0" smtClean="0">
                <a:solidFill>
                  <a:srgbClr val="FF0000"/>
                </a:solidFill>
              </a:rPr>
              <a:t>】</a:t>
            </a:r>
          </a:p>
          <a:p>
            <a:endParaRPr kumimoji="1" lang="en-US" altLang="ja-JP" dirty="0" smtClean="0"/>
          </a:p>
          <a:p>
            <a:r>
              <a:rPr kumimoji="1" lang="ja-JP" altLang="en-US" dirty="0" smtClean="0"/>
              <a:t>このように　　相手を理解し　　</a:t>
            </a:r>
            <a:endParaRPr kumimoji="1" lang="en-US" altLang="ja-JP" dirty="0" smtClean="0"/>
          </a:p>
          <a:p>
            <a:r>
              <a:rPr kumimoji="1" lang="ja-JP" altLang="en-US" dirty="0" smtClean="0"/>
              <a:t>みなさんが出した応えを　　行動に移す　　ことが　　　　　　</a:t>
            </a:r>
            <a:r>
              <a:rPr kumimoji="1" lang="en-US" altLang="ja-JP" dirty="0" smtClean="0"/>
              <a:t>『</a:t>
            </a:r>
            <a:r>
              <a:rPr kumimoji="1" lang="ja-JP" altLang="en-US" dirty="0" smtClean="0"/>
              <a:t>心のバリアフリー</a:t>
            </a:r>
            <a:r>
              <a:rPr kumimoji="1" lang="en-US" altLang="ja-JP" dirty="0" smtClean="0"/>
              <a:t>』</a:t>
            </a:r>
            <a:r>
              <a:rPr kumimoji="1" lang="ja-JP" altLang="en-US" dirty="0" smtClean="0"/>
              <a:t>が目指す　　</a:t>
            </a:r>
            <a:r>
              <a:rPr kumimoji="1" lang="en-US" altLang="ja-JP" dirty="0" smtClean="0"/>
              <a:t>『</a:t>
            </a:r>
            <a:r>
              <a:rPr kumimoji="1" lang="ja-JP" altLang="en-US" dirty="0" smtClean="0"/>
              <a:t>共生社会</a:t>
            </a:r>
            <a:r>
              <a:rPr kumimoji="1" lang="en-US" altLang="ja-JP" dirty="0" smtClean="0"/>
              <a:t>』</a:t>
            </a:r>
            <a:r>
              <a:rPr kumimoji="1" lang="ja-JP" altLang="en-US" dirty="0" smtClean="0"/>
              <a:t>　　です</a:t>
            </a:r>
          </a:p>
          <a:p>
            <a:endParaRPr kumimoji="1" lang="ja-JP" altLang="en-US" dirty="0" smtClean="0"/>
          </a:p>
          <a:p>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solidFill>
                  <a:schemeClr val="accent5"/>
                </a:solidFill>
              </a:rPr>
              <a:t>【</a:t>
            </a:r>
            <a:r>
              <a:rPr kumimoji="1" lang="ja-JP" altLang="en-US" dirty="0" smtClean="0">
                <a:solidFill>
                  <a:schemeClr val="accent5"/>
                </a:solidFill>
              </a:rPr>
              <a:t>モデレーター</a:t>
            </a:r>
            <a:r>
              <a:rPr kumimoji="1" lang="en-US" altLang="ja-JP" dirty="0" smtClean="0">
                <a:solidFill>
                  <a:schemeClr val="accent5"/>
                </a:solidFill>
              </a:rPr>
              <a:t>】</a:t>
            </a:r>
          </a:p>
          <a:p>
            <a:endParaRPr kumimoji="1" lang="ja-JP" altLang="en-US" dirty="0" smtClean="0"/>
          </a:p>
          <a:p>
            <a:r>
              <a:rPr kumimoji="1" lang="ja-JP" altLang="en-US" dirty="0" smtClean="0"/>
              <a:t>ファシリテーターの●●さん、ありがとうございました。</a:t>
            </a:r>
          </a:p>
          <a:p>
            <a:r>
              <a:rPr kumimoji="1" lang="ja-JP" altLang="en-US" dirty="0" smtClean="0"/>
              <a:t>残りの時間で、</a:t>
            </a:r>
          </a:p>
          <a:p>
            <a:r>
              <a:rPr kumimoji="1" lang="ja-JP" altLang="en-US" dirty="0" smtClean="0"/>
              <a:t>皆さんには、最初に書いていただいたアンケートの残りについて、また記入していただきます。アンケート記入が終わったところで、この研修は終了です。</a:t>
            </a:r>
          </a:p>
          <a:p>
            <a:endParaRPr kumimoji="1" lang="ja-JP" altLang="en-US" dirty="0" smtClean="0"/>
          </a:p>
          <a:p>
            <a:endParaRPr kumimoji="1" lang="ja-JP" altLang="en-US" dirty="0" smtClean="0"/>
          </a:p>
          <a:p>
            <a:r>
              <a:rPr kumimoji="1" lang="ja-JP" altLang="en-US" dirty="0" smtClean="0"/>
              <a:t>お疲れ様でした。</a:t>
            </a:r>
            <a:endParaRPr kumimoji="1" lang="en-US" altLang="ja-JP" dirty="0" smtClean="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26</a:t>
            </a:fld>
            <a:endParaRPr kumimoji="1" lang="ja-JP" altLang="en-US"/>
          </a:p>
        </p:txBody>
      </p:sp>
    </p:spTree>
    <p:extLst>
      <p:ext uri="{BB962C8B-B14F-4D97-AF65-F5344CB8AC3E}">
        <p14:creationId xmlns:p14="http://schemas.microsoft.com/office/powerpoint/2010/main" val="3605354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27</a:t>
            </a:fld>
            <a:endParaRPr kumimoji="1" lang="ja-JP" altLang="en-US"/>
          </a:p>
        </p:txBody>
      </p:sp>
    </p:spTree>
    <p:extLst>
      <p:ext uri="{BB962C8B-B14F-4D97-AF65-F5344CB8AC3E}">
        <p14:creationId xmlns:p14="http://schemas.microsoft.com/office/powerpoint/2010/main" val="3559917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1" dirty="0" smtClean="0"/>
              <a:t>グループディスカッション　ワークシート</a:t>
            </a:r>
          </a:p>
          <a:p>
            <a:endParaRPr kumimoji="1" lang="ja-JP" altLang="en-US" dirty="0" smtClean="0"/>
          </a:p>
          <a:p>
            <a:r>
              <a:rPr kumimoji="1" lang="ja-JP" altLang="en-US" dirty="0" smtClean="0"/>
              <a:t>グループディスカッション①</a:t>
            </a:r>
          </a:p>
          <a:p>
            <a:r>
              <a:rPr kumimoji="1" lang="ja-JP" altLang="en-US" dirty="0" smtClean="0"/>
              <a:t>　左側の列に、困りごとをたくさん書いて、貼りだしていただく。（付箋にサインペンで記入するとわかりやすい）</a:t>
            </a:r>
          </a:p>
          <a:p>
            <a:r>
              <a:rPr kumimoji="1" lang="ja-JP" altLang="en-US" dirty="0" smtClean="0"/>
              <a:t>グループディスカッション②</a:t>
            </a:r>
          </a:p>
          <a:p>
            <a:r>
              <a:rPr kumimoji="1" lang="ja-JP" altLang="en-US" dirty="0" smtClean="0"/>
              <a:t>　左側の列から、２つを選び、真ん中の列の左に貼りかえる</a:t>
            </a:r>
          </a:p>
          <a:p>
            <a:r>
              <a:rPr kumimoji="1" lang="ja-JP" altLang="en-US" dirty="0" smtClean="0"/>
              <a:t>　</a:t>
            </a:r>
            <a:r>
              <a:rPr kumimoji="1" lang="ja-JP" altLang="en-US" smtClean="0"/>
              <a:t>２つの困り</a:t>
            </a:r>
            <a:r>
              <a:rPr kumimoji="1" lang="ja-JP" altLang="en-US" dirty="0" smtClean="0"/>
              <a:t>ごとの解決方法を考えていただく（直接シートに書いていただく）</a:t>
            </a:r>
          </a:p>
          <a:p>
            <a:endParaRPr kumimoji="1" lang="ja-JP" altLang="en-US" dirty="0" smtClean="0"/>
          </a:p>
          <a:p>
            <a:r>
              <a:rPr kumimoji="1" lang="en-US" altLang="ja-JP" dirty="0" smtClean="0"/>
              <a:t>※</a:t>
            </a:r>
            <a:r>
              <a:rPr kumimoji="1" lang="ja-JP" altLang="en-US" dirty="0" smtClean="0"/>
              <a:t>準備するもの</a:t>
            </a:r>
          </a:p>
          <a:p>
            <a:r>
              <a:rPr kumimoji="1" lang="ja-JP" altLang="en-US" dirty="0" smtClean="0"/>
              <a:t>　・シート：このシートは、付箋を貼ることを考えると、Ａ１などの大判が望ましい。会場が狭い場合、Ａ３のシートとし、付箋ではなく、直接書き込んでいくことも可能。</a:t>
            </a:r>
          </a:p>
          <a:p>
            <a:r>
              <a:rPr kumimoji="1" lang="ja-JP" altLang="en-US" dirty="0" smtClean="0"/>
              <a:t>　・付箋</a:t>
            </a:r>
          </a:p>
          <a:p>
            <a:r>
              <a:rPr kumimoji="1" lang="ja-JP" altLang="en-US" dirty="0" smtClean="0"/>
              <a:t>　・サインペン</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28</a:t>
            </a:fld>
            <a:endParaRPr kumimoji="1" lang="ja-JP" altLang="en-US"/>
          </a:p>
        </p:txBody>
      </p:sp>
    </p:spTree>
    <p:extLst>
      <p:ext uri="{BB962C8B-B14F-4D97-AF65-F5344CB8AC3E}">
        <p14:creationId xmlns:p14="http://schemas.microsoft.com/office/powerpoint/2010/main" val="2057876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1" dirty="0" smtClean="0"/>
              <a:t>個人ワークシート</a:t>
            </a:r>
          </a:p>
          <a:p>
            <a:endParaRPr kumimoji="1" lang="ja-JP" altLang="en-US" dirty="0" smtClean="0"/>
          </a:p>
          <a:p>
            <a:r>
              <a:rPr kumimoji="1" lang="ja-JP" altLang="en-US" dirty="0" smtClean="0"/>
              <a:t>受講者一人ひとりに記入していただくシート。</a:t>
            </a:r>
          </a:p>
          <a:p>
            <a:endParaRPr kumimoji="1" lang="ja-JP" altLang="en-US" dirty="0" smtClean="0"/>
          </a:p>
          <a:p>
            <a:r>
              <a:rPr kumimoji="1" lang="ja-JP" altLang="en-US" dirty="0" smtClean="0"/>
              <a:t>受講後は、各自に持ち帰っていただき、各自の部署内や家族と共有していただくことが望ましい。</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29</a:t>
            </a:fld>
            <a:endParaRPr kumimoji="1" lang="ja-JP" altLang="en-US"/>
          </a:p>
        </p:txBody>
      </p:sp>
    </p:spTree>
    <p:extLst>
      <p:ext uri="{BB962C8B-B14F-4D97-AF65-F5344CB8AC3E}">
        <p14:creationId xmlns:p14="http://schemas.microsoft.com/office/powerpoint/2010/main" val="293707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327284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623404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21771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80266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7191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427138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92685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5049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71804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93436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18618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081961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72072" y="1942999"/>
            <a:ext cx="7879080" cy="1015663"/>
          </a:xfrm>
          <a:prstGeom prst="rect">
            <a:avLst/>
          </a:prstGeom>
          <a:noFill/>
        </p:spPr>
        <p:txBody>
          <a:bodyPr wrap="none" rtlCol="0">
            <a:spAutoFit/>
          </a:bodyPr>
          <a:lstStyle/>
          <a:p>
            <a:r>
              <a:rPr kumimoji="1" lang="ja-JP" altLang="en-US" sz="6000" dirty="0">
                <a:latin typeface="ヒラギノUD丸ゴ StdN W3" panose="020F0300000000000000" pitchFamily="34" charset="-128"/>
                <a:ea typeface="ヒラギノUD丸ゴ StdN W3" panose="020F0300000000000000" pitchFamily="34" charset="-128"/>
              </a:rPr>
              <a:t>心のバリアフリー研修</a:t>
            </a:r>
          </a:p>
        </p:txBody>
      </p:sp>
      <p:sp>
        <p:nvSpPr>
          <p:cNvPr id="5" name="正方形/長方形 4"/>
          <p:cNvSpPr/>
          <p:nvPr/>
        </p:nvSpPr>
        <p:spPr>
          <a:xfrm>
            <a:off x="756744" y="3118856"/>
            <a:ext cx="1090973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5"/>
          <p:cNvSpPr txBox="1"/>
          <p:nvPr/>
        </p:nvSpPr>
        <p:spPr>
          <a:xfrm>
            <a:off x="4272619" y="3864168"/>
            <a:ext cx="3877985" cy="584775"/>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3200" dirty="0" smtClean="0">
                <a:latin typeface="ヒラギノUD丸ゴ StdN W3" panose="020F0300000000000000" pitchFamily="34" charset="-128"/>
                <a:ea typeface="ヒラギノUD丸ゴ StdN W3" panose="020F0300000000000000" pitchFamily="34" charset="-128"/>
              </a:rPr>
              <a:t>基本プログラム例Ｂ</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594398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604923" y="171217"/>
            <a:ext cx="8905002" cy="707886"/>
          </a:xfrm>
          <a:prstGeom prst="rect">
            <a:avLst/>
          </a:prstGeom>
          <a:noFill/>
        </p:spPr>
        <p:txBody>
          <a:bodyPr wrap="none" rtlCol="0">
            <a:spAutoFit/>
          </a:bodyPr>
          <a:lstStyle/>
          <a:p>
            <a:r>
              <a:rPr kumimoji="1" lang="ja-JP" altLang="en-US" sz="4000" u="sng" dirty="0" smtClean="0">
                <a:latin typeface="ヒラギノUD丸ゴ StdN W3" panose="020F0300000000000000" pitchFamily="34" charset="-128"/>
                <a:ea typeface="ヒラギノUD丸ゴ StdN W3" panose="020F0300000000000000" pitchFamily="34" charset="-128"/>
              </a:rPr>
              <a:t>「心のバリアフリー研修プログラム」</a:t>
            </a:r>
            <a:endParaRPr kumimoji="1" lang="ja-JP" altLang="en-US" sz="4000" u="sng" dirty="0">
              <a:latin typeface="ヒラギノUD丸ゴ StdN W3" panose="020F0300000000000000" pitchFamily="34" charset="-128"/>
              <a:ea typeface="ヒラギノUD丸ゴ StdN W3" panose="020F0300000000000000" pitchFamily="34" charset="-128"/>
            </a:endParaRPr>
          </a:p>
        </p:txBody>
      </p:sp>
      <p:grpSp>
        <p:nvGrpSpPr>
          <p:cNvPr id="11" name="グループ化 10"/>
          <p:cNvGrpSpPr/>
          <p:nvPr/>
        </p:nvGrpSpPr>
        <p:grpSpPr>
          <a:xfrm>
            <a:off x="1875227" y="3081674"/>
            <a:ext cx="8523815" cy="1533060"/>
            <a:chOff x="1604923" y="1793633"/>
            <a:chExt cx="8523815" cy="1533060"/>
          </a:xfrm>
        </p:grpSpPr>
        <p:sp>
          <p:nvSpPr>
            <p:cNvPr id="5" name="角丸四角形 4"/>
            <p:cNvSpPr/>
            <p:nvPr/>
          </p:nvSpPr>
          <p:spPr>
            <a:xfrm>
              <a:off x="1604923" y="1793633"/>
              <a:ext cx="8523815" cy="1533060"/>
            </a:xfrm>
            <a:prstGeom prst="roundRect">
              <a:avLst>
                <a:gd name="adj" fmla="val 24230"/>
              </a:avLst>
            </a:prstGeom>
            <a:solidFill>
              <a:srgbClr val="FFEB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2145323" y="1987062"/>
              <a:ext cx="7160935" cy="1077218"/>
            </a:xfrm>
            <a:prstGeom prst="rect">
              <a:avLst/>
            </a:prstGeom>
            <a:noFill/>
          </p:spPr>
          <p:txBody>
            <a:bodyPr wrap="none" rtlCol="0">
              <a:spAutoFit/>
            </a:bodyPr>
            <a:lstStyle/>
            <a:p>
              <a:pPr algn="ctr"/>
              <a:r>
                <a:rPr kumimoji="1" lang="ja-JP" altLang="en-US" sz="3200" b="1" dirty="0" smtClean="0">
                  <a:solidFill>
                    <a:srgbClr val="FF0000"/>
                  </a:solidFill>
                  <a:latin typeface="ヒラギノUD丸ゴ StdN W3" panose="020F0300000000000000" pitchFamily="34" charset="-128"/>
                  <a:ea typeface="ヒラギノUD丸ゴ StdN W3" panose="020F0300000000000000" pitchFamily="34" charset="-128"/>
                </a:rPr>
                <a:t>座　学</a:t>
              </a: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心のバリアフリーの基本理念について</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grpSp>
      <p:grpSp>
        <p:nvGrpSpPr>
          <p:cNvPr id="10" name="グループ化 9"/>
          <p:cNvGrpSpPr/>
          <p:nvPr/>
        </p:nvGrpSpPr>
        <p:grpSpPr>
          <a:xfrm>
            <a:off x="1875227" y="5026004"/>
            <a:ext cx="8523815" cy="1533060"/>
            <a:chOff x="1604923" y="4287450"/>
            <a:chExt cx="8523815" cy="1533060"/>
          </a:xfrm>
        </p:grpSpPr>
        <p:sp>
          <p:nvSpPr>
            <p:cNvPr id="6" name="角丸四角形 5"/>
            <p:cNvSpPr/>
            <p:nvPr/>
          </p:nvSpPr>
          <p:spPr>
            <a:xfrm>
              <a:off x="1604923" y="4287450"/>
              <a:ext cx="8523815" cy="1533060"/>
            </a:xfrm>
            <a:prstGeom prst="roundRect">
              <a:avLst>
                <a:gd name="adj" fmla="val 2423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604923" y="4496148"/>
              <a:ext cx="8392041" cy="1077218"/>
            </a:xfrm>
            <a:prstGeom prst="rect">
              <a:avLst/>
            </a:prstGeom>
            <a:noFill/>
          </p:spPr>
          <p:txBody>
            <a:bodyPr wrap="none" rtlCol="0">
              <a:spAutoFit/>
            </a:bodyPr>
            <a:lstStyle/>
            <a:p>
              <a:pPr algn="ctr"/>
              <a:r>
                <a:rPr kumimoji="1" lang="ja-JP" altLang="en-US" sz="3200" b="1" dirty="0" smtClean="0">
                  <a:solidFill>
                    <a:schemeClr val="accent5"/>
                  </a:solidFill>
                  <a:latin typeface="ヒラギノUD丸ゴ StdN W3" panose="020F0300000000000000" pitchFamily="34" charset="-128"/>
                  <a:ea typeface="ヒラギノUD丸ゴ StdN W3" panose="020F0300000000000000" pitchFamily="34" charset="-128"/>
                </a:rPr>
                <a:t>グループディスカッション</a:t>
              </a: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「心のバリアフリー」を体現するための演習</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grpSp>
      <p:sp>
        <p:nvSpPr>
          <p:cNvPr id="7" name="十字形 6"/>
          <p:cNvSpPr/>
          <p:nvPr/>
        </p:nvSpPr>
        <p:spPr>
          <a:xfrm>
            <a:off x="5688727" y="4371961"/>
            <a:ext cx="896815" cy="896815"/>
          </a:xfrm>
          <a:prstGeom prst="plus">
            <a:avLst>
              <a:gd name="adj" fmla="val 407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p:cNvGrpSpPr/>
          <p:nvPr/>
        </p:nvGrpSpPr>
        <p:grpSpPr>
          <a:xfrm>
            <a:off x="1875227" y="1137345"/>
            <a:ext cx="8523815" cy="1533060"/>
            <a:chOff x="3164092" y="109944"/>
            <a:chExt cx="8523815" cy="1533060"/>
          </a:xfrm>
        </p:grpSpPr>
        <p:sp>
          <p:nvSpPr>
            <p:cNvPr id="8" name="角丸四角形 7"/>
            <p:cNvSpPr/>
            <p:nvPr/>
          </p:nvSpPr>
          <p:spPr>
            <a:xfrm>
              <a:off x="3164092" y="109944"/>
              <a:ext cx="8523815" cy="1533060"/>
            </a:xfrm>
            <a:prstGeom prst="roundRect">
              <a:avLst>
                <a:gd name="adj" fmla="val 24230"/>
              </a:avLst>
            </a:prstGeom>
            <a:solidFill>
              <a:srgbClr val="FFFF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320049" y="303373"/>
              <a:ext cx="5929829" cy="1077218"/>
            </a:xfrm>
            <a:prstGeom prst="rect">
              <a:avLst/>
            </a:prstGeom>
            <a:noFill/>
          </p:spPr>
          <p:txBody>
            <a:bodyPr wrap="none" rtlCol="0">
              <a:spAutoFit/>
            </a:bodyPr>
            <a:lstStyle/>
            <a:p>
              <a:pPr algn="ctr"/>
              <a:r>
                <a:rPr kumimoji="1" lang="ja-JP" altLang="en-US" sz="3200" b="1" dirty="0" smtClean="0">
                  <a:solidFill>
                    <a:schemeClr val="accent2">
                      <a:lumMod val="75000"/>
                    </a:schemeClr>
                  </a:solidFill>
                  <a:latin typeface="ヒラギノUD丸ゴ StdN W3" panose="020F0300000000000000" pitchFamily="34" charset="-128"/>
                  <a:ea typeface="ヒラギノUD丸ゴ StdN W3" panose="020F0300000000000000" pitchFamily="34" charset="-128"/>
                </a:rPr>
                <a:t>ゲーム型ワークショップ</a:t>
              </a: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ゲームを通じて障害を理解する</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grpSp>
      <p:sp>
        <p:nvSpPr>
          <p:cNvPr id="13" name="十字形 12"/>
          <p:cNvSpPr/>
          <p:nvPr/>
        </p:nvSpPr>
        <p:spPr>
          <a:xfrm>
            <a:off x="5688727" y="2427632"/>
            <a:ext cx="896815" cy="896815"/>
          </a:xfrm>
          <a:prstGeom prst="plus">
            <a:avLst>
              <a:gd name="adj" fmla="val 407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5009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981920" y="277092"/>
            <a:ext cx="8228880" cy="2275627"/>
          </a:xfrm>
        </p:spPr>
        <p:txBody>
          <a:bodyPr>
            <a:normAutofit/>
          </a:bodyPr>
          <a:lstStyle/>
          <a:p>
            <a:r>
              <a:rPr lang="en-US" altLang="ja-JP" b="1" dirty="0" smtClean="0">
                <a:latin typeface="Calibri" charset="0"/>
                <a:ea typeface="ＭＳ Ｐゴシック" charset="0"/>
                <a:cs typeface="ＭＳ Ｐゴシック" charset="0"/>
              </a:rPr>
              <a:t/>
            </a:r>
            <a:br>
              <a:rPr lang="en-US" altLang="ja-JP" b="1" dirty="0" smtClean="0">
                <a:latin typeface="Calibri" charset="0"/>
                <a:ea typeface="ＭＳ Ｐゴシック" charset="0"/>
                <a:cs typeface="ＭＳ Ｐゴシック" charset="0"/>
              </a:rPr>
            </a:br>
            <a:r>
              <a:rPr lang="ja-JP" altLang="en-US" b="1" dirty="0" smtClean="0">
                <a:latin typeface="Calibri" charset="0"/>
                <a:ea typeface="ＭＳ Ｐゴシック" charset="0"/>
                <a:cs typeface="ＭＳ Ｐゴシック" charset="0"/>
              </a:rPr>
              <a:t>「心のバリアフリー</a:t>
            </a:r>
            <a:r>
              <a:rPr lang="ja-JP" altLang="en-US" b="1" smtClean="0">
                <a:latin typeface="Calibri" charset="0"/>
                <a:ea typeface="ＭＳ Ｐゴシック" charset="0"/>
                <a:cs typeface="ＭＳ Ｐゴシック" charset="0"/>
              </a:rPr>
              <a:t>」ワークショップ</a:t>
            </a:r>
            <a:r>
              <a:rPr lang="en-US" altLang="ja-JP" b="1" dirty="0" smtClean="0">
                <a:latin typeface="Calibri" charset="0"/>
                <a:ea typeface="ＭＳ Ｐゴシック" charset="0"/>
                <a:cs typeface="ＭＳ Ｐゴシック" charset="0"/>
              </a:rPr>
              <a:t/>
            </a:r>
            <a:br>
              <a:rPr lang="en-US" altLang="ja-JP" b="1" dirty="0" smtClean="0">
                <a:latin typeface="Calibri" charset="0"/>
                <a:ea typeface="ＭＳ Ｐゴシック" charset="0"/>
                <a:cs typeface="ＭＳ Ｐゴシック" charset="0"/>
              </a:rPr>
            </a:br>
            <a:r>
              <a:rPr lang="en-US" altLang="ja-JP" b="1" dirty="0" smtClean="0">
                <a:latin typeface="Calibri" charset="0"/>
                <a:ea typeface="ＭＳ Ｐゴシック" charset="0"/>
                <a:cs typeface="ＭＳ Ｐゴシック" charset="0"/>
              </a:rPr>
              <a:t>〜</a:t>
            </a:r>
            <a:r>
              <a:rPr lang="ja-JP" altLang="en-US" sz="4000" b="1" dirty="0">
                <a:latin typeface="Calibri" charset="0"/>
                <a:ea typeface="ＭＳ Ｐゴシック" charset="0"/>
                <a:cs typeface="ＭＳ Ｐゴシック" charset="0"/>
              </a:rPr>
              <a:t>ゲームを通じて障害を理解する</a:t>
            </a:r>
            <a:endParaRPr lang="ja-JP" altLang="en-US" sz="4000" b="1" dirty="0">
              <a:latin typeface="ＭＳ Ｐゴシック" charset="0"/>
              <a:ea typeface="ＭＳ Ｐゴシック" charset="0"/>
              <a:cs typeface="ＭＳ Ｐゴシック" charset="0"/>
            </a:endParaRPr>
          </a:p>
        </p:txBody>
      </p:sp>
      <p:pic>
        <p:nvPicPr>
          <p:cNvPr id="5" name="コンテンツ プレースホルダー 4" descr="障害2（画像）.jpg"/>
          <p:cNvPicPr>
            <a:picLocks noGrp="1" noChangeAspect="1"/>
          </p:cNvPicPr>
          <p:nvPr>
            <p:ph sz="half" idx="1"/>
          </p:nvPr>
        </p:nvPicPr>
        <p:blipFill>
          <a:blip r:embed="rId3">
            <a:extLst>
              <a:ext uri="{28A0092B-C50C-407E-A947-70E740481C1C}">
                <a14:useLocalDpi xmlns:a14="http://schemas.microsoft.com/office/drawing/2010/main" val="0"/>
              </a:ext>
            </a:extLst>
          </a:blip>
          <a:srcRect l="-11594" r="-11594"/>
          <a:stretch>
            <a:fillRect/>
          </a:stretch>
        </p:blipFill>
        <p:spPr>
          <a:xfrm>
            <a:off x="3155013" y="2681112"/>
            <a:ext cx="5847738" cy="4080053"/>
          </a:xfrm>
        </p:spPr>
      </p:pic>
    </p:spTree>
    <p:extLst>
      <p:ext uri="{BB962C8B-B14F-4D97-AF65-F5344CB8AC3E}">
        <p14:creationId xmlns:p14="http://schemas.microsoft.com/office/powerpoint/2010/main" val="29286372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446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p:cNvGrpSpPr/>
          <p:nvPr/>
        </p:nvGrpSpPr>
        <p:grpSpPr>
          <a:xfrm>
            <a:off x="1968500" y="495300"/>
            <a:ext cx="8255000" cy="5867400"/>
            <a:chOff x="1968500" y="495300"/>
            <a:chExt cx="8255000" cy="586740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500" y="495300"/>
              <a:ext cx="8255000" cy="5867400"/>
            </a:xfrm>
            <a:prstGeom prst="rect">
              <a:avLst/>
            </a:prstGeom>
          </p:spPr>
        </p:pic>
        <p:grpSp>
          <p:nvGrpSpPr>
            <p:cNvPr id="5" name="グループ化 4"/>
            <p:cNvGrpSpPr/>
            <p:nvPr/>
          </p:nvGrpSpPr>
          <p:grpSpPr>
            <a:xfrm>
              <a:off x="3484179" y="2774731"/>
              <a:ext cx="5454869" cy="1119352"/>
              <a:chOff x="3484179" y="2774731"/>
              <a:chExt cx="5454869" cy="1119352"/>
            </a:xfrm>
          </p:grpSpPr>
          <p:sp>
            <p:nvSpPr>
              <p:cNvPr id="3" name="角丸四角形 2"/>
              <p:cNvSpPr/>
              <p:nvPr/>
            </p:nvSpPr>
            <p:spPr>
              <a:xfrm>
                <a:off x="3484179" y="2774731"/>
                <a:ext cx="5454869" cy="1119352"/>
              </a:xfrm>
              <a:prstGeom prst="roundRect">
                <a:avLst>
                  <a:gd name="adj" fmla="val 34977"/>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3810956" y="2980464"/>
                <a:ext cx="4931158" cy="707886"/>
              </a:xfrm>
              <a:prstGeom prst="rect">
                <a:avLst/>
              </a:prstGeom>
              <a:noFill/>
            </p:spPr>
            <p:txBody>
              <a:bodyPr wrap="none" rtlCol="0">
                <a:spAutoFit/>
              </a:bodyPr>
              <a:lstStyle/>
              <a:p>
                <a:r>
                  <a:rPr kumimoji="1" lang="ja-JP" altLang="en-US" sz="4000" b="1" dirty="0">
                    <a:latin typeface="ヒラギノUD丸ゴ StdN W3" panose="020F0300000000000000" pitchFamily="34" charset="-128"/>
                    <a:ea typeface="ヒラギノUD丸ゴ StdN W3" panose="020F0300000000000000" pitchFamily="34" charset="-128"/>
                  </a:rPr>
                  <a:t>バリアフリーとは？</a:t>
                </a:r>
              </a:p>
            </p:txBody>
          </p:sp>
        </p:grpSp>
      </p:grpSp>
    </p:spTree>
    <p:extLst>
      <p:ext uri="{BB962C8B-B14F-4D97-AF65-F5344CB8AC3E}">
        <p14:creationId xmlns:p14="http://schemas.microsoft.com/office/powerpoint/2010/main" val="407025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p:cNvGrpSpPr/>
          <p:nvPr/>
        </p:nvGrpSpPr>
        <p:grpSpPr>
          <a:xfrm>
            <a:off x="4291986" y="2333296"/>
            <a:ext cx="2755199" cy="3784639"/>
            <a:chOff x="4291986" y="2333296"/>
            <a:chExt cx="2755199" cy="3784639"/>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1986" y="2333296"/>
              <a:ext cx="2755199" cy="3098086"/>
            </a:xfrm>
            <a:prstGeom prst="rect">
              <a:avLst/>
            </a:prstGeom>
          </p:spPr>
        </p:pic>
        <p:sp>
          <p:nvSpPr>
            <p:cNvPr id="3" name="テキスト ボックス 2"/>
            <p:cNvSpPr txBox="1"/>
            <p:nvPr/>
          </p:nvSpPr>
          <p:spPr>
            <a:xfrm>
              <a:off x="5000792" y="5533160"/>
              <a:ext cx="1415772" cy="584775"/>
            </a:xfrm>
            <a:prstGeom prst="rect">
              <a:avLst/>
            </a:prstGeom>
            <a:noFill/>
          </p:spPr>
          <p:txBody>
            <a:bodyPr wrap="none" rtlCol="0">
              <a:spAutoFit/>
            </a:bodyPr>
            <a:lstStyle/>
            <a:p>
              <a:r>
                <a:rPr kumimoji="1" lang="ja-JP" altLang="en-US" sz="3200" dirty="0">
                  <a:latin typeface="ヒラギノUD丸ゴ StdN W3" panose="020F0300000000000000" pitchFamily="34" charset="-128"/>
                  <a:ea typeface="ヒラギノUD丸ゴ StdN W3" panose="020F0300000000000000" pitchFamily="34" charset="-128"/>
                </a:rPr>
                <a:t>左利き</a:t>
              </a:r>
            </a:p>
          </p:txBody>
        </p:sp>
      </p:grpSp>
      <p:grpSp>
        <p:nvGrpSpPr>
          <p:cNvPr id="20" name="グループ化 19"/>
          <p:cNvGrpSpPr/>
          <p:nvPr/>
        </p:nvGrpSpPr>
        <p:grpSpPr>
          <a:xfrm>
            <a:off x="1288473" y="220717"/>
            <a:ext cx="9118807" cy="6107347"/>
            <a:chOff x="1288473" y="220717"/>
            <a:chExt cx="9118807" cy="6107347"/>
          </a:xfrm>
        </p:grpSpPr>
        <p:grpSp>
          <p:nvGrpSpPr>
            <p:cNvPr id="17" name="グループ化 16"/>
            <p:cNvGrpSpPr/>
            <p:nvPr/>
          </p:nvGrpSpPr>
          <p:grpSpPr>
            <a:xfrm>
              <a:off x="2337955" y="788276"/>
              <a:ext cx="2156030" cy="1545020"/>
              <a:chOff x="2337955" y="788276"/>
              <a:chExt cx="2156030" cy="1545020"/>
            </a:xfrm>
          </p:grpSpPr>
          <p:sp>
            <p:nvSpPr>
              <p:cNvPr id="13" name="円形吹き出し 12"/>
              <p:cNvSpPr/>
              <p:nvPr/>
            </p:nvSpPr>
            <p:spPr>
              <a:xfrm>
                <a:off x="2337955" y="788276"/>
                <a:ext cx="2111146" cy="1545020"/>
              </a:xfrm>
              <a:prstGeom prst="wedgeEllipseCallout">
                <a:avLst>
                  <a:gd name="adj1" fmla="val 55949"/>
                  <a:gd name="adj2" fmla="val 5510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648608" y="1292799"/>
                <a:ext cx="1845377"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ドアノブの</a:t>
                </a:r>
              </a:p>
              <a:p>
                <a:r>
                  <a:rPr lang="ja-JP" altLang="en-US" b="1" dirty="0">
                    <a:latin typeface="ヒラギノUD丸ゴ StdN W3" panose="020F0300000000000000" pitchFamily="34" charset="-128"/>
                    <a:ea typeface="ヒラギノUD丸ゴ StdN W3" panose="020F0300000000000000" pitchFamily="34" charset="-128"/>
                  </a:rPr>
                  <a:t>位置に困る・・</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6" name="グループ化 15"/>
            <p:cNvGrpSpPr/>
            <p:nvPr/>
          </p:nvGrpSpPr>
          <p:grpSpPr>
            <a:xfrm>
              <a:off x="6227379" y="220717"/>
              <a:ext cx="2364828" cy="1718413"/>
              <a:chOff x="6227379" y="220717"/>
              <a:chExt cx="2364828" cy="1718413"/>
            </a:xfrm>
          </p:grpSpPr>
          <p:sp>
            <p:nvSpPr>
              <p:cNvPr id="9" name="円形吹き出し 8"/>
              <p:cNvSpPr/>
              <p:nvPr/>
            </p:nvSpPr>
            <p:spPr>
              <a:xfrm>
                <a:off x="6227379" y="220717"/>
                <a:ext cx="2364828" cy="1718413"/>
              </a:xfrm>
              <a:prstGeom prst="wedgeEllipseCallout">
                <a:avLst>
                  <a:gd name="adj1" fmla="val -38409"/>
                  <a:gd name="adj2" fmla="val 7338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16564" y="788276"/>
                <a:ext cx="2082621"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ハサミは右利き用</a:t>
                </a:r>
              </a:p>
              <a:p>
                <a:r>
                  <a:rPr lang="ja-JP" altLang="en-US" b="1" dirty="0">
                    <a:latin typeface="ヒラギノUD丸ゴ StdN W3" panose="020F0300000000000000" pitchFamily="34" charset="-128"/>
                    <a:ea typeface="ヒラギノUD丸ゴ StdN W3" panose="020F0300000000000000" pitchFamily="34" charset="-128"/>
                  </a:rPr>
                  <a:t>が多い・・・</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5" name="グループ化 14"/>
            <p:cNvGrpSpPr/>
            <p:nvPr/>
          </p:nvGrpSpPr>
          <p:grpSpPr>
            <a:xfrm>
              <a:off x="7574972" y="2732808"/>
              <a:ext cx="2475351" cy="1244013"/>
              <a:chOff x="7574972" y="2732808"/>
              <a:chExt cx="2475351" cy="1244013"/>
            </a:xfrm>
          </p:grpSpPr>
          <p:sp>
            <p:nvSpPr>
              <p:cNvPr id="10" name="円形吹き出し 9"/>
              <p:cNvSpPr/>
              <p:nvPr/>
            </p:nvSpPr>
            <p:spPr>
              <a:xfrm>
                <a:off x="7574972" y="2732808"/>
                <a:ext cx="2475351" cy="1244013"/>
              </a:xfrm>
              <a:prstGeom prst="wedgeEllipseCallout">
                <a:avLst>
                  <a:gd name="adj1" fmla="val -69107"/>
                  <a:gd name="adj2" fmla="val 4245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7703067" y="3031648"/>
                <a:ext cx="2319866"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カメラのシャッター</a:t>
                </a:r>
              </a:p>
              <a:p>
                <a:r>
                  <a:rPr lang="ja-JP" altLang="en-US" b="1" dirty="0">
                    <a:latin typeface="ヒラギノUD丸ゴ StdN W3" panose="020F0300000000000000" pitchFamily="34" charset="-128"/>
                    <a:ea typeface="ヒラギノUD丸ゴ StdN W3" panose="020F0300000000000000" pitchFamily="34" charset="-128"/>
                  </a:rPr>
                  <a:t>は右についてる・・</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8" name="グループ化 17"/>
            <p:cNvGrpSpPr/>
            <p:nvPr/>
          </p:nvGrpSpPr>
          <p:grpSpPr>
            <a:xfrm>
              <a:off x="1288473" y="3007325"/>
              <a:ext cx="3160628" cy="1388030"/>
              <a:chOff x="1288473" y="3007325"/>
              <a:chExt cx="3160628" cy="1388030"/>
            </a:xfrm>
          </p:grpSpPr>
          <p:sp>
            <p:nvSpPr>
              <p:cNvPr id="12" name="円形吹き出し 11"/>
              <p:cNvSpPr/>
              <p:nvPr/>
            </p:nvSpPr>
            <p:spPr>
              <a:xfrm>
                <a:off x="1288473" y="3007325"/>
                <a:ext cx="3160628" cy="1388030"/>
              </a:xfrm>
              <a:prstGeom prst="wedgeEllipseCallout">
                <a:avLst>
                  <a:gd name="adj1" fmla="val 62343"/>
                  <a:gd name="adj2" fmla="val -337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568162" y="3378174"/>
                <a:ext cx="2794355"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右利きの人と隣になると</a:t>
                </a:r>
              </a:p>
              <a:p>
                <a:r>
                  <a:rPr lang="ja-JP" altLang="en-US" b="1" dirty="0">
                    <a:latin typeface="ヒラギノUD丸ゴ StdN W3" panose="020F0300000000000000" pitchFamily="34" charset="-128"/>
                    <a:ea typeface="ヒラギノUD丸ゴ StdN W3" panose="020F0300000000000000" pitchFamily="34" charset="-128"/>
                  </a:rPr>
                  <a:t>ぶつかってしまう</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nvGrpSpPr>
            <p:cNvPr id="14" name="グループ化 13"/>
            <p:cNvGrpSpPr/>
            <p:nvPr/>
          </p:nvGrpSpPr>
          <p:grpSpPr>
            <a:xfrm>
              <a:off x="7491845" y="4956464"/>
              <a:ext cx="2915435" cy="1371600"/>
              <a:chOff x="7491845" y="4956464"/>
              <a:chExt cx="2915435" cy="1371600"/>
            </a:xfrm>
          </p:grpSpPr>
          <p:sp>
            <p:nvSpPr>
              <p:cNvPr id="11" name="円形吹き出し 10"/>
              <p:cNvSpPr/>
              <p:nvPr/>
            </p:nvSpPr>
            <p:spPr>
              <a:xfrm>
                <a:off x="7491845" y="4956464"/>
                <a:ext cx="2915435" cy="1371600"/>
              </a:xfrm>
              <a:prstGeom prst="wedgeEllipseCallout">
                <a:avLst>
                  <a:gd name="adj1" fmla="val -57187"/>
                  <a:gd name="adj2" fmla="val -5189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7703067" y="5319098"/>
                <a:ext cx="2557110" cy="646331"/>
              </a:xfrm>
              <a:prstGeom prst="rect">
                <a:avLst/>
              </a:prstGeom>
              <a:noFill/>
            </p:spPr>
            <p:txBody>
              <a:bodyPr wrap="none" rtlCol="0">
                <a:spAutoFit/>
              </a:bodyPr>
              <a:lstStyle/>
              <a:p>
                <a:r>
                  <a:rPr kumimoji="1" lang="ja-JP" altLang="en-US" b="1" dirty="0">
                    <a:latin typeface="ヒラギノUD丸ゴ StdN W3" panose="020F0300000000000000" pitchFamily="34" charset="-128"/>
                    <a:ea typeface="ヒラギノUD丸ゴ StdN W3" panose="020F0300000000000000" pitchFamily="34" charset="-128"/>
                  </a:rPr>
                  <a:t>改札で</a:t>
                </a:r>
                <a:r>
                  <a:rPr kumimoji="1" lang="en-US" altLang="ja-JP" b="1" dirty="0">
                    <a:latin typeface="ヒラギノUD丸ゴ StdN W3" panose="020F0300000000000000" pitchFamily="34" charset="-128"/>
                    <a:ea typeface="ヒラギノUD丸ゴ StdN W3" panose="020F0300000000000000" pitchFamily="34" charset="-128"/>
                  </a:rPr>
                  <a:t>IC</a:t>
                </a:r>
                <a:r>
                  <a:rPr kumimoji="1" lang="ja-JP" altLang="en-US" b="1" dirty="0">
                    <a:latin typeface="ヒラギノUD丸ゴ StdN W3" panose="020F0300000000000000" pitchFamily="34" charset="-128"/>
                    <a:ea typeface="ヒラギノUD丸ゴ StdN W3" panose="020F0300000000000000" pitchFamily="34" charset="-128"/>
                  </a:rPr>
                  <a:t>カードの</a:t>
                </a:r>
              </a:p>
              <a:p>
                <a:r>
                  <a:rPr lang="ja-JP" altLang="en-US" b="1" dirty="0">
                    <a:latin typeface="ヒラギノUD丸ゴ StdN W3" panose="020F0300000000000000" pitchFamily="34" charset="-128"/>
                    <a:ea typeface="ヒラギノUD丸ゴ StdN W3" panose="020F0300000000000000" pitchFamily="34" charset="-128"/>
                  </a:rPr>
                  <a:t>タッチがしにくい・・</a:t>
                </a:r>
                <a:endParaRPr kumimoji="1" lang="ja-JP" altLang="en-US" b="1" dirty="0">
                  <a:latin typeface="ヒラギノUD丸ゴ StdN W3" panose="020F0300000000000000" pitchFamily="34" charset="-128"/>
                  <a:ea typeface="ヒラギノUD丸ゴ StdN W3" panose="020F0300000000000000" pitchFamily="34" charset="-128"/>
                </a:endParaRPr>
              </a:p>
            </p:txBody>
          </p:sp>
        </p:grpSp>
      </p:grpSp>
    </p:spTree>
    <p:extLst>
      <p:ext uri="{BB962C8B-B14F-4D97-AF65-F5344CB8AC3E}">
        <p14:creationId xmlns:p14="http://schemas.microsoft.com/office/powerpoint/2010/main" val="10081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6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p:cNvGrpSpPr/>
          <p:nvPr/>
        </p:nvGrpSpPr>
        <p:grpSpPr>
          <a:xfrm>
            <a:off x="524021" y="1257300"/>
            <a:ext cx="11367725" cy="4426527"/>
            <a:chOff x="524021" y="1257300"/>
            <a:chExt cx="11367725" cy="4426527"/>
          </a:xfrm>
        </p:grpSpPr>
        <p:grpSp>
          <p:nvGrpSpPr>
            <p:cNvPr id="74" name="グループ化 73"/>
            <p:cNvGrpSpPr/>
            <p:nvPr/>
          </p:nvGrpSpPr>
          <p:grpSpPr>
            <a:xfrm>
              <a:off x="6277121" y="1257300"/>
              <a:ext cx="5614625" cy="602673"/>
              <a:chOff x="390795" y="488373"/>
              <a:chExt cx="5614625" cy="602673"/>
            </a:xfrm>
          </p:grpSpPr>
          <p:pic>
            <p:nvPicPr>
              <p:cNvPr id="75" name="図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76" name="図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77" name="図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78" name="図 7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79" name="図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80" name="図 7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81" name="図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82" name="図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83" name="図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84" name="図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85" name="グループ化 84"/>
            <p:cNvGrpSpPr/>
            <p:nvPr/>
          </p:nvGrpSpPr>
          <p:grpSpPr>
            <a:xfrm>
              <a:off x="6277121" y="2213264"/>
              <a:ext cx="5614625" cy="602673"/>
              <a:chOff x="390795" y="488373"/>
              <a:chExt cx="5614625" cy="602673"/>
            </a:xfrm>
          </p:grpSpPr>
          <p:pic>
            <p:nvPicPr>
              <p:cNvPr id="86" name="図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87" name="図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88" name="図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89" name="図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90" name="図 8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91" name="図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92" name="図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93" name="図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94" name="図 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95" name="図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07" name="グループ化 106"/>
            <p:cNvGrpSpPr/>
            <p:nvPr/>
          </p:nvGrpSpPr>
          <p:grpSpPr>
            <a:xfrm>
              <a:off x="6277121" y="3169227"/>
              <a:ext cx="5614625" cy="602673"/>
              <a:chOff x="390795" y="488373"/>
              <a:chExt cx="5614625" cy="602673"/>
            </a:xfrm>
          </p:grpSpPr>
          <p:pic>
            <p:nvPicPr>
              <p:cNvPr id="108" name="図 1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109" name="図 10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110" name="図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111" name="図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112" name="図 1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113" name="図 1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114" name="図 1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115" name="図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116" name="図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117" name="図 1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8" name="グループ化 17"/>
            <p:cNvGrpSpPr/>
            <p:nvPr/>
          </p:nvGrpSpPr>
          <p:grpSpPr>
            <a:xfrm>
              <a:off x="524021" y="4125192"/>
              <a:ext cx="5614625" cy="602673"/>
              <a:chOff x="390795" y="488373"/>
              <a:chExt cx="5614625" cy="602673"/>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9" name="グループ化 18"/>
            <p:cNvGrpSpPr/>
            <p:nvPr/>
          </p:nvGrpSpPr>
          <p:grpSpPr>
            <a:xfrm>
              <a:off x="524021" y="1257300"/>
              <a:ext cx="5614625" cy="602673"/>
              <a:chOff x="390795" y="488373"/>
              <a:chExt cx="5614625" cy="602673"/>
            </a:xfrm>
          </p:grpSpPr>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21" name="図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22" name="図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30" name="グループ化 29"/>
            <p:cNvGrpSpPr/>
            <p:nvPr/>
          </p:nvGrpSpPr>
          <p:grpSpPr>
            <a:xfrm>
              <a:off x="524021" y="2213264"/>
              <a:ext cx="5614625" cy="602673"/>
              <a:chOff x="390795" y="488373"/>
              <a:chExt cx="5614625" cy="602673"/>
            </a:xfrm>
          </p:grpSpPr>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32" name="図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33" name="図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35" name="図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36" name="図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38" name="図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40" name="図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41" name="グループ化 40"/>
            <p:cNvGrpSpPr/>
            <p:nvPr/>
          </p:nvGrpSpPr>
          <p:grpSpPr>
            <a:xfrm>
              <a:off x="524021" y="3169228"/>
              <a:ext cx="5614625" cy="602673"/>
              <a:chOff x="390795" y="488373"/>
              <a:chExt cx="5614625" cy="602673"/>
            </a:xfrm>
          </p:grpSpPr>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43" name="図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44" name="図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45" name="図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46" name="図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48" name="図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49" name="図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50" name="図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51" name="図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52" name="グループ化 51"/>
            <p:cNvGrpSpPr/>
            <p:nvPr/>
          </p:nvGrpSpPr>
          <p:grpSpPr>
            <a:xfrm>
              <a:off x="524021" y="5081154"/>
              <a:ext cx="5614625" cy="602673"/>
              <a:chOff x="390795" y="488373"/>
              <a:chExt cx="5614625" cy="602673"/>
            </a:xfrm>
          </p:grpSpPr>
          <p:pic>
            <p:nvPicPr>
              <p:cNvPr id="53" name="図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090" y="488373"/>
                <a:ext cx="535971" cy="602673"/>
              </a:xfrm>
              <a:prstGeom prst="rect">
                <a:avLst/>
              </a:prstGeom>
            </p:spPr>
          </p:pic>
          <p:pic>
            <p:nvPicPr>
              <p:cNvPr id="54" name="図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385" y="488373"/>
                <a:ext cx="535971" cy="602673"/>
              </a:xfrm>
              <a:prstGeom prst="rect">
                <a:avLst/>
              </a:prstGeom>
            </p:spPr>
          </p:pic>
          <p:pic>
            <p:nvPicPr>
              <p:cNvPr id="55" name="図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680" y="488373"/>
                <a:ext cx="535971" cy="602673"/>
              </a:xfrm>
              <a:prstGeom prst="rect">
                <a:avLst/>
              </a:prstGeom>
            </p:spPr>
          </p:pic>
          <p:pic>
            <p:nvPicPr>
              <p:cNvPr id="56" name="図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975" y="488373"/>
                <a:ext cx="535971" cy="602673"/>
              </a:xfrm>
              <a:prstGeom prst="rect">
                <a:avLst/>
              </a:prstGeom>
            </p:spPr>
          </p:pic>
          <p:pic>
            <p:nvPicPr>
              <p:cNvPr id="57" name="図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2270" y="488373"/>
                <a:ext cx="535971" cy="602673"/>
              </a:xfrm>
              <a:prstGeom prst="rect">
                <a:avLst/>
              </a:prstGeom>
            </p:spPr>
          </p:pic>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565" y="488373"/>
                <a:ext cx="535971" cy="602673"/>
              </a:xfrm>
              <a:prstGeom prst="rect">
                <a:avLst/>
              </a:prstGeom>
            </p:spPr>
          </p:pic>
          <p:pic>
            <p:nvPicPr>
              <p:cNvPr id="59" name="図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860" y="488373"/>
                <a:ext cx="535971" cy="602673"/>
              </a:xfrm>
              <a:prstGeom prst="rect">
                <a:avLst/>
              </a:prstGeom>
            </p:spPr>
          </p:pic>
          <p:pic>
            <p:nvPicPr>
              <p:cNvPr id="60" name="図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155" y="488373"/>
                <a:ext cx="535971" cy="602673"/>
              </a:xfrm>
              <a:prstGeom prst="rect">
                <a:avLst/>
              </a:prstGeom>
            </p:spPr>
          </p:pic>
          <p:pic>
            <p:nvPicPr>
              <p:cNvPr id="61" name="図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449" y="488373"/>
                <a:ext cx="535971" cy="602673"/>
              </a:xfrm>
              <a:prstGeom prst="rect">
                <a:avLst/>
              </a:prstGeom>
            </p:spPr>
          </p:pic>
          <p:pic>
            <p:nvPicPr>
              <p:cNvPr id="62" name="図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95" y="488373"/>
                <a:ext cx="535971" cy="602673"/>
              </a:xfrm>
              <a:prstGeom prst="rect">
                <a:avLst/>
              </a:prstGeom>
            </p:spPr>
          </p:pic>
        </p:grpSp>
        <p:grpSp>
          <p:nvGrpSpPr>
            <p:cNvPr id="139" name="グループ化 138"/>
            <p:cNvGrpSpPr/>
            <p:nvPr/>
          </p:nvGrpSpPr>
          <p:grpSpPr>
            <a:xfrm>
              <a:off x="6277121" y="5081154"/>
              <a:ext cx="5614625" cy="602673"/>
              <a:chOff x="6291283" y="4830041"/>
              <a:chExt cx="5614625" cy="602673"/>
            </a:xfrm>
          </p:grpSpPr>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1283" y="4830041"/>
                <a:ext cx="535971" cy="602673"/>
              </a:xfrm>
              <a:prstGeom prst="rect">
                <a:avLst/>
              </a:prstGeom>
            </p:spPr>
          </p:pic>
          <p:pic>
            <p:nvPicPr>
              <p:cNvPr id="129" name="図 1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9148" y="4830041"/>
                <a:ext cx="535971" cy="602673"/>
              </a:xfrm>
              <a:prstGeom prst="rect">
                <a:avLst/>
              </a:prstGeom>
            </p:spPr>
          </p:pic>
          <p:pic>
            <p:nvPicPr>
              <p:cNvPr id="130" name="図 1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7013" y="4830041"/>
                <a:ext cx="535971" cy="602673"/>
              </a:xfrm>
              <a:prstGeom prst="rect">
                <a:avLst/>
              </a:prstGeom>
            </p:spPr>
          </p:pic>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4878" y="4830041"/>
                <a:ext cx="535971" cy="602673"/>
              </a:xfrm>
              <a:prstGeom prst="rect">
                <a:avLst/>
              </a:prstGeom>
            </p:spPr>
          </p:pic>
          <p:pic>
            <p:nvPicPr>
              <p:cNvPr id="132" name="図 1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743" y="4830041"/>
                <a:ext cx="535971" cy="602673"/>
              </a:xfrm>
              <a:prstGeom prst="rect">
                <a:avLst/>
              </a:prstGeom>
            </p:spPr>
          </p:pic>
          <p:pic>
            <p:nvPicPr>
              <p:cNvPr id="133" name="図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0608" y="4830041"/>
                <a:ext cx="535971" cy="602673"/>
              </a:xfrm>
              <a:prstGeom prst="rect">
                <a:avLst/>
              </a:prstGeom>
            </p:spPr>
          </p:pic>
          <p:pic>
            <p:nvPicPr>
              <p:cNvPr id="134" name="図 1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9937" y="4830041"/>
                <a:ext cx="535971" cy="602673"/>
              </a:xfrm>
              <a:prstGeom prst="rect">
                <a:avLst/>
              </a:prstGeom>
            </p:spPr>
          </p:pic>
          <p:pic>
            <p:nvPicPr>
              <p:cNvPr id="135" name="図 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8473" y="4830041"/>
                <a:ext cx="535971" cy="602673"/>
              </a:xfrm>
              <a:prstGeom prst="rect">
                <a:avLst/>
              </a:prstGeom>
            </p:spPr>
          </p:pic>
          <p:pic>
            <p:nvPicPr>
              <p:cNvPr id="136" name="図 1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338" y="4830041"/>
                <a:ext cx="535971" cy="602673"/>
              </a:xfrm>
              <a:prstGeom prst="rect">
                <a:avLst/>
              </a:prstGeom>
            </p:spPr>
          </p:pic>
          <p:pic>
            <p:nvPicPr>
              <p:cNvPr id="137" name="図 1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4203" y="4830041"/>
                <a:ext cx="535971" cy="602673"/>
              </a:xfrm>
              <a:prstGeom prst="rect">
                <a:avLst/>
              </a:prstGeom>
            </p:spPr>
          </p:pic>
          <p:pic>
            <p:nvPicPr>
              <p:cNvPr id="138" name="図 1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62068" y="4830041"/>
                <a:ext cx="535971" cy="602673"/>
              </a:xfrm>
              <a:prstGeom prst="rect">
                <a:avLst/>
              </a:prstGeom>
            </p:spPr>
          </p:pic>
        </p:grpSp>
        <p:grpSp>
          <p:nvGrpSpPr>
            <p:cNvPr id="141" name="グループ化 140"/>
            <p:cNvGrpSpPr/>
            <p:nvPr/>
          </p:nvGrpSpPr>
          <p:grpSpPr>
            <a:xfrm>
              <a:off x="6277121" y="4125190"/>
              <a:ext cx="5614625" cy="602673"/>
              <a:chOff x="6291283" y="4201391"/>
              <a:chExt cx="5614625" cy="602673"/>
            </a:xfrm>
          </p:grpSpPr>
          <p:pic>
            <p:nvPicPr>
              <p:cNvPr id="119" name="図 1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5578" y="4201391"/>
                <a:ext cx="535971" cy="602673"/>
              </a:xfrm>
              <a:prstGeom prst="rect">
                <a:avLst/>
              </a:prstGeom>
            </p:spPr>
          </p:pic>
          <p:pic>
            <p:nvPicPr>
              <p:cNvPr id="120" name="図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9873" y="4201391"/>
                <a:ext cx="535971" cy="602673"/>
              </a:xfrm>
              <a:prstGeom prst="rect">
                <a:avLst/>
              </a:prstGeom>
            </p:spPr>
          </p:pic>
          <p:pic>
            <p:nvPicPr>
              <p:cNvPr id="121" name="図 1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4168" y="4201391"/>
                <a:ext cx="535971" cy="602673"/>
              </a:xfrm>
              <a:prstGeom prst="rect">
                <a:avLst/>
              </a:prstGeom>
            </p:spPr>
          </p:pic>
          <p:pic>
            <p:nvPicPr>
              <p:cNvPr id="122" name="図 1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8463" y="4201391"/>
                <a:ext cx="535971" cy="602673"/>
              </a:xfrm>
              <a:prstGeom prst="rect">
                <a:avLst/>
              </a:prstGeom>
            </p:spPr>
          </p:pic>
          <p:pic>
            <p:nvPicPr>
              <p:cNvPr id="123" name="図 1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2758" y="4201391"/>
                <a:ext cx="535971" cy="602673"/>
              </a:xfrm>
              <a:prstGeom prst="rect">
                <a:avLst/>
              </a:prstGeom>
            </p:spPr>
          </p:pic>
          <p:pic>
            <p:nvPicPr>
              <p:cNvPr id="124" name="図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053" y="4201391"/>
                <a:ext cx="535971" cy="602673"/>
              </a:xfrm>
              <a:prstGeom prst="rect">
                <a:avLst/>
              </a:prstGeom>
            </p:spPr>
          </p:pic>
          <p:pic>
            <p:nvPicPr>
              <p:cNvPr id="125" name="図 1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1348" y="4201391"/>
                <a:ext cx="535971" cy="602673"/>
              </a:xfrm>
              <a:prstGeom prst="rect">
                <a:avLst/>
              </a:prstGeom>
            </p:spPr>
          </p:pic>
          <p:pic>
            <p:nvPicPr>
              <p:cNvPr id="126" name="図 1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5643" y="4201391"/>
                <a:ext cx="535971" cy="602673"/>
              </a:xfrm>
              <a:prstGeom prst="rect">
                <a:avLst/>
              </a:prstGeom>
            </p:spPr>
          </p:pic>
          <p:pic>
            <p:nvPicPr>
              <p:cNvPr id="128" name="図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1283" y="4201391"/>
                <a:ext cx="535971" cy="602673"/>
              </a:xfrm>
              <a:prstGeom prst="rect">
                <a:avLst/>
              </a:prstGeom>
            </p:spPr>
          </p:pic>
          <p:pic>
            <p:nvPicPr>
              <p:cNvPr id="140" name="図 1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9937" y="4201391"/>
                <a:ext cx="535971" cy="602673"/>
              </a:xfrm>
              <a:prstGeom prst="rect">
                <a:avLst/>
              </a:prstGeom>
            </p:spPr>
          </p:pic>
        </p:grpSp>
      </p:grpSp>
      <p:sp>
        <p:nvSpPr>
          <p:cNvPr id="143" name="テキスト ボックス 142"/>
          <p:cNvSpPr txBox="1"/>
          <p:nvPr/>
        </p:nvSpPr>
        <p:spPr>
          <a:xfrm>
            <a:off x="2660771" y="393828"/>
            <a:ext cx="6955750" cy="769441"/>
          </a:xfrm>
          <a:prstGeom prst="rect">
            <a:avLst/>
          </a:prstGeom>
          <a:noFill/>
        </p:spPr>
        <p:txBody>
          <a:bodyPr wrap="none" rtlCol="0">
            <a:spAutoFit/>
          </a:bodyPr>
          <a:lstStyle/>
          <a:p>
            <a:r>
              <a:rPr kumimoji="1" lang="ja-JP" altLang="en-US" sz="4400" dirty="0">
                <a:latin typeface="ヒラギノUD丸ゴ StdN W3" panose="020F0300000000000000" pitchFamily="34" charset="-128"/>
                <a:ea typeface="ヒラギノUD丸ゴ StdN W3" panose="020F0300000000000000" pitchFamily="34" charset="-128"/>
              </a:rPr>
              <a:t>大多数に合わせた社会環境</a:t>
            </a:r>
          </a:p>
        </p:txBody>
      </p:sp>
      <p:grpSp>
        <p:nvGrpSpPr>
          <p:cNvPr id="14" name="グループ化 13"/>
          <p:cNvGrpSpPr/>
          <p:nvPr/>
        </p:nvGrpSpPr>
        <p:grpSpPr>
          <a:xfrm>
            <a:off x="8576566" y="5707005"/>
            <a:ext cx="2250403" cy="900454"/>
            <a:chOff x="8280033" y="5455225"/>
            <a:chExt cx="2250403" cy="900454"/>
          </a:xfrm>
        </p:grpSpPr>
        <p:grpSp>
          <p:nvGrpSpPr>
            <p:cNvPr id="149" name="グループ化 148"/>
            <p:cNvGrpSpPr/>
            <p:nvPr/>
          </p:nvGrpSpPr>
          <p:grpSpPr>
            <a:xfrm>
              <a:off x="8280033" y="5455225"/>
              <a:ext cx="1312262" cy="623455"/>
              <a:chOff x="7405711" y="5735780"/>
              <a:chExt cx="1312262" cy="623455"/>
            </a:xfrm>
          </p:grpSpPr>
          <p:sp>
            <p:nvSpPr>
              <p:cNvPr id="147" name="角丸四角形 146"/>
              <p:cNvSpPr/>
              <p:nvPr/>
            </p:nvSpPr>
            <p:spPr>
              <a:xfrm>
                <a:off x="7405711" y="5735780"/>
                <a:ext cx="1312262" cy="623455"/>
              </a:xfrm>
              <a:prstGeom prst="roundRect">
                <a:avLst>
                  <a:gd name="adj" fmla="val 43333"/>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テキスト ボックス 147"/>
              <p:cNvSpPr txBox="1"/>
              <p:nvPr/>
            </p:nvSpPr>
            <p:spPr>
              <a:xfrm>
                <a:off x="7423642" y="5825915"/>
                <a:ext cx="1261884" cy="523220"/>
              </a:xfrm>
              <a:prstGeom prst="rect">
                <a:avLst/>
              </a:prstGeom>
              <a:noFill/>
            </p:spPr>
            <p:txBody>
              <a:bodyPr wrap="none" rtlCol="0">
                <a:spAutoFit/>
              </a:bodyPr>
              <a:lstStyle/>
              <a:p>
                <a:r>
                  <a:rPr lang="ja-JP" altLang="en-US" sz="2800" dirty="0">
                    <a:latin typeface="ヒラギノUD丸ゴ StdN W3" panose="020F0300000000000000" pitchFamily="34" charset="-128"/>
                    <a:ea typeface="ヒラギノUD丸ゴ StdN W3" panose="020F0300000000000000" pitchFamily="34" charset="-128"/>
                  </a:rPr>
                  <a:t>少数派</a:t>
                </a:r>
                <a:endParaRPr kumimoji="1" lang="ja-JP" altLang="en-US" sz="2800" dirty="0">
                  <a:latin typeface="ヒラギノUD丸ゴ StdN W3" panose="020F0300000000000000" pitchFamily="34" charset="-128"/>
                  <a:ea typeface="ヒラギノUD丸ゴ StdN W3" panose="020F0300000000000000" pitchFamily="34" charset="-128"/>
                </a:endParaRPr>
              </a:p>
            </p:txBody>
          </p:sp>
        </p:grpSp>
        <p:sp>
          <p:nvSpPr>
            <p:cNvPr id="2" name="テキスト ボックス 1"/>
            <p:cNvSpPr txBox="1"/>
            <p:nvPr/>
          </p:nvSpPr>
          <p:spPr>
            <a:xfrm>
              <a:off x="9662891" y="5894014"/>
              <a:ext cx="867545" cy="461665"/>
            </a:xfrm>
            <a:prstGeom prst="rect">
              <a:avLst/>
            </a:prstGeom>
            <a:noFill/>
          </p:spPr>
          <p:txBody>
            <a:bodyPr wrap="none" rtlCol="0">
              <a:spAutoFit/>
            </a:bodyPr>
            <a:lstStyle/>
            <a:p>
              <a:r>
                <a:rPr kumimoji="1" lang="en-US" altLang="ja-JP" sz="2400" dirty="0">
                  <a:latin typeface="ヒラギノUD丸ゴ StdN W3" panose="020F0300000000000000" pitchFamily="34" charset="-128"/>
                  <a:ea typeface="ヒラギノUD丸ゴ StdN W3" panose="020F0300000000000000" pitchFamily="34" charset="-128"/>
                </a:rPr>
                <a:t>11</a:t>
              </a:r>
              <a:r>
                <a:rPr kumimoji="1" lang="ja-JP" altLang="en-US" sz="2400" dirty="0">
                  <a:latin typeface="ヒラギノUD丸ゴ StdN W3" panose="020F0300000000000000" pitchFamily="34" charset="-128"/>
                  <a:ea typeface="ヒラギノUD丸ゴ StdN W3" panose="020F0300000000000000" pitchFamily="34" charset="-128"/>
                </a:rPr>
                <a:t>％</a:t>
              </a:r>
            </a:p>
          </p:txBody>
        </p:sp>
      </p:grpSp>
    </p:spTree>
    <p:extLst>
      <p:ext uri="{BB962C8B-B14F-4D97-AF65-F5344CB8AC3E}">
        <p14:creationId xmlns:p14="http://schemas.microsoft.com/office/powerpoint/2010/main" val="146632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
                                        </p:tgtEl>
                                        <p:attrNameLst>
                                          <p:attrName>style.visibility</p:attrName>
                                        </p:attrNameLst>
                                      </p:cBhvr>
                                      <p:to>
                                        <p:strVal val="visible"/>
                                      </p:to>
                                    </p:set>
                                    <p:animEffect transition="in" filter="fade">
                                      <p:cBhvr>
                                        <p:cTn id="1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2379647" y="1077521"/>
            <a:ext cx="7173759" cy="1015663"/>
          </a:xfrm>
          <a:prstGeom prst="rect">
            <a:avLst/>
          </a:prstGeom>
          <a:noFill/>
        </p:spPr>
        <p:txBody>
          <a:bodyPr wrap="none" rtlCol="0">
            <a:spAutoFit/>
          </a:bodyPr>
          <a:lstStyle/>
          <a:p>
            <a:r>
              <a:rPr lang="ja-JP" altLang="en-US" sz="3200" dirty="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国内</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総人口の</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6</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　　</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16</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人に</a:t>
            </a:r>
            <a:r>
              <a:rPr lang="en-US" altLang="ja-JP" sz="60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1</a:t>
            </a:r>
            <a:r>
              <a:rPr lang="ja-JP" altLang="en-US" sz="3200" dirty="0" smtClean="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rPr>
              <a:t>人</a:t>
            </a:r>
            <a:endParaRPr lang="en-US" altLang="ja-JP" sz="3200" dirty="0">
              <a:solidFill>
                <a:schemeClr val="tx1">
                  <a:lumMod val="85000"/>
                  <a:lumOff val="15000"/>
                </a:schemeClr>
              </a:solidFill>
              <a:latin typeface="ヒラギノUD丸ゴ StdN W3" panose="020F0300000000000000" pitchFamily="34" charset="-128"/>
              <a:ea typeface="ヒラギノUD丸ゴ StdN W3" panose="020F0300000000000000" pitchFamily="34" charset="-128"/>
              <a:cs typeface="Iwa UCDA Moji Go Std M" charset="-128"/>
            </a:endParaRPr>
          </a:p>
        </p:txBody>
      </p:sp>
      <p:cxnSp>
        <p:nvCxnSpPr>
          <p:cNvPr id="6" name="直線コネクタ 5"/>
          <p:cNvCxnSpPr/>
          <p:nvPr/>
        </p:nvCxnSpPr>
        <p:spPr>
          <a:xfrm>
            <a:off x="4931764" y="2758523"/>
            <a:ext cx="794479"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角丸四角形 19"/>
          <p:cNvSpPr/>
          <p:nvPr/>
        </p:nvSpPr>
        <p:spPr>
          <a:xfrm>
            <a:off x="1943727" y="2243085"/>
            <a:ext cx="3957403" cy="3465710"/>
          </a:xfrm>
          <a:prstGeom prst="roundRect">
            <a:avLst>
              <a:gd name="adj" fmla="val 325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身体障害</a:t>
            </a: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393.7</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万人</a:t>
            </a: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lang="en-US" altLang="ja-JP" sz="2800" dirty="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1" name="角丸四角形 20"/>
          <p:cNvSpPr/>
          <p:nvPr/>
        </p:nvSpPr>
        <p:spPr>
          <a:xfrm>
            <a:off x="6120616" y="2243085"/>
            <a:ext cx="3957403" cy="2305176"/>
          </a:xfrm>
          <a:prstGeom prst="roundRect">
            <a:avLst>
              <a:gd name="adj" fmla="val 622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精神障害</a:t>
            </a:r>
            <a:endParaRPr lang="en-US" altLang="ja-JP"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endParaRPr>
          </a:p>
          <a:p>
            <a:pPr lvl="0" algn="ctr"/>
            <a:r>
              <a:rPr lang="en-US" altLang="ja-JP"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320.1</a:t>
            </a:r>
            <a:r>
              <a:rPr lang="ja-JP" altLang="en-US" sz="2800" dirty="0" smtClean="0">
                <a:solidFill>
                  <a:prstClr val="white"/>
                </a:solidFill>
                <a:latin typeface="ヒラギノUD丸ゴ StdN W3" panose="020F0300000000000000" pitchFamily="34" charset="-128"/>
                <a:ea typeface="ヒラギノUD丸ゴ StdN W3" panose="020F0300000000000000" pitchFamily="34" charset="-128"/>
                <a:cs typeface="Iwa UCDA Moji Go Std M" charset="-128"/>
              </a:rPr>
              <a:t>万人</a:t>
            </a:r>
            <a:endParaRPr lang="en-US" altLang="ja-JP" sz="2800" dirty="0">
              <a:solidFill>
                <a:prstClr val="white"/>
              </a:solidFill>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3" name="角丸四角形 22"/>
          <p:cNvSpPr/>
          <p:nvPr/>
        </p:nvSpPr>
        <p:spPr>
          <a:xfrm>
            <a:off x="6120616" y="4698162"/>
            <a:ext cx="3957403" cy="10106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知的障害</a:t>
            </a:r>
            <a:endParaRPr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r>
              <a:rPr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74.1</a:t>
            </a:r>
            <a:r>
              <a:rPr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万人</a:t>
            </a: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4" name="正方形/長方形 23"/>
          <p:cNvSpPr/>
          <p:nvPr/>
        </p:nvSpPr>
        <p:spPr>
          <a:xfrm>
            <a:off x="2209760" y="3668640"/>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肢体不自由</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6" name="テキスト ボックス 3"/>
          <p:cNvSpPr txBox="1">
            <a:spLocks noChangeArrowheads="1"/>
          </p:cNvSpPr>
          <p:nvPr/>
        </p:nvSpPr>
        <p:spPr bwMode="auto">
          <a:xfrm>
            <a:off x="1877916" y="136176"/>
            <a:ext cx="8200103" cy="972574"/>
          </a:xfrm>
          <a:prstGeom prst="rect">
            <a:avLst/>
          </a:prstGeom>
          <a:noFill/>
          <a:ln w="9525">
            <a:noFill/>
            <a:miter lim="800000"/>
            <a:headEnd/>
            <a:tailEnd/>
          </a:ln>
        </p:spPr>
        <p:txBody>
          <a:bodyPr wrap="square">
            <a:spAutoFit/>
          </a:bodyPr>
          <a:lstStyle/>
          <a:p>
            <a:pPr algn="ctr">
              <a:lnSpc>
                <a:spcPct val="130000"/>
              </a:lnSpc>
            </a:pPr>
            <a:r>
              <a:rPr lang="ja-JP" altLang="en-US" sz="4400" b="1"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心身の機能に障害を持つ人</a:t>
            </a:r>
          </a:p>
        </p:txBody>
      </p:sp>
      <p:sp>
        <p:nvSpPr>
          <p:cNvPr id="27" name="正方形/長方形 26"/>
          <p:cNvSpPr/>
          <p:nvPr/>
        </p:nvSpPr>
        <p:spPr>
          <a:xfrm>
            <a:off x="2209760" y="4638201"/>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聴覚言語障害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8" name="正方形/長方形 27"/>
          <p:cNvSpPr/>
          <p:nvPr/>
        </p:nvSpPr>
        <p:spPr>
          <a:xfrm>
            <a:off x="4055445" y="3668640"/>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視覚障害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9" name="正方形/長方形 28"/>
          <p:cNvSpPr/>
          <p:nvPr/>
        </p:nvSpPr>
        <p:spPr>
          <a:xfrm>
            <a:off x="4055445" y="4656719"/>
            <a:ext cx="1582751" cy="7644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latin typeface="ヒラギノUD丸ゴ StdN W3" panose="020F0300000000000000" pitchFamily="34" charset="-128"/>
                <a:ea typeface="ヒラギノUD丸ゴ StdN W3" panose="020F0300000000000000" pitchFamily="34" charset="-128"/>
                <a:cs typeface="Iwa UCDA Moji Go Std M" charset="-128"/>
              </a:rPr>
              <a:t>内部障害</a:t>
            </a:r>
            <a:endParaRPr kumimoji="1" lang="ja-JP" altLang="en-US"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2" name="テキスト ボックス 1"/>
          <p:cNvSpPr txBox="1"/>
          <p:nvPr/>
        </p:nvSpPr>
        <p:spPr>
          <a:xfrm>
            <a:off x="9699010" y="6505202"/>
            <a:ext cx="2492990" cy="369332"/>
          </a:xfrm>
          <a:prstGeom prst="rect">
            <a:avLst/>
          </a:prstGeom>
          <a:noFill/>
        </p:spPr>
        <p:txBody>
          <a:bodyPr wrap="none" rtlCol="0">
            <a:spAutoFit/>
          </a:bodyPr>
          <a:lstStyle/>
          <a:p>
            <a:r>
              <a:rPr lang="ja-JP" altLang="en-US" dirty="0" smtClean="0">
                <a:latin typeface="ヒラギノUD丸ゴ StdN W3" panose="020F0300000000000000" pitchFamily="34" charset="-128"/>
                <a:ea typeface="ヒラギノUD丸ゴ StdN W3" panose="020F0300000000000000" pitchFamily="34" charset="-128"/>
              </a:rPr>
              <a:t>出典</a:t>
            </a:r>
            <a:r>
              <a:rPr lang="ja-JP" altLang="en-US" dirty="0">
                <a:latin typeface="ヒラギノUD丸ゴ StdN W3" panose="020F0300000000000000" pitchFamily="34" charset="-128"/>
                <a:ea typeface="ヒラギノUD丸ゴ StdN W3" panose="020F0300000000000000" pitchFamily="34" charset="-128"/>
              </a:rPr>
              <a:t>：</a:t>
            </a:r>
            <a:r>
              <a:rPr kumimoji="1" lang="ja-JP" altLang="en-US" dirty="0" smtClean="0">
                <a:latin typeface="ヒラギノUD丸ゴ StdN W3" panose="020F0300000000000000" pitchFamily="34" charset="-128"/>
                <a:ea typeface="ヒラギノUD丸ゴ StdN W3" panose="020F0300000000000000" pitchFamily="34" charset="-128"/>
              </a:rPr>
              <a:t>厚生労働省調査</a:t>
            </a:r>
            <a:endParaRPr kumimoji="1" lang="ja-JP" altLang="en-US"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547744" y="5813743"/>
            <a:ext cx="9967856" cy="907236"/>
          </a:xfrm>
          <a:prstGeom prst="rect">
            <a:avLst/>
          </a:prstGeom>
          <a:noFill/>
        </p:spPr>
        <p:txBody>
          <a:bodyPr wrap="square" rtlCol="0">
            <a:spAutoFit/>
          </a:bodyPr>
          <a:lstStyle/>
          <a:p>
            <a:pPr>
              <a:lnSpc>
                <a:spcPct val="130000"/>
              </a:lnSpc>
            </a:pPr>
            <a:r>
              <a:rPr lang="en-US" altLang="ja-JP"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a:t>
            </a:r>
            <a:r>
              <a:rPr lang="ja-JP" altLang="en-US"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ここでは、身体障害、知的障害、精神障害の</a:t>
            </a:r>
            <a:r>
              <a:rPr lang="en-US" altLang="ja-JP"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3</a:t>
            </a:r>
            <a:r>
              <a:rPr lang="ja-JP" altLang="en-US" sz="14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区分による基本的統計値を見るが</a:t>
            </a:r>
            <a:r>
              <a:rPr lang="ja-JP" altLang="en-US" sz="1400"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a:t>
            </a:r>
            <a:r>
              <a:rPr lang="ja-JP" altLang="en-US" sz="1400" dirty="0" smtClean="0">
                <a:latin typeface="ヒラギノUD丸ゴ StdN W3" panose="020F0300000000000000" pitchFamily="34" charset="-128"/>
                <a:ea typeface="ヒラギノUD丸ゴ StdN W3" panose="020F0300000000000000" pitchFamily="34" charset="-128"/>
              </a:rPr>
              <a:t>障害者は、身体</a:t>
            </a:r>
            <a:r>
              <a:rPr lang="ja-JP" altLang="en-US" sz="1400" dirty="0">
                <a:latin typeface="ヒラギノUD丸ゴ StdN W3" panose="020F0300000000000000" pitchFamily="34" charset="-128"/>
                <a:ea typeface="ヒラギノUD丸ゴ StdN W3" panose="020F0300000000000000" pitchFamily="34" charset="-128"/>
              </a:rPr>
              <a:t>障害、知的障害</a:t>
            </a:r>
            <a:r>
              <a:rPr lang="ja-JP" altLang="en-US" sz="1400" dirty="0" smtClean="0">
                <a:latin typeface="ヒラギノUD丸ゴ StdN W3" panose="020F0300000000000000" pitchFamily="34" charset="-128"/>
                <a:ea typeface="ヒラギノUD丸ゴ StdN W3" panose="020F0300000000000000" pitchFamily="34" charset="-128"/>
              </a:rPr>
              <a:t>、　</a:t>
            </a:r>
          </a:p>
          <a:p>
            <a:pPr>
              <a:lnSpc>
                <a:spcPct val="130000"/>
              </a:lnSpc>
            </a:pPr>
            <a:r>
              <a:rPr lang="ja-JP" altLang="en-US" sz="1400" dirty="0">
                <a:latin typeface="ヒラギノUD丸ゴ StdN W3" panose="020F0300000000000000" pitchFamily="34" charset="-128"/>
                <a:ea typeface="ヒラギノUD丸ゴ StdN W3" panose="020F0300000000000000" pitchFamily="34" charset="-128"/>
              </a:rPr>
              <a:t>　</a:t>
            </a:r>
            <a:r>
              <a:rPr lang="ja-JP" altLang="en-US" sz="1400" dirty="0" smtClean="0">
                <a:latin typeface="ヒラギノUD丸ゴ StdN W3" panose="020F0300000000000000" pitchFamily="34" charset="-128"/>
                <a:ea typeface="ヒラギノUD丸ゴ StdN W3" panose="020F0300000000000000" pitchFamily="34" charset="-128"/>
              </a:rPr>
              <a:t>精神</a:t>
            </a:r>
            <a:r>
              <a:rPr lang="ja-JP" altLang="en-US" sz="1400" dirty="0">
                <a:latin typeface="ヒラギノUD丸ゴ StdN W3" panose="020F0300000000000000" pitchFamily="34" charset="-128"/>
                <a:ea typeface="ヒラギノUD丸ゴ StdN W3" panose="020F0300000000000000" pitchFamily="34" charset="-128"/>
              </a:rPr>
              <a:t>障害（発達障害を含む。）その他の心身の機能の障害（以下「障害」と総称する。）がある者であって、障害及び</a:t>
            </a:r>
            <a:r>
              <a:rPr lang="ja-JP" altLang="en-US" sz="1400" dirty="0" smtClean="0">
                <a:latin typeface="ヒラギノUD丸ゴ StdN W3" panose="020F0300000000000000" pitchFamily="34" charset="-128"/>
                <a:ea typeface="ヒラギノUD丸ゴ StdN W3" panose="020F0300000000000000" pitchFamily="34" charset="-128"/>
              </a:rPr>
              <a:t>社</a:t>
            </a:r>
          </a:p>
          <a:p>
            <a:pPr>
              <a:lnSpc>
                <a:spcPct val="130000"/>
              </a:lnSpc>
            </a:pPr>
            <a:r>
              <a:rPr lang="ja-JP" altLang="en-US" sz="1400" dirty="0">
                <a:latin typeface="ヒラギノUD丸ゴ StdN W3" panose="020F0300000000000000" pitchFamily="34" charset="-128"/>
                <a:ea typeface="ヒラギノUD丸ゴ StdN W3" panose="020F0300000000000000" pitchFamily="34" charset="-128"/>
              </a:rPr>
              <a:t>　</a:t>
            </a:r>
            <a:r>
              <a:rPr lang="ja-JP" altLang="en-US" sz="1400" dirty="0" smtClean="0">
                <a:latin typeface="ヒラギノUD丸ゴ StdN W3" panose="020F0300000000000000" pitchFamily="34" charset="-128"/>
                <a:ea typeface="ヒラギノUD丸ゴ StdN W3" panose="020F0300000000000000" pitchFamily="34" charset="-128"/>
              </a:rPr>
              <a:t>会的</a:t>
            </a:r>
            <a:r>
              <a:rPr lang="ja-JP" altLang="en-US" sz="1400" dirty="0">
                <a:latin typeface="ヒラギノUD丸ゴ StdN W3" panose="020F0300000000000000" pitchFamily="34" charset="-128"/>
                <a:ea typeface="ヒラギノUD丸ゴ StdN W3" panose="020F0300000000000000" pitchFamily="34" charset="-128"/>
              </a:rPr>
              <a:t>障壁により継続的に日常生活又は社会生活に相当な制限を受ける状態にあるものをいう</a:t>
            </a:r>
            <a:r>
              <a:rPr lang="ja-JP" altLang="en-US" sz="1400" dirty="0" smtClean="0">
                <a:latin typeface="ヒラギノUD丸ゴ StdN W3" panose="020F0300000000000000" pitchFamily="34" charset="-128"/>
                <a:ea typeface="ヒラギノUD丸ゴ StdN W3" panose="020F0300000000000000" pitchFamily="34" charset="-128"/>
              </a:rPr>
              <a:t>。</a:t>
            </a:r>
            <a:endParaRPr kumimoji="1" lang="ja-JP" altLang="en-US" sz="14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15586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404447" y="1143000"/>
            <a:ext cx="2537312" cy="4044626"/>
          </a:xfrm>
          <a:prstGeom prst="rect">
            <a:avLst/>
          </a:prstGeom>
        </p:spPr>
      </p:pic>
      <p:sp>
        <p:nvSpPr>
          <p:cNvPr id="3" name="テキスト ボックス 2"/>
          <p:cNvSpPr txBox="1"/>
          <p:nvPr/>
        </p:nvSpPr>
        <p:spPr>
          <a:xfrm>
            <a:off x="3324356" y="1143000"/>
            <a:ext cx="8186857" cy="3785652"/>
          </a:xfrm>
          <a:prstGeom prst="rect">
            <a:avLst/>
          </a:prstGeom>
          <a:noFill/>
        </p:spPr>
        <p:txBody>
          <a:bodyPr wrap="none" rtlCol="0">
            <a:spAutoFit/>
          </a:bodyPr>
          <a:lstStyle/>
          <a:p>
            <a:r>
              <a:rPr kumimoji="1" lang="ja-JP" altLang="en-US" sz="4800" dirty="0" smtClean="0">
                <a:latin typeface="ヒラギノUD丸ゴ StdN W3" panose="020F0300000000000000" pitchFamily="34" charset="-128"/>
                <a:ea typeface="ヒラギノUD丸ゴ StdN W3" panose="020F0300000000000000" pitchFamily="34" charset="-128"/>
              </a:rPr>
              <a:t>足が悪い？</a:t>
            </a:r>
          </a:p>
          <a:p>
            <a:endParaRPr lang="ja-JP" altLang="en-US" sz="4800" dirty="0">
              <a:latin typeface="ヒラギノUD丸ゴ StdN W3" panose="020F0300000000000000" pitchFamily="34" charset="-128"/>
              <a:ea typeface="ヒラギノUD丸ゴ StdN W3" panose="020F0300000000000000" pitchFamily="34" charset="-128"/>
            </a:endParaRPr>
          </a:p>
          <a:p>
            <a:r>
              <a:rPr kumimoji="1" lang="ja-JP" altLang="en-US" sz="4800" dirty="0" smtClean="0">
                <a:latin typeface="ヒラギノUD丸ゴ StdN W3" panose="020F0300000000000000" pitchFamily="34" charset="-128"/>
                <a:ea typeface="ヒラギノUD丸ゴ StdN W3" panose="020F0300000000000000" pitchFamily="34" charset="-128"/>
              </a:rPr>
              <a:t>具合が悪い？</a:t>
            </a:r>
          </a:p>
          <a:p>
            <a:endParaRPr lang="ja-JP" altLang="en-US" sz="4800" dirty="0">
              <a:latin typeface="ヒラギノUD丸ゴ StdN W3" panose="020F0300000000000000" pitchFamily="34" charset="-128"/>
              <a:ea typeface="ヒラギノUD丸ゴ StdN W3" panose="020F0300000000000000" pitchFamily="34" charset="-128"/>
            </a:endParaRPr>
          </a:p>
          <a:p>
            <a:r>
              <a:rPr lang="ja-JP" altLang="en-US" sz="4800" dirty="0" smtClean="0">
                <a:latin typeface="ヒラギノUD丸ゴ StdN W3" panose="020F0300000000000000" pitchFamily="34" charset="-128"/>
                <a:ea typeface="ヒラギノUD丸ゴ StdN W3" panose="020F0300000000000000" pitchFamily="34" charset="-128"/>
              </a:rPr>
              <a:t>脳の病気をして麻痺がある？</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2425936" y="5486400"/>
            <a:ext cx="9741769" cy="1107996"/>
          </a:xfrm>
          <a:prstGeom prst="rect">
            <a:avLst/>
          </a:prstGeom>
          <a:noFill/>
        </p:spPr>
        <p:txBody>
          <a:bodyPr wrap="none" rtlCol="0">
            <a:spAutoFit/>
          </a:bodyPr>
          <a:lstStyle/>
          <a:p>
            <a:r>
              <a:rPr lang="ja-JP" altLang="en-US" sz="6600" b="1" dirty="0">
                <a:solidFill>
                  <a:schemeClr val="accent5"/>
                </a:solidFill>
                <a:latin typeface="ヒラギノUD丸ゴ StdN W3" panose="020F0300000000000000" pitchFamily="34" charset="-128"/>
                <a:ea typeface="ヒラギノUD丸ゴ StdN W3" panose="020F0300000000000000" pitchFamily="34" charset="-128"/>
              </a:rPr>
              <a:t>心身の機能に障害がある</a:t>
            </a:r>
          </a:p>
        </p:txBody>
      </p:sp>
    </p:spTree>
    <p:extLst>
      <p:ext uri="{BB962C8B-B14F-4D97-AF65-F5344CB8AC3E}">
        <p14:creationId xmlns:p14="http://schemas.microsoft.com/office/powerpoint/2010/main" val="331845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7906067" y="997431"/>
            <a:ext cx="3861904" cy="3048871"/>
          </a:xfrm>
          <a:prstGeom prst="rect">
            <a:avLst/>
          </a:prstGeom>
        </p:spPr>
      </p:pic>
      <p:pic>
        <p:nvPicPr>
          <p:cNvPr id="2" name="図 1"/>
          <p:cNvPicPr>
            <a:picLocks noChangeAspect="1"/>
          </p:cNvPicPr>
          <p:nvPr/>
        </p:nvPicPr>
        <p:blipFill>
          <a:blip r:embed="rId4"/>
          <a:stretch>
            <a:fillRect/>
          </a:stretch>
        </p:blipFill>
        <p:spPr>
          <a:xfrm flipH="1">
            <a:off x="896212" y="849498"/>
            <a:ext cx="1847248" cy="2944623"/>
          </a:xfrm>
          <a:prstGeom prst="rect">
            <a:avLst/>
          </a:prstGeom>
        </p:spPr>
      </p:pic>
      <p:sp>
        <p:nvSpPr>
          <p:cNvPr id="6" name="右矢印 5"/>
          <p:cNvSpPr/>
          <p:nvPr/>
        </p:nvSpPr>
        <p:spPr>
          <a:xfrm>
            <a:off x="3066329" y="2114790"/>
            <a:ext cx="4961563" cy="874059"/>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p:cNvGrpSpPr/>
          <p:nvPr/>
        </p:nvGrpSpPr>
        <p:grpSpPr>
          <a:xfrm>
            <a:off x="4365319" y="1865268"/>
            <a:ext cx="2543165" cy="1417443"/>
            <a:chOff x="4522123" y="2285936"/>
            <a:chExt cx="2543165" cy="1417443"/>
          </a:xfrm>
        </p:grpSpPr>
        <p:sp>
          <p:nvSpPr>
            <p:cNvPr id="8" name="角丸四角形 7"/>
            <p:cNvSpPr/>
            <p:nvPr/>
          </p:nvSpPr>
          <p:spPr>
            <a:xfrm>
              <a:off x="4522123" y="2285936"/>
              <a:ext cx="2363585" cy="1417443"/>
            </a:xfrm>
            <a:prstGeom prst="roundRect">
              <a:avLst>
                <a:gd name="adj" fmla="val 248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Iwa UCDA Moji Go Std R" charset="-128"/>
                <a:ea typeface="Iwa UCDA Moji Go Std R" charset="-128"/>
                <a:cs typeface="Iwa UCDA Moji Go Std R" charset="-128"/>
              </a:endParaRPr>
            </a:p>
          </p:txBody>
        </p:sp>
        <p:sp>
          <p:nvSpPr>
            <p:cNvPr id="9" name="テキスト ボックス 8"/>
            <p:cNvSpPr txBox="1"/>
            <p:nvPr/>
          </p:nvSpPr>
          <p:spPr>
            <a:xfrm>
              <a:off x="4771070" y="2688200"/>
              <a:ext cx="229421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困りごと</a:t>
              </a:r>
              <a:endParaRPr kumimoji="1" lang="ja-JP" altLang="en-US" sz="4000" dirty="0">
                <a:solidFill>
                  <a:schemeClr val="bg1"/>
                </a:solidFill>
                <a:latin typeface="Iwa UCDA Moji Go Std M" charset="-128"/>
                <a:ea typeface="Iwa UCDA Moji Go Std M" charset="-128"/>
                <a:cs typeface="Iwa UCDA Moji Go Std M" charset="-128"/>
              </a:endParaRPr>
            </a:p>
          </p:txBody>
        </p:sp>
      </p:grpSp>
      <p:grpSp>
        <p:nvGrpSpPr>
          <p:cNvPr id="34" name="グループ化 33"/>
          <p:cNvGrpSpPr/>
          <p:nvPr/>
        </p:nvGrpSpPr>
        <p:grpSpPr>
          <a:xfrm>
            <a:off x="437204" y="4260677"/>
            <a:ext cx="3204552" cy="2597323"/>
            <a:chOff x="437204" y="4260677"/>
            <a:chExt cx="3204552" cy="2597323"/>
          </a:xfrm>
        </p:grpSpPr>
        <p:pic>
          <p:nvPicPr>
            <p:cNvPr id="28" name="図 27"/>
            <p:cNvPicPr>
              <a:picLocks noChangeAspect="1"/>
            </p:cNvPicPr>
            <p:nvPr/>
          </p:nvPicPr>
          <p:blipFill>
            <a:blip r:embed="rId5"/>
            <a:stretch>
              <a:fillRect/>
            </a:stretch>
          </p:blipFill>
          <p:spPr>
            <a:xfrm>
              <a:off x="437204" y="4452816"/>
              <a:ext cx="1729882" cy="2405184"/>
            </a:xfrm>
            <a:prstGeom prst="rect">
              <a:avLst/>
            </a:prstGeom>
          </p:spPr>
        </p:pic>
        <p:sp>
          <p:nvSpPr>
            <p:cNvPr id="29" name="テキスト ボックス 28"/>
            <p:cNvSpPr txBox="1"/>
            <p:nvPr/>
          </p:nvSpPr>
          <p:spPr>
            <a:xfrm>
              <a:off x="1610431" y="5303353"/>
              <a:ext cx="2031325" cy="1200329"/>
            </a:xfrm>
            <a:prstGeom prst="rect">
              <a:avLst/>
            </a:prstGeom>
            <a:noFill/>
          </p:spPr>
          <p:txBody>
            <a:bodyPr wrap="none" rtlCol="0">
              <a:spAutoFit/>
            </a:bodyPr>
            <a:lstStyle/>
            <a:p>
              <a:r>
                <a:rPr kumimoji="1"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リハビリして</a:t>
              </a:r>
            </a:p>
            <a:p>
              <a:r>
                <a:rPr lang="ja-JP" altLang="en-US" sz="2400" dirty="0">
                  <a:latin typeface="ヒラギノUD丸ゴ StdN W3" panose="020F0300000000000000" pitchFamily="34" charset="-128"/>
                  <a:ea typeface="ヒラギノUD丸ゴ StdN W3" panose="020F0300000000000000" pitchFamily="34" charset="-128"/>
                  <a:cs typeface="Iwa UCDA Moji Go Std M" charset="-128"/>
                </a:rPr>
                <a:t>歩</a:t>
              </a:r>
              <a:r>
                <a:rPr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けるように</a:t>
              </a:r>
            </a:p>
            <a:p>
              <a:r>
                <a:rPr kumimoji="1" lang="ja-JP" altLang="en-US" sz="2400" dirty="0" smtClean="0">
                  <a:latin typeface="ヒラギノUD丸ゴ StdN W3" panose="020F0300000000000000" pitchFamily="34" charset="-128"/>
                  <a:ea typeface="ヒラギノUD丸ゴ StdN W3" panose="020F0300000000000000" pitchFamily="34" charset="-128"/>
                  <a:cs typeface="Iwa UCDA Moji Go Std M" charset="-128"/>
                </a:rPr>
                <a:t>なるべき？</a:t>
              </a:r>
              <a:endParaRPr kumimoji="1" lang="ja-JP" altLang="en-US" sz="2400" dirty="0">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31" name="二等辺三角形 30"/>
            <p:cNvSpPr/>
            <p:nvPr/>
          </p:nvSpPr>
          <p:spPr>
            <a:xfrm rot="10800000">
              <a:off x="1168027" y="4260677"/>
              <a:ext cx="1303617" cy="41160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6230057" y="4214556"/>
            <a:ext cx="5350065" cy="2491002"/>
            <a:chOff x="6230057" y="4214556"/>
            <a:chExt cx="5350065" cy="2491002"/>
          </a:xfrm>
        </p:grpSpPr>
        <p:pic>
          <p:nvPicPr>
            <p:cNvPr id="30" name="図 29"/>
            <p:cNvPicPr>
              <a:picLocks noChangeAspect="1"/>
            </p:cNvPicPr>
            <p:nvPr/>
          </p:nvPicPr>
          <p:blipFill rotWithShape="1">
            <a:blip r:embed="rId6"/>
            <a:srcRect l="40056" t="56161"/>
            <a:stretch/>
          </p:blipFill>
          <p:spPr>
            <a:xfrm>
              <a:off x="8558679" y="4724358"/>
              <a:ext cx="3021443" cy="1981200"/>
            </a:xfrm>
            <a:prstGeom prst="rect">
              <a:avLst/>
            </a:prstGeom>
          </p:spPr>
        </p:pic>
        <p:sp>
          <p:nvSpPr>
            <p:cNvPr id="32" name="二等辺三角形 31"/>
            <p:cNvSpPr/>
            <p:nvPr/>
          </p:nvSpPr>
          <p:spPr>
            <a:xfrm rot="10800000">
              <a:off x="10276505" y="4214556"/>
              <a:ext cx="1303617" cy="41160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6230057" y="5628340"/>
              <a:ext cx="2236510" cy="1077218"/>
            </a:xfrm>
            <a:prstGeom prst="rect">
              <a:avLst/>
            </a:prstGeom>
            <a:noFill/>
          </p:spPr>
          <p:txBody>
            <a:bodyPr wrap="none" rtlCol="0">
              <a:spAutoFit/>
            </a:bodyPr>
            <a:lstStyle/>
            <a:p>
              <a:r>
                <a:rPr kumimoji="1" lang="ja-JP" altLang="en-US" sz="3200" dirty="0" smtClean="0">
                  <a:latin typeface="Iwa UCDA Moji Go Std M" charset="-128"/>
                  <a:ea typeface="Iwa UCDA Moji Go Std M" charset="-128"/>
                  <a:cs typeface="Iwa UCDA Moji Go Std M" charset="-128"/>
                </a:rPr>
                <a:t>困りごとを</a:t>
              </a:r>
            </a:p>
            <a:p>
              <a:r>
                <a:rPr lang="ja-JP" altLang="en-US" sz="3200" dirty="0">
                  <a:latin typeface="Iwa UCDA Moji Go Std M" charset="-128"/>
                  <a:ea typeface="Iwa UCDA Moji Go Std M" charset="-128"/>
                  <a:cs typeface="Iwa UCDA Moji Go Std M" charset="-128"/>
                </a:rPr>
                <a:t>取り除</a:t>
              </a:r>
              <a:r>
                <a:rPr lang="ja-JP" altLang="en-US" sz="3200" dirty="0" smtClean="0">
                  <a:latin typeface="Iwa UCDA Moji Go Std M" charset="-128"/>
                  <a:ea typeface="Iwa UCDA Moji Go Std M" charset="-128"/>
                  <a:cs typeface="Iwa UCDA Moji Go Std M" charset="-128"/>
                </a:rPr>
                <a:t>く</a:t>
              </a:r>
              <a:endParaRPr kumimoji="1" lang="ja-JP" altLang="en-US" sz="3200" dirty="0">
                <a:latin typeface="Iwa UCDA Moji Go Std M" charset="-128"/>
                <a:ea typeface="Iwa UCDA Moji Go Std M" charset="-128"/>
                <a:cs typeface="Iwa UCDA Moji Go Std M" charset="-128"/>
              </a:endParaRPr>
            </a:p>
          </p:txBody>
        </p:sp>
      </p:grpSp>
      <p:grpSp>
        <p:nvGrpSpPr>
          <p:cNvPr id="36" name="グループ化 35"/>
          <p:cNvGrpSpPr/>
          <p:nvPr/>
        </p:nvGrpSpPr>
        <p:grpSpPr>
          <a:xfrm>
            <a:off x="9205057" y="2311122"/>
            <a:ext cx="1709101" cy="1264231"/>
            <a:chOff x="5120640" y="4671439"/>
            <a:chExt cx="1352722" cy="818599"/>
          </a:xfrm>
        </p:grpSpPr>
        <p:sp>
          <p:nvSpPr>
            <p:cNvPr id="37" name="角丸四角形 36"/>
            <p:cNvSpPr/>
            <p:nvPr/>
          </p:nvSpPr>
          <p:spPr>
            <a:xfrm>
              <a:off x="5120640" y="4671439"/>
              <a:ext cx="1263535" cy="765085"/>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5262774" y="4782152"/>
              <a:ext cx="121058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障害</a:t>
              </a:r>
              <a:endParaRPr kumimoji="1" lang="ja-JP" altLang="en-US" sz="4000" dirty="0">
                <a:solidFill>
                  <a:schemeClr val="bg1"/>
                </a:solidFill>
                <a:latin typeface="Iwa UCDA Moji Go Std M" charset="-128"/>
                <a:ea typeface="Iwa UCDA Moji Go Std M" charset="-128"/>
                <a:cs typeface="Iwa UCDA Moji Go Std M" charset="-128"/>
              </a:endParaRPr>
            </a:p>
          </p:txBody>
        </p:sp>
      </p:grpSp>
      <p:grpSp>
        <p:nvGrpSpPr>
          <p:cNvPr id="5" name="グループ化 4"/>
          <p:cNvGrpSpPr/>
          <p:nvPr/>
        </p:nvGrpSpPr>
        <p:grpSpPr>
          <a:xfrm>
            <a:off x="3030202" y="382148"/>
            <a:ext cx="4706536" cy="4339343"/>
            <a:chOff x="3030202" y="382148"/>
            <a:chExt cx="4706536" cy="4339343"/>
          </a:xfrm>
        </p:grpSpPr>
        <p:grpSp>
          <p:nvGrpSpPr>
            <p:cNvPr id="27" name="グループ化 26"/>
            <p:cNvGrpSpPr/>
            <p:nvPr/>
          </p:nvGrpSpPr>
          <p:grpSpPr>
            <a:xfrm>
              <a:off x="3116821" y="382148"/>
              <a:ext cx="4619917" cy="1410852"/>
              <a:chOff x="3116821" y="591698"/>
              <a:chExt cx="4619917" cy="1410852"/>
            </a:xfrm>
          </p:grpSpPr>
          <p:grpSp>
            <p:nvGrpSpPr>
              <p:cNvPr id="13" name="グループ化 12"/>
              <p:cNvGrpSpPr/>
              <p:nvPr/>
            </p:nvGrpSpPr>
            <p:grpSpPr>
              <a:xfrm>
                <a:off x="5721070" y="591698"/>
                <a:ext cx="2015668" cy="1373336"/>
                <a:chOff x="5721070" y="591698"/>
                <a:chExt cx="2015668" cy="1373336"/>
              </a:xfrm>
            </p:grpSpPr>
            <p:sp>
              <p:nvSpPr>
                <p:cNvPr id="11" name="円形吹き出し 10"/>
                <p:cNvSpPr/>
                <p:nvPr/>
              </p:nvSpPr>
              <p:spPr>
                <a:xfrm>
                  <a:off x="5721070" y="591698"/>
                  <a:ext cx="2015668" cy="1373336"/>
                </a:xfrm>
                <a:prstGeom prst="wedgeEllipseCallout">
                  <a:avLst>
                    <a:gd name="adj1" fmla="val -38409"/>
                    <a:gd name="adj2" fmla="val 7338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137724" y="895044"/>
                  <a:ext cx="1210588" cy="707886"/>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階段</a:t>
                  </a:r>
                  <a:endParaRPr kumimoji="1" lang="ja-JP" altLang="en-US" sz="4000" dirty="0">
                    <a:solidFill>
                      <a:schemeClr val="bg1"/>
                    </a:solidFill>
                    <a:latin typeface="Iwa UCDA Moji Go Std M" charset="-128"/>
                    <a:ea typeface="Iwa UCDA Moji Go Std M" charset="-128"/>
                    <a:cs typeface="Iwa UCDA Moji Go Std M" charset="-128"/>
                  </a:endParaRPr>
                </a:p>
              </p:txBody>
            </p:sp>
          </p:grpSp>
          <p:sp>
            <p:nvSpPr>
              <p:cNvPr id="18" name="円形吹き出し 17"/>
              <p:cNvSpPr/>
              <p:nvPr/>
            </p:nvSpPr>
            <p:spPr>
              <a:xfrm>
                <a:off x="3116821" y="629214"/>
                <a:ext cx="2015668" cy="1373336"/>
              </a:xfrm>
              <a:prstGeom prst="wedgeEllipseCallout">
                <a:avLst>
                  <a:gd name="adj1" fmla="val 26201"/>
                  <a:gd name="adj2" fmla="val 71366"/>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テキスト ボックス 38"/>
            <p:cNvSpPr txBox="1"/>
            <p:nvPr/>
          </p:nvSpPr>
          <p:spPr>
            <a:xfrm>
              <a:off x="3493340" y="432045"/>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狭い</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lang="ja-JP" altLang="en-US" sz="4000" dirty="0" smtClean="0">
                  <a:solidFill>
                    <a:schemeClr val="bg1"/>
                  </a:solidFill>
                  <a:latin typeface="Iwa UCDA Moji Go Std M" charset="-128"/>
                  <a:ea typeface="Iwa UCDA Moji Go Std M" charset="-128"/>
                  <a:cs typeface="Iwa UCDA Moji Go Std M" charset="-128"/>
                </a:rPr>
                <a:t>入口</a:t>
              </a:r>
              <a:endParaRPr kumimoji="1" lang="ja-JP" altLang="en-US" sz="4000" dirty="0">
                <a:solidFill>
                  <a:schemeClr val="bg1"/>
                </a:solidFill>
                <a:latin typeface="Iwa UCDA Moji Go Std M" charset="-128"/>
                <a:ea typeface="Iwa UCDA Moji Go Std M" charset="-128"/>
                <a:cs typeface="Iwa UCDA Moji Go Std M" charset="-128"/>
              </a:endParaRPr>
            </a:p>
          </p:txBody>
        </p:sp>
        <p:sp>
          <p:nvSpPr>
            <p:cNvPr id="40" name="円形吹き出し 39"/>
            <p:cNvSpPr/>
            <p:nvPr/>
          </p:nvSpPr>
          <p:spPr>
            <a:xfrm rot="10800000">
              <a:off x="3030202" y="3324089"/>
              <a:ext cx="2015668" cy="1373336"/>
            </a:xfrm>
            <a:prstGeom prst="wedgeEllipseCallout">
              <a:avLst>
                <a:gd name="adj1" fmla="val -38409"/>
                <a:gd name="adj2" fmla="val 7338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円形吹き出し 40"/>
            <p:cNvSpPr/>
            <p:nvPr/>
          </p:nvSpPr>
          <p:spPr>
            <a:xfrm rot="10800000">
              <a:off x="5660256" y="3348155"/>
              <a:ext cx="2015668" cy="1373336"/>
            </a:xfrm>
            <a:prstGeom prst="wedgeEllipseCallout">
              <a:avLst>
                <a:gd name="adj1" fmla="val 26201"/>
                <a:gd name="adj2" fmla="val 71366"/>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 name="テキスト ボックス 41"/>
          <p:cNvSpPr txBox="1"/>
          <p:nvPr/>
        </p:nvSpPr>
        <p:spPr>
          <a:xfrm>
            <a:off x="6088926" y="3362575"/>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案内</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kumimoji="1" lang="ja-JP" altLang="en-US" sz="4000" dirty="0" smtClean="0">
                <a:solidFill>
                  <a:schemeClr val="bg1"/>
                </a:solidFill>
                <a:latin typeface="Iwa UCDA Moji Go Std M" charset="-128"/>
                <a:ea typeface="Iwa UCDA Moji Go Std M" charset="-128"/>
                <a:cs typeface="Iwa UCDA Moji Go Std M" charset="-128"/>
              </a:rPr>
              <a:t>ない</a:t>
            </a:r>
            <a:endParaRPr kumimoji="1" lang="ja-JP" altLang="en-US" sz="4000" dirty="0">
              <a:solidFill>
                <a:schemeClr val="bg1"/>
              </a:solidFill>
              <a:latin typeface="Iwa UCDA Moji Go Std M" charset="-128"/>
              <a:ea typeface="Iwa UCDA Moji Go Std M" charset="-128"/>
              <a:cs typeface="Iwa UCDA Moji Go Std M" charset="-128"/>
            </a:endParaRPr>
          </a:p>
        </p:txBody>
      </p:sp>
      <p:sp>
        <p:nvSpPr>
          <p:cNvPr id="43" name="テキスト ボックス 42"/>
          <p:cNvSpPr txBox="1"/>
          <p:nvPr/>
        </p:nvSpPr>
        <p:spPr>
          <a:xfrm>
            <a:off x="3448173" y="3340619"/>
            <a:ext cx="1210588" cy="1323439"/>
          </a:xfrm>
          <a:prstGeom prst="rect">
            <a:avLst/>
          </a:prstGeom>
          <a:noFill/>
        </p:spPr>
        <p:txBody>
          <a:bodyPr wrap="none" rtlCol="0">
            <a:spAutoFit/>
          </a:bodyPr>
          <a:lstStyle/>
          <a:p>
            <a:r>
              <a:rPr kumimoji="1" lang="ja-JP" altLang="en-US" sz="4000" dirty="0" smtClean="0">
                <a:solidFill>
                  <a:schemeClr val="bg1"/>
                </a:solidFill>
                <a:latin typeface="Iwa UCDA Moji Go Std M" charset="-128"/>
                <a:ea typeface="Iwa UCDA Moji Go Std M" charset="-128"/>
                <a:cs typeface="Iwa UCDA Moji Go Std M" charset="-128"/>
              </a:rPr>
              <a:t>急な</a:t>
            </a:r>
            <a:endParaRPr kumimoji="1" lang="en-US" altLang="ja-JP" sz="4000" dirty="0" smtClean="0">
              <a:solidFill>
                <a:schemeClr val="bg1"/>
              </a:solidFill>
              <a:latin typeface="Iwa UCDA Moji Go Std M" charset="-128"/>
              <a:ea typeface="Iwa UCDA Moji Go Std M" charset="-128"/>
              <a:cs typeface="Iwa UCDA Moji Go Std M" charset="-128"/>
            </a:endParaRPr>
          </a:p>
          <a:p>
            <a:r>
              <a:rPr lang="ja-JP" altLang="en-US" sz="4000" dirty="0" smtClean="0">
                <a:solidFill>
                  <a:schemeClr val="bg1"/>
                </a:solidFill>
                <a:latin typeface="Iwa UCDA Moji Go Std M" charset="-128"/>
                <a:ea typeface="Iwa UCDA Moji Go Std M" charset="-128"/>
                <a:cs typeface="Iwa UCDA Moji Go Std M" charset="-128"/>
              </a:rPr>
              <a:t>坂道</a:t>
            </a:r>
            <a:endParaRPr kumimoji="1" lang="ja-JP" altLang="en-US" sz="4000" dirty="0">
              <a:solidFill>
                <a:schemeClr val="bg1"/>
              </a:solidFill>
              <a:latin typeface="Iwa UCDA Moji Go Std M" charset="-128"/>
              <a:ea typeface="Iwa UCDA Moji Go Std M" charset="-128"/>
              <a:cs typeface="Iwa UCDA Moji Go Std M" charset="-128"/>
            </a:endParaRPr>
          </a:p>
        </p:txBody>
      </p:sp>
    </p:spTree>
    <p:extLst>
      <p:ext uri="{BB962C8B-B14F-4D97-AF65-F5344CB8AC3E}">
        <p14:creationId xmlns:p14="http://schemas.microsoft.com/office/powerpoint/2010/main" val="202408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800" fill="hold"/>
                                        <p:tgtEl>
                                          <p:spTgt spid="6"/>
                                        </p:tgtEl>
                                        <p:attrNameLst>
                                          <p:attrName>ppt_x</p:attrName>
                                        </p:attrNameLst>
                                      </p:cBhvr>
                                      <p:tavLst>
                                        <p:tav tm="0">
                                          <p:val>
                                            <p:strVal val="0-#ppt_w/2"/>
                                          </p:val>
                                        </p:tav>
                                        <p:tav tm="100000">
                                          <p:val>
                                            <p:strVal val="#ppt_x"/>
                                          </p:val>
                                        </p:tav>
                                      </p:tavLst>
                                    </p:anim>
                                    <p:anim calcmode="lin" valueType="num">
                                      <p:cBhvr additive="base">
                                        <p:cTn id="13" dur="8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30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3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9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30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9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3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800" fill="hold"/>
                                        <p:tgtEl>
                                          <p:spTgt spid="36"/>
                                        </p:tgtEl>
                                        <p:attrNameLst>
                                          <p:attrName>ppt_w</p:attrName>
                                        </p:attrNameLst>
                                      </p:cBhvr>
                                      <p:tavLst>
                                        <p:tav tm="0">
                                          <p:val>
                                            <p:fltVal val="0"/>
                                          </p:val>
                                        </p:tav>
                                        <p:tav tm="100000">
                                          <p:val>
                                            <p:strVal val="#ppt_w"/>
                                          </p:val>
                                        </p:tav>
                                      </p:tavLst>
                                    </p:anim>
                                    <p:anim calcmode="lin" valueType="num">
                                      <p:cBhvr>
                                        <p:cTn id="36" dur="800" fill="hold"/>
                                        <p:tgtEl>
                                          <p:spTgt spid="36"/>
                                        </p:tgtEl>
                                        <p:attrNameLst>
                                          <p:attrName>ppt_h</p:attrName>
                                        </p:attrNameLst>
                                      </p:cBhvr>
                                      <p:tavLst>
                                        <p:tav tm="0">
                                          <p:val>
                                            <p:fltVal val="0"/>
                                          </p:val>
                                        </p:tav>
                                        <p:tav tm="100000">
                                          <p:val>
                                            <p:strVal val="#ppt_h"/>
                                          </p:val>
                                        </p:tav>
                                      </p:tavLst>
                                    </p:anim>
                                    <p:animEffect transition="in" filter="fade">
                                      <p:cBhvr>
                                        <p:cTn id="37" dur="8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3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8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7906067" y="997431"/>
            <a:ext cx="3861904" cy="3048871"/>
          </a:xfrm>
          <a:prstGeom prst="rect">
            <a:avLst/>
          </a:prstGeom>
        </p:spPr>
      </p:pic>
      <p:pic>
        <p:nvPicPr>
          <p:cNvPr id="2" name="図 1"/>
          <p:cNvPicPr>
            <a:picLocks noChangeAspect="1"/>
          </p:cNvPicPr>
          <p:nvPr/>
        </p:nvPicPr>
        <p:blipFill>
          <a:blip r:embed="rId4"/>
          <a:stretch>
            <a:fillRect/>
          </a:stretch>
        </p:blipFill>
        <p:spPr>
          <a:xfrm flipH="1">
            <a:off x="896212" y="849498"/>
            <a:ext cx="1847248" cy="2944623"/>
          </a:xfrm>
          <a:prstGeom prst="rect">
            <a:avLst/>
          </a:prstGeom>
        </p:spPr>
      </p:pic>
      <p:sp>
        <p:nvSpPr>
          <p:cNvPr id="6" name="右矢印 5"/>
          <p:cNvSpPr/>
          <p:nvPr/>
        </p:nvSpPr>
        <p:spPr>
          <a:xfrm>
            <a:off x="3066331" y="2084836"/>
            <a:ext cx="4961563" cy="8740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p:cNvGrpSpPr/>
          <p:nvPr/>
        </p:nvGrpSpPr>
        <p:grpSpPr>
          <a:xfrm>
            <a:off x="4365319" y="1865268"/>
            <a:ext cx="2363585" cy="1417443"/>
            <a:chOff x="4522123" y="2285936"/>
            <a:chExt cx="2363585" cy="1417443"/>
          </a:xfrm>
        </p:grpSpPr>
        <p:sp>
          <p:nvSpPr>
            <p:cNvPr id="8" name="角丸四角形 7"/>
            <p:cNvSpPr/>
            <p:nvPr/>
          </p:nvSpPr>
          <p:spPr>
            <a:xfrm>
              <a:off x="4522123" y="2285936"/>
              <a:ext cx="2363585" cy="1417443"/>
            </a:xfrm>
            <a:prstGeom prst="roundRect">
              <a:avLst>
                <a:gd name="adj" fmla="val 248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556806" y="2667080"/>
              <a:ext cx="2294218" cy="707886"/>
            </a:xfrm>
            <a:prstGeom prst="rect">
              <a:avLst/>
            </a:prstGeom>
            <a:noFill/>
          </p:spPr>
          <p:txBody>
            <a:bodyPr wrap="none" rtlCol="0">
              <a:spAutoFit/>
            </a:bodyPr>
            <a:lstStyle/>
            <a:p>
              <a:r>
                <a:rPr kumimoji="1" lang="ja-JP" altLang="en-US" sz="4000" b="1" dirty="0">
                  <a:solidFill>
                    <a:schemeClr val="bg1"/>
                  </a:solidFill>
                  <a:latin typeface="ヒラギノUD丸ゴ StdN W3" panose="020F0300000000000000" pitchFamily="34" charset="-128"/>
                  <a:ea typeface="ヒラギノUD丸ゴ StdN W3" panose="020F0300000000000000" pitchFamily="34" charset="-128"/>
                </a:rPr>
                <a:t>困りごと</a:t>
              </a:r>
            </a:p>
          </p:txBody>
        </p:sp>
      </p:grpSp>
      <p:grpSp>
        <p:nvGrpSpPr>
          <p:cNvPr id="34" name="グループ化 33"/>
          <p:cNvGrpSpPr/>
          <p:nvPr/>
        </p:nvGrpSpPr>
        <p:grpSpPr>
          <a:xfrm>
            <a:off x="437204" y="4260677"/>
            <a:ext cx="3204552" cy="2597323"/>
            <a:chOff x="437204" y="4260677"/>
            <a:chExt cx="3204552" cy="2597323"/>
          </a:xfrm>
        </p:grpSpPr>
        <p:pic>
          <p:nvPicPr>
            <p:cNvPr id="28" name="図 27"/>
            <p:cNvPicPr>
              <a:picLocks noChangeAspect="1"/>
            </p:cNvPicPr>
            <p:nvPr/>
          </p:nvPicPr>
          <p:blipFill>
            <a:blip r:embed="rId5"/>
            <a:stretch>
              <a:fillRect/>
            </a:stretch>
          </p:blipFill>
          <p:spPr>
            <a:xfrm>
              <a:off x="437204" y="4452816"/>
              <a:ext cx="1729882" cy="2405184"/>
            </a:xfrm>
            <a:prstGeom prst="rect">
              <a:avLst/>
            </a:prstGeom>
          </p:spPr>
        </p:pic>
        <p:sp>
          <p:nvSpPr>
            <p:cNvPr id="29" name="テキスト ボックス 28"/>
            <p:cNvSpPr txBox="1"/>
            <p:nvPr/>
          </p:nvSpPr>
          <p:spPr>
            <a:xfrm>
              <a:off x="1610431" y="5303353"/>
              <a:ext cx="2031325" cy="1200329"/>
            </a:xfrm>
            <a:prstGeom prst="rect">
              <a:avLst/>
            </a:prstGeom>
            <a:noFill/>
          </p:spPr>
          <p:txBody>
            <a:bodyPr wrap="none" rtlCol="0">
              <a:spAutoFit/>
            </a:bodyPr>
            <a:lstStyle/>
            <a:p>
              <a:r>
                <a:rPr kumimoji="1" lang="ja-JP" altLang="en-US" sz="2400" dirty="0">
                  <a:latin typeface="ヒラギノUD丸ゴ StdN W3" panose="020F0300000000000000" pitchFamily="34" charset="-128"/>
                  <a:ea typeface="ヒラギノUD丸ゴ StdN W3" panose="020F0300000000000000" pitchFamily="34" charset="-128"/>
                </a:rPr>
                <a:t>リハビリして</a:t>
              </a:r>
            </a:p>
            <a:p>
              <a:r>
                <a:rPr lang="ja-JP" altLang="en-US" sz="2400" dirty="0">
                  <a:latin typeface="ヒラギノUD丸ゴ StdN W3" panose="020F0300000000000000" pitchFamily="34" charset="-128"/>
                  <a:ea typeface="ヒラギノUD丸ゴ StdN W3" panose="020F0300000000000000" pitchFamily="34" charset="-128"/>
                </a:rPr>
                <a:t>歩けるように</a:t>
              </a:r>
            </a:p>
            <a:p>
              <a:r>
                <a:rPr kumimoji="1" lang="ja-JP" altLang="en-US" sz="2400" dirty="0">
                  <a:latin typeface="ヒラギノUD丸ゴ StdN W3" panose="020F0300000000000000" pitchFamily="34" charset="-128"/>
                  <a:ea typeface="ヒラギノUD丸ゴ StdN W3" panose="020F0300000000000000" pitchFamily="34" charset="-128"/>
                </a:rPr>
                <a:t>なるべき？</a:t>
              </a:r>
            </a:p>
          </p:txBody>
        </p:sp>
        <p:sp>
          <p:nvSpPr>
            <p:cNvPr id="31" name="二等辺三角形 30"/>
            <p:cNvSpPr/>
            <p:nvPr/>
          </p:nvSpPr>
          <p:spPr>
            <a:xfrm rot="10800000">
              <a:off x="1168027" y="4260677"/>
              <a:ext cx="1303617" cy="41160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7440424" y="4179527"/>
            <a:ext cx="4139698" cy="2557465"/>
            <a:chOff x="7440424" y="4179527"/>
            <a:chExt cx="4139698" cy="2557465"/>
          </a:xfrm>
        </p:grpSpPr>
        <p:pic>
          <p:nvPicPr>
            <p:cNvPr id="30" name="図 29"/>
            <p:cNvPicPr>
              <a:picLocks noChangeAspect="1"/>
            </p:cNvPicPr>
            <p:nvPr/>
          </p:nvPicPr>
          <p:blipFill rotWithShape="1">
            <a:blip r:embed="rId6"/>
            <a:srcRect l="40056" t="56161"/>
            <a:stretch/>
          </p:blipFill>
          <p:spPr>
            <a:xfrm>
              <a:off x="8558679" y="4724358"/>
              <a:ext cx="3021443" cy="1981200"/>
            </a:xfrm>
            <a:prstGeom prst="rect">
              <a:avLst/>
            </a:prstGeom>
          </p:spPr>
        </p:pic>
        <p:sp>
          <p:nvSpPr>
            <p:cNvPr id="32" name="二等辺三角形 31"/>
            <p:cNvSpPr/>
            <p:nvPr/>
          </p:nvSpPr>
          <p:spPr>
            <a:xfrm rot="10800000">
              <a:off x="10276505" y="4179527"/>
              <a:ext cx="1303617" cy="41160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7440424" y="5659774"/>
              <a:ext cx="2236510" cy="1077218"/>
            </a:xfrm>
            <a:prstGeom prst="rect">
              <a:avLst/>
            </a:prstGeom>
            <a:noFill/>
          </p:spPr>
          <p:txBody>
            <a:bodyPr wrap="none" rtlCol="0">
              <a:spAutoFit/>
            </a:bodyPr>
            <a:lstStyle/>
            <a:p>
              <a:r>
                <a:rPr kumimoji="1" lang="ja-JP" altLang="en-US" sz="3200" dirty="0">
                  <a:latin typeface="ヒラギノUD丸ゴ StdN W3" panose="020F0300000000000000" pitchFamily="34" charset="-128"/>
                  <a:ea typeface="ヒラギノUD丸ゴ StdN W3" panose="020F0300000000000000" pitchFamily="34" charset="-128"/>
                </a:rPr>
                <a:t>困りごとを</a:t>
              </a:r>
            </a:p>
            <a:p>
              <a:r>
                <a:rPr lang="ja-JP" altLang="en-US" sz="3200" dirty="0">
                  <a:latin typeface="ヒラギノUD丸ゴ StdN W3" panose="020F0300000000000000" pitchFamily="34" charset="-128"/>
                  <a:ea typeface="ヒラギノUD丸ゴ StdN W3" panose="020F0300000000000000" pitchFamily="34" charset="-128"/>
                </a:rPr>
                <a:t>取り除く</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grpSp>
      <p:grpSp>
        <p:nvGrpSpPr>
          <p:cNvPr id="36" name="グループ化 35"/>
          <p:cNvGrpSpPr/>
          <p:nvPr/>
        </p:nvGrpSpPr>
        <p:grpSpPr>
          <a:xfrm>
            <a:off x="9537937" y="2311123"/>
            <a:ext cx="1263535" cy="765085"/>
            <a:chOff x="5120640" y="4671439"/>
            <a:chExt cx="1263535" cy="765085"/>
          </a:xfrm>
        </p:grpSpPr>
        <p:sp>
          <p:nvSpPr>
            <p:cNvPr id="37" name="角丸四角形 36"/>
            <p:cNvSpPr/>
            <p:nvPr/>
          </p:nvSpPr>
          <p:spPr>
            <a:xfrm>
              <a:off x="5120640" y="4671439"/>
              <a:ext cx="1263535" cy="765085"/>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5173587" y="4700038"/>
              <a:ext cx="1210588" cy="707886"/>
            </a:xfrm>
            <a:prstGeom prst="rect">
              <a:avLst/>
            </a:prstGeom>
            <a:noFill/>
          </p:spPr>
          <p:txBody>
            <a:bodyPr wrap="none" rtlCol="0">
              <a:spAutoFit/>
            </a:bodyPr>
            <a:lstStyle/>
            <a:p>
              <a:r>
                <a:rPr kumimoji="1" lang="ja-JP" altLang="en-US" sz="4000" dirty="0">
                  <a:solidFill>
                    <a:schemeClr val="bg1"/>
                  </a:solidFill>
                  <a:latin typeface="ヒラギノUD丸ゴ StdN W3" panose="020F0300000000000000" pitchFamily="34" charset="-128"/>
                  <a:ea typeface="ヒラギノUD丸ゴ StdN W3" panose="020F0300000000000000" pitchFamily="34" charset="-128"/>
                </a:rPr>
                <a:t>障害</a:t>
              </a:r>
            </a:p>
          </p:txBody>
        </p:sp>
      </p:grpSp>
      <p:grpSp>
        <p:nvGrpSpPr>
          <p:cNvPr id="14" name="グループ化 13"/>
          <p:cNvGrpSpPr/>
          <p:nvPr/>
        </p:nvGrpSpPr>
        <p:grpSpPr>
          <a:xfrm>
            <a:off x="308744" y="-47945"/>
            <a:ext cx="11594177" cy="6896073"/>
            <a:chOff x="308744" y="-47945"/>
            <a:chExt cx="11594177" cy="6896073"/>
          </a:xfrm>
        </p:grpSpPr>
        <p:sp>
          <p:nvSpPr>
            <p:cNvPr id="43" name="フリーフォーム 42"/>
            <p:cNvSpPr/>
            <p:nvPr/>
          </p:nvSpPr>
          <p:spPr>
            <a:xfrm>
              <a:off x="308744" y="552969"/>
              <a:ext cx="11594177" cy="6295159"/>
            </a:xfrm>
            <a:custGeom>
              <a:avLst/>
              <a:gdLst>
                <a:gd name="connsiteX0" fmla="*/ 0 w 10108277"/>
                <a:gd name="connsiteY0" fmla="*/ 5237018 h 5818909"/>
                <a:gd name="connsiteX1" fmla="*/ 0 w 10108277"/>
                <a:gd name="connsiteY1" fmla="*/ 0 h 5818909"/>
                <a:gd name="connsiteX2" fmla="*/ 10108277 w 10108277"/>
                <a:gd name="connsiteY2" fmla="*/ 0 h 5818909"/>
                <a:gd name="connsiteX3" fmla="*/ 10108277 w 10108277"/>
                <a:gd name="connsiteY3" fmla="*/ 1313411 h 5818909"/>
                <a:gd name="connsiteX4" fmla="*/ 4887884 w 10108277"/>
                <a:gd name="connsiteY4" fmla="*/ 4705004 h 5818909"/>
                <a:gd name="connsiteX5" fmla="*/ 4887884 w 10108277"/>
                <a:gd name="connsiteY5" fmla="*/ 5818909 h 5818909"/>
                <a:gd name="connsiteX6" fmla="*/ 16626 w 10108277"/>
                <a:gd name="connsiteY6" fmla="*/ 5818909 h 5818909"/>
                <a:gd name="connsiteX7" fmla="*/ 0 w 10108277"/>
                <a:gd name="connsiteY7" fmla="*/ 5237018 h 5818909"/>
                <a:gd name="connsiteX0" fmla="*/ 0 w 11460827"/>
                <a:gd name="connsiteY0" fmla="*/ 5237018 h 5818909"/>
                <a:gd name="connsiteX1" fmla="*/ 0 w 11460827"/>
                <a:gd name="connsiteY1" fmla="*/ 0 h 5818909"/>
                <a:gd name="connsiteX2" fmla="*/ 10108277 w 11460827"/>
                <a:gd name="connsiteY2" fmla="*/ 0 h 5818909"/>
                <a:gd name="connsiteX3" fmla="*/ 11460827 w 11460827"/>
                <a:gd name="connsiteY3" fmla="*/ 3523211 h 5818909"/>
                <a:gd name="connsiteX4" fmla="*/ 4887884 w 11460827"/>
                <a:gd name="connsiteY4" fmla="*/ 4705004 h 5818909"/>
                <a:gd name="connsiteX5" fmla="*/ 4887884 w 11460827"/>
                <a:gd name="connsiteY5" fmla="*/ 5818909 h 5818909"/>
                <a:gd name="connsiteX6" fmla="*/ 16626 w 11460827"/>
                <a:gd name="connsiteY6" fmla="*/ 5818909 h 5818909"/>
                <a:gd name="connsiteX7" fmla="*/ 0 w 11460827"/>
                <a:gd name="connsiteY7" fmla="*/ 5237018 h 5818909"/>
                <a:gd name="connsiteX0" fmla="*/ 0 w 11498927"/>
                <a:gd name="connsiteY0" fmla="*/ 5237018 h 5818909"/>
                <a:gd name="connsiteX1" fmla="*/ 0 w 11498927"/>
                <a:gd name="connsiteY1" fmla="*/ 0 h 5818909"/>
                <a:gd name="connsiteX2" fmla="*/ 11498927 w 11498927"/>
                <a:gd name="connsiteY2" fmla="*/ 323850 h 5818909"/>
                <a:gd name="connsiteX3" fmla="*/ 11460827 w 11498927"/>
                <a:gd name="connsiteY3" fmla="*/ 3523211 h 5818909"/>
                <a:gd name="connsiteX4" fmla="*/ 4887884 w 11498927"/>
                <a:gd name="connsiteY4" fmla="*/ 4705004 h 5818909"/>
                <a:gd name="connsiteX5" fmla="*/ 4887884 w 11498927"/>
                <a:gd name="connsiteY5" fmla="*/ 5818909 h 5818909"/>
                <a:gd name="connsiteX6" fmla="*/ 16626 w 11498927"/>
                <a:gd name="connsiteY6" fmla="*/ 5818909 h 5818909"/>
                <a:gd name="connsiteX7" fmla="*/ 0 w 11498927"/>
                <a:gd name="connsiteY7" fmla="*/ 5237018 h 5818909"/>
                <a:gd name="connsiteX0" fmla="*/ 0 w 11498927"/>
                <a:gd name="connsiteY0" fmla="*/ 5237018 h 5818909"/>
                <a:gd name="connsiteX1" fmla="*/ 0 w 11498927"/>
                <a:gd name="connsiteY1" fmla="*/ 0 h 5818909"/>
                <a:gd name="connsiteX2" fmla="*/ 11498927 w 11498927"/>
                <a:gd name="connsiteY2" fmla="*/ 323850 h 5818909"/>
                <a:gd name="connsiteX3" fmla="*/ 11460827 w 11498927"/>
                <a:gd name="connsiteY3" fmla="*/ 3523211 h 5818909"/>
                <a:gd name="connsiteX4" fmla="*/ 4887884 w 11498927"/>
                <a:gd name="connsiteY4" fmla="*/ 4705004 h 5818909"/>
                <a:gd name="connsiteX5" fmla="*/ 4887884 w 11498927"/>
                <a:gd name="connsiteY5" fmla="*/ 5818909 h 5818909"/>
                <a:gd name="connsiteX6" fmla="*/ 16626 w 11498927"/>
                <a:gd name="connsiteY6" fmla="*/ 5818909 h 5818909"/>
                <a:gd name="connsiteX7" fmla="*/ 0 w 11498927"/>
                <a:gd name="connsiteY7" fmla="*/ 5237018 h 5818909"/>
                <a:gd name="connsiteX0" fmla="*/ 0 w 11498927"/>
                <a:gd name="connsiteY0" fmla="*/ 5084618 h 5666509"/>
                <a:gd name="connsiteX1" fmla="*/ 0 w 11498927"/>
                <a:gd name="connsiteY1" fmla="*/ 0 h 5666509"/>
                <a:gd name="connsiteX2" fmla="*/ 11498927 w 11498927"/>
                <a:gd name="connsiteY2" fmla="*/ 171450 h 5666509"/>
                <a:gd name="connsiteX3" fmla="*/ 11460827 w 11498927"/>
                <a:gd name="connsiteY3" fmla="*/ 3370811 h 5666509"/>
                <a:gd name="connsiteX4" fmla="*/ 4887884 w 11498927"/>
                <a:gd name="connsiteY4" fmla="*/ 4552604 h 5666509"/>
                <a:gd name="connsiteX5" fmla="*/ 4887884 w 11498927"/>
                <a:gd name="connsiteY5" fmla="*/ 5666509 h 5666509"/>
                <a:gd name="connsiteX6" fmla="*/ 16626 w 11498927"/>
                <a:gd name="connsiteY6" fmla="*/ 5666509 h 5666509"/>
                <a:gd name="connsiteX7" fmla="*/ 0 w 11498927"/>
                <a:gd name="connsiteY7" fmla="*/ 5084618 h 5666509"/>
                <a:gd name="connsiteX0" fmla="*/ 0 w 11575127"/>
                <a:gd name="connsiteY0" fmla="*/ 5217968 h 5799859"/>
                <a:gd name="connsiteX1" fmla="*/ 0 w 11575127"/>
                <a:gd name="connsiteY1" fmla="*/ 133350 h 5799859"/>
                <a:gd name="connsiteX2" fmla="*/ 11575127 w 11575127"/>
                <a:gd name="connsiteY2" fmla="*/ 0 h 5799859"/>
                <a:gd name="connsiteX3" fmla="*/ 11460827 w 11575127"/>
                <a:gd name="connsiteY3" fmla="*/ 3504161 h 5799859"/>
                <a:gd name="connsiteX4" fmla="*/ 4887884 w 11575127"/>
                <a:gd name="connsiteY4" fmla="*/ 4685954 h 5799859"/>
                <a:gd name="connsiteX5" fmla="*/ 4887884 w 11575127"/>
                <a:gd name="connsiteY5" fmla="*/ 5799859 h 5799859"/>
                <a:gd name="connsiteX6" fmla="*/ 16626 w 11575127"/>
                <a:gd name="connsiteY6" fmla="*/ 5799859 h 5799859"/>
                <a:gd name="connsiteX7" fmla="*/ 0 w 11575127"/>
                <a:gd name="connsiteY7" fmla="*/ 5217968 h 5799859"/>
                <a:gd name="connsiteX0" fmla="*/ 0 w 11575127"/>
                <a:gd name="connsiteY0" fmla="*/ 5218430 h 5800321"/>
                <a:gd name="connsiteX1" fmla="*/ 0 w 11575127"/>
                <a:gd name="connsiteY1" fmla="*/ 133812 h 5800321"/>
                <a:gd name="connsiteX2" fmla="*/ 11575127 w 11575127"/>
                <a:gd name="connsiteY2" fmla="*/ 462 h 5800321"/>
                <a:gd name="connsiteX3" fmla="*/ 11460827 w 11575127"/>
                <a:gd name="connsiteY3" fmla="*/ 3504623 h 5800321"/>
                <a:gd name="connsiteX4" fmla="*/ 4887884 w 11575127"/>
                <a:gd name="connsiteY4" fmla="*/ 4686416 h 5800321"/>
                <a:gd name="connsiteX5" fmla="*/ 4887884 w 11575127"/>
                <a:gd name="connsiteY5" fmla="*/ 5800321 h 5800321"/>
                <a:gd name="connsiteX6" fmla="*/ 16626 w 11575127"/>
                <a:gd name="connsiteY6" fmla="*/ 5800321 h 5800321"/>
                <a:gd name="connsiteX7" fmla="*/ 0 w 11575127"/>
                <a:gd name="connsiteY7" fmla="*/ 5218430 h 5800321"/>
                <a:gd name="connsiteX0" fmla="*/ 0 w 11575127"/>
                <a:gd name="connsiteY0" fmla="*/ 5256068 h 5837959"/>
                <a:gd name="connsiteX1" fmla="*/ 38100 w 11575127"/>
                <a:gd name="connsiteY1" fmla="*/ 0 h 5837959"/>
                <a:gd name="connsiteX2" fmla="*/ 11575127 w 11575127"/>
                <a:gd name="connsiteY2" fmla="*/ 38100 h 5837959"/>
                <a:gd name="connsiteX3" fmla="*/ 11460827 w 11575127"/>
                <a:gd name="connsiteY3" fmla="*/ 3542261 h 5837959"/>
                <a:gd name="connsiteX4" fmla="*/ 4887884 w 11575127"/>
                <a:gd name="connsiteY4" fmla="*/ 4724054 h 5837959"/>
                <a:gd name="connsiteX5" fmla="*/ 4887884 w 11575127"/>
                <a:gd name="connsiteY5" fmla="*/ 5837959 h 5837959"/>
                <a:gd name="connsiteX6" fmla="*/ 16626 w 11575127"/>
                <a:gd name="connsiteY6" fmla="*/ 5837959 h 5837959"/>
                <a:gd name="connsiteX7" fmla="*/ 0 w 11575127"/>
                <a:gd name="connsiteY7" fmla="*/ 5256068 h 5837959"/>
                <a:gd name="connsiteX0" fmla="*/ 0 w 11594177"/>
                <a:gd name="connsiteY0" fmla="*/ 5256068 h 5837959"/>
                <a:gd name="connsiteX1" fmla="*/ 38100 w 11594177"/>
                <a:gd name="connsiteY1" fmla="*/ 0 h 5837959"/>
                <a:gd name="connsiteX2" fmla="*/ 11575127 w 11594177"/>
                <a:gd name="connsiteY2" fmla="*/ 38100 h 5837959"/>
                <a:gd name="connsiteX3" fmla="*/ 11594177 w 11594177"/>
                <a:gd name="connsiteY3" fmla="*/ 3408911 h 5837959"/>
                <a:gd name="connsiteX4" fmla="*/ 4887884 w 11594177"/>
                <a:gd name="connsiteY4" fmla="*/ 4724054 h 5837959"/>
                <a:gd name="connsiteX5" fmla="*/ 4887884 w 11594177"/>
                <a:gd name="connsiteY5" fmla="*/ 5837959 h 5837959"/>
                <a:gd name="connsiteX6" fmla="*/ 16626 w 11594177"/>
                <a:gd name="connsiteY6" fmla="*/ 5837959 h 5837959"/>
                <a:gd name="connsiteX7" fmla="*/ 0 w 11594177"/>
                <a:gd name="connsiteY7" fmla="*/ 5256068 h 5837959"/>
                <a:gd name="connsiteX0" fmla="*/ 0 w 11594177"/>
                <a:gd name="connsiteY0" fmla="*/ 5256068 h 6238009"/>
                <a:gd name="connsiteX1" fmla="*/ 38100 w 11594177"/>
                <a:gd name="connsiteY1" fmla="*/ 0 h 6238009"/>
                <a:gd name="connsiteX2" fmla="*/ 11575127 w 11594177"/>
                <a:gd name="connsiteY2" fmla="*/ 38100 h 6238009"/>
                <a:gd name="connsiteX3" fmla="*/ 11594177 w 11594177"/>
                <a:gd name="connsiteY3" fmla="*/ 3408911 h 6238009"/>
                <a:gd name="connsiteX4" fmla="*/ 4887884 w 11594177"/>
                <a:gd name="connsiteY4" fmla="*/ 4724054 h 6238009"/>
                <a:gd name="connsiteX5" fmla="*/ 3459134 w 11594177"/>
                <a:gd name="connsiteY5" fmla="*/ 6238009 h 6238009"/>
                <a:gd name="connsiteX6" fmla="*/ 16626 w 11594177"/>
                <a:gd name="connsiteY6" fmla="*/ 5837959 h 6238009"/>
                <a:gd name="connsiteX7" fmla="*/ 0 w 11594177"/>
                <a:gd name="connsiteY7" fmla="*/ 5256068 h 6238009"/>
                <a:gd name="connsiteX0" fmla="*/ 0 w 11594177"/>
                <a:gd name="connsiteY0" fmla="*/ 5256068 h 6238009"/>
                <a:gd name="connsiteX1" fmla="*/ 38100 w 11594177"/>
                <a:gd name="connsiteY1" fmla="*/ 0 h 6238009"/>
                <a:gd name="connsiteX2" fmla="*/ 11575127 w 11594177"/>
                <a:gd name="connsiteY2" fmla="*/ 38100 h 6238009"/>
                <a:gd name="connsiteX3" fmla="*/ 11594177 w 11594177"/>
                <a:gd name="connsiteY3" fmla="*/ 3408911 h 6238009"/>
                <a:gd name="connsiteX4" fmla="*/ 3630584 w 11594177"/>
                <a:gd name="connsiteY4" fmla="*/ 4685954 h 6238009"/>
                <a:gd name="connsiteX5" fmla="*/ 3459134 w 11594177"/>
                <a:gd name="connsiteY5" fmla="*/ 6238009 h 6238009"/>
                <a:gd name="connsiteX6" fmla="*/ 16626 w 11594177"/>
                <a:gd name="connsiteY6" fmla="*/ 5837959 h 6238009"/>
                <a:gd name="connsiteX7" fmla="*/ 0 w 11594177"/>
                <a:gd name="connsiteY7" fmla="*/ 5256068 h 6238009"/>
                <a:gd name="connsiteX0" fmla="*/ 0 w 11594177"/>
                <a:gd name="connsiteY0" fmla="*/ 5256068 h 6295159"/>
                <a:gd name="connsiteX1" fmla="*/ 38100 w 11594177"/>
                <a:gd name="connsiteY1" fmla="*/ 0 h 6295159"/>
                <a:gd name="connsiteX2" fmla="*/ 11575127 w 11594177"/>
                <a:gd name="connsiteY2" fmla="*/ 38100 h 6295159"/>
                <a:gd name="connsiteX3" fmla="*/ 11594177 w 11594177"/>
                <a:gd name="connsiteY3" fmla="*/ 3408911 h 6295159"/>
                <a:gd name="connsiteX4" fmla="*/ 3630584 w 11594177"/>
                <a:gd name="connsiteY4" fmla="*/ 4685954 h 6295159"/>
                <a:gd name="connsiteX5" fmla="*/ 3459134 w 11594177"/>
                <a:gd name="connsiteY5" fmla="*/ 6238009 h 6295159"/>
                <a:gd name="connsiteX6" fmla="*/ 35676 w 11594177"/>
                <a:gd name="connsiteY6" fmla="*/ 6295159 h 6295159"/>
                <a:gd name="connsiteX7" fmla="*/ 0 w 11594177"/>
                <a:gd name="connsiteY7" fmla="*/ 5256068 h 629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94177" h="6295159">
                  <a:moveTo>
                    <a:pt x="0" y="5256068"/>
                  </a:moveTo>
                  <a:lnTo>
                    <a:pt x="38100" y="0"/>
                  </a:lnTo>
                  <a:cubicBezTo>
                    <a:pt x="3871076" y="107950"/>
                    <a:pt x="3741651" y="25400"/>
                    <a:pt x="11575127" y="38100"/>
                  </a:cubicBezTo>
                  <a:lnTo>
                    <a:pt x="11594177" y="3408911"/>
                  </a:lnTo>
                  <a:lnTo>
                    <a:pt x="3630584" y="4685954"/>
                  </a:lnTo>
                  <a:lnTo>
                    <a:pt x="3459134" y="6238009"/>
                  </a:lnTo>
                  <a:lnTo>
                    <a:pt x="35676" y="6295159"/>
                  </a:lnTo>
                  <a:lnTo>
                    <a:pt x="0" y="5256068"/>
                  </a:lnTo>
                  <a:close/>
                </a:path>
              </a:pathLst>
            </a:custGeom>
            <a:noFill/>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p:cNvSpPr txBox="1"/>
            <p:nvPr/>
          </p:nvSpPr>
          <p:spPr>
            <a:xfrm>
              <a:off x="582564" y="-47945"/>
              <a:ext cx="3262432" cy="830997"/>
            </a:xfrm>
            <a:prstGeom prst="rect">
              <a:avLst/>
            </a:prstGeom>
            <a:solidFill>
              <a:schemeClr val="bg1"/>
            </a:solidFill>
          </p:spPr>
          <p:txBody>
            <a:bodyPr wrap="none" rtlCol="0">
              <a:spAutoFit/>
            </a:bodyPr>
            <a:lstStyle/>
            <a:p>
              <a:r>
                <a:rPr kumimoji="1" lang="ja-JP" altLang="en-US" sz="4800" b="1" dirty="0">
                  <a:latin typeface="ヒラギノUD丸ゴ StdN W3" panose="020F0300000000000000" pitchFamily="34" charset="-128"/>
                  <a:ea typeface="ヒラギノUD丸ゴ StdN W3" panose="020F0300000000000000" pitchFamily="34" charset="-128"/>
                </a:rPr>
                <a:t>医学モデル</a:t>
              </a:r>
            </a:p>
          </p:txBody>
        </p:sp>
      </p:grpSp>
      <p:grpSp>
        <p:nvGrpSpPr>
          <p:cNvPr id="3" name="グループ化 2"/>
          <p:cNvGrpSpPr/>
          <p:nvPr/>
        </p:nvGrpSpPr>
        <p:grpSpPr>
          <a:xfrm>
            <a:off x="672727" y="163472"/>
            <a:ext cx="11434849" cy="6694528"/>
            <a:chOff x="672727" y="163472"/>
            <a:chExt cx="11434849" cy="6694528"/>
          </a:xfrm>
        </p:grpSpPr>
        <p:sp>
          <p:nvSpPr>
            <p:cNvPr id="40" name="フリーフォーム 39"/>
            <p:cNvSpPr/>
            <p:nvPr/>
          </p:nvSpPr>
          <p:spPr>
            <a:xfrm>
              <a:off x="672727" y="805642"/>
              <a:ext cx="11434849" cy="6052358"/>
            </a:xfrm>
            <a:custGeom>
              <a:avLst/>
              <a:gdLst>
                <a:gd name="connsiteX0" fmla="*/ 10939549 w 10939549"/>
                <a:gd name="connsiteY0" fmla="*/ 5802284 h 5802284"/>
                <a:gd name="connsiteX1" fmla="*/ 10939549 w 10939549"/>
                <a:gd name="connsiteY1" fmla="*/ 0 h 5802284"/>
                <a:gd name="connsiteX2" fmla="*/ 10773295 w 10939549"/>
                <a:gd name="connsiteY2" fmla="*/ 16626 h 5802284"/>
                <a:gd name="connsiteX3" fmla="*/ 0 w 10939549"/>
                <a:gd name="connsiteY3" fmla="*/ 16626 h 5802284"/>
                <a:gd name="connsiteX4" fmla="*/ 0 w 10939549"/>
                <a:gd name="connsiteY4" fmla="*/ 1313411 h 5802284"/>
                <a:gd name="connsiteX5" fmla="*/ 5902037 w 10939549"/>
                <a:gd name="connsiteY5" fmla="*/ 4671753 h 5802284"/>
                <a:gd name="connsiteX6" fmla="*/ 5902037 w 10939549"/>
                <a:gd name="connsiteY6" fmla="*/ 5735782 h 5802284"/>
                <a:gd name="connsiteX7" fmla="*/ 10939549 w 10939549"/>
                <a:gd name="connsiteY7" fmla="*/ 5735782 h 5802284"/>
                <a:gd name="connsiteX0" fmla="*/ 10939549 w 10939549"/>
                <a:gd name="connsiteY0" fmla="*/ 6280958 h 6280958"/>
                <a:gd name="connsiteX1" fmla="*/ 10939549 w 10939549"/>
                <a:gd name="connsiteY1" fmla="*/ 478674 h 6280958"/>
                <a:gd name="connsiteX2" fmla="*/ 10868545 w 10939549"/>
                <a:gd name="connsiteY2" fmla="*/ 0 h 6280958"/>
                <a:gd name="connsiteX3" fmla="*/ 0 w 10939549"/>
                <a:gd name="connsiteY3" fmla="*/ 495300 h 6280958"/>
                <a:gd name="connsiteX4" fmla="*/ 0 w 10939549"/>
                <a:gd name="connsiteY4" fmla="*/ 1792085 h 6280958"/>
                <a:gd name="connsiteX5" fmla="*/ 5902037 w 10939549"/>
                <a:gd name="connsiteY5" fmla="*/ 5150427 h 6280958"/>
                <a:gd name="connsiteX6" fmla="*/ 5902037 w 10939549"/>
                <a:gd name="connsiteY6" fmla="*/ 6214456 h 6280958"/>
                <a:gd name="connsiteX7" fmla="*/ 10939549 w 10939549"/>
                <a:gd name="connsiteY7" fmla="*/ 6214456 h 6280958"/>
                <a:gd name="connsiteX0" fmla="*/ 11472949 w 11472949"/>
                <a:gd name="connsiteY0" fmla="*/ 6280958 h 6280958"/>
                <a:gd name="connsiteX1" fmla="*/ 11472949 w 11472949"/>
                <a:gd name="connsiteY1" fmla="*/ 478674 h 6280958"/>
                <a:gd name="connsiteX2" fmla="*/ 11401945 w 11472949"/>
                <a:gd name="connsiteY2" fmla="*/ 0 h 6280958"/>
                <a:gd name="connsiteX3" fmla="*/ 0 w 11472949"/>
                <a:gd name="connsiteY3" fmla="*/ 342900 h 6280958"/>
                <a:gd name="connsiteX4" fmla="*/ 533400 w 11472949"/>
                <a:gd name="connsiteY4" fmla="*/ 1792085 h 6280958"/>
                <a:gd name="connsiteX5" fmla="*/ 6435437 w 11472949"/>
                <a:gd name="connsiteY5" fmla="*/ 5150427 h 6280958"/>
                <a:gd name="connsiteX6" fmla="*/ 6435437 w 11472949"/>
                <a:gd name="connsiteY6" fmla="*/ 6214456 h 6280958"/>
                <a:gd name="connsiteX7" fmla="*/ 11472949 w 11472949"/>
                <a:gd name="connsiteY7" fmla="*/ 6214456 h 6280958"/>
                <a:gd name="connsiteX0" fmla="*/ 11472949 w 11516245"/>
                <a:gd name="connsiteY0" fmla="*/ 6090458 h 6090458"/>
                <a:gd name="connsiteX1" fmla="*/ 11472949 w 11516245"/>
                <a:gd name="connsiteY1" fmla="*/ 288174 h 6090458"/>
                <a:gd name="connsiteX2" fmla="*/ 11516245 w 11516245"/>
                <a:gd name="connsiteY2" fmla="*/ 0 h 6090458"/>
                <a:gd name="connsiteX3" fmla="*/ 0 w 11516245"/>
                <a:gd name="connsiteY3" fmla="*/ 152400 h 6090458"/>
                <a:gd name="connsiteX4" fmla="*/ 533400 w 11516245"/>
                <a:gd name="connsiteY4" fmla="*/ 1601585 h 6090458"/>
                <a:gd name="connsiteX5" fmla="*/ 6435437 w 11516245"/>
                <a:gd name="connsiteY5" fmla="*/ 4959927 h 6090458"/>
                <a:gd name="connsiteX6" fmla="*/ 6435437 w 11516245"/>
                <a:gd name="connsiteY6" fmla="*/ 6023956 h 6090458"/>
                <a:gd name="connsiteX7" fmla="*/ 11472949 w 11516245"/>
                <a:gd name="connsiteY7" fmla="*/ 6023956 h 60904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33400 w 11472949"/>
                <a:gd name="connsiteY4" fmla="*/ 15634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7150 w 11472949"/>
                <a:gd name="connsiteY4" fmla="*/ 25159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72949 w 11472949"/>
                <a:gd name="connsiteY0" fmla="*/ 6052358 h 6052358"/>
                <a:gd name="connsiteX1" fmla="*/ 11472949 w 11472949"/>
                <a:gd name="connsiteY1" fmla="*/ 250074 h 6052358"/>
                <a:gd name="connsiteX2" fmla="*/ 11459095 w 11472949"/>
                <a:gd name="connsiteY2" fmla="*/ 0 h 6052358"/>
                <a:gd name="connsiteX3" fmla="*/ 0 w 11472949"/>
                <a:gd name="connsiteY3" fmla="*/ 114300 h 6052358"/>
                <a:gd name="connsiteX4" fmla="*/ 57150 w 11472949"/>
                <a:gd name="connsiteY4" fmla="*/ 2515985 h 6052358"/>
                <a:gd name="connsiteX5" fmla="*/ 6435437 w 11472949"/>
                <a:gd name="connsiteY5" fmla="*/ 4921827 h 6052358"/>
                <a:gd name="connsiteX6" fmla="*/ 6435437 w 11472949"/>
                <a:gd name="connsiteY6" fmla="*/ 5985856 h 6052358"/>
                <a:gd name="connsiteX7" fmla="*/ 11472949 w 11472949"/>
                <a:gd name="connsiteY7" fmla="*/ 5985856 h 6052358"/>
                <a:gd name="connsiteX0" fmla="*/ 11434849 w 11434849"/>
                <a:gd name="connsiteY0" fmla="*/ 6052358 h 6052358"/>
                <a:gd name="connsiteX1" fmla="*/ 11434849 w 11434849"/>
                <a:gd name="connsiteY1" fmla="*/ 250074 h 6052358"/>
                <a:gd name="connsiteX2" fmla="*/ 11420995 w 11434849"/>
                <a:gd name="connsiteY2" fmla="*/ 0 h 6052358"/>
                <a:gd name="connsiteX3" fmla="*/ 0 w 11434849"/>
                <a:gd name="connsiteY3" fmla="*/ 38100 h 6052358"/>
                <a:gd name="connsiteX4" fmla="*/ 19050 w 11434849"/>
                <a:gd name="connsiteY4" fmla="*/ 2515985 h 6052358"/>
                <a:gd name="connsiteX5" fmla="*/ 6397337 w 11434849"/>
                <a:gd name="connsiteY5" fmla="*/ 4921827 h 6052358"/>
                <a:gd name="connsiteX6" fmla="*/ 6397337 w 11434849"/>
                <a:gd name="connsiteY6" fmla="*/ 5985856 h 6052358"/>
                <a:gd name="connsiteX7" fmla="*/ 11434849 w 11434849"/>
                <a:gd name="connsiteY7" fmla="*/ 5985856 h 605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4849" h="6052358">
                  <a:moveTo>
                    <a:pt x="11434849" y="6052358"/>
                  </a:moveTo>
                  <a:lnTo>
                    <a:pt x="11434849" y="250074"/>
                  </a:lnTo>
                  <a:lnTo>
                    <a:pt x="11420995" y="0"/>
                  </a:lnTo>
                  <a:lnTo>
                    <a:pt x="0" y="38100"/>
                  </a:lnTo>
                  <a:lnTo>
                    <a:pt x="19050" y="2515985"/>
                  </a:lnTo>
                  <a:cubicBezTo>
                    <a:pt x="2449946" y="2936932"/>
                    <a:pt x="4271241" y="4119880"/>
                    <a:pt x="6397337" y="4921827"/>
                  </a:cubicBezTo>
                  <a:lnTo>
                    <a:pt x="6397337" y="5985856"/>
                  </a:lnTo>
                  <a:lnTo>
                    <a:pt x="11434849" y="5985856"/>
                  </a:lnTo>
                </a:path>
              </a:pathLst>
            </a:cu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8286059" y="163472"/>
              <a:ext cx="3342582" cy="830997"/>
            </a:xfrm>
            <a:prstGeom prst="rect">
              <a:avLst/>
            </a:prstGeom>
            <a:solidFill>
              <a:schemeClr val="bg1"/>
            </a:solidFill>
          </p:spPr>
          <p:txBody>
            <a:bodyPr wrap="none" rtlCol="0">
              <a:spAutoFit/>
            </a:bodyPr>
            <a:lstStyle/>
            <a:p>
              <a:r>
                <a:rPr kumimoji="1" lang="ja-JP" altLang="en-US" sz="4800" b="1" dirty="0">
                  <a:latin typeface="ヒラギノUD丸ゴ StdN W3" panose="020F0300000000000000" pitchFamily="34" charset="-128"/>
                  <a:ea typeface="ヒラギノUD丸ゴ StdN W3" panose="020F0300000000000000" pitchFamily="34" charset="-128"/>
                </a:rPr>
                <a:t>社会モデル</a:t>
              </a:r>
            </a:p>
          </p:txBody>
        </p:sp>
      </p:grpSp>
    </p:spTree>
    <p:extLst>
      <p:ext uri="{BB962C8B-B14F-4D97-AF65-F5344CB8AC3E}">
        <p14:creationId xmlns:p14="http://schemas.microsoft.com/office/powerpoint/2010/main" val="246728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8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379132"/>
            <a:ext cx="11650133" cy="188806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グループディスカッション①</a:t>
            </a:r>
          </a:p>
        </p:txBody>
      </p:sp>
      <p:sp>
        <p:nvSpPr>
          <p:cNvPr id="3" name="テキスト ボックス 2"/>
          <p:cNvSpPr txBox="1"/>
          <p:nvPr/>
        </p:nvSpPr>
        <p:spPr>
          <a:xfrm>
            <a:off x="1033188" y="2723000"/>
            <a:ext cx="9879628" cy="1200329"/>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職場やよく行くお店には、</a:t>
            </a: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どんな「困りごと」があると考えられますか？</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1230879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
          <p:cNvSpPr txBox="1">
            <a:spLocks noChangeArrowheads="1"/>
          </p:cNvSpPr>
          <p:nvPr/>
        </p:nvSpPr>
        <p:spPr bwMode="auto">
          <a:xfrm>
            <a:off x="1744474" y="361778"/>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2006</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2" name="テキスト ボックス 3"/>
          <p:cNvSpPr txBox="1">
            <a:spLocks noChangeArrowheads="1"/>
          </p:cNvSpPr>
          <p:nvPr/>
        </p:nvSpPr>
        <p:spPr bwMode="auto">
          <a:xfrm>
            <a:off x="3639582" y="61318"/>
            <a:ext cx="2257437" cy="732508"/>
          </a:xfrm>
          <a:prstGeom prst="rect">
            <a:avLst/>
          </a:prstGeom>
          <a:noFill/>
          <a:ln w="9525">
            <a:noFill/>
            <a:miter lim="800000"/>
            <a:headEnd/>
            <a:tailEnd/>
          </a:ln>
        </p:spPr>
        <p:txBody>
          <a:bodyPr wrap="square">
            <a:spAutoFit/>
          </a:bodyPr>
          <a:lstStyle/>
          <a:p>
            <a:pPr>
              <a:lnSpc>
                <a:spcPct val="130000"/>
              </a:lnSpc>
            </a:pPr>
            <a:r>
              <a:rPr lang="ja-JP" altLang="en-US" sz="32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国連総会</a:t>
            </a:r>
            <a:endParaRPr lang="ja-JP" altLang="en-US" sz="24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3" name="テキスト ボックス 32"/>
          <p:cNvSpPr txBox="1">
            <a:spLocks noChangeArrowheads="1"/>
          </p:cNvSpPr>
          <p:nvPr/>
        </p:nvSpPr>
        <p:spPr bwMode="auto">
          <a:xfrm>
            <a:off x="3328650" y="593335"/>
            <a:ext cx="6744833" cy="992579"/>
          </a:xfrm>
          <a:prstGeom prst="rect">
            <a:avLst/>
          </a:prstGeom>
          <a:noFill/>
          <a:ln w="9525">
            <a:noFill/>
            <a:miter lim="800000"/>
            <a:headEnd/>
            <a:tailEnd/>
          </a:ln>
        </p:spPr>
        <p:txBody>
          <a:bodyPr wrap="square">
            <a:spAutoFit/>
          </a:bodyPr>
          <a:lstStyle/>
          <a:p>
            <a:pPr>
              <a:lnSpc>
                <a:spcPct val="130000"/>
              </a:lnSpc>
            </a:pPr>
            <a:r>
              <a:rPr lang="ja-JP" altLang="en-US" sz="45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45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障害者権利条約</a:t>
            </a:r>
            <a:r>
              <a:rPr lang="ja-JP" altLang="en-US" sz="45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が採択</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4" name="正方形/長方形 33"/>
          <p:cNvSpPr/>
          <p:nvPr/>
        </p:nvSpPr>
        <p:spPr>
          <a:xfrm>
            <a:off x="1744474" y="1680973"/>
            <a:ext cx="8689049" cy="4964161"/>
          </a:xfrm>
          <a:prstGeom prst="rect">
            <a:avLst/>
          </a:prstGeom>
          <a:no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図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097" y="1396836"/>
            <a:ext cx="1037626" cy="693134"/>
          </a:xfrm>
          <a:prstGeom prst="rect">
            <a:avLst/>
          </a:prstGeom>
        </p:spPr>
      </p:pic>
      <p:sp>
        <p:nvSpPr>
          <p:cNvPr id="36" name="テキスト ボックス 3"/>
          <p:cNvSpPr txBox="1">
            <a:spLocks noChangeArrowheads="1"/>
          </p:cNvSpPr>
          <p:nvPr/>
        </p:nvSpPr>
        <p:spPr bwMode="auto">
          <a:xfrm>
            <a:off x="1936579" y="2089970"/>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2011</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7" name="テキスト ボックス 3"/>
          <p:cNvSpPr txBox="1">
            <a:spLocks noChangeArrowheads="1"/>
          </p:cNvSpPr>
          <p:nvPr/>
        </p:nvSpPr>
        <p:spPr bwMode="auto">
          <a:xfrm>
            <a:off x="3616682" y="2089970"/>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障害者基本法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が改正</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8" name="テキスト ボックス 3"/>
          <p:cNvSpPr txBox="1">
            <a:spLocks noChangeArrowheads="1"/>
          </p:cNvSpPr>
          <p:nvPr/>
        </p:nvSpPr>
        <p:spPr bwMode="auto">
          <a:xfrm>
            <a:off x="1936579" y="3170090"/>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2012</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39" name="テキスト ボックス 3"/>
          <p:cNvSpPr txBox="1">
            <a:spLocks noChangeArrowheads="1"/>
          </p:cNvSpPr>
          <p:nvPr/>
        </p:nvSpPr>
        <p:spPr bwMode="auto">
          <a:xfrm>
            <a:off x="3616682" y="3273001"/>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障害者総合支援法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0" name="テキスト ボックス 3"/>
          <p:cNvSpPr txBox="1">
            <a:spLocks noChangeArrowheads="1"/>
          </p:cNvSpPr>
          <p:nvPr/>
        </p:nvSpPr>
        <p:spPr bwMode="auto">
          <a:xfrm>
            <a:off x="1936579" y="4322218"/>
            <a:ext cx="2016224" cy="892552"/>
          </a:xfrm>
          <a:prstGeom prst="rect">
            <a:avLst/>
          </a:prstGeom>
          <a:noFill/>
          <a:ln w="9525">
            <a:noFill/>
            <a:miter lim="800000"/>
            <a:headEnd/>
            <a:tailEnd/>
          </a:ln>
        </p:spPr>
        <p:txBody>
          <a:bodyPr wrap="square">
            <a:spAutoFit/>
          </a:bodyPr>
          <a:lstStyle/>
          <a:p>
            <a:pPr>
              <a:lnSpc>
                <a:spcPct val="130000"/>
              </a:lnSpc>
            </a:pPr>
            <a:r>
              <a:rPr lang="en-US" altLang="ja-JP" sz="4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2013</a:t>
            </a:r>
            <a:r>
              <a:rPr lang="ja-JP" altLang="en-US" sz="20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0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1" name="テキスト ボックス 3"/>
          <p:cNvSpPr txBox="1">
            <a:spLocks noChangeArrowheads="1"/>
          </p:cNvSpPr>
          <p:nvPr/>
        </p:nvSpPr>
        <p:spPr bwMode="auto">
          <a:xfrm>
            <a:off x="3616682" y="4394226"/>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障害者雇用促進法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2" name="テキスト ボックス 3"/>
          <p:cNvSpPr txBox="1">
            <a:spLocks noChangeArrowheads="1"/>
          </p:cNvSpPr>
          <p:nvPr/>
        </p:nvSpPr>
        <p:spPr bwMode="auto">
          <a:xfrm>
            <a:off x="3616682" y="5397564"/>
            <a:ext cx="6744833" cy="852541"/>
          </a:xfrm>
          <a:prstGeom prst="rect">
            <a:avLst/>
          </a:prstGeom>
          <a:noFill/>
          <a:ln w="9525">
            <a:noFill/>
            <a:miter lim="800000"/>
            <a:headEnd/>
            <a:tailEnd/>
          </a:ln>
        </p:spPr>
        <p:txBody>
          <a:bodyPr wrap="square">
            <a:spAutoFit/>
          </a:bodyPr>
          <a:lstStyle/>
          <a:p>
            <a:pPr>
              <a:lnSpc>
                <a:spcPct val="130000"/>
              </a:lnSpc>
            </a:pP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3800" spc="100" dirty="0" smtClean="0">
                <a:solidFill>
                  <a:srgbClr val="FF4E59"/>
                </a:solidFill>
                <a:latin typeface="みんなの文字ゴStd M" panose="020B0400000000000000" pitchFamily="34" charset="-128"/>
                <a:ea typeface="みんなの文字ゴStd M" panose="020B0400000000000000" pitchFamily="34" charset="-128"/>
                <a:cs typeface="メイリオ" pitchFamily="50" charset="-128"/>
              </a:rPr>
              <a:t>障害者差別解消法</a:t>
            </a:r>
            <a:r>
              <a:rPr lang="ja-JP" altLang="en-US" sz="3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a:t>
            </a:r>
            <a:r>
              <a:rPr lang="ja-JP" altLang="en-US" sz="2800" spc="100" dirty="0" smtClean="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rPr>
              <a:t>の成立</a:t>
            </a:r>
            <a:endParaRPr lang="ja-JP" altLang="en-US" sz="2800" spc="100" dirty="0">
              <a:solidFill>
                <a:schemeClr val="tx1">
                  <a:lumMod val="75000"/>
                  <a:lumOff val="25000"/>
                </a:schemeClr>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3" name="テキスト ボックス 42"/>
          <p:cNvSpPr txBox="1"/>
          <p:nvPr/>
        </p:nvSpPr>
        <p:spPr>
          <a:xfrm>
            <a:off x="4153917" y="2807109"/>
            <a:ext cx="5262979"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国としての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基本的な姿勢</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、考え方を示す</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4" name="テキスト ボックス 43"/>
          <p:cNvSpPr txBox="1"/>
          <p:nvPr/>
        </p:nvSpPr>
        <p:spPr>
          <a:xfrm>
            <a:off x="4162432" y="3971866"/>
            <a:ext cx="5262979"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地域における</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日常生活</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や</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社会生活</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5" name="テキスト ボックス 44"/>
          <p:cNvSpPr txBox="1"/>
          <p:nvPr/>
        </p:nvSpPr>
        <p:spPr>
          <a:xfrm>
            <a:off x="4153916" y="5066480"/>
            <a:ext cx="3005951" cy="430887"/>
          </a:xfrm>
          <a:prstGeom prst="rect">
            <a:avLst/>
          </a:prstGeom>
          <a:noFill/>
        </p:spPr>
        <p:txBody>
          <a:bodyPr wrap="non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企業での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働き方</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6" name="テキスト ボックス 45"/>
          <p:cNvSpPr txBox="1"/>
          <p:nvPr/>
        </p:nvSpPr>
        <p:spPr>
          <a:xfrm>
            <a:off x="4146103" y="6069073"/>
            <a:ext cx="5711356" cy="430887"/>
          </a:xfrm>
          <a:prstGeom prst="rect">
            <a:avLst/>
          </a:prstGeom>
          <a:noFill/>
        </p:spPr>
        <p:txBody>
          <a:bodyPr wrap="square" rtlCol="0">
            <a:spAutoFit/>
          </a:bodyPr>
          <a:lstStyle/>
          <a:p>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差別・社会の</a:t>
            </a:r>
            <a:r>
              <a:rPr kumimoji="1" lang="ja-JP" altLang="en-US" sz="2200" u="sng" dirty="0" smtClean="0">
                <a:solidFill>
                  <a:schemeClr val="tx1">
                    <a:lumMod val="65000"/>
                    <a:lumOff val="35000"/>
                  </a:schemeClr>
                </a:solidFill>
                <a:latin typeface="Iwa UCDA Moji Go Std M" charset="-128"/>
                <a:ea typeface="Iwa UCDA Moji Go Std M" charset="-128"/>
                <a:cs typeface="Iwa UCDA Moji Go Std M" charset="-128"/>
              </a:rPr>
              <a:t>バリア解消</a:t>
            </a:r>
            <a:r>
              <a:rPr kumimoji="1" lang="ja-JP" altLang="en-US" sz="2200" dirty="0" smtClean="0">
                <a:solidFill>
                  <a:schemeClr val="tx1">
                    <a:lumMod val="65000"/>
                    <a:lumOff val="35000"/>
                  </a:schemeClr>
                </a:solidFill>
                <a:latin typeface="Iwa UCDA Moji Go Std M" charset="-128"/>
                <a:ea typeface="Iwa UCDA Moji Go Std M" charset="-128"/>
                <a:cs typeface="Iwa UCDA Moji Go Std M" charset="-128"/>
              </a:rPr>
              <a:t>に特化</a:t>
            </a:r>
            <a:endParaRPr kumimoji="1" lang="ja-JP" altLang="en-US" sz="2200" dirty="0">
              <a:solidFill>
                <a:schemeClr val="tx1">
                  <a:lumMod val="65000"/>
                  <a:lumOff val="35000"/>
                </a:schemeClr>
              </a:solidFill>
              <a:latin typeface="Iwa UCDA Moji Go Std M" charset="-128"/>
              <a:ea typeface="Iwa UCDA Moji Go Std M" charset="-128"/>
              <a:cs typeface="Iwa UCDA Moji Go Std M" charset="-128"/>
            </a:endParaRPr>
          </a:p>
        </p:txBody>
      </p:sp>
      <p:sp>
        <p:nvSpPr>
          <p:cNvPr id="47" name="角丸四角形吹き出し 46"/>
          <p:cNvSpPr/>
          <p:nvPr/>
        </p:nvSpPr>
        <p:spPr>
          <a:xfrm>
            <a:off x="1929887" y="5330330"/>
            <a:ext cx="1680103" cy="1102396"/>
          </a:xfrm>
          <a:prstGeom prst="wedgeRoundRectCallout">
            <a:avLst>
              <a:gd name="adj1" fmla="val 67608"/>
              <a:gd name="adj2" fmla="val -21109"/>
              <a:gd name="adj3" fmla="val 16667"/>
            </a:avLst>
          </a:prstGeom>
          <a:solidFill>
            <a:srgbClr val="FF4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3"/>
          <p:cNvSpPr txBox="1">
            <a:spLocks noChangeArrowheads="1"/>
          </p:cNvSpPr>
          <p:nvPr/>
        </p:nvSpPr>
        <p:spPr bwMode="auto">
          <a:xfrm>
            <a:off x="2018224" y="5364437"/>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2016</a:t>
            </a: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49" name="テキスト ボックス 3"/>
          <p:cNvSpPr txBox="1">
            <a:spLocks noChangeArrowheads="1"/>
          </p:cNvSpPr>
          <p:nvPr/>
        </p:nvSpPr>
        <p:spPr bwMode="auto">
          <a:xfrm>
            <a:off x="2037899" y="5794875"/>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START</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50" name="角丸四角形吹き出し 49"/>
          <p:cNvSpPr/>
          <p:nvPr/>
        </p:nvSpPr>
        <p:spPr>
          <a:xfrm>
            <a:off x="10073483" y="261149"/>
            <a:ext cx="1795965" cy="972787"/>
          </a:xfrm>
          <a:prstGeom prst="wedgeRoundRectCallout">
            <a:avLst>
              <a:gd name="adj1" fmla="val -63596"/>
              <a:gd name="adj2" fmla="val 41101"/>
              <a:gd name="adj3" fmla="val 16667"/>
            </a:avLst>
          </a:prstGeom>
          <a:solidFill>
            <a:srgbClr val="FF4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3"/>
          <p:cNvSpPr txBox="1">
            <a:spLocks noChangeArrowheads="1"/>
          </p:cNvSpPr>
          <p:nvPr/>
        </p:nvSpPr>
        <p:spPr bwMode="auto">
          <a:xfrm>
            <a:off x="10178149" y="198306"/>
            <a:ext cx="1628956" cy="652486"/>
          </a:xfrm>
          <a:prstGeom prst="rect">
            <a:avLst/>
          </a:prstGeom>
          <a:noFill/>
          <a:ln w="9525">
            <a:noFill/>
            <a:miter lim="800000"/>
            <a:headEnd/>
            <a:tailEnd/>
          </a:ln>
        </p:spPr>
        <p:txBody>
          <a:bodyPr wrap="square">
            <a:spAutoFit/>
          </a:bodyPr>
          <a:lstStyle/>
          <a:p>
            <a:pPr>
              <a:lnSpc>
                <a:spcPct val="130000"/>
              </a:lnSpc>
            </a:pPr>
            <a:r>
              <a:rPr lang="en-US" altLang="ja-JP"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2014</a:t>
            </a: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年</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
        <p:nvSpPr>
          <p:cNvPr id="52" name="テキスト ボックス 51"/>
          <p:cNvSpPr txBox="1">
            <a:spLocks noChangeArrowheads="1"/>
          </p:cNvSpPr>
          <p:nvPr/>
        </p:nvSpPr>
        <p:spPr bwMode="auto">
          <a:xfrm>
            <a:off x="10139430" y="616549"/>
            <a:ext cx="1775711" cy="652486"/>
          </a:xfrm>
          <a:prstGeom prst="rect">
            <a:avLst/>
          </a:prstGeom>
          <a:noFill/>
          <a:ln w="9525">
            <a:noFill/>
            <a:miter lim="800000"/>
            <a:headEnd/>
            <a:tailEnd/>
          </a:ln>
        </p:spPr>
        <p:txBody>
          <a:bodyPr wrap="square">
            <a:spAutoFit/>
          </a:bodyPr>
          <a:lstStyle/>
          <a:p>
            <a:pPr>
              <a:lnSpc>
                <a:spcPct val="130000"/>
              </a:lnSpc>
            </a:pPr>
            <a:r>
              <a:rPr lang="ja-JP" altLang="en-US" sz="2800" spc="100" dirty="0" smtClean="0">
                <a:solidFill>
                  <a:schemeClr val="bg1"/>
                </a:solidFill>
                <a:latin typeface="みんなの文字ゴStd M" panose="020B0400000000000000" pitchFamily="34" charset="-128"/>
                <a:ea typeface="みんなの文字ゴStd M" panose="020B0400000000000000" pitchFamily="34" charset="-128"/>
                <a:cs typeface="メイリオ" pitchFamily="50" charset="-128"/>
              </a:rPr>
              <a:t>日本批准</a:t>
            </a:r>
            <a:endParaRPr lang="ja-JP" altLang="en-US" sz="2800" spc="100" dirty="0">
              <a:solidFill>
                <a:schemeClr val="bg1"/>
              </a:solidFill>
              <a:latin typeface="みんなの文字ゴStd M" panose="020B0400000000000000" pitchFamily="34" charset="-128"/>
              <a:ea typeface="みんなの文字ゴStd M" panose="020B0400000000000000" pitchFamily="34" charset="-128"/>
              <a:cs typeface="メイリオ" pitchFamily="50" charset="-128"/>
            </a:endParaRPr>
          </a:p>
        </p:txBody>
      </p:sp>
    </p:spTree>
    <p:extLst>
      <p:ext uri="{BB962C8B-B14F-4D97-AF65-F5344CB8AC3E}">
        <p14:creationId xmlns:p14="http://schemas.microsoft.com/office/powerpoint/2010/main" val="28040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dissolv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ssolve">
                                      <p:cBhvr>
                                        <p:cTn id="18" dur="500"/>
                                        <p:tgtEl>
                                          <p:spTgt spid="3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dissolve">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dissolve">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dissolve">
                                      <p:cBhvr>
                                        <p:cTn id="37" dur="500"/>
                                        <p:tgtEl>
                                          <p:spTgt spid="3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dissolve">
                                      <p:cBhvr>
                                        <p:cTn id="40" dur="500"/>
                                        <p:tgtEl>
                                          <p:spTgt spid="4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dissolve">
                                      <p:cBhvr>
                                        <p:cTn id="43" dur="500"/>
                                        <p:tgtEl>
                                          <p:spTgt spid="38"/>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dissolve">
                                      <p:cBhvr>
                                        <p:cTn id="48" dur="500"/>
                                        <p:tgtEl>
                                          <p:spTgt spid="40"/>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dissolve">
                                      <p:cBhvr>
                                        <p:cTn id="51" dur="500"/>
                                        <p:tgtEl>
                                          <p:spTgt spid="41"/>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dissolve">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dissolve">
                                      <p:cBhvr>
                                        <p:cTn id="59" dur="500"/>
                                        <p:tgtEl>
                                          <p:spTgt spid="4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dissolve">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dissolve">
                                      <p:cBhvr>
                                        <p:cTn id="67" dur="500"/>
                                        <p:tgtEl>
                                          <p:spTgt spid="52"/>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dissolve">
                                      <p:cBhvr>
                                        <p:cTn id="70" dur="500"/>
                                        <p:tgtEl>
                                          <p:spTgt spid="5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dissolve">
                                      <p:cBhvr>
                                        <p:cTn id="73" dur="500"/>
                                        <p:tgtEl>
                                          <p:spTgt spid="50"/>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dissolve">
                                      <p:cBhvr>
                                        <p:cTn id="78" dur="500"/>
                                        <p:tgtEl>
                                          <p:spTgt spid="48"/>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dissolve">
                                      <p:cBhvr>
                                        <p:cTn id="81" dur="500"/>
                                        <p:tgtEl>
                                          <p:spTgt spid="47"/>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dissolv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animBg="1"/>
      <p:bldP spid="36" grpId="0"/>
      <p:bldP spid="37" grpId="0"/>
      <p:bldP spid="38" grpId="0"/>
      <p:bldP spid="39" grpId="0"/>
      <p:bldP spid="40" grpId="0"/>
      <p:bldP spid="41" grpId="0"/>
      <p:bldP spid="42" grpId="0"/>
      <p:bldP spid="43" grpId="0"/>
      <p:bldP spid="44" grpId="0"/>
      <p:bldP spid="45" grpId="0"/>
      <p:bldP spid="46" grpId="0"/>
      <p:bldP spid="47" grpId="0" animBg="1"/>
      <p:bldP spid="48" grpId="0"/>
      <p:bldP spid="49" grpId="0"/>
      <p:bldP spid="50" grpId="0" animBg="1"/>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341077" y="449464"/>
            <a:ext cx="5878532" cy="923330"/>
          </a:xfrm>
          <a:prstGeom prst="rect">
            <a:avLst/>
          </a:prstGeom>
          <a:noFill/>
        </p:spPr>
        <p:txBody>
          <a:bodyPr wrap="none" rtlCol="0">
            <a:spAutoFit/>
          </a:bodyPr>
          <a:lstStyle/>
          <a:p>
            <a:r>
              <a:rPr kumimoji="1" lang="ja-JP" altLang="en-US" sz="5400" b="1" u="sng" dirty="0" smtClean="0">
                <a:latin typeface="ヒラギノUD丸ゴ StdN W3" panose="020F0300000000000000" pitchFamily="34" charset="-128"/>
                <a:ea typeface="ヒラギノUD丸ゴ StdN W3" panose="020F0300000000000000" pitchFamily="34" charset="-128"/>
              </a:rPr>
              <a:t>障害者差別解消法</a:t>
            </a:r>
            <a:endParaRPr kumimoji="1" lang="ja-JP" altLang="en-US" sz="5400" b="1" u="sng"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1379685" y="3168801"/>
            <a:ext cx="9469259" cy="3139321"/>
          </a:xfrm>
          <a:prstGeom prst="rect">
            <a:avLst/>
          </a:prstGeom>
          <a:noFill/>
        </p:spPr>
        <p:txBody>
          <a:bodyPr wrap="none" rtlCol="0">
            <a:spAutoFit/>
          </a:bodyPr>
          <a:lstStyle/>
          <a:p>
            <a:pPr>
              <a:lnSpc>
                <a:spcPct val="150000"/>
              </a:lnSpc>
            </a:pPr>
            <a:r>
              <a:rPr lang="ja-JP" altLang="en-US" sz="4400" b="1" dirty="0">
                <a:solidFill>
                  <a:srgbClr val="FF6699"/>
                </a:solidFill>
                <a:latin typeface="ヒラギノUD丸ゴ StdN W3" panose="020F0300000000000000" pitchFamily="34" charset="-128"/>
                <a:ea typeface="ヒラギノUD丸ゴ StdN W3" panose="020F0300000000000000" pitchFamily="34" charset="-128"/>
              </a:rPr>
              <a:t>◆</a:t>
            </a:r>
            <a:r>
              <a:rPr lang="ja-JP" altLang="ja-JP" sz="4400" b="1" dirty="0">
                <a:solidFill>
                  <a:srgbClr val="FF6699"/>
                </a:solidFill>
                <a:latin typeface="ヒラギノUD丸ゴ StdN W3" panose="020F0300000000000000" pitchFamily="34" charset="-128"/>
                <a:ea typeface="ヒラギノUD丸ゴ StdN W3" panose="020F0300000000000000" pitchFamily="34" charset="-128"/>
              </a:rPr>
              <a:t>障害者の不当な差別的扱いの</a:t>
            </a:r>
            <a:r>
              <a:rPr lang="ja-JP" altLang="ja-JP" sz="4400" b="1" dirty="0" smtClean="0">
                <a:solidFill>
                  <a:srgbClr val="FF6699"/>
                </a:solidFill>
                <a:latin typeface="ヒラギノUD丸ゴ StdN W3" panose="020F0300000000000000" pitchFamily="34" charset="-128"/>
                <a:ea typeface="ヒラギノUD丸ゴ StdN W3" panose="020F0300000000000000" pitchFamily="34" charset="-128"/>
              </a:rPr>
              <a:t>禁止</a:t>
            </a:r>
            <a:endParaRPr lang="ja-JP" altLang="en-US" sz="4400" b="1" dirty="0" smtClean="0">
              <a:solidFill>
                <a:srgbClr val="FF6699"/>
              </a:solidFill>
              <a:latin typeface="ヒラギノUD丸ゴ StdN W3" panose="020F0300000000000000" pitchFamily="34" charset="-128"/>
              <a:ea typeface="ヒラギノUD丸ゴ StdN W3" panose="020F0300000000000000" pitchFamily="34" charset="-128"/>
            </a:endParaRPr>
          </a:p>
          <a:p>
            <a:pPr>
              <a:lnSpc>
                <a:spcPct val="150000"/>
              </a:lnSpc>
            </a:pPr>
            <a:endParaRPr lang="ja-JP" altLang="en-US" sz="4400" dirty="0">
              <a:solidFill>
                <a:srgbClr val="FF6699"/>
              </a:solidFill>
              <a:latin typeface="ヒラギノUD丸ゴ StdN W3" panose="020F0300000000000000" pitchFamily="34" charset="-128"/>
              <a:ea typeface="ヒラギノUD丸ゴ StdN W3" panose="020F0300000000000000" pitchFamily="34" charset="-128"/>
            </a:endParaRPr>
          </a:p>
          <a:p>
            <a:pPr>
              <a:lnSpc>
                <a:spcPct val="150000"/>
              </a:lnSpc>
            </a:pPr>
            <a:r>
              <a:rPr lang="ja-JP" altLang="en-US" sz="4400" b="1" dirty="0">
                <a:solidFill>
                  <a:srgbClr val="FF6699"/>
                </a:solidFill>
                <a:latin typeface="ヒラギノUD丸ゴ StdN W3" panose="020F0300000000000000" pitchFamily="34" charset="-128"/>
                <a:ea typeface="ヒラギノUD丸ゴ StdN W3" panose="020F0300000000000000" pitchFamily="34" charset="-128"/>
              </a:rPr>
              <a:t>◆</a:t>
            </a:r>
            <a:r>
              <a:rPr lang="ja-JP" altLang="ja-JP" sz="4400" b="1" dirty="0">
                <a:solidFill>
                  <a:srgbClr val="FF6699"/>
                </a:solidFill>
                <a:latin typeface="ヒラギノUD丸ゴ StdN W3" panose="020F0300000000000000" pitchFamily="34" charset="-128"/>
                <a:ea typeface="ヒラギノUD丸ゴ StdN W3" panose="020F0300000000000000" pitchFamily="34" charset="-128"/>
              </a:rPr>
              <a:t>合理的配慮の</a:t>
            </a:r>
            <a:r>
              <a:rPr lang="ja-JP" altLang="ja-JP" sz="4400" b="1" dirty="0" smtClean="0">
                <a:solidFill>
                  <a:srgbClr val="FF6699"/>
                </a:solidFill>
                <a:latin typeface="ヒラギノUD丸ゴ StdN W3" panose="020F0300000000000000" pitchFamily="34" charset="-128"/>
                <a:ea typeface="ヒラギノUD丸ゴ StdN W3" panose="020F0300000000000000" pitchFamily="34" charset="-128"/>
              </a:rPr>
              <a:t>提供</a:t>
            </a:r>
            <a:endParaRPr kumimoji="1" lang="ja-JP" altLang="en-US" sz="4400" dirty="0">
              <a:solidFill>
                <a:srgbClr val="FF6699"/>
              </a:solidFill>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457200" y="1886077"/>
            <a:ext cx="10049546" cy="769441"/>
          </a:xfrm>
          <a:prstGeom prst="rect">
            <a:avLst/>
          </a:prstGeom>
          <a:noFill/>
        </p:spPr>
        <p:txBody>
          <a:bodyPr wrap="none" rtlCol="0">
            <a:spAutoFit/>
          </a:bodyPr>
          <a:lstStyle/>
          <a:p>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国</a:t>
            </a:r>
            <a:r>
              <a:rPr lang="ja-JP" altLang="en-US" sz="4400" b="1" dirty="0">
                <a:solidFill>
                  <a:schemeClr val="accent5"/>
                </a:solidFill>
                <a:latin typeface="ヒラギノUD丸ゴ StdN W3" panose="020F0300000000000000" pitchFamily="34" charset="-128"/>
                <a:ea typeface="ヒラギノUD丸ゴ StdN W3" panose="020F0300000000000000" pitchFamily="34" charset="-128"/>
              </a:rPr>
              <a:t>・</a:t>
            </a:r>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地方公共団体</a:t>
            </a:r>
            <a:r>
              <a:rPr lang="ja-JP" altLang="en-US" sz="4400" b="1" dirty="0">
                <a:solidFill>
                  <a:schemeClr val="accent5"/>
                </a:solidFill>
                <a:latin typeface="ヒラギノUD丸ゴ StdN W3" panose="020F0300000000000000" pitchFamily="34" charset="-128"/>
                <a:ea typeface="ヒラギノUD丸ゴ StdN W3" panose="020F0300000000000000" pitchFamily="34" charset="-128"/>
              </a:rPr>
              <a:t>・</a:t>
            </a:r>
            <a:r>
              <a:rPr lang="ja-JP" altLang="ja-JP" sz="4400" b="1" dirty="0">
                <a:solidFill>
                  <a:schemeClr val="accent5"/>
                </a:solidFill>
                <a:latin typeface="ヒラギノUD丸ゴ StdN W3" panose="020F0300000000000000" pitchFamily="34" charset="-128"/>
                <a:ea typeface="ヒラギノUD丸ゴ StdN W3" panose="020F0300000000000000" pitchFamily="34" charset="-128"/>
              </a:rPr>
              <a:t>事業者に対して</a:t>
            </a:r>
            <a:r>
              <a:rPr lang="ja-JP" altLang="en-US" sz="4400" b="1" dirty="0" smtClean="0">
                <a:solidFill>
                  <a:schemeClr val="accent5"/>
                </a:solidFill>
                <a:latin typeface="ヒラギノUD丸ゴ StdN W3" panose="020F0300000000000000" pitchFamily="34" charset="-128"/>
                <a:ea typeface="ヒラギノUD丸ゴ StdN W3" panose="020F0300000000000000" pitchFamily="34" charset="-128"/>
              </a:rPr>
              <a:t>、</a:t>
            </a:r>
            <a:endParaRPr lang="ja-JP" altLang="en-US" sz="4400" b="1" dirty="0">
              <a:solidFill>
                <a:schemeClr val="accent5"/>
              </a:solidFill>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2774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3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8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3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99393" y="513525"/>
            <a:ext cx="10956846" cy="2492990"/>
          </a:xfrm>
          <a:prstGeom prst="rect">
            <a:avLst/>
          </a:prstGeom>
          <a:noFill/>
        </p:spPr>
        <p:txBody>
          <a:bodyPr wrap="none" rtlCol="0">
            <a:spAutoFit/>
          </a:bodyPr>
          <a:lstStyle/>
          <a:p>
            <a:pPr>
              <a:lnSpc>
                <a:spcPct val="150000"/>
              </a:lnSpc>
            </a:pPr>
            <a:r>
              <a:rPr lang="ja-JP" altLang="en-US" sz="3200" b="1" dirty="0">
                <a:latin typeface="ヒラギノUD丸ゴ StdN W3" panose="020F0300000000000000" pitchFamily="34" charset="-128"/>
                <a:ea typeface="ヒラギノUD丸ゴ StdN W3" panose="020F0300000000000000" pitchFamily="34" charset="-128"/>
              </a:rPr>
              <a:t>◆</a:t>
            </a:r>
            <a:r>
              <a:rPr lang="ja-JP" altLang="ja-JP" sz="3200" b="1" dirty="0">
                <a:latin typeface="ヒラギノUD丸ゴ StdN W3" panose="020F0300000000000000" pitchFamily="34" charset="-128"/>
                <a:ea typeface="ヒラギノUD丸ゴ StdN W3" panose="020F0300000000000000" pitchFamily="34" charset="-128"/>
              </a:rPr>
              <a:t>障害者の不当な差別的扱いの禁止</a:t>
            </a:r>
            <a:endParaRPr lang="ja-JP" altLang="en-US" sz="3200" b="1" dirty="0">
              <a:latin typeface="ヒラギノUD丸ゴ StdN W3" panose="020F0300000000000000" pitchFamily="34" charset="-128"/>
              <a:ea typeface="ヒラギノUD丸ゴ StdN W3" panose="020F0300000000000000" pitchFamily="34" charset="-128"/>
            </a:endParaRP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国・都道府県・市町村などの役所や、会社やお店などの事業者が、障害の</a:t>
            </a: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ある人に対して、</a:t>
            </a: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正当な理由なく、障害を理由として差別することを禁止</a:t>
            </a:r>
          </a:p>
          <a:p>
            <a:pPr>
              <a:lnSpc>
                <a:spcPct val="150000"/>
              </a:lnSpc>
            </a:pP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　　しています</a:t>
            </a:r>
            <a:r>
              <a:rPr lang="ja-JP" altLang="en-US" sz="2400" dirty="0" smtClean="0">
                <a:latin typeface="ヒラギノUD丸ゴ StdN W3" panose="020F0300000000000000" pitchFamily="34" charset="-128"/>
                <a:ea typeface="ヒラギノUD丸ゴ StdN W3" panose="020F0300000000000000" pitchFamily="34" charset="-128"/>
              </a:rPr>
              <a:t>。</a:t>
            </a:r>
            <a:endParaRPr kumimoji="1" lang="ja-JP" altLang="en-US" sz="2400" dirty="0">
              <a:latin typeface="ヒラギノUD丸ゴ StdN W3" panose="020F0300000000000000" pitchFamily="34" charset="-128"/>
              <a:ea typeface="ヒラギノUD丸ゴ StdN W3" panose="020F0300000000000000" pitchFamily="34" charset="-128"/>
            </a:endParaRPr>
          </a:p>
        </p:txBody>
      </p:sp>
      <p:sp>
        <p:nvSpPr>
          <p:cNvPr id="4" name="角丸四角形 3"/>
          <p:cNvSpPr/>
          <p:nvPr/>
        </p:nvSpPr>
        <p:spPr>
          <a:xfrm>
            <a:off x="2441690" y="4101754"/>
            <a:ext cx="7632848" cy="1656184"/>
          </a:xfrm>
          <a:prstGeom prst="roundRect">
            <a:avLst/>
          </a:prstGeom>
          <a:solidFill>
            <a:sysClr val="window" lastClr="FFFFFF"/>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みんなの文字ゴStd M"/>
              <a:ea typeface="ＭＳ Ｐゴシック" charset="-128"/>
              <a:cs typeface="Arabic Typesetting" panose="03020402040406030203" pitchFamily="66" charset="-78"/>
            </a:endParaRPr>
          </a:p>
        </p:txBody>
      </p:sp>
      <p:pic>
        <p:nvPicPr>
          <p:cNvPr id="5" name="図 4"/>
          <p:cNvPicPr>
            <a:picLocks noChangeAspect="1"/>
          </p:cNvPicPr>
          <p:nvPr/>
        </p:nvPicPr>
        <p:blipFill>
          <a:blip r:embed="rId3"/>
          <a:stretch>
            <a:fillRect/>
          </a:stretch>
        </p:blipFill>
        <p:spPr>
          <a:xfrm>
            <a:off x="1431450" y="3381673"/>
            <a:ext cx="2816240" cy="2325531"/>
          </a:xfrm>
          <a:prstGeom prst="roundRect">
            <a:avLst/>
          </a:prstGeom>
        </p:spPr>
      </p:pic>
      <p:sp>
        <p:nvSpPr>
          <p:cNvPr id="7" name="正方形/長方形 6"/>
          <p:cNvSpPr/>
          <p:nvPr/>
        </p:nvSpPr>
        <p:spPr>
          <a:xfrm>
            <a:off x="4140736" y="3891322"/>
            <a:ext cx="7657095" cy="181588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例</a:t>
            </a: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車いすで階段のあるお店に来店したところ、</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車いすを持ち上げる時間と人員を裂けない</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という理由で入店を拒否された。</a:t>
            </a:r>
            <a:r>
              <a:rPr kumimoji="0" lang="ja-JP"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p:txBody>
      </p:sp>
    </p:spTree>
    <p:extLst>
      <p:ext uri="{BB962C8B-B14F-4D97-AF65-F5344CB8AC3E}">
        <p14:creationId xmlns:p14="http://schemas.microsoft.com/office/powerpoint/2010/main" val="2597160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11470" y="355264"/>
            <a:ext cx="10956846" cy="3046988"/>
          </a:xfrm>
          <a:prstGeom prst="rect">
            <a:avLst/>
          </a:prstGeom>
          <a:noFill/>
        </p:spPr>
        <p:txBody>
          <a:bodyPr wrap="none" rtlCol="0">
            <a:spAutoFit/>
          </a:bodyPr>
          <a:lstStyle/>
          <a:p>
            <a:pPr>
              <a:lnSpc>
                <a:spcPct val="150000"/>
              </a:lnSpc>
            </a:pPr>
            <a:r>
              <a:rPr lang="ja-JP" altLang="en-US" sz="3200" b="1" dirty="0" smtClean="0">
                <a:latin typeface="ヒラギノUD丸ゴ StdN W3" panose="020F0300000000000000" pitchFamily="34" charset="-128"/>
                <a:ea typeface="ヒラギノUD丸ゴ StdN W3" panose="020F0300000000000000" pitchFamily="34" charset="-128"/>
              </a:rPr>
              <a:t>◆</a:t>
            </a:r>
            <a:r>
              <a:rPr lang="ja-JP" altLang="ja-JP" sz="3200" b="1" dirty="0">
                <a:latin typeface="ヒラギノUD丸ゴ StdN W3" panose="020F0300000000000000" pitchFamily="34" charset="-128"/>
                <a:ea typeface="ヒラギノUD丸ゴ StdN W3" panose="020F0300000000000000" pitchFamily="34" charset="-128"/>
              </a:rPr>
              <a:t>合理的配慮の提供</a:t>
            </a:r>
            <a:endParaRPr lang="ja-JP" altLang="en-US" sz="3200" b="1" dirty="0">
              <a:latin typeface="ヒラギノUD丸ゴ StdN W3" panose="020F0300000000000000" pitchFamily="34" charset="-128"/>
              <a:ea typeface="ヒラギノUD丸ゴ StdN W3" panose="020F0300000000000000" pitchFamily="34" charset="-128"/>
            </a:endParaRPr>
          </a:p>
          <a:p>
            <a:pPr>
              <a:lnSpc>
                <a:spcPct val="150000"/>
              </a:lnSpc>
            </a:pPr>
            <a:r>
              <a:rPr kumimoji="1" lang="ja-JP" altLang="en-US" sz="2400" dirty="0">
                <a:latin typeface="ヒラギノUD丸ゴ StdN W3" panose="020F0300000000000000" pitchFamily="34" charset="-128"/>
                <a:ea typeface="ヒラギノUD丸ゴ StdN W3" panose="020F0300000000000000" pitchFamily="34" charset="-128"/>
              </a:rPr>
              <a:t>　　国・都道府県・市町村などの役所や、会社やお店などの事業者に対して、</a:t>
            </a:r>
          </a:p>
          <a:p>
            <a:pPr>
              <a:lnSpc>
                <a:spcPct val="150000"/>
              </a:lnSpc>
            </a:pPr>
            <a:r>
              <a:rPr lang="ja-JP" altLang="en-US" sz="2400" dirty="0">
                <a:latin typeface="ヒラギノUD丸ゴ StdN W3" panose="020F0300000000000000" pitchFamily="34" charset="-128"/>
                <a:ea typeface="ヒラギノUD丸ゴ StdN W3" panose="020F0300000000000000" pitchFamily="34" charset="-128"/>
              </a:rPr>
              <a:t>　　障害のある人から、</a:t>
            </a: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社会の中にあるバリアを取り除くために何らかの対応</a:t>
            </a:r>
          </a:p>
          <a:p>
            <a:pPr>
              <a:lnSpc>
                <a:spcPct val="150000"/>
              </a:lnSpc>
            </a:pPr>
            <a:r>
              <a:rPr kumimoji="1" lang="ja-JP" altLang="en-US" sz="2400" dirty="0">
                <a:solidFill>
                  <a:srgbClr val="FF0000"/>
                </a:solidFill>
                <a:latin typeface="ヒラギノUD丸ゴ StdN W3" panose="020F0300000000000000" pitchFamily="34" charset="-128"/>
                <a:ea typeface="ヒラギノUD丸ゴ StdN W3" panose="020F0300000000000000" pitchFamily="34" charset="-128"/>
              </a:rPr>
              <a:t>　　を必要としているとの意思が伝えられた時に、負担が重すぎない範囲で対</a:t>
            </a:r>
          </a:p>
          <a:p>
            <a:pPr>
              <a:lnSpc>
                <a:spcPct val="150000"/>
              </a:lnSpc>
            </a:pPr>
            <a:r>
              <a:rPr lang="ja-JP" altLang="en-US" sz="2400" dirty="0">
                <a:solidFill>
                  <a:srgbClr val="FF0000"/>
                </a:solidFill>
                <a:latin typeface="ヒラギノUD丸ゴ StdN W3" panose="020F0300000000000000" pitchFamily="34" charset="-128"/>
                <a:ea typeface="ヒラギノUD丸ゴ StdN W3" panose="020F0300000000000000" pitchFamily="34" charset="-128"/>
              </a:rPr>
              <a:t>　　</a:t>
            </a:r>
            <a:r>
              <a:rPr kumimoji="1" lang="ja-JP" altLang="en-US" sz="2400" dirty="0" err="1">
                <a:solidFill>
                  <a:srgbClr val="FF0000"/>
                </a:solidFill>
                <a:latin typeface="ヒラギノUD丸ゴ StdN W3" panose="020F0300000000000000" pitchFamily="34" charset="-128"/>
                <a:ea typeface="ヒラギノUD丸ゴ StdN W3" panose="020F0300000000000000" pitchFamily="34" charset="-128"/>
              </a:rPr>
              <a:t>応する</a:t>
            </a:r>
            <a:r>
              <a:rPr kumimoji="1" lang="ja-JP" altLang="en-US" sz="2400" dirty="0">
                <a:solidFill>
                  <a:srgbClr val="FF0000"/>
                </a:solidFill>
                <a:latin typeface="ヒラギノUD丸ゴ StdN W3" panose="020F0300000000000000" pitchFamily="34" charset="-128"/>
                <a:ea typeface="ヒラギノUD丸ゴ StdN W3" panose="020F0300000000000000" pitchFamily="34" charset="-128"/>
              </a:rPr>
              <a:t>こと（事業者に対しては、対応に努めること）を求めています</a:t>
            </a:r>
            <a:r>
              <a:rPr kumimoji="1" lang="ja-JP" altLang="en-US" sz="2400" dirty="0">
                <a:latin typeface="ヒラギノUD丸ゴ StdN W3" panose="020F0300000000000000" pitchFamily="34" charset="-128"/>
                <a:ea typeface="ヒラギノUD丸ゴ StdN W3" panose="020F0300000000000000" pitchFamily="34" charset="-128"/>
              </a:rPr>
              <a:t>。</a:t>
            </a:r>
          </a:p>
        </p:txBody>
      </p:sp>
      <p:sp>
        <p:nvSpPr>
          <p:cNvPr id="5" name="角丸四角形 4"/>
          <p:cNvSpPr/>
          <p:nvPr/>
        </p:nvSpPr>
        <p:spPr>
          <a:xfrm>
            <a:off x="2581434" y="4758065"/>
            <a:ext cx="7632848" cy="1800200"/>
          </a:xfrm>
          <a:prstGeom prst="roundRect">
            <a:avLst/>
          </a:prstGeom>
          <a:solidFill>
            <a:sysClr val="window" lastClr="FFFFFF"/>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smtClean="0">
              <a:ln>
                <a:noFill/>
              </a:ln>
              <a:solidFill>
                <a:prstClr val="white"/>
              </a:solidFill>
              <a:effectLst/>
              <a:uLnTx/>
              <a:uFillTx/>
              <a:latin typeface="みんなの文字ゴStd M"/>
              <a:ea typeface="ＭＳ Ｐゴシック" charset="-128"/>
              <a:cs typeface="Arabic Typesetting" panose="03020402040406030203" pitchFamily="66" charset="-78"/>
            </a:endParaRPr>
          </a:p>
        </p:txBody>
      </p:sp>
      <p:pic>
        <p:nvPicPr>
          <p:cNvPr id="6" name="図 5"/>
          <p:cNvPicPr>
            <a:picLocks noChangeAspect="1"/>
          </p:cNvPicPr>
          <p:nvPr/>
        </p:nvPicPr>
        <p:blipFill>
          <a:blip r:embed="rId3"/>
          <a:stretch>
            <a:fillRect/>
          </a:stretch>
        </p:blipFill>
        <p:spPr>
          <a:xfrm>
            <a:off x="1411124" y="3921477"/>
            <a:ext cx="2976310" cy="2457711"/>
          </a:xfrm>
          <a:prstGeom prst="roundRect">
            <a:avLst/>
          </a:prstGeom>
        </p:spPr>
      </p:pic>
      <p:sp>
        <p:nvSpPr>
          <p:cNvPr id="7" name="正方形/長方形 6"/>
          <p:cNvSpPr/>
          <p:nvPr/>
        </p:nvSpPr>
        <p:spPr>
          <a:xfrm>
            <a:off x="4070911" y="4758065"/>
            <a:ext cx="7804566" cy="138499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例</a:t>
            </a:r>
            <a:r>
              <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聴覚障害者が一人で来店した際は、</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rPr>
              <a:t>　筆談によるコミュニケーションを実施する。</a:t>
            </a:r>
            <a:endParaRPr kumimoji="0" lang="en-US" altLang="ja-JP" sz="2800" b="0" i="0" u="none" strike="noStrike" kern="100" cap="none" spc="0" normalizeH="0" baseline="0" noProof="0" dirty="0" smtClean="0">
              <a:ln>
                <a:noFill/>
              </a:ln>
              <a:solidFill>
                <a:prstClr val="black"/>
              </a:solidFill>
              <a:effectLst/>
              <a:uLnTx/>
              <a:uFillTx/>
              <a:latin typeface="ヒラギノUD丸ゴ StdN W3" panose="020F0300000000000000" pitchFamily="34" charset="-128"/>
              <a:ea typeface="ヒラギノUD丸ゴ StdN W3" panose="020F0300000000000000" pitchFamily="34" charset="-128"/>
              <a:cs typeface="Arabic Typesetting" panose="03020402040406030203" pitchFamily="66" charset="-78"/>
            </a:endParaRPr>
          </a:p>
        </p:txBody>
      </p:sp>
    </p:spTree>
    <p:extLst>
      <p:ext uri="{BB962C8B-B14F-4D97-AF65-F5344CB8AC3E}">
        <p14:creationId xmlns:p14="http://schemas.microsoft.com/office/powerpoint/2010/main" val="15781016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4" name="テキスト ボックス 3"/>
          <p:cNvSpPr txBox="1"/>
          <p:nvPr/>
        </p:nvSpPr>
        <p:spPr>
          <a:xfrm>
            <a:off x="824927" y="2914773"/>
            <a:ext cx="10597773" cy="2185214"/>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ja-JP" altLang="en-US" sz="2800" dirty="0" smtClean="0">
                <a:latin typeface="ヒラギノUD丸ゴ StdN W4" panose="020F0400000000000000" pitchFamily="34" charset="-128"/>
                <a:ea typeface="ヒラギノUD丸ゴ StdN W4" panose="020F0400000000000000" pitchFamily="34" charset="-128"/>
              </a:rPr>
              <a:t>Ａ－２</a:t>
            </a:r>
            <a:r>
              <a:rPr lang="en-US" altLang="ja-JP" sz="2800" dirty="0" smtClean="0">
                <a:latin typeface="ヒラギノUD丸ゴ StdN W4" panose="020F0400000000000000" pitchFamily="34" charset="-128"/>
                <a:ea typeface="ヒラギノUD丸ゴ StdN W4" panose="020F0400000000000000" pitchFamily="34" charset="-128"/>
              </a:rPr>
              <a:t>.</a:t>
            </a:r>
            <a:r>
              <a:rPr lang="ja-JP" altLang="en-US" sz="2800" dirty="0" smtClean="0">
                <a:latin typeface="ヒラギノUD丸ゴ StdN W4" panose="020F0400000000000000" pitchFamily="34" charset="-128"/>
                <a:ea typeface="ヒラギノUD丸ゴ StdN W4" panose="020F0400000000000000" pitchFamily="34" charset="-128"/>
              </a:rPr>
              <a:t>障害当事者動画（パターンＡ、Ｂ用）</a:t>
            </a:r>
          </a:p>
          <a:p>
            <a:r>
              <a:rPr kumimoji="1" lang="ja-JP" altLang="en-US" sz="2400" dirty="0">
                <a:latin typeface="ヒラギノUD丸ゴ StdN W4" panose="020F0400000000000000" pitchFamily="34" charset="-128"/>
                <a:ea typeface="ヒラギノUD丸ゴ StdN W4" panose="020F0400000000000000" pitchFamily="34" charset="-128"/>
              </a:rPr>
              <a:t>　</a:t>
            </a:r>
            <a:r>
              <a:rPr kumimoji="1" lang="ja-JP" altLang="en-US" sz="2400" dirty="0" smtClean="0">
                <a:latin typeface="ヒラギノUD丸ゴ StdN W4" panose="020F0400000000000000" pitchFamily="34" charset="-128"/>
                <a:ea typeface="ヒラギノUD丸ゴ StdN W4" panose="020F0400000000000000" pitchFamily="34" charset="-128"/>
              </a:rPr>
              <a:t>　　</a:t>
            </a:r>
            <a:r>
              <a:rPr kumimoji="1" lang="en-US" altLang="ja-JP" sz="2400" dirty="0" smtClean="0">
                <a:latin typeface="ヒラギノUD丸ゴ StdN W4" panose="020F0400000000000000" pitchFamily="34" charset="-128"/>
                <a:ea typeface="ヒラギノUD丸ゴ StdN W4" panose="020F0400000000000000" pitchFamily="34" charset="-128"/>
              </a:rPr>
              <a:t>【</a:t>
            </a:r>
            <a:r>
              <a:rPr kumimoji="1" lang="ja-JP" altLang="en-US" sz="2400" dirty="0" smtClean="0">
                <a:latin typeface="ヒラギノUD丸ゴ StdN W4" panose="020F0400000000000000" pitchFamily="34" charset="-128"/>
                <a:ea typeface="ヒラギノUD丸ゴ StdN W4" panose="020F0400000000000000" pitchFamily="34" charset="-128"/>
              </a:rPr>
              <a:t>上記動画データは、パターンＡのデータのＡ－２にあります。</a:t>
            </a:r>
            <a:r>
              <a:rPr lang="en-US" altLang="ja-JP" sz="2400" dirty="0">
                <a:latin typeface="ヒラギノUD丸ゴ StdN W4" panose="020F0400000000000000" pitchFamily="34" charset="-128"/>
                <a:ea typeface="ヒラギノUD丸ゴ StdN W4" panose="020F0400000000000000" pitchFamily="34" charset="-128"/>
              </a:rPr>
              <a:t>】</a:t>
            </a:r>
            <a:endParaRPr kumimoji="1" lang="ja-JP" altLang="en-US" sz="24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4046925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811309" y="1707891"/>
            <a:ext cx="3782999" cy="959371"/>
          </a:xfrm>
          <a:prstGeom prst="roundRect">
            <a:avLst>
              <a:gd name="adj" fmla="val 1714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社会</a:t>
            </a: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環境</a:t>
            </a:r>
            <a:r>
              <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rPr>
              <a:t>)</a:t>
            </a: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に</a:t>
            </a:r>
            <a:endParaRPr kumimoji="1" lang="en-US" altLang="ja-JP" sz="2800" dirty="0" smtClean="0">
              <a:latin typeface="ヒラギノUD丸ゴ StdN W3" panose="020F0300000000000000" pitchFamily="34" charset="-128"/>
              <a:ea typeface="ヒラギノUD丸ゴ StdN W3" panose="020F0300000000000000" pitchFamily="34" charset="-128"/>
              <a:cs typeface="Iwa UCDA Moji Go Std M" charset="-128"/>
            </a:endParaRPr>
          </a:p>
          <a:p>
            <a:pPr algn="ctr"/>
            <a:r>
              <a:rPr kumimoji="1" lang="ja-JP" altLang="en-US" sz="2800" dirty="0" smtClean="0">
                <a:latin typeface="ヒラギノUD丸ゴ StdN W3" panose="020F0300000000000000" pitchFamily="34" charset="-128"/>
                <a:ea typeface="ヒラギノUD丸ゴ StdN W3" panose="020F0300000000000000" pitchFamily="34" charset="-128"/>
                <a:cs typeface="Iwa UCDA Moji Go Std M" charset="-128"/>
              </a:rPr>
              <a:t>ある障害</a:t>
            </a:r>
            <a:endParaRPr kumimoji="1" lang="ja-JP" altLang="en-US" sz="2800" dirty="0">
              <a:latin typeface="ヒラギノUD丸ゴ StdN W3" panose="020F0300000000000000" pitchFamily="34" charset="-128"/>
              <a:ea typeface="ヒラギノUD丸ゴ StdN W3" panose="020F0300000000000000" pitchFamily="34" charset="-128"/>
              <a:cs typeface="Iwa UCDA Moji Go Std M" charset="-128"/>
            </a:endParaRP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498" y="3202819"/>
            <a:ext cx="1707698" cy="1468620"/>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2620" y="2987131"/>
            <a:ext cx="1315403" cy="1533997"/>
          </a:xfrm>
          <a:prstGeom prst="rect">
            <a:avLst/>
          </a:prstGeom>
        </p:spPr>
      </p:pic>
      <p:pic>
        <p:nvPicPr>
          <p:cNvPr id="23" name="図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2547" y="2518758"/>
            <a:ext cx="2276999" cy="1958219"/>
          </a:xfrm>
          <a:prstGeom prst="rect">
            <a:avLst/>
          </a:prstGeom>
        </p:spPr>
      </p:pic>
      <p:pic>
        <p:nvPicPr>
          <p:cNvPr id="24" name="図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733712" y="2332178"/>
            <a:ext cx="2481975" cy="2339261"/>
          </a:xfrm>
          <a:prstGeom prst="rect">
            <a:avLst/>
          </a:prstGeom>
        </p:spPr>
      </p:pic>
      <p:sp>
        <p:nvSpPr>
          <p:cNvPr id="26" name="右矢印 25"/>
          <p:cNvSpPr/>
          <p:nvPr/>
        </p:nvSpPr>
        <p:spPr>
          <a:xfrm>
            <a:off x="5019669" y="3032512"/>
            <a:ext cx="1609113" cy="874059"/>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flipH="1">
            <a:off x="6979516" y="1811909"/>
            <a:ext cx="4310090" cy="584775"/>
          </a:xfrm>
          <a:prstGeom prst="rect">
            <a:avLst/>
          </a:prstGeom>
          <a:noFill/>
        </p:spPr>
        <p:txBody>
          <a:bodyPr wrap="square" rtlCol="0">
            <a:spAutoFit/>
          </a:bodyPr>
          <a:lstStyle/>
          <a:p>
            <a:r>
              <a:rPr kumimoji="1" lang="ja-JP" altLang="en-US" sz="32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Iwa UCDA Moji Go Std M" charset="-128"/>
              </a:rPr>
              <a:t>取り除くことができる</a:t>
            </a:r>
            <a:endParaRPr kumimoji="1" lang="ja-JP" altLang="en-US" sz="32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Iwa UCDA Moji Go Std M" charset="-128"/>
            </a:endParaRPr>
          </a:p>
        </p:txBody>
      </p:sp>
      <p:sp>
        <p:nvSpPr>
          <p:cNvPr id="34" name="テキスト ボックス 3"/>
          <p:cNvSpPr txBox="1">
            <a:spLocks noChangeArrowheads="1"/>
          </p:cNvSpPr>
          <p:nvPr/>
        </p:nvSpPr>
        <p:spPr bwMode="auto">
          <a:xfrm>
            <a:off x="569626" y="315421"/>
            <a:ext cx="11126036" cy="1072601"/>
          </a:xfrm>
          <a:prstGeom prst="rect">
            <a:avLst/>
          </a:prstGeom>
          <a:noFill/>
          <a:ln w="9525">
            <a:noFill/>
            <a:miter lim="800000"/>
            <a:headEnd/>
            <a:tailEnd/>
          </a:ln>
        </p:spPr>
        <p:txBody>
          <a:bodyPr wrap="square">
            <a:spAutoFit/>
          </a:bodyPr>
          <a:lstStyle/>
          <a:p>
            <a:pPr algn="ctr">
              <a:lnSpc>
                <a:spcPct val="130000"/>
              </a:lnSpc>
            </a:pPr>
            <a:r>
              <a:rPr lang="ja-JP" altLang="en-US" sz="4900" spc="100" dirty="0" smtClean="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rPr>
              <a:t>どうやって取り除きますか？</a:t>
            </a:r>
            <a:endParaRPr lang="ja-JP" altLang="en-US" sz="4900" spc="100" dirty="0">
              <a:solidFill>
                <a:schemeClr val="tx1">
                  <a:lumMod val="75000"/>
                  <a:lumOff val="25000"/>
                </a:schemeClr>
              </a:solidFill>
              <a:latin typeface="ヒラギノUD丸ゴ StdN W3" panose="020F0300000000000000" pitchFamily="34" charset="-128"/>
              <a:ea typeface="ヒラギノUD丸ゴ StdN W3" panose="020F0300000000000000" pitchFamily="34" charset="-128"/>
              <a:cs typeface="メイリオ" pitchFamily="50" charset="-128"/>
            </a:endParaRPr>
          </a:p>
        </p:txBody>
      </p:sp>
      <p:sp>
        <p:nvSpPr>
          <p:cNvPr id="2" name="テキスト ボックス 1"/>
          <p:cNvSpPr txBox="1"/>
          <p:nvPr/>
        </p:nvSpPr>
        <p:spPr>
          <a:xfrm>
            <a:off x="4188023" y="4946015"/>
            <a:ext cx="7936788" cy="1754326"/>
          </a:xfrm>
          <a:prstGeom prst="rect">
            <a:avLst/>
          </a:prstGeom>
          <a:noFill/>
        </p:spPr>
        <p:txBody>
          <a:bodyPr wrap="none" rtlCol="0">
            <a:spAutoFit/>
          </a:bodyPr>
          <a:lstStyle/>
          <a:p>
            <a:r>
              <a:rPr kumimoji="1" lang="ja-JP" altLang="en-US" sz="5400" b="1" dirty="0" smtClean="0">
                <a:solidFill>
                  <a:srgbClr val="0070C0"/>
                </a:solidFill>
                <a:latin typeface="ヒラギノUD丸ゴ StdN W3" panose="020F0300000000000000" pitchFamily="34" charset="-128"/>
                <a:ea typeface="ヒラギノUD丸ゴ StdN W3" panose="020F0300000000000000" pitchFamily="34" charset="-128"/>
              </a:rPr>
              <a:t>ハード・ソフト</a:t>
            </a:r>
            <a:r>
              <a:rPr kumimoji="1" lang="ja-JP" altLang="en-US" sz="5400" dirty="0" smtClean="0">
                <a:solidFill>
                  <a:srgbClr val="0070C0"/>
                </a:solidFill>
                <a:latin typeface="ヒラギノUD丸ゴ StdN W3" panose="020F0300000000000000" pitchFamily="34" charset="-128"/>
                <a:ea typeface="ヒラギノUD丸ゴ StdN W3" panose="020F0300000000000000" pitchFamily="34" charset="-128"/>
              </a:rPr>
              <a:t>の両面で</a:t>
            </a:r>
          </a:p>
          <a:p>
            <a:r>
              <a:rPr kumimoji="1" lang="ja-JP" altLang="en-US" sz="5400" dirty="0" smtClean="0">
                <a:solidFill>
                  <a:srgbClr val="0070C0"/>
                </a:solidFill>
                <a:latin typeface="ヒラギノUD丸ゴ StdN W3" panose="020F0300000000000000" pitchFamily="34" charset="-128"/>
                <a:ea typeface="ヒラギノUD丸ゴ StdN W3" panose="020F0300000000000000" pitchFamily="34" charset="-128"/>
              </a:rPr>
              <a:t>取り除くことができる</a:t>
            </a:r>
            <a:endParaRPr kumimoji="1" lang="ja-JP" altLang="en-US" sz="5400" dirty="0">
              <a:solidFill>
                <a:srgbClr val="0070C0"/>
              </a:solidFill>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6196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407053"/>
            <a:ext cx="11650133" cy="18601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smtClean="0">
                <a:latin typeface="ヒラギノUD丸ゴ StdN W3" panose="020F0300000000000000" pitchFamily="34" charset="-128"/>
                <a:ea typeface="ヒラギノUD丸ゴ StdN W3" panose="020F0300000000000000" pitchFamily="34" charset="-128"/>
              </a:rPr>
              <a:t>グループディスカッション②</a:t>
            </a:r>
            <a:endParaRPr kumimoji="1" lang="ja-JP" altLang="en-US" sz="4000" u="sng"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1033188" y="2736961"/>
            <a:ext cx="10341293" cy="1200329"/>
          </a:xfrm>
          <a:prstGeom prst="rect">
            <a:avLst/>
          </a:prstGeom>
          <a:noFill/>
        </p:spPr>
        <p:txBody>
          <a:bodyPr wrap="none" rtlCol="0">
            <a:spAutoFit/>
          </a:bodyPr>
          <a:lstStyle/>
          <a:p>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挙げた「</a:t>
            </a: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困りごと</a:t>
            </a:r>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」から２つを選び、</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　　　　</a:t>
            </a: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　　あなた</a:t>
            </a:r>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は何が</a:t>
            </a: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できるか考えましょう</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2138369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4532708" y="656049"/>
            <a:ext cx="2784251" cy="5802807"/>
            <a:chOff x="4532708" y="656049"/>
            <a:chExt cx="2784251" cy="5802807"/>
          </a:xfrm>
        </p:grpSpPr>
        <p:sp>
          <p:nvSpPr>
            <p:cNvPr id="3" name="テキスト ボックス 2"/>
            <p:cNvSpPr txBox="1"/>
            <p:nvPr/>
          </p:nvSpPr>
          <p:spPr>
            <a:xfrm>
              <a:off x="4532708" y="656049"/>
              <a:ext cx="2784251" cy="2060757"/>
            </a:xfrm>
            <a:prstGeom prst="rect">
              <a:avLst/>
            </a:prstGeom>
            <a:noFill/>
          </p:spPr>
          <p:txBody>
            <a:bodyPr wrap="square" rtlCol="0">
              <a:spAutoFit/>
            </a:bodyPr>
            <a:lstStyle/>
            <a:p>
              <a:pPr>
                <a:lnSpc>
                  <a:spcPct val="150000"/>
                </a:lnSpc>
              </a:pPr>
              <a:r>
                <a:rPr lang="ja-JP" altLang="en-US" sz="9600" b="1" dirty="0">
                  <a:solidFill>
                    <a:srgbClr val="0070C0"/>
                  </a:solidFill>
                  <a:latin typeface="ヒラギノUD丸ゴ StdN W3" panose="020F0300000000000000" pitchFamily="34" charset="-128"/>
                  <a:ea typeface="ヒラギノUD丸ゴ StdN W3" panose="020F0300000000000000" pitchFamily="34" charset="-128"/>
                </a:rPr>
                <a:t>聞く　　　　　　　　　　　　　</a:t>
              </a:r>
              <a:endParaRPr kumimoji="1" lang="ja-JP" altLang="en-US" sz="9600" dirty="0">
                <a:latin typeface="ヒラギノUD丸ゴ StdN W3" panose="020F0300000000000000" pitchFamily="34" charset="-128"/>
                <a:ea typeface="ヒラギノUD丸ゴ StdN W3" panose="020F0300000000000000" pitchFamily="34" charset="-128"/>
              </a:endParaRPr>
            </a:p>
          </p:txBody>
        </p:sp>
        <p:pic>
          <p:nvPicPr>
            <p:cNvPr id="2" name="図 1"/>
            <p:cNvPicPr>
              <a:picLocks noChangeAspect="1"/>
            </p:cNvPicPr>
            <p:nvPr/>
          </p:nvPicPr>
          <p:blipFill>
            <a:blip r:embed="rId3"/>
            <a:stretch>
              <a:fillRect/>
            </a:stretch>
          </p:blipFill>
          <p:spPr>
            <a:xfrm>
              <a:off x="4532708" y="3355513"/>
              <a:ext cx="2383367" cy="3103343"/>
            </a:xfrm>
            <a:prstGeom prst="rect">
              <a:avLst/>
            </a:prstGeom>
          </p:spPr>
        </p:pic>
      </p:grpSp>
    </p:spTree>
    <p:extLst>
      <p:ext uri="{BB962C8B-B14F-4D97-AF65-F5344CB8AC3E}">
        <p14:creationId xmlns:p14="http://schemas.microsoft.com/office/powerpoint/2010/main" val="222174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304800" y="2278744"/>
            <a:ext cx="11650133" cy="153851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563887" y="719666"/>
            <a:ext cx="2749471"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個人ワーク</a:t>
            </a:r>
          </a:p>
        </p:txBody>
      </p:sp>
      <p:sp>
        <p:nvSpPr>
          <p:cNvPr id="8" name="テキスト ボックス 7"/>
          <p:cNvSpPr txBox="1"/>
          <p:nvPr/>
        </p:nvSpPr>
        <p:spPr>
          <a:xfrm>
            <a:off x="2113382" y="2767218"/>
            <a:ext cx="8032968" cy="646331"/>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あなたの行動宣言！をつくりましょう</a:t>
            </a:r>
          </a:p>
        </p:txBody>
      </p:sp>
      <p:pic>
        <p:nvPicPr>
          <p:cNvPr id="2" name="図 1"/>
          <p:cNvPicPr>
            <a:picLocks noChangeAspect="1"/>
          </p:cNvPicPr>
          <p:nvPr/>
        </p:nvPicPr>
        <p:blipFill>
          <a:blip r:embed="rId3"/>
          <a:stretch>
            <a:fillRect/>
          </a:stretch>
        </p:blipFill>
        <p:spPr>
          <a:xfrm>
            <a:off x="5000476" y="3902023"/>
            <a:ext cx="2312882" cy="2955977"/>
          </a:xfrm>
          <a:prstGeom prst="rect">
            <a:avLst/>
          </a:prstGeom>
        </p:spPr>
      </p:pic>
    </p:spTree>
    <p:extLst>
      <p:ext uri="{BB962C8B-B14F-4D97-AF65-F5344CB8AC3E}">
        <p14:creationId xmlns:p14="http://schemas.microsoft.com/office/powerpoint/2010/main" val="10555061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932387" y="2727434"/>
            <a:ext cx="5724644" cy="1200329"/>
          </a:xfrm>
          <a:prstGeom prst="rect">
            <a:avLst/>
          </a:prstGeom>
          <a:noFill/>
        </p:spPr>
        <p:txBody>
          <a:bodyPr wrap="none" rtlCol="0">
            <a:spAutoFit/>
          </a:bodyPr>
          <a:lstStyle/>
          <a:p>
            <a:r>
              <a:rPr lang="ja-JP" altLang="en-US" sz="7200" dirty="0">
                <a:latin typeface="ヒラギノUD丸ゴ StdN W3" panose="020F0300000000000000" pitchFamily="34" charset="-128"/>
                <a:ea typeface="ヒラギノUD丸ゴ StdN W3" panose="020F0300000000000000" pitchFamily="34" charset="-128"/>
              </a:rPr>
              <a:t>本日のまとめ</a:t>
            </a:r>
            <a:endParaRPr kumimoji="1" lang="ja-JP" altLang="en-US" sz="72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758360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3430" y="773723"/>
            <a:ext cx="8186857" cy="830997"/>
          </a:xfrm>
          <a:prstGeom prst="rect">
            <a:avLst/>
          </a:prstGeom>
          <a:noFill/>
        </p:spPr>
        <p:txBody>
          <a:bodyPr wrap="none" rtlCol="0">
            <a:spAutoFit/>
          </a:bodyPr>
          <a:lstStyle/>
          <a:p>
            <a:r>
              <a:rPr kumimoji="1" lang="ja-JP" altLang="en-US" sz="4800" dirty="0" smtClean="0">
                <a:latin typeface="ヒラギノUD丸ゴ StdN W3" panose="020F0300000000000000" pitchFamily="34" charset="-128"/>
                <a:ea typeface="ヒラギノUD丸ゴ StdN W3" panose="020F0300000000000000" pitchFamily="34" charset="-128"/>
              </a:rPr>
              <a:t>「心のバリアフリー」とは？</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grpSp>
        <p:nvGrpSpPr>
          <p:cNvPr id="5" name="グループ化 4"/>
          <p:cNvGrpSpPr/>
          <p:nvPr/>
        </p:nvGrpSpPr>
        <p:grpSpPr>
          <a:xfrm>
            <a:off x="193430" y="1987062"/>
            <a:ext cx="11728939" cy="3974123"/>
            <a:chOff x="193430" y="1987062"/>
            <a:chExt cx="11728939" cy="3974123"/>
          </a:xfrm>
        </p:grpSpPr>
        <p:sp>
          <p:nvSpPr>
            <p:cNvPr id="4" name="正方形/長方形 3"/>
            <p:cNvSpPr/>
            <p:nvPr/>
          </p:nvSpPr>
          <p:spPr>
            <a:xfrm>
              <a:off x="193430" y="1987062"/>
              <a:ext cx="11728939" cy="39741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404447" y="2092572"/>
              <a:ext cx="11342076" cy="3785652"/>
            </a:xfrm>
            <a:prstGeom prst="rect">
              <a:avLst/>
            </a:prstGeom>
            <a:noFill/>
          </p:spPr>
          <p:txBody>
            <a:bodyPr wrap="square" rtlCol="0">
              <a:spAutoFit/>
            </a:bodyPr>
            <a:lstStyle/>
            <a:p>
              <a:pPr>
                <a:lnSpc>
                  <a:spcPct val="150000"/>
                </a:lnSpc>
              </a:pP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●「障害の社会モデル」を理解すること。</a:t>
              </a:r>
            </a:p>
            <a:p>
              <a:pPr>
                <a:lnSpc>
                  <a:spcPct val="150000"/>
                </a:lnSpc>
              </a:pPr>
              <a:r>
                <a:rPr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●障害のある人への差別を行わないよう徹底すること</a:t>
              </a:r>
            </a:p>
            <a:p>
              <a:pPr>
                <a:lnSpc>
                  <a:spcPct val="150000"/>
                </a:lnSpc>
              </a:pP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●自分とは異なる条件を持っている方とのコミュニケーショ</a:t>
              </a:r>
            </a:p>
            <a:p>
              <a:pPr>
                <a:lnSpc>
                  <a:spcPct val="150000"/>
                </a:lnSpc>
              </a:pPr>
              <a:r>
                <a:rPr lang="ja-JP" altLang="en-US" sz="3200" dirty="0">
                  <a:solidFill>
                    <a:schemeClr val="bg1"/>
                  </a:solidFill>
                  <a:latin typeface="ヒラギノUD丸ゴ StdN W3" panose="020F0300000000000000" pitchFamily="34" charset="-128"/>
                  <a:ea typeface="ヒラギノUD丸ゴ StdN W3" panose="020F0300000000000000" pitchFamily="34" charset="-128"/>
                </a:rPr>
                <a:t>　</a:t>
              </a: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ンをとる力を養い、すべての人が抱える困難や痛みを想像</a:t>
              </a:r>
            </a:p>
            <a:p>
              <a:pPr>
                <a:lnSpc>
                  <a:spcPct val="150000"/>
                </a:lnSpc>
              </a:pPr>
              <a:r>
                <a:rPr lang="ja-JP" altLang="en-US" sz="3200" dirty="0">
                  <a:solidFill>
                    <a:schemeClr val="bg1"/>
                  </a:solidFill>
                  <a:latin typeface="ヒラギノUD丸ゴ StdN W3" panose="020F0300000000000000" pitchFamily="34" charset="-128"/>
                  <a:ea typeface="ヒラギノUD丸ゴ StdN W3" panose="020F0300000000000000" pitchFamily="34" charset="-128"/>
                </a:rPr>
                <a:t>　</a:t>
              </a:r>
              <a:r>
                <a:rPr kumimoji="1" lang="ja-JP" altLang="en-US" sz="3200" dirty="0" smtClean="0">
                  <a:solidFill>
                    <a:schemeClr val="bg1"/>
                  </a:solidFill>
                  <a:latin typeface="ヒラギノUD丸ゴ StdN W3" panose="020F0300000000000000" pitchFamily="34" charset="-128"/>
                  <a:ea typeface="ヒラギノUD丸ゴ StdN W3" panose="020F0300000000000000" pitchFamily="34" charset="-128"/>
                </a:rPr>
                <a:t>し、共感する力を培うこと。</a:t>
              </a:r>
              <a:endParaRPr kumimoji="1" lang="ja-JP" altLang="en-US" sz="3200" dirty="0">
                <a:solidFill>
                  <a:schemeClr val="bg1"/>
                </a:solidFill>
                <a:latin typeface="ヒラギノUD丸ゴ StdN W3" panose="020F0300000000000000" pitchFamily="34" charset="-128"/>
                <a:ea typeface="ヒラギノUD丸ゴ StdN W3" panose="020F0300000000000000" pitchFamily="34" charset="-128"/>
              </a:endParaRPr>
            </a:p>
          </p:txBody>
        </p:sp>
      </p:grpSp>
    </p:spTree>
    <p:extLst>
      <p:ext uri="{BB962C8B-B14F-4D97-AF65-F5344CB8AC3E}">
        <p14:creationId xmlns:p14="http://schemas.microsoft.com/office/powerpoint/2010/main" val="97182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91461" y="510278"/>
            <a:ext cx="10049546" cy="1107996"/>
          </a:xfrm>
          <a:prstGeom prst="rect">
            <a:avLst/>
          </a:prstGeom>
          <a:noFill/>
        </p:spPr>
        <p:txBody>
          <a:bodyPr wrap="none" rtlCol="0">
            <a:spAutoFit/>
          </a:bodyPr>
          <a:lstStyle/>
          <a:p>
            <a:pPr>
              <a:lnSpc>
                <a:spcPct val="150000"/>
              </a:lnSpc>
            </a:pPr>
            <a:r>
              <a:rPr lang="ja-JP" altLang="en-US" sz="4400" b="1" dirty="0">
                <a:solidFill>
                  <a:schemeClr val="accent2"/>
                </a:solidFill>
                <a:latin typeface="ヒラギノUD丸ゴ StdN W3" panose="020F0300000000000000" pitchFamily="34" charset="-128"/>
                <a:ea typeface="ヒラギノUD丸ゴ StdN W3" panose="020F0300000000000000" pitchFamily="34" charset="-128"/>
              </a:rPr>
              <a:t>「障害の理解」を他の誰かと共有する</a:t>
            </a:r>
          </a:p>
        </p:txBody>
      </p:sp>
      <p:sp>
        <p:nvSpPr>
          <p:cNvPr id="5" name="テキスト ボックス 4"/>
          <p:cNvSpPr txBox="1"/>
          <p:nvPr/>
        </p:nvSpPr>
        <p:spPr>
          <a:xfrm>
            <a:off x="626533" y="2260742"/>
            <a:ext cx="10956846" cy="1959126"/>
          </a:xfrm>
          <a:prstGeom prst="rect">
            <a:avLst/>
          </a:prstGeom>
          <a:noFill/>
        </p:spPr>
        <p:txBody>
          <a:bodyPr wrap="square" rtlCol="0">
            <a:spAutoFit/>
          </a:bodyPr>
          <a:lstStyle/>
          <a:p>
            <a:pPr marL="457200" indent="-457200">
              <a:lnSpc>
                <a:spcPct val="150000"/>
              </a:lnSpc>
              <a:buFont typeface="Wingdings" panose="05000000000000000000" pitchFamily="2" charset="2"/>
              <a:buChar char="Ø"/>
            </a:pPr>
            <a:r>
              <a:rPr lang="ja-JP" altLang="en-US" sz="2800" dirty="0">
                <a:latin typeface="ヒラギノUD丸ゴ StdN W3" panose="020F0300000000000000" pitchFamily="34" charset="-128"/>
                <a:ea typeface="ヒラギノUD丸ゴ StdN W3" panose="020F0300000000000000" pitchFamily="34" charset="-128"/>
              </a:rPr>
              <a:t>心のバリアフリーの理念、社会モデル、障害の多様さやその困りごとなど、自分が得た「障害の理解」を、職場や家庭、友人など、他の誰かと共有し、理解を広げる。</a:t>
            </a:r>
          </a:p>
        </p:txBody>
      </p:sp>
      <p:pic>
        <p:nvPicPr>
          <p:cNvPr id="3" name="図 2"/>
          <p:cNvPicPr>
            <a:picLocks noChangeAspect="1"/>
          </p:cNvPicPr>
          <p:nvPr/>
        </p:nvPicPr>
        <p:blipFill>
          <a:blip r:embed="rId3"/>
          <a:stretch>
            <a:fillRect/>
          </a:stretch>
        </p:blipFill>
        <p:spPr>
          <a:xfrm>
            <a:off x="7910133" y="3694986"/>
            <a:ext cx="3103008" cy="2742193"/>
          </a:xfrm>
          <a:prstGeom prst="rect">
            <a:avLst/>
          </a:prstGeom>
        </p:spPr>
      </p:pic>
    </p:spTree>
    <p:extLst>
      <p:ext uri="{BB962C8B-B14F-4D97-AF65-F5344CB8AC3E}">
        <p14:creationId xmlns:p14="http://schemas.microsoft.com/office/powerpoint/2010/main" val="40714026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751286" y="1670757"/>
            <a:ext cx="8725466" cy="1199559"/>
          </a:xfrm>
          <a:prstGeom prst="rect">
            <a:avLst/>
          </a:prstGeom>
          <a:noFill/>
        </p:spPr>
        <p:txBody>
          <a:bodyPr wrap="none" rtlCol="0">
            <a:spAutoFit/>
          </a:bodyPr>
          <a:lstStyle/>
          <a:p>
            <a:pPr>
              <a:lnSpc>
                <a:spcPct val="150000"/>
              </a:lnSpc>
            </a:pPr>
            <a:r>
              <a:rPr lang="ja-JP" altLang="en-US" sz="5400" b="1" dirty="0">
                <a:solidFill>
                  <a:schemeClr val="accent2"/>
                </a:solidFill>
                <a:latin typeface="ヒラギノUD丸ゴ StdN W3" panose="020F0300000000000000" pitchFamily="34" charset="-128"/>
                <a:ea typeface="ヒラギノUD丸ゴ StdN W3" panose="020F0300000000000000" pitchFamily="34" charset="-128"/>
              </a:rPr>
              <a:t>共生社会</a:t>
            </a:r>
            <a:r>
              <a:rPr lang="ja-JP" altLang="en-US" sz="5400" b="1" dirty="0">
                <a:latin typeface="ヒラギノUD丸ゴ StdN W3" panose="020F0300000000000000" pitchFamily="34" charset="-128"/>
                <a:ea typeface="ヒラギノUD丸ゴ StdN W3" panose="020F0300000000000000" pitchFamily="34" charset="-128"/>
              </a:rPr>
              <a:t>をつくるために、</a:t>
            </a:r>
          </a:p>
        </p:txBody>
      </p:sp>
      <p:sp>
        <p:nvSpPr>
          <p:cNvPr id="6" name="テキスト ボックス 5"/>
          <p:cNvSpPr txBox="1"/>
          <p:nvPr/>
        </p:nvSpPr>
        <p:spPr>
          <a:xfrm>
            <a:off x="4090981" y="2937658"/>
            <a:ext cx="7301999" cy="1199559"/>
          </a:xfrm>
          <a:prstGeom prst="rect">
            <a:avLst/>
          </a:prstGeom>
          <a:noFill/>
        </p:spPr>
        <p:txBody>
          <a:bodyPr wrap="none" rtlCol="0">
            <a:spAutoFit/>
          </a:bodyPr>
          <a:lstStyle/>
          <a:p>
            <a:pPr>
              <a:lnSpc>
                <a:spcPct val="150000"/>
              </a:lnSpc>
            </a:pPr>
            <a:r>
              <a:rPr lang="ja-JP" altLang="en-US" sz="5400" b="1" u="sng" dirty="0">
                <a:solidFill>
                  <a:schemeClr val="accent1">
                    <a:lumMod val="75000"/>
                  </a:schemeClr>
                </a:solidFill>
                <a:effectLst>
                  <a:outerShdw blurRad="38100" dist="38100" dir="2700000" algn="tl">
                    <a:srgbClr val="000000">
                      <a:alpha val="43137"/>
                    </a:srgbClr>
                  </a:outerShdw>
                </a:effectLst>
                <a:latin typeface="ヒラギノUD丸ゴ StdN W3" panose="020F0300000000000000" pitchFamily="34" charset="-128"/>
                <a:ea typeface="ヒラギノUD丸ゴ StdN W3" panose="020F0300000000000000" pitchFamily="34" charset="-128"/>
              </a:rPr>
              <a:t>具体的な行動</a:t>
            </a:r>
            <a:r>
              <a:rPr lang="ja-JP" altLang="en-US" sz="5400" b="1" dirty="0">
                <a:latin typeface="ヒラギノUD丸ゴ StdN W3" panose="020F0300000000000000" pitchFamily="34" charset="-128"/>
                <a:ea typeface="ヒラギノUD丸ゴ StdN W3" panose="020F0300000000000000" pitchFamily="34" charset="-128"/>
              </a:rPr>
              <a:t>をおこす</a:t>
            </a:r>
          </a:p>
        </p:txBody>
      </p:sp>
    </p:spTree>
    <p:extLst>
      <p:ext uri="{BB962C8B-B14F-4D97-AF65-F5344CB8AC3E}">
        <p14:creationId xmlns:p14="http://schemas.microsoft.com/office/powerpoint/2010/main" val="4153210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4584" y="112066"/>
            <a:ext cx="6658848" cy="6693305"/>
          </a:xfrm>
          <a:prstGeom prst="rect">
            <a:avLst/>
          </a:prstGeom>
        </p:spPr>
      </p:pic>
      <p:sp>
        <p:nvSpPr>
          <p:cNvPr id="7" name="テキスト ボックス 6"/>
          <p:cNvSpPr txBox="1"/>
          <p:nvPr/>
        </p:nvSpPr>
        <p:spPr>
          <a:xfrm>
            <a:off x="391659" y="789880"/>
            <a:ext cx="5094742" cy="2862322"/>
          </a:xfrm>
          <a:prstGeom prst="rect">
            <a:avLst/>
          </a:prstGeom>
          <a:noFill/>
        </p:spPr>
        <p:txBody>
          <a:bodyPr wrap="square" rtlCol="0">
            <a:spAutoFit/>
          </a:bodyPr>
          <a:lstStyle/>
          <a:p>
            <a:r>
              <a:rPr kumimoji="1" lang="ja-JP" altLang="en-US" sz="3600" dirty="0">
                <a:latin typeface="ヒラギノUD丸ゴ StdN W3" panose="020F0300000000000000" pitchFamily="34" charset="-128"/>
                <a:ea typeface="ヒラギノUD丸ゴ StdN W3" panose="020F0300000000000000" pitchFamily="34" charset="-128"/>
              </a:rPr>
              <a:t>このように、</a:t>
            </a:r>
          </a:p>
          <a:p>
            <a:r>
              <a:rPr kumimoji="1" lang="ja-JP" altLang="en-US" sz="3600" dirty="0">
                <a:latin typeface="ヒラギノUD丸ゴ StdN W3" panose="020F0300000000000000" pitchFamily="34" charset="-128"/>
                <a:ea typeface="ヒラギノUD丸ゴ StdN W3" panose="020F0300000000000000" pitchFamily="34" charset="-128"/>
              </a:rPr>
              <a:t>理解・行動をする</a:t>
            </a:r>
          </a:p>
          <a:p>
            <a:r>
              <a:rPr kumimoji="1" lang="ja-JP" altLang="en-US" sz="3600" dirty="0">
                <a:latin typeface="ヒラギノUD丸ゴ StdN W3" panose="020F0300000000000000" pitchFamily="34" charset="-128"/>
                <a:ea typeface="ヒラギノUD丸ゴ StdN W3" panose="020F0300000000000000" pitchFamily="34" charset="-128"/>
              </a:rPr>
              <a:t>ことが</a:t>
            </a:r>
          </a:p>
          <a:p>
            <a:r>
              <a:rPr lang="ja-JP" altLang="en-US" sz="3600" dirty="0">
                <a:latin typeface="ヒラギノUD丸ゴ StdN W3" panose="020F0300000000000000" pitchFamily="34" charset="-128"/>
                <a:ea typeface="ヒラギノUD丸ゴ StdN W3" panose="020F0300000000000000" pitchFamily="34" charset="-128"/>
              </a:rPr>
              <a:t>心のバリアフリーの</a:t>
            </a:r>
          </a:p>
          <a:p>
            <a:r>
              <a:rPr lang="ja-JP" altLang="en-US" sz="3600" dirty="0">
                <a:latin typeface="ヒラギノUD丸ゴ StdN W3" panose="020F0300000000000000" pitchFamily="34" charset="-128"/>
                <a:ea typeface="ヒラギノUD丸ゴ StdN W3" panose="020F0300000000000000" pitchFamily="34" charset="-128"/>
              </a:rPr>
              <a:t>目指す</a:t>
            </a:r>
            <a:r>
              <a:rPr lang="en-US" altLang="ja-JP" sz="3600" dirty="0">
                <a:latin typeface="ヒラギノUD丸ゴ StdN W3" panose="020F0300000000000000" pitchFamily="34" charset="-128"/>
                <a:ea typeface="ヒラギノUD丸ゴ StdN W3" panose="020F0300000000000000" pitchFamily="34" charset="-128"/>
              </a:rPr>
              <a:t>『</a:t>
            </a:r>
            <a:r>
              <a:rPr lang="ja-JP" altLang="en-US" sz="3600" dirty="0">
                <a:latin typeface="ヒラギノUD丸ゴ StdN W3" panose="020F0300000000000000" pitchFamily="34" charset="-128"/>
                <a:ea typeface="ヒラギノUD丸ゴ StdN W3" panose="020F0300000000000000" pitchFamily="34" charset="-128"/>
              </a:rPr>
              <a:t>共生社会</a:t>
            </a:r>
            <a:r>
              <a:rPr lang="en-US" altLang="ja-JP" sz="3600" dirty="0">
                <a:latin typeface="ヒラギノUD丸ゴ StdN W3" panose="020F0300000000000000" pitchFamily="34" charset="-128"/>
                <a:ea typeface="ヒラギノUD丸ゴ StdN W3" panose="020F0300000000000000" pitchFamily="34" charset="-128"/>
              </a:rPr>
              <a:t>』</a:t>
            </a:r>
            <a:endParaRPr kumimoji="1" lang="ja-JP" altLang="en-US" sz="36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427562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06531" y="2180493"/>
            <a:ext cx="11264623" cy="2184572"/>
          </a:xfrm>
          <a:prstGeom prst="rect">
            <a:avLst/>
          </a:prstGeom>
          <a:noFill/>
        </p:spPr>
        <p:txBody>
          <a:bodyPr wrap="none" rtlCol="0">
            <a:spAutoFit/>
          </a:bodyPr>
          <a:lstStyle/>
          <a:p>
            <a:pPr algn="ctr">
              <a:lnSpc>
                <a:spcPct val="150000"/>
              </a:lnSpc>
            </a:pPr>
            <a:r>
              <a:rPr kumimoji="1" lang="ja-JP" altLang="en-US" sz="4800" dirty="0" smtClean="0">
                <a:latin typeface="ヒラギノUD丸ゴ StdN W3" panose="020F0300000000000000" pitchFamily="34" charset="-128"/>
                <a:ea typeface="ヒラギノUD丸ゴ StdN W3" panose="020F0300000000000000" pitchFamily="34" charset="-128"/>
              </a:rPr>
              <a:t>グループディスカッション・個人ワーク</a:t>
            </a:r>
          </a:p>
          <a:p>
            <a:pPr algn="ctr">
              <a:lnSpc>
                <a:spcPct val="150000"/>
              </a:lnSpc>
            </a:pPr>
            <a:r>
              <a:rPr kumimoji="1" lang="ja-JP" altLang="en-US" sz="4800" dirty="0" smtClean="0">
                <a:latin typeface="ヒラギノUD丸ゴ StdN W3" panose="020F0300000000000000" pitchFamily="34" charset="-128"/>
                <a:ea typeface="ヒラギノUD丸ゴ StdN W3" panose="020F0300000000000000" pitchFamily="34" charset="-128"/>
              </a:rPr>
              <a:t>ワークシート</a:t>
            </a:r>
            <a:endParaRPr kumimoji="1" lang="ja-JP" altLang="en-US" sz="48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045251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4257637250"/>
              </p:ext>
            </p:extLst>
          </p:nvPr>
        </p:nvGraphicFramePr>
        <p:xfrm>
          <a:off x="152400" y="167848"/>
          <a:ext cx="11893061" cy="6690149"/>
        </p:xfrm>
        <a:graphic>
          <a:graphicData uri="http://schemas.openxmlformats.org/drawingml/2006/table">
            <a:tbl>
              <a:tblPr firstRow="1" firstCol="1" bandRow="1">
                <a:tableStyleId>{5940675A-B579-460E-94D1-54222C63F5DA}</a:tableStyleId>
              </a:tblPr>
              <a:tblGrid>
                <a:gridCol w="4581832">
                  <a:extLst>
                    <a:ext uri="{9D8B030D-6E8A-4147-A177-3AD203B41FA5}">
                      <a16:colId xmlns:a16="http://schemas.microsoft.com/office/drawing/2014/main" val="1830419781"/>
                    </a:ext>
                  </a:extLst>
                </a:gridCol>
                <a:gridCol w="2315497">
                  <a:extLst>
                    <a:ext uri="{9D8B030D-6E8A-4147-A177-3AD203B41FA5}">
                      <a16:colId xmlns:a16="http://schemas.microsoft.com/office/drawing/2014/main" val="2961844669"/>
                    </a:ext>
                  </a:extLst>
                </a:gridCol>
                <a:gridCol w="4995732">
                  <a:extLst>
                    <a:ext uri="{9D8B030D-6E8A-4147-A177-3AD203B41FA5}">
                      <a16:colId xmlns:a16="http://schemas.microsoft.com/office/drawing/2014/main" val="2120674575"/>
                    </a:ext>
                  </a:extLst>
                </a:gridCol>
              </a:tblGrid>
              <a:tr h="660413">
                <a:tc>
                  <a:txBody>
                    <a:bodyPr/>
                    <a:lstStyle/>
                    <a:p>
                      <a:pPr algn="ctr">
                        <a:lnSpc>
                          <a:spcPts val="1800"/>
                        </a:lnSpc>
                        <a:spcAft>
                          <a:spcPts val="0"/>
                        </a:spcAft>
                      </a:pPr>
                      <a:endParaRPr lang="ja-JP" altLang="en-US" sz="1600" kern="100" dirty="0" smtClean="0">
                        <a:effectLst/>
                        <a:latin typeface="ヒラギノUD丸ゴ StdN W3" panose="020F0300000000000000" pitchFamily="34" charset="-128"/>
                        <a:ea typeface="ヒラギノUD丸ゴ StdN W3" panose="020F0300000000000000" pitchFamily="34" charset="-128"/>
                      </a:endParaRPr>
                    </a:p>
                    <a:p>
                      <a:pPr algn="ctr">
                        <a:lnSpc>
                          <a:spcPts val="1800"/>
                        </a:lnSpc>
                        <a:spcAft>
                          <a:spcPts val="0"/>
                        </a:spcAft>
                      </a:pPr>
                      <a:r>
                        <a:rPr lang="ja-JP" sz="1600" kern="100" dirty="0" smtClean="0">
                          <a:effectLst/>
                          <a:latin typeface="ヒラギノUD丸ゴ StdN W3" panose="020F0300000000000000" pitchFamily="34" charset="-128"/>
                          <a:ea typeface="ヒラギノUD丸ゴ StdN W3" panose="020F0300000000000000" pitchFamily="34" charset="-128"/>
                        </a:rPr>
                        <a:t>あなた</a:t>
                      </a:r>
                      <a:r>
                        <a:rPr lang="ja-JP" sz="1600" kern="100" dirty="0">
                          <a:effectLst/>
                          <a:latin typeface="ヒラギノUD丸ゴ StdN W3" panose="020F0300000000000000" pitchFamily="34" charset="-128"/>
                          <a:ea typeface="ヒラギノUD丸ゴ StdN W3" panose="020F0300000000000000" pitchFamily="34" charset="-128"/>
                        </a:rPr>
                        <a:t>の職場やよく行くお店にある「困りごと」</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gridSpan="2">
                  <a:txBody>
                    <a:bodyPr/>
                    <a:lstStyle/>
                    <a:p>
                      <a:pPr algn="ctr">
                        <a:lnSpc>
                          <a:spcPts val="1800"/>
                        </a:lnSpc>
                        <a:spcAft>
                          <a:spcPts val="0"/>
                        </a:spcAft>
                      </a:pPr>
                      <a:r>
                        <a:rPr lang="ja-JP" sz="1600" kern="100" dirty="0">
                          <a:effectLst/>
                          <a:latin typeface="ヒラギノUD丸ゴ StdN W3" panose="020F0300000000000000" pitchFamily="34" charset="-128"/>
                          <a:ea typeface="ヒラギノUD丸ゴ StdN W3" panose="020F0300000000000000" pitchFamily="34" charset="-128"/>
                        </a:rPr>
                        <a:t>困りごとを解消するために、</a:t>
                      </a:r>
                    </a:p>
                    <a:p>
                      <a:pPr algn="ctr">
                        <a:lnSpc>
                          <a:spcPts val="1800"/>
                        </a:lnSpc>
                        <a:spcAft>
                          <a:spcPts val="0"/>
                        </a:spcAft>
                      </a:pPr>
                      <a:r>
                        <a:rPr lang="ja-JP" sz="1600" kern="100" dirty="0">
                          <a:effectLst/>
                          <a:latin typeface="ヒラギノUD丸ゴ StdN W3" panose="020F0300000000000000" pitchFamily="34" charset="-128"/>
                          <a:ea typeface="ヒラギノUD丸ゴ StdN W3" panose="020F0300000000000000" pitchFamily="34" charset="-128"/>
                        </a:rPr>
                        <a:t>あなたは何ができますか？</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hMerge="1">
                  <a:txBody>
                    <a:bodyPr/>
                    <a:lstStyle/>
                    <a:p>
                      <a:pPr algn="ctr">
                        <a:lnSpc>
                          <a:spcPts val="1800"/>
                        </a:lnSpc>
                        <a:spcAft>
                          <a:spcPts val="0"/>
                        </a:spcAft>
                      </a:pP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3780006151"/>
                  </a:ext>
                </a:extLst>
              </a:tr>
              <a:tr h="3014868">
                <a:tc rowSpan="2">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a:txBody>
                    <a:bodyPr/>
                    <a:lstStyle/>
                    <a:p>
                      <a:pPr algn="ctr">
                        <a:lnSpc>
                          <a:spcPts val="1800"/>
                        </a:lnSpc>
                        <a:spcAft>
                          <a:spcPts val="0"/>
                        </a:spcAft>
                      </a:pP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2446540107"/>
                  </a:ext>
                </a:extLst>
              </a:tr>
              <a:tr h="3014868">
                <a:tc vMerge="1">
                  <a:txBody>
                    <a:bodyPr/>
                    <a:lstStyle/>
                    <a:p>
                      <a:pPr algn="ctr">
                        <a:lnSpc>
                          <a:spcPts val="1800"/>
                        </a:lnSpc>
                        <a:spcAft>
                          <a:spcPts val="0"/>
                        </a:spcAft>
                      </a:pP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tc>
                <a:tc>
                  <a:txBody>
                    <a:bodyPr/>
                    <a:lstStyle/>
                    <a:p>
                      <a:pPr algn="ctr">
                        <a:lnSpc>
                          <a:spcPts val="1800"/>
                        </a:lnSpc>
                        <a:spcAft>
                          <a:spcPts val="0"/>
                        </a:spcAft>
                      </a:pP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tc>
                  <a:txBody>
                    <a:bodyPr/>
                    <a:lstStyle/>
                    <a:p>
                      <a:pPr algn="ctr">
                        <a:lnSpc>
                          <a:spcPts val="18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52377" marR="52377" marT="0" marB="0" anchor="ctr"/>
                </a:tc>
                <a:extLst>
                  <a:ext uri="{0D108BD9-81ED-4DB2-BD59-A6C34878D82A}">
                    <a16:rowId xmlns:a16="http://schemas.microsoft.com/office/drawing/2014/main" val="3174531749"/>
                  </a:ext>
                </a:extLst>
              </a:tr>
            </a:tbl>
          </a:graphicData>
        </a:graphic>
      </p:graphicFrame>
    </p:spTree>
    <p:extLst>
      <p:ext uri="{BB962C8B-B14F-4D97-AF65-F5344CB8AC3E}">
        <p14:creationId xmlns:p14="http://schemas.microsoft.com/office/powerpoint/2010/main" val="319512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812590382"/>
              </p:ext>
            </p:extLst>
          </p:nvPr>
        </p:nvGraphicFramePr>
        <p:xfrm>
          <a:off x="281354" y="193431"/>
          <a:ext cx="11588261" cy="6583680"/>
        </p:xfrm>
        <a:graphic>
          <a:graphicData uri="http://schemas.openxmlformats.org/drawingml/2006/table">
            <a:tbl>
              <a:tblPr firstRow="1" firstCol="1" bandRow="1">
                <a:tableStyleId>{5940675A-B579-460E-94D1-54222C63F5DA}</a:tableStyleId>
              </a:tblPr>
              <a:tblGrid>
                <a:gridCol w="11588261">
                  <a:extLst>
                    <a:ext uri="{9D8B030D-6E8A-4147-A177-3AD203B41FA5}">
                      <a16:colId xmlns:a16="http://schemas.microsoft.com/office/drawing/2014/main" val="3745691639"/>
                    </a:ext>
                  </a:extLst>
                </a:gridCol>
              </a:tblGrid>
              <a:tr h="6488723">
                <a:tc>
                  <a:txBody>
                    <a:bodyPr/>
                    <a:lstStyle/>
                    <a:p>
                      <a:pPr algn="just">
                        <a:lnSpc>
                          <a:spcPct val="150000"/>
                        </a:lnSpc>
                        <a:spcAft>
                          <a:spcPts val="0"/>
                        </a:spcAft>
                      </a:pPr>
                      <a:r>
                        <a:rPr lang="ja-JP" sz="1600" u="sng" kern="100" dirty="0">
                          <a:effectLst/>
                          <a:latin typeface="ヒラギノUD丸ゴ StdN W3" panose="020F0300000000000000" pitchFamily="34" charset="-128"/>
                          <a:ea typeface="ヒラギノUD丸ゴ StdN W3" panose="020F0300000000000000" pitchFamily="34" charset="-128"/>
                        </a:rPr>
                        <a:t>あなたの行動宣言</a:t>
                      </a:r>
                      <a:r>
                        <a:rPr lang="ja-JP" sz="1600" kern="100" dirty="0">
                          <a:effectLst/>
                          <a:latin typeface="ヒラギノUD丸ゴ StdN W3" panose="020F0300000000000000" pitchFamily="34" charset="-128"/>
                          <a:ea typeface="ヒラギノUD丸ゴ StdN W3" panose="020F0300000000000000" pitchFamily="34" charset="-128"/>
                        </a:rPr>
                        <a:t>　　　　　　　　　　　　　　　　所属：　　　　　　　　　　氏名：</a:t>
                      </a: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3335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1</a:t>
                      </a:r>
                      <a:r>
                        <a:rPr lang="ja-JP" sz="1600" kern="100" dirty="0">
                          <a:effectLst/>
                          <a:latin typeface="ヒラギノUD丸ゴ StdN W3" panose="020F0300000000000000" pitchFamily="34" charset="-128"/>
                          <a:ea typeface="ヒラギノUD丸ゴ StdN W3" panose="020F0300000000000000" pitchFamily="34" charset="-128"/>
                        </a:rPr>
                        <a:t>年後</a:t>
                      </a: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endParaRPr lang="ja-JP" altLang="en-US" sz="1600" kern="100" dirty="0" smtClean="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r>
                        <a:rPr lang="ja-JP" sz="1600" kern="100" dirty="0">
                          <a:effectLst/>
                          <a:latin typeface="ヒラギノUD丸ゴ StdN W3" panose="020F0300000000000000" pitchFamily="34" charset="-128"/>
                          <a:ea typeface="ヒラギノUD丸ゴ StdN W3" panose="020F0300000000000000" pitchFamily="34" charset="-128"/>
                        </a:rPr>
                        <a:t/>
                      </a:r>
                      <a:br>
                        <a:rPr lang="ja-JP" sz="1600" kern="100" dirty="0">
                          <a:effectLst/>
                          <a:latin typeface="ヒラギノUD丸ゴ StdN W3" panose="020F0300000000000000" pitchFamily="34" charset="-128"/>
                          <a:ea typeface="ヒラギノUD丸ゴ StdN W3" panose="020F0300000000000000" pitchFamily="34" charset="-128"/>
                        </a:rPr>
                      </a:br>
                      <a:r>
                        <a:rPr lang="ja-JP" sz="1600" kern="100" dirty="0">
                          <a:effectLst/>
                          <a:latin typeface="ヒラギノUD丸ゴ StdN W3" panose="020F0300000000000000" pitchFamily="34" charset="-128"/>
                          <a:ea typeface="ヒラギノUD丸ゴ StdN W3" panose="020F0300000000000000" pitchFamily="34" charset="-128"/>
                        </a:rPr>
                        <a:t>今日、これから</a:t>
                      </a: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indent="177800"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endParaRPr>
                    </a:p>
                    <a:p>
                      <a:pPr algn="just">
                        <a:lnSpc>
                          <a:spcPct val="150000"/>
                        </a:lnSpc>
                        <a:spcAft>
                          <a:spcPts val="0"/>
                        </a:spcAft>
                      </a:pPr>
                      <a:r>
                        <a:rPr lang="en-US" sz="1600" kern="100" dirty="0">
                          <a:effectLst/>
                          <a:latin typeface="ヒラギノUD丸ゴ StdN W3" panose="020F0300000000000000" pitchFamily="34" charset="-128"/>
                          <a:ea typeface="ヒラギノUD丸ゴ StdN W3" panose="020F0300000000000000" pitchFamily="34" charset="-128"/>
                        </a:rPr>
                        <a:t> </a:t>
                      </a:r>
                      <a:endParaRPr lang="ja-JP" sz="1600" kern="100" dirty="0">
                        <a:effectLst/>
                        <a:latin typeface="ヒラギノUD丸ゴ StdN W3" panose="020F0300000000000000" pitchFamily="34" charset="-128"/>
                        <a:ea typeface="ヒラギノUD丸ゴ StdN W3" panose="020F0300000000000000" pitchFamily="34" charset="-128"/>
                        <a:cs typeface="Times New Roman" panose="02020603050405020304" pitchFamily="18" charset="0"/>
                      </a:endParaRPr>
                    </a:p>
                  </a:txBody>
                  <a:tcPr marL="48953" marR="48953" marT="0" marB="0"/>
                </a:tc>
                <a:extLst>
                  <a:ext uri="{0D108BD9-81ED-4DB2-BD59-A6C34878D82A}">
                    <a16:rowId xmlns:a16="http://schemas.microsoft.com/office/drawing/2014/main" val="2431917656"/>
                  </a:ext>
                </a:extLst>
              </a:tr>
            </a:tbl>
          </a:graphicData>
        </a:graphic>
      </p:graphicFrame>
      <p:sp>
        <p:nvSpPr>
          <p:cNvPr id="3" name="正方形/長方形 2"/>
          <p:cNvSpPr/>
          <p:nvPr/>
        </p:nvSpPr>
        <p:spPr>
          <a:xfrm>
            <a:off x="2123708" y="923376"/>
            <a:ext cx="9587645" cy="2457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 name="正方形/長方形 3"/>
          <p:cNvSpPr/>
          <p:nvPr/>
        </p:nvSpPr>
        <p:spPr>
          <a:xfrm>
            <a:off x="2123708" y="4038722"/>
            <a:ext cx="9587645" cy="2457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Tree>
    <p:extLst>
      <p:ext uri="{BB962C8B-B14F-4D97-AF65-F5344CB8AC3E}">
        <p14:creationId xmlns:p14="http://schemas.microsoft.com/office/powerpoint/2010/main" val="75520434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3485</TotalTime>
  <Words>2749</Words>
  <Application>Microsoft Office PowerPoint</Application>
  <PresentationFormat>ワイド画面</PresentationFormat>
  <Paragraphs>583</Paragraphs>
  <Slides>29</Slides>
  <Notes>29</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29</vt:i4>
      </vt:variant>
    </vt:vector>
  </HeadingPairs>
  <TitlesOfParts>
    <vt:vector size="44" baseType="lpstr">
      <vt:lpstr>Arabic Typesetting</vt:lpstr>
      <vt:lpstr>Iwa UCDA Moji Go Std M</vt:lpstr>
      <vt:lpstr>Iwa UCDA Moji Go Std R</vt:lpstr>
      <vt:lpstr>ＭＳ Ｐゴシック</vt:lpstr>
      <vt:lpstr>ヒラギノUD丸ゴ StdN W3</vt:lpstr>
      <vt:lpstr>ヒラギノUD丸ゴ StdN W4</vt:lpstr>
      <vt:lpstr>みんなの文字ゴStd M</vt:lpstr>
      <vt:lpstr>メイリオ</vt:lpstr>
      <vt:lpstr>游ゴシック</vt:lpstr>
      <vt:lpstr>游ゴシック Light</vt:lpstr>
      <vt:lpstr>Arial</vt:lpstr>
      <vt:lpstr>Calibri</vt:lpstr>
      <vt:lpstr>Times New Roman</vt:lpstr>
      <vt:lpstr>Wingdings</vt:lpstr>
      <vt:lpstr>Office テーマ</vt:lpstr>
      <vt:lpstr>PowerPoint プレゼンテーション</vt:lpstr>
      <vt:lpstr>PowerPoint プレゼンテーション</vt:lpstr>
      <vt:lpstr> 「心のバリアフリー」ワークショップ 〜ゲームを通じて障害を理解する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高光  美智代</dc:creator>
  <cp:lastModifiedBy>高光  美智代</cp:lastModifiedBy>
  <cp:revision>244</cp:revision>
  <cp:lastPrinted>2017-01-05T08:25:09Z</cp:lastPrinted>
  <dcterms:created xsi:type="dcterms:W3CDTF">2017-01-05T00:53:53Z</dcterms:created>
  <dcterms:modified xsi:type="dcterms:W3CDTF">2017-03-27T06:14:54Z</dcterms:modified>
</cp:coreProperties>
</file>