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325" r:id="rId3"/>
    <p:sldId id="257" r:id="rId4"/>
    <p:sldId id="297" r:id="rId5"/>
    <p:sldId id="337" r:id="rId6"/>
    <p:sldId id="322" r:id="rId7"/>
    <p:sldId id="338" r:id="rId8"/>
    <p:sldId id="323" r:id="rId9"/>
    <p:sldId id="339" r:id="rId10"/>
    <p:sldId id="289" r:id="rId11"/>
    <p:sldId id="340" r:id="rId12"/>
  </p:sldIdLst>
  <p:sldSz cx="12192000" cy="6858000"/>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99"/>
    <a:srgbClr val="FFEBFF"/>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819" autoAdjust="0"/>
    <p:restoredTop sz="54360" autoAdjust="0"/>
  </p:normalViewPr>
  <p:slideViewPr>
    <p:cSldViewPr snapToGrid="0">
      <p:cViewPr varScale="1">
        <p:scale>
          <a:sx n="65" d="100"/>
          <a:sy n="65" d="100"/>
        </p:scale>
        <p:origin x="69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2949787" cy="498693"/>
          </a:xfrm>
          <a:prstGeom prst="rect">
            <a:avLst/>
          </a:prstGeom>
        </p:spPr>
        <p:txBody>
          <a:bodyPr vert="horz" lIns="92236" tIns="46118" rIns="92236" bIns="46118"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9" y="1"/>
            <a:ext cx="2949787" cy="498693"/>
          </a:xfrm>
          <a:prstGeom prst="rect">
            <a:avLst/>
          </a:prstGeom>
        </p:spPr>
        <p:txBody>
          <a:bodyPr vert="horz" lIns="92236" tIns="46118" rIns="92236" bIns="46118" rtlCol="0"/>
          <a:lstStyle>
            <a:lvl1pPr algn="r">
              <a:defRPr sz="1200"/>
            </a:lvl1pPr>
          </a:lstStyle>
          <a:p>
            <a:fld id="{9362C222-83DF-43A4-AEA5-4D0A0FF4D1CE}" type="datetimeFigureOut">
              <a:rPr kumimoji="1" lang="ja-JP" altLang="en-US" smtClean="0"/>
              <a:t>2017/3/27</a:t>
            </a:fld>
            <a:endParaRPr kumimoji="1" lang="ja-JP" altLang="en-US"/>
          </a:p>
        </p:txBody>
      </p:sp>
      <p:sp>
        <p:nvSpPr>
          <p:cNvPr id="4" name="スライド イメージ プレースホルダー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2236" tIns="46118" rIns="92236" bIns="46118" rtlCol="0" anchor="ctr"/>
          <a:lstStyle/>
          <a:p>
            <a:endParaRPr lang="ja-JP" altLang="en-US"/>
          </a:p>
        </p:txBody>
      </p:sp>
      <p:sp>
        <p:nvSpPr>
          <p:cNvPr id="5" name="ノート プレースホルダー 4"/>
          <p:cNvSpPr>
            <a:spLocks noGrp="1"/>
          </p:cNvSpPr>
          <p:nvPr>
            <p:ph type="body" sz="quarter" idx="3"/>
          </p:nvPr>
        </p:nvSpPr>
        <p:spPr>
          <a:xfrm>
            <a:off x="680721" y="4783306"/>
            <a:ext cx="5445760" cy="3913615"/>
          </a:xfrm>
          <a:prstGeom prst="rect">
            <a:avLst/>
          </a:prstGeom>
        </p:spPr>
        <p:txBody>
          <a:bodyPr vert="horz" lIns="92236" tIns="46118" rIns="92236" bIns="4611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440647"/>
            <a:ext cx="2949787" cy="498692"/>
          </a:xfrm>
          <a:prstGeom prst="rect">
            <a:avLst/>
          </a:prstGeom>
        </p:spPr>
        <p:txBody>
          <a:bodyPr vert="horz" lIns="92236" tIns="46118" rIns="92236" bIns="46118"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9" y="9440647"/>
            <a:ext cx="2949787" cy="498692"/>
          </a:xfrm>
          <a:prstGeom prst="rect">
            <a:avLst/>
          </a:prstGeom>
        </p:spPr>
        <p:txBody>
          <a:bodyPr vert="horz" lIns="92236" tIns="46118" rIns="92236" bIns="46118" rtlCol="0" anchor="b"/>
          <a:lstStyle>
            <a:lvl1pPr algn="r">
              <a:defRPr sz="1200"/>
            </a:lvl1pPr>
          </a:lstStyle>
          <a:p>
            <a:fld id="{0952A35E-1183-4587-BC73-A508E2CA0EA8}" type="slidenum">
              <a:rPr kumimoji="1" lang="ja-JP" altLang="en-US" smtClean="0"/>
              <a:t>‹#›</a:t>
            </a:fld>
            <a:endParaRPr kumimoji="1" lang="ja-JP" altLang="en-US"/>
          </a:p>
        </p:txBody>
      </p:sp>
    </p:spTree>
    <p:extLst>
      <p:ext uri="{BB962C8B-B14F-4D97-AF65-F5344CB8AC3E}">
        <p14:creationId xmlns:p14="http://schemas.microsoft.com/office/powerpoint/2010/main" val="240776087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00:00</a:t>
            </a:r>
          </a:p>
          <a:p>
            <a:endParaRPr kumimoji="1" lang="en-US" altLang="ja-JP"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1</a:t>
            </a:fld>
            <a:endParaRPr kumimoji="1" lang="ja-JP" altLang="en-US"/>
          </a:p>
        </p:txBody>
      </p:sp>
    </p:spTree>
    <p:extLst>
      <p:ext uri="{BB962C8B-B14F-4D97-AF65-F5344CB8AC3E}">
        <p14:creationId xmlns:p14="http://schemas.microsoft.com/office/powerpoint/2010/main" val="29155871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●研修プログラムの進め方について</a:t>
            </a:r>
          </a:p>
          <a:p>
            <a:r>
              <a:rPr kumimoji="1" lang="ja-JP" altLang="en-US" dirty="0" smtClean="0"/>
              <a:t>本日は、「心のバリアフリー研修」を受講いただき、ありがとうございます。</a:t>
            </a:r>
          </a:p>
          <a:p>
            <a:r>
              <a:rPr kumimoji="1" lang="ja-JP" altLang="en-US" dirty="0" smtClean="0"/>
              <a:t>このプログラムでは、社会の一員である皆さんが、社会を構成している様々な心身の特性や考え方を持つすべての人々とのコミュニケーションを</a:t>
            </a:r>
          </a:p>
          <a:p>
            <a:r>
              <a:rPr kumimoji="1" lang="ja-JP" altLang="en-US" dirty="0" smtClean="0"/>
              <a:t>深め、支え合っていくためのポイントを学んでいただきます。</a:t>
            </a:r>
          </a:p>
          <a:p>
            <a:endParaRPr kumimoji="1" lang="ja-JP" altLang="en-US" dirty="0" smtClean="0"/>
          </a:p>
          <a:p>
            <a:r>
              <a:rPr kumimoji="1" lang="ja-JP" altLang="en-US" dirty="0" smtClean="0"/>
              <a:t>プログラムは、基本的に「心のバリアフリーの基本理念」について学ぶ</a:t>
            </a:r>
            <a:r>
              <a:rPr kumimoji="1" lang="en-US" altLang="ja-JP" dirty="0" smtClean="0"/>
              <a:t>DVD</a:t>
            </a:r>
            <a:r>
              <a:rPr kumimoji="1" lang="ja-JP" altLang="en-US" dirty="0" smtClean="0"/>
              <a:t>の座学で進めていきますが、それを体現するための演習として、</a:t>
            </a:r>
          </a:p>
          <a:p>
            <a:r>
              <a:rPr kumimoji="1" lang="ja-JP" altLang="en-US" dirty="0" smtClean="0"/>
              <a:t>グループディスカッションを挟んで行っていきます。</a:t>
            </a:r>
          </a:p>
          <a:p>
            <a:endParaRPr kumimoji="1" lang="ja-JP" altLang="en-US" dirty="0" smtClean="0"/>
          </a:p>
          <a:p>
            <a:r>
              <a:rPr kumimoji="1" lang="ja-JP" altLang="en-US" dirty="0" smtClean="0"/>
              <a:t>まずは、研修に先立ち、皆さんには、アンケートへのご記入をお願いいたします。</a:t>
            </a:r>
          </a:p>
          <a:p>
            <a:endParaRPr kumimoji="1" lang="ja-JP" altLang="en-US" dirty="0" smtClean="0"/>
          </a:p>
          <a:p>
            <a:r>
              <a:rPr kumimoji="1" lang="ja-JP" altLang="en-US" dirty="0" smtClean="0"/>
              <a:t>では、座学を</a:t>
            </a:r>
            <a:r>
              <a:rPr kumimoji="1" lang="en-US" altLang="ja-JP" dirty="0" smtClean="0"/>
              <a:t>DVD</a:t>
            </a:r>
            <a:r>
              <a:rPr kumimoji="1" lang="ja-JP" altLang="en-US" dirty="0" smtClean="0"/>
              <a:t>で進めていきたいと思いますが、座学の間には、皆さん、グループになってグループディスカッションをしていただきます。</a:t>
            </a:r>
          </a:p>
          <a:p>
            <a:r>
              <a:rPr kumimoji="1" lang="ja-JP" altLang="en-US" dirty="0" smtClean="0"/>
              <a:t>グループディスカッションには、グループに入っている障害当事者の方がサポーターととともに、考えていただきます。</a:t>
            </a:r>
          </a:p>
          <a:p>
            <a:r>
              <a:rPr kumimoji="1" lang="ja-JP" altLang="en-US" dirty="0" smtClean="0"/>
              <a:t>座学に入る前に、サポーターも含めて、グループで自己紹介をしていきましょう。</a:t>
            </a:r>
          </a:p>
          <a:p>
            <a:r>
              <a:rPr kumimoji="1" lang="ja-JP" altLang="en-US" dirty="0" smtClean="0"/>
              <a:t>（アイスブレイクのお題はフレキシブルに入れていく）</a:t>
            </a:r>
            <a:r>
              <a:rPr kumimoji="1" lang="en-US" altLang="ja-JP" b="1" dirty="0" smtClean="0"/>
              <a:t>5</a:t>
            </a:r>
            <a:r>
              <a:rPr kumimoji="1" lang="ja-JP" altLang="en-US" b="1" dirty="0" smtClean="0"/>
              <a:t>分間</a:t>
            </a:r>
            <a:r>
              <a:rPr kumimoji="1" lang="ja-JP" altLang="en-US" dirty="0" smtClean="0"/>
              <a:t>で自己紹介をしていきましょう。</a:t>
            </a:r>
            <a:endParaRPr kumimoji="1" lang="ja-JP" altLang="en-US"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2</a:t>
            </a:fld>
            <a:endParaRPr kumimoji="1" lang="ja-JP" altLang="en-US"/>
          </a:p>
        </p:txBody>
      </p:sp>
    </p:spTree>
    <p:extLst>
      <p:ext uri="{BB962C8B-B14F-4D97-AF65-F5344CB8AC3E}">
        <p14:creationId xmlns:p14="http://schemas.microsoft.com/office/powerpoint/2010/main" val="1782236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00:07</a:t>
            </a:r>
            <a:endParaRPr kumimoji="1" lang="en-US" altLang="ja-JP" dirty="0"/>
          </a:p>
          <a:p>
            <a:endParaRPr kumimoji="1" lang="en-US" altLang="ja-JP" dirty="0" smtClean="0"/>
          </a:p>
          <a:p>
            <a:r>
              <a:rPr kumimoji="1" lang="ja-JP" altLang="en-US" dirty="0" smtClean="0"/>
              <a:t>では、始めます。まずは、画面をご覧ください。★</a:t>
            </a:r>
            <a:endParaRPr kumimoji="1" lang="en-US" altLang="ja-JP" dirty="0"/>
          </a:p>
          <a:p>
            <a:endParaRPr kumimoji="1" lang="en-US" altLang="ja-JP" dirty="0"/>
          </a:p>
          <a:p>
            <a:r>
              <a:rPr kumimoji="1" lang="en-US" altLang="ja-JP" dirty="0" smtClean="0"/>
              <a:t>7</a:t>
            </a:r>
            <a:r>
              <a:rPr kumimoji="1" lang="ja-JP" altLang="en-US" dirty="0" smtClean="0"/>
              <a:t>分</a:t>
            </a:r>
            <a:r>
              <a:rPr kumimoji="1" lang="en-US" altLang="ja-JP" dirty="0" smtClean="0"/>
              <a:t>50</a:t>
            </a:r>
            <a:r>
              <a:rPr kumimoji="1" lang="ja-JP" altLang="en-US" dirty="0" smtClean="0"/>
              <a:t>秒</a:t>
            </a:r>
            <a:endParaRPr kumimoji="1" lang="en-US" altLang="ja-JP"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3</a:t>
            </a:fld>
            <a:endParaRPr kumimoji="1" lang="ja-JP" altLang="en-US"/>
          </a:p>
        </p:txBody>
      </p:sp>
    </p:spTree>
    <p:extLst>
      <p:ext uri="{BB962C8B-B14F-4D97-AF65-F5344CB8AC3E}">
        <p14:creationId xmlns:p14="http://schemas.microsoft.com/office/powerpoint/2010/main" val="238439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00:16</a:t>
            </a:r>
            <a:endParaRPr kumimoji="1" lang="en-US" altLang="ja-JP" dirty="0"/>
          </a:p>
          <a:p>
            <a:endParaRPr kumimoji="1" lang="ja-JP" altLang="en-US" dirty="0" smtClean="0"/>
          </a:p>
          <a:p>
            <a:r>
              <a:rPr kumimoji="1" lang="en-US" altLang="ja-JP" dirty="0" smtClean="0"/>
              <a:t>【</a:t>
            </a:r>
            <a:r>
              <a:rPr kumimoji="1" lang="ja-JP" altLang="en-US" dirty="0"/>
              <a:t>グループディスカッション</a:t>
            </a:r>
            <a:r>
              <a:rPr kumimoji="1" lang="en-US" altLang="ja-JP" dirty="0"/>
              <a:t>】</a:t>
            </a:r>
          </a:p>
          <a:p>
            <a:endParaRPr kumimoji="1" lang="en-US" altLang="ja-JP" dirty="0"/>
          </a:p>
          <a:p>
            <a:pPr defTabSz="922355">
              <a:defRPr/>
            </a:pPr>
            <a:r>
              <a:rPr kumimoji="1" lang="ja-JP" altLang="en-US" dirty="0" smtClean="0"/>
              <a:t>では、最初のグループディスカッションをやっていきましょう。</a:t>
            </a:r>
            <a:endParaRPr kumimoji="1" lang="ja-JP" altLang="en-US" dirty="0"/>
          </a:p>
          <a:p>
            <a:endParaRPr kumimoji="1" lang="ja-JP" altLang="en-US" dirty="0"/>
          </a:p>
          <a:p>
            <a:r>
              <a:rPr kumimoji="1" lang="ja-JP" altLang="en-US" dirty="0" smtClean="0"/>
              <a:t>社会の中にある「困りごと」、たくさんあると思います。</a:t>
            </a:r>
          </a:p>
          <a:p>
            <a:r>
              <a:rPr kumimoji="1" lang="ja-JP" altLang="en-US" dirty="0" smtClean="0"/>
              <a:t>障害のある方にとっては、この「困りごと」があるために、社会に参加できない要因になっていることがあります。</a:t>
            </a:r>
          </a:p>
          <a:p>
            <a:endParaRPr kumimoji="1" lang="ja-JP" altLang="en-US" dirty="0" smtClean="0"/>
          </a:p>
          <a:p>
            <a:r>
              <a:rPr kumimoji="1" lang="ja-JP" altLang="en-US" dirty="0" smtClean="0"/>
              <a:t>では、皆さん</a:t>
            </a:r>
            <a:r>
              <a:rPr kumimoji="1" lang="ja-JP" altLang="en-US" dirty="0"/>
              <a:t>の職場や、よく行くお店を想定してみてください</a:t>
            </a:r>
            <a:r>
              <a:rPr kumimoji="1" lang="ja-JP" altLang="en-US" dirty="0" smtClean="0"/>
              <a:t>。どんな</a:t>
            </a:r>
            <a:r>
              <a:rPr kumimoji="1" lang="ja-JP" altLang="en-US" dirty="0"/>
              <a:t>「困りごと」があるでしょう？</a:t>
            </a:r>
          </a:p>
          <a:p>
            <a:endParaRPr kumimoji="1" lang="ja-JP" altLang="en-US" dirty="0" smtClean="0"/>
          </a:p>
          <a:p>
            <a:r>
              <a:rPr kumimoji="1" lang="ja-JP" altLang="en-US" dirty="0" smtClean="0"/>
              <a:t>できるだけたくさん出していってみましょう。</a:t>
            </a:r>
          </a:p>
          <a:p>
            <a:r>
              <a:rPr kumimoji="1" lang="ja-JP" altLang="en-US" dirty="0" smtClean="0"/>
              <a:t>どんな心身の機能障害があるのか、例えば、聴覚に障害がある、精神障害がある、など、２つくらいの機能障害の種類を想定すると</a:t>
            </a:r>
          </a:p>
          <a:p>
            <a:r>
              <a:rPr kumimoji="1" lang="ja-JP" altLang="en-US" dirty="0" smtClean="0"/>
              <a:t>出しやすいでしょう。</a:t>
            </a:r>
          </a:p>
          <a:p>
            <a:endParaRPr kumimoji="1" lang="ja-JP" altLang="en-US" dirty="0" smtClean="0"/>
          </a:p>
          <a:p>
            <a:r>
              <a:rPr kumimoji="1" lang="ja-JP" altLang="en-US" dirty="0" smtClean="0"/>
              <a:t>皆さん</a:t>
            </a:r>
            <a:r>
              <a:rPr kumimoji="1" lang="ja-JP" altLang="en-US" dirty="0"/>
              <a:t>に配られている付箋に、サインペンで書いていってみましょう</a:t>
            </a:r>
            <a:r>
              <a:rPr kumimoji="1" lang="ja-JP" altLang="en-US" dirty="0" smtClean="0"/>
              <a:t>。グループ</a:t>
            </a:r>
            <a:r>
              <a:rPr kumimoji="1" lang="ja-JP" altLang="en-US" dirty="0"/>
              <a:t>で話して、できるだけたくさんだしてください</a:t>
            </a:r>
            <a:r>
              <a:rPr kumimoji="1" lang="ja-JP" altLang="en-US" dirty="0" smtClean="0"/>
              <a:t>。</a:t>
            </a:r>
            <a:r>
              <a:rPr kumimoji="1" lang="en-US" altLang="ja-JP" b="1" dirty="0" smtClean="0"/>
              <a:t>10</a:t>
            </a:r>
            <a:r>
              <a:rPr kumimoji="1" lang="ja-JP" altLang="en-US" b="1" dirty="0" smtClean="0"/>
              <a:t>分</a:t>
            </a:r>
            <a:r>
              <a:rPr kumimoji="1" lang="ja-JP" altLang="en-US" dirty="0" smtClean="0"/>
              <a:t>差</a:t>
            </a:r>
            <a:r>
              <a:rPr kumimoji="1" lang="ja-JP" altLang="en-US" dirty="0"/>
              <a:t>し上げます。</a:t>
            </a:r>
          </a:p>
          <a:p>
            <a:r>
              <a:rPr kumimoji="1" lang="ja-JP" altLang="en-US" dirty="0" smtClean="0"/>
              <a:t>障害当事者サポーターの方と対話しながら、一緒に考えてみましょう。</a:t>
            </a:r>
            <a:endParaRPr kumimoji="1" lang="ja-JP" altLang="en-US" dirty="0"/>
          </a:p>
          <a:p>
            <a:r>
              <a:rPr kumimoji="1" lang="ja-JP" altLang="en-US" dirty="0"/>
              <a:t>付箋は、配られているシートに貼っていってください。★</a:t>
            </a:r>
            <a:endParaRPr kumimoji="1" lang="en-US" altLang="ja-JP"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4</a:t>
            </a:fld>
            <a:endParaRPr kumimoji="1" lang="ja-JP" altLang="en-US"/>
          </a:p>
        </p:txBody>
      </p:sp>
    </p:spTree>
    <p:extLst>
      <p:ext uri="{BB962C8B-B14F-4D97-AF65-F5344CB8AC3E}">
        <p14:creationId xmlns:p14="http://schemas.microsoft.com/office/powerpoint/2010/main" val="35861900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00:30</a:t>
            </a:r>
            <a:endParaRPr kumimoji="1" lang="en-US" altLang="ja-JP" dirty="0"/>
          </a:p>
          <a:p>
            <a:endParaRPr kumimoji="1" lang="en-US" altLang="ja-JP" dirty="0" smtClean="0"/>
          </a:p>
          <a:p>
            <a:r>
              <a:rPr kumimoji="1" lang="ja-JP" altLang="en-US" dirty="0" smtClean="0"/>
              <a:t>では、次のワークの前に、また画面を見てみましょう。★</a:t>
            </a:r>
          </a:p>
          <a:p>
            <a:endParaRPr kumimoji="1" lang="ja-JP" altLang="en-US" dirty="0" smtClean="0"/>
          </a:p>
          <a:p>
            <a:r>
              <a:rPr kumimoji="1" lang="ja-JP" altLang="en-US" dirty="0" smtClean="0"/>
              <a:t>４分</a:t>
            </a:r>
            <a:endParaRPr kumimoji="1" lang="en-US" altLang="ja-JP" dirty="0"/>
          </a:p>
          <a:p>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5</a:t>
            </a:fld>
            <a:endParaRPr kumimoji="1" lang="ja-JP" altLang="en-US"/>
          </a:p>
        </p:txBody>
      </p:sp>
    </p:spTree>
    <p:extLst>
      <p:ext uri="{BB962C8B-B14F-4D97-AF65-F5344CB8AC3E}">
        <p14:creationId xmlns:p14="http://schemas.microsoft.com/office/powerpoint/2010/main" val="23201246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00:35</a:t>
            </a:r>
            <a:endParaRPr kumimoji="1" lang="en-US" altLang="ja-JP" dirty="0"/>
          </a:p>
          <a:p>
            <a:endParaRPr kumimoji="1" lang="en-US" altLang="ja-JP" dirty="0"/>
          </a:p>
          <a:p>
            <a:r>
              <a:rPr kumimoji="1" lang="en-US" altLang="ja-JP" dirty="0"/>
              <a:t>【</a:t>
            </a:r>
            <a:r>
              <a:rPr kumimoji="1" lang="ja-JP" altLang="en-US" dirty="0"/>
              <a:t>グループディスカッション</a:t>
            </a:r>
            <a:r>
              <a:rPr kumimoji="1" lang="en-US" altLang="ja-JP" dirty="0"/>
              <a:t>】</a:t>
            </a:r>
          </a:p>
          <a:p>
            <a:endParaRPr kumimoji="1" lang="ja-JP" altLang="en-US" dirty="0"/>
          </a:p>
          <a:p>
            <a:pPr defTabSz="922355">
              <a:defRPr/>
            </a:pPr>
            <a:r>
              <a:rPr kumimoji="1" lang="ja-JP" altLang="en-US" dirty="0" smtClean="0"/>
              <a:t>ではまたグループディスカッションを行っていきましょう。</a:t>
            </a:r>
          </a:p>
          <a:p>
            <a:pPr defTabSz="922355">
              <a:defRPr/>
            </a:pPr>
            <a:endParaRPr kumimoji="1" lang="ja-JP" altLang="en-US" dirty="0"/>
          </a:p>
          <a:p>
            <a:r>
              <a:rPr kumimoji="1" lang="ja-JP" altLang="en-US" dirty="0"/>
              <a:t>さきほどたくさん挙げていただいた「困りごと」から、まずは、これから考えて</a:t>
            </a:r>
            <a:r>
              <a:rPr kumimoji="1" lang="ja-JP" altLang="en-US" dirty="0" smtClean="0"/>
              <a:t>いきたい２つ</a:t>
            </a:r>
            <a:r>
              <a:rPr kumimoji="1" lang="ja-JP" altLang="en-US" dirty="0"/>
              <a:t>を選んでください。</a:t>
            </a:r>
          </a:p>
          <a:p>
            <a:r>
              <a:rPr kumimoji="1" lang="ja-JP" altLang="en-US" dirty="0" smtClean="0"/>
              <a:t>そして</a:t>
            </a:r>
            <a:r>
              <a:rPr kumimoji="1" lang="ja-JP" altLang="en-US" dirty="0"/>
              <a:t>、選んだ３つについて</a:t>
            </a:r>
            <a:r>
              <a:rPr kumimoji="1" lang="ja-JP" altLang="en-US" dirty="0" smtClean="0"/>
              <a:t>、具体的なストーリーを考えることでさらにイメージを深めてみましょう。</a:t>
            </a:r>
          </a:p>
          <a:p>
            <a:r>
              <a:rPr kumimoji="1" lang="ja-JP" altLang="en-US" b="0" dirty="0" smtClean="0"/>
              <a:t>①その方はどんな方ですか？</a:t>
            </a:r>
          </a:p>
          <a:p>
            <a:r>
              <a:rPr kumimoji="1" lang="ja-JP" altLang="en-US" b="0" dirty="0" smtClean="0"/>
              <a:t>　例えば、職場の同僚で、視覚障害者。</a:t>
            </a:r>
          </a:p>
          <a:p>
            <a:r>
              <a:rPr kumimoji="1" lang="ja-JP" altLang="en-US" b="0" dirty="0" smtClean="0"/>
              <a:t>②どんな場面で？</a:t>
            </a:r>
          </a:p>
          <a:p>
            <a:r>
              <a:rPr kumimoji="1" lang="ja-JP" altLang="en-US" b="0" dirty="0" smtClean="0"/>
              <a:t>　あなたと一緒にランチをしに、職場の近くのレストランに行くという場面で。</a:t>
            </a:r>
          </a:p>
          <a:p>
            <a:r>
              <a:rPr kumimoji="1" lang="ja-JP" altLang="en-US" b="0" dirty="0" smtClean="0"/>
              <a:t>③具体的にどんなことに困ってしまう？</a:t>
            </a:r>
          </a:p>
          <a:p>
            <a:r>
              <a:rPr kumimoji="1" lang="ja-JP" altLang="en-US" b="0" dirty="0" smtClean="0"/>
              <a:t>　レストランのメニューが読めない。お店の雰囲気がわからない。など困ることはいくつか挙げられるでしょうか。</a:t>
            </a:r>
          </a:p>
          <a:p>
            <a:endParaRPr kumimoji="1" lang="ja-JP" altLang="en-US" b="0" dirty="0" smtClean="0"/>
          </a:p>
          <a:p>
            <a:r>
              <a:rPr kumimoji="1" lang="en-US" altLang="ja-JP" b="1" dirty="0" smtClean="0"/>
              <a:t>10</a:t>
            </a:r>
            <a:r>
              <a:rPr kumimoji="1" lang="ja-JP" altLang="en-US" b="1" dirty="0" smtClean="0"/>
              <a:t>分</a:t>
            </a:r>
            <a:r>
              <a:rPr kumimoji="1" lang="ja-JP" altLang="en-US" dirty="0"/>
              <a:t>で考えてみましょう。★</a:t>
            </a:r>
          </a:p>
          <a:p>
            <a:endParaRPr kumimoji="1" lang="ja-JP" altLang="en-US"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6</a:t>
            </a:fld>
            <a:endParaRPr kumimoji="1" lang="ja-JP" altLang="en-US"/>
          </a:p>
        </p:txBody>
      </p:sp>
    </p:spTree>
    <p:extLst>
      <p:ext uri="{BB962C8B-B14F-4D97-AF65-F5344CB8AC3E}">
        <p14:creationId xmlns:p14="http://schemas.microsoft.com/office/powerpoint/2010/main" val="935151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00:50</a:t>
            </a:r>
            <a:endParaRPr kumimoji="1" lang="en-US" altLang="ja-JP" dirty="0"/>
          </a:p>
          <a:p>
            <a:endParaRPr kumimoji="1" lang="en-US" altLang="ja-JP" dirty="0" smtClean="0"/>
          </a:p>
          <a:p>
            <a:r>
              <a:rPr kumimoji="1" lang="ja-JP" altLang="en-US" dirty="0" smtClean="0"/>
              <a:t>では、次のワークの前に、また画面を見てみましょう。★</a:t>
            </a:r>
          </a:p>
          <a:p>
            <a:endParaRPr kumimoji="1" lang="ja-JP" altLang="en-US" dirty="0" smtClean="0"/>
          </a:p>
          <a:p>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7</a:t>
            </a:fld>
            <a:endParaRPr kumimoji="1" lang="ja-JP" altLang="en-US"/>
          </a:p>
        </p:txBody>
      </p:sp>
    </p:spTree>
    <p:extLst>
      <p:ext uri="{BB962C8B-B14F-4D97-AF65-F5344CB8AC3E}">
        <p14:creationId xmlns:p14="http://schemas.microsoft.com/office/powerpoint/2010/main" val="8641232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00:44</a:t>
            </a:r>
            <a:endParaRPr kumimoji="1" lang="en-US" altLang="ja-JP" dirty="0"/>
          </a:p>
          <a:p>
            <a:endParaRPr kumimoji="1" lang="ja-JP" altLang="en-US" dirty="0"/>
          </a:p>
          <a:p>
            <a:r>
              <a:rPr kumimoji="1" lang="en-US" altLang="ja-JP" dirty="0"/>
              <a:t>【</a:t>
            </a:r>
            <a:r>
              <a:rPr kumimoji="1" lang="ja-JP" altLang="en-US" dirty="0"/>
              <a:t>グループディスカッション</a:t>
            </a:r>
            <a:r>
              <a:rPr kumimoji="1" lang="en-US" altLang="ja-JP" dirty="0"/>
              <a:t>】</a:t>
            </a:r>
          </a:p>
          <a:p>
            <a:endParaRPr kumimoji="1" lang="ja-JP" altLang="en-US" dirty="0"/>
          </a:p>
          <a:p>
            <a:pPr defTabSz="922355">
              <a:defRPr/>
            </a:pPr>
            <a:r>
              <a:rPr kumimoji="1" lang="ja-JP" altLang="en-US" dirty="0" smtClean="0"/>
              <a:t>では、グループディスカッションはこれが最後になります</a:t>
            </a:r>
            <a:r>
              <a:rPr kumimoji="1" lang="ja-JP" altLang="en-US" b="0" dirty="0" smtClean="0"/>
              <a:t>。</a:t>
            </a:r>
            <a:endParaRPr kumimoji="1" lang="ja-JP" altLang="en-US" b="0" dirty="0"/>
          </a:p>
          <a:p>
            <a:endParaRPr kumimoji="1" lang="ja-JP" altLang="en-US" dirty="0"/>
          </a:p>
          <a:p>
            <a:r>
              <a:rPr kumimoji="1" lang="ja-JP" altLang="en-US" dirty="0" smtClean="0"/>
              <a:t>皆さんが、具体的に考えた２つの困りごとのストーリーについて、どんな解決方法があるでしょうか？考えてみましょう。</a:t>
            </a:r>
          </a:p>
          <a:p>
            <a:r>
              <a:rPr kumimoji="1" lang="ja-JP" altLang="en-US" dirty="0" smtClean="0"/>
              <a:t>ソフト、ハードの両面で考えてみましょう。</a:t>
            </a:r>
            <a:endParaRPr kumimoji="1" lang="ja-JP" altLang="en-US" dirty="0"/>
          </a:p>
          <a:p>
            <a:endParaRPr kumimoji="1" lang="ja-JP" altLang="en-US" dirty="0"/>
          </a:p>
          <a:p>
            <a:r>
              <a:rPr kumimoji="1" lang="ja-JP" altLang="en-US" dirty="0"/>
              <a:t>ただし、注意事項です。</a:t>
            </a:r>
          </a:p>
          <a:p>
            <a:r>
              <a:rPr kumimoji="1" lang="ja-JP" altLang="en-US" dirty="0"/>
              <a:t>「社長に報告して、直してもらう」や「お店が責任をもって改修する</a:t>
            </a:r>
            <a:r>
              <a:rPr kumimoji="1" lang="ja-JP" altLang="en-US" dirty="0" smtClean="0"/>
              <a:t>」など、自分ではない誰かが解決する方法</a:t>
            </a:r>
            <a:r>
              <a:rPr kumimoji="1" lang="ja-JP" altLang="en-US" dirty="0"/>
              <a:t>ではありません。</a:t>
            </a:r>
          </a:p>
          <a:p>
            <a:endParaRPr kumimoji="1" lang="ja-JP" altLang="en-US" dirty="0"/>
          </a:p>
          <a:p>
            <a:r>
              <a:rPr kumimoji="1" lang="ja-JP" altLang="en-US" dirty="0"/>
              <a:t>皆さんご自身が</a:t>
            </a:r>
            <a:r>
              <a:rPr kumimoji="1" lang="ja-JP" altLang="en-US" dirty="0" smtClean="0"/>
              <a:t>、または、皆さんが属している部署で、など、みずから</a:t>
            </a:r>
            <a:r>
              <a:rPr kumimoji="1" lang="ja-JP" altLang="en-US" dirty="0"/>
              <a:t>の「具体的な行動」で問題を解決してください</a:t>
            </a:r>
            <a:r>
              <a:rPr kumimoji="1" lang="ja-JP" altLang="en-US" dirty="0" smtClean="0"/>
              <a:t>。</a:t>
            </a:r>
            <a:r>
              <a:rPr kumimoji="1" lang="en-US" altLang="ja-JP" b="1" dirty="0" smtClean="0"/>
              <a:t>10</a:t>
            </a:r>
            <a:r>
              <a:rPr kumimoji="1" lang="ja-JP" altLang="en-US" b="1" dirty="0" smtClean="0"/>
              <a:t>分</a:t>
            </a:r>
            <a:r>
              <a:rPr kumimoji="1" lang="ja-JP" altLang="en-US" dirty="0"/>
              <a:t>差し上げます。</a:t>
            </a:r>
            <a:endParaRPr kumimoji="1" lang="en-US" altLang="ja-JP" dirty="0"/>
          </a:p>
          <a:p>
            <a:endParaRPr kumimoji="1" lang="en-US" altLang="ja-JP" dirty="0"/>
          </a:p>
          <a:p>
            <a:r>
              <a:rPr kumimoji="1" lang="ja-JP" altLang="en-US" dirty="0"/>
              <a:t>最後に、発表していただきます。</a:t>
            </a:r>
          </a:p>
          <a:p>
            <a:endParaRPr kumimoji="1" lang="ja-JP" altLang="en-US" dirty="0" smtClean="0"/>
          </a:p>
          <a:p>
            <a:r>
              <a:rPr kumimoji="1" lang="en-US" altLang="ja-JP" dirty="0" smtClean="0"/>
              <a:t>※</a:t>
            </a:r>
            <a:r>
              <a:rPr kumimoji="1" lang="ja-JP" altLang="en-US" dirty="0" smtClean="0"/>
              <a:t>各グループの発表（時間がない場合は１つのグループにするなど）</a:t>
            </a:r>
            <a:endParaRPr kumimoji="1" lang="ja-JP" altLang="en-US" dirty="0"/>
          </a:p>
          <a:p>
            <a:r>
              <a:rPr kumimoji="1" lang="ja-JP" altLang="en-US" dirty="0"/>
              <a:t>　・そちらのグループでは、まずどんな「困りごと」を選び、</a:t>
            </a:r>
            <a:r>
              <a:rPr kumimoji="1" lang="ja-JP" altLang="en-US" dirty="0" smtClean="0"/>
              <a:t>どんなストーリーを</a:t>
            </a:r>
            <a:r>
              <a:rPr kumimoji="1" lang="ja-JP" altLang="en-US" dirty="0"/>
              <a:t>考えましたか？</a:t>
            </a:r>
          </a:p>
          <a:p>
            <a:r>
              <a:rPr kumimoji="1" lang="ja-JP" altLang="en-US" dirty="0"/>
              <a:t>　・その困りごとを解決するために、できることとして、何を挙げましたか</a:t>
            </a:r>
            <a:r>
              <a:rPr kumimoji="1" lang="ja-JP" altLang="en-US" dirty="0" smtClean="0"/>
              <a:t>？</a:t>
            </a:r>
          </a:p>
          <a:p>
            <a:endParaRPr kumimoji="1" lang="ja-JP" altLang="en-US" dirty="0" smtClean="0"/>
          </a:p>
          <a:p>
            <a:r>
              <a:rPr kumimoji="1" lang="ja-JP" altLang="en-US" dirty="0" smtClean="0"/>
              <a:t>発表に対する総評</a:t>
            </a:r>
          </a:p>
          <a:p>
            <a:r>
              <a:rPr kumimoji="1" lang="ja-JP" altLang="en-US" dirty="0" smtClean="0"/>
              <a:t>皆さんにいろいろと考えていただきましたが、ぜひ、これからも日常生活の中で、こんな人がこんな場所でどう困るのかということを</a:t>
            </a:r>
          </a:p>
          <a:p>
            <a:r>
              <a:rPr kumimoji="1" lang="ja-JP" altLang="en-US" dirty="0" smtClean="0"/>
              <a:t>考える習慣をつけていただければと思います。★</a:t>
            </a:r>
            <a:endParaRPr kumimoji="1" lang="ja-JP" altLang="en-US" dirty="0"/>
          </a:p>
          <a:p>
            <a:endParaRPr kumimoji="1" lang="ja-JP" altLang="en-US" dirty="0"/>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8</a:t>
            </a:fld>
            <a:endParaRPr kumimoji="1" lang="ja-JP" altLang="en-US"/>
          </a:p>
        </p:txBody>
      </p:sp>
    </p:spTree>
    <p:extLst>
      <p:ext uri="{BB962C8B-B14F-4D97-AF65-F5344CB8AC3E}">
        <p14:creationId xmlns:p14="http://schemas.microsoft.com/office/powerpoint/2010/main" val="14449744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00:25</a:t>
            </a:r>
            <a:endParaRPr kumimoji="1" lang="en-US" altLang="ja-JP" dirty="0"/>
          </a:p>
          <a:p>
            <a:endParaRPr kumimoji="1" lang="en-US" altLang="ja-JP" dirty="0" smtClean="0"/>
          </a:p>
          <a:p>
            <a:r>
              <a:rPr kumimoji="1" lang="ja-JP" altLang="en-US" dirty="0" smtClean="0"/>
              <a:t>では、続きを見てみましょう。★</a:t>
            </a:r>
            <a:endParaRPr kumimoji="1" lang="en-US" altLang="ja-JP" dirty="0"/>
          </a:p>
          <a:p>
            <a:endParaRPr kumimoji="1" lang="en-US" altLang="ja-JP" dirty="0"/>
          </a:p>
          <a:p>
            <a:r>
              <a:rPr kumimoji="1" lang="ja-JP" altLang="en-US" dirty="0" smtClean="0"/>
              <a:t>２分</a:t>
            </a:r>
            <a:endParaRPr kumimoji="1" lang="en-US" altLang="ja-JP"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9</a:t>
            </a:fld>
            <a:endParaRPr kumimoji="1" lang="ja-JP" altLang="en-US"/>
          </a:p>
        </p:txBody>
      </p:sp>
    </p:spTree>
    <p:extLst>
      <p:ext uri="{BB962C8B-B14F-4D97-AF65-F5344CB8AC3E}">
        <p14:creationId xmlns:p14="http://schemas.microsoft.com/office/powerpoint/2010/main" val="1267067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01:06</a:t>
            </a:r>
            <a:endParaRPr kumimoji="1" lang="en-US" altLang="ja-JP" dirty="0"/>
          </a:p>
          <a:p>
            <a:endParaRPr kumimoji="1" lang="ja-JP" altLang="en-US" dirty="0"/>
          </a:p>
          <a:p>
            <a:r>
              <a:rPr kumimoji="1" lang="ja-JP" altLang="en-US" dirty="0" smtClean="0"/>
              <a:t>では最後に、個人ワークをしていただきます。</a:t>
            </a:r>
          </a:p>
          <a:p>
            <a:r>
              <a:rPr kumimoji="1" lang="ja-JP" altLang="en-US" dirty="0" smtClean="0"/>
              <a:t>ここ</a:t>
            </a:r>
            <a:r>
              <a:rPr kumimoji="1" lang="ja-JP" altLang="en-US" dirty="0"/>
              <a:t>まで学んだこと、気付いたことを、これからどう実践していきましょうか？</a:t>
            </a:r>
          </a:p>
          <a:p>
            <a:endParaRPr kumimoji="1" lang="ja-JP" altLang="en-US" dirty="0"/>
          </a:p>
          <a:p>
            <a:r>
              <a:rPr kumimoji="1" lang="ja-JP" altLang="en-US" dirty="0"/>
              <a:t>ここで、個人ワークをしていただきます。</a:t>
            </a:r>
          </a:p>
          <a:p>
            <a:r>
              <a:rPr kumimoji="1" lang="ja-JP" altLang="en-US" dirty="0"/>
              <a:t>皆さんにお配りしている「あなたの行動宣言」というシートに、</a:t>
            </a:r>
          </a:p>
          <a:p>
            <a:endParaRPr kumimoji="1" lang="ja-JP" altLang="en-US" dirty="0"/>
          </a:p>
          <a:p>
            <a:r>
              <a:rPr kumimoji="1" lang="ja-JP" altLang="en-US" dirty="0"/>
              <a:t>まず大きな目標として１年後にはどんなことができて</a:t>
            </a:r>
            <a:r>
              <a:rPr kumimoji="1" lang="ja-JP" altLang="en-US" dirty="0" smtClean="0"/>
              <a:t>いるか。</a:t>
            </a:r>
            <a:endParaRPr kumimoji="1" lang="ja-JP" altLang="en-US" dirty="0"/>
          </a:p>
          <a:p>
            <a:endParaRPr kumimoji="1" lang="ja-JP" altLang="en-US" dirty="0"/>
          </a:p>
          <a:p>
            <a:r>
              <a:rPr kumimoji="1" lang="ja-JP" altLang="en-US" dirty="0"/>
              <a:t>そして、今日、この研修が終わったときには、なにができる</a:t>
            </a:r>
            <a:r>
              <a:rPr kumimoji="1" lang="ja-JP" altLang="en-US" dirty="0" err="1"/>
              <a:t>。。</a:t>
            </a:r>
            <a:r>
              <a:rPr kumimoji="1" lang="ja-JP" altLang="en-US" dirty="0" err="1" smtClean="0"/>
              <a:t>。</a:t>
            </a:r>
            <a:r>
              <a:rPr kumimoji="1" lang="ja-JP" altLang="en-US" dirty="0" smtClean="0"/>
              <a:t>この２段階の目標を</a:t>
            </a:r>
            <a:r>
              <a:rPr kumimoji="1" lang="ja-JP" altLang="en-US" dirty="0"/>
              <a:t>書いていただきます</a:t>
            </a:r>
            <a:r>
              <a:rPr kumimoji="1" lang="ja-JP" altLang="en-US" dirty="0" smtClean="0"/>
              <a:t>。</a:t>
            </a:r>
            <a:r>
              <a:rPr kumimoji="1" lang="ja-JP" altLang="en-US" b="1" dirty="0" smtClean="0"/>
              <a:t>５分</a:t>
            </a:r>
            <a:r>
              <a:rPr kumimoji="1" lang="ja-JP" altLang="en-US" dirty="0"/>
              <a:t>で書いてみましょう。</a:t>
            </a:r>
          </a:p>
          <a:p>
            <a:endParaRPr kumimoji="1" lang="ja-JP" altLang="en-US" dirty="0"/>
          </a:p>
          <a:p>
            <a:endParaRPr kumimoji="1" lang="ja-JP" altLang="en-US" dirty="0"/>
          </a:p>
          <a:p>
            <a:r>
              <a:rPr kumimoji="1" lang="ja-JP" altLang="en-US" dirty="0"/>
              <a:t>では、私の行動宣言、発表したいという方はいらっしゃいますか？</a:t>
            </a:r>
          </a:p>
          <a:p>
            <a:endParaRPr kumimoji="1" lang="ja-JP" altLang="en-US" dirty="0" smtClean="0"/>
          </a:p>
          <a:p>
            <a:r>
              <a:rPr kumimoji="1" lang="ja-JP" altLang="en-US" dirty="0" smtClean="0"/>
              <a:t>発表に対する総評★</a:t>
            </a:r>
            <a:endParaRPr kumimoji="1" lang="ja-JP" altLang="en-US"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10</a:t>
            </a:fld>
            <a:endParaRPr kumimoji="1" lang="ja-JP" altLang="en-US"/>
          </a:p>
        </p:txBody>
      </p:sp>
    </p:spTree>
    <p:extLst>
      <p:ext uri="{BB962C8B-B14F-4D97-AF65-F5344CB8AC3E}">
        <p14:creationId xmlns:p14="http://schemas.microsoft.com/office/powerpoint/2010/main" val="1367460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00:25</a:t>
            </a:r>
            <a:endParaRPr kumimoji="1" lang="en-US" altLang="ja-JP" dirty="0"/>
          </a:p>
          <a:p>
            <a:endParaRPr kumimoji="1" lang="en-US" altLang="ja-JP" dirty="0" smtClean="0"/>
          </a:p>
          <a:p>
            <a:r>
              <a:rPr kumimoji="1" lang="ja-JP" altLang="en-US" dirty="0" smtClean="0"/>
              <a:t>続きを見てみましょう。　６分</a:t>
            </a:r>
          </a:p>
          <a:p>
            <a:endParaRPr kumimoji="1" lang="ja-JP" altLang="en-US" dirty="0" smtClean="0"/>
          </a:p>
          <a:p>
            <a:r>
              <a:rPr kumimoji="1" lang="ja-JP" altLang="en-US" dirty="0" smtClean="0"/>
              <a:t>以上で、この研修は終了です。</a:t>
            </a:r>
          </a:p>
          <a:p>
            <a:r>
              <a:rPr kumimoji="1" lang="ja-JP" altLang="en-US" dirty="0" smtClean="0"/>
              <a:t>皆さんいかがでしたでしょうか？</a:t>
            </a:r>
          </a:p>
          <a:p>
            <a:r>
              <a:rPr kumimoji="1" lang="ja-JP" altLang="en-US" dirty="0" smtClean="0"/>
              <a:t>山嵜さんも、おっしゃっていましたが、皆さんにお書きいただいた「あなたの行動宣言」は、</a:t>
            </a:r>
          </a:p>
          <a:p>
            <a:r>
              <a:rPr kumimoji="1" lang="ja-JP" altLang="en-US" dirty="0" smtClean="0"/>
              <a:t>ぜひ、実行していくために、そしてこの心のバリアフリーの理念の理解を広げていくために、</a:t>
            </a:r>
          </a:p>
          <a:p>
            <a:r>
              <a:rPr kumimoji="1" lang="ja-JP" altLang="en-US" dirty="0" smtClean="0"/>
              <a:t>職場や家族の方と共有してください。</a:t>
            </a:r>
          </a:p>
          <a:p>
            <a:endParaRPr kumimoji="1" lang="ja-JP" altLang="en-US" dirty="0" smtClean="0"/>
          </a:p>
          <a:p>
            <a:r>
              <a:rPr kumimoji="1" lang="ja-JP" altLang="en-US" dirty="0" smtClean="0"/>
              <a:t>最後に、アンケートの残り</a:t>
            </a:r>
            <a:r>
              <a:rPr kumimoji="1" lang="en-US" altLang="ja-JP" dirty="0" smtClean="0"/>
              <a:t>【</a:t>
            </a:r>
            <a:r>
              <a:rPr kumimoji="1" lang="ja-JP" altLang="en-US" dirty="0" smtClean="0"/>
              <a:t>受講後に</a:t>
            </a:r>
            <a:r>
              <a:rPr kumimoji="1" lang="en-US" altLang="ja-JP" dirty="0" smtClean="0"/>
              <a:t>】</a:t>
            </a:r>
            <a:r>
              <a:rPr kumimoji="1" lang="ja-JP" altLang="en-US" dirty="0" smtClean="0"/>
              <a:t>をお書きいただいて、研修は終了です。</a:t>
            </a:r>
          </a:p>
          <a:p>
            <a:r>
              <a:rPr kumimoji="1" lang="ja-JP" altLang="en-US" dirty="0" smtClean="0"/>
              <a:t>お疲れ様でした。</a:t>
            </a:r>
            <a:endParaRPr kumimoji="1" lang="en-US" altLang="ja-JP" dirty="0"/>
          </a:p>
          <a:p>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fld id="{0952A35E-1183-4587-BC73-A508E2CA0EA8}" type="slidenum">
              <a:rPr kumimoji="1" lang="ja-JP" altLang="en-US" smtClean="0"/>
              <a:t>11</a:t>
            </a:fld>
            <a:endParaRPr kumimoji="1" lang="ja-JP" altLang="en-US"/>
          </a:p>
        </p:txBody>
      </p:sp>
    </p:spTree>
    <p:extLst>
      <p:ext uri="{BB962C8B-B14F-4D97-AF65-F5344CB8AC3E}">
        <p14:creationId xmlns:p14="http://schemas.microsoft.com/office/powerpoint/2010/main" val="15410451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B0E8E214-0A18-4FCC-AD78-26154EAF0FAB}" type="datetimeFigureOut">
              <a:rPr kumimoji="1" lang="ja-JP" altLang="en-US" smtClean="0"/>
              <a:t>2017/3/27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5681D53-EB97-4350-944A-F7D0F263F5C1}" type="slidenum">
              <a:rPr kumimoji="1" lang="ja-JP" altLang="en-US" smtClean="0"/>
              <a:t>‹#›</a:t>
            </a:fld>
            <a:endParaRPr kumimoji="1" lang="ja-JP" altLang="en-US"/>
          </a:p>
        </p:txBody>
      </p:sp>
    </p:spTree>
    <p:extLst>
      <p:ext uri="{BB962C8B-B14F-4D97-AF65-F5344CB8AC3E}">
        <p14:creationId xmlns:p14="http://schemas.microsoft.com/office/powerpoint/2010/main" val="23272841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B0E8E214-0A18-4FCC-AD78-26154EAF0FAB}" type="datetimeFigureOut">
              <a:rPr kumimoji="1" lang="ja-JP" altLang="en-US" smtClean="0"/>
              <a:t>2017/3/27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5681D53-EB97-4350-944A-F7D0F263F5C1}" type="slidenum">
              <a:rPr kumimoji="1" lang="ja-JP" altLang="en-US" smtClean="0"/>
              <a:t>‹#›</a:t>
            </a:fld>
            <a:endParaRPr kumimoji="1" lang="ja-JP" altLang="en-US"/>
          </a:p>
        </p:txBody>
      </p:sp>
    </p:spTree>
    <p:extLst>
      <p:ext uri="{BB962C8B-B14F-4D97-AF65-F5344CB8AC3E}">
        <p14:creationId xmlns:p14="http://schemas.microsoft.com/office/powerpoint/2010/main" val="6234049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B0E8E214-0A18-4FCC-AD78-26154EAF0FAB}" type="datetimeFigureOut">
              <a:rPr kumimoji="1" lang="ja-JP" altLang="en-US" smtClean="0"/>
              <a:t>2017/3/27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5681D53-EB97-4350-944A-F7D0F263F5C1}" type="slidenum">
              <a:rPr kumimoji="1" lang="ja-JP" altLang="en-US" smtClean="0"/>
              <a:t>‹#›</a:t>
            </a:fld>
            <a:endParaRPr kumimoji="1" lang="ja-JP" altLang="en-US"/>
          </a:p>
        </p:txBody>
      </p:sp>
    </p:spTree>
    <p:extLst>
      <p:ext uri="{BB962C8B-B14F-4D97-AF65-F5344CB8AC3E}">
        <p14:creationId xmlns:p14="http://schemas.microsoft.com/office/powerpoint/2010/main" val="22177128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B0E8E214-0A18-4FCC-AD78-26154EAF0FAB}" type="datetimeFigureOut">
              <a:rPr kumimoji="1" lang="ja-JP" altLang="en-US" smtClean="0"/>
              <a:t>2017/3/27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5681D53-EB97-4350-944A-F7D0F263F5C1}" type="slidenum">
              <a:rPr kumimoji="1" lang="ja-JP" altLang="en-US" smtClean="0"/>
              <a:t>‹#›</a:t>
            </a:fld>
            <a:endParaRPr kumimoji="1" lang="ja-JP" altLang="en-US"/>
          </a:p>
        </p:txBody>
      </p:sp>
    </p:spTree>
    <p:extLst>
      <p:ext uri="{BB962C8B-B14F-4D97-AF65-F5344CB8AC3E}">
        <p14:creationId xmlns:p14="http://schemas.microsoft.com/office/powerpoint/2010/main" val="38026659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B0E8E214-0A18-4FCC-AD78-26154EAF0FAB}" type="datetimeFigureOut">
              <a:rPr kumimoji="1" lang="ja-JP" altLang="en-US" smtClean="0"/>
              <a:t>2017/3/27</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65681D53-EB97-4350-944A-F7D0F263F5C1}" type="slidenum">
              <a:rPr kumimoji="1" lang="ja-JP" altLang="en-US" smtClean="0"/>
              <a:t>‹#›</a:t>
            </a:fld>
            <a:endParaRPr kumimoji="1" lang="ja-JP" altLang="en-US"/>
          </a:p>
        </p:txBody>
      </p:sp>
    </p:spTree>
    <p:extLst>
      <p:ext uri="{BB962C8B-B14F-4D97-AF65-F5344CB8AC3E}">
        <p14:creationId xmlns:p14="http://schemas.microsoft.com/office/powerpoint/2010/main" val="1171912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B0E8E214-0A18-4FCC-AD78-26154EAF0FAB}" type="datetimeFigureOut">
              <a:rPr kumimoji="1" lang="ja-JP" altLang="en-US" smtClean="0"/>
              <a:t>2017/3/27</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65681D53-EB97-4350-944A-F7D0F263F5C1}" type="slidenum">
              <a:rPr kumimoji="1" lang="ja-JP" altLang="en-US" smtClean="0"/>
              <a:t>‹#›</a:t>
            </a:fld>
            <a:endParaRPr kumimoji="1" lang="ja-JP" altLang="en-US"/>
          </a:p>
        </p:txBody>
      </p:sp>
    </p:spTree>
    <p:extLst>
      <p:ext uri="{BB962C8B-B14F-4D97-AF65-F5344CB8AC3E}">
        <p14:creationId xmlns:p14="http://schemas.microsoft.com/office/powerpoint/2010/main" val="14271383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B0E8E214-0A18-4FCC-AD78-26154EAF0FAB}" type="datetimeFigureOut">
              <a:rPr kumimoji="1" lang="ja-JP" altLang="en-US" smtClean="0"/>
              <a:t>2017/3/27</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65681D53-EB97-4350-944A-F7D0F263F5C1}" type="slidenum">
              <a:rPr kumimoji="1" lang="ja-JP" altLang="en-US" smtClean="0"/>
              <a:t>‹#›</a:t>
            </a:fld>
            <a:endParaRPr kumimoji="1" lang="ja-JP" altLang="en-US"/>
          </a:p>
        </p:txBody>
      </p:sp>
    </p:spTree>
    <p:extLst>
      <p:ext uri="{BB962C8B-B14F-4D97-AF65-F5344CB8AC3E}">
        <p14:creationId xmlns:p14="http://schemas.microsoft.com/office/powerpoint/2010/main" val="9268554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B0E8E214-0A18-4FCC-AD78-26154EAF0FAB}" type="datetimeFigureOut">
              <a:rPr kumimoji="1" lang="ja-JP" altLang="en-US" smtClean="0"/>
              <a:t>2017/3/27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5681D53-EB97-4350-944A-F7D0F263F5C1}" type="slidenum">
              <a:rPr kumimoji="1" lang="ja-JP" altLang="en-US" smtClean="0"/>
              <a:t>‹#›</a:t>
            </a:fld>
            <a:endParaRPr kumimoji="1" lang="ja-JP" altLang="en-US"/>
          </a:p>
        </p:txBody>
      </p:sp>
    </p:spTree>
    <p:extLst>
      <p:ext uri="{BB962C8B-B14F-4D97-AF65-F5344CB8AC3E}">
        <p14:creationId xmlns:p14="http://schemas.microsoft.com/office/powerpoint/2010/main" val="1150493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B0E8E214-0A18-4FCC-AD78-26154EAF0FAB}" type="datetimeFigureOut">
              <a:rPr kumimoji="1" lang="ja-JP" altLang="en-US" smtClean="0"/>
              <a:t>2017/3/27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5681D53-EB97-4350-944A-F7D0F263F5C1}" type="slidenum">
              <a:rPr kumimoji="1" lang="ja-JP" altLang="en-US" smtClean="0"/>
              <a:t>‹#›</a:t>
            </a:fld>
            <a:endParaRPr kumimoji="1" lang="ja-JP" altLang="en-US"/>
          </a:p>
        </p:txBody>
      </p:sp>
    </p:spTree>
    <p:extLst>
      <p:ext uri="{BB962C8B-B14F-4D97-AF65-F5344CB8AC3E}">
        <p14:creationId xmlns:p14="http://schemas.microsoft.com/office/powerpoint/2010/main" val="2718042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B0E8E214-0A18-4FCC-AD78-26154EAF0FAB}" type="datetimeFigureOut">
              <a:rPr kumimoji="1" lang="ja-JP" altLang="en-US" smtClean="0"/>
              <a:t>2017/3/27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5681D53-EB97-4350-944A-F7D0F263F5C1}" type="slidenum">
              <a:rPr kumimoji="1" lang="ja-JP" altLang="en-US" smtClean="0"/>
              <a:t>‹#›</a:t>
            </a:fld>
            <a:endParaRPr kumimoji="1" lang="ja-JP" altLang="en-US"/>
          </a:p>
        </p:txBody>
      </p:sp>
    </p:spTree>
    <p:extLst>
      <p:ext uri="{BB962C8B-B14F-4D97-AF65-F5344CB8AC3E}">
        <p14:creationId xmlns:p14="http://schemas.microsoft.com/office/powerpoint/2010/main" val="19343682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B0E8E214-0A18-4FCC-AD78-26154EAF0FAB}" type="datetimeFigureOut">
              <a:rPr kumimoji="1" lang="ja-JP" altLang="en-US" smtClean="0"/>
              <a:t>2017/3/27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5681D53-EB97-4350-944A-F7D0F263F5C1}" type="slidenum">
              <a:rPr kumimoji="1" lang="ja-JP" altLang="en-US" smtClean="0"/>
              <a:t>‹#›</a:t>
            </a:fld>
            <a:endParaRPr kumimoji="1" lang="ja-JP" altLang="en-US"/>
          </a:p>
        </p:txBody>
      </p:sp>
    </p:spTree>
    <p:extLst>
      <p:ext uri="{BB962C8B-B14F-4D97-AF65-F5344CB8AC3E}">
        <p14:creationId xmlns:p14="http://schemas.microsoft.com/office/powerpoint/2010/main" val="3186187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E8E214-0A18-4FCC-AD78-26154EAF0FAB}" type="datetimeFigureOut">
              <a:rPr kumimoji="1" lang="ja-JP" altLang="en-US" smtClean="0"/>
              <a:t>2017/3/27</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681D53-EB97-4350-944A-F7D0F263F5C1}" type="slidenum">
              <a:rPr kumimoji="1" lang="ja-JP" altLang="en-US" smtClean="0"/>
              <a:t>‹#›</a:t>
            </a:fld>
            <a:endParaRPr kumimoji="1" lang="ja-JP" altLang="en-US"/>
          </a:p>
        </p:txBody>
      </p:sp>
    </p:spTree>
    <p:extLst>
      <p:ext uri="{BB962C8B-B14F-4D97-AF65-F5344CB8AC3E}">
        <p14:creationId xmlns:p14="http://schemas.microsoft.com/office/powerpoint/2010/main" val="20819614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2272072" y="1942999"/>
            <a:ext cx="7879080" cy="1015663"/>
          </a:xfrm>
          <a:prstGeom prst="rect">
            <a:avLst/>
          </a:prstGeom>
          <a:noFill/>
        </p:spPr>
        <p:txBody>
          <a:bodyPr wrap="none" rtlCol="0">
            <a:spAutoFit/>
          </a:bodyPr>
          <a:lstStyle/>
          <a:p>
            <a:r>
              <a:rPr kumimoji="1" lang="ja-JP" altLang="en-US" sz="6000" dirty="0">
                <a:latin typeface="ヒラギノUD丸ゴ StdN W3" panose="020F0300000000000000" pitchFamily="34" charset="-128"/>
                <a:ea typeface="ヒラギノUD丸ゴ StdN W3" panose="020F0300000000000000" pitchFamily="34" charset="-128"/>
              </a:rPr>
              <a:t>心のバリアフリー研修</a:t>
            </a:r>
          </a:p>
        </p:txBody>
      </p:sp>
      <p:sp>
        <p:nvSpPr>
          <p:cNvPr id="5" name="正方形/長方形 4"/>
          <p:cNvSpPr/>
          <p:nvPr/>
        </p:nvSpPr>
        <p:spPr>
          <a:xfrm>
            <a:off x="756744" y="3118856"/>
            <a:ext cx="1090973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5"/>
          <p:cNvSpPr txBox="1"/>
          <p:nvPr/>
        </p:nvSpPr>
        <p:spPr>
          <a:xfrm>
            <a:off x="4272619" y="4036264"/>
            <a:ext cx="3877985" cy="584775"/>
          </a:xfrm>
          <a:prstGeom prst="rect">
            <a:avLst/>
          </a:prstGeom>
          <a:noFill/>
        </p:spPr>
        <p:txBody>
          <a:bodyPr wrap="non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kumimoji="1" lang="ja-JP" altLang="en-US" sz="3200" dirty="0" smtClean="0">
                <a:latin typeface="ヒラギノUD丸ゴ StdN W3" panose="020F0300000000000000" pitchFamily="34" charset="-128"/>
                <a:ea typeface="ヒラギノUD丸ゴ StdN W3" panose="020F0300000000000000" pitchFamily="34" charset="-128"/>
              </a:rPr>
              <a:t>基本プログラム例Ｃ</a:t>
            </a:r>
            <a:endParaRPr kumimoji="1" lang="ja-JP" altLang="en-US" sz="3200" dirty="0">
              <a:latin typeface="ヒラギノUD丸ゴ StdN W3" panose="020F0300000000000000" pitchFamily="34" charset="-128"/>
              <a:ea typeface="ヒラギノUD丸ゴ StdN W3" panose="020F0300000000000000" pitchFamily="34" charset="-128"/>
            </a:endParaRPr>
          </a:p>
        </p:txBody>
      </p:sp>
    </p:spTree>
    <p:extLst>
      <p:ext uri="{BB962C8B-B14F-4D97-AF65-F5344CB8AC3E}">
        <p14:creationId xmlns:p14="http://schemas.microsoft.com/office/powerpoint/2010/main" val="25943981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1604923" y="4234694"/>
            <a:ext cx="8523815" cy="2092569"/>
          </a:xfrm>
          <a:prstGeom prst="roundRect">
            <a:avLst>
              <a:gd name="adj" fmla="val 24230"/>
            </a:avLst>
          </a:prstGeom>
          <a:solidFill>
            <a:schemeClr val="accent1">
              <a:lumMod val="20000"/>
              <a:lumOff val="8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角丸四角形 4"/>
          <p:cNvSpPr/>
          <p:nvPr/>
        </p:nvSpPr>
        <p:spPr>
          <a:xfrm>
            <a:off x="1604923" y="1740877"/>
            <a:ext cx="8523815" cy="2092569"/>
          </a:xfrm>
          <a:prstGeom prst="roundRect">
            <a:avLst>
              <a:gd name="adj" fmla="val 24230"/>
            </a:avLst>
          </a:prstGeom>
          <a:solidFill>
            <a:srgbClr val="FFEB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p:cNvSpPr txBox="1"/>
          <p:nvPr/>
        </p:nvSpPr>
        <p:spPr>
          <a:xfrm>
            <a:off x="1604923" y="631743"/>
            <a:ext cx="8905002" cy="707886"/>
          </a:xfrm>
          <a:prstGeom prst="rect">
            <a:avLst/>
          </a:prstGeom>
          <a:noFill/>
        </p:spPr>
        <p:txBody>
          <a:bodyPr wrap="none" rtlCol="0">
            <a:spAutoFit/>
          </a:bodyPr>
          <a:lstStyle/>
          <a:p>
            <a:r>
              <a:rPr kumimoji="1" lang="ja-JP" altLang="en-US" sz="4000" u="sng" dirty="0" smtClean="0">
                <a:latin typeface="ヒラギノUD丸ゴ StdN W3" panose="020F0300000000000000" pitchFamily="34" charset="-128"/>
                <a:ea typeface="ヒラギノUD丸ゴ StdN W3" panose="020F0300000000000000" pitchFamily="34" charset="-128"/>
              </a:rPr>
              <a:t>「心のバリアフリー研修プログラム」</a:t>
            </a:r>
            <a:endParaRPr kumimoji="1" lang="ja-JP" altLang="en-US" sz="4000" u="sng" dirty="0">
              <a:latin typeface="ヒラギノUD丸ゴ StdN W3" panose="020F0300000000000000" pitchFamily="34" charset="-128"/>
              <a:ea typeface="ヒラギノUD丸ゴ StdN W3" panose="020F0300000000000000" pitchFamily="34" charset="-128"/>
            </a:endParaRPr>
          </a:p>
        </p:txBody>
      </p:sp>
      <p:sp>
        <p:nvSpPr>
          <p:cNvPr id="3" name="テキスト ボックス 2"/>
          <p:cNvSpPr txBox="1"/>
          <p:nvPr/>
        </p:nvSpPr>
        <p:spPr>
          <a:xfrm>
            <a:off x="2145323" y="1987062"/>
            <a:ext cx="7160935" cy="1569660"/>
          </a:xfrm>
          <a:prstGeom prst="rect">
            <a:avLst/>
          </a:prstGeom>
          <a:noFill/>
        </p:spPr>
        <p:txBody>
          <a:bodyPr wrap="none" rtlCol="0">
            <a:spAutoFit/>
          </a:bodyPr>
          <a:lstStyle/>
          <a:p>
            <a:pPr algn="ctr"/>
            <a:r>
              <a:rPr kumimoji="1" lang="ja-JP" altLang="en-US" sz="3200" b="1" dirty="0" smtClean="0">
                <a:solidFill>
                  <a:srgbClr val="FF0000"/>
                </a:solidFill>
                <a:latin typeface="ヒラギノUD丸ゴ StdN W3" panose="020F0300000000000000" pitchFamily="34" charset="-128"/>
                <a:ea typeface="ヒラギノUD丸ゴ StdN W3" panose="020F0300000000000000" pitchFamily="34" charset="-128"/>
              </a:rPr>
              <a:t>座学</a:t>
            </a:r>
            <a:r>
              <a:rPr kumimoji="1" lang="en-US" altLang="ja-JP" sz="3200" b="1" dirty="0" smtClean="0">
                <a:solidFill>
                  <a:srgbClr val="FF0000"/>
                </a:solidFill>
                <a:latin typeface="ヒラギノUD丸ゴ StdN W3" panose="020F0300000000000000" pitchFamily="34" charset="-128"/>
                <a:ea typeface="ヒラギノUD丸ゴ StdN W3" panose="020F0300000000000000" pitchFamily="34" charset="-128"/>
              </a:rPr>
              <a:t>(DVD)</a:t>
            </a:r>
            <a:endParaRPr kumimoji="1" lang="ja-JP" altLang="en-US" sz="3200" b="1" dirty="0" smtClean="0">
              <a:solidFill>
                <a:srgbClr val="FF0000"/>
              </a:solidFill>
              <a:latin typeface="ヒラギノUD丸ゴ StdN W3" panose="020F0300000000000000" pitchFamily="34" charset="-128"/>
              <a:ea typeface="ヒラギノUD丸ゴ StdN W3" panose="020F0300000000000000" pitchFamily="34" charset="-128"/>
            </a:endParaRPr>
          </a:p>
          <a:p>
            <a:pPr algn="ctr"/>
            <a:endParaRPr lang="ja-JP" altLang="en-US" sz="3200" dirty="0">
              <a:latin typeface="ヒラギノUD丸ゴ StdN W3" panose="020F0300000000000000" pitchFamily="34" charset="-128"/>
              <a:ea typeface="ヒラギノUD丸ゴ StdN W3" panose="020F0300000000000000" pitchFamily="34" charset="-128"/>
            </a:endParaRPr>
          </a:p>
          <a:p>
            <a:pPr algn="ctr"/>
            <a:r>
              <a:rPr kumimoji="1" lang="ja-JP" altLang="en-US" sz="3200" dirty="0" smtClean="0">
                <a:latin typeface="ヒラギノUD丸ゴ StdN W3" panose="020F0300000000000000" pitchFamily="34" charset="-128"/>
                <a:ea typeface="ヒラギノUD丸ゴ StdN W3" panose="020F0300000000000000" pitchFamily="34" charset="-128"/>
              </a:rPr>
              <a:t>心のバリアフリーの基本理念について</a:t>
            </a:r>
            <a:endParaRPr kumimoji="1" lang="ja-JP" altLang="en-US" sz="3200" dirty="0">
              <a:latin typeface="ヒラギノUD丸ゴ StdN W3" panose="020F0300000000000000" pitchFamily="34" charset="-128"/>
              <a:ea typeface="ヒラギノUD丸ゴ StdN W3" panose="020F0300000000000000" pitchFamily="34" charset="-128"/>
            </a:endParaRPr>
          </a:p>
        </p:txBody>
      </p:sp>
      <p:sp>
        <p:nvSpPr>
          <p:cNvPr id="4" name="テキスト ボックス 3"/>
          <p:cNvSpPr txBox="1"/>
          <p:nvPr/>
        </p:nvSpPr>
        <p:spPr>
          <a:xfrm>
            <a:off x="1604923" y="4496148"/>
            <a:ext cx="8392041" cy="1569660"/>
          </a:xfrm>
          <a:prstGeom prst="rect">
            <a:avLst/>
          </a:prstGeom>
          <a:noFill/>
        </p:spPr>
        <p:txBody>
          <a:bodyPr wrap="none" rtlCol="0">
            <a:spAutoFit/>
          </a:bodyPr>
          <a:lstStyle/>
          <a:p>
            <a:pPr algn="ctr"/>
            <a:r>
              <a:rPr kumimoji="1" lang="ja-JP" altLang="en-US" sz="3200" b="1" dirty="0" smtClean="0">
                <a:solidFill>
                  <a:schemeClr val="accent5"/>
                </a:solidFill>
                <a:latin typeface="ヒラギノUD丸ゴ StdN W3" panose="020F0300000000000000" pitchFamily="34" charset="-128"/>
                <a:ea typeface="ヒラギノUD丸ゴ StdN W3" panose="020F0300000000000000" pitchFamily="34" charset="-128"/>
              </a:rPr>
              <a:t>グループディスカッション</a:t>
            </a:r>
          </a:p>
          <a:p>
            <a:pPr algn="ctr"/>
            <a:endParaRPr lang="ja-JP" altLang="en-US" sz="3200" dirty="0">
              <a:solidFill>
                <a:schemeClr val="accent5"/>
              </a:solidFill>
              <a:latin typeface="ヒラギノUD丸ゴ StdN W3" panose="020F0300000000000000" pitchFamily="34" charset="-128"/>
              <a:ea typeface="ヒラギノUD丸ゴ StdN W3" panose="020F0300000000000000" pitchFamily="34" charset="-128"/>
            </a:endParaRPr>
          </a:p>
          <a:p>
            <a:pPr algn="ctr"/>
            <a:r>
              <a:rPr kumimoji="1" lang="ja-JP" altLang="en-US" sz="3200" dirty="0" smtClean="0">
                <a:latin typeface="ヒラギノUD丸ゴ StdN W3" panose="020F0300000000000000" pitchFamily="34" charset="-128"/>
                <a:ea typeface="ヒラギノUD丸ゴ StdN W3" panose="020F0300000000000000" pitchFamily="34" charset="-128"/>
              </a:rPr>
              <a:t>「心のバリアフリー」を体現するための演習</a:t>
            </a:r>
            <a:endParaRPr kumimoji="1" lang="ja-JP" altLang="en-US" sz="3200" dirty="0">
              <a:latin typeface="ヒラギノUD丸ゴ StdN W3" panose="020F0300000000000000" pitchFamily="34" charset="-128"/>
              <a:ea typeface="ヒラギノUD丸ゴ StdN W3" panose="020F0300000000000000" pitchFamily="34" charset="-128"/>
            </a:endParaRPr>
          </a:p>
        </p:txBody>
      </p:sp>
      <p:sp>
        <p:nvSpPr>
          <p:cNvPr id="7" name="十字形 6"/>
          <p:cNvSpPr/>
          <p:nvPr/>
        </p:nvSpPr>
        <p:spPr>
          <a:xfrm>
            <a:off x="5418422" y="3599333"/>
            <a:ext cx="896815" cy="896815"/>
          </a:xfrm>
          <a:prstGeom prst="plus">
            <a:avLst>
              <a:gd name="adj" fmla="val 4071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3450095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4439265" y="943897"/>
            <a:ext cx="2492990" cy="1015663"/>
          </a:xfrm>
          <a:prstGeom prst="rect">
            <a:avLst/>
          </a:prstGeom>
          <a:noFill/>
        </p:spPr>
        <p:txBody>
          <a:bodyPr wrap="none" rtlCol="0">
            <a:spAutoFit/>
          </a:bodyPr>
          <a:lstStyle/>
          <a:p>
            <a:r>
              <a:rPr kumimoji="1" lang="ja-JP" altLang="en-US" sz="6000" dirty="0" smtClean="0">
                <a:latin typeface="ヒラギノUD丸ゴ StdN W4" panose="020F0400000000000000" pitchFamily="34" charset="-128"/>
                <a:ea typeface="ヒラギノUD丸ゴ StdN W4" panose="020F0400000000000000" pitchFamily="34" charset="-128"/>
              </a:rPr>
              <a:t>動　画</a:t>
            </a:r>
            <a:endParaRPr kumimoji="1" lang="ja-JP" altLang="en-US" sz="6000" dirty="0">
              <a:latin typeface="ヒラギノUD丸ゴ StdN W4" panose="020F0400000000000000" pitchFamily="34" charset="-128"/>
              <a:ea typeface="ヒラギノUD丸ゴ StdN W4" panose="020F0400000000000000" pitchFamily="34" charset="-128"/>
            </a:endParaRPr>
          </a:p>
        </p:txBody>
      </p:sp>
      <p:sp>
        <p:nvSpPr>
          <p:cNvPr id="4" name="テキスト ボックス 3"/>
          <p:cNvSpPr txBox="1"/>
          <p:nvPr/>
        </p:nvSpPr>
        <p:spPr>
          <a:xfrm>
            <a:off x="824927" y="2914773"/>
            <a:ext cx="10597773" cy="1815882"/>
          </a:xfrm>
          <a:prstGeom prst="rect">
            <a:avLst/>
          </a:prstGeom>
          <a:noFill/>
        </p:spPr>
        <p:txBody>
          <a:bodyPr wrap="none" rtlCol="0">
            <a:spAutoFit/>
          </a:bodyPr>
          <a:lstStyle/>
          <a:p>
            <a:r>
              <a:rPr kumimoji="1" lang="en-US" altLang="ja-JP" sz="2800" dirty="0" smtClean="0">
                <a:latin typeface="ヒラギノUD丸ゴ StdN W4" panose="020F0400000000000000" pitchFamily="34" charset="-128"/>
                <a:ea typeface="ヒラギノUD丸ゴ StdN W4" panose="020F0400000000000000" pitchFamily="34" charset="-128"/>
              </a:rPr>
              <a:t>※</a:t>
            </a:r>
            <a:r>
              <a:rPr kumimoji="1" lang="ja-JP" altLang="en-US" sz="2800" dirty="0" smtClean="0">
                <a:latin typeface="ヒラギノUD丸ゴ StdN W4" panose="020F0400000000000000" pitchFamily="34" charset="-128"/>
                <a:ea typeface="ヒラギノUD丸ゴ StdN W4" panose="020F0400000000000000" pitchFamily="34" charset="-128"/>
              </a:rPr>
              <a:t>動画は、以下のデータが別データとしてありますので、ここに</a:t>
            </a:r>
          </a:p>
          <a:p>
            <a:r>
              <a:rPr lang="ja-JP" altLang="en-US" sz="2800" dirty="0">
                <a:latin typeface="ヒラギノUD丸ゴ StdN W4" panose="020F0400000000000000" pitchFamily="34" charset="-128"/>
                <a:ea typeface="ヒラギノUD丸ゴ StdN W4" panose="020F0400000000000000" pitchFamily="34" charset="-128"/>
              </a:rPr>
              <a:t>　</a:t>
            </a:r>
            <a:r>
              <a:rPr kumimoji="1" lang="ja-JP" altLang="en-US" sz="2800" dirty="0" smtClean="0">
                <a:latin typeface="ヒラギノUD丸ゴ StdN W4" panose="020F0400000000000000" pitchFamily="34" charset="-128"/>
                <a:ea typeface="ヒラギノUD丸ゴ StdN W4" panose="020F0400000000000000" pitchFamily="34" charset="-128"/>
              </a:rPr>
              <a:t>挿入してご使用ください</a:t>
            </a:r>
          </a:p>
          <a:p>
            <a:endParaRPr kumimoji="1" lang="ja-JP" altLang="en-US" sz="2800" dirty="0" smtClean="0">
              <a:latin typeface="ヒラギノUD丸ゴ StdN W4" panose="020F0400000000000000" pitchFamily="34" charset="-128"/>
              <a:ea typeface="ヒラギノUD丸ゴ StdN W4" panose="020F0400000000000000" pitchFamily="34" charset="-128"/>
            </a:endParaRPr>
          </a:p>
          <a:p>
            <a:r>
              <a:rPr lang="ja-JP" altLang="en-US" sz="2800" dirty="0">
                <a:latin typeface="ヒラギノUD丸ゴ StdN W4" panose="020F0400000000000000" pitchFamily="34" charset="-128"/>
                <a:ea typeface="ヒラギノUD丸ゴ StdN W4" panose="020F0400000000000000" pitchFamily="34" charset="-128"/>
              </a:rPr>
              <a:t>　</a:t>
            </a:r>
            <a:r>
              <a:rPr lang="ja-JP" altLang="en-US" sz="2800" dirty="0" smtClean="0">
                <a:latin typeface="ヒラギノUD丸ゴ StdN W4" panose="020F0400000000000000" pitchFamily="34" charset="-128"/>
                <a:ea typeface="ヒラギノUD丸ゴ StdN W4" panose="020F0400000000000000" pitchFamily="34" charset="-128"/>
              </a:rPr>
              <a:t>　動画データ　</a:t>
            </a:r>
            <a:r>
              <a:rPr lang="zh-TW" altLang="en-US" sz="2800" dirty="0">
                <a:latin typeface="ヒラギノUD丸ゴ StdN W4" panose="020F0400000000000000" pitchFamily="34" charset="-128"/>
                <a:ea typeface="ヒラギノUD丸ゴ StdN W4" panose="020F0400000000000000" pitchFamily="34" charset="-128"/>
              </a:rPr>
              <a:t>Ｃ－２</a:t>
            </a:r>
            <a:r>
              <a:rPr lang="en-US" altLang="zh-TW" sz="2800" dirty="0">
                <a:latin typeface="ヒラギノUD丸ゴ StdN W4" panose="020F0400000000000000" pitchFamily="34" charset="-128"/>
                <a:ea typeface="ヒラギノUD丸ゴ StdN W4" panose="020F0400000000000000" pitchFamily="34" charset="-128"/>
              </a:rPr>
              <a:t>.</a:t>
            </a:r>
            <a:r>
              <a:rPr lang="zh-TW" altLang="en-US" sz="2800" dirty="0">
                <a:latin typeface="ヒラギノUD丸ゴ StdN W4" panose="020F0400000000000000" pitchFamily="34" charset="-128"/>
                <a:ea typeface="ヒラギノUD丸ゴ StdN W4" panose="020F0400000000000000" pitchFamily="34" charset="-128"/>
              </a:rPr>
              <a:t>当事者講師講和動画①</a:t>
            </a:r>
            <a:endParaRPr kumimoji="1" lang="ja-JP" altLang="en-US" sz="2800" dirty="0">
              <a:latin typeface="ヒラギノUD丸ゴ StdN W4" panose="020F0400000000000000" pitchFamily="34" charset="-128"/>
              <a:ea typeface="ヒラギノUD丸ゴ StdN W4" panose="020F0400000000000000" pitchFamily="34" charset="-128"/>
            </a:endParaRPr>
          </a:p>
        </p:txBody>
      </p:sp>
    </p:spTree>
    <p:extLst>
      <p:ext uri="{BB962C8B-B14F-4D97-AF65-F5344CB8AC3E}">
        <p14:creationId xmlns:p14="http://schemas.microsoft.com/office/powerpoint/2010/main" val="40702596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 3"/>
          <p:cNvSpPr/>
          <p:nvPr/>
        </p:nvSpPr>
        <p:spPr>
          <a:xfrm>
            <a:off x="304800" y="2379132"/>
            <a:ext cx="11650133" cy="1888067"/>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p:cNvSpPr txBox="1"/>
          <p:nvPr/>
        </p:nvSpPr>
        <p:spPr>
          <a:xfrm>
            <a:off x="2448984" y="719666"/>
            <a:ext cx="6853158" cy="707886"/>
          </a:xfrm>
          <a:prstGeom prst="rect">
            <a:avLst/>
          </a:prstGeom>
          <a:noFill/>
        </p:spPr>
        <p:txBody>
          <a:bodyPr wrap="none" rtlCol="0">
            <a:spAutoFit/>
          </a:bodyPr>
          <a:lstStyle/>
          <a:p>
            <a:r>
              <a:rPr kumimoji="1" lang="ja-JP" altLang="en-US" sz="4000" u="sng" dirty="0">
                <a:latin typeface="ヒラギノUD丸ゴ StdN W3" panose="020F0300000000000000" pitchFamily="34" charset="-128"/>
                <a:ea typeface="ヒラギノUD丸ゴ StdN W3" panose="020F0300000000000000" pitchFamily="34" charset="-128"/>
              </a:rPr>
              <a:t>グループディスカッション①</a:t>
            </a:r>
          </a:p>
        </p:txBody>
      </p:sp>
      <p:sp>
        <p:nvSpPr>
          <p:cNvPr id="3" name="テキスト ボックス 2"/>
          <p:cNvSpPr txBox="1"/>
          <p:nvPr/>
        </p:nvSpPr>
        <p:spPr>
          <a:xfrm>
            <a:off x="1033188" y="2723000"/>
            <a:ext cx="9879628" cy="1200329"/>
          </a:xfrm>
          <a:prstGeom prst="rect">
            <a:avLst/>
          </a:prstGeom>
          <a:noFill/>
        </p:spPr>
        <p:txBody>
          <a:bodyPr wrap="none" rtlCol="0">
            <a:spAutoFit/>
          </a:bodyPr>
          <a:lstStyle/>
          <a:p>
            <a:r>
              <a:rPr kumimoji="1" lang="ja-JP" altLang="en-US" sz="3600" dirty="0">
                <a:solidFill>
                  <a:schemeClr val="bg1"/>
                </a:solidFill>
                <a:latin typeface="ヒラギノUD丸ゴ StdN W3" panose="020F0300000000000000" pitchFamily="34" charset="-128"/>
                <a:ea typeface="ヒラギノUD丸ゴ StdN W3" panose="020F0300000000000000" pitchFamily="34" charset="-128"/>
              </a:rPr>
              <a:t>職場やよく行くお店には、</a:t>
            </a:r>
          </a:p>
          <a:p>
            <a:r>
              <a:rPr lang="ja-JP" altLang="en-US" sz="3600" dirty="0">
                <a:solidFill>
                  <a:schemeClr val="bg1"/>
                </a:solidFill>
                <a:latin typeface="ヒラギノUD丸ゴ StdN W3" panose="020F0300000000000000" pitchFamily="34" charset="-128"/>
                <a:ea typeface="ヒラギノUD丸ゴ StdN W3" panose="020F0300000000000000" pitchFamily="34" charset="-128"/>
              </a:rPr>
              <a:t>どんな「困りごと」があると考えられますか？</a:t>
            </a:r>
            <a:endParaRPr kumimoji="1" lang="ja-JP" altLang="en-US" sz="3600" dirty="0">
              <a:solidFill>
                <a:schemeClr val="bg1"/>
              </a:solidFill>
              <a:latin typeface="ヒラギノUD丸ゴ StdN W3" panose="020F0300000000000000" pitchFamily="34" charset="-128"/>
              <a:ea typeface="ヒラギノUD丸ゴ StdN W3" panose="020F0300000000000000" pitchFamily="34" charset="-128"/>
            </a:endParaRPr>
          </a:p>
        </p:txBody>
      </p:sp>
      <p:pic>
        <p:nvPicPr>
          <p:cNvPr id="10" name="図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3887" y="4455441"/>
            <a:ext cx="2623352" cy="2346376"/>
          </a:xfrm>
          <a:prstGeom prst="rect">
            <a:avLst/>
          </a:prstGeom>
        </p:spPr>
      </p:pic>
    </p:spTree>
    <p:extLst>
      <p:ext uri="{BB962C8B-B14F-4D97-AF65-F5344CB8AC3E}">
        <p14:creationId xmlns:p14="http://schemas.microsoft.com/office/powerpoint/2010/main" val="12308791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4439265" y="943897"/>
            <a:ext cx="2492990" cy="1015663"/>
          </a:xfrm>
          <a:prstGeom prst="rect">
            <a:avLst/>
          </a:prstGeom>
          <a:noFill/>
        </p:spPr>
        <p:txBody>
          <a:bodyPr wrap="none" rtlCol="0">
            <a:spAutoFit/>
          </a:bodyPr>
          <a:lstStyle/>
          <a:p>
            <a:r>
              <a:rPr kumimoji="1" lang="ja-JP" altLang="en-US" sz="6000" dirty="0" smtClean="0">
                <a:latin typeface="ヒラギノUD丸ゴ StdN W4" panose="020F0400000000000000" pitchFamily="34" charset="-128"/>
                <a:ea typeface="ヒラギノUD丸ゴ StdN W4" panose="020F0400000000000000" pitchFamily="34" charset="-128"/>
              </a:rPr>
              <a:t>動　画</a:t>
            </a:r>
            <a:endParaRPr kumimoji="1" lang="ja-JP" altLang="en-US" sz="6000" dirty="0">
              <a:latin typeface="ヒラギノUD丸ゴ StdN W4" panose="020F0400000000000000" pitchFamily="34" charset="-128"/>
              <a:ea typeface="ヒラギノUD丸ゴ StdN W4" panose="020F0400000000000000" pitchFamily="34" charset="-128"/>
            </a:endParaRPr>
          </a:p>
        </p:txBody>
      </p:sp>
      <p:sp>
        <p:nvSpPr>
          <p:cNvPr id="4" name="テキスト ボックス 3"/>
          <p:cNvSpPr txBox="1"/>
          <p:nvPr/>
        </p:nvSpPr>
        <p:spPr>
          <a:xfrm>
            <a:off x="824927" y="2914773"/>
            <a:ext cx="10597773" cy="1815882"/>
          </a:xfrm>
          <a:prstGeom prst="rect">
            <a:avLst/>
          </a:prstGeom>
          <a:noFill/>
        </p:spPr>
        <p:txBody>
          <a:bodyPr wrap="none" rtlCol="0">
            <a:spAutoFit/>
          </a:bodyPr>
          <a:lstStyle/>
          <a:p>
            <a:r>
              <a:rPr kumimoji="1" lang="en-US" altLang="ja-JP" sz="2800" dirty="0" smtClean="0">
                <a:latin typeface="ヒラギノUD丸ゴ StdN W4" panose="020F0400000000000000" pitchFamily="34" charset="-128"/>
                <a:ea typeface="ヒラギノUD丸ゴ StdN W4" panose="020F0400000000000000" pitchFamily="34" charset="-128"/>
              </a:rPr>
              <a:t>※</a:t>
            </a:r>
            <a:r>
              <a:rPr kumimoji="1" lang="ja-JP" altLang="en-US" sz="2800" dirty="0" smtClean="0">
                <a:latin typeface="ヒラギノUD丸ゴ StdN W4" panose="020F0400000000000000" pitchFamily="34" charset="-128"/>
                <a:ea typeface="ヒラギノUD丸ゴ StdN W4" panose="020F0400000000000000" pitchFamily="34" charset="-128"/>
              </a:rPr>
              <a:t>動画は、以下のデータが別データとしてありますので、ここに</a:t>
            </a:r>
          </a:p>
          <a:p>
            <a:r>
              <a:rPr lang="ja-JP" altLang="en-US" sz="2800" dirty="0">
                <a:latin typeface="ヒラギノUD丸ゴ StdN W4" panose="020F0400000000000000" pitchFamily="34" charset="-128"/>
                <a:ea typeface="ヒラギノUD丸ゴ StdN W4" panose="020F0400000000000000" pitchFamily="34" charset="-128"/>
              </a:rPr>
              <a:t>　</a:t>
            </a:r>
            <a:r>
              <a:rPr kumimoji="1" lang="ja-JP" altLang="en-US" sz="2800" dirty="0" smtClean="0">
                <a:latin typeface="ヒラギノUD丸ゴ StdN W4" panose="020F0400000000000000" pitchFamily="34" charset="-128"/>
                <a:ea typeface="ヒラギノUD丸ゴ StdN W4" panose="020F0400000000000000" pitchFamily="34" charset="-128"/>
              </a:rPr>
              <a:t>挿入してご使用ください</a:t>
            </a:r>
          </a:p>
          <a:p>
            <a:endParaRPr kumimoji="1" lang="ja-JP" altLang="en-US" sz="2800" dirty="0" smtClean="0">
              <a:latin typeface="ヒラギノUD丸ゴ StdN W4" panose="020F0400000000000000" pitchFamily="34" charset="-128"/>
              <a:ea typeface="ヒラギノUD丸ゴ StdN W4" panose="020F0400000000000000" pitchFamily="34" charset="-128"/>
            </a:endParaRPr>
          </a:p>
          <a:p>
            <a:r>
              <a:rPr lang="ja-JP" altLang="en-US" sz="2800" dirty="0">
                <a:latin typeface="ヒラギノUD丸ゴ StdN W4" panose="020F0400000000000000" pitchFamily="34" charset="-128"/>
                <a:ea typeface="ヒラギノUD丸ゴ StdN W4" panose="020F0400000000000000" pitchFamily="34" charset="-128"/>
              </a:rPr>
              <a:t>　</a:t>
            </a:r>
            <a:r>
              <a:rPr lang="ja-JP" altLang="en-US" sz="2800" dirty="0" smtClean="0">
                <a:latin typeface="ヒラギノUD丸ゴ StdN W4" panose="020F0400000000000000" pitchFamily="34" charset="-128"/>
                <a:ea typeface="ヒラギノUD丸ゴ StdN W4" panose="020F0400000000000000" pitchFamily="34" charset="-128"/>
              </a:rPr>
              <a:t>　動画データ　</a:t>
            </a:r>
            <a:r>
              <a:rPr lang="zh-TW" altLang="en-US" sz="2800" dirty="0">
                <a:latin typeface="ヒラギノUD丸ゴ StdN W4" panose="020F0400000000000000" pitchFamily="34" charset="-128"/>
                <a:ea typeface="ヒラギノUD丸ゴ StdN W4" panose="020F0400000000000000" pitchFamily="34" charset="-128"/>
              </a:rPr>
              <a:t>Ｃ－２</a:t>
            </a:r>
            <a:r>
              <a:rPr lang="en-US" altLang="zh-TW" sz="2800" dirty="0">
                <a:latin typeface="ヒラギノUD丸ゴ StdN W4" panose="020F0400000000000000" pitchFamily="34" charset="-128"/>
                <a:ea typeface="ヒラギノUD丸ゴ StdN W4" panose="020F0400000000000000" pitchFamily="34" charset="-128"/>
              </a:rPr>
              <a:t>.</a:t>
            </a:r>
            <a:r>
              <a:rPr lang="zh-TW" altLang="en-US" sz="2800" dirty="0">
                <a:latin typeface="ヒラギノUD丸ゴ StdN W4" panose="020F0400000000000000" pitchFamily="34" charset="-128"/>
                <a:ea typeface="ヒラギノUD丸ゴ StdN W4" panose="020F0400000000000000" pitchFamily="34" charset="-128"/>
              </a:rPr>
              <a:t>当事者講師講和動画②</a:t>
            </a:r>
            <a:endParaRPr kumimoji="1" lang="ja-JP" altLang="en-US" sz="2800" dirty="0">
              <a:latin typeface="ヒラギノUD丸ゴ StdN W4" panose="020F0400000000000000" pitchFamily="34" charset="-128"/>
              <a:ea typeface="ヒラギノUD丸ゴ StdN W4" panose="020F0400000000000000" pitchFamily="34" charset="-128"/>
            </a:endParaRPr>
          </a:p>
        </p:txBody>
      </p:sp>
    </p:spTree>
    <p:extLst>
      <p:ext uri="{BB962C8B-B14F-4D97-AF65-F5344CB8AC3E}">
        <p14:creationId xmlns:p14="http://schemas.microsoft.com/office/powerpoint/2010/main" val="19983783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 3"/>
          <p:cNvSpPr/>
          <p:nvPr/>
        </p:nvSpPr>
        <p:spPr>
          <a:xfrm>
            <a:off x="304800" y="2038350"/>
            <a:ext cx="11650133" cy="2228849"/>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p:cNvSpPr txBox="1"/>
          <p:nvPr/>
        </p:nvSpPr>
        <p:spPr>
          <a:xfrm>
            <a:off x="2448984" y="719666"/>
            <a:ext cx="6853158" cy="707886"/>
          </a:xfrm>
          <a:prstGeom prst="rect">
            <a:avLst/>
          </a:prstGeom>
          <a:noFill/>
        </p:spPr>
        <p:txBody>
          <a:bodyPr wrap="none" rtlCol="0">
            <a:spAutoFit/>
          </a:bodyPr>
          <a:lstStyle/>
          <a:p>
            <a:r>
              <a:rPr kumimoji="1" lang="ja-JP" altLang="en-US" sz="4000" u="sng" dirty="0">
                <a:latin typeface="ヒラギノUD丸ゴ StdN W3" panose="020F0300000000000000" pitchFamily="34" charset="-128"/>
                <a:ea typeface="ヒラギノUD丸ゴ StdN W3" panose="020F0300000000000000" pitchFamily="34" charset="-128"/>
              </a:rPr>
              <a:t>グループディスカッション②</a:t>
            </a:r>
          </a:p>
        </p:txBody>
      </p:sp>
      <p:sp>
        <p:nvSpPr>
          <p:cNvPr id="3" name="テキスト ボックス 2"/>
          <p:cNvSpPr txBox="1"/>
          <p:nvPr/>
        </p:nvSpPr>
        <p:spPr>
          <a:xfrm>
            <a:off x="2113382" y="2275611"/>
            <a:ext cx="8032968" cy="1754326"/>
          </a:xfrm>
          <a:prstGeom prst="rect">
            <a:avLst/>
          </a:prstGeom>
          <a:noFill/>
        </p:spPr>
        <p:txBody>
          <a:bodyPr wrap="none" rtlCol="0">
            <a:spAutoFit/>
          </a:bodyPr>
          <a:lstStyle/>
          <a:p>
            <a:pPr algn="ctr"/>
            <a:r>
              <a:rPr kumimoji="1" lang="ja-JP" altLang="en-US" sz="3600" dirty="0">
                <a:solidFill>
                  <a:schemeClr val="bg1"/>
                </a:solidFill>
                <a:latin typeface="ヒラギノUD丸ゴ StdN W3" panose="020F0300000000000000" pitchFamily="34" charset="-128"/>
                <a:ea typeface="ヒラギノUD丸ゴ StdN W3" panose="020F0300000000000000" pitchFamily="34" charset="-128"/>
              </a:rPr>
              <a:t>挙げた「困りごと」</a:t>
            </a:r>
            <a:r>
              <a:rPr kumimoji="1" lang="ja-JP" altLang="en-US" sz="3600" dirty="0" smtClean="0">
                <a:solidFill>
                  <a:schemeClr val="bg1"/>
                </a:solidFill>
                <a:latin typeface="ヒラギノUD丸ゴ StdN W3" panose="020F0300000000000000" pitchFamily="34" charset="-128"/>
                <a:ea typeface="ヒラギノUD丸ゴ StdN W3" panose="020F0300000000000000" pitchFamily="34" charset="-128"/>
              </a:rPr>
              <a:t>から２つ</a:t>
            </a:r>
            <a:r>
              <a:rPr kumimoji="1" lang="ja-JP" altLang="en-US" sz="3600" dirty="0">
                <a:solidFill>
                  <a:schemeClr val="bg1"/>
                </a:solidFill>
                <a:latin typeface="ヒラギノUD丸ゴ StdN W3" panose="020F0300000000000000" pitchFamily="34" charset="-128"/>
                <a:ea typeface="ヒラギノUD丸ゴ StdN W3" panose="020F0300000000000000" pitchFamily="34" charset="-128"/>
              </a:rPr>
              <a:t>を選び、</a:t>
            </a:r>
          </a:p>
          <a:p>
            <a:pPr algn="ctr"/>
            <a:r>
              <a:rPr lang="ja-JP" altLang="en-US" sz="3600" dirty="0" smtClean="0">
                <a:solidFill>
                  <a:schemeClr val="bg1"/>
                </a:solidFill>
                <a:latin typeface="ヒラギノUD丸ゴ StdN W3" panose="020F0300000000000000" pitchFamily="34" charset="-128"/>
                <a:ea typeface="ヒラギノUD丸ゴ StdN W3" panose="020F0300000000000000" pitchFamily="34" charset="-128"/>
              </a:rPr>
              <a:t>具体的なストーリーを作って、</a:t>
            </a:r>
          </a:p>
          <a:p>
            <a:pPr algn="ctr"/>
            <a:r>
              <a:rPr lang="ja-JP" altLang="en-US" sz="3600" dirty="0" smtClean="0">
                <a:solidFill>
                  <a:schemeClr val="bg1"/>
                </a:solidFill>
                <a:latin typeface="ヒラギノUD丸ゴ StdN W3" panose="020F0300000000000000" pitchFamily="34" charset="-128"/>
                <a:ea typeface="ヒラギノUD丸ゴ StdN W3" panose="020F0300000000000000" pitchFamily="34" charset="-128"/>
              </a:rPr>
              <a:t>イメージを深めてみましょう</a:t>
            </a:r>
            <a:endParaRPr kumimoji="1" lang="ja-JP" altLang="en-US" sz="3600" dirty="0">
              <a:solidFill>
                <a:schemeClr val="bg1"/>
              </a:solidFill>
              <a:latin typeface="ヒラギノUD丸ゴ StdN W3" panose="020F0300000000000000" pitchFamily="34" charset="-128"/>
              <a:ea typeface="ヒラギノUD丸ゴ StdN W3" panose="020F0300000000000000" pitchFamily="34" charset="-128"/>
            </a:endParaRPr>
          </a:p>
        </p:txBody>
      </p:sp>
      <p:pic>
        <p:nvPicPr>
          <p:cNvPr id="10" name="図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3887" y="4455441"/>
            <a:ext cx="2623352" cy="2346376"/>
          </a:xfrm>
          <a:prstGeom prst="rect">
            <a:avLst/>
          </a:prstGeom>
        </p:spPr>
      </p:pic>
    </p:spTree>
    <p:extLst>
      <p:ext uri="{BB962C8B-B14F-4D97-AF65-F5344CB8AC3E}">
        <p14:creationId xmlns:p14="http://schemas.microsoft.com/office/powerpoint/2010/main" val="38829902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4439265" y="943897"/>
            <a:ext cx="2492990" cy="1015663"/>
          </a:xfrm>
          <a:prstGeom prst="rect">
            <a:avLst/>
          </a:prstGeom>
          <a:noFill/>
        </p:spPr>
        <p:txBody>
          <a:bodyPr wrap="none" rtlCol="0">
            <a:spAutoFit/>
          </a:bodyPr>
          <a:lstStyle/>
          <a:p>
            <a:r>
              <a:rPr kumimoji="1" lang="ja-JP" altLang="en-US" sz="6000" dirty="0" smtClean="0">
                <a:latin typeface="ヒラギノUD丸ゴ StdN W4" panose="020F0400000000000000" pitchFamily="34" charset="-128"/>
                <a:ea typeface="ヒラギノUD丸ゴ StdN W4" panose="020F0400000000000000" pitchFamily="34" charset="-128"/>
              </a:rPr>
              <a:t>動　画</a:t>
            </a:r>
            <a:endParaRPr kumimoji="1" lang="ja-JP" altLang="en-US" sz="6000" dirty="0">
              <a:latin typeface="ヒラギノUD丸ゴ StdN W4" panose="020F0400000000000000" pitchFamily="34" charset="-128"/>
              <a:ea typeface="ヒラギノUD丸ゴ StdN W4" panose="020F0400000000000000" pitchFamily="34" charset="-128"/>
            </a:endParaRPr>
          </a:p>
        </p:txBody>
      </p:sp>
      <p:sp>
        <p:nvSpPr>
          <p:cNvPr id="3" name="テキスト ボックス 2"/>
          <p:cNvSpPr txBox="1"/>
          <p:nvPr/>
        </p:nvSpPr>
        <p:spPr>
          <a:xfrm>
            <a:off x="824927" y="2914773"/>
            <a:ext cx="10597773" cy="1815882"/>
          </a:xfrm>
          <a:prstGeom prst="rect">
            <a:avLst/>
          </a:prstGeom>
          <a:noFill/>
        </p:spPr>
        <p:txBody>
          <a:bodyPr wrap="none" rtlCol="0">
            <a:spAutoFit/>
          </a:bodyPr>
          <a:lstStyle/>
          <a:p>
            <a:r>
              <a:rPr kumimoji="1" lang="en-US" altLang="ja-JP" sz="2800" dirty="0" smtClean="0">
                <a:latin typeface="ヒラギノUD丸ゴ StdN W4" panose="020F0400000000000000" pitchFamily="34" charset="-128"/>
                <a:ea typeface="ヒラギノUD丸ゴ StdN W4" panose="020F0400000000000000" pitchFamily="34" charset="-128"/>
              </a:rPr>
              <a:t>※</a:t>
            </a:r>
            <a:r>
              <a:rPr kumimoji="1" lang="ja-JP" altLang="en-US" sz="2800" dirty="0" smtClean="0">
                <a:latin typeface="ヒラギノUD丸ゴ StdN W4" panose="020F0400000000000000" pitchFamily="34" charset="-128"/>
                <a:ea typeface="ヒラギノUD丸ゴ StdN W4" panose="020F0400000000000000" pitchFamily="34" charset="-128"/>
              </a:rPr>
              <a:t>動画は、以下のデータが別データとしてありますので、ここに</a:t>
            </a:r>
          </a:p>
          <a:p>
            <a:r>
              <a:rPr lang="ja-JP" altLang="en-US" sz="2800" dirty="0">
                <a:latin typeface="ヒラギノUD丸ゴ StdN W4" panose="020F0400000000000000" pitchFamily="34" charset="-128"/>
                <a:ea typeface="ヒラギノUD丸ゴ StdN W4" panose="020F0400000000000000" pitchFamily="34" charset="-128"/>
              </a:rPr>
              <a:t>　</a:t>
            </a:r>
            <a:r>
              <a:rPr kumimoji="1" lang="ja-JP" altLang="en-US" sz="2800" dirty="0" smtClean="0">
                <a:latin typeface="ヒラギノUD丸ゴ StdN W4" panose="020F0400000000000000" pitchFamily="34" charset="-128"/>
                <a:ea typeface="ヒラギノUD丸ゴ StdN W4" panose="020F0400000000000000" pitchFamily="34" charset="-128"/>
              </a:rPr>
              <a:t>挿入してご使用ください</a:t>
            </a:r>
          </a:p>
          <a:p>
            <a:endParaRPr kumimoji="1" lang="ja-JP" altLang="en-US" sz="2800" dirty="0" smtClean="0">
              <a:latin typeface="ヒラギノUD丸ゴ StdN W4" panose="020F0400000000000000" pitchFamily="34" charset="-128"/>
              <a:ea typeface="ヒラギノUD丸ゴ StdN W4" panose="020F0400000000000000" pitchFamily="34" charset="-128"/>
            </a:endParaRPr>
          </a:p>
          <a:p>
            <a:r>
              <a:rPr lang="ja-JP" altLang="en-US" sz="2800" dirty="0">
                <a:latin typeface="ヒラギノUD丸ゴ StdN W4" panose="020F0400000000000000" pitchFamily="34" charset="-128"/>
                <a:ea typeface="ヒラギノUD丸ゴ StdN W4" panose="020F0400000000000000" pitchFamily="34" charset="-128"/>
              </a:rPr>
              <a:t>　</a:t>
            </a:r>
            <a:r>
              <a:rPr lang="ja-JP" altLang="en-US" sz="2800" dirty="0" smtClean="0">
                <a:latin typeface="ヒラギノUD丸ゴ StdN W4" panose="020F0400000000000000" pitchFamily="34" charset="-128"/>
                <a:ea typeface="ヒラギノUD丸ゴ StdN W4" panose="020F0400000000000000" pitchFamily="34" charset="-128"/>
              </a:rPr>
              <a:t>　動画データ　</a:t>
            </a:r>
            <a:r>
              <a:rPr lang="zh-TW" altLang="en-US" sz="2800" dirty="0">
                <a:latin typeface="ヒラギノUD丸ゴ StdN W4" panose="020F0400000000000000" pitchFamily="34" charset="-128"/>
                <a:ea typeface="ヒラギノUD丸ゴ StdN W4" panose="020F0400000000000000" pitchFamily="34" charset="-128"/>
              </a:rPr>
              <a:t>Ｃ－２</a:t>
            </a:r>
            <a:r>
              <a:rPr lang="en-US" altLang="zh-TW" sz="2800" dirty="0">
                <a:latin typeface="ヒラギノUD丸ゴ StdN W4" panose="020F0400000000000000" pitchFamily="34" charset="-128"/>
                <a:ea typeface="ヒラギノUD丸ゴ StdN W4" panose="020F0400000000000000" pitchFamily="34" charset="-128"/>
              </a:rPr>
              <a:t>.</a:t>
            </a:r>
            <a:r>
              <a:rPr lang="zh-TW" altLang="en-US" sz="2800" dirty="0">
                <a:latin typeface="ヒラギノUD丸ゴ StdN W4" panose="020F0400000000000000" pitchFamily="34" charset="-128"/>
                <a:ea typeface="ヒラギノUD丸ゴ StdN W4" panose="020F0400000000000000" pitchFamily="34" charset="-128"/>
              </a:rPr>
              <a:t>当事者講師講和動画③</a:t>
            </a:r>
            <a:endParaRPr lang="ja-JP" altLang="en-US" sz="2800" dirty="0">
              <a:latin typeface="ヒラギノUD丸ゴ StdN W4" panose="020F0400000000000000" pitchFamily="34" charset="-128"/>
              <a:ea typeface="ヒラギノUD丸ゴ StdN W4" panose="020F0400000000000000" pitchFamily="34" charset="-128"/>
            </a:endParaRPr>
          </a:p>
        </p:txBody>
      </p:sp>
    </p:spTree>
    <p:extLst>
      <p:ext uri="{BB962C8B-B14F-4D97-AF65-F5344CB8AC3E}">
        <p14:creationId xmlns:p14="http://schemas.microsoft.com/office/powerpoint/2010/main" val="34220197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 3"/>
          <p:cNvSpPr/>
          <p:nvPr/>
        </p:nvSpPr>
        <p:spPr>
          <a:xfrm>
            <a:off x="304800" y="2407053"/>
            <a:ext cx="11650133" cy="186014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p:cNvSpPr txBox="1"/>
          <p:nvPr/>
        </p:nvSpPr>
        <p:spPr>
          <a:xfrm>
            <a:off x="2448984" y="719666"/>
            <a:ext cx="6853158" cy="707886"/>
          </a:xfrm>
          <a:prstGeom prst="rect">
            <a:avLst/>
          </a:prstGeom>
          <a:noFill/>
        </p:spPr>
        <p:txBody>
          <a:bodyPr wrap="none" rtlCol="0">
            <a:spAutoFit/>
          </a:bodyPr>
          <a:lstStyle/>
          <a:p>
            <a:r>
              <a:rPr kumimoji="1" lang="ja-JP" altLang="en-US" sz="4000" u="sng" dirty="0">
                <a:latin typeface="ヒラギノUD丸ゴ StdN W3" panose="020F0300000000000000" pitchFamily="34" charset="-128"/>
                <a:ea typeface="ヒラギノUD丸ゴ StdN W3" panose="020F0300000000000000" pitchFamily="34" charset="-128"/>
              </a:rPr>
              <a:t>グループディスカッション③</a:t>
            </a:r>
          </a:p>
        </p:txBody>
      </p:sp>
      <p:sp>
        <p:nvSpPr>
          <p:cNvPr id="3" name="テキスト ボックス 2"/>
          <p:cNvSpPr txBox="1"/>
          <p:nvPr/>
        </p:nvSpPr>
        <p:spPr>
          <a:xfrm>
            <a:off x="1033188" y="2736961"/>
            <a:ext cx="10341293" cy="1200329"/>
          </a:xfrm>
          <a:prstGeom prst="rect">
            <a:avLst/>
          </a:prstGeom>
          <a:noFill/>
        </p:spPr>
        <p:txBody>
          <a:bodyPr wrap="none" rtlCol="0">
            <a:spAutoFit/>
          </a:bodyPr>
          <a:lstStyle/>
          <a:p>
            <a:r>
              <a:rPr kumimoji="1" lang="ja-JP" altLang="en-US" sz="3600" dirty="0" smtClean="0">
                <a:solidFill>
                  <a:schemeClr val="bg1"/>
                </a:solidFill>
                <a:latin typeface="ヒラギノUD丸ゴ StdN W3" panose="020F0300000000000000" pitchFamily="34" charset="-128"/>
                <a:ea typeface="ヒラギノUD丸ゴ StdN W3" panose="020F0300000000000000" pitchFamily="34" charset="-128"/>
              </a:rPr>
              <a:t>２つの</a:t>
            </a:r>
            <a:r>
              <a:rPr kumimoji="1" lang="ja-JP" altLang="en-US" sz="3600" dirty="0">
                <a:solidFill>
                  <a:schemeClr val="bg1"/>
                </a:solidFill>
                <a:latin typeface="ヒラギノUD丸ゴ StdN W3" panose="020F0300000000000000" pitchFamily="34" charset="-128"/>
                <a:ea typeface="ヒラギノUD丸ゴ StdN W3" panose="020F0300000000000000" pitchFamily="34" charset="-128"/>
              </a:rPr>
              <a:t>「困りごと」に対して、</a:t>
            </a:r>
          </a:p>
          <a:p>
            <a:r>
              <a:rPr lang="ja-JP" altLang="en-US" sz="3600" dirty="0">
                <a:solidFill>
                  <a:schemeClr val="bg1"/>
                </a:solidFill>
                <a:latin typeface="ヒラギノUD丸ゴ StdN W3" panose="020F0300000000000000" pitchFamily="34" charset="-128"/>
                <a:ea typeface="ヒラギノUD丸ゴ StdN W3" panose="020F0300000000000000" pitchFamily="34" charset="-128"/>
              </a:rPr>
              <a:t>　　　　　　　　　　あなたは何ができますか？</a:t>
            </a:r>
            <a:endParaRPr kumimoji="1" lang="ja-JP" altLang="en-US" sz="3600" dirty="0">
              <a:solidFill>
                <a:schemeClr val="bg1"/>
              </a:solidFill>
              <a:latin typeface="ヒラギノUD丸ゴ StdN W3" panose="020F0300000000000000" pitchFamily="34" charset="-128"/>
              <a:ea typeface="ヒラギノUD丸ゴ StdN W3" panose="020F0300000000000000" pitchFamily="34" charset="-128"/>
            </a:endParaRPr>
          </a:p>
        </p:txBody>
      </p:sp>
      <p:pic>
        <p:nvPicPr>
          <p:cNvPr id="10" name="図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3887" y="4455441"/>
            <a:ext cx="2623352" cy="2346376"/>
          </a:xfrm>
          <a:prstGeom prst="rect">
            <a:avLst/>
          </a:prstGeom>
        </p:spPr>
      </p:pic>
    </p:spTree>
    <p:extLst>
      <p:ext uri="{BB962C8B-B14F-4D97-AF65-F5344CB8AC3E}">
        <p14:creationId xmlns:p14="http://schemas.microsoft.com/office/powerpoint/2010/main" val="21383691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4439265" y="943897"/>
            <a:ext cx="2492990" cy="1015663"/>
          </a:xfrm>
          <a:prstGeom prst="rect">
            <a:avLst/>
          </a:prstGeom>
          <a:noFill/>
        </p:spPr>
        <p:txBody>
          <a:bodyPr wrap="none" rtlCol="0">
            <a:spAutoFit/>
          </a:bodyPr>
          <a:lstStyle/>
          <a:p>
            <a:r>
              <a:rPr kumimoji="1" lang="ja-JP" altLang="en-US" sz="6000" dirty="0" smtClean="0">
                <a:latin typeface="ヒラギノUD丸ゴ StdN W4" panose="020F0400000000000000" pitchFamily="34" charset="-128"/>
                <a:ea typeface="ヒラギノUD丸ゴ StdN W4" panose="020F0400000000000000" pitchFamily="34" charset="-128"/>
              </a:rPr>
              <a:t>動　画</a:t>
            </a:r>
            <a:endParaRPr kumimoji="1" lang="ja-JP" altLang="en-US" sz="6000" dirty="0">
              <a:latin typeface="ヒラギノUD丸ゴ StdN W4" panose="020F0400000000000000" pitchFamily="34" charset="-128"/>
              <a:ea typeface="ヒラギノUD丸ゴ StdN W4" panose="020F0400000000000000" pitchFamily="34" charset="-128"/>
            </a:endParaRPr>
          </a:p>
        </p:txBody>
      </p:sp>
      <p:sp>
        <p:nvSpPr>
          <p:cNvPr id="5" name="テキスト ボックス 4"/>
          <p:cNvSpPr txBox="1"/>
          <p:nvPr/>
        </p:nvSpPr>
        <p:spPr>
          <a:xfrm>
            <a:off x="824927" y="2914773"/>
            <a:ext cx="10597773" cy="1815882"/>
          </a:xfrm>
          <a:prstGeom prst="rect">
            <a:avLst/>
          </a:prstGeom>
          <a:noFill/>
        </p:spPr>
        <p:txBody>
          <a:bodyPr wrap="none" rtlCol="0">
            <a:spAutoFit/>
          </a:bodyPr>
          <a:lstStyle/>
          <a:p>
            <a:r>
              <a:rPr kumimoji="1" lang="en-US" altLang="ja-JP" sz="2800" dirty="0" smtClean="0">
                <a:latin typeface="ヒラギノUD丸ゴ StdN W4" panose="020F0400000000000000" pitchFamily="34" charset="-128"/>
                <a:ea typeface="ヒラギノUD丸ゴ StdN W4" panose="020F0400000000000000" pitchFamily="34" charset="-128"/>
              </a:rPr>
              <a:t>※</a:t>
            </a:r>
            <a:r>
              <a:rPr kumimoji="1" lang="ja-JP" altLang="en-US" sz="2800" dirty="0" smtClean="0">
                <a:latin typeface="ヒラギノUD丸ゴ StdN W4" panose="020F0400000000000000" pitchFamily="34" charset="-128"/>
                <a:ea typeface="ヒラギノUD丸ゴ StdN W4" panose="020F0400000000000000" pitchFamily="34" charset="-128"/>
              </a:rPr>
              <a:t>動画は、以下のデータが別データとしてありますので、ここに</a:t>
            </a:r>
          </a:p>
          <a:p>
            <a:r>
              <a:rPr lang="ja-JP" altLang="en-US" sz="2800" dirty="0">
                <a:latin typeface="ヒラギノUD丸ゴ StdN W4" panose="020F0400000000000000" pitchFamily="34" charset="-128"/>
                <a:ea typeface="ヒラギノUD丸ゴ StdN W4" panose="020F0400000000000000" pitchFamily="34" charset="-128"/>
              </a:rPr>
              <a:t>　</a:t>
            </a:r>
            <a:r>
              <a:rPr kumimoji="1" lang="ja-JP" altLang="en-US" sz="2800" dirty="0" smtClean="0">
                <a:latin typeface="ヒラギノUD丸ゴ StdN W4" panose="020F0400000000000000" pitchFamily="34" charset="-128"/>
                <a:ea typeface="ヒラギノUD丸ゴ StdN W4" panose="020F0400000000000000" pitchFamily="34" charset="-128"/>
              </a:rPr>
              <a:t>挿入してご使用ください</a:t>
            </a:r>
          </a:p>
          <a:p>
            <a:endParaRPr kumimoji="1" lang="ja-JP" altLang="en-US" sz="2800" dirty="0" smtClean="0">
              <a:latin typeface="ヒラギノUD丸ゴ StdN W4" panose="020F0400000000000000" pitchFamily="34" charset="-128"/>
              <a:ea typeface="ヒラギノUD丸ゴ StdN W4" panose="020F0400000000000000" pitchFamily="34" charset="-128"/>
            </a:endParaRPr>
          </a:p>
          <a:p>
            <a:r>
              <a:rPr lang="ja-JP" altLang="en-US" sz="2800" dirty="0">
                <a:latin typeface="ヒラギノUD丸ゴ StdN W4" panose="020F0400000000000000" pitchFamily="34" charset="-128"/>
                <a:ea typeface="ヒラギノUD丸ゴ StdN W4" panose="020F0400000000000000" pitchFamily="34" charset="-128"/>
              </a:rPr>
              <a:t>　</a:t>
            </a:r>
            <a:r>
              <a:rPr lang="ja-JP" altLang="en-US" sz="2800" dirty="0" smtClean="0">
                <a:latin typeface="ヒラギノUD丸ゴ StdN W4" panose="020F0400000000000000" pitchFamily="34" charset="-128"/>
                <a:ea typeface="ヒラギノUD丸ゴ StdN W4" panose="020F0400000000000000" pitchFamily="34" charset="-128"/>
              </a:rPr>
              <a:t>　動画データ　</a:t>
            </a:r>
            <a:r>
              <a:rPr lang="zh-TW" altLang="en-US" sz="2800" dirty="0">
                <a:latin typeface="ヒラギノUD丸ゴ StdN W4" panose="020F0400000000000000" pitchFamily="34" charset="-128"/>
                <a:ea typeface="ヒラギノUD丸ゴ StdN W4" panose="020F0400000000000000" pitchFamily="34" charset="-128"/>
              </a:rPr>
              <a:t>Ｃ－２</a:t>
            </a:r>
            <a:r>
              <a:rPr lang="en-US" altLang="zh-TW" sz="2800" dirty="0">
                <a:latin typeface="ヒラギノUD丸ゴ StdN W4" panose="020F0400000000000000" pitchFamily="34" charset="-128"/>
                <a:ea typeface="ヒラギノUD丸ゴ StdN W4" panose="020F0400000000000000" pitchFamily="34" charset="-128"/>
              </a:rPr>
              <a:t>.</a:t>
            </a:r>
            <a:r>
              <a:rPr lang="zh-TW" altLang="en-US" sz="2800" dirty="0">
                <a:latin typeface="ヒラギノUD丸ゴ StdN W4" panose="020F0400000000000000" pitchFamily="34" charset="-128"/>
                <a:ea typeface="ヒラギノUD丸ゴ StdN W4" panose="020F0400000000000000" pitchFamily="34" charset="-128"/>
              </a:rPr>
              <a:t>当事者講師講和動画④</a:t>
            </a:r>
            <a:endParaRPr lang="ja-JP" altLang="en-US" sz="2800" dirty="0">
              <a:latin typeface="ヒラギノUD丸ゴ StdN W4" panose="020F0400000000000000" pitchFamily="34" charset="-128"/>
              <a:ea typeface="ヒラギノUD丸ゴ StdN W4" panose="020F0400000000000000" pitchFamily="34" charset="-128"/>
            </a:endParaRPr>
          </a:p>
        </p:txBody>
      </p:sp>
    </p:spTree>
    <p:extLst>
      <p:ext uri="{BB962C8B-B14F-4D97-AF65-F5344CB8AC3E}">
        <p14:creationId xmlns:p14="http://schemas.microsoft.com/office/powerpoint/2010/main" val="8629286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304800" y="2278744"/>
            <a:ext cx="11650133" cy="1538514"/>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4563887" y="719666"/>
            <a:ext cx="2749471" cy="707886"/>
          </a:xfrm>
          <a:prstGeom prst="rect">
            <a:avLst/>
          </a:prstGeom>
          <a:noFill/>
        </p:spPr>
        <p:txBody>
          <a:bodyPr wrap="none" rtlCol="0">
            <a:spAutoFit/>
          </a:bodyPr>
          <a:lstStyle/>
          <a:p>
            <a:r>
              <a:rPr kumimoji="1" lang="ja-JP" altLang="en-US" sz="4000" u="sng" dirty="0">
                <a:latin typeface="ヒラギノUD丸ゴ StdN W3" panose="020F0300000000000000" pitchFamily="34" charset="-128"/>
                <a:ea typeface="ヒラギノUD丸ゴ StdN W3" panose="020F0300000000000000" pitchFamily="34" charset="-128"/>
              </a:rPr>
              <a:t>個人ワーク</a:t>
            </a:r>
          </a:p>
        </p:txBody>
      </p:sp>
      <p:sp>
        <p:nvSpPr>
          <p:cNvPr id="8" name="テキスト ボックス 7"/>
          <p:cNvSpPr txBox="1"/>
          <p:nvPr/>
        </p:nvSpPr>
        <p:spPr>
          <a:xfrm>
            <a:off x="2113382" y="2767218"/>
            <a:ext cx="8032968" cy="646331"/>
          </a:xfrm>
          <a:prstGeom prst="rect">
            <a:avLst/>
          </a:prstGeom>
          <a:noFill/>
        </p:spPr>
        <p:txBody>
          <a:bodyPr wrap="none" rtlCol="0">
            <a:spAutoFit/>
          </a:bodyPr>
          <a:lstStyle/>
          <a:p>
            <a:r>
              <a:rPr kumimoji="1" lang="ja-JP" altLang="en-US" sz="3600" dirty="0">
                <a:solidFill>
                  <a:schemeClr val="bg1"/>
                </a:solidFill>
                <a:latin typeface="ヒラギノUD丸ゴ StdN W3" panose="020F0300000000000000" pitchFamily="34" charset="-128"/>
                <a:ea typeface="ヒラギノUD丸ゴ StdN W3" panose="020F0300000000000000" pitchFamily="34" charset="-128"/>
              </a:rPr>
              <a:t>あなたの行動宣言！をつくりましょう</a:t>
            </a:r>
          </a:p>
        </p:txBody>
      </p:sp>
      <p:pic>
        <p:nvPicPr>
          <p:cNvPr id="2" name="図 1"/>
          <p:cNvPicPr>
            <a:picLocks noChangeAspect="1"/>
          </p:cNvPicPr>
          <p:nvPr/>
        </p:nvPicPr>
        <p:blipFill>
          <a:blip r:embed="rId3"/>
          <a:stretch>
            <a:fillRect/>
          </a:stretch>
        </p:blipFill>
        <p:spPr>
          <a:xfrm>
            <a:off x="5000476" y="3902023"/>
            <a:ext cx="2312882" cy="2955977"/>
          </a:xfrm>
          <a:prstGeom prst="rect">
            <a:avLst/>
          </a:prstGeom>
        </p:spPr>
      </p:pic>
    </p:spTree>
    <p:extLst>
      <p:ext uri="{BB962C8B-B14F-4D97-AF65-F5344CB8AC3E}">
        <p14:creationId xmlns:p14="http://schemas.microsoft.com/office/powerpoint/2010/main" val="10555061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4439265" y="943897"/>
            <a:ext cx="2492990" cy="1015663"/>
          </a:xfrm>
          <a:prstGeom prst="rect">
            <a:avLst/>
          </a:prstGeom>
          <a:noFill/>
        </p:spPr>
        <p:txBody>
          <a:bodyPr wrap="none" rtlCol="0">
            <a:spAutoFit/>
          </a:bodyPr>
          <a:lstStyle/>
          <a:p>
            <a:r>
              <a:rPr kumimoji="1" lang="ja-JP" altLang="en-US" sz="6000" dirty="0" smtClean="0">
                <a:latin typeface="ヒラギノUD丸ゴ StdN W4" panose="020F0400000000000000" pitchFamily="34" charset="-128"/>
                <a:ea typeface="ヒラギノUD丸ゴ StdN W4" panose="020F0400000000000000" pitchFamily="34" charset="-128"/>
              </a:rPr>
              <a:t>動　画</a:t>
            </a:r>
            <a:endParaRPr kumimoji="1" lang="ja-JP" altLang="en-US" sz="6000" dirty="0">
              <a:latin typeface="ヒラギノUD丸ゴ StdN W4" panose="020F0400000000000000" pitchFamily="34" charset="-128"/>
              <a:ea typeface="ヒラギノUD丸ゴ StdN W4" panose="020F0400000000000000" pitchFamily="34" charset="-128"/>
            </a:endParaRPr>
          </a:p>
        </p:txBody>
      </p:sp>
      <p:sp>
        <p:nvSpPr>
          <p:cNvPr id="4" name="テキスト ボックス 3"/>
          <p:cNvSpPr txBox="1"/>
          <p:nvPr/>
        </p:nvSpPr>
        <p:spPr>
          <a:xfrm>
            <a:off x="824927" y="2914773"/>
            <a:ext cx="10597773" cy="1815882"/>
          </a:xfrm>
          <a:prstGeom prst="rect">
            <a:avLst/>
          </a:prstGeom>
          <a:noFill/>
        </p:spPr>
        <p:txBody>
          <a:bodyPr wrap="none" rtlCol="0">
            <a:spAutoFit/>
          </a:bodyPr>
          <a:lstStyle/>
          <a:p>
            <a:r>
              <a:rPr kumimoji="1" lang="en-US" altLang="ja-JP" sz="2800" dirty="0" smtClean="0">
                <a:latin typeface="ヒラギノUD丸ゴ StdN W4" panose="020F0400000000000000" pitchFamily="34" charset="-128"/>
                <a:ea typeface="ヒラギノUD丸ゴ StdN W4" panose="020F0400000000000000" pitchFamily="34" charset="-128"/>
              </a:rPr>
              <a:t>※</a:t>
            </a:r>
            <a:r>
              <a:rPr kumimoji="1" lang="ja-JP" altLang="en-US" sz="2800" dirty="0" smtClean="0">
                <a:latin typeface="ヒラギノUD丸ゴ StdN W4" panose="020F0400000000000000" pitchFamily="34" charset="-128"/>
                <a:ea typeface="ヒラギノUD丸ゴ StdN W4" panose="020F0400000000000000" pitchFamily="34" charset="-128"/>
              </a:rPr>
              <a:t>動画は、以下のデータが別データとしてありますので、ここに</a:t>
            </a:r>
          </a:p>
          <a:p>
            <a:r>
              <a:rPr lang="ja-JP" altLang="en-US" sz="2800" dirty="0">
                <a:latin typeface="ヒラギノUD丸ゴ StdN W4" panose="020F0400000000000000" pitchFamily="34" charset="-128"/>
                <a:ea typeface="ヒラギノUD丸ゴ StdN W4" panose="020F0400000000000000" pitchFamily="34" charset="-128"/>
              </a:rPr>
              <a:t>　</a:t>
            </a:r>
            <a:r>
              <a:rPr kumimoji="1" lang="ja-JP" altLang="en-US" sz="2800" dirty="0" smtClean="0">
                <a:latin typeface="ヒラギノUD丸ゴ StdN W4" panose="020F0400000000000000" pitchFamily="34" charset="-128"/>
                <a:ea typeface="ヒラギノUD丸ゴ StdN W4" panose="020F0400000000000000" pitchFamily="34" charset="-128"/>
              </a:rPr>
              <a:t>挿入してご使用ください</a:t>
            </a:r>
          </a:p>
          <a:p>
            <a:endParaRPr kumimoji="1" lang="ja-JP" altLang="en-US" sz="2800" dirty="0" smtClean="0">
              <a:latin typeface="ヒラギノUD丸ゴ StdN W4" panose="020F0400000000000000" pitchFamily="34" charset="-128"/>
              <a:ea typeface="ヒラギノUD丸ゴ StdN W4" panose="020F0400000000000000" pitchFamily="34" charset="-128"/>
            </a:endParaRPr>
          </a:p>
          <a:p>
            <a:r>
              <a:rPr lang="ja-JP" altLang="en-US" sz="2800" dirty="0">
                <a:latin typeface="ヒラギノUD丸ゴ StdN W4" panose="020F0400000000000000" pitchFamily="34" charset="-128"/>
                <a:ea typeface="ヒラギノUD丸ゴ StdN W4" panose="020F0400000000000000" pitchFamily="34" charset="-128"/>
              </a:rPr>
              <a:t>　</a:t>
            </a:r>
            <a:r>
              <a:rPr lang="ja-JP" altLang="en-US" sz="2800" dirty="0" smtClean="0">
                <a:latin typeface="ヒラギノUD丸ゴ StdN W4" panose="020F0400000000000000" pitchFamily="34" charset="-128"/>
                <a:ea typeface="ヒラギノUD丸ゴ StdN W4" panose="020F0400000000000000" pitchFamily="34" charset="-128"/>
              </a:rPr>
              <a:t>　動画データ　</a:t>
            </a:r>
            <a:r>
              <a:rPr lang="zh-TW" altLang="en-US" sz="2800" dirty="0">
                <a:latin typeface="ヒラギノUD丸ゴ StdN W4" panose="020F0400000000000000" pitchFamily="34" charset="-128"/>
                <a:ea typeface="ヒラギノUD丸ゴ StdN W4" panose="020F0400000000000000" pitchFamily="34" charset="-128"/>
              </a:rPr>
              <a:t>Ｃ－２</a:t>
            </a:r>
            <a:r>
              <a:rPr lang="en-US" altLang="zh-TW" sz="2800" dirty="0">
                <a:latin typeface="ヒラギノUD丸ゴ StdN W4" panose="020F0400000000000000" pitchFamily="34" charset="-128"/>
                <a:ea typeface="ヒラギノUD丸ゴ StdN W4" panose="020F0400000000000000" pitchFamily="34" charset="-128"/>
              </a:rPr>
              <a:t>.</a:t>
            </a:r>
            <a:r>
              <a:rPr lang="zh-TW" altLang="en-US" sz="2800" dirty="0">
                <a:latin typeface="ヒラギノUD丸ゴ StdN W4" panose="020F0400000000000000" pitchFamily="34" charset="-128"/>
                <a:ea typeface="ヒラギノUD丸ゴ StdN W4" panose="020F0400000000000000" pitchFamily="34" charset="-128"/>
              </a:rPr>
              <a:t>当事者講師講和動画⑤</a:t>
            </a:r>
            <a:endParaRPr lang="ja-JP" altLang="en-US" sz="2800" dirty="0">
              <a:latin typeface="ヒラギノUD丸ゴ StdN W4" panose="020F0400000000000000" pitchFamily="34" charset="-128"/>
              <a:ea typeface="ヒラギノUD丸ゴ StdN W4" panose="020F0400000000000000" pitchFamily="34" charset="-128"/>
            </a:endParaRPr>
          </a:p>
        </p:txBody>
      </p:sp>
    </p:spTree>
    <p:extLst>
      <p:ext uri="{BB962C8B-B14F-4D97-AF65-F5344CB8AC3E}">
        <p14:creationId xmlns:p14="http://schemas.microsoft.com/office/powerpoint/2010/main" val="299758047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4072</TotalTime>
  <Words>996</Words>
  <Application>Microsoft Office PowerPoint</Application>
  <PresentationFormat>ワイド画面</PresentationFormat>
  <Paragraphs>178</Paragraphs>
  <Slides>11</Slides>
  <Notes>11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11</vt:i4>
      </vt:variant>
    </vt:vector>
  </HeadingPairs>
  <TitlesOfParts>
    <vt:vector size="17" baseType="lpstr">
      <vt:lpstr>ヒラギノUD丸ゴ StdN W3</vt:lpstr>
      <vt:lpstr>ヒラギノUD丸ゴ StdN W4</vt:lpstr>
      <vt:lpstr>游ゴシック</vt:lpstr>
      <vt:lpstr>游ゴシック Light</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高光  美智代</dc:creator>
  <cp:lastModifiedBy>高光  美智代</cp:lastModifiedBy>
  <cp:revision>256</cp:revision>
  <cp:lastPrinted>2017-03-07T03:11:55Z</cp:lastPrinted>
  <dcterms:created xsi:type="dcterms:W3CDTF">2017-01-05T00:53:53Z</dcterms:created>
  <dcterms:modified xsi:type="dcterms:W3CDTF">2017-03-27T07:34:14Z</dcterms:modified>
</cp:coreProperties>
</file>