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3"/>
  </p:notesMasterIdLst>
  <p:sldIdLst>
    <p:sldId id="279" r:id="rId2"/>
    <p:sldId id="277" r:id="rId3"/>
    <p:sldId id="268" r:id="rId4"/>
    <p:sldId id="278" r:id="rId5"/>
    <p:sldId id="280" r:id="rId6"/>
    <p:sldId id="271" r:id="rId7"/>
    <p:sldId id="272" r:id="rId8"/>
    <p:sldId id="276" r:id="rId9"/>
    <p:sldId id="274" r:id="rId10"/>
    <p:sldId id="258" r:id="rId11"/>
    <p:sldId id="267" r:id="rId1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1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82"/>
    <p:restoredTop sz="94660"/>
  </p:normalViewPr>
  <p:slideViewPr>
    <p:cSldViewPr snapToGrid="0" showGuides="1">
      <p:cViewPr varScale="1">
        <p:scale>
          <a:sx n="87" d="100"/>
          <a:sy n="87" d="100"/>
        </p:scale>
        <p:origin x="1598" y="77"/>
      </p:cViewPr>
      <p:guideLst>
        <p:guide orient="horz" pos="2137"/>
        <p:guide pos="3120"/>
      </p:guideLst>
    </p:cSldViewPr>
  </p:slideViewPr>
  <p:notesTextViewPr>
    <p:cViewPr>
      <p:scale>
        <a:sx n="1" d="1"/>
        <a:sy n="1" d="1"/>
      </p:scale>
      <p:origin x="0" y="0"/>
    </p:cViewPr>
  </p:notesTextViewPr>
  <p:notesViewPr>
    <p:cSldViewPr snapToGrid="0" showGuides="1">
      <p:cViewPr varScale="1">
        <p:scale>
          <a:sx n="79" d="100"/>
          <a:sy n="79" d="100"/>
        </p:scale>
        <p:origin x="314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0" name="ヘッダー プレースホルダー 1"/>
          <p:cNvSpPr>
            <a:spLocks noGrp="1"/>
          </p:cNvSpPr>
          <p:nvPr>
            <p:ph type="hdr" sz="quarter"/>
          </p:nvPr>
        </p:nvSpPr>
        <p:spPr>
          <a:xfrm>
            <a:off x="0" y="0"/>
            <a:ext cx="2919565" cy="493868"/>
          </a:xfrm>
          <a:prstGeom prst="rect">
            <a:avLst/>
          </a:prstGeom>
        </p:spPr>
        <p:txBody>
          <a:bodyPr vert="horz" lIns="90763" tIns="45382" rIns="90763" bIns="45382" rtlCol="0"/>
          <a:lstStyle>
            <a:lvl1pPr algn="l">
              <a:defRPr sz="1200"/>
            </a:lvl1pPr>
          </a:lstStyle>
          <a:p>
            <a:endParaRPr kumimoji="1" lang="ja-JP" altLang="en-US"/>
          </a:p>
        </p:txBody>
      </p:sp>
      <p:sp>
        <p:nvSpPr>
          <p:cNvPr id="1101" name="日付プレースホルダー 2"/>
          <p:cNvSpPr>
            <a:spLocks noGrp="1"/>
          </p:cNvSpPr>
          <p:nvPr>
            <p:ph type="dt" idx="1"/>
          </p:nvPr>
        </p:nvSpPr>
        <p:spPr>
          <a:xfrm>
            <a:off x="3814626" y="0"/>
            <a:ext cx="2919565" cy="493868"/>
          </a:xfrm>
          <a:prstGeom prst="rect">
            <a:avLst/>
          </a:prstGeom>
        </p:spPr>
        <p:txBody>
          <a:bodyPr vert="horz" lIns="90763" tIns="45382" rIns="90763" bIns="45382" rtlCol="0"/>
          <a:lstStyle>
            <a:lvl1pPr algn="r">
              <a:defRPr sz="1200"/>
            </a:lvl1pPr>
          </a:lstStyle>
          <a:p>
            <a:fld id="{86891ED8-0267-4766-9FB9-4CA547AB36F1}" type="datetimeFigureOut">
              <a:rPr kumimoji="1" lang="ja-JP" altLang="en-US" smtClean="0"/>
              <a:t>2021/11/2</a:t>
            </a:fld>
            <a:endParaRPr kumimoji="1" lang="ja-JP" altLang="en-US"/>
          </a:p>
        </p:txBody>
      </p:sp>
      <p:sp>
        <p:nvSpPr>
          <p:cNvPr id="1102"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0763" tIns="45382" rIns="90763" bIns="45382" rtlCol="0" anchor="ctr"/>
          <a:lstStyle/>
          <a:p>
            <a:endParaRPr lang="ja-JP" altLang="en-US"/>
          </a:p>
        </p:txBody>
      </p:sp>
      <p:sp>
        <p:nvSpPr>
          <p:cNvPr id="1103" name="ノート プレースホルダー 4"/>
          <p:cNvSpPr>
            <a:spLocks noGrp="1"/>
          </p:cNvSpPr>
          <p:nvPr>
            <p:ph type="body" sz="quarter" idx="3"/>
          </p:nvPr>
        </p:nvSpPr>
        <p:spPr>
          <a:xfrm>
            <a:off x="673262" y="4747760"/>
            <a:ext cx="5389240" cy="3884673"/>
          </a:xfrm>
          <a:prstGeom prst="rect">
            <a:avLst/>
          </a:prstGeom>
        </p:spPr>
        <p:txBody>
          <a:bodyPr vert="horz" lIns="90763" tIns="45382" rIns="90763" bIns="4538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104" name="フッター プレースホルダー 5"/>
          <p:cNvSpPr>
            <a:spLocks noGrp="1"/>
          </p:cNvSpPr>
          <p:nvPr>
            <p:ph type="ftr" sz="quarter" idx="4"/>
          </p:nvPr>
        </p:nvSpPr>
        <p:spPr>
          <a:xfrm>
            <a:off x="0" y="9372445"/>
            <a:ext cx="2919565" cy="493868"/>
          </a:xfrm>
          <a:prstGeom prst="rect">
            <a:avLst/>
          </a:prstGeom>
        </p:spPr>
        <p:txBody>
          <a:bodyPr vert="horz" lIns="90763" tIns="45382" rIns="90763" bIns="45382" rtlCol="0" anchor="b"/>
          <a:lstStyle>
            <a:lvl1pPr algn="l">
              <a:defRPr sz="1200"/>
            </a:lvl1pPr>
          </a:lstStyle>
          <a:p>
            <a:endParaRPr kumimoji="1" lang="ja-JP" altLang="en-US"/>
          </a:p>
        </p:txBody>
      </p:sp>
      <p:sp>
        <p:nvSpPr>
          <p:cNvPr id="1105" name="スライド番号プレースホルダー 6"/>
          <p:cNvSpPr>
            <a:spLocks noGrp="1"/>
          </p:cNvSpPr>
          <p:nvPr>
            <p:ph type="sldNum" sz="quarter" idx="5"/>
          </p:nvPr>
        </p:nvSpPr>
        <p:spPr>
          <a:xfrm>
            <a:off x="3814626" y="9372445"/>
            <a:ext cx="2919565" cy="493868"/>
          </a:xfrm>
          <a:prstGeom prst="rect">
            <a:avLst/>
          </a:prstGeom>
        </p:spPr>
        <p:txBody>
          <a:bodyPr vert="horz" lIns="90763" tIns="45382" rIns="90763" bIns="45382" rtlCol="0" anchor="b"/>
          <a:lstStyle>
            <a:lvl1pPr algn="r">
              <a:defRPr sz="1200"/>
            </a:lvl1pPr>
          </a:lstStyle>
          <a:p>
            <a:fld id="{262F8DB8-4804-4F0B-9FB5-BF665336E3F7}" type="slidenum">
              <a:rPr kumimoji="1" lang="ja-JP" altLang="en-US" smtClean="0"/>
              <a:t>‹#›</a:t>
            </a:fld>
            <a:endParaRPr kumimoji="1" lang="ja-JP" altLang="en-US"/>
          </a:p>
        </p:txBody>
      </p:sp>
    </p:spTree>
    <p:extLst>
      <p:ext uri="{BB962C8B-B14F-4D97-AF65-F5344CB8AC3E}">
        <p14:creationId xmlns:p14="http://schemas.microsoft.com/office/powerpoint/2010/main" val="15267898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031" name="Title 1"/>
          <p:cNvSpPr>
            <a:spLocks noGrp="1"/>
          </p:cNvSpPr>
          <p:nvPr>
            <p:ph type="ctrTitle"/>
          </p:nvPr>
        </p:nvSpPr>
        <p:spPr>
          <a:xfrm>
            <a:off x="742950" y="1122363"/>
            <a:ext cx="8420100" cy="2387600"/>
          </a:xfrm>
        </p:spPr>
        <p:txBody>
          <a:bodyPr anchor="b"/>
          <a:lstStyle>
            <a:lvl1pPr algn="ctr">
              <a:defRPr sz="6000"/>
            </a:lvl1pPr>
          </a:lstStyle>
          <a:p>
            <a:r>
              <a:rPr lang="ja-JP" altLang="en-US" smtClean="0"/>
              <a:t>マスター タイトルの書式設定</a:t>
            </a:r>
            <a:endParaRPr lang="en-US" dirty="0"/>
          </a:p>
        </p:txBody>
      </p:sp>
      <p:sp>
        <p:nvSpPr>
          <p:cNvPr id="1032"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1034" name="フッター プレースホルダー 7"/>
          <p:cNvSpPr>
            <a:spLocks noGrp="1"/>
          </p:cNvSpPr>
          <p:nvPr>
            <p:ph type="ftr" sz="quarter" idx="11"/>
          </p:nvPr>
        </p:nvSpPr>
        <p:spPr/>
        <p:txBody>
          <a:bodyPr/>
          <a:lstStyle/>
          <a:p>
            <a:endParaRPr kumimoji="1" lang="ja-JP" altLang="en-US"/>
          </a:p>
        </p:txBody>
      </p:sp>
      <p:sp>
        <p:nvSpPr>
          <p:cNvPr id="1035" name="スライド番号プレースホルダー 8"/>
          <p:cNvSpPr>
            <a:spLocks noGrp="1"/>
          </p:cNvSpPr>
          <p:nvPr>
            <p:ph type="sldNum" sz="quarter" idx="12"/>
          </p:nvPr>
        </p:nvSpPr>
        <p:spPr/>
        <p:txBody>
          <a:bodyPr/>
          <a:lstStyle>
            <a:lvl1pPr>
              <a:defRPr b="1">
                <a:ln w="3175">
                  <a:solidFill>
                    <a:schemeClr val="bg1"/>
                  </a:solidFill>
                </a:ln>
                <a:solidFill>
                  <a:schemeClr val="tx1"/>
                </a:solidFill>
                <a:latin typeface="メイリオ" panose="020B0604030504040204" pitchFamily="50" charset="-128"/>
                <a:ea typeface="メイリオ" panose="020B0604030504040204" pitchFamily="50" charset="-128"/>
              </a:defRPr>
            </a:lvl1pPr>
          </a:lstStyle>
          <a:p>
            <a:fld id="{B2B73F3B-22D4-4648-80AB-27A0F244B47B}" type="slidenum">
              <a:rPr kumimoji="1" lang="ja-JP" altLang="en-US" smtClean="0"/>
              <a:pPr/>
              <a:t>‹#›</a:t>
            </a:fld>
            <a:endParaRPr kumimoji="1" lang="ja-JP" altLang="en-US"/>
          </a:p>
        </p:txBody>
      </p:sp>
    </p:spTree>
    <p:extLst>
      <p:ext uri="{BB962C8B-B14F-4D97-AF65-F5344CB8AC3E}">
        <p14:creationId xmlns:p14="http://schemas.microsoft.com/office/powerpoint/2010/main" val="104227951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37" name="Title 1"/>
          <p:cNvSpPr>
            <a:spLocks noGrp="1"/>
          </p:cNvSpPr>
          <p:nvPr>
            <p:ph type="title"/>
          </p:nvPr>
        </p:nvSpPr>
        <p:spPr/>
        <p:txBody>
          <a:bodyPr/>
          <a:lstStyle/>
          <a:p>
            <a:r>
              <a:rPr lang="ja-JP" altLang="en-US" smtClean="0"/>
              <a:t>マスター タイトルの書式設定</a:t>
            </a:r>
            <a:endParaRPr lang="en-US" dirty="0"/>
          </a:p>
        </p:txBody>
      </p:sp>
      <p:sp>
        <p:nvSpPr>
          <p:cNvPr id="1038"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040" name="Footer Placeholder 4"/>
          <p:cNvSpPr>
            <a:spLocks noGrp="1"/>
          </p:cNvSpPr>
          <p:nvPr>
            <p:ph type="ftr" sz="quarter" idx="11"/>
          </p:nvPr>
        </p:nvSpPr>
        <p:spPr/>
        <p:txBody>
          <a:bodyPr/>
          <a:lstStyle/>
          <a:p>
            <a:endParaRPr kumimoji="1" lang="ja-JP" altLang="en-US"/>
          </a:p>
        </p:txBody>
      </p:sp>
      <p:sp>
        <p:nvSpPr>
          <p:cNvPr id="1041" name="Slide Number Placeholder 5"/>
          <p:cNvSpPr>
            <a:spLocks noGrp="1"/>
          </p:cNvSpPr>
          <p:nvPr>
            <p:ph type="sldNum" sz="quarter" idx="12"/>
          </p:nvPr>
        </p:nvSpPr>
        <p:spPr/>
        <p:txBody>
          <a:bodyPr/>
          <a:lstStyle/>
          <a:p>
            <a:fld id="{B2B73F3B-22D4-4648-80AB-27A0F244B47B}" type="slidenum">
              <a:rPr kumimoji="1" lang="ja-JP" altLang="en-US" smtClean="0"/>
              <a:t>‹#›</a:t>
            </a:fld>
            <a:endParaRPr kumimoji="1" lang="ja-JP" altLang="en-US"/>
          </a:p>
        </p:txBody>
      </p:sp>
    </p:spTree>
    <p:extLst>
      <p:ext uri="{BB962C8B-B14F-4D97-AF65-F5344CB8AC3E}">
        <p14:creationId xmlns:p14="http://schemas.microsoft.com/office/powerpoint/2010/main" val="119588298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1043" name="Title 1"/>
          <p:cNvSpPr>
            <a:spLocks noGrp="1"/>
          </p:cNvSpPr>
          <p:nvPr>
            <p:ph type="title"/>
          </p:nvPr>
        </p:nvSpPr>
        <p:spPr>
          <a:xfrm>
            <a:off x="675879" y="1709740"/>
            <a:ext cx="8543925" cy="2852737"/>
          </a:xfrm>
        </p:spPr>
        <p:txBody>
          <a:bodyPr anchor="b"/>
          <a:lstStyle>
            <a:lvl1pPr>
              <a:defRPr sz="6000"/>
            </a:lvl1pPr>
          </a:lstStyle>
          <a:p>
            <a:r>
              <a:rPr lang="ja-JP" altLang="en-US" smtClean="0"/>
              <a:t>マスター タイトルの書式設定</a:t>
            </a:r>
            <a:endParaRPr lang="en-US" dirty="0"/>
          </a:p>
        </p:txBody>
      </p:sp>
      <p:sp>
        <p:nvSpPr>
          <p:cNvPr id="1044"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1045" name="Date Placeholder 3"/>
          <p:cNvSpPr>
            <a:spLocks noGrp="1"/>
          </p:cNvSpPr>
          <p:nvPr>
            <p:ph type="dt" sz="half" idx="10"/>
          </p:nvPr>
        </p:nvSpPr>
        <p:spPr>
          <a:xfrm>
            <a:off x="7677150" y="3175"/>
            <a:ext cx="2228850" cy="365125"/>
          </a:xfrm>
          <a:prstGeom prst="rect">
            <a:avLst/>
          </a:prstGeom>
        </p:spPr>
        <p:txBody>
          <a:bodyPr/>
          <a:lstStyle/>
          <a:p>
            <a:endParaRPr kumimoji="1" lang="ja-JP" altLang="en-US"/>
          </a:p>
        </p:txBody>
      </p:sp>
      <p:sp>
        <p:nvSpPr>
          <p:cNvPr id="1046" name="Footer Placeholder 4"/>
          <p:cNvSpPr>
            <a:spLocks noGrp="1"/>
          </p:cNvSpPr>
          <p:nvPr>
            <p:ph type="ftr" sz="quarter" idx="11"/>
          </p:nvPr>
        </p:nvSpPr>
        <p:spPr/>
        <p:txBody>
          <a:bodyPr/>
          <a:lstStyle/>
          <a:p>
            <a:endParaRPr kumimoji="1" lang="ja-JP" altLang="en-US"/>
          </a:p>
        </p:txBody>
      </p:sp>
      <p:sp>
        <p:nvSpPr>
          <p:cNvPr id="1047" name="Slide Number Placeholder 5"/>
          <p:cNvSpPr>
            <a:spLocks noGrp="1"/>
          </p:cNvSpPr>
          <p:nvPr>
            <p:ph type="sldNum" sz="quarter" idx="12"/>
          </p:nvPr>
        </p:nvSpPr>
        <p:spPr/>
        <p:txBody>
          <a:bodyPr/>
          <a:lstStyle/>
          <a:p>
            <a:fld id="{B2B73F3B-22D4-4648-80AB-27A0F244B47B}" type="slidenum">
              <a:rPr kumimoji="1" lang="ja-JP" altLang="en-US" smtClean="0"/>
              <a:t>‹#›</a:t>
            </a:fld>
            <a:endParaRPr kumimoji="1" lang="ja-JP" altLang="en-US"/>
          </a:p>
        </p:txBody>
      </p:sp>
    </p:spTree>
    <p:extLst>
      <p:ext uri="{BB962C8B-B14F-4D97-AF65-F5344CB8AC3E}">
        <p14:creationId xmlns:p14="http://schemas.microsoft.com/office/powerpoint/2010/main" val="558474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49" name="Title 1"/>
          <p:cNvSpPr>
            <a:spLocks noGrp="1"/>
          </p:cNvSpPr>
          <p:nvPr>
            <p:ph type="title"/>
          </p:nvPr>
        </p:nvSpPr>
        <p:spPr/>
        <p:txBody>
          <a:bodyPr/>
          <a:lstStyle/>
          <a:p>
            <a:r>
              <a:rPr lang="ja-JP" altLang="en-US" smtClean="0"/>
              <a:t>マスター タイトルの書式設定</a:t>
            </a:r>
            <a:endParaRPr lang="en-US" dirty="0"/>
          </a:p>
        </p:txBody>
      </p:sp>
      <p:sp>
        <p:nvSpPr>
          <p:cNvPr id="1050" name="Content Placeholder 2"/>
          <p:cNvSpPr>
            <a:spLocks noGrp="1"/>
          </p:cNvSpPr>
          <p:nvPr>
            <p:ph sz="half" idx="1"/>
          </p:nvPr>
        </p:nvSpPr>
        <p:spPr>
          <a:xfrm>
            <a:off x="681038"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051" name="Content Placeholder 3"/>
          <p:cNvSpPr>
            <a:spLocks noGrp="1"/>
          </p:cNvSpPr>
          <p:nvPr>
            <p:ph sz="half" idx="2"/>
          </p:nvPr>
        </p:nvSpPr>
        <p:spPr>
          <a:xfrm>
            <a:off x="5014913"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053" name="Footer Placeholder 5"/>
          <p:cNvSpPr>
            <a:spLocks noGrp="1"/>
          </p:cNvSpPr>
          <p:nvPr>
            <p:ph type="ftr" sz="quarter" idx="11"/>
          </p:nvPr>
        </p:nvSpPr>
        <p:spPr/>
        <p:txBody>
          <a:bodyPr/>
          <a:lstStyle/>
          <a:p>
            <a:endParaRPr kumimoji="1" lang="ja-JP" altLang="en-US"/>
          </a:p>
        </p:txBody>
      </p:sp>
      <p:sp>
        <p:nvSpPr>
          <p:cNvPr id="1054" name="Slide Number Placeholder 6"/>
          <p:cNvSpPr>
            <a:spLocks noGrp="1"/>
          </p:cNvSpPr>
          <p:nvPr>
            <p:ph type="sldNum" sz="quarter" idx="12"/>
          </p:nvPr>
        </p:nvSpPr>
        <p:spPr/>
        <p:txBody>
          <a:bodyPr/>
          <a:lstStyle/>
          <a:p>
            <a:fld id="{B2B73F3B-22D4-4648-80AB-27A0F244B47B}" type="slidenum">
              <a:rPr kumimoji="1" lang="ja-JP" altLang="en-US" smtClean="0"/>
              <a:t>‹#›</a:t>
            </a:fld>
            <a:endParaRPr kumimoji="1" lang="ja-JP" altLang="en-US"/>
          </a:p>
        </p:txBody>
      </p:sp>
    </p:spTree>
    <p:extLst>
      <p:ext uri="{BB962C8B-B14F-4D97-AF65-F5344CB8AC3E}">
        <p14:creationId xmlns:p14="http://schemas.microsoft.com/office/powerpoint/2010/main" val="236121905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56" name="Title 1"/>
          <p:cNvSpPr>
            <a:spLocks noGrp="1"/>
          </p:cNvSpPr>
          <p:nvPr>
            <p:ph type="title"/>
          </p:nvPr>
        </p:nvSpPr>
        <p:spPr>
          <a:xfrm>
            <a:off x="682328" y="365127"/>
            <a:ext cx="8543925" cy="1325563"/>
          </a:xfrm>
        </p:spPr>
        <p:txBody>
          <a:bodyPr/>
          <a:lstStyle/>
          <a:p>
            <a:r>
              <a:rPr lang="ja-JP" altLang="en-US" smtClean="0"/>
              <a:t>マスター タイトルの書式設定</a:t>
            </a:r>
            <a:endParaRPr lang="en-US" dirty="0"/>
          </a:p>
        </p:txBody>
      </p:sp>
      <p:sp>
        <p:nvSpPr>
          <p:cNvPr id="1057"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1058" name="Content Placeholder 3"/>
          <p:cNvSpPr>
            <a:spLocks noGrp="1"/>
          </p:cNvSpPr>
          <p:nvPr>
            <p:ph sz="half" idx="2"/>
          </p:nvPr>
        </p:nvSpPr>
        <p:spPr>
          <a:xfrm>
            <a:off x="682329" y="2505075"/>
            <a:ext cx="4190702"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059"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1060" name="Content Placeholder 5"/>
          <p:cNvSpPr>
            <a:spLocks noGrp="1"/>
          </p:cNvSpPr>
          <p:nvPr>
            <p:ph sz="quarter" idx="4"/>
          </p:nvPr>
        </p:nvSpPr>
        <p:spPr>
          <a:xfrm>
            <a:off x="5014913" y="2505075"/>
            <a:ext cx="4211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062" name="Footer Placeholder 7"/>
          <p:cNvSpPr>
            <a:spLocks noGrp="1"/>
          </p:cNvSpPr>
          <p:nvPr>
            <p:ph type="ftr" sz="quarter" idx="11"/>
          </p:nvPr>
        </p:nvSpPr>
        <p:spPr/>
        <p:txBody>
          <a:bodyPr/>
          <a:lstStyle/>
          <a:p>
            <a:endParaRPr kumimoji="1" lang="ja-JP" altLang="en-US"/>
          </a:p>
        </p:txBody>
      </p:sp>
      <p:sp>
        <p:nvSpPr>
          <p:cNvPr id="1063" name="Slide Number Placeholder 8"/>
          <p:cNvSpPr>
            <a:spLocks noGrp="1"/>
          </p:cNvSpPr>
          <p:nvPr>
            <p:ph type="sldNum" sz="quarter" idx="12"/>
          </p:nvPr>
        </p:nvSpPr>
        <p:spPr/>
        <p:txBody>
          <a:bodyPr/>
          <a:lstStyle/>
          <a:p>
            <a:fld id="{B2B73F3B-22D4-4648-80AB-27A0F244B47B}" type="slidenum">
              <a:rPr kumimoji="1" lang="ja-JP" altLang="en-US" smtClean="0"/>
              <a:t>‹#›</a:t>
            </a:fld>
            <a:endParaRPr kumimoji="1" lang="ja-JP" altLang="en-US"/>
          </a:p>
        </p:txBody>
      </p:sp>
    </p:spTree>
    <p:extLst>
      <p:ext uri="{BB962C8B-B14F-4D97-AF65-F5344CB8AC3E}">
        <p14:creationId xmlns:p14="http://schemas.microsoft.com/office/powerpoint/2010/main" val="175283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65" name="Title 1"/>
          <p:cNvSpPr>
            <a:spLocks noGrp="1"/>
          </p:cNvSpPr>
          <p:nvPr>
            <p:ph type="title"/>
          </p:nvPr>
        </p:nvSpPr>
        <p:spPr/>
        <p:txBody>
          <a:bodyPr/>
          <a:lstStyle/>
          <a:p>
            <a:r>
              <a:rPr lang="ja-JP" altLang="en-US" smtClean="0"/>
              <a:t>マスター タイトルの書式設定</a:t>
            </a:r>
            <a:endParaRPr lang="en-US" dirty="0"/>
          </a:p>
        </p:txBody>
      </p:sp>
      <p:sp>
        <p:nvSpPr>
          <p:cNvPr id="1066" name="Date Placeholder 2"/>
          <p:cNvSpPr>
            <a:spLocks noGrp="1"/>
          </p:cNvSpPr>
          <p:nvPr>
            <p:ph type="dt" sz="half" idx="10"/>
          </p:nvPr>
        </p:nvSpPr>
        <p:spPr>
          <a:xfrm>
            <a:off x="7677150" y="3175"/>
            <a:ext cx="2228850" cy="365125"/>
          </a:xfrm>
          <a:prstGeom prst="rect">
            <a:avLst/>
          </a:prstGeom>
        </p:spPr>
        <p:txBody>
          <a:bodyPr/>
          <a:lstStyle/>
          <a:p>
            <a:endParaRPr kumimoji="1" lang="ja-JP" altLang="en-US" dirty="0"/>
          </a:p>
        </p:txBody>
      </p:sp>
      <p:sp>
        <p:nvSpPr>
          <p:cNvPr id="1067" name="Footer Placeholder 3"/>
          <p:cNvSpPr>
            <a:spLocks noGrp="1"/>
          </p:cNvSpPr>
          <p:nvPr>
            <p:ph type="ftr" sz="quarter" idx="11"/>
          </p:nvPr>
        </p:nvSpPr>
        <p:spPr/>
        <p:txBody>
          <a:bodyPr/>
          <a:lstStyle/>
          <a:p>
            <a:endParaRPr kumimoji="1" lang="ja-JP" altLang="en-US"/>
          </a:p>
        </p:txBody>
      </p:sp>
      <p:sp>
        <p:nvSpPr>
          <p:cNvPr id="1068" name="Slide Number Placeholder 4"/>
          <p:cNvSpPr>
            <a:spLocks noGrp="1"/>
          </p:cNvSpPr>
          <p:nvPr>
            <p:ph type="sldNum" sz="quarter" idx="12"/>
          </p:nvPr>
        </p:nvSpPr>
        <p:spPr/>
        <p:txBody>
          <a:bodyPr/>
          <a:lstStyle/>
          <a:p>
            <a:fld id="{B2B73F3B-22D4-4648-80AB-27A0F244B47B}" type="slidenum">
              <a:rPr kumimoji="1" lang="ja-JP" altLang="en-US" smtClean="0"/>
              <a:t>‹#›</a:t>
            </a:fld>
            <a:endParaRPr kumimoji="1" lang="ja-JP" altLang="en-US"/>
          </a:p>
        </p:txBody>
      </p:sp>
    </p:spTree>
    <p:extLst>
      <p:ext uri="{BB962C8B-B14F-4D97-AF65-F5344CB8AC3E}">
        <p14:creationId xmlns:p14="http://schemas.microsoft.com/office/powerpoint/2010/main" val="259088594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70" name="Date Placeholder 1"/>
          <p:cNvSpPr>
            <a:spLocks noGrp="1"/>
          </p:cNvSpPr>
          <p:nvPr>
            <p:ph type="dt" sz="half" idx="10"/>
          </p:nvPr>
        </p:nvSpPr>
        <p:spPr>
          <a:xfrm>
            <a:off x="7677150" y="3175"/>
            <a:ext cx="2228850" cy="365125"/>
          </a:xfrm>
          <a:prstGeom prst="rect">
            <a:avLst/>
          </a:prstGeom>
        </p:spPr>
        <p:txBody>
          <a:bodyPr/>
          <a:lstStyle/>
          <a:p>
            <a:endParaRPr kumimoji="1" lang="ja-JP" altLang="en-US"/>
          </a:p>
        </p:txBody>
      </p:sp>
      <p:sp>
        <p:nvSpPr>
          <p:cNvPr id="1071" name="Footer Placeholder 2"/>
          <p:cNvSpPr>
            <a:spLocks noGrp="1"/>
          </p:cNvSpPr>
          <p:nvPr>
            <p:ph type="ftr" sz="quarter" idx="11"/>
          </p:nvPr>
        </p:nvSpPr>
        <p:spPr/>
        <p:txBody>
          <a:bodyPr/>
          <a:lstStyle/>
          <a:p>
            <a:endParaRPr kumimoji="1" lang="ja-JP" altLang="en-US"/>
          </a:p>
        </p:txBody>
      </p:sp>
      <p:sp>
        <p:nvSpPr>
          <p:cNvPr id="1072" name="Slide Number Placeholder 3"/>
          <p:cNvSpPr>
            <a:spLocks noGrp="1"/>
          </p:cNvSpPr>
          <p:nvPr>
            <p:ph type="sldNum" sz="quarter" idx="12"/>
          </p:nvPr>
        </p:nvSpPr>
        <p:spPr/>
        <p:txBody>
          <a:bodyPr/>
          <a:lstStyle/>
          <a:p>
            <a:fld id="{B2B73F3B-22D4-4648-80AB-27A0F244B47B}" type="slidenum">
              <a:rPr kumimoji="1" lang="ja-JP" altLang="en-US" smtClean="0"/>
              <a:t>‹#›</a:t>
            </a:fld>
            <a:endParaRPr kumimoji="1" lang="ja-JP" altLang="en-US"/>
          </a:p>
        </p:txBody>
      </p:sp>
    </p:spTree>
    <p:extLst>
      <p:ext uri="{BB962C8B-B14F-4D97-AF65-F5344CB8AC3E}">
        <p14:creationId xmlns:p14="http://schemas.microsoft.com/office/powerpoint/2010/main" val="1505630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1074"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1075"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076"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1077" name="Date Placeholder 4"/>
          <p:cNvSpPr>
            <a:spLocks noGrp="1"/>
          </p:cNvSpPr>
          <p:nvPr>
            <p:ph type="dt" sz="half" idx="10"/>
          </p:nvPr>
        </p:nvSpPr>
        <p:spPr>
          <a:xfrm>
            <a:off x="7677150" y="3175"/>
            <a:ext cx="2228850" cy="365125"/>
          </a:xfrm>
          <a:prstGeom prst="rect">
            <a:avLst/>
          </a:prstGeom>
        </p:spPr>
        <p:txBody>
          <a:bodyPr/>
          <a:lstStyle/>
          <a:p>
            <a:endParaRPr kumimoji="1" lang="ja-JP" altLang="en-US"/>
          </a:p>
        </p:txBody>
      </p:sp>
      <p:sp>
        <p:nvSpPr>
          <p:cNvPr id="1078" name="Footer Placeholder 5"/>
          <p:cNvSpPr>
            <a:spLocks noGrp="1"/>
          </p:cNvSpPr>
          <p:nvPr>
            <p:ph type="ftr" sz="quarter" idx="11"/>
          </p:nvPr>
        </p:nvSpPr>
        <p:spPr/>
        <p:txBody>
          <a:bodyPr/>
          <a:lstStyle/>
          <a:p>
            <a:endParaRPr kumimoji="1" lang="ja-JP" altLang="en-US"/>
          </a:p>
        </p:txBody>
      </p:sp>
      <p:sp>
        <p:nvSpPr>
          <p:cNvPr id="1079" name="Slide Number Placeholder 6"/>
          <p:cNvSpPr>
            <a:spLocks noGrp="1"/>
          </p:cNvSpPr>
          <p:nvPr>
            <p:ph type="sldNum" sz="quarter" idx="12"/>
          </p:nvPr>
        </p:nvSpPr>
        <p:spPr/>
        <p:txBody>
          <a:bodyPr/>
          <a:lstStyle/>
          <a:p>
            <a:fld id="{B2B73F3B-22D4-4648-80AB-27A0F244B47B}" type="slidenum">
              <a:rPr kumimoji="1" lang="ja-JP" altLang="en-US" smtClean="0"/>
              <a:t>‹#›</a:t>
            </a:fld>
            <a:endParaRPr kumimoji="1" lang="ja-JP" altLang="en-US"/>
          </a:p>
        </p:txBody>
      </p:sp>
    </p:spTree>
    <p:extLst>
      <p:ext uri="{BB962C8B-B14F-4D97-AF65-F5344CB8AC3E}">
        <p14:creationId xmlns:p14="http://schemas.microsoft.com/office/powerpoint/2010/main" val="3715488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081"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1082"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1083"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1084" name="Date Placeholder 4"/>
          <p:cNvSpPr>
            <a:spLocks noGrp="1"/>
          </p:cNvSpPr>
          <p:nvPr>
            <p:ph type="dt" sz="half" idx="10"/>
          </p:nvPr>
        </p:nvSpPr>
        <p:spPr>
          <a:xfrm>
            <a:off x="7677150" y="3175"/>
            <a:ext cx="2228850" cy="365125"/>
          </a:xfrm>
          <a:prstGeom prst="rect">
            <a:avLst/>
          </a:prstGeom>
        </p:spPr>
        <p:txBody>
          <a:bodyPr/>
          <a:lstStyle/>
          <a:p>
            <a:endParaRPr kumimoji="1" lang="ja-JP" altLang="en-US"/>
          </a:p>
        </p:txBody>
      </p:sp>
      <p:sp>
        <p:nvSpPr>
          <p:cNvPr id="1085" name="Footer Placeholder 5"/>
          <p:cNvSpPr>
            <a:spLocks noGrp="1"/>
          </p:cNvSpPr>
          <p:nvPr>
            <p:ph type="ftr" sz="quarter" idx="11"/>
          </p:nvPr>
        </p:nvSpPr>
        <p:spPr/>
        <p:txBody>
          <a:bodyPr/>
          <a:lstStyle/>
          <a:p>
            <a:endParaRPr kumimoji="1" lang="ja-JP" altLang="en-US"/>
          </a:p>
        </p:txBody>
      </p:sp>
      <p:sp>
        <p:nvSpPr>
          <p:cNvPr id="1086" name="Slide Number Placeholder 6"/>
          <p:cNvSpPr>
            <a:spLocks noGrp="1"/>
          </p:cNvSpPr>
          <p:nvPr>
            <p:ph type="sldNum" sz="quarter" idx="12"/>
          </p:nvPr>
        </p:nvSpPr>
        <p:spPr/>
        <p:txBody>
          <a:bodyPr/>
          <a:lstStyle/>
          <a:p>
            <a:fld id="{B2B73F3B-22D4-4648-80AB-27A0F244B47B}" type="slidenum">
              <a:rPr kumimoji="1" lang="ja-JP" altLang="en-US" smtClean="0"/>
              <a:t>‹#›</a:t>
            </a:fld>
            <a:endParaRPr kumimoji="1" lang="ja-JP" altLang="en-US"/>
          </a:p>
        </p:txBody>
      </p:sp>
    </p:spTree>
    <p:extLst>
      <p:ext uri="{BB962C8B-B14F-4D97-AF65-F5344CB8AC3E}">
        <p14:creationId xmlns:p14="http://schemas.microsoft.com/office/powerpoint/2010/main" val="3038076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1088" name="Title 1"/>
          <p:cNvSpPr>
            <a:spLocks noGrp="1"/>
          </p:cNvSpPr>
          <p:nvPr>
            <p:ph type="title"/>
          </p:nvPr>
        </p:nvSpPr>
        <p:spPr/>
        <p:txBody>
          <a:bodyPr/>
          <a:lstStyle/>
          <a:p>
            <a:r>
              <a:rPr lang="ja-JP" altLang="en-US" smtClean="0"/>
              <a:t>マスター タイトルの書式設定</a:t>
            </a:r>
            <a:endParaRPr lang="en-US" dirty="0"/>
          </a:p>
        </p:txBody>
      </p:sp>
      <p:sp>
        <p:nvSpPr>
          <p:cNvPr id="1089"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090" name="Date Placeholder 3"/>
          <p:cNvSpPr>
            <a:spLocks noGrp="1"/>
          </p:cNvSpPr>
          <p:nvPr>
            <p:ph type="dt" sz="half" idx="10"/>
          </p:nvPr>
        </p:nvSpPr>
        <p:spPr>
          <a:xfrm>
            <a:off x="7677150" y="3175"/>
            <a:ext cx="2228850" cy="365125"/>
          </a:xfrm>
          <a:prstGeom prst="rect">
            <a:avLst/>
          </a:prstGeom>
        </p:spPr>
        <p:txBody>
          <a:bodyPr/>
          <a:lstStyle/>
          <a:p>
            <a:endParaRPr kumimoji="1" lang="ja-JP" altLang="en-US"/>
          </a:p>
        </p:txBody>
      </p:sp>
      <p:sp>
        <p:nvSpPr>
          <p:cNvPr id="1091" name="Footer Placeholder 4"/>
          <p:cNvSpPr>
            <a:spLocks noGrp="1"/>
          </p:cNvSpPr>
          <p:nvPr>
            <p:ph type="ftr" sz="quarter" idx="11"/>
          </p:nvPr>
        </p:nvSpPr>
        <p:spPr/>
        <p:txBody>
          <a:bodyPr/>
          <a:lstStyle/>
          <a:p>
            <a:endParaRPr kumimoji="1" lang="ja-JP" altLang="en-US"/>
          </a:p>
        </p:txBody>
      </p:sp>
      <p:sp>
        <p:nvSpPr>
          <p:cNvPr id="1092" name="Slide Number Placeholder 5"/>
          <p:cNvSpPr>
            <a:spLocks noGrp="1"/>
          </p:cNvSpPr>
          <p:nvPr>
            <p:ph type="sldNum" sz="quarter" idx="12"/>
          </p:nvPr>
        </p:nvSpPr>
        <p:spPr/>
        <p:txBody>
          <a:bodyPr/>
          <a:lstStyle/>
          <a:p>
            <a:fld id="{B2B73F3B-22D4-4648-80AB-27A0F244B47B}" type="slidenum">
              <a:rPr kumimoji="1" lang="ja-JP" altLang="en-US" smtClean="0"/>
              <a:t>‹#›</a:t>
            </a:fld>
            <a:endParaRPr kumimoji="1" lang="ja-JP" altLang="en-US"/>
          </a:p>
        </p:txBody>
      </p:sp>
    </p:spTree>
    <p:extLst>
      <p:ext uri="{BB962C8B-B14F-4D97-AF65-F5344CB8AC3E}">
        <p14:creationId xmlns:p14="http://schemas.microsoft.com/office/powerpoint/2010/main" val="356776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1094" name="Vertical Title 1"/>
          <p:cNvSpPr>
            <a:spLocks noGrp="1"/>
          </p:cNvSpPr>
          <p:nvPr>
            <p:ph type="title" orient="vert"/>
          </p:nvPr>
        </p:nvSpPr>
        <p:spPr>
          <a:xfrm>
            <a:off x="7088982" y="365125"/>
            <a:ext cx="2135981" cy="5811838"/>
          </a:xfrm>
        </p:spPr>
        <p:txBody>
          <a:bodyPr vert="eaVert"/>
          <a:lstStyle/>
          <a:p>
            <a:r>
              <a:rPr lang="ja-JP" altLang="en-US" smtClean="0"/>
              <a:t>マスター タイトルの書式設定</a:t>
            </a:r>
            <a:endParaRPr lang="en-US" dirty="0"/>
          </a:p>
        </p:txBody>
      </p:sp>
      <p:sp>
        <p:nvSpPr>
          <p:cNvPr id="1095" name="Vertical Text Placeholder 2"/>
          <p:cNvSpPr>
            <a:spLocks noGrp="1"/>
          </p:cNvSpPr>
          <p:nvPr>
            <p:ph type="body" orient="vert" idx="1"/>
          </p:nvPr>
        </p:nvSpPr>
        <p:spPr>
          <a:xfrm>
            <a:off x="681038" y="365125"/>
            <a:ext cx="6284119"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096" name="Date Placeholder 3"/>
          <p:cNvSpPr>
            <a:spLocks noGrp="1"/>
          </p:cNvSpPr>
          <p:nvPr>
            <p:ph type="dt" sz="half" idx="10"/>
          </p:nvPr>
        </p:nvSpPr>
        <p:spPr>
          <a:xfrm>
            <a:off x="7677150" y="3175"/>
            <a:ext cx="2228850" cy="365125"/>
          </a:xfrm>
          <a:prstGeom prst="rect">
            <a:avLst/>
          </a:prstGeom>
        </p:spPr>
        <p:txBody>
          <a:bodyPr/>
          <a:lstStyle/>
          <a:p>
            <a:endParaRPr kumimoji="1" lang="ja-JP" altLang="en-US"/>
          </a:p>
        </p:txBody>
      </p:sp>
      <p:sp>
        <p:nvSpPr>
          <p:cNvPr id="1097" name="Footer Placeholder 4"/>
          <p:cNvSpPr>
            <a:spLocks noGrp="1"/>
          </p:cNvSpPr>
          <p:nvPr>
            <p:ph type="ftr" sz="quarter" idx="11"/>
          </p:nvPr>
        </p:nvSpPr>
        <p:spPr/>
        <p:txBody>
          <a:bodyPr/>
          <a:lstStyle/>
          <a:p>
            <a:endParaRPr kumimoji="1" lang="ja-JP" altLang="en-US"/>
          </a:p>
        </p:txBody>
      </p:sp>
      <p:sp>
        <p:nvSpPr>
          <p:cNvPr id="1098" name="Slide Number Placeholder 5"/>
          <p:cNvSpPr>
            <a:spLocks noGrp="1"/>
          </p:cNvSpPr>
          <p:nvPr>
            <p:ph type="sldNum" sz="quarter" idx="12"/>
          </p:nvPr>
        </p:nvSpPr>
        <p:spPr/>
        <p:txBody>
          <a:bodyPr/>
          <a:lstStyle/>
          <a:p>
            <a:fld id="{B2B73F3B-22D4-4648-80AB-27A0F244B47B}" type="slidenum">
              <a:rPr kumimoji="1" lang="ja-JP" altLang="en-US" smtClean="0"/>
              <a:t>‹#›</a:t>
            </a:fld>
            <a:endParaRPr kumimoji="1" lang="ja-JP" altLang="en-US"/>
          </a:p>
        </p:txBody>
      </p:sp>
    </p:spTree>
    <p:extLst>
      <p:ext uri="{BB962C8B-B14F-4D97-AF65-F5344CB8AC3E}">
        <p14:creationId xmlns:p14="http://schemas.microsoft.com/office/powerpoint/2010/main" val="157239160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5"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1026"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028"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1029" name="Slide Number Placeholder 5"/>
          <p:cNvSpPr>
            <a:spLocks noGrp="1"/>
          </p:cNvSpPr>
          <p:nvPr>
            <p:ph type="sldNum" sz="quarter" idx="4"/>
          </p:nvPr>
        </p:nvSpPr>
        <p:spPr>
          <a:xfrm>
            <a:off x="7677150" y="6482220"/>
            <a:ext cx="2228850" cy="365125"/>
          </a:xfrm>
          <a:prstGeom prst="rect">
            <a:avLst/>
          </a:prstGeom>
        </p:spPr>
        <p:txBody>
          <a:bodyPr vert="horz" lIns="91440" tIns="45720" rIns="91440" bIns="45720" rtlCol="0" anchor="ctr"/>
          <a:lstStyle>
            <a:lvl1pPr algn="r">
              <a:defRPr sz="1200">
                <a:ln w="3175">
                  <a:solidFill>
                    <a:schemeClr val="bg1"/>
                  </a:solidFill>
                </a:ln>
                <a:solidFill>
                  <a:schemeClr val="tx1"/>
                </a:solidFill>
                <a:latin typeface="メイリオ" panose="020B0604030504040204" pitchFamily="50" charset="-128"/>
                <a:ea typeface="メイリオ" panose="020B0604030504040204" pitchFamily="50" charset="-128"/>
              </a:defRPr>
            </a:lvl1pPr>
          </a:lstStyle>
          <a:p>
            <a:fld id="{B2B73F3B-22D4-4648-80AB-27A0F244B47B}" type="slidenum">
              <a:rPr kumimoji="1" lang="ja-JP" altLang="en-US" smtClean="0"/>
              <a:pPr/>
              <a:t>‹#›</a:t>
            </a:fld>
            <a:endParaRPr kumimoji="1" lang="ja-JP" altLang="en-US"/>
          </a:p>
        </p:txBody>
      </p:sp>
    </p:spTree>
    <p:extLst>
      <p:ext uri="{BB962C8B-B14F-4D97-AF65-F5344CB8AC3E}">
        <p14:creationId xmlns:p14="http://schemas.microsoft.com/office/powerpoint/2010/main" val="21115430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emf"/><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5" Type="http://schemas.openxmlformats.org/officeDocument/2006/relationships/image" Target="../media/image20.jp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tiff"/><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98688"/>
            <a:ext cx="8420100" cy="2387600"/>
          </a:xfrm>
        </p:spPr>
        <p:txBody>
          <a:bodyPr anchor="ctr">
            <a:normAutofit/>
          </a:bodyPr>
          <a:lstStyle/>
          <a:p>
            <a:r>
              <a:rPr kumimoji="1" lang="ja-JP" altLang="en-US" sz="4000" dirty="0" smtClean="0">
                <a:latin typeface="ＭＳ Ｐゴシック" panose="020B0600070205080204" pitchFamily="50" charset="-128"/>
                <a:ea typeface="ＭＳ Ｐゴシック" panose="020B0600070205080204" pitchFamily="50" charset="-128"/>
              </a:rPr>
              <a:t>東京大会を契機とした共生社会の</a:t>
            </a:r>
            <a:r>
              <a:rPr kumimoji="1" lang="en-US" altLang="ja-JP" sz="4000" dirty="0" smtClean="0">
                <a:latin typeface="ＭＳ Ｐゴシック" panose="020B0600070205080204" pitchFamily="50" charset="-128"/>
                <a:ea typeface="ＭＳ Ｐゴシック" panose="020B0600070205080204" pitchFamily="50" charset="-128"/>
              </a:rPr>
              <a:t/>
            </a:r>
            <a:br>
              <a:rPr kumimoji="1" lang="en-US" altLang="ja-JP" sz="4000" dirty="0" smtClean="0">
                <a:latin typeface="ＭＳ Ｐゴシック" panose="020B0600070205080204" pitchFamily="50" charset="-128"/>
                <a:ea typeface="ＭＳ Ｐゴシック" panose="020B0600070205080204" pitchFamily="50" charset="-128"/>
              </a:rPr>
            </a:br>
            <a:r>
              <a:rPr kumimoji="1" lang="ja-JP" altLang="en-US" sz="4000" dirty="0" smtClean="0">
                <a:latin typeface="ＭＳ Ｐゴシック" panose="020B0600070205080204" pitchFamily="50" charset="-128"/>
                <a:ea typeface="ＭＳ Ｐゴシック" panose="020B0600070205080204" pitchFamily="50" charset="-128"/>
              </a:rPr>
              <a:t>実現に向けた取組（主な成果）</a:t>
            </a:r>
            <a:endParaRPr kumimoji="1" lang="ja-JP" altLang="en-US" sz="4000" dirty="0">
              <a:latin typeface="ＭＳ Ｐゴシック" panose="020B0600070205080204" pitchFamily="50" charset="-128"/>
              <a:ea typeface="ＭＳ Ｐゴシック" panose="020B0600070205080204" pitchFamily="50" charset="-128"/>
            </a:endParaRPr>
          </a:p>
        </p:txBody>
      </p:sp>
      <p:sp>
        <p:nvSpPr>
          <p:cNvPr id="6" name="テキスト ボックス 5"/>
          <p:cNvSpPr txBox="1"/>
          <p:nvPr/>
        </p:nvSpPr>
        <p:spPr>
          <a:xfrm>
            <a:off x="8791575" y="368300"/>
            <a:ext cx="877163" cy="369332"/>
          </a:xfrm>
          <a:prstGeom prst="rect">
            <a:avLst/>
          </a:prstGeom>
          <a:noFill/>
          <a:ln>
            <a:solidFill>
              <a:schemeClr val="tx1"/>
            </a:solidFill>
          </a:ln>
        </p:spPr>
        <p:txBody>
          <a:bodyPr wrap="none" rtlCol="0">
            <a:spAutoFit/>
          </a:bodyPr>
          <a:lstStyle/>
          <a:p>
            <a:r>
              <a:rPr kumimoji="1" lang="ja-JP" altLang="en-US" dirty="0" smtClean="0"/>
              <a:t>資料２</a:t>
            </a:r>
            <a:endParaRPr kumimoji="1" lang="ja-JP" altLang="en-US" dirty="0"/>
          </a:p>
        </p:txBody>
      </p:sp>
    </p:spTree>
    <p:extLst>
      <p:ext uri="{BB962C8B-B14F-4D97-AF65-F5344CB8AC3E}">
        <p14:creationId xmlns:p14="http://schemas.microsoft.com/office/powerpoint/2010/main" val="893288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 name="正方形/長方形 3"/>
          <p:cNvSpPr/>
          <p:nvPr/>
        </p:nvSpPr>
        <p:spPr>
          <a:xfrm>
            <a:off x="0" y="0"/>
            <a:ext cx="9906000" cy="54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solidFill>
                  <a:schemeClr val="bg1"/>
                </a:solidFill>
                <a:latin typeface="MS UI Gothic" panose="020B0600070205080204" pitchFamily="50" charset="-128"/>
                <a:ea typeface="MS UI Gothic" panose="020B0600070205080204" pitchFamily="50" charset="-128"/>
              </a:rPr>
              <a:t>共生社会の実現に向けた法制度の整備</a:t>
            </a:r>
            <a:endParaRPr kumimoji="1" lang="ja-JP" altLang="en-US" sz="2400" b="1" dirty="0">
              <a:solidFill>
                <a:schemeClr val="bg1"/>
              </a:solidFill>
              <a:latin typeface="MS UI Gothic" panose="020B0600070205080204" pitchFamily="50" charset="-128"/>
              <a:ea typeface="MS UI Gothic" panose="020B0600070205080204" pitchFamily="50" charset="-128"/>
            </a:endParaRPr>
          </a:p>
        </p:txBody>
      </p:sp>
      <p:sp>
        <p:nvSpPr>
          <p:cNvPr id="1108" name="テキスト ボックス 8"/>
          <p:cNvSpPr txBox="1"/>
          <p:nvPr/>
        </p:nvSpPr>
        <p:spPr>
          <a:xfrm>
            <a:off x="10292" y="540000"/>
            <a:ext cx="4944302" cy="337661"/>
          </a:xfrm>
          <a:prstGeom prst="rect">
            <a:avLst/>
          </a:prstGeom>
          <a:noFill/>
        </p:spPr>
        <p:txBody>
          <a:bodyPr wrap="square" rtlCol="0">
            <a:spAutoFit/>
          </a:bodyPr>
          <a:lstStyle/>
          <a:p>
            <a:r>
              <a:rPr kumimoji="1" lang="ja-JP" altLang="en-US" sz="1600" b="1" dirty="0" smtClean="0">
                <a:latin typeface="メイリオ" panose="020B0604030504040204" pitchFamily="50" charset="-128"/>
                <a:ea typeface="メイリオ" panose="020B0604030504040204" pitchFamily="50" charset="-128"/>
              </a:rPr>
              <a:t>○バリアフリー法改正</a:t>
            </a:r>
            <a:endParaRPr kumimoji="1" lang="ja-JP" altLang="en-US" sz="1600" b="1" dirty="0">
              <a:latin typeface="メイリオ" panose="020B0604030504040204" pitchFamily="50" charset="-128"/>
              <a:ea typeface="メイリオ" panose="020B0604030504040204" pitchFamily="50" charset="-128"/>
            </a:endParaRPr>
          </a:p>
        </p:txBody>
      </p:sp>
      <p:sp>
        <p:nvSpPr>
          <p:cNvPr id="1109" name="角丸四角形 10"/>
          <p:cNvSpPr/>
          <p:nvPr/>
        </p:nvSpPr>
        <p:spPr>
          <a:xfrm>
            <a:off x="38867" y="813057"/>
            <a:ext cx="9838558" cy="4531928"/>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177800" indent="-177800"/>
            <a:r>
              <a:rPr kumimoji="1" lang="ja-JP" altLang="en-US" sz="1600" dirty="0">
                <a:solidFill>
                  <a:schemeClr val="tx1"/>
                </a:solidFill>
                <a:latin typeface="メイリオ" panose="020B0604030504040204" pitchFamily="50" charset="-128"/>
                <a:ea typeface="メイリオ" panose="020B0604030504040204" pitchFamily="50" charset="-128"/>
              </a:rPr>
              <a:t>大会を契機とした、共生社会の実現のため、バリアフリー法</a:t>
            </a:r>
            <a:r>
              <a:rPr kumimoji="1" lang="ja-JP" altLang="en-US" sz="1600" dirty="0" smtClean="0">
                <a:solidFill>
                  <a:schemeClr val="tx1"/>
                </a:solidFill>
                <a:latin typeface="メイリオ" panose="020B0604030504040204" pitchFamily="50" charset="-128"/>
                <a:ea typeface="メイリオ" panose="020B0604030504040204" pitchFamily="50" charset="-128"/>
              </a:rPr>
              <a:t>を平成</a:t>
            </a:r>
            <a:r>
              <a:rPr kumimoji="1" lang="en-US" altLang="ja-JP" sz="1600" dirty="0">
                <a:solidFill>
                  <a:schemeClr val="tx1"/>
                </a:solidFill>
                <a:latin typeface="メイリオ" panose="020B0604030504040204" pitchFamily="50" charset="-128"/>
                <a:ea typeface="メイリオ" panose="020B0604030504040204" pitchFamily="50" charset="-128"/>
              </a:rPr>
              <a:t>30</a:t>
            </a:r>
            <a:r>
              <a:rPr kumimoji="1" lang="ja-JP" altLang="en-US" sz="1600" dirty="0">
                <a:solidFill>
                  <a:schemeClr val="tx1"/>
                </a:solidFill>
                <a:latin typeface="メイリオ" panose="020B0604030504040204" pitchFamily="50" charset="-128"/>
                <a:ea typeface="メイリオ" panose="020B0604030504040204" pitchFamily="50" charset="-128"/>
              </a:rPr>
              <a:t>年、令和</a:t>
            </a:r>
            <a:r>
              <a:rPr kumimoji="1" lang="ja-JP" altLang="en-US" sz="1600" dirty="0" smtClean="0">
                <a:solidFill>
                  <a:schemeClr val="tx1"/>
                </a:solidFill>
                <a:latin typeface="メイリオ" panose="020B0604030504040204" pitchFamily="50" charset="-128"/>
                <a:ea typeface="メイリオ" panose="020B0604030504040204" pitchFamily="50" charset="-128"/>
              </a:rPr>
              <a:t>２年に改正</a:t>
            </a:r>
            <a:r>
              <a:rPr kumimoji="1" lang="ja-JP" altLang="en-US" sz="1600" dirty="0">
                <a:solidFill>
                  <a:schemeClr val="tx1"/>
                </a:solidFill>
                <a:latin typeface="メイリオ" panose="020B0604030504040204" pitchFamily="50" charset="-128"/>
                <a:ea typeface="メイリオ" panose="020B0604030504040204" pitchFamily="50" charset="-128"/>
              </a:rPr>
              <a:t>。</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177800" indent="-177800"/>
            <a:r>
              <a:rPr kumimoji="1" lang="en-US" altLang="ja-JP" sz="1600" dirty="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平成</a:t>
            </a:r>
            <a:r>
              <a:rPr kumimoji="1" lang="en-US" altLang="ja-JP" sz="1600" dirty="0">
                <a:solidFill>
                  <a:schemeClr val="tx1"/>
                </a:solidFill>
                <a:latin typeface="メイリオ" panose="020B0604030504040204" pitchFamily="50" charset="-128"/>
                <a:ea typeface="メイリオ" panose="020B0604030504040204" pitchFamily="50" charset="-128"/>
              </a:rPr>
              <a:t>30</a:t>
            </a:r>
            <a:r>
              <a:rPr kumimoji="1" lang="ja-JP" altLang="en-US" sz="1600" dirty="0">
                <a:solidFill>
                  <a:schemeClr val="tx1"/>
                </a:solidFill>
                <a:latin typeface="メイリオ" panose="020B0604030504040204" pitchFamily="50" charset="-128"/>
                <a:ea typeface="メイリオ" panose="020B0604030504040204" pitchFamily="50" charset="-128"/>
              </a:rPr>
              <a:t>年の改正内容</a:t>
            </a:r>
            <a:r>
              <a:rPr kumimoji="1" lang="en-US" altLang="ja-JP" sz="1600" dirty="0">
                <a:solidFill>
                  <a:schemeClr val="tx1"/>
                </a:solidFill>
                <a:latin typeface="メイリオ" panose="020B0604030504040204" pitchFamily="50" charset="-128"/>
                <a:ea typeface="メイリオ" panose="020B0604030504040204" pitchFamily="50" charset="-128"/>
              </a:rPr>
              <a:t>】</a:t>
            </a:r>
            <a:endParaRPr kumimoji="1" lang="ja-JP" altLang="en-US" sz="1600" dirty="0">
              <a:solidFill>
                <a:schemeClr val="tx1"/>
              </a:solidFill>
              <a:latin typeface="メイリオ" panose="020B0604030504040204" pitchFamily="50" charset="-128"/>
              <a:ea typeface="メイリオ" panose="020B0604030504040204" pitchFamily="50" charset="-128"/>
            </a:endParaRPr>
          </a:p>
          <a:p>
            <a:pPr marL="177800" indent="-177800"/>
            <a:r>
              <a:rPr kumimoji="1" lang="ja-JP" altLang="en-US" sz="1600" dirty="0">
                <a:solidFill>
                  <a:schemeClr val="tx1"/>
                </a:solidFill>
                <a:latin typeface="メイリオ" panose="020B0604030504040204" pitchFamily="50" charset="-128"/>
                <a:ea typeface="メイリオ" panose="020B0604030504040204" pitchFamily="50" charset="-128"/>
              </a:rPr>
              <a:t>・理念規定を設け、「共生社会の実現」、「社会的障壁の除去」を明確化。</a:t>
            </a:r>
          </a:p>
          <a:p>
            <a:pPr marL="177800" indent="-177800"/>
            <a:r>
              <a:rPr kumimoji="1" lang="ja-JP" altLang="en-US" sz="1600" dirty="0">
                <a:solidFill>
                  <a:schemeClr val="tx1"/>
                </a:solidFill>
                <a:latin typeface="メイリオ" panose="020B0604030504040204" pitchFamily="50" charset="-128"/>
                <a:ea typeface="メイリオ" panose="020B0604030504040204" pitchFamily="50" charset="-128"/>
              </a:rPr>
              <a:t>・市町村がバリアフリー方針を定めるマスタープラン制度を創設。</a:t>
            </a:r>
          </a:p>
          <a:p>
            <a:pPr marL="177800" indent="-177800"/>
            <a:r>
              <a:rPr kumimoji="1" lang="ja-JP" altLang="en-US" sz="1600" dirty="0">
                <a:solidFill>
                  <a:schemeClr val="tx1"/>
                </a:solidFill>
                <a:latin typeface="メイリオ" panose="020B0604030504040204" pitchFamily="50" charset="-128"/>
                <a:ea typeface="メイリオ" panose="020B0604030504040204" pitchFamily="50" charset="-128"/>
              </a:rPr>
              <a:t>・公共交通事業者等によるハード・ソフト一体的な取組の推進等を規定。</a:t>
            </a:r>
          </a:p>
          <a:p>
            <a:pPr marL="177800" indent="-177800"/>
            <a:r>
              <a:rPr kumimoji="1" lang="en-US" altLang="ja-JP" sz="1600" dirty="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令和２年の改正内容</a:t>
            </a:r>
            <a:r>
              <a:rPr kumimoji="1" lang="en-US" altLang="ja-JP" sz="1600" dirty="0">
                <a:solidFill>
                  <a:schemeClr val="tx1"/>
                </a:solidFill>
                <a:latin typeface="メイリオ" panose="020B0604030504040204" pitchFamily="50" charset="-128"/>
                <a:ea typeface="メイリオ" panose="020B0604030504040204" pitchFamily="50" charset="-128"/>
              </a:rPr>
              <a:t>】</a:t>
            </a:r>
            <a:endParaRPr kumimoji="1" lang="ja-JP" altLang="en-US" sz="1600" dirty="0">
              <a:solidFill>
                <a:schemeClr val="tx1"/>
              </a:solidFill>
              <a:latin typeface="メイリオ" panose="020B0604030504040204" pitchFamily="50" charset="-128"/>
              <a:ea typeface="メイリオ" panose="020B0604030504040204" pitchFamily="50" charset="-128"/>
            </a:endParaRPr>
          </a:p>
          <a:p>
            <a:pPr marL="177800" indent="-177800"/>
            <a:r>
              <a:rPr kumimoji="1" lang="ja-JP" altLang="en-US" sz="1600" dirty="0">
                <a:solidFill>
                  <a:schemeClr val="tx1"/>
                </a:solidFill>
                <a:latin typeface="メイリオ" panose="020B0604030504040204" pitchFamily="50" charset="-128"/>
                <a:ea typeface="メイリオ" panose="020B0604030504040204" pitchFamily="50" charset="-128"/>
              </a:rPr>
              <a:t>・公立小中学校等を特別特定</a:t>
            </a:r>
            <a:r>
              <a:rPr kumimoji="1" lang="ja-JP" altLang="en-US" sz="1600" dirty="0" smtClean="0">
                <a:solidFill>
                  <a:schemeClr val="tx1"/>
                </a:solidFill>
                <a:latin typeface="メイリオ" panose="020B0604030504040204" pitchFamily="50" charset="-128"/>
                <a:ea typeface="メイリオ" panose="020B0604030504040204" pitchFamily="50" charset="-128"/>
              </a:rPr>
              <a:t>建築物と</a:t>
            </a:r>
            <a:r>
              <a:rPr kumimoji="1" lang="ja-JP" altLang="en-US" sz="1600" dirty="0">
                <a:solidFill>
                  <a:schemeClr val="tx1"/>
                </a:solidFill>
                <a:latin typeface="メイリオ" panose="020B0604030504040204" pitchFamily="50" charset="-128"/>
                <a:ea typeface="メイリオ" panose="020B0604030504040204" pitchFamily="50" charset="-128"/>
              </a:rPr>
              <a:t>してバリアフリー基準適合義務の対象に追加。</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177800" indent="-177800"/>
            <a:r>
              <a:rPr kumimoji="1" lang="ja-JP" altLang="en-US" sz="1600" dirty="0">
                <a:solidFill>
                  <a:schemeClr val="tx1"/>
                </a:solidFill>
                <a:latin typeface="メイリオ" panose="020B0604030504040204" pitchFamily="50" charset="-128"/>
                <a:ea typeface="メイリオ" panose="020B0604030504040204" pitchFamily="50" charset="-128"/>
              </a:rPr>
              <a:t>・基本構想における教育啓発特定事業の追加や、マスタープランにおける心のバリアフリーの記載事項の追加等の改正を実施。基本構想は</a:t>
            </a:r>
            <a:r>
              <a:rPr kumimoji="1" lang="en-US" altLang="ja-JP" sz="1600" dirty="0">
                <a:solidFill>
                  <a:schemeClr val="tx1"/>
                </a:solidFill>
                <a:latin typeface="メイリオ" panose="020B0604030504040204" pitchFamily="50" charset="-128"/>
                <a:ea typeface="メイリオ" panose="020B0604030504040204" pitchFamily="50" charset="-128"/>
              </a:rPr>
              <a:t>309</a:t>
            </a:r>
            <a:r>
              <a:rPr kumimoji="1" lang="ja-JP" altLang="en-US" sz="1600" dirty="0">
                <a:solidFill>
                  <a:schemeClr val="tx1"/>
                </a:solidFill>
                <a:latin typeface="メイリオ" panose="020B0604030504040204" pitchFamily="50" charset="-128"/>
                <a:ea typeface="メイリオ" panose="020B0604030504040204" pitchFamily="50" charset="-128"/>
              </a:rPr>
              <a:t>自治体、マスタープランは８自治体が作成済。</a:t>
            </a:r>
            <a:r>
              <a:rPr kumimoji="1" lang="en-US" altLang="ja-JP" sz="1600" dirty="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令和３年３月末</a:t>
            </a:r>
            <a:r>
              <a:rPr kumimoji="1" lang="en-US" altLang="ja-JP" sz="1600" dirty="0">
                <a:solidFill>
                  <a:schemeClr val="tx1"/>
                </a:solidFill>
                <a:latin typeface="メイリオ" panose="020B0604030504040204" pitchFamily="50" charset="-128"/>
                <a:ea typeface="メイリオ" panose="020B0604030504040204" pitchFamily="50" charset="-128"/>
              </a:rPr>
              <a:t>)</a:t>
            </a:r>
            <a:endParaRPr kumimoji="1" lang="ja-JP" altLang="en-US" sz="1600" dirty="0">
              <a:solidFill>
                <a:schemeClr val="tx1"/>
              </a:solidFill>
              <a:latin typeface="メイリオ" panose="020B0604030504040204" pitchFamily="50" charset="-128"/>
              <a:ea typeface="メイリオ" panose="020B0604030504040204" pitchFamily="50" charset="-128"/>
            </a:endParaRPr>
          </a:p>
          <a:p>
            <a:pPr marL="177800" indent="-177800"/>
            <a:r>
              <a:rPr kumimoji="1" lang="ja-JP" altLang="en-US" sz="1600" dirty="0">
                <a:solidFill>
                  <a:schemeClr val="tx1"/>
                </a:solidFill>
                <a:latin typeface="メイリオ" panose="020B0604030504040204" pitchFamily="50" charset="-128"/>
                <a:ea typeface="メイリオ" panose="020B0604030504040204" pitchFamily="50" charset="-128"/>
              </a:rPr>
              <a:t>・各施設設置管理者や公共交通事業者等に対し、ハード対策に加え、心のバリアフリーの観点からのソフト対策の強化を義務、努力義務化。</a:t>
            </a:r>
          </a:p>
        </p:txBody>
      </p:sp>
      <p:sp>
        <p:nvSpPr>
          <p:cNvPr id="1111" name="テキスト ボックス 12"/>
          <p:cNvSpPr txBox="1"/>
          <p:nvPr/>
        </p:nvSpPr>
        <p:spPr>
          <a:xfrm>
            <a:off x="-44360" y="5351809"/>
            <a:ext cx="2646878"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○障害者差別解消法の改正</a:t>
            </a:r>
            <a:endParaRPr kumimoji="1" lang="ja-JP" altLang="en-US" sz="1600" b="1" dirty="0">
              <a:latin typeface="メイリオ" panose="020B0604030504040204" pitchFamily="50" charset="-128"/>
              <a:ea typeface="メイリオ" panose="020B0604030504040204" pitchFamily="50" charset="-128"/>
            </a:endParaRPr>
          </a:p>
        </p:txBody>
      </p:sp>
      <p:sp>
        <p:nvSpPr>
          <p:cNvPr id="1116" name="角丸四角形 18"/>
          <p:cNvSpPr/>
          <p:nvPr/>
        </p:nvSpPr>
        <p:spPr>
          <a:xfrm>
            <a:off x="96820" y="3866132"/>
            <a:ext cx="8624392" cy="1390170"/>
          </a:xfrm>
          <a:prstGeom prst="roundRect">
            <a:avLst>
              <a:gd name="adj" fmla="val 913"/>
            </a:avLst>
          </a:prstGeom>
          <a:noFill/>
          <a:ln w="19050">
            <a:noFill/>
            <a:prstDash val="lgDashDot"/>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7800" indent="-177800"/>
            <a:r>
              <a:rPr kumimoji="1" lang="en-US" altLang="ja-JP" sz="1400" dirty="0" smtClean="0">
                <a:solidFill>
                  <a:schemeClr val="tx1"/>
                </a:solidFill>
                <a:latin typeface="メイリオ" panose="020B0604030504040204" pitchFamily="50" charset="-128"/>
                <a:ea typeface="メイリオ" panose="020B0604030504040204" pitchFamily="50" charset="-128"/>
              </a:rPr>
              <a:t>&lt;</a:t>
            </a:r>
            <a:r>
              <a:rPr kumimoji="1" lang="ja-JP" altLang="en-US" sz="1400" dirty="0" smtClean="0">
                <a:solidFill>
                  <a:schemeClr val="tx1"/>
                </a:solidFill>
                <a:latin typeface="メイリオ" panose="020B0604030504040204" pitchFamily="50" charset="-128"/>
                <a:ea typeface="メイリオ" panose="020B0604030504040204" pitchFamily="50" charset="-128"/>
              </a:rPr>
              <a:t>施設</a:t>
            </a:r>
            <a:r>
              <a:rPr kumimoji="1" lang="ja-JP" altLang="en-US" sz="1400" dirty="0">
                <a:solidFill>
                  <a:schemeClr val="tx1"/>
                </a:solidFill>
                <a:latin typeface="メイリオ" panose="020B0604030504040204" pitchFamily="50" charset="-128"/>
                <a:ea typeface="メイリオ" panose="020B0604030504040204" pitchFamily="50" charset="-128"/>
              </a:rPr>
              <a:t>設置</a:t>
            </a:r>
            <a:r>
              <a:rPr kumimoji="1" lang="ja-JP" altLang="en-US" sz="1400" dirty="0" smtClean="0">
                <a:solidFill>
                  <a:schemeClr val="tx1"/>
                </a:solidFill>
                <a:latin typeface="メイリオ" panose="020B0604030504040204" pitchFamily="50" charset="-128"/>
                <a:ea typeface="メイリオ" panose="020B0604030504040204" pitchFamily="50" charset="-128"/>
              </a:rPr>
              <a:t>管理者</a:t>
            </a:r>
            <a:r>
              <a:rPr kumimoji="1" lang="en-US" altLang="ja-JP" sz="1400" dirty="0" smtClean="0">
                <a:solidFill>
                  <a:schemeClr val="tx1"/>
                </a:solidFill>
                <a:latin typeface="メイリオ" panose="020B0604030504040204" pitchFamily="50" charset="-128"/>
                <a:ea typeface="メイリオ" panose="020B0604030504040204" pitchFamily="50" charset="-128"/>
              </a:rPr>
              <a:t>&gt;</a:t>
            </a:r>
          </a:p>
          <a:p>
            <a:pPr marL="177800" indent="-177800"/>
            <a:r>
              <a:rPr kumimoji="1" lang="ja-JP" altLang="en-US" sz="1400" dirty="0" smtClean="0">
                <a:solidFill>
                  <a:schemeClr val="tx1"/>
                </a:solidFill>
                <a:latin typeface="メイリオ" panose="020B0604030504040204" pitchFamily="50" charset="-128"/>
                <a:ea typeface="メイリオ" panose="020B0604030504040204" pitchFamily="50" charset="-128"/>
              </a:rPr>
              <a:t> ・情報</a:t>
            </a:r>
            <a:r>
              <a:rPr kumimoji="1" lang="ja-JP" altLang="en-US" sz="1400" dirty="0">
                <a:solidFill>
                  <a:schemeClr val="tx1"/>
                </a:solidFill>
                <a:latin typeface="メイリオ" panose="020B0604030504040204" pitchFamily="50" charset="-128"/>
                <a:ea typeface="メイリオ" panose="020B0604030504040204" pitchFamily="50" charset="-128"/>
              </a:rPr>
              <a:t>提供、優先席・</a:t>
            </a:r>
            <a:r>
              <a:rPr kumimoji="1" lang="ja-JP" altLang="en-US" sz="1400" dirty="0" smtClean="0">
                <a:solidFill>
                  <a:schemeClr val="tx1"/>
                </a:solidFill>
                <a:latin typeface="メイリオ" panose="020B0604030504040204" pitchFamily="50" charset="-128"/>
                <a:ea typeface="メイリオ" panose="020B0604030504040204" pitchFamily="50" charset="-128"/>
              </a:rPr>
              <a:t>車椅子</a:t>
            </a:r>
            <a:r>
              <a:rPr kumimoji="1" lang="ja-JP" altLang="en-US" sz="1400" dirty="0">
                <a:solidFill>
                  <a:schemeClr val="tx1"/>
                </a:solidFill>
                <a:latin typeface="メイリオ" panose="020B0604030504040204" pitchFamily="50" charset="-128"/>
                <a:ea typeface="メイリオ" panose="020B0604030504040204" pitchFamily="50" charset="-128"/>
              </a:rPr>
              <a:t>使用者</a:t>
            </a:r>
            <a:r>
              <a:rPr kumimoji="1" lang="ja-JP" altLang="en-US" sz="1400" dirty="0" smtClean="0">
                <a:solidFill>
                  <a:schemeClr val="tx1"/>
                </a:solidFill>
                <a:latin typeface="メイリオ" panose="020B0604030504040204" pitchFamily="50" charset="-128"/>
                <a:ea typeface="メイリオ" panose="020B0604030504040204" pitchFamily="50" charset="-128"/>
              </a:rPr>
              <a:t>用</a:t>
            </a:r>
            <a:r>
              <a:rPr kumimoji="1" lang="ja-JP" altLang="en-US" sz="1400" dirty="0">
                <a:solidFill>
                  <a:schemeClr val="tx1"/>
                </a:solidFill>
                <a:latin typeface="メイリオ" panose="020B0604030504040204" pitchFamily="50" charset="-128"/>
                <a:ea typeface="メイリオ" panose="020B0604030504040204" pitchFamily="50" charset="-128"/>
              </a:rPr>
              <a:t>駐車</a:t>
            </a:r>
            <a:r>
              <a:rPr kumimoji="1" lang="ja-JP" altLang="en-US" sz="1400" dirty="0" smtClean="0">
                <a:solidFill>
                  <a:schemeClr val="tx1"/>
                </a:solidFill>
                <a:latin typeface="メイリオ" panose="020B0604030504040204" pitchFamily="50" charset="-128"/>
                <a:ea typeface="メイリオ" panose="020B0604030504040204" pitchFamily="50" charset="-128"/>
              </a:rPr>
              <a:t>施設等</a:t>
            </a:r>
            <a:r>
              <a:rPr kumimoji="1" lang="ja-JP" altLang="en-US" sz="1400" dirty="0">
                <a:solidFill>
                  <a:schemeClr val="tx1"/>
                </a:solidFill>
                <a:latin typeface="メイリオ" panose="020B0604030504040204" pitchFamily="50" charset="-128"/>
                <a:ea typeface="メイリオ" panose="020B0604030504040204" pitchFamily="50" charset="-128"/>
              </a:rPr>
              <a:t>の適正利用推進のための広報・啓発活動の努力</a:t>
            </a:r>
            <a:r>
              <a:rPr kumimoji="1" lang="ja-JP" altLang="en-US" sz="1400" dirty="0" smtClean="0">
                <a:solidFill>
                  <a:schemeClr val="tx1"/>
                </a:solidFill>
                <a:latin typeface="メイリオ" panose="020B0604030504040204" pitchFamily="50" charset="-128"/>
                <a:ea typeface="メイリオ" panose="020B0604030504040204" pitchFamily="50" charset="-128"/>
              </a:rPr>
              <a:t>義務</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pPr marL="177800" indent="-177800"/>
            <a:r>
              <a:rPr kumimoji="1" lang="en-US" altLang="ja-JP" sz="1400" dirty="0" smtClean="0">
                <a:solidFill>
                  <a:schemeClr val="tx1"/>
                </a:solidFill>
                <a:latin typeface="メイリオ" panose="020B0604030504040204" pitchFamily="50" charset="-128"/>
                <a:ea typeface="メイリオ" panose="020B0604030504040204" pitchFamily="50" charset="-128"/>
              </a:rPr>
              <a:t>&lt;</a:t>
            </a:r>
            <a:r>
              <a:rPr kumimoji="1" lang="ja-JP" altLang="en-US" sz="1400" dirty="0" smtClean="0">
                <a:solidFill>
                  <a:schemeClr val="tx1"/>
                </a:solidFill>
                <a:latin typeface="メイリオ" panose="020B0604030504040204" pitchFamily="50" charset="-128"/>
                <a:ea typeface="メイリオ" panose="020B0604030504040204" pitchFamily="50" charset="-128"/>
              </a:rPr>
              <a:t>公共交通事業者等</a:t>
            </a:r>
            <a:r>
              <a:rPr kumimoji="1" lang="en-US" altLang="ja-JP" sz="1400" dirty="0" smtClean="0">
                <a:solidFill>
                  <a:schemeClr val="tx1"/>
                </a:solidFill>
                <a:latin typeface="メイリオ" panose="020B0604030504040204" pitchFamily="50" charset="-128"/>
                <a:ea typeface="メイリオ" panose="020B0604030504040204" pitchFamily="50" charset="-128"/>
              </a:rPr>
              <a:t>&gt;</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177800" indent="-177800"/>
            <a:r>
              <a:rPr kumimoji="1" lang="ja-JP" altLang="en-US" sz="1400" dirty="0" smtClean="0">
                <a:solidFill>
                  <a:schemeClr val="tx1"/>
                </a:solidFill>
                <a:latin typeface="メイリオ" panose="020B0604030504040204" pitchFamily="50" charset="-128"/>
                <a:ea typeface="メイリオ" panose="020B0604030504040204" pitchFamily="50" charset="-128"/>
              </a:rPr>
              <a:t> ・旅客</a:t>
            </a:r>
            <a:r>
              <a:rPr kumimoji="1" lang="ja-JP" altLang="en-US" sz="1400" dirty="0">
                <a:solidFill>
                  <a:schemeClr val="tx1"/>
                </a:solidFill>
                <a:latin typeface="メイリオ" panose="020B0604030504040204" pitchFamily="50" charset="-128"/>
                <a:ea typeface="メイリオ" panose="020B0604030504040204" pitchFamily="50" charset="-128"/>
              </a:rPr>
              <a:t>施設等を使用した役務の提供の方法に関するソフト</a:t>
            </a:r>
            <a:r>
              <a:rPr kumimoji="1" lang="ja-JP" altLang="en-US" sz="1400" dirty="0" smtClean="0">
                <a:solidFill>
                  <a:schemeClr val="tx1"/>
                </a:solidFill>
                <a:latin typeface="メイリオ" panose="020B0604030504040204" pitchFamily="50" charset="-128"/>
                <a:ea typeface="メイリオ" panose="020B0604030504040204" pitchFamily="50" charset="-128"/>
              </a:rPr>
              <a:t>基準の</a:t>
            </a:r>
            <a:r>
              <a:rPr kumimoji="1" lang="ja-JP" altLang="en-US" sz="1400" dirty="0">
                <a:solidFill>
                  <a:schemeClr val="tx1"/>
                </a:solidFill>
                <a:latin typeface="メイリオ" panose="020B0604030504040204" pitchFamily="50" charset="-128"/>
                <a:ea typeface="メイリオ" panose="020B0604030504040204" pitchFamily="50" charset="-128"/>
              </a:rPr>
              <a:t>遵守（新設等は義務、既存は努力義務）</a:t>
            </a:r>
          </a:p>
          <a:p>
            <a:pPr marL="177800" indent="-177800"/>
            <a:r>
              <a:rPr kumimoji="1" lang="ja-JP" altLang="en-US" sz="1400" dirty="0" smtClean="0">
                <a:solidFill>
                  <a:schemeClr val="tx1"/>
                </a:solidFill>
                <a:latin typeface="メイリオ" panose="020B0604030504040204" pitchFamily="50" charset="-128"/>
                <a:ea typeface="メイリオ" panose="020B0604030504040204" pitchFamily="50" charset="-128"/>
              </a:rPr>
              <a:t> ・</a:t>
            </a:r>
            <a:r>
              <a:rPr kumimoji="1" lang="ja-JP" altLang="en-US" sz="1400" dirty="0">
                <a:solidFill>
                  <a:schemeClr val="tx1"/>
                </a:solidFill>
                <a:latin typeface="メイリオ" panose="020B0604030504040204" pitchFamily="50" charset="-128"/>
                <a:ea typeface="メイリオ" panose="020B0604030504040204" pitchFamily="50" charset="-128"/>
              </a:rPr>
              <a:t>他の公共交通事業者等からの協議への応諾</a:t>
            </a:r>
            <a:r>
              <a:rPr kumimoji="1" lang="ja-JP" altLang="en-US" sz="1400" dirty="0" smtClean="0">
                <a:solidFill>
                  <a:schemeClr val="tx1"/>
                </a:solidFill>
                <a:latin typeface="メイリオ" panose="020B0604030504040204" pitchFamily="50" charset="-128"/>
                <a:ea typeface="メイリオ" panose="020B0604030504040204" pitchFamily="50" charset="-128"/>
              </a:rPr>
              <a:t>義務　　　 ・</a:t>
            </a:r>
            <a:r>
              <a:rPr kumimoji="1" lang="ja-JP" altLang="en-US" sz="1400" dirty="0">
                <a:solidFill>
                  <a:schemeClr val="tx1"/>
                </a:solidFill>
                <a:latin typeface="メイリオ" panose="020B0604030504040204" pitchFamily="50" charset="-128"/>
                <a:ea typeface="メイリオ" panose="020B0604030504040204" pitchFamily="50" charset="-128"/>
              </a:rPr>
              <a:t>旅客支援、職員に対する教育訓練の努力義務</a:t>
            </a:r>
          </a:p>
          <a:p>
            <a:pPr marL="177800" indent="-177800"/>
            <a:r>
              <a:rPr kumimoji="1" lang="ja-JP" altLang="en-US" sz="1400" dirty="0" smtClean="0">
                <a:solidFill>
                  <a:schemeClr val="tx1"/>
                </a:solidFill>
                <a:latin typeface="メイリオ" panose="020B0604030504040204" pitchFamily="50" charset="-128"/>
                <a:ea typeface="メイリオ" panose="020B0604030504040204" pitchFamily="50" charset="-128"/>
              </a:rPr>
              <a:t> ・</a:t>
            </a:r>
            <a:r>
              <a:rPr kumimoji="1" lang="ja-JP" altLang="en-US" sz="1400" dirty="0">
                <a:solidFill>
                  <a:schemeClr val="tx1"/>
                </a:solidFill>
                <a:latin typeface="メイリオ" panose="020B0604030504040204" pitchFamily="50" charset="-128"/>
                <a:ea typeface="メイリオ" panose="020B0604030504040204" pitchFamily="50" charset="-128"/>
              </a:rPr>
              <a:t>ハード・ソフト取組計画の作成・取組状況の報告・公表</a:t>
            </a:r>
            <a:r>
              <a:rPr kumimoji="1" lang="ja-JP" altLang="en-US" sz="1400" dirty="0" smtClean="0">
                <a:solidFill>
                  <a:schemeClr val="tx1"/>
                </a:solidFill>
                <a:latin typeface="メイリオ" panose="020B0604030504040204" pitchFamily="50" charset="-128"/>
                <a:ea typeface="メイリオ" panose="020B0604030504040204" pitchFamily="50" charset="-128"/>
              </a:rPr>
              <a:t>義務（</a:t>
            </a:r>
            <a:r>
              <a:rPr kumimoji="1" lang="ja-JP" altLang="en-US" sz="1400" dirty="0">
                <a:solidFill>
                  <a:schemeClr val="tx1"/>
                </a:solidFill>
                <a:latin typeface="メイリオ" panose="020B0604030504040204" pitchFamily="50" charset="-128"/>
                <a:ea typeface="メイリオ" panose="020B0604030504040204" pitchFamily="50" charset="-128"/>
              </a:rPr>
              <a:t>一定規模以上の公共交通事業者等）</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1117" name="テキスト ボックス 19"/>
          <p:cNvSpPr txBox="1"/>
          <p:nvPr/>
        </p:nvSpPr>
        <p:spPr>
          <a:xfrm>
            <a:off x="25400" y="3648480"/>
            <a:ext cx="3236784" cy="307777"/>
          </a:xfrm>
          <a:prstGeom prst="rect">
            <a:avLst/>
          </a:prstGeom>
          <a:noFill/>
        </p:spPr>
        <p:txBody>
          <a:bodyPr wrap="none" rtlCol="0">
            <a:spAutoFit/>
          </a:bodyPr>
          <a:lstStyle/>
          <a:p>
            <a:r>
              <a:rPr kumimoji="1" lang="en-US" altLang="ja-JP" sz="1400" b="1" dirty="0">
                <a:latin typeface="メイリオ" panose="020B0604030504040204" pitchFamily="50" charset="-128"/>
                <a:ea typeface="メイリオ" panose="020B0604030504040204" pitchFamily="50" charset="-128"/>
              </a:rPr>
              <a:t>【</a:t>
            </a:r>
            <a:r>
              <a:rPr kumimoji="1" lang="ja-JP" altLang="en-US" sz="1400" b="1" dirty="0" smtClean="0">
                <a:latin typeface="メイリオ" panose="020B0604030504040204" pitchFamily="50" charset="-128"/>
                <a:ea typeface="メイリオ" panose="020B0604030504040204" pitchFamily="50" charset="-128"/>
              </a:rPr>
              <a:t>事業者等に求められるソフト対策</a:t>
            </a:r>
            <a:r>
              <a:rPr kumimoji="1" lang="en-US" altLang="ja-JP" sz="1400" b="1" dirty="0" smtClean="0">
                <a:latin typeface="メイリオ" panose="020B0604030504040204" pitchFamily="50" charset="-128"/>
                <a:ea typeface="メイリオ" panose="020B0604030504040204" pitchFamily="50" charset="-128"/>
              </a:rPr>
              <a:t>】</a:t>
            </a:r>
            <a:endParaRPr kumimoji="1" lang="ja-JP" altLang="en-US" sz="1400" b="1" dirty="0">
              <a:latin typeface="メイリオ" panose="020B0604030504040204" pitchFamily="50" charset="-128"/>
              <a:ea typeface="メイリオ" panose="020B0604030504040204" pitchFamily="50" charset="-128"/>
            </a:endParaRPr>
          </a:p>
        </p:txBody>
      </p:sp>
      <p:sp>
        <p:nvSpPr>
          <p:cNvPr id="1122" name="スライド番号プレースホルダー 7"/>
          <p:cNvSpPr>
            <a:spLocks noGrp="1"/>
          </p:cNvSpPr>
          <p:nvPr>
            <p:ph type="sldNum" sz="quarter" idx="12"/>
          </p:nvPr>
        </p:nvSpPr>
        <p:spPr>
          <a:xfrm>
            <a:off x="7677150" y="6479723"/>
            <a:ext cx="2228850" cy="365125"/>
          </a:xfrm>
        </p:spPr>
        <p:txBody>
          <a:bodyPr/>
          <a:lstStyle/>
          <a:p>
            <a:fld id="{B2B73F3B-22D4-4648-80AB-27A0F244B47B}" type="slidenum">
              <a:rPr kumimoji="1" lang="ja-JP" altLang="en-US" smtClean="0"/>
              <a:pPr/>
              <a:t>1</a:t>
            </a:fld>
            <a:endParaRPr kumimoji="1" lang="ja-JP" altLang="en-US" dirty="0"/>
          </a:p>
        </p:txBody>
      </p:sp>
      <p:sp>
        <p:nvSpPr>
          <p:cNvPr id="18" name="角丸四角形 17"/>
          <p:cNvSpPr/>
          <p:nvPr/>
        </p:nvSpPr>
        <p:spPr>
          <a:xfrm>
            <a:off x="85554" y="5620639"/>
            <a:ext cx="9734892" cy="1220736"/>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tIns="46800" rIns="36000" bIns="46800" rtlCol="0" anchor="t"/>
          <a:lstStyle/>
          <a:p>
            <a:r>
              <a:rPr lang="ja-JP" altLang="en-US" sz="1600" dirty="0">
                <a:solidFill>
                  <a:schemeClr val="tx1"/>
                </a:solidFill>
                <a:latin typeface="メイリオ" panose="020B0604030504040204" pitchFamily="50" charset="-128"/>
                <a:ea typeface="メイリオ" panose="020B0604030504040204" pitchFamily="50" charset="-128"/>
              </a:rPr>
              <a:t>令和３年に障害者差別解消法改正法が成立。障害を理由とする差別の解消の一層の推進を図るため、事業者に対し社会的障壁の除去の実施について必要かつ合理的な配慮をすることを義務付けるとともに、行政機関相互間連携の強化を図るほか、障害を理由とする差別を解消するための支援措置を強化する措置（相談体制の充実や事例の収集・提供の確保等）を講ずることとした</a:t>
            </a:r>
            <a:r>
              <a:rPr lang="ja-JP" altLang="en-US" sz="1600" dirty="0" smtClean="0">
                <a:solidFill>
                  <a:schemeClr val="tx1"/>
                </a:solidFill>
                <a:latin typeface="メイリオ" panose="020B0604030504040204" pitchFamily="50" charset="-128"/>
                <a:ea typeface="メイリオ" panose="020B0604030504040204" pitchFamily="50" charset="-128"/>
              </a:rPr>
              <a:t>。</a:t>
            </a:r>
            <a:endParaRPr lang="en-US" altLang="ja-JP" sz="1600" dirty="0" smtClean="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a:t>
            </a:r>
            <a:r>
              <a:rPr lang="ja-JP" altLang="en-US" sz="1400" dirty="0" smtClean="0">
                <a:solidFill>
                  <a:schemeClr val="tx1"/>
                </a:solidFill>
                <a:latin typeface="メイリオ" panose="020B0604030504040204" pitchFamily="50" charset="-128"/>
                <a:ea typeface="メイリオ" panose="020B0604030504040204" pitchFamily="50" charset="-128"/>
              </a:rPr>
              <a:t>施行</a:t>
            </a:r>
            <a:r>
              <a:rPr lang="ja-JP" altLang="en-US" sz="1400" dirty="0">
                <a:solidFill>
                  <a:schemeClr val="tx1"/>
                </a:solidFill>
                <a:latin typeface="メイリオ" panose="020B0604030504040204" pitchFamily="50" charset="-128"/>
                <a:ea typeface="メイリオ" panose="020B0604030504040204" pitchFamily="50" charset="-128"/>
              </a:rPr>
              <a:t>期日：公布の日（令和３年６月４日）から起算して３年を超えない範囲内において政令で定める日）</a:t>
            </a:r>
          </a:p>
          <a:p>
            <a:endParaRPr kumimoji="1" lang="ja-JP" altLang="en-US" sz="1100" strike="sngStrike"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98349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5" name="正方形/長方形 3"/>
          <p:cNvSpPr/>
          <p:nvPr/>
        </p:nvSpPr>
        <p:spPr>
          <a:xfrm>
            <a:off x="0" y="0"/>
            <a:ext cx="9906000" cy="54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MS UI Gothic" panose="020B0600070205080204" pitchFamily="50" charset="-128"/>
                <a:ea typeface="MS UI Gothic" panose="020B0600070205080204" pitchFamily="50" charset="-128"/>
              </a:rPr>
              <a:t>心のバリアフリー教育</a:t>
            </a:r>
            <a:endParaRPr kumimoji="1" lang="ja-JP" altLang="en-US" sz="2400" b="1" dirty="0">
              <a:latin typeface="MS UI Gothic" panose="020B0600070205080204" pitchFamily="50" charset="-128"/>
              <a:ea typeface="MS UI Gothic" panose="020B0600070205080204" pitchFamily="50" charset="-128"/>
            </a:endParaRPr>
          </a:p>
        </p:txBody>
      </p:sp>
      <p:sp>
        <p:nvSpPr>
          <p:cNvPr id="1126" name="テキスト ボックス 2"/>
          <p:cNvSpPr txBox="1"/>
          <p:nvPr/>
        </p:nvSpPr>
        <p:spPr>
          <a:xfrm>
            <a:off x="8626" y="627603"/>
            <a:ext cx="4903907" cy="338554"/>
          </a:xfrm>
          <a:prstGeom prst="rect">
            <a:avLst/>
          </a:prstGeom>
          <a:noFill/>
        </p:spPr>
        <p:txBody>
          <a:bodyPr wrap="none" rtlCol="0">
            <a:spAutoFit/>
          </a:bodyPr>
          <a:lstStyle/>
          <a:p>
            <a:r>
              <a:rPr kumimoji="1" lang="ja-JP" altLang="en-US" sz="1600" b="1" dirty="0">
                <a:latin typeface="メイリオ" panose="020B0604030504040204" pitchFamily="50" charset="-128"/>
                <a:ea typeface="メイリオ" panose="020B0604030504040204" pitchFamily="50" charset="-128"/>
              </a:rPr>
              <a:t>○学校における「心のバリアフリー」の指導の充実</a:t>
            </a:r>
            <a:endParaRPr kumimoji="1" lang="ja-JP" altLang="en-US" sz="1600" b="1" strike="sngStrike" dirty="0">
              <a:latin typeface="メイリオ" panose="020B0604030504040204" pitchFamily="50" charset="-128"/>
              <a:ea typeface="メイリオ" panose="020B0604030504040204" pitchFamily="50" charset="-128"/>
            </a:endParaRPr>
          </a:p>
        </p:txBody>
      </p:sp>
      <p:sp>
        <p:nvSpPr>
          <p:cNvPr id="1129" name="テキスト ボックス 18"/>
          <p:cNvSpPr txBox="1"/>
          <p:nvPr/>
        </p:nvSpPr>
        <p:spPr>
          <a:xfrm>
            <a:off x="5002093" y="612495"/>
            <a:ext cx="4903907"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○スポーツ等を通じた「心のバリアフリー」の普及</a:t>
            </a:r>
            <a:endParaRPr kumimoji="1" lang="ja-JP" altLang="en-US" sz="1600" b="1" dirty="0">
              <a:latin typeface="メイリオ" panose="020B0604030504040204" pitchFamily="50" charset="-128"/>
              <a:ea typeface="メイリオ" panose="020B0604030504040204" pitchFamily="50" charset="-128"/>
            </a:endParaRPr>
          </a:p>
        </p:txBody>
      </p:sp>
      <p:sp>
        <p:nvSpPr>
          <p:cNvPr id="1131" name="角丸四角形 14"/>
          <p:cNvSpPr/>
          <p:nvPr/>
        </p:nvSpPr>
        <p:spPr>
          <a:xfrm>
            <a:off x="39983" y="947576"/>
            <a:ext cx="4883990" cy="5855996"/>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3038" indent="-173038"/>
            <a:r>
              <a:rPr kumimoji="1" lang="ja-JP" altLang="en-US" sz="1600" dirty="0" smtClean="0">
                <a:solidFill>
                  <a:schemeClr val="tx1"/>
                </a:solidFill>
                <a:latin typeface="メイリオ" panose="020B0604030504040204" pitchFamily="50" charset="-128"/>
                <a:ea typeface="メイリオ" panose="020B0604030504040204" pitchFamily="50" charset="-128"/>
              </a:rPr>
              <a:t>・「心のバリアフリー」に関する指導の充実を図った新学習指導要領が令和</a:t>
            </a:r>
            <a:r>
              <a:rPr kumimoji="1" lang="ja-JP" altLang="en-US" sz="1600" dirty="0">
                <a:solidFill>
                  <a:schemeClr val="tx1"/>
                </a:solidFill>
                <a:latin typeface="メイリオ" panose="020B0604030504040204" pitchFamily="50" charset="-128"/>
                <a:ea typeface="メイリオ" panose="020B0604030504040204" pitchFamily="50" charset="-128"/>
              </a:rPr>
              <a:t>２年度から小学校、令和３年度から中学校</a:t>
            </a:r>
            <a:r>
              <a:rPr kumimoji="1" lang="ja-JP" altLang="en-US" sz="1600" dirty="0" smtClean="0">
                <a:solidFill>
                  <a:schemeClr val="tx1"/>
                </a:solidFill>
                <a:latin typeface="メイリオ" panose="020B0604030504040204" pitchFamily="50" charset="-128"/>
                <a:ea typeface="メイリオ" panose="020B0604030504040204" pitchFamily="50" charset="-128"/>
              </a:rPr>
              <a:t>で全面実施</a:t>
            </a:r>
            <a:r>
              <a:rPr kumimoji="1" lang="ja-JP" altLang="en-US" sz="1600" dirty="0">
                <a:solidFill>
                  <a:schemeClr val="tx1"/>
                </a:solidFill>
                <a:latin typeface="メイリオ" panose="020B0604030504040204" pitchFamily="50" charset="-128"/>
                <a:ea typeface="メイリオ" panose="020B0604030504040204" pitchFamily="50" charset="-128"/>
              </a:rPr>
              <a:t>。</a:t>
            </a:r>
          </a:p>
          <a:p>
            <a:pPr marL="173038" indent="-173038"/>
            <a:r>
              <a:rPr kumimoji="1" lang="ja-JP" altLang="en-US" sz="1600" dirty="0" smtClean="0">
                <a:solidFill>
                  <a:schemeClr val="tx1"/>
                </a:solidFill>
                <a:latin typeface="メイリオ" panose="020B0604030504040204" pitchFamily="50" charset="-128"/>
                <a:ea typeface="メイリオ" panose="020B0604030504040204" pitchFamily="50" charset="-128"/>
              </a:rPr>
              <a:t>・授業等で活用できるよう、令和</a:t>
            </a:r>
            <a:r>
              <a:rPr kumimoji="1" lang="ja-JP" altLang="en-US" sz="1600" dirty="0">
                <a:solidFill>
                  <a:schemeClr val="tx1"/>
                </a:solidFill>
                <a:latin typeface="メイリオ" panose="020B0604030504040204" pitchFamily="50" charset="-128"/>
                <a:ea typeface="メイリオ" panose="020B0604030504040204" pitchFamily="50" charset="-128"/>
              </a:rPr>
              <a:t>元年</a:t>
            </a:r>
            <a:r>
              <a:rPr kumimoji="1" lang="en-US" altLang="ja-JP" sz="1600" dirty="0">
                <a:solidFill>
                  <a:schemeClr val="tx1"/>
                </a:solidFill>
                <a:latin typeface="メイリオ" panose="020B0604030504040204" pitchFamily="50" charset="-128"/>
                <a:ea typeface="メイリオ" panose="020B0604030504040204" pitchFamily="50" charset="-128"/>
              </a:rPr>
              <a:t>11</a:t>
            </a:r>
            <a:r>
              <a:rPr kumimoji="1" lang="ja-JP" altLang="en-US" sz="1600" dirty="0">
                <a:solidFill>
                  <a:schemeClr val="tx1"/>
                </a:solidFill>
                <a:latin typeface="メイリオ" panose="020B0604030504040204" pitchFamily="50" charset="-128"/>
                <a:ea typeface="メイリオ" panose="020B0604030504040204" pitchFamily="50" charset="-128"/>
              </a:rPr>
              <a:t>月</a:t>
            </a:r>
            <a:r>
              <a:rPr kumimoji="1" lang="ja-JP" altLang="en-US" sz="1600" dirty="0" smtClean="0">
                <a:solidFill>
                  <a:schemeClr val="tx1"/>
                </a:solidFill>
                <a:latin typeface="メイリオ" panose="020B0604030504040204" pitchFamily="50" charset="-128"/>
                <a:ea typeface="メイリオ" panose="020B0604030504040204" pitchFamily="50" charset="-128"/>
              </a:rPr>
              <a:t>に「</a:t>
            </a:r>
            <a:r>
              <a:rPr kumimoji="1" lang="ja-JP" altLang="en-US" sz="1600" dirty="0">
                <a:solidFill>
                  <a:schemeClr val="tx1"/>
                </a:solidFill>
                <a:latin typeface="メイリオ" panose="020B0604030504040204" pitchFamily="50" charset="-128"/>
                <a:ea typeface="メイリオ" panose="020B0604030504040204" pitchFamily="50" charset="-128"/>
              </a:rPr>
              <a:t>心のバリアフリーノート」</a:t>
            </a:r>
            <a:r>
              <a:rPr kumimoji="1" lang="ja-JP" altLang="en-US" sz="1600" dirty="0" smtClean="0">
                <a:solidFill>
                  <a:schemeClr val="tx1"/>
                </a:solidFill>
                <a:latin typeface="メイリオ" panose="020B0604030504040204" pitchFamily="50" charset="-128"/>
                <a:ea typeface="メイリオ" panose="020B0604030504040204" pitchFamily="50" charset="-128"/>
              </a:rPr>
              <a:t>を作成し、</a:t>
            </a:r>
            <a:r>
              <a:rPr kumimoji="1" lang="en-US" altLang="ja-JP" sz="1600" dirty="0" smtClean="0">
                <a:solidFill>
                  <a:schemeClr val="tx1"/>
                </a:solidFill>
                <a:latin typeface="メイリオ" panose="020B0604030504040204" pitchFamily="50" charset="-128"/>
                <a:ea typeface="メイリオ" panose="020B0604030504040204" pitchFamily="50" charset="-128"/>
              </a:rPr>
              <a:t>HP</a:t>
            </a:r>
            <a:r>
              <a:rPr kumimoji="1" lang="ja-JP" altLang="en-US" sz="1600" dirty="0">
                <a:solidFill>
                  <a:schemeClr val="tx1"/>
                </a:solidFill>
                <a:latin typeface="メイリオ" panose="020B0604030504040204" pitchFamily="50" charset="-128"/>
                <a:ea typeface="メイリオ" panose="020B0604030504040204" pitchFamily="50" charset="-128"/>
              </a:rPr>
              <a:t>で</a:t>
            </a:r>
            <a:r>
              <a:rPr kumimoji="1" lang="ja-JP" altLang="en-US" sz="1600" dirty="0" smtClean="0">
                <a:solidFill>
                  <a:schemeClr val="tx1"/>
                </a:solidFill>
                <a:latin typeface="メイリオ" panose="020B0604030504040204" pitchFamily="50" charset="-128"/>
                <a:ea typeface="メイリオ" panose="020B0604030504040204" pitchFamily="50" charset="-128"/>
              </a:rPr>
              <a:t>公表するとともに教育委員会等に周知し、</a:t>
            </a:r>
            <a:r>
              <a:rPr kumimoji="1" lang="ja-JP" altLang="en-US" sz="1600" dirty="0">
                <a:solidFill>
                  <a:schemeClr val="tx1"/>
                </a:solidFill>
                <a:latin typeface="メイリオ" panose="020B0604030504040204" pitchFamily="50" charset="-128"/>
                <a:ea typeface="メイリオ" panose="020B0604030504040204" pitchFamily="50" charset="-128"/>
              </a:rPr>
              <a:t>全国的な普及・活用を図った</a:t>
            </a:r>
            <a:r>
              <a:rPr kumimoji="1" lang="ja-JP" altLang="en-US" sz="1600" dirty="0" smtClean="0">
                <a:solidFill>
                  <a:schemeClr val="tx1"/>
                </a:solidFill>
                <a:latin typeface="メイリオ" panose="020B0604030504040204" pitchFamily="50" charset="-128"/>
                <a:ea typeface="メイリオ" panose="020B0604030504040204" pitchFamily="50" charset="-128"/>
              </a:rPr>
              <a:t>。</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3038" indent="-173038"/>
            <a:r>
              <a:rPr kumimoji="1" lang="ja-JP" altLang="en-US" sz="1600" dirty="0">
                <a:solidFill>
                  <a:schemeClr val="tx1"/>
                </a:solidFill>
                <a:latin typeface="メイリオ" panose="020B0604030504040204" pitchFamily="50" charset="-128"/>
                <a:ea typeface="メイリオ" panose="020B0604030504040204" pitchFamily="50" charset="-128"/>
              </a:rPr>
              <a:t>・令和</a:t>
            </a:r>
            <a:r>
              <a:rPr kumimoji="1" lang="en-US" altLang="ja-JP" sz="1600" dirty="0">
                <a:solidFill>
                  <a:schemeClr val="tx1"/>
                </a:solidFill>
                <a:latin typeface="メイリオ" panose="020B0604030504040204" pitchFamily="50" charset="-128"/>
                <a:ea typeface="メイリオ" panose="020B0604030504040204" pitchFamily="50" charset="-128"/>
              </a:rPr>
              <a:t>2</a:t>
            </a:r>
            <a:r>
              <a:rPr kumimoji="1" lang="ja-JP" altLang="en-US" sz="1600" dirty="0" smtClean="0">
                <a:solidFill>
                  <a:schemeClr val="tx1"/>
                </a:solidFill>
                <a:latin typeface="メイリオ" panose="020B0604030504040204" pitchFamily="50" charset="-128"/>
                <a:ea typeface="メイリオ" panose="020B0604030504040204" pitchFamily="50" charset="-128"/>
              </a:rPr>
              <a:t>年</a:t>
            </a:r>
            <a:r>
              <a:rPr kumimoji="1" lang="en-US" altLang="ja-JP" sz="1600" dirty="0" smtClean="0">
                <a:solidFill>
                  <a:schemeClr val="tx1"/>
                </a:solidFill>
                <a:latin typeface="メイリオ" panose="020B0604030504040204" pitchFamily="50" charset="-128"/>
                <a:ea typeface="メイリオ" panose="020B0604030504040204" pitchFamily="50" charset="-128"/>
              </a:rPr>
              <a:t>11</a:t>
            </a:r>
            <a:r>
              <a:rPr kumimoji="1" lang="ja-JP" altLang="en-US" sz="1600" dirty="0" smtClean="0">
                <a:solidFill>
                  <a:schemeClr val="tx1"/>
                </a:solidFill>
                <a:latin typeface="メイリオ" panose="020B0604030504040204" pitchFamily="50" charset="-128"/>
                <a:ea typeface="メイリオ" panose="020B0604030504040204" pitchFamily="50" charset="-128"/>
              </a:rPr>
              <a:t>月</a:t>
            </a:r>
            <a:r>
              <a:rPr kumimoji="1" lang="ja-JP" altLang="en-US" sz="1600" dirty="0">
                <a:solidFill>
                  <a:schemeClr val="tx1"/>
                </a:solidFill>
                <a:latin typeface="メイリオ" panose="020B0604030504040204" pitchFamily="50" charset="-128"/>
                <a:ea typeface="メイリオ" panose="020B0604030504040204" pitchFamily="50" charset="-128"/>
              </a:rPr>
              <a:t>、全国各地で実施されている交流及び共同学習の取組事例の中から、各自治体の参考となる優れた実践事例をまとめ「交流及び共同学習オンラインフォーラム」として公開し、心のバリアフリーのための交流及び共同学習の充実を図った</a:t>
            </a:r>
            <a:r>
              <a:rPr kumimoji="1" lang="ja-JP" altLang="en-US" sz="1600" dirty="0" smtClean="0">
                <a:solidFill>
                  <a:schemeClr val="tx1"/>
                </a:solidFill>
                <a:latin typeface="メイリオ" panose="020B0604030504040204" pitchFamily="50" charset="-128"/>
                <a:ea typeface="メイリオ" panose="020B0604030504040204" pitchFamily="50" charset="-128"/>
              </a:rPr>
              <a:t>。</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3038" indent="-173038"/>
            <a:r>
              <a:rPr kumimoji="1" lang="ja-JP" altLang="en-US" sz="1600" dirty="0" smtClean="0">
                <a:solidFill>
                  <a:schemeClr val="tx1"/>
                </a:solidFill>
                <a:latin typeface="メイリオ" panose="020B0604030504040204" pitchFamily="50" charset="-128"/>
                <a:ea typeface="メイリオ" panose="020B0604030504040204" pitchFamily="50" charset="-128"/>
              </a:rPr>
              <a:t>・教職課程において、平成</a:t>
            </a:r>
            <a:r>
              <a:rPr kumimoji="1" lang="en-US" altLang="ja-JP" sz="1600" dirty="0" smtClean="0">
                <a:solidFill>
                  <a:schemeClr val="tx1"/>
                </a:solidFill>
                <a:latin typeface="メイリオ" panose="020B0604030504040204" pitchFamily="50" charset="-128"/>
                <a:ea typeface="メイリオ" panose="020B0604030504040204" pitchFamily="50" charset="-128"/>
              </a:rPr>
              <a:t>31</a:t>
            </a:r>
            <a:r>
              <a:rPr kumimoji="1" lang="ja-JP" altLang="en-US" sz="1600" dirty="0" smtClean="0">
                <a:solidFill>
                  <a:schemeClr val="tx1"/>
                </a:solidFill>
                <a:latin typeface="メイリオ" panose="020B0604030504040204" pitchFamily="50" charset="-128"/>
                <a:ea typeface="メイリオ" panose="020B0604030504040204" pitchFamily="50" charset="-128"/>
              </a:rPr>
              <a:t>年度入学の学生から「特別の支援を必要とする幼児、児童及び生徒に対する理解」の科目を受講することを必須化。</a:t>
            </a:r>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pic>
        <p:nvPicPr>
          <p:cNvPr id="1132" name="図 15"/>
          <p:cNvPicPr>
            <a:picLocks noChangeAspect="1"/>
          </p:cNvPicPr>
          <p:nvPr/>
        </p:nvPicPr>
        <p:blipFill>
          <a:blip r:embed="rId2"/>
          <a:stretch>
            <a:fillRect/>
          </a:stretch>
        </p:blipFill>
        <p:spPr>
          <a:xfrm>
            <a:off x="254434" y="4989307"/>
            <a:ext cx="3021409" cy="1357702"/>
          </a:xfrm>
          <a:prstGeom prst="rect">
            <a:avLst/>
          </a:prstGeom>
        </p:spPr>
      </p:pic>
      <p:sp>
        <p:nvSpPr>
          <p:cNvPr id="1133" name="テキスト ボックス 21"/>
          <p:cNvSpPr txBox="1"/>
          <p:nvPr/>
        </p:nvSpPr>
        <p:spPr>
          <a:xfrm>
            <a:off x="133724" y="6353828"/>
            <a:ext cx="3060775" cy="430887"/>
          </a:xfrm>
          <a:prstGeom prst="rect">
            <a:avLst/>
          </a:prstGeom>
          <a:noFill/>
        </p:spPr>
        <p:txBody>
          <a:bodyPr wrap="square" rtlCol="0">
            <a:spAutoFit/>
          </a:bodyPr>
          <a:lstStyle/>
          <a:p>
            <a:r>
              <a:rPr lang="en-US" altLang="ja-JP" sz="1050" dirty="0" smtClean="0">
                <a:latin typeface="メイリオ" panose="020B0604030504040204" pitchFamily="50" charset="-128"/>
                <a:ea typeface="メイリオ" panose="020B0604030504040204" pitchFamily="50" charset="-128"/>
              </a:rPr>
              <a:t> (</a:t>
            </a:r>
            <a:r>
              <a:rPr lang="ja-JP" altLang="en-US" sz="1050" dirty="0" smtClean="0">
                <a:latin typeface="メイリオ" panose="020B0604030504040204" pitchFamily="50" charset="-128"/>
                <a:ea typeface="メイリオ" panose="020B0604030504040204" pitchFamily="50" charset="-128"/>
              </a:rPr>
              <a:t>出典：日本文教出版 「わたしとせいかつ 下」</a:t>
            </a:r>
            <a:r>
              <a:rPr lang="en-US" altLang="ja-JP" sz="1050" dirty="0" smtClean="0">
                <a:latin typeface="メイリオ" panose="020B0604030504040204" pitchFamily="50" charset="-128"/>
                <a:ea typeface="メイリオ" panose="020B0604030504040204" pitchFamily="50" charset="-128"/>
              </a:rPr>
              <a:t>135P</a:t>
            </a:r>
            <a:r>
              <a:rPr lang="ja-JP" altLang="en-US" sz="1050" dirty="0" smtClean="0">
                <a:latin typeface="メイリオ" panose="020B0604030504040204" pitchFamily="50" charset="-128"/>
                <a:ea typeface="メイリオ" panose="020B0604030504040204" pitchFamily="50" charset="-128"/>
              </a:rPr>
              <a:t>より）</a:t>
            </a:r>
            <a:endParaRPr kumimoji="1" lang="en-US" altLang="ja-JP" sz="1050" dirty="0" smtClean="0">
              <a:latin typeface="メイリオ" panose="020B0604030504040204" pitchFamily="50" charset="-128"/>
              <a:ea typeface="メイリオ" panose="020B0604030504040204" pitchFamily="50" charset="-128"/>
            </a:endParaRPr>
          </a:p>
        </p:txBody>
      </p:sp>
      <p:pic>
        <p:nvPicPr>
          <p:cNvPr id="1134" name="図 22"/>
          <p:cNvPicPr>
            <a:picLocks noChangeAspect="1"/>
          </p:cNvPicPr>
          <p:nvPr/>
        </p:nvPicPr>
        <p:blipFill>
          <a:blip r:embed="rId3"/>
          <a:srcRect l="48003" t="18390" r="21407"/>
          <a:stretch>
            <a:fillRect/>
          </a:stretch>
        </p:blipFill>
        <p:spPr>
          <a:xfrm>
            <a:off x="3475161" y="4931995"/>
            <a:ext cx="1303143" cy="1852720"/>
          </a:xfrm>
          <a:prstGeom prst="rect">
            <a:avLst/>
          </a:prstGeom>
        </p:spPr>
      </p:pic>
      <p:sp>
        <p:nvSpPr>
          <p:cNvPr id="1135" name="角丸四角形 23"/>
          <p:cNvSpPr/>
          <p:nvPr/>
        </p:nvSpPr>
        <p:spPr>
          <a:xfrm>
            <a:off x="5060111" y="941500"/>
            <a:ext cx="4843522" cy="4015895"/>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1450" indent="-171450"/>
            <a:r>
              <a:rPr kumimoji="1" lang="ja-JP" altLang="en-US" sz="1600" dirty="0">
                <a:solidFill>
                  <a:schemeClr val="tx1"/>
                </a:solidFill>
                <a:latin typeface="メイリオ" panose="020B0604030504040204" pitchFamily="50" charset="-128"/>
                <a:ea typeface="メイリオ" panose="020B0604030504040204" pitchFamily="50" charset="-128"/>
              </a:rPr>
              <a:t>・</a:t>
            </a:r>
            <a:r>
              <a:rPr kumimoji="1" lang="ja-JP" altLang="en-US" sz="1600" dirty="0" smtClean="0">
                <a:solidFill>
                  <a:schemeClr val="tx1"/>
                </a:solidFill>
                <a:latin typeface="メイリオ" panose="020B0604030504040204" pitchFamily="50" charset="-128"/>
                <a:ea typeface="メイリオ" panose="020B0604030504040204" pitchFamily="50" charset="-128"/>
              </a:rPr>
              <a:t>第</a:t>
            </a:r>
            <a:r>
              <a:rPr kumimoji="1" lang="en-US" altLang="ja-JP" sz="1600" dirty="0" smtClean="0">
                <a:solidFill>
                  <a:schemeClr val="tx1"/>
                </a:solidFill>
                <a:latin typeface="メイリオ" panose="020B0604030504040204" pitchFamily="50" charset="-128"/>
                <a:ea typeface="メイリオ" panose="020B0604030504040204" pitchFamily="50" charset="-128"/>
              </a:rPr>
              <a:t>18</a:t>
            </a:r>
            <a:r>
              <a:rPr kumimoji="1" lang="ja-JP" altLang="en-US" sz="1600" dirty="0" smtClean="0">
                <a:solidFill>
                  <a:schemeClr val="tx1"/>
                </a:solidFill>
                <a:latin typeface="メイリオ" panose="020B0604030504040204" pitchFamily="50" charset="-128"/>
                <a:ea typeface="メイリオ" panose="020B0604030504040204" pitchFamily="50" charset="-128"/>
              </a:rPr>
              <a:t>回</a:t>
            </a:r>
            <a:r>
              <a:rPr kumimoji="1" lang="ja-JP" altLang="en-US" sz="1600" dirty="0">
                <a:solidFill>
                  <a:schemeClr val="tx1"/>
                </a:solidFill>
                <a:latin typeface="メイリオ" panose="020B0604030504040204" pitchFamily="50" charset="-128"/>
                <a:ea typeface="メイリオ" panose="020B0604030504040204" pitchFamily="50" charset="-128"/>
              </a:rPr>
              <a:t>全国障害者スポーツ大会（</a:t>
            </a:r>
            <a:r>
              <a:rPr kumimoji="1" lang="ja-JP" altLang="en-US" sz="1600" dirty="0" smtClean="0">
                <a:solidFill>
                  <a:schemeClr val="tx1"/>
                </a:solidFill>
                <a:latin typeface="メイリオ" panose="020B0604030504040204" pitchFamily="50" charset="-128"/>
                <a:ea typeface="メイリオ" panose="020B0604030504040204" pitchFamily="50" charset="-128"/>
              </a:rPr>
              <a:t>平成</a:t>
            </a:r>
            <a:r>
              <a:rPr kumimoji="1" lang="en-US" altLang="ja-JP" sz="1600" dirty="0" smtClean="0">
                <a:solidFill>
                  <a:schemeClr val="tx1"/>
                </a:solidFill>
                <a:latin typeface="メイリオ" panose="020B0604030504040204" pitchFamily="50" charset="-128"/>
                <a:ea typeface="メイリオ" panose="020B0604030504040204" pitchFamily="50" charset="-128"/>
              </a:rPr>
              <a:t>30</a:t>
            </a:r>
            <a:r>
              <a:rPr kumimoji="1" lang="ja-JP" altLang="en-US" sz="1600" dirty="0" smtClean="0">
                <a:solidFill>
                  <a:schemeClr val="tx1"/>
                </a:solidFill>
                <a:latin typeface="メイリオ" panose="020B0604030504040204" pitchFamily="50" charset="-128"/>
                <a:ea typeface="メイリオ" panose="020B0604030504040204" pitchFamily="50" charset="-128"/>
              </a:rPr>
              <a:t>年</a:t>
            </a:r>
            <a:r>
              <a:rPr kumimoji="1" lang="en-US" altLang="ja-JP" sz="1600" dirty="0" smtClean="0">
                <a:solidFill>
                  <a:schemeClr val="tx1"/>
                </a:solidFill>
                <a:latin typeface="メイリオ" panose="020B0604030504040204" pitchFamily="50" charset="-128"/>
                <a:ea typeface="メイリオ" panose="020B0604030504040204" pitchFamily="50" charset="-128"/>
              </a:rPr>
              <a:t>10</a:t>
            </a:r>
            <a:r>
              <a:rPr kumimoji="1" lang="ja-JP" altLang="en-US" sz="1600" dirty="0" smtClean="0">
                <a:solidFill>
                  <a:schemeClr val="tx1"/>
                </a:solidFill>
                <a:latin typeface="メイリオ" panose="020B0604030504040204" pitchFamily="50" charset="-128"/>
                <a:ea typeface="メイリオ" panose="020B0604030504040204" pitchFamily="50" charset="-128"/>
              </a:rPr>
              <a:t>月</a:t>
            </a:r>
            <a:r>
              <a:rPr kumimoji="1" lang="ja-JP" altLang="en-US" sz="1600" dirty="0">
                <a:solidFill>
                  <a:schemeClr val="tx1"/>
                </a:solidFill>
                <a:latin typeface="メイリオ" panose="020B0604030504040204" pitchFamily="50" charset="-128"/>
                <a:ea typeface="メイリオ" panose="020B0604030504040204" pitchFamily="50" charset="-128"/>
              </a:rPr>
              <a:t>）において、障害の有無にかかわらずスポーツの素晴らしさや感動を共有できる大会を目指した試みとして、国民体育大会との融合を</a:t>
            </a:r>
            <a:r>
              <a:rPr kumimoji="1" lang="ja-JP" altLang="en-US" sz="1600" dirty="0" smtClean="0">
                <a:solidFill>
                  <a:schemeClr val="tx1"/>
                </a:solidFill>
                <a:latin typeface="メイリオ" panose="020B0604030504040204" pitchFamily="50" charset="-128"/>
                <a:ea typeface="メイリオ" panose="020B0604030504040204" pitchFamily="50" charset="-128"/>
              </a:rPr>
              <a:t>推進。</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1450" indent="-171450"/>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特別支援学校のみならず、通常学校の児童生徒等も障害の有無にかかわらず参加できるスポーツ大会について、スポーツ庁の</a:t>
            </a:r>
            <a:r>
              <a:rPr kumimoji="1" lang="en-US" altLang="ja-JP" sz="1600" dirty="0">
                <a:solidFill>
                  <a:schemeClr val="tx1"/>
                </a:solidFill>
                <a:latin typeface="メイリオ" panose="020B0604030504040204" pitchFamily="50" charset="-128"/>
                <a:ea typeface="メイリオ" panose="020B0604030504040204" pitchFamily="50" charset="-128"/>
              </a:rPr>
              <a:t>SNS</a:t>
            </a:r>
            <a:r>
              <a:rPr kumimoji="1" lang="ja-JP" altLang="en-US" sz="1600" dirty="0">
                <a:solidFill>
                  <a:schemeClr val="tx1"/>
                </a:solidFill>
                <a:latin typeface="メイリオ" panose="020B0604030504040204" pitchFamily="50" charset="-128"/>
                <a:ea typeface="メイリオ" panose="020B0604030504040204" pitchFamily="50" charset="-128"/>
              </a:rPr>
              <a:t>等で発信。</a:t>
            </a:r>
          </a:p>
          <a:p>
            <a:pPr marL="171450" indent="-171450"/>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ja-JP" altLang="en-US" sz="1600" spc="-110" dirty="0">
                <a:solidFill>
                  <a:schemeClr val="tx1"/>
                </a:solidFill>
                <a:latin typeface="メイリオ" panose="020B0604030504040204" pitchFamily="50" charset="-128"/>
                <a:ea typeface="メイリオ" panose="020B0604030504040204" pitchFamily="50" charset="-128"/>
              </a:rPr>
              <a:t>オンラインによる</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パラアス</a:t>
            </a:r>
            <a:endParaRPr kumimoji="1" lang="en-US" altLang="ja-JP" sz="1600" spc="-110" dirty="0" smtClean="0">
              <a:solidFill>
                <a:schemeClr val="tx1"/>
              </a:solidFill>
              <a:latin typeface="メイリオ" panose="020B0604030504040204" pitchFamily="50" charset="-128"/>
              <a:ea typeface="メイリオ" panose="020B0604030504040204" pitchFamily="50" charset="-128"/>
            </a:endParaRPr>
          </a:p>
          <a:p>
            <a:pPr marL="171450" indent="-171450"/>
            <a:r>
              <a:rPr kumimoji="1" lang="ja-JP" altLang="en-US" sz="1600" spc="-110" dirty="0">
                <a:solidFill>
                  <a:schemeClr val="tx1"/>
                </a:solidFill>
                <a:latin typeface="メイリオ" panose="020B0604030504040204" pitchFamily="50" charset="-128"/>
                <a:ea typeface="メイリオ" panose="020B0604030504040204" pitchFamily="50" charset="-128"/>
              </a:rPr>
              <a:t>　</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リート派遣</a:t>
            </a:r>
            <a:r>
              <a:rPr kumimoji="1" lang="ja-JP" altLang="en-US" sz="1600" spc="-110" dirty="0">
                <a:solidFill>
                  <a:schemeClr val="tx1"/>
                </a:solidFill>
                <a:latin typeface="メイリオ" panose="020B0604030504040204" pitchFamily="50" charset="-128"/>
                <a:ea typeface="メイリオ" panose="020B0604030504040204" pitchFamily="50" charset="-128"/>
              </a:rPr>
              <a:t>やパラアスリート</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の</a:t>
            </a:r>
            <a:endParaRPr kumimoji="1" lang="en-US" altLang="ja-JP" sz="1600" spc="-110" dirty="0" smtClean="0">
              <a:solidFill>
                <a:schemeClr val="tx1"/>
              </a:solidFill>
              <a:latin typeface="メイリオ" panose="020B0604030504040204" pitchFamily="50" charset="-128"/>
              <a:ea typeface="メイリオ" panose="020B0604030504040204" pitchFamily="50" charset="-128"/>
            </a:endParaRPr>
          </a:p>
          <a:p>
            <a:pPr marL="171450" indent="-171450"/>
            <a:r>
              <a:rPr kumimoji="1" lang="ja-JP" altLang="en-US" sz="1600" spc="-110" dirty="0">
                <a:solidFill>
                  <a:schemeClr val="tx1"/>
                </a:solidFill>
                <a:latin typeface="メイリオ" panose="020B0604030504040204" pitchFamily="50" charset="-128"/>
                <a:ea typeface="メイリオ" panose="020B0604030504040204" pitchFamily="50" charset="-128"/>
              </a:rPr>
              <a:t>　</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メッセージ動画</a:t>
            </a:r>
            <a:r>
              <a:rPr kumimoji="1" lang="ja-JP" altLang="en-US" sz="1600" spc="-110" dirty="0">
                <a:solidFill>
                  <a:schemeClr val="tx1"/>
                </a:solidFill>
                <a:latin typeface="メイリオ" panose="020B0604030504040204" pitchFamily="50" charset="-128"/>
                <a:ea typeface="メイリオ" panose="020B0604030504040204" pitchFamily="50" charset="-128"/>
              </a:rPr>
              <a:t>配信等による</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新</a:t>
            </a:r>
            <a:endParaRPr kumimoji="1" lang="en-US" altLang="ja-JP" sz="1600" spc="-110" dirty="0" smtClean="0">
              <a:solidFill>
                <a:schemeClr val="tx1"/>
              </a:solidFill>
              <a:latin typeface="メイリオ" panose="020B0604030504040204" pitchFamily="50" charset="-128"/>
              <a:ea typeface="メイリオ" panose="020B0604030504040204" pitchFamily="50" charset="-128"/>
            </a:endParaRPr>
          </a:p>
          <a:p>
            <a:pPr marL="171450" indent="-171450"/>
            <a:r>
              <a:rPr kumimoji="1" lang="ja-JP" altLang="en-US" sz="1600" spc="-110" dirty="0">
                <a:solidFill>
                  <a:schemeClr val="tx1"/>
                </a:solidFill>
                <a:latin typeface="メイリオ" panose="020B0604030504040204" pitchFamily="50" charset="-128"/>
                <a:ea typeface="メイリオ" panose="020B0604030504040204" pitchFamily="50" charset="-128"/>
              </a:rPr>
              <a:t>　</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しい</a:t>
            </a:r>
            <a:r>
              <a:rPr kumimoji="1" lang="ja-JP" altLang="en-US" sz="1600" spc="-110" dirty="0">
                <a:solidFill>
                  <a:schemeClr val="tx1"/>
                </a:solidFill>
                <a:latin typeface="メイリオ" panose="020B0604030504040204" pitchFamily="50" charset="-128"/>
                <a:ea typeface="メイリオ" panose="020B0604030504040204" pitchFamily="50" charset="-128"/>
              </a:rPr>
              <a:t>生活様式</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に対応</a:t>
            </a:r>
            <a:r>
              <a:rPr kumimoji="1" lang="ja-JP" altLang="en-US" sz="1600" spc="-110" dirty="0">
                <a:solidFill>
                  <a:schemeClr val="tx1"/>
                </a:solidFill>
                <a:latin typeface="メイリオ" panose="020B0604030504040204" pitchFamily="50" charset="-128"/>
                <a:ea typeface="メイリオ" panose="020B0604030504040204" pitchFamily="50" charset="-128"/>
              </a:rPr>
              <a:t>した</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オリ</a:t>
            </a:r>
            <a:endParaRPr kumimoji="1" lang="en-US" altLang="ja-JP" sz="1600" spc="-110" dirty="0" smtClean="0">
              <a:solidFill>
                <a:schemeClr val="tx1"/>
              </a:solidFill>
              <a:latin typeface="メイリオ" panose="020B0604030504040204" pitchFamily="50" charset="-128"/>
              <a:ea typeface="メイリオ" panose="020B0604030504040204" pitchFamily="50" charset="-128"/>
            </a:endParaRPr>
          </a:p>
          <a:p>
            <a:pPr marL="171450" indent="-171450"/>
            <a:r>
              <a:rPr kumimoji="1" lang="ja-JP" altLang="en-US" sz="1600" spc="-110" dirty="0">
                <a:solidFill>
                  <a:schemeClr val="tx1"/>
                </a:solidFill>
                <a:latin typeface="メイリオ" panose="020B0604030504040204" pitchFamily="50" charset="-128"/>
                <a:ea typeface="メイリオ" panose="020B0604030504040204" pitchFamily="50" charset="-128"/>
              </a:rPr>
              <a:t>　</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ンピック</a:t>
            </a:r>
            <a:r>
              <a:rPr kumimoji="1" lang="ja-JP" altLang="en-US" sz="1600" spc="-110" dirty="0">
                <a:solidFill>
                  <a:schemeClr val="tx1"/>
                </a:solidFill>
                <a:latin typeface="メイリオ" panose="020B0604030504040204" pitchFamily="50" charset="-128"/>
                <a:ea typeface="メイリオ" panose="020B0604030504040204" pitchFamily="50" charset="-128"/>
              </a:rPr>
              <a:t>・</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パラリンピック</a:t>
            </a:r>
            <a:endParaRPr kumimoji="1" lang="en-US" altLang="ja-JP" sz="1600" spc="-110" dirty="0" smtClean="0">
              <a:solidFill>
                <a:schemeClr val="tx1"/>
              </a:solidFill>
              <a:latin typeface="メイリオ" panose="020B0604030504040204" pitchFamily="50" charset="-128"/>
              <a:ea typeface="メイリオ" panose="020B0604030504040204" pitchFamily="50" charset="-128"/>
            </a:endParaRPr>
          </a:p>
          <a:p>
            <a:pPr marL="171450" indent="-171450"/>
            <a:r>
              <a:rPr kumimoji="1" lang="ja-JP" altLang="en-US" sz="1600" spc="-110" dirty="0">
                <a:solidFill>
                  <a:schemeClr val="tx1"/>
                </a:solidFill>
                <a:latin typeface="メイリオ" panose="020B0604030504040204" pitchFamily="50" charset="-128"/>
                <a:ea typeface="メイリオ" panose="020B0604030504040204" pitchFamily="50" charset="-128"/>
              </a:rPr>
              <a:t>　</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教育</a:t>
            </a:r>
            <a:r>
              <a:rPr kumimoji="1" lang="ja-JP" altLang="en-US" sz="1600" spc="-110" dirty="0">
                <a:solidFill>
                  <a:schemeClr val="tx1"/>
                </a:solidFill>
                <a:latin typeface="メイリオ" panose="020B0604030504040204" pitchFamily="50" charset="-128"/>
                <a:ea typeface="メイリオ" panose="020B0604030504040204" pitchFamily="50" charset="-128"/>
              </a:rPr>
              <a:t>を推進。</a:t>
            </a:r>
            <a:endParaRPr kumimoji="1" lang="en-US" altLang="ja-JP" sz="1600" spc="-110" dirty="0">
              <a:solidFill>
                <a:schemeClr val="tx1"/>
              </a:solidFill>
              <a:latin typeface="メイリオ" panose="020B0604030504040204" pitchFamily="50" charset="-128"/>
              <a:ea typeface="メイリオ" panose="020B0604030504040204" pitchFamily="50" charset="-128"/>
            </a:endParaRPr>
          </a:p>
          <a:p>
            <a:pPr marL="171450" indent="-171450"/>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ja-JP" altLang="en-US" sz="1600" spc="-110" dirty="0">
                <a:solidFill>
                  <a:schemeClr val="tx1"/>
                </a:solidFill>
                <a:latin typeface="メイリオ" panose="020B0604030504040204" pitchFamily="50" charset="-128"/>
                <a:ea typeface="メイリオ" panose="020B0604030504040204" pitchFamily="50" charset="-128"/>
              </a:rPr>
              <a:t>パラリンピック開催期間中は</a:t>
            </a:r>
            <a:r>
              <a:rPr kumimoji="1" lang="ja-JP" altLang="en-US" sz="1600" spc="-110" dirty="0" smtClean="0">
                <a:solidFill>
                  <a:schemeClr val="tx1"/>
                </a:solidFill>
                <a:latin typeface="メイリオ" panose="020B0604030504040204" pitchFamily="50" charset="-128"/>
                <a:ea typeface="メイリオ" panose="020B0604030504040204" pitchFamily="50" charset="-128"/>
              </a:rPr>
              <a:t>、約</a:t>
            </a:r>
            <a:r>
              <a:rPr kumimoji="1" lang="en-US" altLang="ja-JP" sz="1600" spc="-110" dirty="0">
                <a:solidFill>
                  <a:schemeClr val="tx1"/>
                </a:solidFill>
                <a:latin typeface="メイリオ" panose="020B0604030504040204" pitchFamily="50" charset="-128"/>
                <a:ea typeface="メイリオ" panose="020B0604030504040204" pitchFamily="50" charset="-128"/>
              </a:rPr>
              <a:t>15,000</a:t>
            </a:r>
            <a:r>
              <a:rPr kumimoji="1" lang="ja-JP" altLang="en-US" sz="1600" spc="-110" dirty="0">
                <a:solidFill>
                  <a:schemeClr val="tx1"/>
                </a:solidFill>
                <a:latin typeface="メイリオ" panose="020B0604030504040204" pitchFamily="50" charset="-128"/>
                <a:ea typeface="メイリオ" panose="020B0604030504040204" pitchFamily="50" charset="-128"/>
              </a:rPr>
              <a:t>人の児童・生徒が競技会場で応援（学校連携観戦）し、パラリンピアンの活躍を通じて共生社会について学んだ。</a:t>
            </a:r>
            <a:endParaRPr kumimoji="1" lang="en-US" altLang="ja-JP" sz="1600" spc="-110" dirty="0">
              <a:solidFill>
                <a:schemeClr val="tx1"/>
              </a:solidFill>
              <a:latin typeface="メイリオ" panose="020B0604030504040204" pitchFamily="50" charset="-128"/>
              <a:ea typeface="メイリオ" panose="020B0604030504040204" pitchFamily="50" charset="-128"/>
            </a:endParaRPr>
          </a:p>
          <a:p>
            <a:pPr marL="171450" indent="-171450"/>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p:txBody>
      </p:sp>
      <p:pic>
        <p:nvPicPr>
          <p:cNvPr id="1136" name="図 24"/>
          <p:cNvPicPr>
            <a:picLocks noChangeAspect="1"/>
          </p:cNvPicPr>
          <p:nvPr/>
        </p:nvPicPr>
        <p:blipFill>
          <a:blip r:embed="rId4"/>
          <a:stretch>
            <a:fillRect/>
          </a:stretch>
        </p:blipFill>
        <p:spPr>
          <a:xfrm>
            <a:off x="7996658" y="2707787"/>
            <a:ext cx="1854095" cy="1113549"/>
          </a:xfrm>
          <a:prstGeom prst="rect">
            <a:avLst/>
          </a:prstGeom>
          <a:noFill/>
          <a:ln>
            <a:noFill/>
          </a:ln>
        </p:spPr>
      </p:pic>
      <p:sp>
        <p:nvSpPr>
          <p:cNvPr id="1139" name="テキスト ボックス 27"/>
          <p:cNvSpPr txBox="1"/>
          <p:nvPr/>
        </p:nvSpPr>
        <p:spPr>
          <a:xfrm>
            <a:off x="7748452" y="3844114"/>
            <a:ext cx="2350506" cy="253916"/>
          </a:xfrm>
          <a:prstGeom prst="rect">
            <a:avLst/>
          </a:prstGeom>
          <a:noFill/>
        </p:spPr>
        <p:txBody>
          <a:bodyPr wrap="square" rtlCol="0">
            <a:spAutoFit/>
          </a:bodyPr>
          <a:lstStyle/>
          <a:p>
            <a:r>
              <a:rPr kumimoji="1" lang="ja-JP" altLang="en-US" sz="1050" dirty="0" smtClean="0">
                <a:latin typeface="メイリオ" panose="020B0604030504040204" pitchFamily="50" charset="-128"/>
                <a:ea typeface="メイリオ" panose="020B0604030504040204" pitchFamily="50" charset="-128"/>
              </a:rPr>
              <a:t>（アスリートとのオンライン交流）</a:t>
            </a:r>
            <a:endParaRPr kumimoji="1" lang="ja-JP" altLang="en-US" sz="1050" dirty="0">
              <a:latin typeface="メイリオ" panose="020B0604030504040204" pitchFamily="50" charset="-128"/>
              <a:ea typeface="メイリオ" panose="020B0604030504040204" pitchFamily="50" charset="-128"/>
            </a:endParaRPr>
          </a:p>
        </p:txBody>
      </p:sp>
      <p:sp>
        <p:nvSpPr>
          <p:cNvPr id="21" name="角丸四角形 25"/>
          <p:cNvSpPr/>
          <p:nvPr/>
        </p:nvSpPr>
        <p:spPr>
          <a:xfrm>
            <a:off x="5032224" y="5303963"/>
            <a:ext cx="4871409" cy="1478043"/>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sp>
        <p:nvSpPr>
          <p:cNvPr id="22" name="テキスト ボックス 26"/>
          <p:cNvSpPr txBox="1"/>
          <p:nvPr/>
        </p:nvSpPr>
        <p:spPr>
          <a:xfrm>
            <a:off x="5071552" y="4972198"/>
            <a:ext cx="2852063"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○ＩＰＣとの連携による取組</a:t>
            </a:r>
            <a:endParaRPr kumimoji="1" lang="ja-JP" altLang="en-US" sz="1600" b="1" dirty="0">
              <a:latin typeface="メイリオ" panose="020B0604030504040204" pitchFamily="50" charset="-128"/>
              <a:ea typeface="メイリオ" panose="020B0604030504040204" pitchFamily="50" charset="-128"/>
            </a:endParaRPr>
          </a:p>
        </p:txBody>
      </p:sp>
      <p:sp>
        <p:nvSpPr>
          <p:cNvPr id="23" name="正方形/長方形 27"/>
          <p:cNvSpPr/>
          <p:nvPr/>
        </p:nvSpPr>
        <p:spPr>
          <a:xfrm>
            <a:off x="5077880" y="5342778"/>
            <a:ext cx="3142558" cy="1400383"/>
          </a:xfrm>
          <a:prstGeom prst="rect">
            <a:avLst/>
          </a:prstGeom>
        </p:spPr>
        <p:txBody>
          <a:bodyPr wrap="square">
            <a:spAutoFit/>
          </a:bodyPr>
          <a:lstStyle/>
          <a:p>
            <a:pPr lvl="0" algn="just">
              <a:lnSpc>
                <a:spcPts val="1700"/>
              </a:lnSpc>
              <a:spcAft>
                <a:spcPts val="0"/>
              </a:spcAft>
              <a:tabLst>
                <a:tab pos="990600" algn="l"/>
              </a:tabLst>
            </a:pPr>
            <a:r>
              <a:rPr lang="ja-JP" altLang="en-US"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パラリンピックを題材にした、</a:t>
            </a: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国際</a:t>
            </a:r>
            <a:endParaRPr lang="en-US"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gn="just">
              <a:lnSpc>
                <a:spcPts val="1700"/>
              </a:lnSpc>
              <a:spcAft>
                <a:spcPts val="0"/>
              </a:spcAft>
              <a:tabLst>
                <a:tab pos="990600" algn="l"/>
              </a:tabLst>
            </a:pP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パラリンピック委員会</a:t>
            </a:r>
            <a:r>
              <a:rPr lang="ja-JP" altLang="en-US"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IPC</a:t>
            </a:r>
            <a:r>
              <a:rPr lang="ja-JP" altLang="en-US"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公認</a:t>
            </a:r>
            <a:endParaRPr lang="en-US"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gn="just">
              <a:lnSpc>
                <a:spcPts val="1700"/>
              </a:lnSpc>
              <a:spcAft>
                <a:spcPts val="0"/>
              </a:spcAft>
              <a:tabLst>
                <a:tab pos="990600" algn="l"/>
              </a:tabLst>
            </a:pP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教材「</a:t>
            </a:r>
            <a:r>
              <a:rPr lang="en-US" altLang="ja-JP" sz="1600" dirty="0" err="1">
                <a:solidFill>
                  <a:prstClr val="black"/>
                </a:solidFill>
                <a:latin typeface="Meiryo UI" panose="020B0604030504040204" pitchFamily="50" charset="-128"/>
                <a:ea typeface="Meiryo UI" panose="020B0604030504040204" pitchFamily="50" charset="-128"/>
                <a:cs typeface="Meiryo UI" panose="020B0604030504040204" pitchFamily="50" charset="-128"/>
              </a:rPr>
              <a:t>I’mPOSSIBLE</a:t>
            </a:r>
            <a:r>
              <a:rPr lang="ja-JP"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日本版</a:t>
            </a:r>
            <a:endParaRPr lang="en-US"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gn="just">
              <a:lnSpc>
                <a:spcPts val="1700"/>
              </a:lnSpc>
              <a:spcAft>
                <a:spcPts val="0"/>
              </a:spcAft>
              <a:tabLst>
                <a:tab pos="990600" algn="l"/>
              </a:tabLst>
            </a:pP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を</a:t>
            </a:r>
            <a:r>
              <a:rPr lang="ja-JP" altLang="en-US"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全国</a:t>
            </a:r>
            <a:r>
              <a:rPr lang="ja-JP"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の小・中・高・特別</a:t>
            </a: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支援</a:t>
            </a:r>
            <a:endParaRPr lang="en-US"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gn="just">
              <a:lnSpc>
                <a:spcPts val="1700"/>
              </a:lnSpc>
              <a:spcAft>
                <a:spcPts val="0"/>
              </a:spcAft>
              <a:tabLst>
                <a:tab pos="990600" algn="l"/>
              </a:tabLst>
            </a:pP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学校</a:t>
            </a:r>
            <a:r>
              <a:rPr lang="ja-JP"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など累計約</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36,000</a:t>
            </a:r>
            <a:r>
              <a:rPr lang="ja-JP"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校に</a:t>
            </a: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無償</a:t>
            </a:r>
            <a:endParaRPr lang="en-US"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gn="just">
              <a:lnSpc>
                <a:spcPts val="1700"/>
              </a:lnSpc>
              <a:spcAft>
                <a:spcPts val="0"/>
              </a:spcAft>
              <a:tabLst>
                <a:tab pos="990600" algn="l"/>
              </a:tabLst>
            </a:pPr>
            <a:r>
              <a:rPr lang="ja-JP"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配布</a:t>
            </a:r>
            <a:endParaRPr lang="en-US" altLang="ja-JP"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4" name="図 28"/>
          <p:cNvPicPr>
            <a:picLocks noChangeAspect="1"/>
          </p:cNvPicPr>
          <p:nvPr/>
        </p:nvPicPr>
        <p:blipFill>
          <a:blip r:embed="rId5"/>
          <a:stretch>
            <a:fillRect/>
          </a:stretch>
        </p:blipFill>
        <p:spPr>
          <a:xfrm>
            <a:off x="7995780" y="5336318"/>
            <a:ext cx="1864716" cy="1398537"/>
          </a:xfrm>
          <a:prstGeom prst="rect">
            <a:avLst/>
          </a:prstGeom>
        </p:spPr>
      </p:pic>
      <p:sp>
        <p:nvSpPr>
          <p:cNvPr id="1128" name="スライド番号プレースホルダー 5"/>
          <p:cNvSpPr>
            <a:spLocks noGrp="1"/>
          </p:cNvSpPr>
          <p:nvPr>
            <p:ph type="sldNum" sz="quarter" idx="12"/>
          </p:nvPr>
        </p:nvSpPr>
        <p:spPr>
          <a:xfrm>
            <a:off x="7677150" y="6479723"/>
            <a:ext cx="2228850" cy="365125"/>
          </a:xfrm>
        </p:spPr>
        <p:txBody>
          <a:bodyPr/>
          <a:lstStyle/>
          <a:p>
            <a:fld id="{B2B73F3B-22D4-4648-80AB-27A0F244B47B}" type="slidenum">
              <a:rPr kumimoji="1" lang="ja-JP" altLang="en-US" smtClean="0"/>
              <a:t>2</a:t>
            </a:fld>
            <a:endParaRPr kumimoji="1" lang="ja-JP" altLang="en-US" dirty="0"/>
          </a:p>
        </p:txBody>
      </p:sp>
    </p:spTree>
    <p:extLst>
      <p:ext uri="{BB962C8B-B14F-4D97-AF65-F5344CB8AC3E}">
        <p14:creationId xmlns:p14="http://schemas.microsoft.com/office/powerpoint/2010/main" val="1375175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4" name="角丸四角形 25"/>
          <p:cNvSpPr/>
          <p:nvPr/>
        </p:nvSpPr>
        <p:spPr>
          <a:xfrm>
            <a:off x="5014927" y="4558234"/>
            <a:ext cx="4871409" cy="2232000"/>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a:lnSpc>
                <a:spcPts val="1800"/>
              </a:lnSpc>
            </a:pPr>
            <a:r>
              <a:rPr kumimoji="1" lang="ja-JP" altLang="en-US" sz="1600" dirty="0">
                <a:solidFill>
                  <a:schemeClr val="tx1"/>
                </a:solidFill>
                <a:latin typeface="メイリオ" panose="020B0604030504040204" pitchFamily="50" charset="-128"/>
                <a:ea typeface="メイリオ" panose="020B0604030504040204" pitchFamily="50" charset="-128"/>
              </a:rPr>
              <a:t>バリアフリー法改正を受けて創設した、ソフト面のバリアフリー対応や情報発信に積極的に取り組んでいる観光施設を対象とした「観光施設における心のバリアフリー認定制度」を創設し、令和３年９月に</a:t>
            </a:r>
            <a:r>
              <a:rPr kumimoji="1" lang="en-US" altLang="ja-JP" sz="1600" dirty="0">
                <a:solidFill>
                  <a:schemeClr val="tx1"/>
                </a:solidFill>
                <a:latin typeface="メイリオ" panose="020B0604030504040204" pitchFamily="50" charset="-128"/>
                <a:ea typeface="メイリオ" panose="020B0604030504040204" pitchFamily="50" charset="-128"/>
              </a:rPr>
              <a:t>66</a:t>
            </a:r>
            <a:r>
              <a:rPr kumimoji="1" lang="ja-JP" altLang="en-US" sz="1600" dirty="0">
                <a:solidFill>
                  <a:schemeClr val="tx1"/>
                </a:solidFill>
                <a:latin typeface="メイリオ" panose="020B0604030504040204" pitchFamily="50" charset="-128"/>
                <a:ea typeface="メイリオ" panose="020B0604030504040204" pitchFamily="50" charset="-128"/>
              </a:rPr>
              <a:t>施設を認定。</a:t>
            </a:r>
          </a:p>
        </p:txBody>
      </p:sp>
      <p:sp>
        <p:nvSpPr>
          <p:cNvPr id="1143" name="正方形/長方形 3"/>
          <p:cNvSpPr/>
          <p:nvPr/>
        </p:nvSpPr>
        <p:spPr>
          <a:xfrm>
            <a:off x="0" y="0"/>
            <a:ext cx="9906000" cy="54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MS UI Gothic" panose="020B0600070205080204" pitchFamily="50" charset="-128"/>
                <a:ea typeface="MS UI Gothic" panose="020B0600070205080204" pitchFamily="50" charset="-128"/>
              </a:rPr>
              <a:t>心のバリアフリーの普及</a:t>
            </a:r>
            <a:endParaRPr kumimoji="1" lang="ja-JP" altLang="en-US" sz="2400" b="1" dirty="0">
              <a:latin typeface="MS UI Gothic" panose="020B0600070205080204" pitchFamily="50" charset="-128"/>
              <a:ea typeface="MS UI Gothic" panose="020B0600070205080204" pitchFamily="50" charset="-128"/>
            </a:endParaRPr>
          </a:p>
        </p:txBody>
      </p:sp>
      <p:sp>
        <p:nvSpPr>
          <p:cNvPr id="1144" name="角丸四角形 1"/>
          <p:cNvSpPr/>
          <p:nvPr/>
        </p:nvSpPr>
        <p:spPr>
          <a:xfrm>
            <a:off x="5004621" y="963709"/>
            <a:ext cx="4881715" cy="3312000"/>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80975" indent="-180975"/>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・オリンピック</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・パラリンピック等経済界協議会や日本財団</a:t>
            </a:r>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パラリンピックサポートセンター</a:t>
            </a:r>
            <a:r>
              <a:rPr lang="ja-JP" altLang="en-US"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600" dirty="0" smtClean="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社会</a:t>
            </a:r>
            <a:r>
              <a:rPr lang="ja-JP" altLang="en-US"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福祉協議会と</a:t>
            </a:r>
            <a:r>
              <a:rPr lang="ja-JP" altLang="en-US" sz="1600" dirty="0" smtClean="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連携し、</a:t>
            </a:r>
            <a:r>
              <a:rPr lang="zh-TW" altLang="en-US"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車椅子体験</a:t>
            </a:r>
            <a:r>
              <a:rPr lang="zh-TW" altLang="en-US" sz="1600" dirty="0" smtClean="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教室</a:t>
            </a:r>
            <a:r>
              <a:rPr lang="ja-JP" altLang="en-US" sz="1600" dirty="0" smtClean="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やパラアスリート</a:t>
            </a:r>
            <a:r>
              <a:rPr lang="ja-JP" altLang="en-US"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等障害当事者による心の</a:t>
            </a:r>
            <a:r>
              <a:rPr lang="ja-JP" altLang="en-US" sz="1600" spc="-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バリアフリー</a:t>
            </a:r>
            <a:r>
              <a:rPr lang="ja-JP" altLang="en-US" sz="1600" dirty="0" smtClean="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研修</a:t>
            </a:r>
            <a:r>
              <a:rPr lang="ja-JP" altLang="en-US"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等</a:t>
            </a:r>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を推進するとともに、イベント</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や学校におけるパラスポーツ体験の普及により障害への理解を</a:t>
            </a:r>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促進。</a:t>
            </a:r>
            <a:endParaRPr lang="en-US" altLang="ja-JP"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nSpc>
                <a:spcPts val="1680"/>
              </a:lnSpc>
            </a:pPr>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－パラスポーツ</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体験（</a:t>
            </a: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約</a:t>
            </a:r>
            <a:r>
              <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1,700</a:t>
            </a: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回）</a:t>
            </a:r>
            <a:endPar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nSpc>
                <a:spcPts val="1680"/>
              </a:lnSpc>
            </a:pP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－心</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のバリアフリー教育・研修（</a:t>
            </a: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約</a:t>
            </a:r>
            <a:r>
              <a:rPr lang="en-US" altLang="ja-JP"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1,</a:t>
            </a:r>
            <a:r>
              <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1</a:t>
            </a:r>
            <a:r>
              <a:rPr lang="en-US" altLang="ja-JP"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50</a:t>
            </a: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回）</a:t>
            </a:r>
            <a:endParaRPr lang="en-US" altLang="ja-JP"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nSpc>
                <a:spcPts val="1680"/>
              </a:lnSpc>
            </a:pP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29</a:t>
            </a: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年</a:t>
            </a:r>
            <a:r>
              <a:rPr lang="en-US" altLang="ja-JP"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令和３年</a:t>
            </a:r>
            <a:r>
              <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9</a:t>
            </a:r>
            <a:r>
              <a:rPr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月末）</a:t>
            </a:r>
            <a:endPar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285750" indent="-285750">
              <a:buFont typeface="Arial" panose="020B0604020202020204" pitchFamily="34" charset="0"/>
              <a:buChar char="•"/>
            </a:pPr>
            <a:endPar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285750" indent="-285750">
              <a:buFont typeface="Arial" panose="020B0604020202020204" pitchFamily="34" charset="0"/>
              <a:buChar char="•"/>
            </a:pP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p:txBody>
      </p:sp>
      <p:sp>
        <p:nvSpPr>
          <p:cNvPr id="1145" name="テキスト ボックス 2"/>
          <p:cNvSpPr txBox="1"/>
          <p:nvPr/>
        </p:nvSpPr>
        <p:spPr>
          <a:xfrm>
            <a:off x="5054255" y="610609"/>
            <a:ext cx="3672800" cy="338554"/>
          </a:xfrm>
          <a:prstGeom prst="rect">
            <a:avLst/>
          </a:prstGeom>
          <a:noFill/>
        </p:spPr>
        <p:txBody>
          <a:bodyPr wrap="none" rIns="72000" rtlCol="0">
            <a:spAutoFit/>
          </a:bodyPr>
          <a:lstStyle/>
          <a:p>
            <a:r>
              <a:rPr kumimoji="1" lang="ja-JP" altLang="en-US" sz="1600" b="1" dirty="0" smtClean="0">
                <a:latin typeface="メイリオ" panose="020B0604030504040204" pitchFamily="50" charset="-128"/>
                <a:ea typeface="メイリオ" panose="020B0604030504040204" pitchFamily="50" charset="-128"/>
              </a:rPr>
              <a:t>○経済界協議会等との連携による取組</a:t>
            </a:r>
            <a:endParaRPr kumimoji="1" lang="ja-JP" altLang="en-US" sz="1600" b="1" dirty="0">
              <a:latin typeface="メイリオ" panose="020B0604030504040204" pitchFamily="50" charset="-128"/>
              <a:ea typeface="メイリオ" panose="020B0604030504040204" pitchFamily="50" charset="-128"/>
            </a:endParaRPr>
          </a:p>
        </p:txBody>
      </p:sp>
      <p:sp>
        <p:nvSpPr>
          <p:cNvPr id="1147" name="角丸四角形 12"/>
          <p:cNvSpPr/>
          <p:nvPr/>
        </p:nvSpPr>
        <p:spPr>
          <a:xfrm>
            <a:off x="31357" y="937126"/>
            <a:ext cx="4883990" cy="5871872"/>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80975" indent="-180975"/>
            <a:r>
              <a:rPr kumimoji="1" lang="ja-JP" altLang="en-US" sz="1600" spc="-100" dirty="0">
                <a:solidFill>
                  <a:schemeClr val="tx1"/>
                </a:solidFill>
                <a:latin typeface="メイリオ" panose="020B0604030504040204" pitchFamily="50" charset="-128"/>
                <a:ea typeface="メイリオ" panose="020B0604030504040204" pitchFamily="50" charset="-128"/>
              </a:rPr>
              <a:t>・国家公務員向け研修において「障害の社会モデル」の理解を徹底するため</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、平成</a:t>
            </a:r>
            <a:r>
              <a:rPr kumimoji="1" lang="en-US" altLang="ja-JP" sz="1600" spc="-100" dirty="0" smtClean="0">
                <a:solidFill>
                  <a:schemeClr val="tx1"/>
                </a:solidFill>
                <a:latin typeface="メイリオ" panose="020B0604030504040204" pitchFamily="50" charset="-128"/>
                <a:ea typeface="メイリオ" panose="020B0604030504040204" pitchFamily="50" charset="-128"/>
              </a:rPr>
              <a:t>30</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年度に有識者</a:t>
            </a:r>
            <a:r>
              <a:rPr kumimoji="1" lang="ja-JP" altLang="en-US" sz="1600" spc="-100" dirty="0">
                <a:solidFill>
                  <a:schemeClr val="tx1"/>
                </a:solidFill>
                <a:latin typeface="メイリオ" panose="020B0604030504040204" pitchFamily="50" charset="-128"/>
                <a:ea typeface="メイリオ" panose="020B0604030504040204" pitchFamily="50" charset="-128"/>
              </a:rPr>
              <a:t>の講義を取り入れるとともに、地方公務員向け研修を令和元年度から</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実施。</a:t>
            </a:r>
            <a:endParaRPr kumimoji="1" lang="en-US" altLang="ja-JP" sz="1200" spc="-100" dirty="0">
              <a:solidFill>
                <a:schemeClr val="tx1"/>
              </a:solidFill>
              <a:latin typeface="メイリオ" panose="020B0604030504040204" pitchFamily="50" charset="-128"/>
              <a:ea typeface="メイリオ" panose="020B0604030504040204" pitchFamily="50" charset="-128"/>
            </a:endParaRPr>
          </a:p>
          <a:p>
            <a:pPr marL="180975" indent="-180975"/>
            <a:r>
              <a:rPr kumimoji="1" lang="ja-JP" altLang="en-US" sz="1600" spc="-100" dirty="0" smtClean="0">
                <a:solidFill>
                  <a:schemeClr val="tx1"/>
                </a:solidFill>
                <a:latin typeface="メイリオ" panose="020B0604030504040204" pitchFamily="50" charset="-128"/>
                <a:ea typeface="メイリオ" panose="020B0604030504040204" pitchFamily="50" charset="-128"/>
              </a:rPr>
              <a:t>・</a:t>
            </a:r>
            <a:r>
              <a:rPr kumimoji="1" lang="ja-JP" altLang="en-US" sz="1600" spc="-100" dirty="0">
                <a:solidFill>
                  <a:schemeClr val="tx1"/>
                </a:solidFill>
                <a:latin typeface="メイリオ" panose="020B0604030504040204" pitchFamily="50" charset="-128"/>
                <a:ea typeface="メイリオ" panose="020B0604030504040204" pitchFamily="50" charset="-128"/>
              </a:rPr>
              <a:t>サービス産業における人材スキルを示した「おもてなしスキルスタンダード」制度を平成</a:t>
            </a:r>
            <a:r>
              <a:rPr kumimoji="1" lang="en-US" altLang="ja-JP" sz="1600" spc="-100" dirty="0">
                <a:solidFill>
                  <a:schemeClr val="tx1"/>
                </a:solidFill>
                <a:latin typeface="メイリオ" panose="020B0604030504040204" pitchFamily="50" charset="-128"/>
                <a:ea typeface="メイリオ" panose="020B0604030504040204" pitchFamily="50" charset="-128"/>
              </a:rPr>
              <a:t>30</a:t>
            </a:r>
            <a:r>
              <a:rPr kumimoji="1" lang="ja-JP" altLang="en-US" sz="1600" spc="-100" dirty="0">
                <a:solidFill>
                  <a:schemeClr val="tx1"/>
                </a:solidFill>
                <a:latin typeface="メイリオ" panose="020B0604030504040204" pitchFamily="50" charset="-128"/>
                <a:ea typeface="メイリオ" panose="020B0604030504040204" pitchFamily="50" charset="-128"/>
              </a:rPr>
              <a:t>年８月に創設し、令和</a:t>
            </a:r>
            <a:r>
              <a:rPr kumimoji="1" lang="en-US" altLang="ja-JP" sz="1600" spc="-100" dirty="0">
                <a:solidFill>
                  <a:schemeClr val="tx1"/>
                </a:solidFill>
                <a:latin typeface="メイリオ" panose="020B0604030504040204" pitchFamily="50" charset="-128"/>
                <a:ea typeface="メイリオ" panose="020B0604030504040204" pitchFamily="50" charset="-128"/>
              </a:rPr>
              <a:t>2</a:t>
            </a:r>
            <a:r>
              <a:rPr kumimoji="1" lang="ja-JP" altLang="en-US" sz="1600" spc="-100" dirty="0">
                <a:solidFill>
                  <a:schemeClr val="tx1"/>
                </a:solidFill>
                <a:latin typeface="メイリオ" panose="020B0604030504040204" pitchFamily="50" charset="-128"/>
                <a:ea typeface="メイリオ" panose="020B0604030504040204" pitchFamily="50" charset="-128"/>
              </a:rPr>
              <a:t>年度末までに約</a:t>
            </a:r>
            <a:r>
              <a:rPr kumimoji="1" lang="en-US" altLang="ja-JP" sz="1600" spc="-100" dirty="0">
                <a:solidFill>
                  <a:schemeClr val="tx1"/>
                </a:solidFill>
                <a:latin typeface="メイリオ" panose="020B0604030504040204" pitchFamily="50" charset="-128"/>
                <a:ea typeface="メイリオ" panose="020B0604030504040204" pitchFamily="50" charset="-128"/>
              </a:rPr>
              <a:t>1,000</a:t>
            </a:r>
            <a:r>
              <a:rPr kumimoji="1" lang="ja-JP" altLang="en-US" sz="1600" spc="-100" dirty="0">
                <a:solidFill>
                  <a:schemeClr val="tx1"/>
                </a:solidFill>
                <a:latin typeface="メイリオ" panose="020B0604030504040204" pitchFamily="50" charset="-128"/>
                <a:ea typeface="メイリオ" panose="020B0604030504040204" pitchFamily="50" charset="-128"/>
              </a:rPr>
              <a:t>名を認定。また、中堅・マネジメント層を対象とする「アドバンス認定研修」を令和元年９月より開始し、より高いレベルでのスキルの見える化を進めた</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a:t>
            </a:r>
            <a:endParaRPr kumimoji="1" lang="en-US" altLang="ja-JP" sz="1600" spc="-100" dirty="0" smtClean="0">
              <a:solidFill>
                <a:schemeClr val="tx1"/>
              </a:solidFill>
              <a:latin typeface="メイリオ" panose="020B0604030504040204" pitchFamily="50" charset="-128"/>
              <a:ea typeface="メイリオ" panose="020B0604030504040204" pitchFamily="50" charset="-128"/>
            </a:endParaRPr>
          </a:p>
          <a:p>
            <a:pPr marL="180975" indent="-180975"/>
            <a:r>
              <a:rPr kumimoji="1" lang="ja-JP" altLang="en-US" sz="1600" spc="-100" dirty="0" smtClean="0">
                <a:solidFill>
                  <a:schemeClr val="tx1"/>
                </a:solidFill>
                <a:latin typeface="メイリオ" panose="020B0604030504040204" pitchFamily="50" charset="-128"/>
                <a:ea typeface="メイリオ" panose="020B0604030504040204" pitchFamily="50" charset="-128"/>
              </a:rPr>
              <a:t>・</a:t>
            </a:r>
            <a:r>
              <a:rPr kumimoji="1" lang="ja-JP" altLang="en-US" sz="1600" spc="-100" dirty="0">
                <a:solidFill>
                  <a:schemeClr val="tx1"/>
                </a:solidFill>
                <a:latin typeface="メイリオ" panose="020B0604030504040204" pitchFamily="50" charset="-128"/>
                <a:ea typeface="メイリオ" panose="020B0604030504040204" pitchFamily="50" charset="-128"/>
              </a:rPr>
              <a:t>令和３年２月、公共交通事</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業者向け</a:t>
            </a:r>
            <a:endParaRPr kumimoji="1" lang="en-US" altLang="ja-JP" sz="1600" spc="-100" dirty="0" smtClean="0">
              <a:solidFill>
                <a:schemeClr val="tx1"/>
              </a:solidFill>
              <a:latin typeface="メイリオ" panose="020B0604030504040204" pitchFamily="50" charset="-128"/>
              <a:ea typeface="メイリオ" panose="020B0604030504040204" pitchFamily="50" charset="-128"/>
            </a:endParaRPr>
          </a:p>
          <a:p>
            <a:pPr marL="180975" indent="-180975"/>
            <a:r>
              <a:rPr kumimoji="1" lang="ja-JP" altLang="en-US" sz="1600" spc="-100" dirty="0" smtClean="0">
                <a:solidFill>
                  <a:schemeClr val="tx1"/>
                </a:solidFill>
                <a:latin typeface="メイリオ" panose="020B0604030504040204" pitchFamily="50" charset="-128"/>
                <a:ea typeface="メイリオ" panose="020B0604030504040204" pitchFamily="50" charset="-128"/>
              </a:rPr>
              <a:t> 「</a:t>
            </a:r>
            <a:r>
              <a:rPr kumimoji="1" lang="ja-JP" altLang="en-US" sz="1600" spc="-100" dirty="0">
                <a:solidFill>
                  <a:schemeClr val="tx1"/>
                </a:solidFill>
                <a:latin typeface="メイリオ" panose="020B0604030504040204" pitchFamily="50" charset="-128"/>
                <a:ea typeface="メイリオ" panose="020B0604030504040204" pitchFamily="50" charset="-128"/>
              </a:rPr>
              <a:t>知的・発達障害者等に</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対する公共交</a:t>
            </a:r>
            <a:endParaRPr kumimoji="1" lang="en-US" altLang="ja-JP" sz="1600" spc="-100" dirty="0" smtClean="0">
              <a:solidFill>
                <a:schemeClr val="tx1"/>
              </a:solidFill>
              <a:latin typeface="メイリオ" panose="020B0604030504040204" pitchFamily="50" charset="-128"/>
              <a:ea typeface="メイリオ" panose="020B0604030504040204" pitchFamily="50" charset="-128"/>
            </a:endParaRPr>
          </a:p>
          <a:p>
            <a:pPr marL="180975" indent="-180975"/>
            <a:r>
              <a:rPr kumimoji="1" lang="ja-JP" altLang="en-US" sz="1600" spc="-100" dirty="0">
                <a:solidFill>
                  <a:schemeClr val="tx1"/>
                </a:solidFill>
                <a:latin typeface="メイリオ" panose="020B0604030504040204" pitchFamily="50" charset="-128"/>
                <a:ea typeface="メイリオ" panose="020B0604030504040204" pitchFamily="50" charset="-128"/>
              </a:rPr>
              <a:t>　</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通</a:t>
            </a:r>
            <a:r>
              <a:rPr kumimoji="1" lang="ja-JP" altLang="en-US" sz="1600" spc="-100" dirty="0">
                <a:solidFill>
                  <a:schemeClr val="tx1"/>
                </a:solidFill>
                <a:latin typeface="メイリオ" panose="020B0604030504040204" pitchFamily="50" charset="-128"/>
                <a:ea typeface="メイリオ" panose="020B0604030504040204" pitchFamily="50" charset="-128"/>
              </a:rPr>
              <a:t>機関の利用</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体験実施マニュアル</a:t>
            </a:r>
            <a:endParaRPr kumimoji="1" lang="en-US" altLang="ja-JP" sz="1600" spc="-100" dirty="0" smtClean="0">
              <a:solidFill>
                <a:schemeClr val="tx1"/>
              </a:solidFill>
              <a:latin typeface="メイリオ" panose="020B0604030504040204" pitchFamily="50" charset="-128"/>
              <a:ea typeface="メイリオ" panose="020B0604030504040204" pitchFamily="50" charset="-128"/>
            </a:endParaRPr>
          </a:p>
          <a:p>
            <a:pPr marL="180975" indent="-180975"/>
            <a:r>
              <a:rPr kumimoji="1" lang="en-US" altLang="ja-JP" sz="1600" spc="-100" dirty="0">
                <a:solidFill>
                  <a:schemeClr val="tx1"/>
                </a:solidFill>
                <a:latin typeface="メイリオ" panose="020B0604030504040204" pitchFamily="50" charset="-128"/>
                <a:ea typeface="メイリオ" panose="020B0604030504040204" pitchFamily="50" charset="-128"/>
              </a:rPr>
              <a:t> </a:t>
            </a:r>
            <a:r>
              <a:rPr kumimoji="1" lang="en-US" altLang="ja-JP" sz="1600" spc="-100" dirty="0" smtClean="0">
                <a:solidFill>
                  <a:schemeClr val="tx1"/>
                </a:solidFill>
                <a:latin typeface="メイリオ" panose="020B0604030504040204" pitchFamily="50" charset="-128"/>
                <a:ea typeface="メイリオ" panose="020B0604030504040204" pitchFamily="50" charset="-128"/>
              </a:rPr>
              <a:t> </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a:t>
            </a:r>
            <a:r>
              <a:rPr kumimoji="1" lang="ja-JP" altLang="en-US" sz="1600" spc="-100" dirty="0">
                <a:solidFill>
                  <a:schemeClr val="tx1"/>
                </a:solidFill>
                <a:latin typeface="メイリオ" panose="020B0604030504040204" pitchFamily="50" charset="-128"/>
                <a:ea typeface="メイリオ" panose="020B0604030504040204" pitchFamily="50" charset="-128"/>
              </a:rPr>
              <a:t>案）</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」を</a:t>
            </a:r>
            <a:r>
              <a:rPr kumimoji="1" lang="ja-JP" altLang="en-US" sz="1600" spc="-100" dirty="0">
                <a:solidFill>
                  <a:schemeClr val="tx1"/>
                </a:solidFill>
                <a:latin typeface="メイリオ" panose="020B0604030504040204" pitchFamily="50" charset="-128"/>
                <a:ea typeface="メイリオ" panose="020B0604030504040204" pitchFamily="50" charset="-128"/>
              </a:rPr>
              <a:t>策定。</a:t>
            </a:r>
          </a:p>
          <a:p>
            <a:pPr marL="180975" indent="-180975"/>
            <a:r>
              <a:rPr kumimoji="1" lang="ja-JP" altLang="en-US" sz="1600" spc="-100" dirty="0">
                <a:solidFill>
                  <a:schemeClr val="tx1"/>
                </a:solidFill>
                <a:latin typeface="メイリオ" panose="020B0604030504040204" pitchFamily="50" charset="-128"/>
                <a:ea typeface="メイリオ" panose="020B0604030504040204" pitchFamily="50" charset="-128"/>
              </a:rPr>
              <a:t>・令和３年２月、公共交通事</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業者向け</a:t>
            </a:r>
            <a:endParaRPr kumimoji="1" lang="en-US" altLang="ja-JP" sz="1600" spc="-100" dirty="0" smtClean="0">
              <a:solidFill>
                <a:schemeClr val="tx1"/>
              </a:solidFill>
              <a:latin typeface="メイリオ" panose="020B0604030504040204" pitchFamily="50" charset="-128"/>
              <a:ea typeface="メイリオ" panose="020B0604030504040204" pitchFamily="50" charset="-128"/>
            </a:endParaRPr>
          </a:p>
          <a:p>
            <a:pPr marL="180975" indent="-180975"/>
            <a:r>
              <a:rPr kumimoji="1" lang="en-US" altLang="ja-JP" sz="1600" spc="-100" dirty="0">
                <a:solidFill>
                  <a:schemeClr val="tx1"/>
                </a:solidFill>
                <a:latin typeface="メイリオ" panose="020B0604030504040204" pitchFamily="50" charset="-128"/>
                <a:ea typeface="メイリオ" panose="020B0604030504040204" pitchFamily="50" charset="-128"/>
              </a:rPr>
              <a:t> </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a:t>
            </a:r>
            <a:r>
              <a:rPr kumimoji="1" lang="ja-JP" altLang="en-US" sz="1600" spc="-100" dirty="0">
                <a:solidFill>
                  <a:schemeClr val="tx1"/>
                </a:solidFill>
                <a:latin typeface="メイリオ" panose="020B0604030504040204" pitchFamily="50" charset="-128"/>
                <a:ea typeface="メイリオ" panose="020B0604030504040204" pitchFamily="50" charset="-128"/>
              </a:rPr>
              <a:t>公共交通事業者に</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向けた接遇ガイド</a:t>
            </a:r>
            <a:endParaRPr kumimoji="1" lang="en-US" altLang="ja-JP" sz="1600" spc="-100" dirty="0" smtClean="0">
              <a:solidFill>
                <a:schemeClr val="tx1"/>
              </a:solidFill>
              <a:latin typeface="メイリオ" panose="020B0604030504040204" pitchFamily="50" charset="-128"/>
              <a:ea typeface="メイリオ" panose="020B0604030504040204" pitchFamily="50" charset="-128"/>
            </a:endParaRPr>
          </a:p>
          <a:p>
            <a:pPr marL="180975" indent="-180975"/>
            <a:r>
              <a:rPr kumimoji="1" lang="en-US" altLang="ja-JP" sz="1600" spc="-100" dirty="0">
                <a:solidFill>
                  <a:schemeClr val="tx1"/>
                </a:solidFill>
                <a:latin typeface="メイリオ" panose="020B0604030504040204" pitchFamily="50" charset="-128"/>
                <a:ea typeface="メイリオ" panose="020B0604030504040204" pitchFamily="50" charset="-128"/>
              </a:rPr>
              <a:t> </a:t>
            </a:r>
            <a:r>
              <a:rPr kumimoji="1" lang="en-US" altLang="ja-JP" sz="1600" spc="-100" dirty="0" smtClean="0">
                <a:solidFill>
                  <a:schemeClr val="tx1"/>
                </a:solidFill>
                <a:latin typeface="メイリオ" panose="020B0604030504040204" pitchFamily="50" charset="-128"/>
                <a:ea typeface="メイリオ" panose="020B0604030504040204" pitchFamily="50" charset="-128"/>
              </a:rPr>
              <a:t> </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ライン</a:t>
            </a:r>
            <a:r>
              <a:rPr kumimoji="1" lang="ja-JP" altLang="en-US" sz="1600" spc="-100" dirty="0">
                <a:solidFill>
                  <a:schemeClr val="tx1"/>
                </a:solidFill>
                <a:latin typeface="メイリオ" panose="020B0604030504040204" pitchFamily="50" charset="-128"/>
                <a:ea typeface="メイリオ" panose="020B0604030504040204" pitchFamily="50" charset="-128"/>
              </a:rPr>
              <a:t>（認知症の</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人編</a:t>
            </a:r>
            <a:r>
              <a:rPr kumimoji="1" lang="ja-JP" altLang="en-US" sz="1600" spc="-100" dirty="0">
                <a:solidFill>
                  <a:schemeClr val="tx1"/>
                </a:solidFill>
                <a:latin typeface="メイリオ" panose="020B0604030504040204" pitchFamily="50" charset="-128"/>
                <a:ea typeface="メイリオ" panose="020B0604030504040204" pitchFamily="50" charset="-128"/>
              </a:rPr>
              <a:t>）」を公表。</a:t>
            </a:r>
            <a:endParaRPr kumimoji="1" lang="en-US" altLang="ja-JP" sz="1600" spc="-100" dirty="0">
              <a:solidFill>
                <a:schemeClr val="tx1"/>
              </a:solidFill>
              <a:latin typeface="メイリオ" panose="020B0604030504040204" pitchFamily="50" charset="-128"/>
              <a:ea typeface="メイリオ" panose="020B0604030504040204" pitchFamily="50" charset="-128"/>
            </a:endParaRPr>
          </a:p>
          <a:p>
            <a:pPr marL="180975" indent="-180975"/>
            <a:r>
              <a:rPr kumimoji="1" lang="ja-JP" altLang="en-US" sz="1600" spc="-100" dirty="0">
                <a:solidFill>
                  <a:schemeClr val="tx1"/>
                </a:solidFill>
                <a:latin typeface="メイリオ" panose="020B0604030504040204" pitchFamily="50" charset="-128"/>
                <a:ea typeface="メイリオ" panose="020B0604030504040204" pitchFamily="50" charset="-128"/>
              </a:rPr>
              <a:t>・令和３年７月、新型コロナウイ </a:t>
            </a:r>
            <a:endParaRPr kumimoji="1" lang="en-US" altLang="ja-JP" sz="1600" spc="-100" dirty="0" smtClean="0">
              <a:solidFill>
                <a:schemeClr val="tx1"/>
              </a:solidFill>
              <a:latin typeface="メイリオ" panose="020B0604030504040204" pitchFamily="50" charset="-128"/>
              <a:ea typeface="メイリオ" panose="020B0604030504040204" pitchFamily="50" charset="-128"/>
            </a:endParaRPr>
          </a:p>
          <a:p>
            <a:pPr marL="180975" indent="-180975"/>
            <a:r>
              <a:rPr kumimoji="1" lang="ja-JP" altLang="en-US" sz="1600" spc="-100" dirty="0">
                <a:solidFill>
                  <a:schemeClr val="tx1"/>
                </a:solidFill>
                <a:latin typeface="メイリオ" panose="020B0604030504040204" pitchFamily="50" charset="-128"/>
                <a:ea typeface="メイリオ" panose="020B0604030504040204" pitchFamily="50" charset="-128"/>
              </a:rPr>
              <a:t>　</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ルス感染症</a:t>
            </a:r>
            <a:r>
              <a:rPr kumimoji="1" lang="ja-JP" altLang="en-US" sz="1600" spc="-100" dirty="0">
                <a:solidFill>
                  <a:schemeClr val="tx1"/>
                </a:solidFill>
                <a:latin typeface="メイリオ" panose="020B0604030504040204" pitchFamily="50" charset="-128"/>
                <a:ea typeface="メイリオ" panose="020B0604030504040204" pitchFamily="50" charset="-128"/>
              </a:rPr>
              <a:t>対策を踏まえた「</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公</a:t>
            </a:r>
            <a:endParaRPr kumimoji="1" lang="en-US" altLang="ja-JP" sz="1600" spc="-100" dirty="0" smtClean="0">
              <a:solidFill>
                <a:schemeClr val="tx1"/>
              </a:solidFill>
              <a:latin typeface="メイリオ" panose="020B0604030504040204" pitchFamily="50" charset="-128"/>
              <a:ea typeface="メイリオ" panose="020B0604030504040204" pitchFamily="50" charset="-128"/>
            </a:endParaRPr>
          </a:p>
          <a:p>
            <a:pPr marL="180975" indent="-180975"/>
            <a:r>
              <a:rPr kumimoji="1" lang="ja-JP" altLang="en-US" sz="1600" spc="-100" dirty="0">
                <a:solidFill>
                  <a:schemeClr val="tx1"/>
                </a:solidFill>
                <a:latin typeface="メイリオ" panose="020B0604030504040204" pitchFamily="50" charset="-128"/>
                <a:ea typeface="メイリオ" panose="020B0604030504040204" pitchFamily="50" charset="-128"/>
              </a:rPr>
              <a:t>　</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共</a:t>
            </a:r>
            <a:r>
              <a:rPr kumimoji="1" lang="ja-JP" altLang="en-US" sz="1600" spc="-100" dirty="0">
                <a:solidFill>
                  <a:schemeClr val="tx1"/>
                </a:solidFill>
                <a:latin typeface="メイリオ" panose="020B0604030504040204" pitchFamily="50" charset="-128"/>
                <a:ea typeface="メイリオ" panose="020B0604030504040204" pitchFamily="50" charset="-128"/>
              </a:rPr>
              <a:t>交通</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事業者</a:t>
            </a:r>
            <a:r>
              <a:rPr kumimoji="1" lang="ja-JP" altLang="en-US" sz="1600" spc="-100" dirty="0">
                <a:solidFill>
                  <a:schemeClr val="tx1"/>
                </a:solidFill>
                <a:latin typeface="メイリオ" panose="020B0604030504040204" pitchFamily="50" charset="-128"/>
                <a:ea typeface="メイリオ" panose="020B0604030504040204" pitchFamily="50" charset="-128"/>
              </a:rPr>
              <a:t>に向けた接遇</a:t>
            </a:r>
            <a:r>
              <a:rPr kumimoji="1" lang="ja-JP" altLang="en-US" sz="1600" spc="-100" dirty="0" smtClean="0">
                <a:solidFill>
                  <a:schemeClr val="tx1"/>
                </a:solidFill>
                <a:latin typeface="メイリオ" panose="020B0604030504040204" pitchFamily="50" charset="-128"/>
                <a:ea typeface="メイリオ" panose="020B0604030504040204" pitchFamily="50" charset="-128"/>
              </a:rPr>
              <a:t>ガイドライン</a:t>
            </a:r>
            <a:r>
              <a:rPr kumimoji="1" lang="ja-JP" altLang="en-US" sz="1600" spc="-100" dirty="0">
                <a:solidFill>
                  <a:schemeClr val="tx1"/>
                </a:solidFill>
                <a:latin typeface="メイリオ" panose="020B0604030504040204" pitchFamily="50" charset="-128"/>
                <a:ea typeface="メイリオ" panose="020B0604030504040204" pitchFamily="50" charset="-128"/>
              </a:rPr>
              <a:t>」を公表。</a:t>
            </a:r>
            <a:endParaRPr kumimoji="1" lang="en-US" altLang="ja-JP" sz="1600" spc="-100" dirty="0">
              <a:solidFill>
                <a:schemeClr val="tx1"/>
              </a:solidFill>
              <a:latin typeface="メイリオ" panose="020B0604030504040204" pitchFamily="50" charset="-128"/>
              <a:ea typeface="メイリオ" panose="020B0604030504040204" pitchFamily="50" charset="-128"/>
            </a:endParaRPr>
          </a:p>
          <a:p>
            <a:pPr marL="180975" indent="-180975"/>
            <a:r>
              <a:rPr kumimoji="1" lang="ja-JP" altLang="en-US" sz="1600" i="1" spc="-100" dirty="0" smtClean="0">
                <a:solidFill>
                  <a:schemeClr val="tx1"/>
                </a:solidFill>
                <a:latin typeface="メイリオ" panose="020B0604030504040204" pitchFamily="50" charset="-128"/>
                <a:ea typeface="メイリオ" panose="020B0604030504040204" pitchFamily="50" charset="-128"/>
              </a:rPr>
              <a:t>・</a:t>
            </a:r>
            <a:r>
              <a:rPr kumimoji="1" lang="ja-JP" altLang="en-US" sz="1600" i="1" spc="-100" dirty="0">
                <a:solidFill>
                  <a:schemeClr val="tx1"/>
                </a:solidFill>
                <a:latin typeface="メイリオ" panose="020B0604030504040204" pitchFamily="50" charset="-128"/>
                <a:ea typeface="メイリオ" panose="020B0604030504040204" pitchFamily="50" charset="-128"/>
              </a:rPr>
              <a:t>目の不自由な方の駅ホームからの転落事故防止等のため、全国の鉄道事業者と障害者団体、国等が連携して、「声かけ・サポート運動」強化キャンペーンを実施。（令和３年度は９１社が参加</a:t>
            </a:r>
            <a:r>
              <a:rPr kumimoji="1" lang="ja-JP" altLang="en-US" sz="1600" i="1" spc="-100" dirty="0" smtClean="0">
                <a:solidFill>
                  <a:schemeClr val="tx1"/>
                </a:solidFill>
                <a:latin typeface="メイリオ" panose="020B0604030504040204" pitchFamily="50" charset="-128"/>
                <a:ea typeface="メイリオ" panose="020B0604030504040204" pitchFamily="50" charset="-128"/>
              </a:rPr>
              <a:t>）</a:t>
            </a:r>
            <a:endParaRPr kumimoji="1" lang="ja-JP" altLang="en-US" sz="1600" i="1" spc="-100" dirty="0">
              <a:solidFill>
                <a:schemeClr val="tx1"/>
              </a:solidFill>
              <a:latin typeface="メイリオ" panose="020B0604030504040204" pitchFamily="50" charset="-128"/>
              <a:ea typeface="メイリオ" panose="020B0604030504040204" pitchFamily="50" charset="-128"/>
            </a:endParaRPr>
          </a:p>
        </p:txBody>
      </p:sp>
      <p:sp>
        <p:nvSpPr>
          <p:cNvPr id="1148" name="テキスト ボックス 13"/>
          <p:cNvSpPr txBox="1"/>
          <p:nvPr/>
        </p:nvSpPr>
        <p:spPr>
          <a:xfrm>
            <a:off x="0" y="591753"/>
            <a:ext cx="2236510"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○企業等における取組</a:t>
            </a:r>
            <a:endParaRPr kumimoji="1" lang="ja-JP" altLang="en-US" sz="1600" b="1" dirty="0">
              <a:latin typeface="メイリオ" panose="020B0604030504040204" pitchFamily="50" charset="-128"/>
              <a:ea typeface="メイリオ" panose="020B0604030504040204" pitchFamily="50" charset="-128"/>
            </a:endParaRPr>
          </a:p>
        </p:txBody>
      </p:sp>
      <p:sp>
        <p:nvSpPr>
          <p:cNvPr id="1155" name="テキスト ボックス 26"/>
          <p:cNvSpPr txBox="1"/>
          <p:nvPr/>
        </p:nvSpPr>
        <p:spPr>
          <a:xfrm>
            <a:off x="5054255" y="4267951"/>
            <a:ext cx="4493538" cy="338554"/>
          </a:xfrm>
          <a:prstGeom prst="rect">
            <a:avLst/>
          </a:prstGeom>
          <a:noFill/>
        </p:spPr>
        <p:txBody>
          <a:bodyPr wrap="none" rtlCol="0">
            <a:spAutoFit/>
          </a:bodyPr>
          <a:lstStyle/>
          <a:p>
            <a:r>
              <a:rPr kumimoji="1" lang="ja-JP" altLang="en-US" sz="1600" b="1" dirty="0">
                <a:latin typeface="メイリオ" panose="020B0604030504040204" pitchFamily="50" charset="-128"/>
                <a:ea typeface="メイリオ" panose="020B0604030504040204" pitchFamily="50" charset="-128"/>
              </a:rPr>
              <a:t>○観光施設における心のバリアフリー認定制度</a:t>
            </a:r>
          </a:p>
        </p:txBody>
      </p:sp>
      <p:pic>
        <p:nvPicPr>
          <p:cNvPr id="1159" name="図 31"/>
          <p:cNvPicPr>
            <a:picLocks noChangeAspect="1"/>
          </p:cNvPicPr>
          <p:nvPr/>
        </p:nvPicPr>
        <p:blipFill>
          <a:blip r:embed="rId2"/>
          <a:stretch>
            <a:fillRect/>
          </a:stretch>
        </p:blipFill>
        <p:spPr>
          <a:xfrm>
            <a:off x="3837259" y="3168790"/>
            <a:ext cx="1037155" cy="1456104"/>
          </a:xfrm>
          <a:prstGeom prst="rect">
            <a:avLst/>
          </a:prstGeom>
        </p:spPr>
      </p:pic>
      <p:pic>
        <p:nvPicPr>
          <p:cNvPr id="1160" name="図 32"/>
          <p:cNvPicPr>
            <a:picLocks noChangeAspect="1"/>
          </p:cNvPicPr>
          <p:nvPr/>
        </p:nvPicPr>
        <p:blipFill>
          <a:blip r:embed="rId3"/>
          <a:stretch>
            <a:fillRect/>
          </a:stretch>
        </p:blipFill>
        <p:spPr>
          <a:xfrm>
            <a:off x="3397187" y="4217224"/>
            <a:ext cx="1002490" cy="1393705"/>
          </a:xfrm>
          <a:prstGeom prst="rect">
            <a:avLst/>
          </a:prstGeom>
        </p:spPr>
      </p:pic>
      <p:grpSp>
        <p:nvGrpSpPr>
          <p:cNvPr id="3" name="グループ化 2"/>
          <p:cNvGrpSpPr>
            <a:grpSpLocks noChangeAspect="1"/>
          </p:cNvGrpSpPr>
          <p:nvPr/>
        </p:nvGrpSpPr>
        <p:grpSpPr>
          <a:xfrm>
            <a:off x="6294917" y="3085427"/>
            <a:ext cx="3415748" cy="1152000"/>
            <a:chOff x="6269517" y="3085427"/>
            <a:chExt cx="3539886" cy="1193867"/>
          </a:xfrm>
        </p:grpSpPr>
        <p:pic>
          <p:nvPicPr>
            <p:cNvPr id="2" name="図 1"/>
            <p:cNvPicPr>
              <a:picLocks noChangeAspect="1"/>
            </p:cNvPicPr>
            <p:nvPr/>
          </p:nvPicPr>
          <p:blipFill>
            <a:blip r:embed="rId4"/>
            <a:stretch>
              <a:fillRect/>
            </a:stretch>
          </p:blipFill>
          <p:spPr>
            <a:xfrm>
              <a:off x="6269517" y="3108235"/>
              <a:ext cx="1631976" cy="1153769"/>
            </a:xfrm>
            <a:prstGeom prst="rect">
              <a:avLst/>
            </a:prstGeom>
          </p:spPr>
        </p:pic>
        <p:pic>
          <p:nvPicPr>
            <p:cNvPr id="4" name="図 3"/>
            <p:cNvPicPr>
              <a:picLocks noChangeAspect="1"/>
            </p:cNvPicPr>
            <p:nvPr/>
          </p:nvPicPr>
          <p:blipFill>
            <a:blip r:embed="rId5"/>
            <a:stretch>
              <a:fillRect/>
            </a:stretch>
          </p:blipFill>
          <p:spPr>
            <a:xfrm>
              <a:off x="8018604" y="3085427"/>
              <a:ext cx="1790799" cy="1193867"/>
            </a:xfrm>
            <a:prstGeom prst="rect">
              <a:avLst/>
            </a:prstGeom>
          </p:spPr>
        </p:pic>
      </p:grpSp>
      <p:sp>
        <p:nvSpPr>
          <p:cNvPr id="23" name="テキスト ボックス 37"/>
          <p:cNvSpPr txBox="1"/>
          <p:nvPr/>
        </p:nvSpPr>
        <p:spPr>
          <a:xfrm>
            <a:off x="4963688" y="3254250"/>
            <a:ext cx="1338828" cy="1061829"/>
          </a:xfrm>
          <a:prstGeom prst="rect">
            <a:avLst/>
          </a:prstGeom>
          <a:noFill/>
        </p:spPr>
        <p:txBody>
          <a:bodyPr wrap="none" rtlCol="0">
            <a:spAutoFit/>
          </a:bodyPr>
          <a:lstStyle/>
          <a:p>
            <a:r>
              <a:rPr kumimoji="1" lang="ja-JP" altLang="en-US" sz="1050" dirty="0" smtClean="0">
                <a:latin typeface="メイリオ" panose="020B0604030504040204" pitchFamily="50" charset="-128"/>
                <a:ea typeface="メイリオ" panose="020B0604030504040204" pitchFamily="50" charset="-128"/>
              </a:rPr>
              <a:t>左：</a:t>
            </a:r>
            <a:endParaRPr kumimoji="1" lang="en-US" altLang="ja-JP" sz="1050" dirty="0" smtClean="0">
              <a:latin typeface="メイリオ" panose="020B0604030504040204" pitchFamily="50" charset="-128"/>
              <a:ea typeface="メイリオ" panose="020B0604030504040204" pitchFamily="50" charset="-128"/>
            </a:endParaRPr>
          </a:p>
          <a:p>
            <a:r>
              <a:rPr kumimoji="1" lang="ja-JP" altLang="en-US" sz="1050" dirty="0" smtClean="0">
                <a:latin typeface="メイリオ" panose="020B0604030504040204" pitchFamily="50" charset="-128"/>
                <a:ea typeface="メイリオ" panose="020B0604030504040204" pitchFamily="50" charset="-128"/>
              </a:rPr>
              <a:t>パラスポーツ体験</a:t>
            </a:r>
            <a:endParaRPr kumimoji="1" lang="en-US" altLang="ja-JP" sz="1050" dirty="0" smtClean="0">
              <a:latin typeface="メイリオ" panose="020B0604030504040204" pitchFamily="50" charset="-128"/>
              <a:ea typeface="メイリオ" panose="020B0604030504040204" pitchFamily="50" charset="-128"/>
            </a:endParaRPr>
          </a:p>
          <a:p>
            <a:r>
              <a:rPr kumimoji="1" lang="ja-JP" altLang="en-US" sz="1050" dirty="0" smtClean="0">
                <a:latin typeface="メイリオ" panose="020B0604030504040204" pitchFamily="50" charset="-128"/>
                <a:ea typeface="メイリオ" panose="020B0604030504040204" pitchFamily="50" charset="-128"/>
              </a:rPr>
              <a:t>右：</a:t>
            </a:r>
            <a:endParaRPr kumimoji="1" lang="en-US" altLang="ja-JP" sz="1050" dirty="0" smtClean="0">
              <a:latin typeface="メイリオ" panose="020B0604030504040204" pitchFamily="50" charset="-128"/>
              <a:ea typeface="メイリオ" panose="020B0604030504040204" pitchFamily="50" charset="-128"/>
            </a:endParaRPr>
          </a:p>
          <a:p>
            <a:r>
              <a:rPr kumimoji="1" lang="ja-JP" altLang="en-US" sz="1050" spc="-150" dirty="0">
                <a:latin typeface="メイリオ" panose="020B0604030504040204" pitchFamily="50" charset="-128"/>
                <a:ea typeface="メイリオ" panose="020B0604030504040204" pitchFamily="50" charset="-128"/>
              </a:rPr>
              <a:t>パラアスリートに</a:t>
            </a:r>
            <a:r>
              <a:rPr kumimoji="1" lang="ja-JP" altLang="en-US" sz="1050" spc="-150" dirty="0" smtClean="0">
                <a:latin typeface="メイリオ" panose="020B0604030504040204" pitchFamily="50" charset="-128"/>
                <a:ea typeface="メイリオ" panose="020B0604030504040204" pitchFamily="50" charset="-128"/>
              </a:rPr>
              <a:t>よる</a:t>
            </a:r>
            <a:endParaRPr kumimoji="1" lang="en-US" altLang="ja-JP" sz="1050" spc="-150" dirty="0" smtClean="0">
              <a:latin typeface="メイリオ" panose="020B0604030504040204" pitchFamily="50" charset="-128"/>
              <a:ea typeface="メイリオ" panose="020B0604030504040204" pitchFamily="50" charset="-128"/>
            </a:endParaRPr>
          </a:p>
          <a:p>
            <a:r>
              <a:rPr kumimoji="1" lang="ja-JP" altLang="en-US" sz="1050" spc="-150" dirty="0" smtClean="0">
                <a:latin typeface="メイリオ" panose="020B0604030504040204" pitchFamily="50" charset="-128"/>
                <a:ea typeface="メイリオ" panose="020B0604030504040204" pitchFamily="50" charset="-128"/>
              </a:rPr>
              <a:t>心</a:t>
            </a:r>
            <a:r>
              <a:rPr kumimoji="1" lang="ja-JP" altLang="en-US" sz="1050" spc="-150" dirty="0">
                <a:latin typeface="メイリオ" panose="020B0604030504040204" pitchFamily="50" charset="-128"/>
                <a:ea typeface="メイリオ" panose="020B0604030504040204" pitchFamily="50" charset="-128"/>
              </a:rPr>
              <a:t>のバリアフリー研修</a:t>
            </a:r>
          </a:p>
          <a:p>
            <a:endParaRPr kumimoji="1" lang="ja-JP" altLang="en-US" sz="1050" dirty="0">
              <a:latin typeface="メイリオ" panose="020B0604030504040204" pitchFamily="50" charset="-128"/>
              <a:ea typeface="メイリオ" panose="020B0604030504040204" pitchFamily="50" charset="-128"/>
            </a:endParaRPr>
          </a:p>
        </p:txBody>
      </p:sp>
      <p:pic>
        <p:nvPicPr>
          <p:cNvPr id="26" name="図 5"/>
          <p:cNvPicPr>
            <a:picLocks noChangeAspect="1"/>
          </p:cNvPicPr>
          <p:nvPr/>
        </p:nvPicPr>
        <p:blipFill>
          <a:blip r:embed="rId6"/>
          <a:stretch>
            <a:fillRect/>
          </a:stretch>
        </p:blipFill>
        <p:spPr>
          <a:xfrm>
            <a:off x="8955513" y="5506604"/>
            <a:ext cx="922802" cy="918279"/>
          </a:xfrm>
          <a:prstGeom prst="rect">
            <a:avLst/>
          </a:prstGeom>
        </p:spPr>
      </p:pic>
      <p:sp>
        <p:nvSpPr>
          <p:cNvPr id="1146" name="スライド番号プレースホルダー 10"/>
          <p:cNvSpPr>
            <a:spLocks noGrp="1"/>
          </p:cNvSpPr>
          <p:nvPr>
            <p:ph type="sldNum" sz="quarter" idx="12"/>
          </p:nvPr>
        </p:nvSpPr>
        <p:spPr>
          <a:xfrm>
            <a:off x="7677150" y="6479723"/>
            <a:ext cx="2228850" cy="365125"/>
          </a:xfrm>
        </p:spPr>
        <p:txBody>
          <a:bodyPr/>
          <a:lstStyle/>
          <a:p>
            <a:fld id="{B2B73F3B-22D4-4648-80AB-27A0F244B47B}" type="slidenum">
              <a:rPr kumimoji="1" lang="ja-JP" altLang="en-US" smtClean="0"/>
              <a:t>3</a:t>
            </a:fld>
            <a:endParaRPr kumimoji="1" lang="ja-JP" altLang="en-US" dirty="0"/>
          </a:p>
        </p:txBody>
      </p:sp>
      <p:sp>
        <p:nvSpPr>
          <p:cNvPr id="27" name="テキスト ボックス 6"/>
          <p:cNvSpPr txBox="1"/>
          <p:nvPr/>
        </p:nvSpPr>
        <p:spPr>
          <a:xfrm>
            <a:off x="4953000" y="5708219"/>
            <a:ext cx="4191603" cy="1149921"/>
          </a:xfrm>
          <a:prstGeom prst="rect">
            <a:avLst/>
          </a:prstGeom>
          <a:noFill/>
        </p:spPr>
        <p:txBody>
          <a:bodyPr wrap="square" lIns="36000" tIns="36000" rIns="36000" bIns="36000" rtlCol="0">
            <a:spAutoFit/>
          </a:bodyPr>
          <a:lstStyle/>
          <a:p>
            <a:pPr>
              <a:lnSpc>
                <a:spcPts val="1200"/>
              </a:lnSpc>
            </a:pPr>
            <a:r>
              <a:rPr kumimoji="1" lang="en-US" altLang="ja-JP" sz="1050" dirty="0" smtClean="0">
                <a:latin typeface="メイリオ" panose="020B0604030504040204" pitchFamily="50" charset="-128"/>
                <a:ea typeface="メイリオ" panose="020B0604030504040204" pitchFamily="50" charset="-128"/>
              </a:rPr>
              <a:t>【</a:t>
            </a:r>
            <a:r>
              <a:rPr kumimoji="1" lang="ja-JP" altLang="en-US" sz="1050" dirty="0" smtClean="0">
                <a:latin typeface="メイリオ" panose="020B0604030504040204" pitchFamily="50" charset="-128"/>
                <a:ea typeface="メイリオ" panose="020B0604030504040204" pitchFamily="50" charset="-128"/>
              </a:rPr>
              <a:t>認定基準</a:t>
            </a:r>
            <a:r>
              <a:rPr kumimoji="1" lang="en-US" altLang="ja-JP" sz="1050" dirty="0" smtClean="0">
                <a:latin typeface="メイリオ" panose="020B0604030504040204" pitchFamily="50" charset="-128"/>
                <a:ea typeface="メイリオ" panose="020B0604030504040204" pitchFamily="50" charset="-128"/>
              </a:rPr>
              <a:t>】</a:t>
            </a:r>
          </a:p>
          <a:p>
            <a:pPr marL="266700" indent="-180975">
              <a:lnSpc>
                <a:spcPts val="1200"/>
              </a:lnSpc>
            </a:pPr>
            <a:r>
              <a:rPr kumimoji="1" lang="ja-JP" altLang="en-US" sz="1050" dirty="0">
                <a:latin typeface="メイリオ" panose="020B0604030504040204" pitchFamily="50" charset="-128"/>
                <a:ea typeface="メイリオ" panose="020B0604030504040204" pitchFamily="50" charset="-128"/>
              </a:rPr>
              <a:t>①施設のバリアフリー性能を補完するための措置を３つ以上行い</a:t>
            </a:r>
            <a:r>
              <a:rPr kumimoji="1" lang="ja-JP" altLang="en-US" sz="1050" dirty="0" smtClean="0">
                <a:latin typeface="メイリオ" panose="020B0604030504040204" pitchFamily="50" charset="-128"/>
                <a:ea typeface="メイリオ" panose="020B0604030504040204" pitchFamily="50" charset="-128"/>
              </a:rPr>
              <a:t>、ご高齢</a:t>
            </a:r>
            <a:r>
              <a:rPr kumimoji="1" lang="ja-JP" altLang="en-US" sz="1050" dirty="0">
                <a:latin typeface="メイリオ" panose="020B0604030504040204" pitchFamily="50" charset="-128"/>
                <a:ea typeface="メイリオ" panose="020B0604030504040204" pitchFamily="50" charset="-128"/>
              </a:rPr>
              <a:t>の方や障害のある方が施設を安全かつ快適</a:t>
            </a:r>
            <a:r>
              <a:rPr kumimoji="1" lang="ja-JP" altLang="en-US" sz="1050" dirty="0" smtClean="0">
                <a:latin typeface="メイリオ" panose="020B0604030504040204" pitchFamily="50" charset="-128"/>
                <a:ea typeface="メイリオ" panose="020B0604030504040204" pitchFamily="50" charset="-128"/>
              </a:rPr>
              <a:t>に</a:t>
            </a:r>
            <a:endParaRPr kumimoji="1" lang="en-US" altLang="ja-JP" sz="1050" dirty="0" smtClean="0">
              <a:latin typeface="メイリオ" panose="020B0604030504040204" pitchFamily="50" charset="-128"/>
              <a:ea typeface="メイリオ" panose="020B0604030504040204" pitchFamily="50" charset="-128"/>
            </a:endParaRPr>
          </a:p>
          <a:p>
            <a:pPr marL="266700" indent="-180975">
              <a:lnSpc>
                <a:spcPts val="1200"/>
              </a:lnSpc>
            </a:pPr>
            <a:r>
              <a:rPr kumimoji="1" lang="ja-JP" altLang="en-US" sz="1050" dirty="0">
                <a:latin typeface="メイリオ" panose="020B0604030504040204" pitchFamily="50" charset="-128"/>
                <a:ea typeface="メイリオ" panose="020B0604030504040204" pitchFamily="50" charset="-128"/>
              </a:rPr>
              <a:t>　</a:t>
            </a:r>
            <a:r>
              <a:rPr kumimoji="1" lang="ja-JP" altLang="en-US" sz="1050" dirty="0" smtClean="0">
                <a:latin typeface="メイリオ" panose="020B0604030504040204" pitchFamily="50" charset="-128"/>
                <a:ea typeface="メイリオ" panose="020B0604030504040204" pitchFamily="50" charset="-128"/>
              </a:rPr>
              <a:t>利用できるよう</a:t>
            </a:r>
            <a:r>
              <a:rPr kumimoji="1" lang="ja-JP" altLang="en-US" sz="1050" dirty="0">
                <a:latin typeface="メイリオ" panose="020B0604030504040204" pitchFamily="50" charset="-128"/>
                <a:ea typeface="メイリオ" panose="020B0604030504040204" pitchFamily="50" charset="-128"/>
              </a:rPr>
              <a:t>な工夫を行っていること</a:t>
            </a:r>
            <a:r>
              <a:rPr kumimoji="1" lang="ja-JP" altLang="en-US" sz="1050" dirty="0" smtClean="0">
                <a:latin typeface="メイリオ" panose="020B0604030504040204" pitchFamily="50" charset="-128"/>
                <a:ea typeface="メイリオ" panose="020B0604030504040204" pitchFamily="50" charset="-128"/>
              </a:rPr>
              <a:t>。</a:t>
            </a:r>
            <a:endParaRPr kumimoji="1" lang="en-US" altLang="ja-JP" sz="1050" dirty="0" smtClean="0">
              <a:latin typeface="メイリオ" panose="020B0604030504040204" pitchFamily="50" charset="-128"/>
              <a:ea typeface="メイリオ" panose="020B0604030504040204" pitchFamily="50" charset="-128"/>
            </a:endParaRPr>
          </a:p>
          <a:p>
            <a:pPr marL="266700" indent="-180975">
              <a:lnSpc>
                <a:spcPts val="1200"/>
              </a:lnSpc>
            </a:pPr>
            <a:r>
              <a:rPr lang="ja-JP" altLang="en-US" sz="1050" dirty="0">
                <a:latin typeface="メイリオ" panose="020B0604030504040204" pitchFamily="50" charset="-128"/>
                <a:ea typeface="メイリオ" panose="020B0604030504040204" pitchFamily="50" charset="-128"/>
              </a:rPr>
              <a:t>②</a:t>
            </a:r>
            <a:r>
              <a:rPr lang="ja-JP" altLang="en-US" sz="1050" dirty="0" smtClean="0">
                <a:latin typeface="メイリオ" panose="020B0604030504040204" pitchFamily="50" charset="-128"/>
                <a:ea typeface="メイリオ" panose="020B0604030504040204" pitchFamily="50" charset="-128"/>
              </a:rPr>
              <a:t>バリアフリー</a:t>
            </a:r>
            <a:r>
              <a:rPr lang="ja-JP" altLang="en-US" sz="1050" dirty="0">
                <a:latin typeface="メイリオ" panose="020B0604030504040204" pitchFamily="50" charset="-128"/>
                <a:ea typeface="メイリオ" panose="020B0604030504040204" pitchFamily="50" charset="-128"/>
              </a:rPr>
              <a:t>に関する教育訓練を年に１回以上実施していること</a:t>
            </a:r>
            <a:r>
              <a:rPr lang="ja-JP" altLang="en-US" sz="1050" dirty="0" smtClean="0">
                <a:latin typeface="メイリオ" panose="020B0604030504040204" pitchFamily="50" charset="-128"/>
                <a:ea typeface="メイリオ" panose="020B0604030504040204" pitchFamily="50" charset="-128"/>
              </a:rPr>
              <a:t>。</a:t>
            </a:r>
            <a:endParaRPr lang="en-US" altLang="ja-JP" sz="1050" dirty="0" smtClean="0">
              <a:latin typeface="メイリオ" panose="020B0604030504040204" pitchFamily="50" charset="-128"/>
              <a:ea typeface="メイリオ" panose="020B0604030504040204" pitchFamily="50" charset="-128"/>
            </a:endParaRPr>
          </a:p>
          <a:p>
            <a:pPr marL="266700" indent="-180975">
              <a:lnSpc>
                <a:spcPts val="1200"/>
              </a:lnSpc>
            </a:pPr>
            <a:r>
              <a:rPr kumimoji="1" lang="ja-JP" altLang="en-US" sz="1050" dirty="0">
                <a:latin typeface="メイリオ" panose="020B0604030504040204" pitchFamily="50" charset="-128"/>
                <a:ea typeface="メイリオ" panose="020B0604030504040204" pitchFamily="50" charset="-128"/>
              </a:rPr>
              <a:t>③ 自社のウェブサイト以外のウェブサイトで、施設のバリアに</a:t>
            </a:r>
            <a:r>
              <a:rPr kumimoji="1" lang="ja-JP" altLang="en-US" sz="1050" dirty="0" smtClean="0">
                <a:latin typeface="メイリオ" panose="020B0604030504040204" pitchFamily="50" charset="-128"/>
                <a:ea typeface="メイリオ" panose="020B0604030504040204" pitchFamily="50" charset="-128"/>
              </a:rPr>
              <a:t>関する情報</a:t>
            </a:r>
            <a:r>
              <a:rPr kumimoji="1" lang="ja-JP" altLang="en-US" sz="1050" dirty="0">
                <a:latin typeface="メイリオ" panose="020B0604030504040204" pitchFamily="50" charset="-128"/>
                <a:ea typeface="メイリオ" panose="020B0604030504040204" pitchFamily="50" charset="-128"/>
              </a:rPr>
              <a:t>などのバリアフリー情報を積極的に発信していること。</a:t>
            </a:r>
          </a:p>
        </p:txBody>
      </p:sp>
    </p:spTree>
    <p:extLst>
      <p:ext uri="{BB962C8B-B14F-4D97-AF65-F5344CB8AC3E}">
        <p14:creationId xmlns:p14="http://schemas.microsoft.com/office/powerpoint/2010/main" val="19235468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 name="正方形/長方形 3"/>
          <p:cNvSpPr/>
          <p:nvPr/>
        </p:nvSpPr>
        <p:spPr>
          <a:xfrm>
            <a:off x="0" y="0"/>
            <a:ext cx="9906000" cy="54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MS UI Gothic" panose="020B0600070205080204" pitchFamily="50" charset="-128"/>
                <a:ea typeface="MS UI Gothic" panose="020B0600070205080204" pitchFamily="50" charset="-128"/>
              </a:rPr>
              <a:t>競技会場等のバリアフリー化</a:t>
            </a:r>
            <a:endParaRPr kumimoji="1" lang="ja-JP" altLang="en-US" sz="2400" b="1" dirty="0">
              <a:latin typeface="MS UI Gothic" panose="020B0600070205080204" pitchFamily="50" charset="-128"/>
              <a:ea typeface="MS UI Gothic" panose="020B0600070205080204" pitchFamily="50" charset="-128"/>
            </a:endParaRPr>
          </a:p>
        </p:txBody>
      </p:sp>
      <p:sp>
        <p:nvSpPr>
          <p:cNvPr id="1167" name="テキスト ボックス 2"/>
          <p:cNvSpPr txBox="1"/>
          <p:nvPr/>
        </p:nvSpPr>
        <p:spPr>
          <a:xfrm>
            <a:off x="8626" y="627603"/>
            <a:ext cx="2852063"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○競技会場のバリアフリー化</a:t>
            </a:r>
            <a:endParaRPr kumimoji="1" lang="ja-JP" altLang="en-US" sz="1600" b="1" dirty="0">
              <a:latin typeface="メイリオ" panose="020B0604030504040204" pitchFamily="50" charset="-128"/>
              <a:ea typeface="メイリオ" panose="020B0604030504040204" pitchFamily="50" charset="-128"/>
            </a:endParaRPr>
          </a:p>
        </p:txBody>
      </p:sp>
      <p:sp>
        <p:nvSpPr>
          <p:cNvPr id="1168" name="テキスト ボックス 4"/>
          <p:cNvSpPr txBox="1"/>
          <p:nvPr/>
        </p:nvSpPr>
        <p:spPr>
          <a:xfrm>
            <a:off x="4869919" y="665720"/>
            <a:ext cx="2469459" cy="584775"/>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a:t>
            </a:r>
            <a:r>
              <a:rPr kumimoji="1" lang="en-US" altLang="ja-JP" sz="1600" b="1" dirty="0">
                <a:latin typeface="メイリオ" panose="020B0604030504040204" pitchFamily="50" charset="-128"/>
                <a:ea typeface="メイリオ" panose="020B0604030504040204" pitchFamily="50" charset="-128"/>
              </a:rPr>
              <a:t>NTC</a:t>
            </a:r>
            <a:r>
              <a:rPr kumimoji="1" lang="ja-JP" altLang="en-US" sz="1600" b="1" dirty="0">
                <a:latin typeface="メイリオ" panose="020B0604030504040204" pitchFamily="50" charset="-128"/>
                <a:ea typeface="メイリオ" panose="020B0604030504040204" pitchFamily="50" charset="-128"/>
              </a:rPr>
              <a:t>のバリアフリー化</a:t>
            </a:r>
          </a:p>
          <a:p>
            <a:endParaRPr kumimoji="1" lang="ja-JP" altLang="en-US" sz="1600" b="1" dirty="0">
              <a:latin typeface="メイリオ" panose="020B0604030504040204" pitchFamily="50" charset="-128"/>
              <a:ea typeface="メイリオ" panose="020B0604030504040204" pitchFamily="50" charset="-128"/>
            </a:endParaRPr>
          </a:p>
        </p:txBody>
      </p:sp>
      <p:sp>
        <p:nvSpPr>
          <p:cNvPr id="1180" name="角丸四角形 34"/>
          <p:cNvSpPr/>
          <p:nvPr/>
        </p:nvSpPr>
        <p:spPr>
          <a:xfrm>
            <a:off x="69011" y="1002004"/>
            <a:ext cx="4822166" cy="5795610"/>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9388" indent="-179388">
              <a:lnSpc>
                <a:spcPts val="1920"/>
              </a:lnSpc>
            </a:pPr>
            <a:r>
              <a:rPr kumimoji="1" lang="ja-JP" altLang="en-US" sz="1600" dirty="0" smtClean="0">
                <a:solidFill>
                  <a:schemeClr val="tx1"/>
                </a:solidFill>
                <a:latin typeface="メイリオ" panose="020B0604030504040204" pitchFamily="50" charset="-128"/>
                <a:ea typeface="メイリオ" panose="020B0604030504040204" pitchFamily="50" charset="-128"/>
              </a:rPr>
              <a:t>・ </a:t>
            </a:r>
            <a:r>
              <a:rPr kumimoji="1" lang="ja-JP" altLang="en-US" sz="1600" dirty="0">
                <a:solidFill>
                  <a:schemeClr val="tx1"/>
                </a:solidFill>
                <a:latin typeface="メイリオ" panose="020B0604030504040204" pitchFamily="50" charset="-128"/>
                <a:ea typeface="メイリオ" panose="020B0604030504040204" pitchFamily="50" charset="-128"/>
              </a:rPr>
              <a:t>令和元年</a:t>
            </a:r>
            <a:r>
              <a:rPr kumimoji="1" lang="en-US" altLang="ja-JP" sz="1600" dirty="0">
                <a:solidFill>
                  <a:schemeClr val="tx1"/>
                </a:solidFill>
                <a:latin typeface="メイリオ" panose="020B0604030504040204" pitchFamily="50" charset="-128"/>
                <a:ea typeface="メイリオ" panose="020B0604030504040204" pitchFamily="50" charset="-128"/>
              </a:rPr>
              <a:t>11</a:t>
            </a:r>
            <a:r>
              <a:rPr kumimoji="1" lang="ja-JP" altLang="en-US" sz="1600" dirty="0">
                <a:solidFill>
                  <a:schemeClr val="tx1"/>
                </a:solidFill>
                <a:latin typeface="メイリオ" panose="020B0604030504040204" pitchFamily="50" charset="-128"/>
                <a:ea typeface="メイリオ" panose="020B0604030504040204" pitchFamily="50" charset="-128"/>
              </a:rPr>
              <a:t>月</a:t>
            </a:r>
            <a:r>
              <a:rPr kumimoji="1" lang="ja-JP" altLang="en-US" sz="1600" dirty="0" smtClean="0">
                <a:solidFill>
                  <a:schemeClr val="tx1"/>
                </a:solidFill>
                <a:latin typeface="メイリオ" panose="020B0604030504040204" pitchFamily="50" charset="-128"/>
                <a:ea typeface="メイリオ" panose="020B0604030504040204" pitchFamily="50" charset="-128"/>
              </a:rPr>
              <a:t>、障害当事者の意見を取り入れつつ、整備を進めた新国立競技場が完成。</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9388" indent="-179388">
              <a:lnSpc>
                <a:spcPts val="1920"/>
              </a:lnSpc>
            </a:pPr>
            <a:r>
              <a:rPr kumimoji="1" lang="ja-JP" altLang="en-US" sz="1400" dirty="0" smtClean="0">
                <a:solidFill>
                  <a:schemeClr val="tx1"/>
                </a:solidFill>
                <a:latin typeface="メイリオ" panose="020B0604030504040204" pitchFamily="50" charset="-128"/>
                <a:ea typeface="メイリオ" panose="020B0604030504040204" pitchFamily="50" charset="-128"/>
              </a:rPr>
              <a:t>　</a:t>
            </a:r>
            <a:r>
              <a:rPr kumimoji="1" lang="en-US" altLang="ja-JP" sz="1400" dirty="0" smtClean="0">
                <a:solidFill>
                  <a:schemeClr val="tx1"/>
                </a:solidFill>
                <a:latin typeface="メイリオ" panose="020B0604030504040204" pitchFamily="50" charset="-128"/>
                <a:ea typeface="メイリオ" panose="020B0604030504040204" pitchFamily="50" charset="-128"/>
              </a:rPr>
              <a:t>【</a:t>
            </a:r>
            <a:r>
              <a:rPr kumimoji="1" lang="ja-JP" altLang="en-US" sz="1400" dirty="0" smtClean="0">
                <a:solidFill>
                  <a:schemeClr val="tx1"/>
                </a:solidFill>
                <a:latin typeface="メイリオ" panose="020B0604030504040204" pitchFamily="50" charset="-128"/>
                <a:ea typeface="メイリオ" panose="020B0604030504040204" pitchFamily="50" charset="-128"/>
              </a:rPr>
              <a:t>整備</a:t>
            </a:r>
            <a:r>
              <a:rPr kumimoji="1" lang="ja-JP" altLang="en-US" sz="1400" dirty="0">
                <a:solidFill>
                  <a:schemeClr val="tx1"/>
                </a:solidFill>
                <a:latin typeface="メイリオ" panose="020B0604030504040204" pitchFamily="50" charset="-128"/>
                <a:ea typeface="メイリオ" panose="020B0604030504040204" pitchFamily="50" charset="-128"/>
              </a:rPr>
              <a:t>におけるユニバーサルデザイン・</a:t>
            </a:r>
            <a:r>
              <a:rPr kumimoji="1" lang="ja-JP" altLang="en-US" sz="1400" dirty="0" smtClean="0">
                <a:solidFill>
                  <a:schemeClr val="tx1"/>
                </a:solidFill>
                <a:latin typeface="メイリオ" panose="020B0604030504040204" pitchFamily="50" charset="-128"/>
                <a:ea typeface="メイリオ" panose="020B0604030504040204" pitchFamily="50" charset="-128"/>
              </a:rPr>
              <a:t>ワークショップ（</a:t>
            </a:r>
            <a:r>
              <a:rPr kumimoji="1" lang="en-US" altLang="ja-JP" sz="1400" dirty="0" smtClean="0">
                <a:solidFill>
                  <a:schemeClr val="tx1"/>
                </a:solidFill>
                <a:latin typeface="メイリオ" panose="020B0604030504040204" pitchFamily="50" charset="-128"/>
                <a:ea typeface="メイリオ" panose="020B0604030504040204" pitchFamily="50" charset="-128"/>
              </a:rPr>
              <a:t>UDWS</a:t>
            </a:r>
            <a:r>
              <a:rPr kumimoji="1" lang="ja-JP" altLang="en-US" sz="1400" dirty="0">
                <a:solidFill>
                  <a:schemeClr val="tx1"/>
                </a:solidFill>
                <a:latin typeface="メイリオ" panose="020B0604030504040204" pitchFamily="50" charset="-128"/>
                <a:ea typeface="メイリオ" panose="020B0604030504040204" pitchFamily="50" charset="-128"/>
              </a:rPr>
              <a:t>）</a:t>
            </a:r>
            <a:r>
              <a:rPr kumimoji="1" lang="ja-JP" altLang="en-US" sz="1400" dirty="0" smtClean="0">
                <a:solidFill>
                  <a:schemeClr val="tx1"/>
                </a:solidFill>
                <a:latin typeface="メイリオ" panose="020B0604030504040204" pitchFamily="50" charset="-128"/>
                <a:ea typeface="メイリオ" panose="020B0604030504040204" pitchFamily="50" charset="-128"/>
              </a:rPr>
              <a:t>の開催実績</a:t>
            </a:r>
            <a:r>
              <a:rPr kumimoji="1" lang="en-US" altLang="ja-JP" sz="1400" dirty="0" smtClean="0">
                <a:solidFill>
                  <a:schemeClr val="tx1"/>
                </a:solidFill>
                <a:latin typeface="メイリオ" panose="020B0604030504040204" pitchFamily="50" charset="-128"/>
                <a:ea typeface="メイリオ" panose="020B0604030504040204" pitchFamily="50" charset="-128"/>
              </a:rPr>
              <a:t>】</a:t>
            </a:r>
          </a:p>
          <a:p>
            <a:pPr marL="179388" indent="-179388">
              <a:lnSpc>
                <a:spcPts val="1920"/>
              </a:lnSpc>
            </a:pPr>
            <a:r>
              <a:rPr kumimoji="1" lang="ja-JP" altLang="en-US" sz="1400" dirty="0">
                <a:solidFill>
                  <a:schemeClr val="tx1"/>
                </a:solidFill>
                <a:latin typeface="メイリオ" panose="020B0604030504040204" pitchFamily="50" charset="-128"/>
                <a:ea typeface="メイリオ" panose="020B0604030504040204" pitchFamily="50" charset="-128"/>
              </a:rPr>
              <a:t>　</a:t>
            </a:r>
            <a:r>
              <a:rPr kumimoji="1" lang="ja-JP" altLang="en-US" sz="1400" dirty="0" smtClean="0">
                <a:solidFill>
                  <a:schemeClr val="tx1"/>
                </a:solidFill>
                <a:latin typeface="メイリオ" panose="020B0604030504040204" pitchFamily="50" charset="-128"/>
                <a:ea typeface="メイリオ" panose="020B0604030504040204" pitchFamily="50" charset="-128"/>
              </a:rPr>
              <a:t>　　</a:t>
            </a:r>
            <a:r>
              <a:rPr kumimoji="1" lang="ja-JP" altLang="en-US" sz="1400" dirty="0" err="1" smtClean="0">
                <a:solidFill>
                  <a:schemeClr val="tx1"/>
                </a:solidFill>
                <a:latin typeface="メイリオ" panose="020B0604030504040204" pitchFamily="50" charset="-128"/>
                <a:ea typeface="メイリオ" panose="020B0604030504040204" pitchFamily="50" charset="-128"/>
              </a:rPr>
              <a:t>ー</a:t>
            </a:r>
            <a:r>
              <a:rPr kumimoji="1" lang="ja-JP" altLang="en-US" sz="1400" dirty="0" smtClean="0">
                <a:solidFill>
                  <a:schemeClr val="tx1"/>
                </a:solidFill>
                <a:latin typeface="メイリオ" panose="020B0604030504040204" pitchFamily="50" charset="-128"/>
                <a:ea typeface="メイリオ" panose="020B0604030504040204" pitchFamily="50" charset="-128"/>
              </a:rPr>
              <a:t> 設計段階</a:t>
            </a:r>
            <a:r>
              <a:rPr kumimoji="1" lang="en-US" altLang="ja-JP" sz="1400" dirty="0" smtClean="0">
                <a:solidFill>
                  <a:schemeClr val="tx1"/>
                </a:solidFill>
                <a:latin typeface="メイリオ" panose="020B0604030504040204" pitchFamily="50" charset="-128"/>
                <a:ea typeface="メイリオ" panose="020B0604030504040204" pitchFamily="50" charset="-128"/>
              </a:rPr>
              <a:t>:12</a:t>
            </a:r>
            <a:r>
              <a:rPr kumimoji="1" lang="ja-JP" altLang="en-US" sz="1400" dirty="0" smtClean="0">
                <a:solidFill>
                  <a:schemeClr val="tx1"/>
                </a:solidFill>
                <a:latin typeface="メイリオ" panose="020B0604030504040204" pitchFamily="50" charset="-128"/>
                <a:ea typeface="メイリオ" panose="020B0604030504040204" pitchFamily="50" charset="-128"/>
              </a:rPr>
              <a:t>回</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179388" indent="-179388">
              <a:lnSpc>
                <a:spcPts val="1920"/>
              </a:lnSpc>
            </a:pPr>
            <a:r>
              <a:rPr kumimoji="1" lang="ja-JP" altLang="en-US" sz="1400" dirty="0">
                <a:solidFill>
                  <a:schemeClr val="tx1"/>
                </a:solidFill>
                <a:latin typeface="メイリオ" panose="020B0604030504040204" pitchFamily="50" charset="-128"/>
                <a:ea typeface="メイリオ" panose="020B0604030504040204" pitchFamily="50" charset="-128"/>
              </a:rPr>
              <a:t>　</a:t>
            </a:r>
            <a:r>
              <a:rPr kumimoji="1" lang="ja-JP" altLang="en-US" sz="1400" dirty="0" smtClean="0">
                <a:solidFill>
                  <a:schemeClr val="tx1"/>
                </a:solidFill>
                <a:latin typeface="メイリオ" panose="020B0604030504040204" pitchFamily="50" charset="-128"/>
                <a:ea typeface="メイリオ" panose="020B0604030504040204" pitchFamily="50" charset="-128"/>
              </a:rPr>
              <a:t>　　</a:t>
            </a:r>
            <a:r>
              <a:rPr kumimoji="1" lang="ja-JP" altLang="en-US" sz="1400" dirty="0">
                <a:solidFill>
                  <a:schemeClr val="tx1"/>
                </a:solidFill>
                <a:latin typeface="メイリオ" panose="020B0604030504040204" pitchFamily="50" charset="-128"/>
                <a:ea typeface="メイリオ" panose="020B0604030504040204" pitchFamily="50" charset="-128"/>
              </a:rPr>
              <a:t>ー</a:t>
            </a:r>
            <a:r>
              <a:rPr kumimoji="1" lang="en-US" altLang="ja-JP" sz="1400" dirty="0" smtClean="0">
                <a:solidFill>
                  <a:schemeClr val="tx1"/>
                </a:solidFill>
                <a:latin typeface="メイリオ" panose="020B0604030504040204" pitchFamily="50" charset="-128"/>
                <a:ea typeface="メイリオ" panose="020B0604030504040204" pitchFamily="50" charset="-128"/>
              </a:rPr>
              <a:t> </a:t>
            </a:r>
            <a:r>
              <a:rPr kumimoji="1" lang="ja-JP" altLang="en-US" sz="1400" dirty="0" smtClean="0">
                <a:solidFill>
                  <a:schemeClr val="tx1"/>
                </a:solidFill>
                <a:latin typeface="メイリオ" panose="020B0604030504040204" pitchFamily="50" charset="-128"/>
                <a:ea typeface="メイリオ" panose="020B0604030504040204" pitchFamily="50" charset="-128"/>
              </a:rPr>
              <a:t>施工段階</a:t>
            </a:r>
            <a:r>
              <a:rPr kumimoji="1" lang="en-US" altLang="ja-JP" sz="1400" dirty="0">
                <a:solidFill>
                  <a:schemeClr val="tx1"/>
                </a:solidFill>
                <a:latin typeface="メイリオ" panose="020B0604030504040204" pitchFamily="50" charset="-128"/>
                <a:ea typeface="メイリオ" panose="020B0604030504040204" pitchFamily="50" charset="-128"/>
              </a:rPr>
              <a:t>:</a:t>
            </a:r>
            <a:r>
              <a:rPr kumimoji="1" lang="ja-JP" altLang="en-US" sz="1400" dirty="0" smtClean="0">
                <a:solidFill>
                  <a:schemeClr val="tx1"/>
                </a:solidFill>
                <a:latin typeface="メイリオ" panose="020B0604030504040204" pitchFamily="50" charset="-128"/>
                <a:ea typeface="メイリオ" panose="020B0604030504040204" pitchFamily="50" charset="-128"/>
              </a:rPr>
              <a:t>９回</a:t>
            </a:r>
            <a:endParaRPr kumimoji="1" lang="en-US" altLang="ja-JP" sz="900" dirty="0" smtClean="0">
              <a:solidFill>
                <a:schemeClr val="tx1"/>
              </a:solidFill>
              <a:latin typeface="メイリオ" panose="020B0604030504040204" pitchFamily="50" charset="-128"/>
              <a:ea typeface="メイリオ" panose="020B0604030504040204" pitchFamily="50" charset="-128"/>
            </a:endParaRPr>
          </a:p>
          <a:p>
            <a:pPr marL="179388" indent="-179388">
              <a:lnSpc>
                <a:spcPts val="1920"/>
              </a:lnSpc>
            </a:pPr>
            <a:r>
              <a:rPr kumimoji="1" lang="ja-JP" altLang="en-US" sz="1600" dirty="0" smtClean="0">
                <a:solidFill>
                  <a:schemeClr val="tx1"/>
                </a:solidFill>
                <a:latin typeface="メイリオ" panose="020B0604030504040204" pitchFamily="50" charset="-128"/>
                <a:ea typeface="メイリオ" panose="020B0604030504040204" pitchFamily="50" charset="-128"/>
              </a:rPr>
              <a:t>・国立競技場において、車</a:t>
            </a:r>
            <a:r>
              <a:rPr kumimoji="1" lang="ja-JP" altLang="en-US" sz="1600" dirty="0">
                <a:solidFill>
                  <a:schemeClr val="tx1"/>
                </a:solidFill>
                <a:latin typeface="メイリオ" panose="020B0604030504040204" pitchFamily="50" charset="-128"/>
                <a:ea typeface="メイリオ" panose="020B0604030504040204" pitchFamily="50" charset="-128"/>
              </a:rPr>
              <a:t>椅子</a:t>
            </a:r>
            <a:r>
              <a:rPr kumimoji="1" lang="ja-JP" altLang="en-US" sz="1600" dirty="0" smtClean="0">
                <a:solidFill>
                  <a:schemeClr val="tx1"/>
                </a:solidFill>
                <a:latin typeface="メイリオ" panose="020B0604030504040204" pitchFamily="50" charset="-128"/>
                <a:ea typeface="メイリオ" panose="020B0604030504040204" pitchFamily="50" charset="-128"/>
              </a:rPr>
              <a:t>席を</a:t>
            </a:r>
            <a:r>
              <a:rPr kumimoji="1" lang="ja-JP" altLang="en-US" sz="1600" dirty="0">
                <a:solidFill>
                  <a:schemeClr val="tx1"/>
                </a:solidFill>
                <a:latin typeface="メイリオ" panose="020B0604030504040204" pitchFamily="50" charset="-128"/>
                <a:ea typeface="メイリオ" panose="020B0604030504040204" pitchFamily="50" charset="-128"/>
              </a:rPr>
              <a:t>約</a:t>
            </a:r>
            <a:r>
              <a:rPr kumimoji="1" lang="en-US" altLang="ja-JP" sz="1600" dirty="0" smtClean="0">
                <a:solidFill>
                  <a:schemeClr val="tx1"/>
                </a:solidFill>
                <a:latin typeface="メイリオ" panose="020B0604030504040204" pitchFamily="50" charset="-128"/>
                <a:ea typeface="メイリオ" panose="020B0604030504040204" pitchFamily="50" charset="-128"/>
              </a:rPr>
              <a:t>500</a:t>
            </a:r>
            <a:r>
              <a:rPr kumimoji="1" lang="ja-JP" altLang="en-US" sz="1600" dirty="0" smtClean="0">
                <a:solidFill>
                  <a:schemeClr val="tx1"/>
                </a:solidFill>
                <a:latin typeface="メイリオ" panose="020B0604030504040204" pitchFamily="50" charset="-128"/>
                <a:ea typeface="メイリオ" panose="020B0604030504040204" pitchFamily="50" charset="-128"/>
              </a:rPr>
              <a:t>席設けたほか、発達障害者等のためのカームダウン・クールダウンスペースや男女共用トイレ、補助犬用のトイレを設置するなど様々な障害者に配慮した設備を整備。</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9388" indent="-179388">
              <a:lnSpc>
                <a:spcPts val="1920"/>
              </a:lnSpc>
            </a:pPr>
            <a:r>
              <a:rPr kumimoji="1" lang="ja-JP" altLang="en-US" sz="1600" dirty="0" smtClean="0">
                <a:solidFill>
                  <a:schemeClr val="tx1"/>
                </a:solidFill>
                <a:latin typeface="メイリオ" panose="020B0604030504040204" pitchFamily="50" charset="-128"/>
                <a:ea typeface="メイリオ" panose="020B0604030504040204" pitchFamily="50" charset="-128"/>
              </a:rPr>
              <a:t>・国立</a:t>
            </a:r>
            <a:r>
              <a:rPr kumimoji="1" lang="ja-JP" altLang="en-US" sz="1600" dirty="0">
                <a:solidFill>
                  <a:schemeClr val="tx1"/>
                </a:solidFill>
                <a:latin typeface="メイリオ" panose="020B0604030504040204" pitchFamily="50" charset="-128"/>
                <a:ea typeface="メイリオ" panose="020B0604030504040204" pitchFamily="50" charset="-128"/>
              </a:rPr>
              <a:t>代々木競技場においても、「</a:t>
            </a:r>
            <a:r>
              <a:rPr kumimoji="1" lang="en-US" altLang="ja-JP" sz="1600" dirty="0">
                <a:solidFill>
                  <a:schemeClr val="tx1"/>
                </a:solidFill>
                <a:latin typeface="メイリオ" panose="020B0604030504040204" pitchFamily="50" charset="-128"/>
                <a:ea typeface="メイリオ" panose="020B0604030504040204" pitchFamily="50" charset="-128"/>
              </a:rPr>
              <a:t>Tokyo2020</a:t>
            </a:r>
            <a:r>
              <a:rPr kumimoji="1" lang="ja-JP" altLang="en-US" sz="1600" dirty="0">
                <a:solidFill>
                  <a:schemeClr val="tx1"/>
                </a:solidFill>
                <a:latin typeface="メイリオ" panose="020B0604030504040204" pitchFamily="50" charset="-128"/>
                <a:ea typeface="メイリオ" panose="020B0604030504040204" pitchFamily="50" charset="-128"/>
              </a:rPr>
              <a:t>アクセシビリティ・ガイドライン」に対応するため主要通路や観客席等のバリアフリー化工事等を実施</a:t>
            </a:r>
            <a:r>
              <a:rPr kumimoji="1" lang="ja-JP" altLang="en-US" sz="1600" dirty="0" smtClean="0">
                <a:solidFill>
                  <a:schemeClr val="tx1"/>
                </a:solidFill>
                <a:latin typeface="メイリオ" panose="020B0604030504040204" pitchFamily="50" charset="-128"/>
                <a:ea typeface="メイリオ" panose="020B0604030504040204" pitchFamily="50" charset="-128"/>
              </a:rPr>
              <a:t>。</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9388" indent="-179388">
              <a:lnSpc>
                <a:spcPts val="1920"/>
              </a:lnSpc>
            </a:pPr>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pic>
        <p:nvPicPr>
          <p:cNvPr id="1184" name="図 38"/>
          <p:cNvPicPr>
            <a:picLocks noChangeAspect="1"/>
          </p:cNvPicPr>
          <p:nvPr/>
        </p:nvPicPr>
        <p:blipFill>
          <a:blip r:embed="rId2"/>
          <a:stretch>
            <a:fillRect/>
          </a:stretch>
        </p:blipFill>
        <p:spPr>
          <a:xfrm>
            <a:off x="2648962" y="4710794"/>
            <a:ext cx="2188454" cy="1641340"/>
          </a:xfrm>
          <a:prstGeom prst="rect">
            <a:avLst/>
          </a:prstGeom>
        </p:spPr>
      </p:pic>
      <p:sp>
        <p:nvSpPr>
          <p:cNvPr id="1185" name="角丸四角形 39"/>
          <p:cNvSpPr/>
          <p:nvPr/>
        </p:nvSpPr>
        <p:spPr>
          <a:xfrm>
            <a:off x="5013382" y="1002004"/>
            <a:ext cx="4822166" cy="2742583"/>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9388" indent="-179388"/>
            <a:r>
              <a:rPr kumimoji="1" lang="ja-JP" altLang="en-US" sz="1600" dirty="0">
                <a:solidFill>
                  <a:schemeClr val="tx1"/>
                </a:solidFill>
                <a:latin typeface="メイリオ" panose="020B0604030504040204" pitchFamily="50" charset="-128"/>
                <a:ea typeface="メイリオ" panose="020B0604030504040204" pitchFamily="50" charset="-128"/>
              </a:rPr>
              <a:t>・オリパラ競技の一体的</a:t>
            </a:r>
            <a:r>
              <a:rPr kumimoji="1" lang="ja-JP" altLang="en-US" sz="1600" dirty="0" smtClean="0">
                <a:solidFill>
                  <a:schemeClr val="tx1"/>
                </a:solidFill>
                <a:latin typeface="メイリオ" panose="020B0604030504040204" pitchFamily="50" charset="-128"/>
                <a:ea typeface="メイリオ" panose="020B0604030504040204" pitchFamily="50" charset="-128"/>
              </a:rPr>
              <a:t>な競技力</a:t>
            </a:r>
            <a:r>
              <a:rPr kumimoji="1" lang="ja-JP" altLang="en-US" sz="1600" dirty="0">
                <a:solidFill>
                  <a:schemeClr val="tx1"/>
                </a:solidFill>
                <a:latin typeface="メイリオ" panose="020B0604030504040204" pitchFamily="50" charset="-128"/>
                <a:ea typeface="メイリオ" panose="020B0604030504040204" pitchFamily="50" charset="-128"/>
              </a:rPr>
              <a:t>強化を支援</a:t>
            </a:r>
            <a:r>
              <a:rPr kumimoji="1" lang="ja-JP" altLang="en-US" sz="1600" dirty="0" smtClean="0">
                <a:solidFill>
                  <a:schemeClr val="tx1"/>
                </a:solidFill>
                <a:latin typeface="メイリオ" panose="020B0604030504040204" pitchFamily="50" charset="-128"/>
                <a:ea typeface="メイリオ" panose="020B0604030504040204" pitchFamily="50" charset="-128"/>
              </a:rPr>
              <a:t>する</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9388" indent="-179388"/>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ため</a:t>
            </a:r>
            <a:r>
              <a:rPr kumimoji="1" lang="ja-JP" altLang="en-US" sz="1600" dirty="0">
                <a:solidFill>
                  <a:schemeClr val="tx1"/>
                </a:solidFill>
                <a:latin typeface="メイリオ" panose="020B0604030504040204" pitchFamily="50" charset="-128"/>
                <a:ea typeface="メイリオ" panose="020B0604030504040204" pitchFamily="50" charset="-128"/>
              </a:rPr>
              <a:t>、ナショナルトレーニングセンター（</a:t>
            </a:r>
            <a:r>
              <a:rPr kumimoji="1" lang="en-US" altLang="ja-JP" sz="1600" dirty="0">
                <a:solidFill>
                  <a:schemeClr val="tx1"/>
                </a:solidFill>
                <a:latin typeface="メイリオ" panose="020B0604030504040204" pitchFamily="50" charset="-128"/>
                <a:ea typeface="メイリオ" panose="020B0604030504040204" pitchFamily="50" charset="-128"/>
              </a:rPr>
              <a:t>NTC</a:t>
            </a:r>
            <a:r>
              <a:rPr kumimoji="1" lang="ja-JP" altLang="en-US" sz="1600" dirty="0">
                <a:solidFill>
                  <a:schemeClr val="tx1"/>
                </a:solidFill>
                <a:latin typeface="メイリオ" panose="020B0604030504040204" pitchFamily="50" charset="-128"/>
                <a:ea typeface="メイリオ" panose="020B0604030504040204" pitchFamily="50" charset="-128"/>
              </a:rPr>
              <a:t>）の拡充整備を行い、</a:t>
            </a:r>
            <a:r>
              <a:rPr kumimoji="1" lang="en-US" altLang="ja-JP" sz="1600" dirty="0" smtClean="0">
                <a:solidFill>
                  <a:schemeClr val="tx1"/>
                </a:solidFill>
                <a:latin typeface="メイリオ" panose="020B0604030504040204" pitchFamily="50" charset="-128"/>
                <a:ea typeface="メイリオ" panose="020B0604030504040204" pitchFamily="50" charset="-128"/>
              </a:rPr>
              <a:t>NTC</a:t>
            </a:r>
            <a:r>
              <a:rPr kumimoji="1" lang="ja-JP" altLang="en-US" sz="1600" dirty="0" smtClean="0">
                <a:solidFill>
                  <a:schemeClr val="tx1"/>
                </a:solidFill>
                <a:latin typeface="メイリオ" panose="020B0604030504040204" pitchFamily="50" charset="-128"/>
                <a:ea typeface="メイリオ" panose="020B0604030504040204" pitchFamily="50" charset="-128"/>
              </a:rPr>
              <a:t>イースト</a:t>
            </a:r>
            <a:r>
              <a:rPr kumimoji="1" lang="ja-JP" altLang="en-US" sz="1600" dirty="0">
                <a:solidFill>
                  <a:schemeClr val="tx1"/>
                </a:solidFill>
                <a:latin typeface="メイリオ" panose="020B0604030504040204" pitchFamily="50" charset="-128"/>
                <a:ea typeface="メイリオ" panose="020B0604030504040204" pitchFamily="50" charset="-128"/>
              </a:rPr>
              <a:t>が竣工。</a:t>
            </a:r>
          </a:p>
          <a:p>
            <a:pPr marL="179388" indent="-179388"/>
            <a:r>
              <a:rPr kumimoji="1" lang="ja-JP" altLang="en-US" sz="1600" dirty="0" smtClean="0">
                <a:solidFill>
                  <a:schemeClr val="tx1"/>
                </a:solidFill>
                <a:latin typeface="メイリオ" panose="020B0604030504040204" pitchFamily="50" charset="-128"/>
                <a:ea typeface="メイリオ" panose="020B0604030504040204" pitchFamily="50" charset="-128"/>
              </a:rPr>
              <a:t>・施設管理者や障害当事者、自治体や関係省庁等多様な主体の協力のもと策定された「</a:t>
            </a:r>
            <a:r>
              <a:rPr kumimoji="1" lang="ja-JP" altLang="en-US" sz="1600" dirty="0">
                <a:solidFill>
                  <a:schemeClr val="tx1"/>
                </a:solidFill>
                <a:latin typeface="メイリオ" panose="020B0604030504040204" pitchFamily="50" charset="-128"/>
                <a:ea typeface="メイリオ" panose="020B0604030504040204" pitchFamily="50" charset="-128"/>
              </a:rPr>
              <a:t>ナショナルトレーニングセンター周辺のバリアフリー化促進に関する当面の整備方針」</a:t>
            </a:r>
            <a:r>
              <a:rPr kumimoji="1" lang="ja-JP" altLang="en-US" sz="1600" dirty="0" smtClean="0">
                <a:solidFill>
                  <a:schemeClr val="tx1"/>
                </a:solidFill>
                <a:latin typeface="メイリオ" panose="020B0604030504040204" pitchFamily="50" charset="-128"/>
                <a:ea typeface="メイリオ" panose="020B0604030504040204" pitchFamily="50" charset="-128"/>
              </a:rPr>
              <a:t>に</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9388" indent="-179388"/>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基づき、ＮＴＣ周辺の交差</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9388" indent="-179388"/>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点に音響式信号機や誘導用</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179388" indent="-179388"/>
            <a:r>
              <a:rPr kumimoji="1" lang="en-US" altLang="ja-JP" sz="1600" dirty="0" smtClean="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ブロック</a:t>
            </a:r>
            <a:r>
              <a:rPr kumimoji="1" lang="ja-JP" altLang="en-US" sz="1600" dirty="0">
                <a:solidFill>
                  <a:schemeClr val="tx1"/>
                </a:solidFill>
                <a:latin typeface="メイリオ" panose="020B0604030504040204" pitchFamily="50" charset="-128"/>
                <a:ea typeface="メイリオ" panose="020B0604030504040204" pitchFamily="50" charset="-128"/>
              </a:rPr>
              <a:t>等</a:t>
            </a:r>
            <a:r>
              <a:rPr kumimoji="1" lang="ja-JP" altLang="en-US" sz="1600" dirty="0" smtClean="0">
                <a:solidFill>
                  <a:schemeClr val="tx1"/>
                </a:solidFill>
                <a:latin typeface="メイリオ" panose="020B0604030504040204" pitchFamily="50" charset="-128"/>
                <a:ea typeface="メイリオ" panose="020B0604030504040204" pitchFamily="50" charset="-128"/>
              </a:rPr>
              <a:t>を整備。</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endParaRPr kumimoji="1" lang="en-US" altLang="ja-JP" sz="1600" dirty="0">
              <a:solidFill>
                <a:schemeClr val="tx1"/>
              </a:solidFill>
              <a:latin typeface="メイリオ" panose="020B0604030504040204" pitchFamily="50" charset="-128"/>
              <a:ea typeface="メイリオ" panose="020B0604030504040204" pitchFamily="50" charset="-128"/>
            </a:endParaRPr>
          </a:p>
          <a:p>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pic>
        <p:nvPicPr>
          <p:cNvPr id="1186" name="図 40"/>
          <p:cNvPicPr>
            <a:picLocks noChangeAspect="1"/>
          </p:cNvPicPr>
          <p:nvPr/>
        </p:nvPicPr>
        <p:blipFill>
          <a:blip r:embed="rId3"/>
          <a:stretch>
            <a:fillRect/>
          </a:stretch>
        </p:blipFill>
        <p:spPr>
          <a:xfrm>
            <a:off x="7808896" y="2567853"/>
            <a:ext cx="1964510" cy="1104311"/>
          </a:xfrm>
          <a:prstGeom prst="rect">
            <a:avLst/>
          </a:prstGeom>
        </p:spPr>
      </p:pic>
      <p:sp>
        <p:nvSpPr>
          <p:cNvPr id="1188" name="テキスト ボックス 41"/>
          <p:cNvSpPr txBox="1"/>
          <p:nvPr/>
        </p:nvSpPr>
        <p:spPr>
          <a:xfrm>
            <a:off x="2705767" y="6391587"/>
            <a:ext cx="2204450" cy="253916"/>
          </a:xfrm>
          <a:prstGeom prst="rect">
            <a:avLst/>
          </a:prstGeom>
          <a:noFill/>
        </p:spPr>
        <p:txBody>
          <a:bodyPr wrap="none" rtlCol="0">
            <a:spAutoFit/>
          </a:bodyPr>
          <a:lstStyle/>
          <a:p>
            <a:r>
              <a:rPr kumimoji="1" lang="ja-JP" altLang="en-US" sz="1050" dirty="0" smtClean="0">
                <a:latin typeface="メイリオ" panose="020B0604030504040204" pitchFamily="50" charset="-128"/>
                <a:ea typeface="メイリオ" panose="020B0604030504040204" pitchFamily="50" charset="-128"/>
              </a:rPr>
              <a:t>（国立代々木競技場の車椅子席）</a:t>
            </a:r>
            <a:endParaRPr kumimoji="1" lang="ja-JP" altLang="en-US" sz="1050" dirty="0">
              <a:latin typeface="メイリオ" panose="020B0604030504040204" pitchFamily="50" charset="-128"/>
              <a:ea typeface="メイリオ" panose="020B0604030504040204" pitchFamily="50" charset="-128"/>
            </a:endParaRPr>
          </a:p>
        </p:txBody>
      </p:sp>
      <p:sp>
        <p:nvSpPr>
          <p:cNvPr id="28" name="テキスト ボックス 224"/>
          <p:cNvSpPr txBox="1"/>
          <p:nvPr/>
        </p:nvSpPr>
        <p:spPr>
          <a:xfrm>
            <a:off x="5013382" y="3791081"/>
            <a:ext cx="3764172"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○バリアフリー案内</a:t>
            </a:r>
            <a:r>
              <a:rPr kumimoji="1" lang="en-US" altLang="ja-JP" sz="1600" b="1" dirty="0" smtClean="0">
                <a:latin typeface="メイリオ" panose="020B0604030504040204" pitchFamily="50" charset="-128"/>
                <a:ea typeface="メイリオ" panose="020B0604030504040204" pitchFamily="50" charset="-128"/>
              </a:rPr>
              <a:t>WEB</a:t>
            </a:r>
            <a:r>
              <a:rPr kumimoji="1" lang="ja-JP" altLang="en-US" sz="1600" b="1" dirty="0" smtClean="0">
                <a:latin typeface="メイリオ" panose="020B0604030504040204" pitchFamily="50" charset="-128"/>
                <a:ea typeface="メイリオ" panose="020B0604030504040204" pitchFamily="50" charset="-128"/>
              </a:rPr>
              <a:t>アプリの作成</a:t>
            </a:r>
            <a:endParaRPr kumimoji="1" lang="ja-JP" altLang="en-US" sz="1600" b="1" strike="sngStrike" dirty="0">
              <a:latin typeface="メイリオ" panose="020B0604030504040204" pitchFamily="50" charset="-128"/>
              <a:ea typeface="メイリオ" panose="020B0604030504040204" pitchFamily="50" charset="-128"/>
            </a:endParaRPr>
          </a:p>
        </p:txBody>
      </p:sp>
      <p:sp>
        <p:nvSpPr>
          <p:cNvPr id="29" name="角丸四角形 215"/>
          <p:cNvSpPr/>
          <p:nvPr/>
        </p:nvSpPr>
        <p:spPr>
          <a:xfrm>
            <a:off x="5054472" y="4150402"/>
            <a:ext cx="4781076" cy="2647212"/>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・オリンピック・パラリンピック</a:t>
            </a:r>
            <a:r>
              <a:rPr kumimoji="1" lang="ja-JP" altLang="en-US" sz="1600" dirty="0" smtClean="0">
                <a:solidFill>
                  <a:schemeClr val="tx1"/>
                </a:solidFill>
                <a:latin typeface="メイリオ" panose="020B0604030504040204" pitchFamily="50" charset="-128"/>
                <a:ea typeface="メイリオ" panose="020B0604030504040204" pitchFamily="50" charset="-128"/>
              </a:rPr>
              <a:t>等経済</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界協議会が、東京大会等の競技会場</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周辺の合計</a:t>
            </a:r>
            <a:r>
              <a:rPr kumimoji="1" lang="en-US" altLang="ja-JP" sz="1600" dirty="0" smtClean="0">
                <a:solidFill>
                  <a:schemeClr val="tx1"/>
                </a:solidFill>
                <a:latin typeface="メイリオ" panose="020B0604030504040204" pitchFamily="50" charset="-128"/>
                <a:ea typeface="メイリオ" panose="020B0604030504040204" pitchFamily="50" charset="-128"/>
              </a:rPr>
              <a:t>51</a:t>
            </a:r>
            <a:r>
              <a:rPr kumimoji="1" lang="ja-JP" altLang="en-US" sz="1600" dirty="0" smtClean="0">
                <a:solidFill>
                  <a:schemeClr val="tx1"/>
                </a:solidFill>
                <a:latin typeface="メイリオ" panose="020B0604030504040204" pitchFamily="50" charset="-128"/>
                <a:ea typeface="メイリオ" panose="020B0604030504040204" pitchFamily="50" charset="-128"/>
              </a:rPr>
              <a:t>カ所のバリアフリー情</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報を実地調査で収集し、移動に制約</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のある人がスマホ等で簡単にバリア</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フリー情報を入手できる</a:t>
            </a:r>
            <a:r>
              <a:rPr kumimoji="1" lang="en-US" altLang="ja-JP" sz="1600" dirty="0" smtClean="0">
                <a:solidFill>
                  <a:schemeClr val="tx1"/>
                </a:solidFill>
                <a:latin typeface="メイリオ" panose="020B0604030504040204" pitchFamily="50" charset="-128"/>
                <a:ea typeface="メイリオ" panose="020B0604030504040204" pitchFamily="50" charset="-128"/>
              </a:rPr>
              <a:t>WEB</a:t>
            </a:r>
            <a:r>
              <a:rPr kumimoji="1" lang="ja-JP" altLang="en-US" sz="1600" dirty="0" smtClean="0">
                <a:solidFill>
                  <a:schemeClr val="tx1"/>
                </a:solidFill>
                <a:latin typeface="メイリオ" panose="020B0604030504040204" pitchFamily="50" charset="-128"/>
                <a:ea typeface="メイリオ" panose="020B0604030504040204" pitchFamily="50" charset="-128"/>
              </a:rPr>
              <a:t>アプリ</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「ジャパンウォークガイド」を作成。</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7800" lvl="0" indent="-177800" algn="just">
              <a:lnSpc>
                <a:spcPts val="1700"/>
              </a:lnSpc>
              <a:spcAft>
                <a:spcPts val="0"/>
              </a:spcAft>
              <a:tabLst>
                <a:tab pos="990600" algn="l"/>
              </a:tabLst>
            </a:pPr>
            <a:r>
              <a:rPr kumimoji="1" lang="ja-JP" altLang="en-US" sz="1600" dirty="0">
                <a:solidFill>
                  <a:schemeClr val="tx1"/>
                </a:solidFill>
                <a:latin typeface="メイリオ" panose="020B0604030504040204" pitchFamily="50" charset="-128"/>
                <a:ea typeface="メイリオ" panose="020B0604030504040204" pitchFamily="50" charset="-128"/>
              </a:rPr>
              <a:t>・東京大会では運営ボランティアや</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177800" lvl="0" indent="-177800" algn="just">
              <a:lnSpc>
                <a:spcPts val="1700"/>
              </a:lnSpc>
              <a:spcAft>
                <a:spcPts val="0"/>
              </a:spcAft>
              <a:tabLst>
                <a:tab pos="990600" algn="l"/>
              </a:tabLst>
            </a:pPr>
            <a:r>
              <a:rPr kumimoji="1" lang="ja-JP" altLang="en-US" sz="1600" dirty="0">
                <a:solidFill>
                  <a:schemeClr val="tx1"/>
                </a:solidFill>
                <a:latin typeface="メイリオ" panose="020B0604030504040204" pitchFamily="50" charset="-128"/>
                <a:ea typeface="メイリオ" panose="020B0604030504040204" pitchFamily="50" charset="-128"/>
              </a:rPr>
              <a:t>　競技団体関係者等が活用。</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177800" lvl="0" indent="-177800" algn="just">
              <a:lnSpc>
                <a:spcPts val="1700"/>
              </a:lnSpc>
              <a:spcAft>
                <a:spcPts val="0"/>
              </a:spcAft>
              <a:tabLst>
                <a:tab pos="990600" algn="l"/>
              </a:tabLst>
            </a:pPr>
            <a:r>
              <a:rPr kumimoji="1" lang="ja-JP" altLang="en-US" sz="1600" dirty="0">
                <a:solidFill>
                  <a:schemeClr val="tx1"/>
                </a:solidFill>
                <a:latin typeface="メイリオ" panose="020B0604030504040204" pitchFamily="50" charset="-128"/>
                <a:ea typeface="メイリオ" panose="020B0604030504040204" pitchFamily="50" charset="-128"/>
              </a:rPr>
              <a:t>・大会後は、収集したデータを</a:t>
            </a:r>
            <a:r>
              <a:rPr kumimoji="1" lang="ja-JP" altLang="en-US" sz="1600" dirty="0" smtClean="0">
                <a:solidFill>
                  <a:schemeClr val="tx1"/>
                </a:solidFill>
                <a:latin typeface="メイリオ" panose="020B0604030504040204" pitchFamily="50" charset="-128"/>
                <a:ea typeface="メイリオ" panose="020B0604030504040204" pitchFamily="50" charset="-128"/>
              </a:rPr>
              <a:t>オープ</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7800" lvl="0" indent="-177800" algn="just">
              <a:lnSpc>
                <a:spcPts val="1700"/>
              </a:lnSpc>
              <a:spcAft>
                <a:spcPts val="0"/>
              </a:spcAft>
              <a:tabLst>
                <a:tab pos="990600" algn="l"/>
              </a:tabLst>
            </a:pPr>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ンデータ</a:t>
            </a:r>
            <a:r>
              <a:rPr kumimoji="1" lang="ja-JP" altLang="en-US" sz="1600" dirty="0">
                <a:solidFill>
                  <a:schemeClr val="tx1"/>
                </a:solidFill>
                <a:latin typeface="メイリオ" panose="020B0604030504040204" pitchFamily="50" charset="-128"/>
                <a:ea typeface="メイリオ" panose="020B0604030504040204" pitchFamily="50" charset="-128"/>
              </a:rPr>
              <a:t>として提供を継続。</a:t>
            </a:r>
            <a:endParaRPr kumimoji="1" lang="ja-JP" altLang="ja-JP" sz="1600" dirty="0">
              <a:solidFill>
                <a:schemeClr val="tx1"/>
              </a:solidFill>
              <a:latin typeface="メイリオ" panose="020B0604030504040204" pitchFamily="50" charset="-128"/>
              <a:ea typeface="メイリオ" panose="020B0604030504040204" pitchFamily="50" charset="-128"/>
            </a:endParaRPr>
          </a:p>
          <a:p>
            <a:pPr marL="176213" indent="-176213"/>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p:txBody>
      </p:sp>
      <p:pic>
        <p:nvPicPr>
          <p:cNvPr id="25" name="図 24" descr="マップ&#10;&#10;自動的に生成された説明">
            <a:extLst>
              <a:ext uri="{FF2B5EF4-FFF2-40B4-BE49-F238E27FC236}">
                <a16:creationId xmlns:a16="http://schemas.microsoft.com/office/drawing/2014/main" id="{8BBB9947-8319-4349-BD2F-C7E221CDA0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9751" b="6715"/>
          <a:stretch/>
        </p:blipFill>
        <p:spPr>
          <a:xfrm>
            <a:off x="8703010" y="4447822"/>
            <a:ext cx="1070396" cy="1996154"/>
          </a:xfrm>
          <a:prstGeom prst="rect">
            <a:avLst/>
          </a:prstGeom>
          <a:ln>
            <a:solidFill>
              <a:schemeClr val="tx1">
                <a:lumMod val="50000"/>
                <a:lumOff val="50000"/>
              </a:schemeClr>
            </a:solidFill>
          </a:ln>
        </p:spPr>
      </p:pic>
      <p:sp>
        <p:nvSpPr>
          <p:cNvPr id="1172" name="スライド番号プレースホルダー 10"/>
          <p:cNvSpPr>
            <a:spLocks noGrp="1"/>
          </p:cNvSpPr>
          <p:nvPr>
            <p:ph type="sldNum" sz="quarter" idx="12"/>
          </p:nvPr>
        </p:nvSpPr>
        <p:spPr>
          <a:xfrm>
            <a:off x="7677150" y="6479723"/>
            <a:ext cx="2228850" cy="365125"/>
          </a:xfrm>
        </p:spPr>
        <p:txBody>
          <a:bodyPr/>
          <a:lstStyle/>
          <a:p>
            <a:fld id="{B2B73F3B-22D4-4648-80AB-27A0F244B47B}" type="slidenum">
              <a:rPr kumimoji="1" lang="ja-JP" altLang="en-US" smtClean="0"/>
              <a:t>4</a:t>
            </a:fld>
            <a:endParaRPr kumimoji="1" lang="ja-JP" altLang="en-US"/>
          </a:p>
        </p:txBody>
      </p:sp>
      <p:sp>
        <p:nvSpPr>
          <p:cNvPr id="23" name="テキスト ボックス 41"/>
          <p:cNvSpPr txBox="1"/>
          <p:nvPr/>
        </p:nvSpPr>
        <p:spPr>
          <a:xfrm>
            <a:off x="30294" y="6391587"/>
            <a:ext cx="2473754" cy="415498"/>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050" dirty="0" smtClean="0">
                <a:latin typeface="メイリオ" panose="020B0604030504040204" pitchFamily="50" charset="-128"/>
                <a:ea typeface="メイリオ" panose="020B0604030504040204" pitchFamily="50" charset="-128"/>
              </a:rPr>
              <a:t>（国立競技場内の障害者に配慮した</a:t>
            </a:r>
            <a:endParaRPr kumimoji="1" lang="en-US" altLang="ja-JP" sz="1050" dirty="0" smtClean="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　</a:t>
            </a:r>
            <a:r>
              <a:rPr kumimoji="1" lang="ja-JP" altLang="en-US" sz="1050" dirty="0" smtClean="0">
                <a:latin typeface="メイリオ" panose="020B0604030504040204" pitchFamily="50" charset="-128"/>
                <a:ea typeface="メイリオ" panose="020B0604030504040204" pitchFamily="50" charset="-128"/>
              </a:rPr>
              <a:t>　　　設備を示したピクトグラム）</a:t>
            </a:r>
            <a:endParaRPr kumimoji="1" lang="ja-JP" altLang="en-US" sz="1050" dirty="0">
              <a:latin typeface="メイリオ" panose="020B0604030504040204" pitchFamily="50" charset="-128"/>
              <a:ea typeface="メイリオ" panose="020B0604030504040204" pitchFamily="50" charset="-128"/>
            </a:endParaRPr>
          </a:p>
        </p:txBody>
      </p:sp>
      <p:pic>
        <p:nvPicPr>
          <p:cNvPr id="5" name="図 4"/>
          <p:cNvPicPr>
            <a:picLocks noChangeAspect="1"/>
          </p:cNvPicPr>
          <p:nvPr/>
        </p:nvPicPr>
        <p:blipFill rotWithShape="1">
          <a:blip r:embed="rId5" cstate="print">
            <a:extLst>
              <a:ext uri="{28A0092B-C50C-407E-A947-70E740481C1C}">
                <a14:useLocalDpi xmlns:a14="http://schemas.microsoft.com/office/drawing/2010/main" val="0"/>
              </a:ext>
            </a:extLst>
          </a:blip>
          <a:srcRect l="7891" t="6991" r="11468" b="12648"/>
          <a:stretch/>
        </p:blipFill>
        <p:spPr>
          <a:xfrm>
            <a:off x="300506" y="4681219"/>
            <a:ext cx="1111433" cy="1085025"/>
          </a:xfrm>
          <a:prstGeom prst="rect">
            <a:avLst/>
          </a:prstGeom>
        </p:spPr>
      </p:pic>
      <p:pic>
        <p:nvPicPr>
          <p:cNvPr id="7" name="図 6"/>
          <p:cNvPicPr>
            <a:picLocks noChangeAspect="1"/>
          </p:cNvPicPr>
          <p:nvPr/>
        </p:nvPicPr>
        <p:blipFill rotWithShape="1">
          <a:blip r:embed="rId6" cstate="print">
            <a:extLst>
              <a:ext uri="{28A0092B-C50C-407E-A947-70E740481C1C}">
                <a14:useLocalDpi xmlns:a14="http://schemas.microsoft.com/office/drawing/2010/main" val="0"/>
              </a:ext>
            </a:extLst>
          </a:blip>
          <a:srcRect l="6859" t="2727" r="10836" b="9900"/>
          <a:stretch/>
        </p:blipFill>
        <p:spPr>
          <a:xfrm>
            <a:off x="1411939" y="4961164"/>
            <a:ext cx="1103587" cy="1390970"/>
          </a:xfrm>
          <a:prstGeom prst="rect">
            <a:avLst/>
          </a:prstGeom>
        </p:spPr>
      </p:pic>
    </p:spTree>
    <p:extLst>
      <p:ext uri="{BB962C8B-B14F-4D97-AF65-F5344CB8AC3E}">
        <p14:creationId xmlns:p14="http://schemas.microsoft.com/office/powerpoint/2010/main" val="32398287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4" name="正方形/長方形 3"/>
          <p:cNvSpPr/>
          <p:nvPr/>
        </p:nvSpPr>
        <p:spPr>
          <a:xfrm>
            <a:off x="0" y="0"/>
            <a:ext cx="9906000" cy="54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MS UI Gothic" panose="020B0600070205080204" pitchFamily="50" charset="-128"/>
                <a:ea typeface="MS UI Gothic" panose="020B0600070205080204" pitchFamily="50" charset="-128"/>
              </a:rPr>
              <a:t>ユニバーサルデザインの街づくりに向けた取組</a:t>
            </a:r>
            <a:endParaRPr kumimoji="1" lang="ja-JP" altLang="en-US" sz="2400" b="1" dirty="0">
              <a:latin typeface="MS UI Gothic" panose="020B0600070205080204" pitchFamily="50" charset="-128"/>
              <a:ea typeface="MS UI Gothic" panose="020B0600070205080204" pitchFamily="50" charset="-128"/>
            </a:endParaRPr>
          </a:p>
        </p:txBody>
      </p:sp>
      <p:sp>
        <p:nvSpPr>
          <p:cNvPr id="1197" name="テキスト ボックス 5"/>
          <p:cNvSpPr txBox="1"/>
          <p:nvPr/>
        </p:nvSpPr>
        <p:spPr>
          <a:xfrm>
            <a:off x="4990653" y="635298"/>
            <a:ext cx="3672800"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○新たなバリアフリー整備目標の設定</a:t>
            </a:r>
            <a:endParaRPr kumimoji="1" lang="ja-JP" altLang="en-US" sz="1600" b="1" dirty="0">
              <a:latin typeface="メイリオ" panose="020B0604030504040204" pitchFamily="50" charset="-128"/>
              <a:ea typeface="メイリオ" panose="020B0604030504040204" pitchFamily="50" charset="-128"/>
            </a:endParaRPr>
          </a:p>
        </p:txBody>
      </p:sp>
      <p:sp>
        <p:nvSpPr>
          <p:cNvPr id="1200" name="スライド番号プレースホルダー 11"/>
          <p:cNvSpPr>
            <a:spLocks noGrp="1"/>
          </p:cNvSpPr>
          <p:nvPr>
            <p:ph type="sldNum" sz="quarter" idx="12"/>
          </p:nvPr>
        </p:nvSpPr>
        <p:spPr>
          <a:xfrm>
            <a:off x="7677150" y="6479723"/>
            <a:ext cx="2228850" cy="365125"/>
          </a:xfrm>
        </p:spPr>
        <p:txBody>
          <a:bodyPr/>
          <a:lstStyle/>
          <a:p>
            <a:fld id="{B2B73F3B-22D4-4648-80AB-27A0F244B47B}" type="slidenum">
              <a:rPr kumimoji="1" lang="ja-JP" altLang="en-US" smtClean="0"/>
              <a:t>5</a:t>
            </a:fld>
            <a:endParaRPr kumimoji="1" lang="ja-JP" altLang="en-US"/>
          </a:p>
        </p:txBody>
      </p:sp>
      <p:sp>
        <p:nvSpPr>
          <p:cNvPr id="1201" name="角丸四角形 12"/>
          <p:cNvSpPr/>
          <p:nvPr/>
        </p:nvSpPr>
        <p:spPr>
          <a:xfrm>
            <a:off x="4992982" y="995184"/>
            <a:ext cx="4883990" cy="5862815"/>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80975" indent="-180975"/>
            <a:r>
              <a:rPr kumimoji="1" lang="ja-JP" altLang="en-US" sz="1600" dirty="0" smtClean="0">
                <a:solidFill>
                  <a:schemeClr val="tx1"/>
                </a:solidFill>
                <a:latin typeface="メイリオ" panose="020B0604030504040204" pitchFamily="50" charset="-128"/>
                <a:ea typeface="メイリオ" panose="020B0604030504040204" pitchFamily="50" charset="-128"/>
              </a:rPr>
              <a:t>・ハード</a:t>
            </a:r>
            <a:r>
              <a:rPr kumimoji="1" lang="ja-JP" altLang="en-US" sz="1600" dirty="0">
                <a:solidFill>
                  <a:schemeClr val="tx1"/>
                </a:solidFill>
                <a:latin typeface="メイリオ" panose="020B0604030504040204" pitchFamily="50" charset="-128"/>
                <a:ea typeface="メイリオ" panose="020B0604030504040204" pitchFamily="50" charset="-128"/>
              </a:rPr>
              <a:t>・ソフト両面からのバリアフリー化を推進して</a:t>
            </a:r>
            <a:r>
              <a:rPr kumimoji="1" lang="ja-JP" altLang="en-US" sz="1600" dirty="0" smtClean="0">
                <a:solidFill>
                  <a:schemeClr val="tx1"/>
                </a:solidFill>
                <a:latin typeface="メイリオ" panose="020B0604030504040204" pitchFamily="50" charset="-128"/>
                <a:ea typeface="メイリオ" panose="020B0604030504040204" pitchFamily="50" charset="-128"/>
              </a:rPr>
              <a:t>いくため、令和３年４月から５年間を目標期間とする新たなバリアフリー整備目標を策定。</a:t>
            </a:r>
            <a:endParaRPr kumimoji="1" lang="ja-JP" altLang="en-US" sz="1600" dirty="0">
              <a:solidFill>
                <a:schemeClr val="tx1"/>
              </a:solidFill>
              <a:latin typeface="メイリオ" panose="020B0604030504040204" pitchFamily="50" charset="-128"/>
              <a:ea typeface="メイリオ" panose="020B0604030504040204" pitchFamily="50" charset="-128"/>
            </a:endParaRPr>
          </a:p>
          <a:p>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r>
              <a:rPr kumimoji="1" lang="en-US" altLang="ja-JP" sz="1400" dirty="0" smtClean="0">
                <a:solidFill>
                  <a:schemeClr val="tx1"/>
                </a:solidFill>
                <a:latin typeface="メイリオ" panose="020B0604030504040204" pitchFamily="50" charset="-128"/>
                <a:ea typeface="メイリオ" panose="020B0604030504040204" pitchFamily="50" charset="-128"/>
              </a:rPr>
              <a:t>【</a:t>
            </a:r>
            <a:r>
              <a:rPr kumimoji="1" lang="ja-JP" altLang="en-US" sz="1400" dirty="0" smtClean="0">
                <a:solidFill>
                  <a:schemeClr val="tx1"/>
                </a:solidFill>
                <a:latin typeface="メイリオ" panose="020B0604030504040204" pitchFamily="50" charset="-128"/>
                <a:ea typeface="メイリオ" panose="020B0604030504040204" pitchFamily="50" charset="-128"/>
              </a:rPr>
              <a:t>新たな目標の概要</a:t>
            </a:r>
            <a:r>
              <a:rPr kumimoji="1" lang="en-US" altLang="ja-JP" sz="1400" dirty="0" smtClean="0">
                <a:solidFill>
                  <a:schemeClr val="tx1"/>
                </a:solidFill>
                <a:latin typeface="メイリオ" panose="020B0604030504040204" pitchFamily="50" charset="-128"/>
                <a:ea typeface="メイリオ" panose="020B0604030504040204" pitchFamily="50" charset="-128"/>
              </a:rPr>
              <a:t>】</a:t>
            </a:r>
          </a:p>
          <a:p>
            <a:pPr marL="266700" indent="-180975"/>
            <a:r>
              <a:rPr kumimoji="1" lang="ja-JP" altLang="en-US" sz="1400" dirty="0" smtClean="0">
                <a:solidFill>
                  <a:schemeClr val="tx1"/>
                </a:solidFill>
                <a:latin typeface="メイリオ" panose="020B0604030504040204" pitchFamily="50" charset="-128"/>
                <a:ea typeface="メイリオ" panose="020B0604030504040204" pitchFamily="50" charset="-128"/>
              </a:rPr>
              <a:t>・１日に</a:t>
            </a:r>
            <a:r>
              <a:rPr kumimoji="1" lang="en-US" altLang="ja-JP" sz="1400" dirty="0" smtClean="0">
                <a:solidFill>
                  <a:schemeClr val="tx1"/>
                </a:solidFill>
                <a:latin typeface="メイリオ" panose="020B0604030504040204" pitchFamily="50" charset="-128"/>
                <a:ea typeface="メイリオ" panose="020B0604030504040204" pitchFamily="50" charset="-128"/>
              </a:rPr>
              <a:t>3,000</a:t>
            </a:r>
            <a:r>
              <a:rPr kumimoji="1" lang="ja-JP" altLang="en-US" sz="1400" dirty="0" smtClean="0">
                <a:solidFill>
                  <a:schemeClr val="tx1"/>
                </a:solidFill>
                <a:latin typeface="メイリオ" panose="020B0604030504040204" pitchFamily="50" charset="-128"/>
                <a:ea typeface="メイリオ" panose="020B0604030504040204" pitchFamily="50" charset="-128"/>
              </a:rPr>
              <a:t>人以上が利用する鉄道駅等に加え、基本構想に位置づけられた２</a:t>
            </a:r>
            <a:r>
              <a:rPr kumimoji="1" lang="en-US" altLang="ja-JP" sz="1400" dirty="0" smtClean="0">
                <a:solidFill>
                  <a:schemeClr val="tx1"/>
                </a:solidFill>
                <a:latin typeface="メイリオ" panose="020B0604030504040204" pitchFamily="50" charset="-128"/>
                <a:ea typeface="メイリオ" panose="020B0604030504040204" pitchFamily="50" charset="-128"/>
              </a:rPr>
              <a:t>,000</a:t>
            </a:r>
            <a:r>
              <a:rPr kumimoji="1" lang="ja-JP" altLang="en-US" sz="1400" dirty="0" smtClean="0">
                <a:solidFill>
                  <a:schemeClr val="tx1"/>
                </a:solidFill>
                <a:latin typeface="メイリオ" panose="020B0604030504040204" pitchFamily="50" charset="-128"/>
                <a:ea typeface="メイリオ" panose="020B0604030504040204" pitchFamily="50" charset="-128"/>
              </a:rPr>
              <a:t>人～</a:t>
            </a:r>
            <a:r>
              <a:rPr kumimoji="1" lang="en-US" altLang="ja-JP" sz="1400" dirty="0" smtClean="0">
                <a:solidFill>
                  <a:schemeClr val="tx1"/>
                </a:solidFill>
                <a:latin typeface="メイリオ" panose="020B0604030504040204" pitchFamily="50" charset="-128"/>
                <a:ea typeface="メイリオ" panose="020B0604030504040204" pitchFamily="50" charset="-128"/>
              </a:rPr>
              <a:t>3,000</a:t>
            </a:r>
            <a:r>
              <a:rPr kumimoji="1" lang="ja-JP" altLang="en-US" sz="1400" dirty="0" smtClean="0">
                <a:solidFill>
                  <a:schemeClr val="tx1"/>
                </a:solidFill>
                <a:latin typeface="メイリオ" panose="020B0604030504040204" pitchFamily="50" charset="-128"/>
                <a:ea typeface="メイリオ" panose="020B0604030504040204" pitchFamily="50" charset="-128"/>
              </a:rPr>
              <a:t>人が利用する鉄道駅等を原則バリアフリー化</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pPr marL="266700" indent="-180975"/>
            <a:endParaRPr kumimoji="1" lang="ja-JP" altLang="en-US" sz="1400" dirty="0" smtClean="0">
              <a:solidFill>
                <a:schemeClr val="tx1"/>
              </a:solidFill>
              <a:latin typeface="メイリオ" panose="020B0604030504040204" pitchFamily="50" charset="-128"/>
              <a:ea typeface="メイリオ" panose="020B0604030504040204" pitchFamily="50" charset="-128"/>
            </a:endParaRPr>
          </a:p>
          <a:p>
            <a:pPr marL="266700" indent="-180975"/>
            <a:r>
              <a:rPr kumimoji="1" lang="ja-JP" altLang="en-US" sz="1400" dirty="0" smtClean="0">
                <a:solidFill>
                  <a:schemeClr val="tx1"/>
                </a:solidFill>
                <a:latin typeface="メイリオ" panose="020B0604030504040204" pitchFamily="50" charset="-128"/>
                <a:ea typeface="メイリオ" panose="020B0604030504040204" pitchFamily="50" charset="-128"/>
              </a:rPr>
              <a:t>・ホームドアについて、鉄軌道駅全体で</a:t>
            </a:r>
            <a:r>
              <a:rPr kumimoji="1" lang="en-US" altLang="ja-JP" sz="1400" dirty="0" smtClean="0">
                <a:solidFill>
                  <a:schemeClr val="tx1"/>
                </a:solidFill>
                <a:latin typeface="メイリオ" panose="020B0604030504040204" pitchFamily="50" charset="-128"/>
                <a:ea typeface="メイリオ" panose="020B0604030504040204" pitchFamily="50" charset="-128"/>
              </a:rPr>
              <a:t>3,000</a:t>
            </a:r>
            <a:r>
              <a:rPr kumimoji="1" lang="ja-JP" altLang="en-US" sz="1400" dirty="0" smtClean="0">
                <a:solidFill>
                  <a:schemeClr val="tx1"/>
                </a:solidFill>
                <a:latin typeface="メイリオ" panose="020B0604030504040204" pitchFamily="50" charset="-128"/>
                <a:ea typeface="メイリオ" panose="020B0604030504040204" pitchFamily="50" charset="-128"/>
              </a:rPr>
              <a:t>番線、うち</a:t>
            </a:r>
            <a:r>
              <a:rPr kumimoji="1" lang="en-US" altLang="ja-JP" sz="1400" dirty="0" smtClean="0">
                <a:solidFill>
                  <a:schemeClr val="tx1"/>
                </a:solidFill>
                <a:latin typeface="メイリオ" panose="020B0604030504040204" pitchFamily="50" charset="-128"/>
                <a:ea typeface="メイリオ" panose="020B0604030504040204" pitchFamily="50" charset="-128"/>
              </a:rPr>
              <a:t>10</a:t>
            </a:r>
            <a:r>
              <a:rPr kumimoji="1" lang="ja-JP" altLang="en-US" sz="1400" dirty="0" smtClean="0">
                <a:solidFill>
                  <a:schemeClr val="tx1"/>
                </a:solidFill>
                <a:latin typeface="メイリオ" panose="020B0604030504040204" pitchFamily="50" charset="-128"/>
                <a:ea typeface="メイリオ" panose="020B0604030504040204" pitchFamily="50" charset="-128"/>
              </a:rPr>
              <a:t>万人以上が利用する駅で</a:t>
            </a:r>
            <a:r>
              <a:rPr kumimoji="1" lang="en-US" altLang="ja-JP" sz="1400" dirty="0" smtClean="0">
                <a:solidFill>
                  <a:schemeClr val="tx1"/>
                </a:solidFill>
                <a:latin typeface="メイリオ" panose="020B0604030504040204" pitchFamily="50" charset="-128"/>
                <a:ea typeface="メイリオ" panose="020B0604030504040204" pitchFamily="50" charset="-128"/>
              </a:rPr>
              <a:t>800</a:t>
            </a:r>
            <a:r>
              <a:rPr kumimoji="1" lang="ja-JP" altLang="en-US" sz="1400" dirty="0" smtClean="0">
                <a:solidFill>
                  <a:schemeClr val="tx1"/>
                </a:solidFill>
                <a:latin typeface="メイリオ" panose="020B0604030504040204" pitchFamily="50" charset="-128"/>
                <a:ea typeface="メイリオ" panose="020B0604030504040204" pitchFamily="50" charset="-128"/>
              </a:rPr>
              <a:t>番線を整備</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pPr marL="266700" indent="-180975"/>
            <a:endParaRPr kumimoji="1" lang="ja-JP" altLang="en-US" sz="1400" dirty="0" smtClean="0">
              <a:solidFill>
                <a:schemeClr val="tx1"/>
              </a:solidFill>
              <a:latin typeface="メイリオ" panose="020B0604030504040204" pitchFamily="50" charset="-128"/>
              <a:ea typeface="メイリオ" panose="020B0604030504040204" pitchFamily="50" charset="-128"/>
            </a:endParaRPr>
          </a:p>
          <a:p>
            <a:pPr marL="266700" indent="-180975"/>
            <a:r>
              <a:rPr kumimoji="1" lang="ja-JP" altLang="en-US" sz="1400" dirty="0" smtClean="0">
                <a:solidFill>
                  <a:schemeClr val="tx1"/>
                </a:solidFill>
                <a:latin typeface="メイリオ" panose="020B0604030504040204" pitchFamily="50" charset="-128"/>
                <a:ea typeface="メイリオ" panose="020B0604030504040204" pitchFamily="50" charset="-128"/>
              </a:rPr>
              <a:t>・１日に</a:t>
            </a:r>
            <a:r>
              <a:rPr kumimoji="1" lang="en-US" altLang="ja-JP" sz="1400" dirty="0" smtClean="0">
                <a:solidFill>
                  <a:schemeClr val="tx1"/>
                </a:solidFill>
                <a:latin typeface="メイリオ" panose="020B0604030504040204" pitchFamily="50" charset="-128"/>
                <a:ea typeface="メイリオ" panose="020B0604030504040204" pitchFamily="50" charset="-128"/>
              </a:rPr>
              <a:t>2</a:t>
            </a:r>
            <a:r>
              <a:rPr kumimoji="1" lang="en-US" altLang="ja-JP" sz="1400" dirty="0">
                <a:solidFill>
                  <a:schemeClr val="tx1"/>
                </a:solidFill>
                <a:latin typeface="メイリオ" panose="020B0604030504040204" pitchFamily="50" charset="-128"/>
                <a:ea typeface="メイリオ" panose="020B0604030504040204" pitchFamily="50" charset="-128"/>
              </a:rPr>
              <a:t>,</a:t>
            </a:r>
            <a:r>
              <a:rPr kumimoji="1" lang="en-US" altLang="ja-JP" sz="1400" dirty="0" smtClean="0">
                <a:solidFill>
                  <a:schemeClr val="tx1"/>
                </a:solidFill>
                <a:latin typeface="メイリオ" panose="020B0604030504040204" pitchFamily="50" charset="-128"/>
                <a:ea typeface="メイリオ" panose="020B0604030504040204" pitchFamily="50" charset="-128"/>
              </a:rPr>
              <a:t>000</a:t>
            </a:r>
            <a:r>
              <a:rPr kumimoji="1" lang="ja-JP" altLang="en-US" sz="1400" dirty="0" smtClean="0">
                <a:solidFill>
                  <a:schemeClr val="tx1"/>
                </a:solidFill>
                <a:latin typeface="メイリオ" panose="020B0604030504040204" pitchFamily="50" charset="-128"/>
                <a:ea typeface="メイリオ" panose="020B0604030504040204" pitchFamily="50" charset="-128"/>
              </a:rPr>
              <a:t>人以上が利用する空港のうち、鉄軌道アクセスがない空港へのバス路線の運行系統総数の約</a:t>
            </a:r>
            <a:r>
              <a:rPr kumimoji="1" lang="en-US" altLang="ja-JP" sz="1400" dirty="0" smtClean="0">
                <a:solidFill>
                  <a:schemeClr val="tx1"/>
                </a:solidFill>
                <a:latin typeface="メイリオ" panose="020B0604030504040204" pitchFamily="50" charset="-128"/>
                <a:ea typeface="メイリオ" panose="020B0604030504040204" pitchFamily="50" charset="-128"/>
              </a:rPr>
              <a:t>50</a:t>
            </a:r>
            <a:r>
              <a:rPr kumimoji="1" lang="ja-JP" altLang="en-US" sz="1400" dirty="0" smtClean="0">
                <a:solidFill>
                  <a:schemeClr val="tx1"/>
                </a:solidFill>
                <a:latin typeface="メイリオ" panose="020B0604030504040204" pitchFamily="50" charset="-128"/>
                <a:ea typeface="メイリオ" panose="020B0604030504040204" pitchFamily="50" charset="-128"/>
              </a:rPr>
              <a:t>％をバリアフリー化車両を含む運行とする</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pPr marL="266700" indent="-180975"/>
            <a:endParaRPr kumimoji="1" lang="ja-JP" altLang="en-US" sz="1400" dirty="0" smtClean="0">
              <a:solidFill>
                <a:schemeClr val="tx1"/>
              </a:solidFill>
              <a:latin typeface="メイリオ" panose="020B0604030504040204" pitchFamily="50" charset="-128"/>
              <a:ea typeface="メイリオ" panose="020B0604030504040204" pitchFamily="50" charset="-128"/>
            </a:endParaRPr>
          </a:p>
          <a:p>
            <a:pPr marL="266700" indent="-180975"/>
            <a:r>
              <a:rPr kumimoji="1" lang="ja-JP" altLang="en-US" sz="1400" dirty="0" smtClean="0">
                <a:solidFill>
                  <a:schemeClr val="tx1"/>
                </a:solidFill>
                <a:latin typeface="メイリオ" panose="020B0604030504040204" pitchFamily="50" charset="-128"/>
                <a:ea typeface="メイリオ" panose="020B0604030504040204" pitchFamily="50" charset="-128"/>
              </a:rPr>
              <a:t>・床面積の合計が</a:t>
            </a:r>
            <a:r>
              <a:rPr kumimoji="1" lang="en-US" altLang="ja-JP" sz="1400" dirty="0" smtClean="0">
                <a:solidFill>
                  <a:schemeClr val="tx1"/>
                </a:solidFill>
                <a:latin typeface="メイリオ" panose="020B0604030504040204" pitchFamily="50" charset="-128"/>
                <a:ea typeface="メイリオ" panose="020B0604030504040204" pitchFamily="50" charset="-128"/>
              </a:rPr>
              <a:t>2,000</a:t>
            </a:r>
            <a:r>
              <a:rPr kumimoji="1" lang="ja-JP" altLang="en-US" sz="1400" dirty="0" smtClean="0">
                <a:solidFill>
                  <a:schemeClr val="tx1"/>
                </a:solidFill>
                <a:latin typeface="メイリオ" panose="020B0604030504040204" pitchFamily="50" charset="-128"/>
                <a:ea typeface="メイリオ" panose="020B0604030504040204" pitchFamily="50" charset="-128"/>
              </a:rPr>
              <a:t>ｍ</a:t>
            </a:r>
            <a:r>
              <a:rPr kumimoji="1" lang="ja-JP" altLang="en-US" sz="1400" baseline="30000" dirty="0" smtClean="0">
                <a:solidFill>
                  <a:schemeClr val="tx1"/>
                </a:solidFill>
                <a:latin typeface="メイリオ" panose="020B0604030504040204" pitchFamily="50" charset="-128"/>
                <a:ea typeface="メイリオ" panose="020B0604030504040204" pitchFamily="50" charset="-128"/>
              </a:rPr>
              <a:t>２</a:t>
            </a:r>
            <a:r>
              <a:rPr kumimoji="1" lang="ja-JP" altLang="en-US" sz="1400" dirty="0" smtClean="0">
                <a:solidFill>
                  <a:schemeClr val="tx1"/>
                </a:solidFill>
                <a:latin typeface="メイリオ" panose="020B0604030504040204" pitchFamily="50" charset="-128"/>
                <a:ea typeface="メイリオ" panose="020B0604030504040204" pitchFamily="50" charset="-128"/>
              </a:rPr>
              <a:t>以上の特別特定建築物の総ストックの約</a:t>
            </a:r>
            <a:r>
              <a:rPr kumimoji="1" lang="en-US" altLang="ja-JP" sz="1400" dirty="0" smtClean="0">
                <a:solidFill>
                  <a:schemeClr val="tx1"/>
                </a:solidFill>
                <a:latin typeface="メイリオ" panose="020B0604030504040204" pitchFamily="50" charset="-128"/>
                <a:ea typeface="メイリオ" panose="020B0604030504040204" pitchFamily="50" charset="-128"/>
              </a:rPr>
              <a:t>67</a:t>
            </a:r>
            <a:r>
              <a:rPr kumimoji="1" lang="ja-JP" altLang="en-US" sz="1400" dirty="0" smtClean="0">
                <a:solidFill>
                  <a:schemeClr val="tx1"/>
                </a:solidFill>
                <a:latin typeface="メイリオ" panose="020B0604030504040204" pitchFamily="50" charset="-128"/>
                <a:ea typeface="メイリオ" panose="020B0604030504040204" pitchFamily="50" charset="-128"/>
              </a:rPr>
              <a:t>％をバリアフリー化</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pPr marL="266700" indent="-180975"/>
            <a:endParaRPr kumimoji="1" lang="ja-JP" altLang="en-US" sz="1400" dirty="0" smtClean="0">
              <a:solidFill>
                <a:schemeClr val="tx1"/>
              </a:solidFill>
              <a:latin typeface="メイリオ" panose="020B0604030504040204" pitchFamily="50" charset="-128"/>
              <a:ea typeface="メイリオ" panose="020B0604030504040204" pitchFamily="50" charset="-128"/>
            </a:endParaRPr>
          </a:p>
          <a:p>
            <a:pPr marL="266700" indent="-180975"/>
            <a:r>
              <a:rPr kumimoji="1" lang="ja-JP" altLang="en-US" sz="1400" dirty="0" smtClean="0">
                <a:solidFill>
                  <a:schemeClr val="tx1"/>
                </a:solidFill>
                <a:latin typeface="メイリオ" panose="020B0604030504040204" pitchFamily="50" charset="-128"/>
                <a:ea typeface="メイリオ" panose="020B0604030504040204" pitchFamily="50" charset="-128"/>
              </a:rPr>
              <a:t>・「心のバリアフリー」の用語の認知度　約</a:t>
            </a:r>
            <a:r>
              <a:rPr kumimoji="1" lang="en-US" altLang="ja-JP" sz="1400" dirty="0" smtClean="0">
                <a:solidFill>
                  <a:schemeClr val="tx1"/>
                </a:solidFill>
                <a:latin typeface="メイリオ" panose="020B0604030504040204" pitchFamily="50" charset="-128"/>
                <a:ea typeface="メイリオ" panose="020B0604030504040204" pitchFamily="50" charset="-128"/>
              </a:rPr>
              <a:t>50</a:t>
            </a:r>
            <a:r>
              <a:rPr kumimoji="1" lang="ja-JP" altLang="en-US" sz="1400" dirty="0" smtClean="0">
                <a:solidFill>
                  <a:schemeClr val="tx1"/>
                </a:solidFill>
                <a:latin typeface="メイリオ" panose="020B0604030504040204" pitchFamily="50" charset="-128"/>
                <a:ea typeface="メイリオ" panose="020B0604030504040204" pitchFamily="50" charset="-128"/>
              </a:rPr>
              <a:t>％</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pPr marL="266700" indent="-180975"/>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266700" indent="-180975"/>
            <a:r>
              <a:rPr kumimoji="1" lang="ja-JP" altLang="en-US" sz="1400" dirty="0" smtClean="0">
                <a:solidFill>
                  <a:schemeClr val="tx1"/>
                </a:solidFill>
                <a:latin typeface="メイリオ" panose="020B0604030504040204" pitchFamily="50" charset="-128"/>
                <a:ea typeface="メイリオ" panose="020B0604030504040204" pitchFamily="50" charset="-128"/>
              </a:rPr>
              <a:t>・高齢者、障害者等の立場を理解して行動ができている人の割合を原則として約</a:t>
            </a:r>
            <a:r>
              <a:rPr kumimoji="1" lang="en-US" altLang="ja-JP" sz="1400" dirty="0" smtClean="0">
                <a:solidFill>
                  <a:schemeClr val="tx1"/>
                </a:solidFill>
                <a:latin typeface="メイリオ" panose="020B0604030504040204" pitchFamily="50" charset="-128"/>
                <a:ea typeface="メイリオ" panose="020B0604030504040204" pitchFamily="50" charset="-128"/>
              </a:rPr>
              <a:t>100%</a:t>
            </a:r>
          </a:p>
          <a:p>
            <a:pPr marL="266700" indent="-180975" algn="r"/>
            <a:r>
              <a:rPr kumimoji="1" lang="ja-JP" altLang="en-US" sz="1600" dirty="0" smtClean="0">
                <a:solidFill>
                  <a:schemeClr val="tx1"/>
                </a:solidFill>
                <a:latin typeface="メイリオ" panose="020B0604030504040204" pitchFamily="50" charset="-128"/>
                <a:ea typeface="メイリオ" panose="020B0604030504040204" pitchFamily="50" charset="-128"/>
              </a:rPr>
              <a:t>等</a:t>
            </a:r>
            <a:endParaRPr kumimoji="1"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14" name="テキスト ボックス 2"/>
          <p:cNvSpPr txBox="1"/>
          <p:nvPr/>
        </p:nvSpPr>
        <p:spPr>
          <a:xfrm>
            <a:off x="0" y="635297"/>
            <a:ext cx="2405276" cy="338554"/>
          </a:xfrm>
          <a:prstGeom prst="rect">
            <a:avLst/>
          </a:prstGeom>
          <a:noFill/>
        </p:spPr>
        <p:txBody>
          <a:bodyPr wrap="square" rtlCol="0">
            <a:spAutoFit/>
          </a:bodyPr>
          <a:lstStyle/>
          <a:p>
            <a:r>
              <a:rPr kumimoji="1" lang="ja-JP" altLang="en-US" sz="1600" b="1" dirty="0" smtClean="0">
                <a:latin typeface="メイリオ" panose="020B0604030504040204" pitchFamily="50" charset="-128"/>
                <a:ea typeface="メイリオ" panose="020B0604030504040204" pitchFamily="50" charset="-128"/>
              </a:rPr>
              <a:t>○各施設の整備進捗率</a:t>
            </a:r>
            <a:endParaRPr kumimoji="1" lang="ja-JP" altLang="en-US" sz="1600" b="1" dirty="0">
              <a:latin typeface="メイリオ" panose="020B0604030504040204" pitchFamily="50" charset="-128"/>
              <a:ea typeface="メイリオ" panose="020B0604030504040204" pitchFamily="50" charset="-128"/>
            </a:endParaRPr>
          </a:p>
        </p:txBody>
      </p:sp>
      <p:sp>
        <p:nvSpPr>
          <p:cNvPr id="21" name="角丸四角形 1"/>
          <p:cNvSpPr/>
          <p:nvPr/>
        </p:nvSpPr>
        <p:spPr>
          <a:xfrm>
            <a:off x="74899" y="995184"/>
            <a:ext cx="4816414" cy="5835150"/>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4625" indent="-174625"/>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旅客</a:t>
            </a:r>
            <a:r>
              <a:rPr kumimoji="1" lang="ja-JP" altLang="en-US" sz="1600" dirty="0" smtClean="0">
                <a:solidFill>
                  <a:schemeClr val="tx1"/>
                </a:solidFill>
                <a:latin typeface="メイリオ" panose="020B0604030504040204" pitchFamily="50" charset="-128"/>
                <a:ea typeface="メイリオ" panose="020B0604030504040204" pitchFamily="50" charset="-128"/>
              </a:rPr>
              <a:t>施設に</a:t>
            </a:r>
            <a:r>
              <a:rPr kumimoji="1" lang="ja-JP" altLang="en-US" sz="1600" dirty="0">
                <a:solidFill>
                  <a:schemeClr val="tx1"/>
                </a:solidFill>
                <a:latin typeface="メイリオ" panose="020B0604030504040204" pitchFamily="50" charset="-128"/>
                <a:ea typeface="メイリオ" panose="020B0604030504040204" pitchFamily="50" charset="-128"/>
              </a:rPr>
              <a:t>おける段差の</a:t>
            </a:r>
            <a:r>
              <a:rPr kumimoji="1" lang="ja-JP" altLang="en-US" sz="1600" dirty="0" smtClean="0">
                <a:solidFill>
                  <a:schemeClr val="tx1"/>
                </a:solidFill>
                <a:latin typeface="メイリオ" panose="020B0604030504040204" pitchFamily="50" charset="-128"/>
                <a:ea typeface="メイリオ" panose="020B0604030504040204" pitchFamily="50" charset="-128"/>
              </a:rPr>
              <a:t>解消率</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400" dirty="0" smtClean="0">
                <a:solidFill>
                  <a:schemeClr val="tx1"/>
                </a:solidFill>
                <a:latin typeface="メイリオ" panose="020B0604030504040204" pitchFamily="50" charset="-128"/>
                <a:ea typeface="メイリオ" panose="020B0604030504040204" pitchFamily="50" charset="-128"/>
              </a:rPr>
              <a:t>（</a:t>
            </a:r>
            <a:r>
              <a:rPr kumimoji="1" lang="en-US" altLang="ja-JP" sz="1400" dirty="0">
                <a:solidFill>
                  <a:schemeClr val="tx1"/>
                </a:solidFill>
                <a:latin typeface="メイリオ" panose="020B0604030504040204" pitchFamily="50" charset="-128"/>
                <a:ea typeface="メイリオ" panose="020B0604030504040204" pitchFamily="50" charset="-128"/>
              </a:rPr>
              <a:t>83.3%</a:t>
            </a:r>
            <a:r>
              <a:rPr kumimoji="1" lang="ja-JP" altLang="en-US" sz="1400" dirty="0" smtClean="0">
                <a:solidFill>
                  <a:schemeClr val="tx1"/>
                </a:solidFill>
                <a:latin typeface="メイリオ" panose="020B0604030504040204" pitchFamily="50" charset="-128"/>
                <a:ea typeface="メイリオ" panose="020B0604030504040204" pitchFamily="50" charset="-128"/>
              </a:rPr>
              <a:t>（平成</a:t>
            </a:r>
            <a:r>
              <a:rPr kumimoji="1" lang="en-US" altLang="ja-JP" sz="1400" dirty="0" smtClean="0">
                <a:solidFill>
                  <a:schemeClr val="tx1"/>
                </a:solidFill>
                <a:latin typeface="メイリオ" panose="020B0604030504040204" pitchFamily="50" charset="-128"/>
                <a:ea typeface="メイリオ" panose="020B0604030504040204" pitchFamily="50" charset="-128"/>
              </a:rPr>
              <a:t>25</a:t>
            </a:r>
            <a:r>
              <a:rPr kumimoji="1" lang="ja-JP" altLang="en-US" sz="1400" dirty="0" smtClean="0">
                <a:solidFill>
                  <a:schemeClr val="tx1"/>
                </a:solidFill>
                <a:latin typeface="メイリオ" panose="020B0604030504040204" pitchFamily="50" charset="-128"/>
                <a:ea typeface="メイリオ" panose="020B0604030504040204" pitchFamily="50" charset="-128"/>
              </a:rPr>
              <a:t>年度末）</a:t>
            </a:r>
            <a:r>
              <a:rPr kumimoji="1" lang="ja-JP" altLang="en-US" sz="1400" dirty="0">
                <a:solidFill>
                  <a:schemeClr val="tx1"/>
                </a:solidFill>
                <a:latin typeface="メイリオ" panose="020B0604030504040204" pitchFamily="50" charset="-128"/>
                <a:ea typeface="メイリオ" panose="020B0604030504040204" pitchFamily="50" charset="-128"/>
              </a:rPr>
              <a:t>→</a:t>
            </a:r>
            <a:r>
              <a:rPr kumimoji="1" lang="en-US" altLang="ja-JP" sz="1400" dirty="0">
                <a:solidFill>
                  <a:schemeClr val="tx1"/>
                </a:solidFill>
                <a:latin typeface="メイリオ" panose="020B0604030504040204" pitchFamily="50" charset="-128"/>
                <a:ea typeface="メイリオ" panose="020B0604030504040204" pitchFamily="50" charset="-128"/>
              </a:rPr>
              <a:t>91.9%</a:t>
            </a:r>
            <a:r>
              <a:rPr kumimoji="1" lang="ja-JP" altLang="en-US" sz="1400" dirty="0" smtClean="0">
                <a:solidFill>
                  <a:schemeClr val="tx1"/>
                </a:solidFill>
                <a:latin typeface="メイリオ" panose="020B0604030504040204" pitchFamily="50" charset="-128"/>
                <a:ea typeface="メイリオ" panose="020B0604030504040204" pitchFamily="50" charset="-128"/>
              </a:rPr>
              <a:t>（令和元年度末））</a:t>
            </a:r>
            <a:endParaRPr kumimoji="1" lang="ja-JP" altLang="en-US" sz="1400" dirty="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400" dirty="0">
                <a:solidFill>
                  <a:schemeClr val="tx1"/>
                </a:solidFill>
                <a:latin typeface="メイリオ" panose="020B0604030504040204" pitchFamily="50" charset="-128"/>
                <a:ea typeface="メイリオ" panose="020B0604030504040204" pitchFamily="50" charset="-128"/>
              </a:rPr>
              <a:t>うち、東京の山手線内の鉄道</a:t>
            </a:r>
            <a:r>
              <a:rPr kumimoji="1" lang="ja-JP" altLang="en-US" sz="1400" dirty="0" smtClean="0">
                <a:solidFill>
                  <a:schemeClr val="tx1"/>
                </a:solidFill>
                <a:latin typeface="メイリオ" panose="020B0604030504040204" pitchFamily="50" charset="-128"/>
                <a:ea typeface="メイリオ" panose="020B0604030504040204" pitchFamily="50" charset="-128"/>
              </a:rPr>
              <a:t>駅の</a:t>
            </a:r>
            <a:r>
              <a:rPr kumimoji="1" lang="ja-JP" altLang="en-US" sz="1400" dirty="0">
                <a:solidFill>
                  <a:schemeClr val="tx1"/>
                </a:solidFill>
                <a:latin typeface="メイリオ" panose="020B0604030504040204" pitchFamily="50" charset="-128"/>
                <a:ea typeface="メイリオ" panose="020B0604030504040204" pitchFamily="50" charset="-128"/>
              </a:rPr>
              <a:t>段差の解消は</a:t>
            </a:r>
            <a:r>
              <a:rPr kumimoji="1" lang="en-US" altLang="ja-JP" sz="1400" dirty="0">
                <a:solidFill>
                  <a:schemeClr val="tx1"/>
                </a:solidFill>
                <a:latin typeface="メイリオ" panose="020B0604030504040204" pitchFamily="50" charset="-128"/>
                <a:ea typeface="メイリオ" panose="020B0604030504040204" pitchFamily="50" charset="-128"/>
              </a:rPr>
              <a:t>100%</a:t>
            </a:r>
            <a:r>
              <a:rPr kumimoji="1" lang="ja-JP" altLang="en-US" sz="1400" dirty="0">
                <a:solidFill>
                  <a:schemeClr val="tx1"/>
                </a:solidFill>
                <a:latin typeface="メイリオ" panose="020B0604030504040204" pitchFamily="50" charset="-128"/>
                <a:ea typeface="メイリオ" panose="020B0604030504040204" pitchFamily="50" charset="-128"/>
              </a:rPr>
              <a:t>達成</a:t>
            </a:r>
            <a:r>
              <a:rPr kumimoji="1" lang="ja-JP" altLang="en-US" sz="1400" dirty="0" smtClean="0">
                <a:solidFill>
                  <a:schemeClr val="tx1"/>
                </a:solidFill>
                <a:latin typeface="メイリオ" panose="020B0604030504040204" pitchFamily="50" charset="-128"/>
                <a:ea typeface="メイリオ" panose="020B0604030504040204" pitchFamily="50" charset="-128"/>
              </a:rPr>
              <a:t>（平成</a:t>
            </a:r>
            <a:r>
              <a:rPr kumimoji="1" lang="en-US" altLang="ja-JP" sz="1400" dirty="0" smtClean="0">
                <a:solidFill>
                  <a:schemeClr val="tx1"/>
                </a:solidFill>
                <a:latin typeface="メイリオ" panose="020B0604030504040204" pitchFamily="50" charset="-128"/>
                <a:ea typeface="メイリオ" panose="020B0604030504040204" pitchFamily="50" charset="-128"/>
              </a:rPr>
              <a:t>30</a:t>
            </a:r>
            <a:r>
              <a:rPr kumimoji="1" lang="ja-JP" altLang="en-US" sz="1400" dirty="0" smtClean="0">
                <a:solidFill>
                  <a:schemeClr val="tx1"/>
                </a:solidFill>
                <a:latin typeface="メイリオ" panose="020B0604030504040204" pitchFamily="50" charset="-128"/>
                <a:ea typeface="メイリオ" panose="020B0604030504040204" pitchFamily="50" charset="-128"/>
              </a:rPr>
              <a:t>年度）</a:t>
            </a:r>
            <a:endParaRPr kumimoji="1" lang="ja-JP" altLang="en-US" sz="1400" dirty="0">
              <a:solidFill>
                <a:schemeClr val="tx1"/>
              </a:solidFill>
              <a:latin typeface="メイリオ" panose="020B0604030504040204" pitchFamily="50" charset="-128"/>
              <a:ea typeface="メイリオ" panose="020B0604030504040204" pitchFamily="50" charset="-128"/>
            </a:endParaRPr>
          </a:p>
          <a:p>
            <a:pPr marL="174625" indent="-174625"/>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旅客</a:t>
            </a:r>
            <a:r>
              <a:rPr kumimoji="1" lang="ja-JP" altLang="en-US" sz="1600" dirty="0" smtClean="0">
                <a:solidFill>
                  <a:schemeClr val="tx1"/>
                </a:solidFill>
                <a:latin typeface="メイリオ" panose="020B0604030504040204" pitchFamily="50" charset="-128"/>
                <a:ea typeface="メイリオ" panose="020B0604030504040204" pitchFamily="50" charset="-128"/>
              </a:rPr>
              <a:t>施設に</a:t>
            </a:r>
            <a:r>
              <a:rPr kumimoji="1" lang="ja-JP" altLang="en-US" sz="1600" dirty="0">
                <a:solidFill>
                  <a:schemeClr val="tx1"/>
                </a:solidFill>
                <a:latin typeface="メイリオ" panose="020B0604030504040204" pitchFamily="50" charset="-128"/>
                <a:ea typeface="メイリオ" panose="020B0604030504040204" pitchFamily="50" charset="-128"/>
              </a:rPr>
              <a:t>おける障害者用トイレの</a:t>
            </a:r>
            <a:r>
              <a:rPr kumimoji="1" lang="ja-JP" altLang="en-US" sz="1600" dirty="0" smtClean="0">
                <a:solidFill>
                  <a:schemeClr val="tx1"/>
                </a:solidFill>
                <a:latin typeface="メイリオ" panose="020B0604030504040204" pitchFamily="50" charset="-128"/>
                <a:ea typeface="メイリオ" panose="020B0604030504040204" pitchFamily="50" charset="-128"/>
              </a:rPr>
              <a:t>設置</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4625" indent="-174625"/>
            <a:r>
              <a:rPr kumimoji="1" lang="en-US" altLang="ja-JP" sz="1400" spc="-100" dirty="0">
                <a:solidFill>
                  <a:schemeClr val="tx1"/>
                </a:solidFill>
                <a:latin typeface="メイリオ" panose="020B0604030504040204" pitchFamily="50" charset="-128"/>
                <a:ea typeface="メイリオ" panose="020B0604030504040204" pitchFamily="50" charset="-128"/>
              </a:rPr>
              <a:t> </a:t>
            </a:r>
            <a:r>
              <a:rPr kumimoji="1" lang="ja-JP" altLang="en-US" sz="1400" spc="-100" dirty="0" smtClean="0">
                <a:solidFill>
                  <a:schemeClr val="tx1"/>
                </a:solidFill>
                <a:latin typeface="メイリオ" panose="020B0604030504040204" pitchFamily="50" charset="-128"/>
                <a:ea typeface="メイリオ" panose="020B0604030504040204" pitchFamily="50" charset="-128"/>
              </a:rPr>
              <a:t>（</a:t>
            </a:r>
            <a:r>
              <a:rPr kumimoji="1" lang="en-US" altLang="ja-JP" sz="1400" spc="-100" dirty="0" smtClean="0">
                <a:solidFill>
                  <a:schemeClr val="tx1"/>
                </a:solidFill>
                <a:latin typeface="メイリオ" panose="020B0604030504040204" pitchFamily="50" charset="-128"/>
                <a:ea typeface="メイリオ" panose="020B0604030504040204" pitchFamily="50" charset="-128"/>
              </a:rPr>
              <a:t>80.1</a:t>
            </a:r>
            <a:r>
              <a:rPr kumimoji="1" lang="en-US" altLang="ja-JP" sz="1400" spc="-100" dirty="0">
                <a:solidFill>
                  <a:schemeClr val="tx1"/>
                </a:solidFill>
                <a:latin typeface="メイリオ" panose="020B0604030504040204" pitchFamily="50" charset="-128"/>
                <a:ea typeface="メイリオ" panose="020B0604030504040204" pitchFamily="50" charset="-128"/>
              </a:rPr>
              <a:t>%</a:t>
            </a:r>
            <a:r>
              <a:rPr kumimoji="1" lang="ja-JP" altLang="en-US" sz="1400" spc="-100" dirty="0" smtClean="0">
                <a:solidFill>
                  <a:schemeClr val="tx1"/>
                </a:solidFill>
                <a:latin typeface="メイリオ" panose="020B0604030504040204" pitchFamily="50" charset="-128"/>
                <a:ea typeface="メイリオ" panose="020B0604030504040204" pitchFamily="50" charset="-128"/>
              </a:rPr>
              <a:t>（平成</a:t>
            </a:r>
            <a:r>
              <a:rPr kumimoji="1" lang="en-US" altLang="ja-JP" sz="1400" spc="-100" dirty="0" smtClean="0">
                <a:solidFill>
                  <a:schemeClr val="tx1"/>
                </a:solidFill>
                <a:latin typeface="メイリオ" panose="020B0604030504040204" pitchFamily="50" charset="-128"/>
                <a:ea typeface="メイリオ" panose="020B0604030504040204" pitchFamily="50" charset="-128"/>
              </a:rPr>
              <a:t>25</a:t>
            </a:r>
            <a:r>
              <a:rPr kumimoji="1" lang="ja-JP" altLang="en-US" sz="1400" spc="-100" dirty="0" smtClean="0">
                <a:solidFill>
                  <a:schemeClr val="tx1"/>
                </a:solidFill>
                <a:latin typeface="メイリオ" panose="020B0604030504040204" pitchFamily="50" charset="-128"/>
                <a:ea typeface="メイリオ" panose="020B0604030504040204" pitchFamily="50" charset="-128"/>
              </a:rPr>
              <a:t>年度末）</a:t>
            </a:r>
            <a:r>
              <a:rPr kumimoji="1" lang="ja-JP" altLang="en-US" sz="1400" spc="-100" dirty="0">
                <a:solidFill>
                  <a:schemeClr val="tx1"/>
                </a:solidFill>
                <a:latin typeface="メイリオ" panose="020B0604030504040204" pitchFamily="50" charset="-128"/>
                <a:ea typeface="メイリオ" panose="020B0604030504040204" pitchFamily="50" charset="-128"/>
              </a:rPr>
              <a:t>→</a:t>
            </a:r>
            <a:r>
              <a:rPr kumimoji="1" lang="en-US" altLang="ja-JP" sz="1400" spc="-100" dirty="0">
                <a:solidFill>
                  <a:schemeClr val="tx1"/>
                </a:solidFill>
                <a:latin typeface="メイリオ" panose="020B0604030504040204" pitchFamily="50" charset="-128"/>
                <a:ea typeface="メイリオ" panose="020B0604030504040204" pitchFamily="50" charset="-128"/>
              </a:rPr>
              <a:t>88.6%</a:t>
            </a:r>
            <a:r>
              <a:rPr kumimoji="1" lang="ja-JP" altLang="en-US" sz="1400" spc="-100" dirty="0" smtClean="0">
                <a:solidFill>
                  <a:schemeClr val="tx1"/>
                </a:solidFill>
                <a:latin typeface="メイリオ" panose="020B0604030504040204" pitchFamily="50" charset="-128"/>
                <a:ea typeface="メイリオ" panose="020B0604030504040204" pitchFamily="50" charset="-128"/>
              </a:rPr>
              <a:t>（令和元年度末））</a:t>
            </a:r>
            <a:endParaRPr kumimoji="1" lang="en-US" altLang="ja-JP" sz="1600" spc="-100" dirty="0" smtClean="0">
              <a:solidFill>
                <a:schemeClr val="tx1"/>
              </a:solidFill>
              <a:latin typeface="メイリオ" panose="020B0604030504040204" pitchFamily="50" charset="-128"/>
              <a:ea typeface="メイリオ" panose="020B0604030504040204" pitchFamily="50" charset="-128"/>
            </a:endParaRPr>
          </a:p>
          <a:p>
            <a:pPr marL="174625" indent="-174625"/>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ホームドア整備</a:t>
            </a:r>
            <a:r>
              <a:rPr kumimoji="1" lang="ja-JP" altLang="en-US" sz="1600" dirty="0" smtClean="0">
                <a:solidFill>
                  <a:schemeClr val="tx1"/>
                </a:solidFill>
                <a:latin typeface="メイリオ" panose="020B0604030504040204" pitchFamily="50" charset="-128"/>
                <a:ea typeface="メイリオ" panose="020B0604030504040204" pitchFamily="50" charset="-128"/>
              </a:rPr>
              <a:t>駅数</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400" dirty="0" smtClean="0">
                <a:solidFill>
                  <a:schemeClr val="tx1"/>
                </a:solidFill>
                <a:latin typeface="メイリオ" panose="020B0604030504040204" pitchFamily="50" charset="-128"/>
                <a:ea typeface="メイリオ" panose="020B0604030504040204" pitchFamily="50" charset="-128"/>
              </a:rPr>
              <a:t> （</a:t>
            </a:r>
            <a:r>
              <a:rPr kumimoji="1" lang="en-US" altLang="ja-JP" sz="1400" dirty="0">
                <a:solidFill>
                  <a:schemeClr val="tx1"/>
                </a:solidFill>
                <a:latin typeface="メイリオ" panose="020B0604030504040204" pitchFamily="50" charset="-128"/>
                <a:ea typeface="メイリオ" panose="020B0604030504040204" pitchFamily="50" charset="-128"/>
              </a:rPr>
              <a:t>583</a:t>
            </a:r>
            <a:r>
              <a:rPr kumimoji="1" lang="ja-JP" altLang="en-US" sz="1400" dirty="0">
                <a:solidFill>
                  <a:schemeClr val="tx1"/>
                </a:solidFill>
                <a:latin typeface="メイリオ" panose="020B0604030504040204" pitchFamily="50" charset="-128"/>
                <a:ea typeface="メイリオ" panose="020B0604030504040204" pitchFamily="50" charset="-128"/>
              </a:rPr>
              <a:t>駅</a:t>
            </a:r>
            <a:r>
              <a:rPr kumimoji="1" lang="ja-JP" altLang="en-US" sz="1400" dirty="0" smtClean="0">
                <a:solidFill>
                  <a:schemeClr val="tx1"/>
                </a:solidFill>
                <a:latin typeface="メイリオ" panose="020B0604030504040204" pitchFamily="50" charset="-128"/>
                <a:ea typeface="メイリオ" panose="020B0604030504040204" pitchFamily="50" charset="-128"/>
              </a:rPr>
              <a:t>（平成</a:t>
            </a:r>
            <a:r>
              <a:rPr kumimoji="1" lang="en-US" altLang="ja-JP" sz="1400" dirty="0" smtClean="0">
                <a:solidFill>
                  <a:schemeClr val="tx1"/>
                </a:solidFill>
                <a:latin typeface="メイリオ" panose="020B0604030504040204" pitchFamily="50" charset="-128"/>
                <a:ea typeface="メイリオ" panose="020B0604030504040204" pitchFamily="50" charset="-128"/>
              </a:rPr>
              <a:t>25</a:t>
            </a:r>
            <a:r>
              <a:rPr kumimoji="1" lang="ja-JP" altLang="en-US" sz="1400" dirty="0" smtClean="0">
                <a:solidFill>
                  <a:schemeClr val="tx1"/>
                </a:solidFill>
                <a:latin typeface="メイリオ" panose="020B0604030504040204" pitchFamily="50" charset="-128"/>
                <a:ea typeface="メイリオ" panose="020B0604030504040204" pitchFamily="50" charset="-128"/>
              </a:rPr>
              <a:t>年度末）</a:t>
            </a:r>
            <a:r>
              <a:rPr kumimoji="1" lang="ja-JP" altLang="en-US" sz="1400" dirty="0">
                <a:solidFill>
                  <a:schemeClr val="tx1"/>
                </a:solidFill>
                <a:latin typeface="メイリオ" panose="020B0604030504040204" pitchFamily="50" charset="-128"/>
                <a:ea typeface="メイリオ" panose="020B0604030504040204" pitchFamily="50" charset="-128"/>
              </a:rPr>
              <a:t>→</a:t>
            </a:r>
            <a:r>
              <a:rPr kumimoji="1" lang="en-US" altLang="ja-JP" sz="1400" dirty="0">
                <a:solidFill>
                  <a:schemeClr val="tx1"/>
                </a:solidFill>
                <a:latin typeface="メイリオ" panose="020B0604030504040204" pitchFamily="50" charset="-128"/>
                <a:ea typeface="メイリオ" panose="020B0604030504040204" pitchFamily="50" charset="-128"/>
              </a:rPr>
              <a:t>858</a:t>
            </a:r>
            <a:r>
              <a:rPr kumimoji="1" lang="ja-JP" altLang="en-US" sz="1400" dirty="0">
                <a:solidFill>
                  <a:schemeClr val="tx1"/>
                </a:solidFill>
                <a:latin typeface="メイリオ" panose="020B0604030504040204" pitchFamily="50" charset="-128"/>
                <a:ea typeface="メイリオ" panose="020B0604030504040204" pitchFamily="50" charset="-128"/>
              </a:rPr>
              <a:t>駅</a:t>
            </a:r>
            <a:r>
              <a:rPr kumimoji="1" lang="ja-JP" altLang="en-US" sz="1400" dirty="0" smtClean="0">
                <a:solidFill>
                  <a:schemeClr val="tx1"/>
                </a:solidFill>
                <a:latin typeface="メイリオ" panose="020B0604030504040204" pitchFamily="50" charset="-128"/>
                <a:ea typeface="メイリオ" panose="020B0604030504040204" pitchFamily="50" charset="-128"/>
              </a:rPr>
              <a:t>（令和元年度末））</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pPr marL="174625" indent="-174625"/>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600" dirty="0">
                <a:solidFill>
                  <a:schemeClr val="tx1"/>
                </a:solidFill>
                <a:latin typeface="メイリオ" panose="020B0604030504040204" pitchFamily="50" charset="-128"/>
                <a:ea typeface="メイリオ" panose="020B0604030504040204" pitchFamily="50" charset="-128"/>
              </a:rPr>
              <a:t>・床面積の合計が</a:t>
            </a:r>
            <a:r>
              <a:rPr kumimoji="1" lang="en-US" altLang="ja-JP" sz="1600" dirty="0" smtClean="0">
                <a:solidFill>
                  <a:schemeClr val="tx1"/>
                </a:solidFill>
                <a:latin typeface="メイリオ" panose="020B0604030504040204" pitchFamily="50" charset="-128"/>
                <a:ea typeface="メイリオ" panose="020B0604030504040204" pitchFamily="50" charset="-128"/>
              </a:rPr>
              <a:t>2,000</a:t>
            </a:r>
            <a:r>
              <a:rPr kumimoji="1" lang="ja-JP" altLang="en-US" sz="1600" dirty="0" smtClean="0">
                <a:solidFill>
                  <a:schemeClr val="tx1"/>
                </a:solidFill>
                <a:latin typeface="メイリオ" panose="020B0604030504040204" pitchFamily="50" charset="-128"/>
                <a:ea typeface="メイリオ" panose="020B0604030504040204" pitchFamily="50" charset="-128"/>
              </a:rPr>
              <a:t>㎡以上</a:t>
            </a:r>
            <a:r>
              <a:rPr kumimoji="1" lang="ja-JP" altLang="en-US" sz="1600" dirty="0">
                <a:solidFill>
                  <a:schemeClr val="tx1"/>
                </a:solidFill>
                <a:latin typeface="メイリオ" panose="020B0604030504040204" pitchFamily="50" charset="-128"/>
                <a:ea typeface="メイリオ" panose="020B0604030504040204" pitchFamily="50" charset="-128"/>
              </a:rPr>
              <a:t>の特別特定建築物</a:t>
            </a:r>
            <a:r>
              <a:rPr kumimoji="1" lang="ja-JP" altLang="en-US" sz="1600" dirty="0" smtClean="0">
                <a:solidFill>
                  <a:schemeClr val="tx1"/>
                </a:solidFill>
                <a:latin typeface="メイリオ" panose="020B0604030504040204" pitchFamily="50" charset="-128"/>
                <a:ea typeface="メイリオ" panose="020B0604030504040204" pitchFamily="50" charset="-128"/>
              </a:rPr>
              <a:t>のバリアフリー化率</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400" dirty="0">
                <a:solidFill>
                  <a:schemeClr val="tx1"/>
                </a:solidFill>
                <a:latin typeface="メイリオ" panose="020B0604030504040204" pitchFamily="50" charset="-128"/>
                <a:ea typeface="メイリオ" panose="020B0604030504040204" pitchFamily="50" charset="-128"/>
              </a:rPr>
              <a:t> </a:t>
            </a:r>
            <a:r>
              <a:rPr kumimoji="1" lang="ja-JP" altLang="en-US" sz="1400" dirty="0" smtClean="0">
                <a:solidFill>
                  <a:schemeClr val="tx1"/>
                </a:solidFill>
                <a:latin typeface="メイリオ" panose="020B0604030504040204" pitchFamily="50" charset="-128"/>
                <a:ea typeface="メイリオ" panose="020B0604030504040204" pitchFamily="50" charset="-128"/>
              </a:rPr>
              <a:t>（</a:t>
            </a:r>
            <a:r>
              <a:rPr kumimoji="1" lang="en-US" altLang="ja-JP" sz="1400" dirty="0" smtClean="0">
                <a:solidFill>
                  <a:schemeClr val="tx1"/>
                </a:solidFill>
                <a:latin typeface="メイリオ" panose="020B0604030504040204" pitchFamily="50" charset="-128"/>
                <a:ea typeface="メイリオ" panose="020B0604030504040204" pitchFamily="50" charset="-128"/>
              </a:rPr>
              <a:t>54</a:t>
            </a:r>
            <a:r>
              <a:rPr kumimoji="1" lang="ja-JP" altLang="en-US" sz="1400" dirty="0" smtClean="0">
                <a:solidFill>
                  <a:schemeClr val="tx1"/>
                </a:solidFill>
                <a:latin typeface="メイリオ" panose="020B0604030504040204" pitchFamily="50" charset="-128"/>
                <a:ea typeface="メイリオ" panose="020B0604030504040204" pitchFamily="50" charset="-128"/>
              </a:rPr>
              <a:t>％（平成</a:t>
            </a:r>
            <a:r>
              <a:rPr kumimoji="1" lang="en-US" altLang="ja-JP" sz="1400" dirty="0" smtClean="0">
                <a:solidFill>
                  <a:schemeClr val="tx1"/>
                </a:solidFill>
                <a:latin typeface="メイリオ" panose="020B0604030504040204" pitchFamily="50" charset="-128"/>
                <a:ea typeface="メイリオ" panose="020B0604030504040204" pitchFamily="50" charset="-128"/>
              </a:rPr>
              <a:t>25</a:t>
            </a:r>
            <a:r>
              <a:rPr kumimoji="1" lang="ja-JP" altLang="en-US" sz="1400" dirty="0" smtClean="0">
                <a:solidFill>
                  <a:schemeClr val="tx1"/>
                </a:solidFill>
                <a:latin typeface="メイリオ" panose="020B0604030504040204" pitchFamily="50" charset="-128"/>
                <a:ea typeface="メイリオ" panose="020B0604030504040204" pitchFamily="50" charset="-128"/>
              </a:rPr>
              <a:t>年度末）→</a:t>
            </a:r>
            <a:r>
              <a:rPr kumimoji="1" lang="en-US" altLang="ja-JP" sz="1400" dirty="0" smtClean="0">
                <a:solidFill>
                  <a:schemeClr val="tx1"/>
                </a:solidFill>
                <a:latin typeface="メイリオ" panose="020B0604030504040204" pitchFamily="50" charset="-128"/>
                <a:ea typeface="メイリオ" panose="020B0604030504040204" pitchFamily="50" charset="-128"/>
              </a:rPr>
              <a:t>61%</a:t>
            </a:r>
            <a:r>
              <a:rPr kumimoji="1" lang="ja-JP" altLang="en-US" sz="1400" dirty="0" smtClean="0">
                <a:solidFill>
                  <a:schemeClr val="tx1"/>
                </a:solidFill>
                <a:latin typeface="メイリオ" panose="020B0604030504040204" pitchFamily="50" charset="-128"/>
                <a:ea typeface="メイリオ" panose="020B0604030504040204" pitchFamily="50" charset="-128"/>
              </a:rPr>
              <a:t>（令和元年度末））</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174625" indent="-174625"/>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en-US" altLang="ja-JP" sz="1600" dirty="0">
                <a:solidFill>
                  <a:schemeClr val="tx1"/>
                </a:solidFill>
                <a:latin typeface="メイリオ" panose="020B0604030504040204" pitchFamily="50" charset="-128"/>
                <a:ea typeface="メイリオ" panose="020B0604030504040204" pitchFamily="50" charset="-128"/>
              </a:rPr>
              <a:t>UD</a:t>
            </a:r>
            <a:r>
              <a:rPr kumimoji="1" lang="ja-JP" altLang="en-US" sz="1600" dirty="0">
                <a:solidFill>
                  <a:schemeClr val="tx1"/>
                </a:solidFill>
                <a:latin typeface="メイリオ" panose="020B0604030504040204" pitchFamily="50" charset="-128"/>
                <a:ea typeface="メイリオ" panose="020B0604030504040204" pitchFamily="50" charset="-128"/>
              </a:rPr>
              <a:t>タクシーの東京</a:t>
            </a:r>
            <a:r>
              <a:rPr kumimoji="1" lang="en-US" altLang="ja-JP" sz="1600" dirty="0">
                <a:solidFill>
                  <a:schemeClr val="tx1"/>
                </a:solidFill>
                <a:latin typeface="メイリオ" panose="020B0604030504040204" pitchFamily="50" charset="-128"/>
                <a:ea typeface="メイリオ" panose="020B0604030504040204" pitchFamily="50" charset="-128"/>
              </a:rPr>
              <a:t>23</a:t>
            </a:r>
            <a:r>
              <a:rPr kumimoji="1" lang="ja-JP" altLang="en-US" sz="1600" dirty="0">
                <a:solidFill>
                  <a:schemeClr val="tx1"/>
                </a:solidFill>
                <a:latin typeface="メイリオ" panose="020B0604030504040204" pitchFamily="50" charset="-128"/>
                <a:ea typeface="メイリオ" panose="020B0604030504040204" pitchFamily="50" charset="-128"/>
              </a:rPr>
              <a:t>区普及</a:t>
            </a:r>
            <a:r>
              <a:rPr kumimoji="1" lang="ja-JP" altLang="en-US" sz="1600" dirty="0" smtClean="0">
                <a:solidFill>
                  <a:schemeClr val="tx1"/>
                </a:solidFill>
                <a:latin typeface="メイリオ" panose="020B0604030504040204" pitchFamily="50" charset="-128"/>
                <a:ea typeface="メイリオ" panose="020B0604030504040204" pitchFamily="50" charset="-128"/>
              </a:rPr>
              <a:t>割合</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400" dirty="0" smtClean="0">
                <a:solidFill>
                  <a:schemeClr val="tx1"/>
                </a:solidFill>
                <a:latin typeface="メイリオ" panose="020B0604030504040204" pitchFamily="50" charset="-128"/>
                <a:ea typeface="メイリオ" panose="020B0604030504040204" pitchFamily="50" charset="-128"/>
              </a:rPr>
              <a:t> （約</a:t>
            </a:r>
            <a:r>
              <a:rPr kumimoji="1" lang="en-US" altLang="ja-JP" sz="1400" dirty="0" smtClean="0">
                <a:solidFill>
                  <a:schemeClr val="tx1"/>
                </a:solidFill>
                <a:latin typeface="メイリオ" panose="020B0604030504040204" pitchFamily="50" charset="-128"/>
                <a:ea typeface="メイリオ" panose="020B0604030504040204" pitchFamily="50" charset="-128"/>
              </a:rPr>
              <a:t>37%</a:t>
            </a:r>
            <a:r>
              <a:rPr kumimoji="1" lang="ja-JP" altLang="en-US" sz="1400" dirty="0">
                <a:solidFill>
                  <a:schemeClr val="tx1"/>
                </a:solidFill>
                <a:latin typeface="メイリオ" panose="020B0604030504040204" pitchFamily="50" charset="-128"/>
                <a:ea typeface="メイリオ" panose="020B0604030504040204" pitchFamily="50" charset="-128"/>
              </a:rPr>
              <a:t>（</a:t>
            </a:r>
            <a:r>
              <a:rPr kumimoji="1" lang="ja-JP" altLang="en-US" sz="1400" dirty="0" smtClean="0">
                <a:solidFill>
                  <a:schemeClr val="tx1"/>
                </a:solidFill>
                <a:latin typeface="メイリオ" panose="020B0604030504040204" pitchFamily="50" charset="-128"/>
                <a:ea typeface="メイリオ" panose="020B0604030504040204" pitchFamily="50" charset="-128"/>
              </a:rPr>
              <a:t>令和元年度</a:t>
            </a:r>
            <a:r>
              <a:rPr kumimoji="1" lang="ja-JP" altLang="en-US" sz="1400" dirty="0">
                <a:solidFill>
                  <a:schemeClr val="tx1"/>
                </a:solidFill>
                <a:latin typeface="メイリオ" panose="020B0604030504040204" pitchFamily="50" charset="-128"/>
                <a:ea typeface="メイリオ" panose="020B0604030504040204" pitchFamily="50" charset="-128"/>
              </a:rPr>
              <a:t>末）</a:t>
            </a:r>
            <a:r>
              <a:rPr kumimoji="1" lang="ja-JP" altLang="en-US" sz="1400" dirty="0" smtClean="0">
                <a:solidFill>
                  <a:schemeClr val="tx1"/>
                </a:solidFill>
                <a:latin typeface="メイリオ" panose="020B0604030504040204" pitchFamily="50" charset="-128"/>
                <a:ea typeface="メイリオ" panose="020B0604030504040204" pitchFamily="50" charset="-128"/>
              </a:rPr>
              <a:t>）</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endParaRPr kumimoji="1" lang="en-US" altLang="ja-JP" sz="1600" dirty="0">
              <a:solidFill>
                <a:schemeClr val="tx1"/>
              </a:solidFill>
              <a:latin typeface="メイリオ" panose="020B0604030504040204" pitchFamily="50" charset="-128"/>
              <a:ea typeface="メイリオ" panose="020B0604030504040204" pitchFamily="50" charset="-128"/>
            </a:endParaRPr>
          </a:p>
          <a:p>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pic>
        <p:nvPicPr>
          <p:cNvPr id="24" name="図 23"/>
          <p:cNvPicPr>
            <a:picLocks noChangeAspect="1"/>
          </p:cNvPicPr>
          <p:nvPr/>
        </p:nvPicPr>
        <p:blipFill>
          <a:blip r:embed="rId2"/>
          <a:stretch>
            <a:fillRect/>
          </a:stretch>
        </p:blipFill>
        <p:spPr>
          <a:xfrm>
            <a:off x="484197" y="5285008"/>
            <a:ext cx="1836370" cy="1377278"/>
          </a:xfrm>
          <a:prstGeom prst="rect">
            <a:avLst/>
          </a:prstGeom>
        </p:spPr>
      </p:pic>
      <p:pic>
        <p:nvPicPr>
          <p:cNvPr id="25" name="図 2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55658" y="5285008"/>
            <a:ext cx="1920889" cy="1374736"/>
          </a:xfrm>
          <a:prstGeom prst="rect">
            <a:avLst/>
          </a:prstGeom>
        </p:spPr>
      </p:pic>
    </p:spTree>
    <p:extLst>
      <p:ext uri="{BB962C8B-B14F-4D97-AF65-F5344CB8AC3E}">
        <p14:creationId xmlns:p14="http://schemas.microsoft.com/office/powerpoint/2010/main" val="35096624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 name="正方形/長方形 3"/>
          <p:cNvSpPr/>
          <p:nvPr/>
        </p:nvSpPr>
        <p:spPr>
          <a:xfrm>
            <a:off x="0" y="0"/>
            <a:ext cx="9906000" cy="54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MS UI Gothic" panose="020B0600070205080204" pitchFamily="50" charset="-128"/>
                <a:ea typeface="MS UI Gothic" panose="020B0600070205080204" pitchFamily="50" charset="-128"/>
              </a:rPr>
              <a:t>公共交通機関のバリアフリー化①</a:t>
            </a:r>
            <a:endParaRPr kumimoji="1" lang="ja-JP" altLang="en-US" sz="2400" b="1" dirty="0">
              <a:latin typeface="MS UI Gothic" panose="020B0600070205080204" pitchFamily="50" charset="-128"/>
              <a:ea typeface="MS UI Gothic" panose="020B0600070205080204" pitchFamily="50" charset="-128"/>
            </a:endParaRPr>
          </a:p>
        </p:txBody>
      </p:sp>
      <p:sp>
        <p:nvSpPr>
          <p:cNvPr id="1213" name="角丸四角形 1"/>
          <p:cNvSpPr/>
          <p:nvPr/>
        </p:nvSpPr>
        <p:spPr>
          <a:xfrm>
            <a:off x="54273" y="5284494"/>
            <a:ext cx="9801320" cy="1548000"/>
          </a:xfrm>
          <a:prstGeom prst="roundRect">
            <a:avLst>
              <a:gd name="adj" fmla="val 2759"/>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4625" indent="-174625"/>
            <a:r>
              <a:rPr kumimoji="1" lang="ja-JP" altLang="en-US" sz="1600" dirty="0">
                <a:solidFill>
                  <a:schemeClr val="tx1"/>
                </a:solidFill>
                <a:latin typeface="メイリオ" panose="020B0604030504040204" pitchFamily="50" charset="-128"/>
                <a:ea typeface="メイリオ" panose="020B0604030504040204" pitchFamily="50" charset="-128"/>
              </a:rPr>
              <a:t>・空港ターミナルビル等のバリアフリー・ユニバーサルデザインをより一層推進するため、「みんなが使いやすい空港旅客施設計画資料」（空港旅客ターミナルビル等のバリアフリーに関するガイドライン）</a:t>
            </a:r>
            <a:r>
              <a:rPr kumimoji="1" lang="ja-JP" altLang="en-US" sz="1600" dirty="0" smtClean="0">
                <a:solidFill>
                  <a:schemeClr val="tx1"/>
                </a:solidFill>
                <a:latin typeface="メイリオ" panose="020B0604030504040204" pitchFamily="50" charset="-128"/>
                <a:ea typeface="メイリオ" panose="020B0604030504040204" pitchFamily="50" charset="-128"/>
              </a:rPr>
              <a:t>を平成</a:t>
            </a:r>
            <a:r>
              <a:rPr kumimoji="1" lang="en-US" altLang="ja-JP" sz="1600" dirty="0">
                <a:solidFill>
                  <a:schemeClr val="tx1"/>
                </a:solidFill>
                <a:latin typeface="メイリオ" panose="020B0604030504040204" pitchFamily="50" charset="-128"/>
                <a:ea typeface="メイリオ" panose="020B0604030504040204" pitchFamily="50" charset="-128"/>
              </a:rPr>
              <a:t>3</a:t>
            </a:r>
            <a:r>
              <a:rPr kumimoji="1" lang="en-US" altLang="ja-JP" sz="1600" dirty="0" smtClean="0">
                <a:solidFill>
                  <a:schemeClr val="tx1"/>
                </a:solidFill>
                <a:latin typeface="メイリオ" panose="020B0604030504040204" pitchFamily="50" charset="-128"/>
                <a:ea typeface="メイリオ" panose="020B0604030504040204" pitchFamily="50" charset="-128"/>
              </a:rPr>
              <a:t>0</a:t>
            </a:r>
            <a:r>
              <a:rPr kumimoji="1" lang="ja-JP" altLang="en-US" sz="1600" dirty="0" smtClean="0">
                <a:solidFill>
                  <a:schemeClr val="tx1"/>
                </a:solidFill>
                <a:latin typeface="メイリオ" panose="020B0604030504040204" pitchFamily="50" charset="-128"/>
                <a:ea typeface="メイリオ" panose="020B0604030504040204" pitchFamily="50" charset="-128"/>
              </a:rPr>
              <a:t>年に改定。</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600" dirty="0">
                <a:solidFill>
                  <a:schemeClr val="tx1"/>
                </a:solidFill>
                <a:latin typeface="メイリオ" panose="020B0604030504040204" pitchFamily="50" charset="-128"/>
                <a:ea typeface="メイリオ" panose="020B0604030504040204" pitchFamily="50" charset="-128"/>
              </a:rPr>
              <a:t>・成田空港において、航空会社</a:t>
            </a:r>
            <a:r>
              <a:rPr kumimoji="1" lang="ja-JP" altLang="en-US" sz="1600" dirty="0" smtClean="0">
                <a:solidFill>
                  <a:schemeClr val="tx1"/>
                </a:solidFill>
                <a:latin typeface="メイリオ" panose="020B0604030504040204" pitchFamily="50" charset="-128"/>
                <a:ea typeface="メイリオ" panose="020B0604030504040204" pitchFamily="50" charset="-128"/>
              </a:rPr>
              <a:t>と協</a:t>
            </a:r>
            <a:r>
              <a:rPr kumimoji="1" lang="ja-JP" altLang="en-US" sz="1600" dirty="0">
                <a:solidFill>
                  <a:schemeClr val="tx1"/>
                </a:solidFill>
                <a:latin typeface="メイリオ" panose="020B0604030504040204" pitchFamily="50" charset="-128"/>
                <a:ea typeface="メイリオ" panose="020B0604030504040204" pitchFamily="50" charset="-128"/>
              </a:rPr>
              <a:t>働</a:t>
            </a:r>
            <a:r>
              <a:rPr kumimoji="1" lang="ja-JP" altLang="en-US" sz="1600" dirty="0" smtClean="0">
                <a:solidFill>
                  <a:schemeClr val="tx1"/>
                </a:solidFill>
                <a:latin typeface="メイリオ" panose="020B0604030504040204" pitchFamily="50" charset="-128"/>
                <a:ea typeface="メイリオ" panose="020B0604030504040204" pitchFamily="50" charset="-128"/>
              </a:rPr>
              <a:t>した</a:t>
            </a:r>
            <a:r>
              <a:rPr kumimoji="1" lang="ja-JP" altLang="en-US" sz="1600" dirty="0">
                <a:solidFill>
                  <a:schemeClr val="tx1"/>
                </a:solidFill>
                <a:latin typeface="メイリオ" panose="020B0604030504040204" pitchFamily="50" charset="-128"/>
                <a:ea typeface="メイリオ" panose="020B0604030504040204" pitchFamily="50" charset="-128"/>
              </a:rPr>
              <a:t>搭乗体験プログラムの実施、カームダウン・クールダウン用のスペースの設置、空港予習冊子の導入といった発達障害の特性のある方や知的、精神障害の方に対する各種施策を実施。</a:t>
            </a:r>
          </a:p>
        </p:txBody>
      </p:sp>
      <p:sp>
        <p:nvSpPr>
          <p:cNvPr id="1214" name="テキスト ボックス 2"/>
          <p:cNvSpPr txBox="1"/>
          <p:nvPr/>
        </p:nvSpPr>
        <p:spPr>
          <a:xfrm>
            <a:off x="41966" y="5006704"/>
            <a:ext cx="2441694"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○空港のバリアフリー化</a:t>
            </a:r>
            <a:endParaRPr kumimoji="1" lang="ja-JP" altLang="en-US" sz="1600" b="1" dirty="0">
              <a:latin typeface="メイリオ" panose="020B0604030504040204" pitchFamily="50" charset="-128"/>
              <a:ea typeface="メイリオ" panose="020B0604030504040204" pitchFamily="50" charset="-128"/>
            </a:endParaRPr>
          </a:p>
        </p:txBody>
      </p:sp>
      <p:sp>
        <p:nvSpPr>
          <p:cNvPr id="1215" name="テキスト ボックス 7"/>
          <p:cNvSpPr txBox="1"/>
          <p:nvPr/>
        </p:nvSpPr>
        <p:spPr>
          <a:xfrm>
            <a:off x="39983" y="576622"/>
            <a:ext cx="2646878"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○ＵＤタクシーの導入促進</a:t>
            </a:r>
            <a:endParaRPr kumimoji="1" lang="ja-JP" altLang="en-US" sz="1600" b="1" dirty="0">
              <a:latin typeface="メイリオ" panose="020B0604030504040204" pitchFamily="50" charset="-128"/>
              <a:ea typeface="メイリオ" panose="020B0604030504040204" pitchFamily="50" charset="-128"/>
            </a:endParaRPr>
          </a:p>
        </p:txBody>
      </p:sp>
      <p:sp>
        <p:nvSpPr>
          <p:cNvPr id="1216" name="テキスト ボックス 9"/>
          <p:cNvSpPr txBox="1"/>
          <p:nvPr/>
        </p:nvSpPr>
        <p:spPr>
          <a:xfrm>
            <a:off x="4990653" y="576622"/>
            <a:ext cx="3467616"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○新幹線の車椅子用フリースペース</a:t>
            </a:r>
            <a:endParaRPr kumimoji="1" lang="ja-JP" altLang="en-US" sz="1600" b="1" dirty="0">
              <a:latin typeface="メイリオ" panose="020B0604030504040204" pitchFamily="50" charset="-128"/>
              <a:ea typeface="メイリオ" panose="020B0604030504040204" pitchFamily="50" charset="-128"/>
            </a:endParaRPr>
          </a:p>
        </p:txBody>
      </p:sp>
      <p:sp>
        <p:nvSpPr>
          <p:cNvPr id="1220" name="スライド番号プレースホルダー 11"/>
          <p:cNvSpPr>
            <a:spLocks noGrp="1"/>
          </p:cNvSpPr>
          <p:nvPr>
            <p:ph type="sldNum" sz="quarter" idx="12"/>
          </p:nvPr>
        </p:nvSpPr>
        <p:spPr>
          <a:xfrm>
            <a:off x="7677150" y="6479723"/>
            <a:ext cx="2228850" cy="365125"/>
          </a:xfrm>
        </p:spPr>
        <p:txBody>
          <a:bodyPr/>
          <a:lstStyle/>
          <a:p>
            <a:fld id="{B2B73F3B-22D4-4648-80AB-27A0F244B47B}" type="slidenum">
              <a:rPr kumimoji="1" lang="ja-JP" altLang="en-US" smtClean="0"/>
              <a:t>6</a:t>
            </a:fld>
            <a:endParaRPr kumimoji="1" lang="ja-JP" altLang="en-US" dirty="0"/>
          </a:p>
        </p:txBody>
      </p:sp>
      <p:sp>
        <p:nvSpPr>
          <p:cNvPr id="1221" name="角丸四角形 18"/>
          <p:cNvSpPr/>
          <p:nvPr/>
        </p:nvSpPr>
        <p:spPr>
          <a:xfrm>
            <a:off x="39983" y="917318"/>
            <a:ext cx="4883990" cy="4022879"/>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7800" indent="-177800"/>
            <a:r>
              <a:rPr kumimoji="1" lang="ja-JP" altLang="en-US" sz="1600" dirty="0" smtClean="0">
                <a:solidFill>
                  <a:schemeClr val="tx1"/>
                </a:solidFill>
                <a:latin typeface="メイリオ" panose="020B0604030504040204" pitchFamily="50" charset="-128"/>
                <a:ea typeface="メイリオ" panose="020B0604030504040204" pitchFamily="50" charset="-128"/>
              </a:rPr>
              <a:t>・予算補助および税制特例により、事業者による導入に対し、継続的に支援を実施。</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7800" indent="-177800"/>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令和２年３月、標準</a:t>
            </a:r>
            <a:r>
              <a:rPr kumimoji="1" lang="ja-JP" altLang="en-US" sz="1600" dirty="0" smtClean="0">
                <a:solidFill>
                  <a:schemeClr val="tx1"/>
                </a:solidFill>
                <a:latin typeface="メイリオ" panose="020B0604030504040204" pitchFamily="50" charset="-128"/>
                <a:ea typeface="メイリオ" panose="020B0604030504040204" pitchFamily="50" charset="-128"/>
              </a:rPr>
              <a:t>仕様</a:t>
            </a:r>
            <a:r>
              <a:rPr kumimoji="1" lang="en-US" altLang="ja-JP" sz="1600" dirty="0" smtClean="0">
                <a:solidFill>
                  <a:schemeClr val="tx1"/>
                </a:solidFill>
                <a:latin typeface="メイリオ" panose="020B0604030504040204" pitchFamily="50" charset="-128"/>
                <a:ea typeface="メイリオ" panose="020B0604030504040204" pitchFamily="50" charset="-128"/>
              </a:rPr>
              <a:t>UD</a:t>
            </a:r>
            <a:r>
              <a:rPr kumimoji="1" lang="ja-JP" altLang="en-US" sz="1600" dirty="0" smtClean="0">
                <a:solidFill>
                  <a:schemeClr val="tx1"/>
                </a:solidFill>
                <a:latin typeface="メイリオ" panose="020B0604030504040204" pitchFamily="50" charset="-128"/>
                <a:ea typeface="メイリオ" panose="020B0604030504040204" pitchFamily="50" charset="-128"/>
              </a:rPr>
              <a:t>タクシー</a:t>
            </a:r>
            <a:r>
              <a:rPr kumimoji="1" lang="ja-JP" altLang="en-US" sz="1600" dirty="0">
                <a:solidFill>
                  <a:schemeClr val="tx1"/>
                </a:solidFill>
                <a:latin typeface="メイリオ" panose="020B0604030504040204" pitchFamily="50" charset="-128"/>
                <a:ea typeface="メイリオ" panose="020B0604030504040204" pitchFamily="50" charset="-128"/>
              </a:rPr>
              <a:t>認定要領を改正し</a:t>
            </a:r>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en-US" altLang="ja-JP" sz="1600" dirty="0" smtClean="0">
                <a:solidFill>
                  <a:schemeClr val="tx1"/>
                </a:solidFill>
                <a:latin typeface="メイリオ" panose="020B0604030504040204" pitchFamily="50" charset="-128"/>
                <a:ea typeface="メイリオ" panose="020B0604030504040204" pitchFamily="50" charset="-128"/>
              </a:rPr>
              <a:t>UD</a:t>
            </a:r>
            <a:r>
              <a:rPr kumimoji="1" lang="ja-JP" altLang="en-US" sz="1600" dirty="0" smtClean="0">
                <a:solidFill>
                  <a:schemeClr val="tx1"/>
                </a:solidFill>
                <a:latin typeface="メイリオ" panose="020B0604030504040204" pitchFamily="50" charset="-128"/>
                <a:ea typeface="メイリオ" panose="020B0604030504040204" pitchFamily="50" charset="-128"/>
              </a:rPr>
              <a:t>タクシー</a:t>
            </a:r>
            <a:r>
              <a:rPr kumimoji="1" lang="ja-JP" altLang="en-US" sz="1600" dirty="0">
                <a:solidFill>
                  <a:schemeClr val="tx1"/>
                </a:solidFill>
                <a:latin typeface="メイリオ" panose="020B0604030504040204" pitchFamily="50" charset="-128"/>
                <a:ea typeface="メイリオ" panose="020B0604030504040204" pitchFamily="50" charset="-128"/>
              </a:rPr>
              <a:t>の搭載スロープの耐荷重を</a:t>
            </a:r>
            <a:r>
              <a:rPr kumimoji="1" lang="en-US" altLang="ja-JP" sz="1600" dirty="0" smtClean="0">
                <a:solidFill>
                  <a:schemeClr val="tx1"/>
                </a:solidFill>
                <a:latin typeface="メイリオ" panose="020B0604030504040204" pitchFamily="50" charset="-128"/>
                <a:ea typeface="メイリオ" panose="020B0604030504040204" pitchFamily="50" charset="-128"/>
              </a:rPr>
              <a:t>200kg</a:t>
            </a:r>
            <a:r>
              <a:rPr kumimoji="1" lang="ja-JP" altLang="en-US" sz="1600" dirty="0">
                <a:solidFill>
                  <a:schemeClr val="tx1"/>
                </a:solidFill>
                <a:latin typeface="メイリオ" panose="020B0604030504040204" pitchFamily="50" charset="-128"/>
                <a:ea typeface="メイリオ" panose="020B0604030504040204" pitchFamily="50" charset="-128"/>
              </a:rPr>
              <a:t>から</a:t>
            </a:r>
            <a:r>
              <a:rPr kumimoji="1" lang="en-US" altLang="ja-JP" sz="1600" dirty="0">
                <a:solidFill>
                  <a:schemeClr val="tx1"/>
                </a:solidFill>
                <a:latin typeface="メイリオ" panose="020B0604030504040204" pitchFamily="50" charset="-128"/>
                <a:ea typeface="メイリオ" panose="020B0604030504040204" pitchFamily="50" charset="-128"/>
              </a:rPr>
              <a:t>300kg</a:t>
            </a:r>
            <a:r>
              <a:rPr kumimoji="1" lang="ja-JP" altLang="en-US" sz="1600" dirty="0">
                <a:solidFill>
                  <a:schemeClr val="tx1"/>
                </a:solidFill>
                <a:latin typeface="メイリオ" panose="020B0604030504040204" pitchFamily="50" charset="-128"/>
                <a:ea typeface="メイリオ" panose="020B0604030504040204" pitchFamily="50" charset="-128"/>
              </a:rPr>
              <a:t>に引上げ。</a:t>
            </a:r>
            <a:endParaRPr kumimoji="1" lang="en-US" altLang="ja-JP" sz="1200" dirty="0">
              <a:solidFill>
                <a:schemeClr val="tx1"/>
              </a:solidFill>
              <a:latin typeface="メイリオ" panose="020B0604030504040204" pitchFamily="50" charset="-128"/>
              <a:ea typeface="メイリオ" panose="020B0604030504040204" pitchFamily="50" charset="-128"/>
            </a:endParaRPr>
          </a:p>
          <a:p>
            <a:pPr marL="177800" indent="-177800"/>
            <a:r>
              <a:rPr kumimoji="1" lang="ja-JP" altLang="en-US" sz="1600" dirty="0" smtClean="0">
                <a:solidFill>
                  <a:schemeClr val="tx1"/>
                </a:solidFill>
                <a:latin typeface="メイリオ" panose="020B0604030504040204" pitchFamily="50" charset="-128"/>
                <a:ea typeface="メイリオ" panose="020B0604030504040204" pitchFamily="50" charset="-128"/>
              </a:rPr>
              <a:t>・地方部を含めた更なる導入促進のため、令和７年度までのバリアフリー法に基づく基本方針における目標において「各都道府県における総車両数の約</a:t>
            </a:r>
            <a:r>
              <a:rPr kumimoji="1" lang="en-US" altLang="ja-JP" sz="1600" dirty="0" smtClean="0">
                <a:solidFill>
                  <a:schemeClr val="tx1"/>
                </a:solidFill>
                <a:latin typeface="メイリオ" panose="020B0604030504040204" pitchFamily="50" charset="-128"/>
                <a:ea typeface="メイリオ" panose="020B0604030504040204" pitchFamily="50" charset="-128"/>
              </a:rPr>
              <a:t>25</a:t>
            </a:r>
            <a:r>
              <a:rPr kumimoji="1" lang="ja-JP" altLang="en-US" sz="1600" dirty="0" smtClean="0">
                <a:solidFill>
                  <a:schemeClr val="tx1"/>
                </a:solidFill>
                <a:latin typeface="メイリオ" panose="020B0604030504040204" pitchFamily="50" charset="-128"/>
                <a:ea typeface="メイリオ" panose="020B0604030504040204" pitchFamily="50" charset="-128"/>
              </a:rPr>
              <a:t>％について、</a:t>
            </a:r>
            <a:r>
              <a:rPr kumimoji="1" lang="en-US" altLang="ja-JP" sz="1600" dirty="0" smtClean="0">
                <a:solidFill>
                  <a:schemeClr val="tx1"/>
                </a:solidFill>
                <a:latin typeface="メイリオ" panose="020B0604030504040204" pitchFamily="50" charset="-128"/>
                <a:ea typeface="メイリオ" panose="020B0604030504040204" pitchFamily="50" charset="-128"/>
              </a:rPr>
              <a:t>UD</a:t>
            </a:r>
            <a:r>
              <a:rPr kumimoji="1" lang="ja-JP" altLang="en-US" sz="1600" dirty="0" smtClean="0">
                <a:solidFill>
                  <a:schemeClr val="tx1"/>
                </a:solidFill>
                <a:latin typeface="メイリオ" panose="020B0604030504040204" pitchFamily="50" charset="-128"/>
                <a:ea typeface="メイリオ" panose="020B0604030504040204" pitchFamily="50" charset="-128"/>
              </a:rPr>
              <a:t>タクシーとする」とした</a:t>
            </a:r>
            <a:r>
              <a:rPr kumimoji="1" lang="en-US" altLang="ja-JP" sz="1600" dirty="0" smtClean="0">
                <a:solidFill>
                  <a:schemeClr val="tx1"/>
                </a:solidFill>
                <a:latin typeface="メイリオ" panose="020B0604030504040204" pitchFamily="50" charset="-128"/>
                <a:ea typeface="メイリオ" panose="020B0604030504040204" pitchFamily="50" charset="-128"/>
              </a:rPr>
              <a:t>UD</a:t>
            </a:r>
            <a:r>
              <a:rPr kumimoji="1" lang="ja-JP" altLang="en-US" sz="1600" dirty="0" smtClean="0">
                <a:solidFill>
                  <a:schemeClr val="tx1"/>
                </a:solidFill>
                <a:latin typeface="メイリオ" panose="020B0604030504040204" pitchFamily="50" charset="-128"/>
                <a:ea typeface="メイリオ" panose="020B0604030504040204" pitchFamily="50" charset="-128"/>
              </a:rPr>
              <a:t>タクシーに関する目標を新設。</a:t>
            </a:r>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grpSp>
        <p:nvGrpSpPr>
          <p:cNvPr id="1222" name="グループ化 19"/>
          <p:cNvGrpSpPr/>
          <p:nvPr/>
        </p:nvGrpSpPr>
        <p:grpSpPr>
          <a:xfrm>
            <a:off x="938197" y="3421742"/>
            <a:ext cx="3183862" cy="1482686"/>
            <a:chOff x="1749743" y="5426460"/>
            <a:chExt cx="2794914" cy="1220530"/>
          </a:xfrm>
        </p:grpSpPr>
        <p:pic>
          <p:nvPicPr>
            <p:cNvPr id="1223" name="図 20"/>
            <p:cNvPicPr>
              <a:picLocks noChangeAspect="1"/>
            </p:cNvPicPr>
            <p:nvPr/>
          </p:nvPicPr>
          <p:blipFill>
            <a:blip r:embed="rId2"/>
            <a:stretch>
              <a:fillRect/>
            </a:stretch>
          </p:blipFill>
          <p:spPr>
            <a:xfrm>
              <a:off x="1749743" y="5429731"/>
              <a:ext cx="1931622" cy="1217259"/>
            </a:xfrm>
            <a:prstGeom prst="rect">
              <a:avLst/>
            </a:prstGeom>
          </p:spPr>
        </p:pic>
        <p:pic>
          <p:nvPicPr>
            <p:cNvPr id="1224" name="図 21"/>
            <p:cNvPicPr>
              <a:picLocks noChangeAspect="1"/>
            </p:cNvPicPr>
            <p:nvPr/>
          </p:nvPicPr>
          <p:blipFill>
            <a:blip r:embed="rId3"/>
            <a:srcRect l="8214" r="21880" b="54935"/>
            <a:stretch>
              <a:fillRect/>
            </a:stretch>
          </p:blipFill>
          <p:spPr>
            <a:xfrm>
              <a:off x="3630601" y="5426460"/>
              <a:ext cx="911782" cy="638305"/>
            </a:xfrm>
            <a:prstGeom prst="rect">
              <a:avLst/>
            </a:prstGeom>
          </p:spPr>
        </p:pic>
        <p:pic>
          <p:nvPicPr>
            <p:cNvPr id="1225" name="図 22"/>
            <p:cNvPicPr>
              <a:picLocks noChangeAspect="1"/>
            </p:cNvPicPr>
            <p:nvPr/>
          </p:nvPicPr>
          <p:blipFill>
            <a:blip r:embed="rId4"/>
            <a:srcRect l="12521" t="54121" r="17574" b="5579"/>
            <a:stretch>
              <a:fillRect/>
            </a:stretch>
          </p:blipFill>
          <p:spPr>
            <a:xfrm>
              <a:off x="3632876" y="6074680"/>
              <a:ext cx="911781" cy="570807"/>
            </a:xfrm>
            <a:prstGeom prst="rect">
              <a:avLst/>
            </a:prstGeom>
          </p:spPr>
        </p:pic>
      </p:grpSp>
      <p:sp>
        <p:nvSpPr>
          <p:cNvPr id="1226" name="角丸四角形 6"/>
          <p:cNvSpPr/>
          <p:nvPr/>
        </p:nvSpPr>
        <p:spPr>
          <a:xfrm>
            <a:off x="4990653" y="915176"/>
            <a:ext cx="4883990" cy="4025124"/>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266700" indent="-266700"/>
            <a:r>
              <a:rPr kumimoji="1" lang="ja-JP" altLang="en-US" sz="1600" dirty="0" smtClean="0">
                <a:solidFill>
                  <a:schemeClr val="tx1"/>
                </a:solidFill>
                <a:latin typeface="メイリオ" panose="020B0604030504040204" pitchFamily="50" charset="-128"/>
                <a:ea typeface="メイリオ" panose="020B0604030504040204" pitchFamily="50" charset="-128"/>
              </a:rPr>
              <a:t>・ </a:t>
            </a:r>
            <a:r>
              <a:rPr kumimoji="1" lang="ja-JP" altLang="en-US" sz="1600" dirty="0">
                <a:solidFill>
                  <a:schemeClr val="tx1"/>
                </a:solidFill>
                <a:latin typeface="メイリオ" panose="020B0604030504040204" pitchFamily="50" charset="-128"/>
                <a:ea typeface="メイリオ" panose="020B0604030504040204" pitchFamily="50" charset="-128"/>
              </a:rPr>
              <a:t>公共交通移動等円滑化基準（省令）を改正し、新幹線における車椅子用フリースペースの設置</a:t>
            </a:r>
            <a:r>
              <a:rPr kumimoji="1" lang="ja-JP" altLang="en-US" sz="1600" dirty="0" smtClean="0">
                <a:solidFill>
                  <a:schemeClr val="tx1"/>
                </a:solidFill>
                <a:latin typeface="メイリオ" panose="020B0604030504040204" pitchFamily="50" charset="-128"/>
                <a:ea typeface="メイリオ" panose="020B0604030504040204" pitchFamily="50" charset="-128"/>
              </a:rPr>
              <a:t>を令和３年</a:t>
            </a:r>
            <a:r>
              <a:rPr kumimoji="1" lang="ja-JP" altLang="en-US" sz="1600" dirty="0">
                <a:solidFill>
                  <a:schemeClr val="tx1"/>
                </a:solidFill>
                <a:latin typeface="メイリオ" panose="020B0604030504040204" pitchFamily="50" charset="-128"/>
                <a:ea typeface="メイリオ" panose="020B0604030504040204" pitchFamily="50" charset="-128"/>
              </a:rPr>
              <a:t>７月から義務化</a:t>
            </a:r>
            <a:r>
              <a:rPr kumimoji="1" lang="ja-JP" altLang="en-US" sz="1600" dirty="0" smtClean="0">
                <a:solidFill>
                  <a:schemeClr val="tx1"/>
                </a:solidFill>
                <a:latin typeface="メイリオ" panose="020B0604030504040204" pitchFamily="50" charset="-128"/>
                <a:ea typeface="メイリオ" panose="020B0604030504040204" pitchFamily="50" charset="-128"/>
              </a:rPr>
              <a:t>（例：東海道</a:t>
            </a:r>
            <a:r>
              <a:rPr kumimoji="1" lang="ja-JP" altLang="en-US" sz="1600" dirty="0">
                <a:solidFill>
                  <a:schemeClr val="tx1"/>
                </a:solidFill>
                <a:latin typeface="メイリオ" panose="020B0604030504040204" pitchFamily="50" charset="-128"/>
                <a:ea typeface="メイリオ" panose="020B0604030504040204" pitchFamily="50" charset="-128"/>
              </a:rPr>
              <a:t>新幹線では６名の車椅子使用者が同時に利用可能となる</a:t>
            </a:r>
            <a:r>
              <a:rPr kumimoji="1" lang="ja-JP" altLang="en-US" sz="1600" dirty="0" smtClean="0">
                <a:solidFill>
                  <a:schemeClr val="tx1"/>
                </a:solidFill>
                <a:latin typeface="メイリオ" panose="020B0604030504040204" pitchFamily="50" charset="-128"/>
                <a:ea typeface="メイリオ" panose="020B0604030504040204" pitchFamily="50" charset="-128"/>
              </a:rPr>
              <a:t>）し、これまでに</a:t>
            </a:r>
            <a:r>
              <a:rPr kumimoji="1" lang="en-US" altLang="ja-JP" sz="1600" dirty="0" smtClean="0">
                <a:solidFill>
                  <a:schemeClr val="tx1"/>
                </a:solidFill>
                <a:latin typeface="メイリオ" panose="020B0604030504040204" pitchFamily="50" charset="-128"/>
                <a:ea typeface="メイリオ" panose="020B0604030504040204" pitchFamily="50" charset="-128"/>
              </a:rPr>
              <a:t>12</a:t>
            </a:r>
            <a:r>
              <a:rPr kumimoji="1" lang="ja-JP" altLang="en-US" sz="1600" dirty="0" smtClean="0">
                <a:solidFill>
                  <a:schemeClr val="tx1"/>
                </a:solidFill>
                <a:latin typeface="メイリオ" panose="020B0604030504040204" pitchFamily="50" charset="-128"/>
                <a:ea typeface="メイリオ" panose="020B0604030504040204" pitchFamily="50" charset="-128"/>
              </a:rPr>
              <a:t>編成（令和３年９月末時点）が対応。</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266700" indent="-266700"/>
            <a:r>
              <a:rPr kumimoji="1" lang="ja-JP" altLang="en-US" sz="1600" dirty="0">
                <a:solidFill>
                  <a:schemeClr val="tx1"/>
                </a:solidFill>
                <a:latin typeface="メイリオ" panose="020B0604030504040204" pitchFamily="50" charset="-128"/>
                <a:ea typeface="メイリオ" panose="020B0604030504040204" pitchFamily="50" charset="-128"/>
              </a:rPr>
              <a:t>・東海道・山陽新幹線のぞみにおいて、車椅子対応座席のウェブ予約の試行を開始（</a:t>
            </a:r>
            <a:r>
              <a:rPr kumimoji="1" lang="en-US" altLang="ja-JP" sz="1600" dirty="0">
                <a:solidFill>
                  <a:schemeClr val="tx1"/>
                </a:solidFill>
                <a:latin typeface="メイリオ" panose="020B0604030504040204" pitchFamily="50" charset="-128"/>
                <a:ea typeface="メイリオ" panose="020B0604030504040204" pitchFamily="50" charset="-128"/>
              </a:rPr>
              <a:t>5</a:t>
            </a:r>
            <a:r>
              <a:rPr kumimoji="1" lang="ja-JP" altLang="en-US" sz="1600" dirty="0">
                <a:solidFill>
                  <a:schemeClr val="tx1"/>
                </a:solidFill>
                <a:latin typeface="メイリオ" panose="020B0604030504040204" pitchFamily="50" charset="-128"/>
                <a:ea typeface="メイリオ" panose="020B0604030504040204" pitchFamily="50" charset="-128"/>
              </a:rPr>
              <a:t>月</a:t>
            </a:r>
            <a:r>
              <a:rPr kumimoji="1" lang="en-US" altLang="ja-JP" sz="1600" dirty="0">
                <a:solidFill>
                  <a:schemeClr val="tx1"/>
                </a:solidFill>
                <a:latin typeface="メイリオ" panose="020B0604030504040204" pitchFamily="50" charset="-128"/>
                <a:ea typeface="メイリオ" panose="020B0604030504040204" pitchFamily="50" charset="-128"/>
              </a:rPr>
              <a:t>20</a:t>
            </a:r>
            <a:r>
              <a:rPr kumimoji="1" lang="ja-JP" altLang="en-US" sz="1600" dirty="0">
                <a:solidFill>
                  <a:schemeClr val="tx1"/>
                </a:solidFill>
                <a:latin typeface="メイリオ" panose="020B0604030504040204" pitchFamily="50" charset="-128"/>
                <a:ea typeface="メイリオ" panose="020B0604030504040204" pitchFamily="50" charset="-128"/>
              </a:rPr>
              <a:t>日乗車分より予約可能）</a:t>
            </a:r>
            <a:endParaRPr kumimoji="1" lang="ja-JP" altLang="en-US" sz="1200" dirty="0">
              <a:solidFill>
                <a:schemeClr val="tx1"/>
              </a:solidFill>
              <a:latin typeface="メイリオ" panose="020B0604030504040204" pitchFamily="50" charset="-128"/>
              <a:ea typeface="メイリオ" panose="020B0604030504040204" pitchFamily="50" charset="-128"/>
            </a:endParaRPr>
          </a:p>
        </p:txBody>
      </p:sp>
      <p:pic>
        <p:nvPicPr>
          <p:cNvPr id="2" name="図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9266" y="2997200"/>
            <a:ext cx="2924568" cy="1888577"/>
          </a:xfrm>
          <a:prstGeom prst="rect">
            <a:avLst/>
          </a:prstGeom>
        </p:spPr>
      </p:pic>
    </p:spTree>
    <p:extLst>
      <p:ext uri="{BB962C8B-B14F-4D97-AF65-F5344CB8AC3E}">
        <p14:creationId xmlns:p14="http://schemas.microsoft.com/office/powerpoint/2010/main" val="25723099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 name="正方形/長方形 3"/>
          <p:cNvSpPr/>
          <p:nvPr/>
        </p:nvSpPr>
        <p:spPr>
          <a:xfrm>
            <a:off x="0" y="0"/>
            <a:ext cx="9906000" cy="54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MS UI Gothic" panose="020B0600070205080204" pitchFamily="50" charset="-128"/>
                <a:ea typeface="MS UI Gothic" panose="020B0600070205080204" pitchFamily="50" charset="-128"/>
              </a:rPr>
              <a:t>公共交通機関のバリアフリー化②</a:t>
            </a:r>
            <a:endParaRPr kumimoji="1" lang="ja-JP" altLang="en-US" sz="2400" b="1" dirty="0">
              <a:latin typeface="MS UI Gothic" panose="020B0600070205080204" pitchFamily="50" charset="-128"/>
              <a:ea typeface="MS UI Gothic" panose="020B0600070205080204" pitchFamily="50" charset="-128"/>
            </a:endParaRPr>
          </a:p>
        </p:txBody>
      </p:sp>
      <p:sp>
        <p:nvSpPr>
          <p:cNvPr id="1235" name="テキスト ボックス 5"/>
          <p:cNvSpPr txBox="1"/>
          <p:nvPr/>
        </p:nvSpPr>
        <p:spPr>
          <a:xfrm>
            <a:off x="4953000" y="590656"/>
            <a:ext cx="3877985"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○障害者割引</a:t>
            </a:r>
            <a:r>
              <a:rPr kumimoji="1" lang="ja-JP" altLang="en-US" sz="1600" b="1" dirty="0">
                <a:latin typeface="メイリオ" panose="020B0604030504040204" pitchFamily="50" charset="-128"/>
                <a:ea typeface="メイリオ" panose="020B0604030504040204" pitchFamily="50" charset="-128"/>
              </a:rPr>
              <a:t>における利用者利便の</a:t>
            </a:r>
            <a:r>
              <a:rPr kumimoji="1" lang="ja-JP" altLang="en-US" sz="1600" b="1" dirty="0" smtClean="0">
                <a:latin typeface="メイリオ" panose="020B0604030504040204" pitchFamily="50" charset="-128"/>
                <a:ea typeface="メイリオ" panose="020B0604030504040204" pitchFamily="50" charset="-128"/>
              </a:rPr>
              <a:t>向上</a:t>
            </a:r>
            <a:endParaRPr kumimoji="1" lang="ja-JP" altLang="en-US" sz="1600" b="1" strike="dblStrike" dirty="0">
              <a:latin typeface="メイリオ" panose="020B0604030504040204" pitchFamily="50" charset="-128"/>
              <a:ea typeface="メイリオ" panose="020B0604030504040204" pitchFamily="50" charset="-128"/>
            </a:endParaRPr>
          </a:p>
        </p:txBody>
      </p:sp>
      <p:sp>
        <p:nvSpPr>
          <p:cNvPr id="1237" name="スライド番号プレースホルダー 12"/>
          <p:cNvSpPr>
            <a:spLocks noGrp="1"/>
          </p:cNvSpPr>
          <p:nvPr>
            <p:ph type="sldNum" sz="quarter" idx="12"/>
          </p:nvPr>
        </p:nvSpPr>
        <p:spPr>
          <a:xfrm>
            <a:off x="7572197" y="6488484"/>
            <a:ext cx="2228850" cy="365125"/>
          </a:xfrm>
        </p:spPr>
        <p:txBody>
          <a:bodyPr/>
          <a:lstStyle/>
          <a:p>
            <a:fld id="{B2B73F3B-22D4-4648-80AB-27A0F244B47B}" type="slidenum">
              <a:rPr kumimoji="1" lang="ja-JP" altLang="en-US" smtClean="0"/>
              <a:t>7</a:t>
            </a:fld>
            <a:endParaRPr kumimoji="1" lang="ja-JP" altLang="en-US" dirty="0"/>
          </a:p>
        </p:txBody>
      </p:sp>
      <p:sp>
        <p:nvSpPr>
          <p:cNvPr id="1238" name="テキスト ボックス 25"/>
          <p:cNvSpPr txBox="1"/>
          <p:nvPr/>
        </p:nvSpPr>
        <p:spPr>
          <a:xfrm>
            <a:off x="9455" y="575847"/>
            <a:ext cx="3672800" cy="584775"/>
          </a:xfrm>
          <a:prstGeom prst="rect">
            <a:avLst/>
          </a:prstGeom>
          <a:noFill/>
        </p:spPr>
        <p:txBody>
          <a:bodyPr wrap="none" rtlCol="0">
            <a:spAutoFit/>
          </a:bodyPr>
          <a:lstStyle/>
          <a:p>
            <a:r>
              <a:rPr kumimoji="1" lang="ja-JP" altLang="en-US" sz="1600" b="1" dirty="0">
                <a:latin typeface="メイリオ" panose="020B0604030504040204" pitchFamily="50" charset="-128"/>
                <a:ea typeface="メイリオ" panose="020B0604030504040204" pitchFamily="50" charset="-128"/>
              </a:rPr>
              <a:t>○東京都心部バリアフリー鉄道ＭＡＰ</a:t>
            </a:r>
          </a:p>
          <a:p>
            <a:endParaRPr kumimoji="1" lang="ja-JP" altLang="en-US" sz="1600" b="1" dirty="0">
              <a:latin typeface="メイリオ" panose="020B0604030504040204" pitchFamily="50" charset="-128"/>
              <a:ea typeface="メイリオ" panose="020B0604030504040204" pitchFamily="50" charset="-128"/>
            </a:endParaRPr>
          </a:p>
        </p:txBody>
      </p:sp>
      <p:sp>
        <p:nvSpPr>
          <p:cNvPr id="1240" name="角丸四角形 33"/>
          <p:cNvSpPr/>
          <p:nvPr/>
        </p:nvSpPr>
        <p:spPr>
          <a:xfrm>
            <a:off x="5013384" y="950110"/>
            <a:ext cx="4807572" cy="1966540"/>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7800" indent="-177800"/>
            <a:r>
              <a:rPr kumimoji="1" lang="ja-JP" altLang="en-US" sz="1500" dirty="0">
                <a:solidFill>
                  <a:schemeClr val="tx1"/>
                </a:solidFill>
                <a:latin typeface="メイリオ" panose="020B0604030504040204" pitchFamily="50" charset="-128"/>
                <a:ea typeface="メイリオ" panose="020B0604030504040204" pitchFamily="50" charset="-128"/>
              </a:rPr>
              <a:t>・関西を中心に岡山、静岡を含めた</a:t>
            </a:r>
            <a:r>
              <a:rPr kumimoji="1" lang="en-US" altLang="ja-JP" sz="1500" dirty="0">
                <a:solidFill>
                  <a:schemeClr val="tx1"/>
                </a:solidFill>
                <a:latin typeface="メイリオ" panose="020B0604030504040204" pitchFamily="50" charset="-128"/>
                <a:ea typeface="メイリオ" panose="020B0604030504040204" pitchFamily="50" charset="-128"/>
              </a:rPr>
              <a:t>63</a:t>
            </a:r>
            <a:r>
              <a:rPr kumimoji="1" lang="ja-JP" altLang="en-US" sz="1500" dirty="0">
                <a:solidFill>
                  <a:schemeClr val="tx1"/>
                </a:solidFill>
                <a:latin typeface="メイリオ" panose="020B0604030504040204" pitchFamily="50" charset="-128"/>
                <a:ea typeface="メイリオ" panose="020B0604030504040204" pitchFamily="50" charset="-128"/>
              </a:rPr>
              <a:t>者の鉄道・バス事業者で構成するスルッと</a:t>
            </a:r>
            <a:r>
              <a:rPr kumimoji="1" lang="en-US" altLang="ja-JP" sz="1500" dirty="0">
                <a:solidFill>
                  <a:schemeClr val="tx1"/>
                </a:solidFill>
                <a:latin typeface="メイリオ" panose="020B0604030504040204" pitchFamily="50" charset="-128"/>
                <a:ea typeface="メイリオ" panose="020B0604030504040204" pitchFamily="50" charset="-128"/>
              </a:rPr>
              <a:t>KANSAI</a:t>
            </a:r>
            <a:r>
              <a:rPr kumimoji="1" lang="ja-JP" altLang="en-US" sz="1500" dirty="0">
                <a:solidFill>
                  <a:schemeClr val="tx1"/>
                </a:solidFill>
                <a:latin typeface="メイリオ" panose="020B0604030504040204" pitchFamily="50" charset="-128"/>
                <a:ea typeface="メイリオ" panose="020B0604030504040204" pitchFamily="50" charset="-128"/>
              </a:rPr>
              <a:t>協議会にて特別割引用</a:t>
            </a:r>
            <a:r>
              <a:rPr kumimoji="1" lang="en-US" altLang="ja-JP" sz="1500" dirty="0">
                <a:solidFill>
                  <a:schemeClr val="tx1"/>
                </a:solidFill>
                <a:latin typeface="メイリオ" panose="020B0604030504040204" pitchFamily="50" charset="-128"/>
                <a:ea typeface="メイリオ" panose="020B0604030504040204" pitchFamily="50" charset="-128"/>
              </a:rPr>
              <a:t>IC</a:t>
            </a:r>
            <a:r>
              <a:rPr kumimoji="1" lang="ja-JP" altLang="en-US" sz="1500" dirty="0">
                <a:solidFill>
                  <a:schemeClr val="tx1"/>
                </a:solidFill>
                <a:latin typeface="メイリオ" panose="020B0604030504040204" pitchFamily="50" charset="-128"/>
                <a:ea typeface="メイリオ" panose="020B0604030504040204" pitchFamily="50" charset="-128"/>
              </a:rPr>
              <a:t>カード</a:t>
            </a:r>
            <a:r>
              <a:rPr kumimoji="1" lang="ja-JP" altLang="en-US" sz="1500" dirty="0" smtClean="0">
                <a:solidFill>
                  <a:schemeClr val="tx1"/>
                </a:solidFill>
                <a:latin typeface="メイリオ" panose="020B0604030504040204" pitchFamily="50" charset="-128"/>
                <a:ea typeface="メイリオ" panose="020B0604030504040204" pitchFamily="50" charset="-128"/>
              </a:rPr>
              <a:t>を</a:t>
            </a:r>
            <a:r>
              <a:rPr kumimoji="1" lang="ja-JP" altLang="en-US" sz="1500" dirty="0">
                <a:solidFill>
                  <a:schemeClr val="tx1"/>
                </a:solidFill>
                <a:latin typeface="メイリオ" panose="020B0604030504040204" pitchFamily="50" charset="-128"/>
                <a:ea typeface="メイリオ" panose="020B0604030504040204" pitchFamily="50" charset="-128"/>
              </a:rPr>
              <a:t>平成</a:t>
            </a:r>
            <a:r>
              <a:rPr kumimoji="1" lang="en-US" altLang="ja-JP" sz="1500" dirty="0">
                <a:solidFill>
                  <a:schemeClr val="tx1"/>
                </a:solidFill>
                <a:latin typeface="メイリオ" panose="020B0604030504040204" pitchFamily="50" charset="-128"/>
                <a:ea typeface="メイリオ" panose="020B0604030504040204" pitchFamily="50" charset="-128"/>
              </a:rPr>
              <a:t>29</a:t>
            </a:r>
            <a:r>
              <a:rPr kumimoji="1" lang="ja-JP" altLang="en-US" sz="1500" dirty="0">
                <a:solidFill>
                  <a:schemeClr val="tx1"/>
                </a:solidFill>
                <a:latin typeface="メイリオ" panose="020B0604030504040204" pitchFamily="50" charset="-128"/>
                <a:ea typeface="メイリオ" panose="020B0604030504040204" pitchFamily="50" charset="-128"/>
              </a:rPr>
              <a:t>年４月に</a:t>
            </a:r>
            <a:r>
              <a:rPr kumimoji="1" lang="ja-JP" altLang="en-US" sz="1500" dirty="0" smtClean="0">
                <a:solidFill>
                  <a:schemeClr val="tx1"/>
                </a:solidFill>
                <a:latin typeface="メイリオ" panose="020B0604030504040204" pitchFamily="50" charset="-128"/>
                <a:ea typeface="メイリオ" panose="020B0604030504040204" pitchFamily="50" charset="-128"/>
              </a:rPr>
              <a:t>導入。</a:t>
            </a:r>
            <a:endParaRPr kumimoji="1" lang="en-US" altLang="ja-JP" sz="1500" dirty="0" smtClean="0">
              <a:solidFill>
                <a:schemeClr val="tx1"/>
              </a:solidFill>
              <a:latin typeface="メイリオ" panose="020B0604030504040204" pitchFamily="50" charset="-128"/>
              <a:ea typeface="メイリオ" panose="020B0604030504040204" pitchFamily="50" charset="-128"/>
            </a:endParaRPr>
          </a:p>
          <a:p>
            <a:pPr marL="177800" indent="-177800"/>
            <a:r>
              <a:rPr kumimoji="1" lang="ja-JP" altLang="en-US" sz="1500" dirty="0" smtClean="0">
                <a:solidFill>
                  <a:schemeClr val="tx1"/>
                </a:solidFill>
                <a:latin typeface="メイリオ" panose="020B0604030504040204" pitchFamily="50" charset="-128"/>
                <a:ea typeface="メイリオ" panose="020B0604030504040204" pitchFamily="50" charset="-128"/>
              </a:rPr>
              <a:t>・関東を中心に</a:t>
            </a:r>
            <a:r>
              <a:rPr kumimoji="1" lang="en-US" altLang="ja-JP" sz="1500" dirty="0" err="1" smtClean="0">
                <a:solidFill>
                  <a:schemeClr val="tx1"/>
                </a:solidFill>
                <a:latin typeface="メイリオ" panose="020B0604030504040204" pitchFamily="50" charset="-128"/>
                <a:ea typeface="メイリオ" panose="020B0604030504040204" pitchFamily="50" charset="-128"/>
              </a:rPr>
              <a:t>Suica</a:t>
            </a:r>
            <a:r>
              <a:rPr kumimoji="1" lang="ja-JP" altLang="en-US" sz="1500" dirty="0" err="1">
                <a:solidFill>
                  <a:schemeClr val="tx1"/>
                </a:solidFill>
                <a:latin typeface="メイリオ" panose="020B0604030504040204" pitchFamily="50" charset="-128"/>
                <a:ea typeface="メイリオ" panose="020B0604030504040204" pitchFamily="50" charset="-128"/>
              </a:rPr>
              <a:t>、</a:t>
            </a:r>
            <a:r>
              <a:rPr kumimoji="1" lang="en-US" altLang="ja-JP" sz="1500" dirty="0">
                <a:solidFill>
                  <a:schemeClr val="tx1"/>
                </a:solidFill>
                <a:latin typeface="メイリオ" panose="020B0604030504040204" pitchFamily="50" charset="-128"/>
                <a:ea typeface="メイリオ" panose="020B0604030504040204" pitchFamily="50" charset="-128"/>
              </a:rPr>
              <a:t>PASMO</a:t>
            </a:r>
            <a:r>
              <a:rPr kumimoji="1" lang="ja-JP" altLang="en-US" sz="1500" dirty="0">
                <a:solidFill>
                  <a:schemeClr val="tx1"/>
                </a:solidFill>
                <a:latin typeface="メイリオ" panose="020B0604030504040204" pitchFamily="50" charset="-128"/>
                <a:ea typeface="メイリオ" panose="020B0604030504040204" pitchFamily="50" charset="-128"/>
              </a:rPr>
              <a:t>を導入している鉄道・バス事業者で組織する「関東</a:t>
            </a:r>
            <a:r>
              <a:rPr kumimoji="1" lang="en-US" altLang="ja-JP" sz="1500" dirty="0">
                <a:solidFill>
                  <a:schemeClr val="tx1"/>
                </a:solidFill>
                <a:latin typeface="メイリオ" panose="020B0604030504040204" pitchFamily="50" charset="-128"/>
                <a:ea typeface="メイリオ" panose="020B0604030504040204" pitchFamily="50" charset="-128"/>
              </a:rPr>
              <a:t>IC</a:t>
            </a:r>
            <a:r>
              <a:rPr kumimoji="1" lang="ja-JP" altLang="en-US" sz="1500" dirty="0">
                <a:solidFill>
                  <a:schemeClr val="tx1"/>
                </a:solidFill>
                <a:latin typeface="メイリオ" panose="020B0604030504040204" pitchFamily="50" charset="-128"/>
                <a:ea typeface="メイリオ" panose="020B0604030504040204" pitchFamily="50" charset="-128"/>
              </a:rPr>
              <a:t>カード相互利用協議会」より、令和４年度後半を目途に障害者用</a:t>
            </a:r>
            <a:r>
              <a:rPr kumimoji="1" lang="en-US" altLang="ja-JP" sz="1500" dirty="0">
                <a:solidFill>
                  <a:schemeClr val="tx1"/>
                </a:solidFill>
                <a:latin typeface="メイリオ" panose="020B0604030504040204" pitchFamily="50" charset="-128"/>
                <a:ea typeface="メイリオ" panose="020B0604030504040204" pitchFamily="50" charset="-128"/>
              </a:rPr>
              <a:t>IC</a:t>
            </a:r>
            <a:r>
              <a:rPr kumimoji="1" lang="ja-JP" altLang="en-US" sz="1500" dirty="0">
                <a:solidFill>
                  <a:schemeClr val="tx1"/>
                </a:solidFill>
                <a:latin typeface="メイリオ" panose="020B0604030504040204" pitchFamily="50" charset="-128"/>
                <a:ea typeface="メイリオ" panose="020B0604030504040204" pitchFamily="50" charset="-128"/>
              </a:rPr>
              <a:t>カードのサービスを開始することを本年６月に発表。</a:t>
            </a:r>
          </a:p>
        </p:txBody>
      </p:sp>
      <p:sp>
        <p:nvSpPr>
          <p:cNvPr id="1243" name="角丸四角形 24"/>
          <p:cNvSpPr/>
          <p:nvPr/>
        </p:nvSpPr>
        <p:spPr>
          <a:xfrm>
            <a:off x="75688" y="943271"/>
            <a:ext cx="4779890" cy="5782731"/>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80975" indent="-180975"/>
            <a:r>
              <a:rPr kumimoji="1" lang="ja-JP" altLang="en-US" sz="1600" dirty="0" smtClean="0">
                <a:solidFill>
                  <a:schemeClr val="tx1"/>
                </a:solidFill>
                <a:latin typeface="メイリオ" panose="020B0604030504040204" pitchFamily="50" charset="-128"/>
                <a:ea typeface="メイリオ" panose="020B0604030504040204" pitchFamily="50" charset="-128"/>
              </a:rPr>
              <a:t>・車椅子</a:t>
            </a:r>
            <a:r>
              <a:rPr kumimoji="1" lang="ja-JP" altLang="en-US" sz="1600" dirty="0">
                <a:solidFill>
                  <a:schemeClr val="tx1"/>
                </a:solidFill>
                <a:latin typeface="メイリオ" panose="020B0604030504040204" pitchFamily="50" charset="-128"/>
                <a:ea typeface="メイリオ" panose="020B0604030504040204" pitchFamily="50" charset="-128"/>
              </a:rPr>
              <a:t>使用者が単独乗降しやすいホームと車両の段差・隙間の目安値をとりまとめたバリアフリー整備ガイドラインに基づき、山手線内を中心に単独乗降しやすい駅を路線図上で分かりやすく</a:t>
            </a:r>
            <a:r>
              <a:rPr kumimoji="1" lang="ja-JP" altLang="en-US" sz="1600" dirty="0" smtClean="0">
                <a:solidFill>
                  <a:schemeClr val="tx1"/>
                </a:solidFill>
                <a:latin typeface="メイリオ" panose="020B0604030504040204" pitchFamily="50" charset="-128"/>
                <a:ea typeface="メイリオ" panose="020B0604030504040204" pitchFamily="50" charset="-128"/>
              </a:rPr>
              <a:t>示したバリアフリーマップを令和元年</a:t>
            </a:r>
            <a:r>
              <a:rPr kumimoji="1" lang="en-US" altLang="ja-JP" sz="1600" dirty="0" smtClean="0">
                <a:solidFill>
                  <a:schemeClr val="tx1"/>
                </a:solidFill>
                <a:latin typeface="メイリオ" panose="020B0604030504040204" pitchFamily="50" charset="-128"/>
                <a:ea typeface="メイリオ" panose="020B0604030504040204" pitchFamily="50" charset="-128"/>
              </a:rPr>
              <a:t>12</a:t>
            </a:r>
            <a:r>
              <a:rPr kumimoji="1" lang="ja-JP" altLang="en-US" sz="1600" dirty="0" smtClean="0">
                <a:solidFill>
                  <a:schemeClr val="tx1"/>
                </a:solidFill>
                <a:latin typeface="メイリオ" panose="020B0604030504040204" pitchFamily="50" charset="-128"/>
                <a:ea typeface="メイリオ" panose="020B0604030504040204" pitchFamily="50" charset="-128"/>
              </a:rPr>
              <a:t>月に、最新版を令和３年</a:t>
            </a:r>
            <a:r>
              <a:rPr kumimoji="1" lang="ja-JP" altLang="en-US" sz="1600" dirty="0">
                <a:solidFill>
                  <a:schemeClr val="tx1"/>
                </a:solidFill>
                <a:latin typeface="メイリオ" panose="020B0604030504040204" pitchFamily="50" charset="-128"/>
                <a:ea typeface="メイリオ" panose="020B0604030504040204" pitchFamily="50" charset="-128"/>
              </a:rPr>
              <a:t>３月</a:t>
            </a:r>
            <a:r>
              <a:rPr kumimoji="1" lang="ja-JP" altLang="en-US" sz="1600" dirty="0" smtClean="0">
                <a:solidFill>
                  <a:schemeClr val="tx1"/>
                </a:solidFill>
                <a:latin typeface="メイリオ" panose="020B0604030504040204" pitchFamily="50" charset="-128"/>
                <a:ea typeface="メイリオ" panose="020B0604030504040204" pitchFamily="50" charset="-128"/>
              </a:rPr>
              <a:t>にそれぞれ公表。</a:t>
            </a:r>
            <a:endParaRPr kumimoji="1" lang="ja-JP" altLang="en-US" sz="1500" dirty="0">
              <a:solidFill>
                <a:schemeClr val="tx1"/>
              </a:solidFill>
              <a:latin typeface="メイリオ" panose="020B0604030504040204" pitchFamily="50" charset="-128"/>
              <a:ea typeface="メイリオ" panose="020B0604030504040204" pitchFamily="50" charset="-128"/>
            </a:endParaRPr>
          </a:p>
        </p:txBody>
      </p:sp>
      <p:pic>
        <p:nvPicPr>
          <p:cNvPr id="1244" name="図 31"/>
          <p:cNvPicPr>
            <a:picLocks noChangeAspect="1"/>
          </p:cNvPicPr>
          <p:nvPr/>
        </p:nvPicPr>
        <p:blipFill>
          <a:blip r:embed="rId2"/>
          <a:srcRect l="9784" t="33501" r="70462" b="48619"/>
          <a:stretch>
            <a:fillRect/>
          </a:stretch>
        </p:blipFill>
        <p:spPr>
          <a:xfrm>
            <a:off x="158166" y="2774939"/>
            <a:ext cx="4610567" cy="2949128"/>
          </a:xfrm>
          <a:prstGeom prst="rect">
            <a:avLst/>
          </a:prstGeom>
        </p:spPr>
      </p:pic>
      <p:pic>
        <p:nvPicPr>
          <p:cNvPr id="1245" name="図 21"/>
          <p:cNvPicPr>
            <a:picLocks noChangeAspect="1"/>
          </p:cNvPicPr>
          <p:nvPr/>
        </p:nvPicPr>
        <p:blipFill>
          <a:blip r:embed="rId2"/>
          <a:srcRect l="3391" t="7272" r="87251" b="66953"/>
          <a:stretch>
            <a:fillRect/>
          </a:stretch>
        </p:blipFill>
        <p:spPr>
          <a:xfrm>
            <a:off x="3265714" y="3781091"/>
            <a:ext cx="1483360" cy="2889584"/>
          </a:xfrm>
          <a:prstGeom prst="rect">
            <a:avLst/>
          </a:prstGeom>
        </p:spPr>
      </p:pic>
      <p:sp>
        <p:nvSpPr>
          <p:cNvPr id="30" name="テキスト ボックス 6"/>
          <p:cNvSpPr txBox="1"/>
          <p:nvPr/>
        </p:nvSpPr>
        <p:spPr>
          <a:xfrm>
            <a:off x="4979080" y="3037225"/>
            <a:ext cx="4083169"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○大会を契機とした面的なバリアフリー化</a:t>
            </a:r>
            <a:endParaRPr kumimoji="1" lang="ja-JP" altLang="en-US" sz="1600" b="1" dirty="0">
              <a:latin typeface="メイリオ" panose="020B0604030504040204" pitchFamily="50" charset="-128"/>
              <a:ea typeface="メイリオ" panose="020B0604030504040204" pitchFamily="50" charset="-128"/>
            </a:endParaRPr>
          </a:p>
        </p:txBody>
      </p:sp>
      <p:sp>
        <p:nvSpPr>
          <p:cNvPr id="31" name="角丸四角形 7"/>
          <p:cNvSpPr/>
          <p:nvPr/>
        </p:nvSpPr>
        <p:spPr>
          <a:xfrm>
            <a:off x="4998790" y="3438483"/>
            <a:ext cx="4822166" cy="3287519"/>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9388" indent="-179388"/>
            <a:r>
              <a:rPr kumimoji="1" lang="ja-JP" altLang="en-US" sz="1600" dirty="0">
                <a:solidFill>
                  <a:schemeClr val="tx1"/>
                </a:solidFill>
                <a:latin typeface="メイリオ" panose="020B0604030504040204" pitchFamily="50" charset="-128"/>
                <a:ea typeface="メイリオ" panose="020B0604030504040204" pitchFamily="50" charset="-128"/>
              </a:rPr>
              <a:t>・大会の競技会場へのアクセシブルルートとなる駅や途中の乗り換えに利用される駅など首都圏の主要</a:t>
            </a:r>
            <a:r>
              <a:rPr kumimoji="1" lang="ja-JP" altLang="en-US" sz="1600" dirty="0" smtClean="0">
                <a:solidFill>
                  <a:schemeClr val="tx1"/>
                </a:solidFill>
                <a:latin typeface="メイリオ" panose="020B0604030504040204" pitchFamily="50" charset="-128"/>
                <a:ea typeface="メイリオ" panose="020B0604030504040204" pitchFamily="50" charset="-128"/>
              </a:rPr>
              <a:t>駅に</a:t>
            </a:r>
            <a:r>
              <a:rPr kumimoji="1" lang="ja-JP" altLang="en-US" sz="1600" dirty="0">
                <a:solidFill>
                  <a:schemeClr val="tx1"/>
                </a:solidFill>
                <a:latin typeface="メイリオ" panose="020B0604030504040204" pitchFamily="50" charset="-128"/>
                <a:ea typeface="メイリオ" panose="020B0604030504040204" pitchFamily="50" charset="-128"/>
              </a:rPr>
              <a:t>おいて</a:t>
            </a:r>
            <a:r>
              <a:rPr kumimoji="1" lang="ja-JP" altLang="en-US" sz="1600" dirty="0" smtClean="0">
                <a:solidFill>
                  <a:schemeClr val="tx1"/>
                </a:solidFill>
                <a:latin typeface="メイリオ" panose="020B0604030504040204" pitchFamily="50" charset="-128"/>
                <a:ea typeface="メイリオ" panose="020B0604030504040204" pitchFamily="50" charset="-128"/>
              </a:rPr>
              <a:t>、対応</a:t>
            </a:r>
            <a:r>
              <a:rPr kumimoji="1" lang="ja-JP" altLang="en-US" sz="1600" dirty="0">
                <a:solidFill>
                  <a:schemeClr val="tx1"/>
                </a:solidFill>
                <a:latin typeface="メイリオ" panose="020B0604030504040204" pitchFamily="50" charset="-128"/>
                <a:ea typeface="メイリオ" panose="020B0604030504040204" pitchFamily="50" charset="-128"/>
              </a:rPr>
              <a:t>可能なプラットホームを選定し</a:t>
            </a:r>
            <a:r>
              <a:rPr kumimoji="1" lang="ja-JP" altLang="en-US" sz="1600" dirty="0" smtClean="0">
                <a:solidFill>
                  <a:schemeClr val="tx1"/>
                </a:solidFill>
                <a:latin typeface="メイリオ" panose="020B0604030504040204" pitchFamily="50" charset="-128"/>
                <a:ea typeface="メイリオ" panose="020B0604030504040204" pitchFamily="50" charset="-128"/>
              </a:rPr>
              <a:t>、車椅子使用者が単独</a:t>
            </a:r>
            <a:r>
              <a:rPr kumimoji="1" lang="ja-JP" altLang="en-US" sz="1600" dirty="0">
                <a:solidFill>
                  <a:schemeClr val="tx1"/>
                </a:solidFill>
                <a:latin typeface="メイリオ" panose="020B0604030504040204" pitchFamily="50" charset="-128"/>
                <a:ea typeface="メイリオ" panose="020B0604030504040204" pitchFamily="50" charset="-128"/>
              </a:rPr>
              <a:t>乗降がしやすくなるよう</a:t>
            </a:r>
            <a:r>
              <a:rPr kumimoji="1" lang="ja-JP" altLang="en-US" sz="1600" dirty="0" smtClean="0">
                <a:solidFill>
                  <a:schemeClr val="tx1"/>
                </a:solidFill>
                <a:latin typeface="メイリオ" panose="020B0604030504040204" pitchFamily="50" charset="-128"/>
                <a:ea typeface="メイリオ" panose="020B0604030504040204" pitchFamily="50" charset="-128"/>
              </a:rPr>
              <a:t>整備。</a:t>
            </a:r>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grpSp>
        <p:nvGrpSpPr>
          <p:cNvPr id="4" name="グループ化 3"/>
          <p:cNvGrpSpPr>
            <a:grpSpLocks noChangeAspect="1"/>
          </p:cNvGrpSpPr>
          <p:nvPr/>
        </p:nvGrpSpPr>
        <p:grpSpPr>
          <a:xfrm>
            <a:off x="5260002" y="4874066"/>
            <a:ext cx="4232943" cy="1553995"/>
            <a:chOff x="5473692" y="4650174"/>
            <a:chExt cx="3357293" cy="1232527"/>
          </a:xfrm>
        </p:grpSpPr>
        <p:sp>
          <p:nvSpPr>
            <p:cNvPr id="32" name="下矢印 15"/>
            <p:cNvSpPr/>
            <p:nvPr/>
          </p:nvSpPr>
          <p:spPr>
            <a:xfrm rot="16200000">
              <a:off x="6836302" y="4980554"/>
              <a:ext cx="465191" cy="562598"/>
            </a:xfrm>
            <a:prstGeom prst="downArrow">
              <a:avLst>
                <a:gd name="adj1" fmla="val 50000"/>
                <a:gd name="adj2" fmla="val 65344"/>
              </a:avLst>
            </a:prstGeom>
            <a:solidFill>
              <a:schemeClr val="accent1"/>
            </a:solid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icture 8"/>
            <p:cNvPicPr>
              <a:picLocks noChangeAspect="1" noChangeArrowheads="1"/>
            </p:cNvPicPr>
            <p:nvPr/>
          </p:nvPicPr>
          <p:blipFill>
            <a:blip r:embed="rId3"/>
            <a:srcRect t="4665"/>
            <a:stretch>
              <a:fillRect/>
            </a:stretch>
          </p:blipFill>
          <p:spPr>
            <a:xfrm>
              <a:off x="5473692" y="4650174"/>
              <a:ext cx="1224824" cy="1232527"/>
            </a:xfrm>
            <a:prstGeom prst="rect">
              <a:avLst/>
            </a:prstGeom>
            <a:noFill/>
            <a:ln w="9525" algn="ctr">
              <a:noFill/>
              <a:miter lim="800000"/>
              <a:headEnd/>
              <a:tailEnd/>
            </a:ln>
          </p:spPr>
        </p:pic>
        <p:pic>
          <p:nvPicPr>
            <p:cNvPr id="34" name="図 4" descr="P1000342（経営改善送付）.JPG"/>
            <p:cNvPicPr>
              <a:picLocks noChangeAspect="1"/>
            </p:cNvPicPr>
            <p:nvPr/>
          </p:nvPicPr>
          <p:blipFill>
            <a:blip r:embed="rId4"/>
            <a:srcRect l="12041" t="5208" r="13803" b="9375"/>
            <a:stretch>
              <a:fillRect/>
            </a:stretch>
          </p:blipFill>
          <p:spPr>
            <a:xfrm>
              <a:off x="7439279" y="4660548"/>
              <a:ext cx="1391706" cy="1202612"/>
            </a:xfrm>
            <a:prstGeom prst="rect">
              <a:avLst/>
            </a:prstGeom>
            <a:noFill/>
            <a:ln w="9525">
              <a:noFill/>
              <a:miter lim="800000"/>
              <a:headEnd/>
              <a:tailEnd/>
            </a:ln>
          </p:spPr>
        </p:pic>
        <p:sp>
          <p:nvSpPr>
            <p:cNvPr id="35" name="テキスト ボックス 18"/>
            <p:cNvSpPr txBox="1"/>
            <p:nvPr/>
          </p:nvSpPr>
          <p:spPr>
            <a:xfrm>
              <a:off x="6503938" y="4740789"/>
              <a:ext cx="1172837" cy="169277"/>
            </a:xfrm>
            <a:prstGeom prst="rect">
              <a:avLst/>
            </a:prstGeom>
            <a:solidFill>
              <a:schemeClr val="bg1">
                <a:lumMod val="95000"/>
              </a:schemeClr>
            </a:solidFill>
            <a:ln>
              <a:solidFill>
                <a:srgbClr val="0070C0"/>
              </a:solidFill>
            </a:ln>
          </p:spPr>
          <p:txBody>
            <a:bodyPr wrap="square" lIns="36000" tIns="0" rIns="36000" bIns="0" rtlCol="0">
              <a:spAutoFit/>
            </a:bodyPr>
            <a:lstStyle/>
            <a:p>
              <a:pPr algn="ctr"/>
              <a:r>
                <a:rPr kumimoji="1" lang="ja-JP" altLang="en-US" sz="1100" dirty="0" smtClean="0">
                  <a:solidFill>
                    <a:srgbClr val="0070C0"/>
                  </a:solidFill>
                  <a:latin typeface="AR P丸ゴシック体E" panose="020F0900000000000000" pitchFamily="50" charset="-128"/>
                  <a:ea typeface="AR P丸ゴシック体E" panose="020F0900000000000000" pitchFamily="50" charset="-128"/>
                </a:rPr>
                <a:t>単独乗</a:t>
              </a:r>
              <a:r>
                <a:rPr lang="ja-JP" altLang="en-US" sz="1100" dirty="0" smtClean="0">
                  <a:solidFill>
                    <a:srgbClr val="0070C0"/>
                  </a:solidFill>
                  <a:latin typeface="AR P丸ゴシック体E" panose="020F0900000000000000" pitchFamily="50" charset="-128"/>
                  <a:ea typeface="AR P丸ゴシック体E" panose="020F0900000000000000" pitchFamily="50" charset="-128"/>
                </a:rPr>
                <a:t>降</a:t>
              </a:r>
              <a:r>
                <a:rPr kumimoji="1" lang="ja-JP" altLang="en-US" sz="1100" dirty="0" smtClean="0">
                  <a:solidFill>
                    <a:srgbClr val="0070C0"/>
                  </a:solidFill>
                  <a:latin typeface="AR P丸ゴシック体E" panose="020F0900000000000000" pitchFamily="50" charset="-128"/>
                  <a:ea typeface="AR P丸ゴシック体E" panose="020F0900000000000000" pitchFamily="50" charset="-128"/>
                </a:rPr>
                <a:t>可能へ</a:t>
              </a:r>
              <a:endParaRPr kumimoji="1" lang="ja-JP" altLang="en-US" sz="1100" dirty="0">
                <a:solidFill>
                  <a:srgbClr val="0070C0"/>
                </a:solidFill>
                <a:latin typeface="AR P丸ゴシック体E" panose="020F0900000000000000" pitchFamily="50" charset="-128"/>
                <a:ea typeface="AR P丸ゴシック体E" panose="020F0900000000000000" pitchFamily="50" charset="-128"/>
              </a:endParaRPr>
            </a:p>
          </p:txBody>
        </p:sp>
        <p:sp>
          <p:nvSpPr>
            <p:cNvPr id="36" name="テキスト ボックス 19"/>
            <p:cNvSpPr txBox="1"/>
            <p:nvPr/>
          </p:nvSpPr>
          <p:spPr>
            <a:xfrm>
              <a:off x="6236173" y="5701468"/>
              <a:ext cx="418952" cy="138499"/>
            </a:xfrm>
            <a:prstGeom prst="rect">
              <a:avLst/>
            </a:prstGeom>
            <a:solidFill>
              <a:schemeClr val="bg1"/>
            </a:solidFill>
            <a:ln>
              <a:solidFill>
                <a:schemeClr val="tx1"/>
              </a:solidFill>
            </a:ln>
          </p:spPr>
          <p:txBody>
            <a:bodyPr wrap="none" lIns="36000" tIns="0" rIns="36000" bIns="0" rtlCol="0">
              <a:spAutoFit/>
            </a:bodyPr>
            <a:lstStyle/>
            <a:p>
              <a:r>
                <a:rPr kumimoji="1" lang="ja-JP" altLang="en-US" sz="900" dirty="0" smtClean="0"/>
                <a:t>対策前</a:t>
              </a:r>
              <a:endParaRPr kumimoji="1" lang="ja-JP" altLang="en-US" sz="900" dirty="0"/>
            </a:p>
          </p:txBody>
        </p:sp>
        <p:sp>
          <p:nvSpPr>
            <p:cNvPr id="37" name="テキスト ボックス 20"/>
            <p:cNvSpPr txBox="1"/>
            <p:nvPr/>
          </p:nvSpPr>
          <p:spPr>
            <a:xfrm>
              <a:off x="8369882" y="5676138"/>
              <a:ext cx="418952" cy="138499"/>
            </a:xfrm>
            <a:prstGeom prst="rect">
              <a:avLst/>
            </a:prstGeom>
            <a:solidFill>
              <a:schemeClr val="bg1"/>
            </a:solidFill>
            <a:ln>
              <a:solidFill>
                <a:schemeClr val="tx1"/>
              </a:solidFill>
            </a:ln>
          </p:spPr>
          <p:txBody>
            <a:bodyPr wrap="none" lIns="36000" tIns="0" rIns="36000" bIns="0" rtlCol="0">
              <a:spAutoFit/>
            </a:bodyPr>
            <a:lstStyle/>
            <a:p>
              <a:r>
                <a:rPr kumimoji="1" lang="ja-JP" altLang="en-US" sz="900" dirty="0" smtClean="0"/>
                <a:t>対策後</a:t>
              </a:r>
              <a:endParaRPr kumimoji="1" lang="ja-JP" altLang="en-US" sz="900" dirty="0"/>
            </a:p>
          </p:txBody>
        </p:sp>
      </p:grpSp>
    </p:spTree>
    <p:extLst>
      <p:ext uri="{BB962C8B-B14F-4D97-AF65-F5344CB8AC3E}">
        <p14:creationId xmlns:p14="http://schemas.microsoft.com/office/powerpoint/2010/main" val="13048915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3" name="正方形/長方形 3"/>
          <p:cNvSpPr/>
          <p:nvPr/>
        </p:nvSpPr>
        <p:spPr>
          <a:xfrm>
            <a:off x="0" y="0"/>
            <a:ext cx="9906000" cy="54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MS UI Gothic" panose="020B0600070205080204" pitchFamily="50" charset="-128"/>
                <a:ea typeface="MS UI Gothic" panose="020B0600070205080204" pitchFamily="50" charset="-128"/>
              </a:rPr>
              <a:t>ホテル・飲食店のバリアフリー化</a:t>
            </a:r>
            <a:endParaRPr kumimoji="1" lang="ja-JP" altLang="en-US" sz="2400" b="1" dirty="0">
              <a:latin typeface="MS UI Gothic" panose="020B0600070205080204" pitchFamily="50" charset="-128"/>
              <a:ea typeface="MS UI Gothic" panose="020B0600070205080204" pitchFamily="50" charset="-128"/>
            </a:endParaRPr>
          </a:p>
        </p:txBody>
      </p:sp>
      <p:sp>
        <p:nvSpPr>
          <p:cNvPr id="1264" name="角丸四角形 1"/>
          <p:cNvSpPr/>
          <p:nvPr/>
        </p:nvSpPr>
        <p:spPr>
          <a:xfrm>
            <a:off x="39983" y="966157"/>
            <a:ext cx="4883990" cy="5797499"/>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6213" indent="-176213"/>
            <a:r>
              <a:rPr kumimoji="1" lang="ja-JP" altLang="en-US" sz="1600" dirty="0" smtClean="0">
                <a:solidFill>
                  <a:schemeClr val="tx1"/>
                </a:solidFill>
                <a:latin typeface="メイリオ" panose="020B0604030504040204" pitchFamily="50" charset="-128"/>
                <a:ea typeface="メイリオ" panose="020B0604030504040204" pitchFamily="50" charset="-128"/>
              </a:rPr>
              <a:t>・一定規模以上のホテル又は旅館の建築等を行う場合、令和元年９月から、当該建築等を行う客室総数の１％以上のバリアフリー客室の整備を義務化した。</a:t>
            </a:r>
            <a:r>
              <a:rPr kumimoji="1" lang="ja-JP" altLang="en-US" sz="1600" dirty="0">
                <a:solidFill>
                  <a:schemeClr val="tx1"/>
                </a:solidFill>
                <a:latin typeface="メイリオ" panose="020B0604030504040204" pitchFamily="50" charset="-128"/>
                <a:ea typeface="メイリオ" panose="020B0604030504040204" pitchFamily="50" charset="-128"/>
              </a:rPr>
              <a:t>また、既存客室や共用部については、補助金等で支援を行うことによって</a:t>
            </a:r>
            <a:r>
              <a:rPr kumimoji="1" lang="ja-JP" altLang="en-US" sz="1600" dirty="0" smtClean="0">
                <a:solidFill>
                  <a:schemeClr val="tx1"/>
                </a:solidFill>
                <a:latin typeface="メイリオ" panose="020B0604030504040204" pitchFamily="50" charset="-128"/>
                <a:ea typeface="メイリオ" panose="020B0604030504040204" pitchFamily="50" charset="-128"/>
              </a:rPr>
              <a:t>、令和</a:t>
            </a:r>
            <a:r>
              <a:rPr kumimoji="1" lang="ja-JP" altLang="en-US" sz="1600" dirty="0">
                <a:solidFill>
                  <a:schemeClr val="tx1"/>
                </a:solidFill>
                <a:latin typeface="メイリオ" panose="020B0604030504040204" pitchFamily="50" charset="-128"/>
                <a:ea typeface="メイリオ" panose="020B0604030504040204" pitchFamily="50" charset="-128"/>
              </a:rPr>
              <a:t>２</a:t>
            </a:r>
            <a:r>
              <a:rPr kumimoji="1" lang="ja-JP" altLang="en-US" sz="1600" dirty="0" smtClean="0">
                <a:solidFill>
                  <a:schemeClr val="tx1"/>
                </a:solidFill>
                <a:latin typeface="メイリオ" panose="020B0604030504040204" pitchFamily="50" charset="-128"/>
                <a:ea typeface="メイリオ" panose="020B0604030504040204" pitchFamily="50" charset="-128"/>
              </a:rPr>
              <a:t>年度</a:t>
            </a:r>
            <a:r>
              <a:rPr kumimoji="1" lang="ja-JP" altLang="en-US" sz="1600" dirty="0">
                <a:solidFill>
                  <a:schemeClr val="tx1"/>
                </a:solidFill>
                <a:latin typeface="メイリオ" panose="020B0604030504040204" pitchFamily="50" charset="-128"/>
                <a:ea typeface="メイリオ" panose="020B0604030504040204" pitchFamily="50" charset="-128"/>
              </a:rPr>
              <a:t>末までに</a:t>
            </a:r>
            <a:r>
              <a:rPr kumimoji="1" lang="en-US" altLang="ja-JP" sz="1600" dirty="0">
                <a:solidFill>
                  <a:schemeClr val="tx1"/>
                </a:solidFill>
                <a:latin typeface="メイリオ" panose="020B0604030504040204" pitchFamily="50" charset="-128"/>
                <a:ea typeface="メイリオ" panose="020B0604030504040204" pitchFamily="50" charset="-128"/>
              </a:rPr>
              <a:t>1,084</a:t>
            </a:r>
            <a:r>
              <a:rPr kumimoji="1" lang="ja-JP" altLang="en-US" sz="1600" dirty="0">
                <a:solidFill>
                  <a:schemeClr val="tx1"/>
                </a:solidFill>
                <a:latin typeface="メイリオ" panose="020B0604030504040204" pitchFamily="50" charset="-128"/>
                <a:ea typeface="メイリオ" panose="020B0604030504040204" pitchFamily="50" charset="-128"/>
              </a:rPr>
              <a:t>件（延べ事業者数</a:t>
            </a:r>
            <a:r>
              <a:rPr kumimoji="1" lang="ja-JP" altLang="en-US" sz="1600" dirty="0" smtClean="0">
                <a:solidFill>
                  <a:schemeClr val="tx1"/>
                </a:solidFill>
                <a:latin typeface="メイリオ" panose="020B0604030504040204" pitchFamily="50" charset="-128"/>
                <a:ea typeface="メイリオ" panose="020B0604030504040204" pitchFamily="50" charset="-128"/>
              </a:rPr>
              <a:t>）改修。</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176213" indent="-176213"/>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smtClean="0">
                <a:solidFill>
                  <a:schemeClr val="tx1"/>
                </a:solidFill>
                <a:latin typeface="メイリオ" panose="020B0604030504040204" pitchFamily="50" charset="-128"/>
                <a:ea typeface="メイリオ" panose="020B0604030504040204" pitchFamily="50" charset="-128"/>
              </a:rPr>
              <a:t>・東京都</a:t>
            </a:r>
            <a:r>
              <a:rPr kumimoji="1" lang="ja-JP" altLang="en-US" sz="1600" dirty="0">
                <a:solidFill>
                  <a:schemeClr val="tx1"/>
                </a:solidFill>
                <a:latin typeface="メイリオ" panose="020B0604030504040204" pitchFamily="50" charset="-128"/>
                <a:ea typeface="メイリオ" panose="020B0604030504040204" pitchFamily="50" charset="-128"/>
              </a:rPr>
              <a:t>は</a:t>
            </a:r>
            <a:r>
              <a:rPr kumimoji="1" lang="ja-JP" altLang="en-US" sz="1600" dirty="0" smtClean="0">
                <a:solidFill>
                  <a:schemeClr val="tx1"/>
                </a:solidFill>
                <a:latin typeface="メイリオ" panose="020B0604030504040204" pitchFamily="50" charset="-128"/>
                <a:ea typeface="メイリオ" panose="020B0604030504040204" pitchFamily="50" charset="-128"/>
              </a:rPr>
              <a:t>、令和元年</a:t>
            </a:r>
            <a:r>
              <a:rPr kumimoji="1" lang="ja-JP" altLang="en-US" sz="1600" dirty="0">
                <a:solidFill>
                  <a:schemeClr val="tx1"/>
                </a:solidFill>
                <a:latin typeface="メイリオ" panose="020B0604030504040204" pitchFamily="50" charset="-128"/>
                <a:ea typeface="メイリオ" panose="020B0604030504040204" pitchFamily="50" charset="-128"/>
              </a:rPr>
              <a:t>９月から、一般客室についても一定水準（浴室・トイレのドア幅</a:t>
            </a:r>
            <a:r>
              <a:rPr kumimoji="1" lang="en-US" altLang="ja-JP" sz="1600" dirty="0">
                <a:solidFill>
                  <a:schemeClr val="tx1"/>
                </a:solidFill>
                <a:latin typeface="メイリオ" panose="020B0604030504040204" pitchFamily="50" charset="-128"/>
                <a:ea typeface="メイリオ" panose="020B0604030504040204" pitchFamily="50" charset="-128"/>
              </a:rPr>
              <a:t>70cm</a:t>
            </a:r>
            <a:r>
              <a:rPr kumimoji="1" lang="ja-JP" altLang="en-US" sz="1600" dirty="0" err="1">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段差解消等）のバリアフリー化を義務化。さらに、誘導水準（同</a:t>
            </a:r>
            <a:r>
              <a:rPr kumimoji="1" lang="en-US" altLang="ja-JP" sz="1600" dirty="0">
                <a:solidFill>
                  <a:schemeClr val="tx1"/>
                </a:solidFill>
                <a:latin typeface="メイリオ" panose="020B0604030504040204" pitchFamily="50" charset="-128"/>
                <a:ea typeface="メイリオ" panose="020B0604030504040204" pitchFamily="50" charset="-128"/>
              </a:rPr>
              <a:t>75cm</a:t>
            </a:r>
            <a:r>
              <a:rPr kumimoji="1" lang="ja-JP" altLang="en-US" sz="1600" dirty="0">
                <a:solidFill>
                  <a:schemeClr val="tx1"/>
                </a:solidFill>
                <a:latin typeface="メイリオ" panose="020B0604030504040204" pitchFamily="50" charset="-128"/>
                <a:ea typeface="メイリオ" panose="020B0604030504040204" pitchFamily="50" charset="-128"/>
              </a:rPr>
              <a:t>）を推奨基準化</a:t>
            </a:r>
            <a:r>
              <a:rPr kumimoji="1" lang="ja-JP" altLang="en-US" sz="1600" dirty="0" smtClean="0">
                <a:solidFill>
                  <a:schemeClr val="tx1"/>
                </a:solidFill>
                <a:latin typeface="メイリオ" panose="020B0604030504040204" pitchFamily="50" charset="-128"/>
                <a:ea typeface="メイリオ" panose="020B0604030504040204" pitchFamily="50" charset="-128"/>
              </a:rPr>
              <a:t>。</a:t>
            </a:r>
            <a:endParaRPr kumimoji="1" lang="en-US" altLang="ja-JP" sz="1600" dirty="0">
              <a:solidFill>
                <a:schemeClr val="tx1"/>
              </a:solidFill>
              <a:latin typeface="メイリオ" panose="020B0604030504040204" pitchFamily="50" charset="-128"/>
              <a:ea typeface="メイリオ" panose="020B0604030504040204" pitchFamily="50" charset="-128"/>
            </a:endParaRPr>
          </a:p>
          <a:p>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sp>
        <p:nvSpPr>
          <p:cNvPr id="1265" name="テキスト ボックス 2"/>
          <p:cNvSpPr txBox="1"/>
          <p:nvPr/>
        </p:nvSpPr>
        <p:spPr>
          <a:xfrm>
            <a:off x="8626" y="627603"/>
            <a:ext cx="2646878"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○ホテルのバリアフリー化</a:t>
            </a:r>
            <a:endParaRPr kumimoji="1" lang="ja-JP" altLang="en-US" sz="1600" b="1" dirty="0">
              <a:latin typeface="メイリオ" panose="020B0604030504040204" pitchFamily="50" charset="-128"/>
              <a:ea typeface="メイリオ" panose="020B0604030504040204" pitchFamily="50" charset="-128"/>
            </a:endParaRPr>
          </a:p>
        </p:txBody>
      </p:sp>
      <p:sp>
        <p:nvSpPr>
          <p:cNvPr id="1266" name="角丸四角形 4"/>
          <p:cNvSpPr/>
          <p:nvPr/>
        </p:nvSpPr>
        <p:spPr>
          <a:xfrm>
            <a:off x="4984357" y="966157"/>
            <a:ext cx="4883990" cy="5797499"/>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・東京大会期間中に我が国に来訪する障害者やパラリンピアンが、宿泊や飲食を満喫できる環境を整備するため、施設内の飲食店のバリアフリー改修を令和２年度において、補助金等によって</a:t>
            </a:r>
            <a:r>
              <a:rPr kumimoji="1" lang="ja-JP" altLang="en-US" sz="1600" dirty="0" smtClean="0">
                <a:solidFill>
                  <a:schemeClr val="tx1"/>
                </a:solidFill>
                <a:latin typeface="メイリオ" panose="020B0604030504040204" pitchFamily="50" charset="-128"/>
                <a:ea typeface="メイリオ" panose="020B0604030504040204" pitchFamily="50" charset="-128"/>
              </a:rPr>
              <a:t>支援。</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endParaRPr kumimoji="1" lang="en-US" altLang="ja-JP" sz="1600" dirty="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smtClean="0">
                <a:solidFill>
                  <a:schemeClr val="tx1"/>
                </a:solidFill>
                <a:latin typeface="メイリオ" panose="020B0604030504040204" pitchFamily="50" charset="-128"/>
                <a:ea typeface="メイリオ" panose="020B0604030504040204" pitchFamily="50" charset="-128"/>
              </a:rPr>
              <a:t>・高齢者</a:t>
            </a:r>
            <a:r>
              <a:rPr kumimoji="1" lang="ja-JP" altLang="en-US" sz="1600" dirty="0">
                <a:solidFill>
                  <a:schemeClr val="tx1"/>
                </a:solidFill>
                <a:latin typeface="メイリオ" panose="020B0604030504040204" pitchFamily="50" charset="-128"/>
                <a:ea typeface="メイリオ" panose="020B0604030504040204" pitchFamily="50" charset="-128"/>
              </a:rPr>
              <a:t>、障害者等の円滑な</a:t>
            </a:r>
            <a:r>
              <a:rPr kumimoji="1" lang="ja-JP" altLang="en-US" sz="1600" dirty="0" smtClean="0">
                <a:solidFill>
                  <a:schemeClr val="tx1"/>
                </a:solidFill>
                <a:latin typeface="メイリオ" panose="020B0604030504040204" pitchFamily="50" charset="-128"/>
                <a:ea typeface="メイリオ" panose="020B0604030504040204" pitchFamily="50" charset="-128"/>
              </a:rPr>
              <a:t>移動等に</a:t>
            </a:r>
            <a:r>
              <a:rPr kumimoji="1" lang="ja-JP" altLang="en-US" sz="1600" dirty="0">
                <a:solidFill>
                  <a:schemeClr val="tx1"/>
                </a:solidFill>
                <a:latin typeface="メイリオ" panose="020B0604030504040204" pitchFamily="50" charset="-128"/>
                <a:ea typeface="メイリオ" panose="020B0604030504040204" pitchFamily="50" charset="-128"/>
              </a:rPr>
              <a:t>配慮した建築設計標準を本年３月に改正し、小規模店舗内部において、入口の段差解消、扉幅の確保、可動席の設置等のバリアフリー整備を進めるための考え方・留意点を追加</a:t>
            </a:r>
            <a:r>
              <a:rPr kumimoji="1" lang="ja-JP" altLang="en-US" sz="1600" dirty="0" smtClean="0">
                <a:solidFill>
                  <a:schemeClr val="tx1"/>
                </a:solidFill>
                <a:latin typeface="メイリオ" panose="020B0604030504040204" pitchFamily="50" charset="-128"/>
                <a:ea typeface="メイリオ" panose="020B0604030504040204" pitchFamily="50" charset="-128"/>
              </a:rPr>
              <a:t>。</a:t>
            </a:r>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sp>
        <p:nvSpPr>
          <p:cNvPr id="1267" name="テキスト ボックス 5"/>
          <p:cNvSpPr txBox="1"/>
          <p:nvPr/>
        </p:nvSpPr>
        <p:spPr>
          <a:xfrm>
            <a:off x="4953000" y="627603"/>
            <a:ext cx="2646878"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○飲食店のバリアフリー化</a:t>
            </a:r>
            <a:endParaRPr kumimoji="1" lang="ja-JP" altLang="en-US" sz="1600" b="1" dirty="0">
              <a:latin typeface="メイリオ" panose="020B0604030504040204" pitchFamily="50" charset="-128"/>
              <a:ea typeface="メイリオ" panose="020B0604030504040204" pitchFamily="50" charset="-128"/>
            </a:endParaRPr>
          </a:p>
        </p:txBody>
      </p:sp>
      <p:pic>
        <p:nvPicPr>
          <p:cNvPr id="1268" name="図 10"/>
          <p:cNvPicPr>
            <a:picLocks noChangeAspect="1"/>
          </p:cNvPicPr>
          <p:nvPr/>
        </p:nvPicPr>
        <p:blipFill>
          <a:blip r:embed="rId2"/>
          <a:stretch>
            <a:fillRect/>
          </a:stretch>
        </p:blipFill>
        <p:spPr>
          <a:xfrm>
            <a:off x="5380913" y="3779787"/>
            <a:ext cx="4096644" cy="2897217"/>
          </a:xfrm>
          <a:prstGeom prst="rect">
            <a:avLst/>
          </a:prstGeom>
        </p:spPr>
      </p:pic>
      <p:sp>
        <p:nvSpPr>
          <p:cNvPr id="1272" name="スライド番号プレースホルダー 7"/>
          <p:cNvSpPr>
            <a:spLocks noGrp="1"/>
          </p:cNvSpPr>
          <p:nvPr>
            <p:ph type="sldNum" sz="quarter" idx="12"/>
          </p:nvPr>
        </p:nvSpPr>
        <p:spPr>
          <a:xfrm>
            <a:off x="7677150" y="6479723"/>
            <a:ext cx="2228850" cy="365125"/>
          </a:xfrm>
        </p:spPr>
        <p:txBody>
          <a:bodyPr/>
          <a:lstStyle/>
          <a:p>
            <a:fld id="{B2B73F3B-22D4-4648-80AB-27A0F244B47B}" type="slidenum">
              <a:rPr kumimoji="1" lang="ja-JP" altLang="en-US" smtClean="0"/>
              <a:t>8</a:t>
            </a:fld>
            <a:endParaRPr kumimoji="1" lang="ja-JP" altLang="en-US"/>
          </a:p>
        </p:txBody>
      </p:sp>
      <p:pic>
        <p:nvPicPr>
          <p:cNvPr id="1273" name="図 8"/>
          <p:cNvPicPr>
            <a:picLocks noChangeAspect="1"/>
          </p:cNvPicPr>
          <p:nvPr/>
        </p:nvPicPr>
        <p:blipFill>
          <a:blip r:embed="rId3"/>
          <a:srcRect l="6796" t="32037" r="6535" b="5927"/>
          <a:stretch>
            <a:fillRect/>
          </a:stretch>
        </p:blipFill>
        <p:spPr>
          <a:xfrm>
            <a:off x="98093" y="3924300"/>
            <a:ext cx="4818570" cy="2438400"/>
          </a:xfrm>
          <a:prstGeom prst="rect">
            <a:avLst/>
          </a:prstGeom>
        </p:spPr>
      </p:pic>
    </p:spTree>
    <p:extLst>
      <p:ext uri="{BB962C8B-B14F-4D97-AF65-F5344CB8AC3E}">
        <p14:creationId xmlns:p14="http://schemas.microsoft.com/office/powerpoint/2010/main" val="3539268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9" name="正方形/長方形 3"/>
          <p:cNvSpPr/>
          <p:nvPr/>
        </p:nvSpPr>
        <p:spPr>
          <a:xfrm>
            <a:off x="0" y="0"/>
            <a:ext cx="9906000" cy="54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MS UI Gothic" panose="020B0600070205080204" pitchFamily="50" charset="-128"/>
                <a:ea typeface="MS UI Gothic" panose="020B0600070205080204" pitchFamily="50" charset="-128"/>
              </a:rPr>
              <a:t>共生社会ホストタウン</a:t>
            </a:r>
            <a:endParaRPr kumimoji="1" lang="ja-JP" altLang="en-US" sz="2400" b="1" dirty="0">
              <a:latin typeface="MS UI Gothic" panose="020B0600070205080204" pitchFamily="50" charset="-128"/>
              <a:ea typeface="MS UI Gothic" panose="020B0600070205080204" pitchFamily="50" charset="-128"/>
            </a:endParaRPr>
          </a:p>
        </p:txBody>
      </p:sp>
      <p:sp>
        <p:nvSpPr>
          <p:cNvPr id="1280" name="角丸四角形 1"/>
          <p:cNvSpPr/>
          <p:nvPr/>
        </p:nvSpPr>
        <p:spPr>
          <a:xfrm>
            <a:off x="69010" y="958873"/>
            <a:ext cx="9766537" cy="1730184"/>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tIns="46800" rIns="36000" bIns="46800" rtlCol="0" anchor="ctr"/>
          <a:lstStyle/>
          <a:p>
            <a:pPr marL="180975" indent="-180975" defTabSz="695624">
              <a:lnSpc>
                <a:spcPts val="2045"/>
              </a:lnSpc>
            </a:pPr>
            <a:r>
              <a:rPr kumimoji="1"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・共生</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社会ホストタウンは、パラリンピアンの受入れを契機に、各地における共生社会の実現に向けた取組を加速し</a:t>
            </a:r>
            <a:r>
              <a:rPr kumimoji="1"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東京</a:t>
            </a:r>
            <a:r>
              <a:rPr kumimoji="1"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2020</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大会以降につなげていく</a:t>
            </a:r>
            <a:r>
              <a:rPr kumimoji="1"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もの。（</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平成</a:t>
            </a:r>
            <a:r>
              <a:rPr kumimoji="1"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29</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年</a:t>
            </a:r>
            <a:r>
              <a:rPr kumimoji="1"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11</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月創設）</a:t>
            </a:r>
            <a:endParaRPr kumimoji="1"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180975" indent="-180975" defTabSz="695624">
              <a:lnSpc>
                <a:spcPts val="2045"/>
              </a:lnSpc>
              <a:defRPr/>
            </a:pPr>
            <a:r>
              <a:rPr kumimoji="1"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・共生</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社会ホストタウンのうち、ユニバーサルデザインの街づくり及び心のバリアフリーの取組が特に先導的・先進的</a:t>
            </a:r>
            <a:r>
              <a:rPr kumimoji="1"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と認められる</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自治体を先導的共生社会ホストタウンとして認定し、関係省庁・関係団体の取り組みを活用して</a:t>
            </a:r>
            <a:r>
              <a:rPr kumimoji="1"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重点的</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に</a:t>
            </a:r>
            <a:r>
              <a:rPr kumimoji="1"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支援。（</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令和元年</a:t>
            </a:r>
            <a:r>
              <a:rPr kumimoji="1"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5</a:t>
            </a:r>
            <a:r>
              <a:rPr kumimoji="1"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月</a:t>
            </a:r>
            <a:r>
              <a:rPr kumimoji="1"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創設）</a:t>
            </a:r>
            <a:endParaRPr kumimoji="1"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180975" defTabSz="753574"/>
            <a:r>
              <a:rPr kumimoji="1" lang="en-US" altLang="ja-JP"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共生社会ホストタウン：</a:t>
            </a:r>
            <a:r>
              <a:rPr kumimoji="1"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105</a:t>
            </a:r>
            <a:r>
              <a:rPr kumimoji="1"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件（</a:t>
            </a:r>
            <a:r>
              <a:rPr kumimoji="1"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109</a:t>
            </a:r>
            <a:r>
              <a:rPr kumimoji="1"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自治体）、うち先導的共生社会ホストタウン：</a:t>
            </a:r>
            <a:r>
              <a:rPr kumimoji="1"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15</a:t>
            </a:r>
            <a:r>
              <a:rPr kumimoji="1"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件（</a:t>
            </a:r>
            <a:r>
              <a:rPr kumimoji="1"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15</a:t>
            </a:r>
            <a:r>
              <a:rPr kumimoji="1"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自治体）</a:t>
            </a:r>
            <a:r>
              <a:rPr kumimoji="1" lang="en-US" altLang="ja-JP"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p>
          <a:p>
            <a:pPr algn="r" defTabSz="753574"/>
            <a:r>
              <a:rPr kumimoji="1"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（令和３年</a:t>
            </a:r>
            <a:r>
              <a:rPr kumimoji="1" lang="en-US" altLang="ja-JP"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9</a:t>
            </a:r>
            <a:r>
              <a:rPr kumimoji="1" lang="ja-JP" altLang="en-US" sz="14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月末現在）</a:t>
            </a:r>
            <a:endParaRPr kumimoji="1"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281" name="テキスト ボックス 2"/>
          <p:cNvSpPr txBox="1"/>
          <p:nvPr/>
        </p:nvSpPr>
        <p:spPr>
          <a:xfrm>
            <a:off x="8626" y="627603"/>
            <a:ext cx="2852063"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○共生社会ホストタウン制度</a:t>
            </a:r>
            <a:endParaRPr kumimoji="1" lang="ja-JP" altLang="en-US" sz="1600" b="1" dirty="0">
              <a:latin typeface="メイリオ" panose="020B0604030504040204" pitchFamily="50" charset="-128"/>
              <a:ea typeface="メイリオ" panose="020B0604030504040204" pitchFamily="50" charset="-128"/>
            </a:endParaRPr>
          </a:p>
        </p:txBody>
      </p:sp>
      <p:sp>
        <p:nvSpPr>
          <p:cNvPr id="1282" name="テキスト ボックス 4"/>
          <p:cNvSpPr txBox="1"/>
          <p:nvPr/>
        </p:nvSpPr>
        <p:spPr>
          <a:xfrm>
            <a:off x="4891176" y="2736967"/>
            <a:ext cx="2852063"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○事前合宿の受け入れの様子</a:t>
            </a:r>
            <a:endParaRPr kumimoji="1" lang="ja-JP" altLang="en-US" sz="1600" b="1" dirty="0">
              <a:latin typeface="メイリオ" panose="020B0604030504040204" pitchFamily="50" charset="-128"/>
              <a:ea typeface="メイリオ" panose="020B0604030504040204" pitchFamily="50" charset="-128"/>
            </a:endParaRPr>
          </a:p>
        </p:txBody>
      </p:sp>
      <p:sp>
        <p:nvSpPr>
          <p:cNvPr id="1283" name="角丸四角形 5"/>
          <p:cNvSpPr/>
          <p:nvPr/>
        </p:nvSpPr>
        <p:spPr>
          <a:xfrm>
            <a:off x="5013382" y="3066515"/>
            <a:ext cx="4822166" cy="1718519"/>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4" name="テキスト ボックス 6"/>
          <p:cNvSpPr txBox="1"/>
          <p:nvPr/>
        </p:nvSpPr>
        <p:spPr>
          <a:xfrm>
            <a:off x="5013382" y="4930175"/>
            <a:ext cx="1620957"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○大会を終えて</a:t>
            </a:r>
            <a:endParaRPr kumimoji="1" lang="ja-JP" altLang="en-US" sz="1600" b="1" dirty="0">
              <a:latin typeface="メイリオ" panose="020B0604030504040204" pitchFamily="50" charset="-128"/>
              <a:ea typeface="メイリオ" panose="020B0604030504040204" pitchFamily="50" charset="-128"/>
            </a:endParaRPr>
          </a:p>
        </p:txBody>
      </p:sp>
      <p:sp>
        <p:nvSpPr>
          <p:cNvPr id="1285" name="角丸四角形 7"/>
          <p:cNvSpPr/>
          <p:nvPr/>
        </p:nvSpPr>
        <p:spPr>
          <a:xfrm>
            <a:off x="5003315" y="5236799"/>
            <a:ext cx="4822166" cy="1586624"/>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7313" indent="-87313" defTabSz="753574">
              <a:spcBef>
                <a:spcPts val="600"/>
              </a:spcBef>
            </a:pP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・令和３年９月、「共生社会ホストタウンサミット</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in</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福島」をオンラインで開催し、パラリンピアンの受入れを契機としたユニバーサルデザインの街づくりと心のバリアフリーの取組事例を共有するとともに、共生社会の実現に向けた取組を継続・発展させていくことを</a:t>
            </a:r>
            <a:r>
              <a:rPr lang="ja-JP" altLang="en-US" sz="1600"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確認。</a:t>
            </a:r>
            <a:endPar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86" name="テキスト ボックス 8"/>
          <p:cNvSpPr txBox="1"/>
          <p:nvPr/>
        </p:nvSpPr>
        <p:spPr>
          <a:xfrm>
            <a:off x="0" y="2738993"/>
            <a:ext cx="1826141"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○大会までの取組</a:t>
            </a:r>
            <a:endParaRPr kumimoji="1" lang="ja-JP" altLang="en-US" sz="1600" b="1" dirty="0">
              <a:latin typeface="メイリオ" panose="020B0604030504040204" pitchFamily="50" charset="-128"/>
              <a:ea typeface="メイリオ" panose="020B0604030504040204" pitchFamily="50" charset="-128"/>
            </a:endParaRPr>
          </a:p>
        </p:txBody>
      </p:sp>
      <p:sp>
        <p:nvSpPr>
          <p:cNvPr id="1287" name="角丸四角形 9"/>
          <p:cNvSpPr/>
          <p:nvPr/>
        </p:nvSpPr>
        <p:spPr>
          <a:xfrm>
            <a:off x="69010" y="3043985"/>
            <a:ext cx="4822166" cy="3779438"/>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74625" indent="-174625"/>
            <a:r>
              <a:rPr kumimoji="1" lang="ja-JP" altLang="en-US" sz="1600" dirty="0" smtClean="0">
                <a:solidFill>
                  <a:schemeClr val="tx1"/>
                </a:solidFill>
                <a:latin typeface="メイリオ" panose="020B0604030504040204" pitchFamily="50" charset="-128"/>
                <a:ea typeface="メイリオ" panose="020B0604030504040204" pitchFamily="50" charset="-128"/>
              </a:rPr>
              <a:t>・パラリンピアン</a:t>
            </a:r>
            <a:r>
              <a:rPr kumimoji="1" lang="ja-JP" altLang="en-US" sz="1600" dirty="0">
                <a:solidFill>
                  <a:schemeClr val="tx1"/>
                </a:solidFill>
                <a:latin typeface="メイリオ" panose="020B0604030504040204" pitchFamily="50" charset="-128"/>
                <a:ea typeface="メイリオ" panose="020B0604030504040204" pitchFamily="50" charset="-128"/>
              </a:rPr>
              <a:t>の受入れに向け、障害当事者参画</a:t>
            </a:r>
            <a:r>
              <a:rPr kumimoji="1" lang="ja-JP" altLang="en-US" sz="1600" dirty="0" smtClean="0">
                <a:solidFill>
                  <a:schemeClr val="tx1"/>
                </a:solidFill>
                <a:latin typeface="メイリオ" panose="020B0604030504040204" pitchFamily="50" charset="-128"/>
                <a:ea typeface="メイリオ" panose="020B0604030504040204" pitchFamily="50" charset="-128"/>
              </a:rPr>
              <a:t>による</a:t>
            </a:r>
            <a:r>
              <a:rPr kumimoji="1" lang="ja-JP" altLang="en-US" sz="1600" dirty="0">
                <a:solidFill>
                  <a:schemeClr val="tx1"/>
                </a:solidFill>
                <a:latin typeface="メイリオ" panose="020B0604030504040204" pitchFamily="50" charset="-128"/>
                <a:ea typeface="メイリオ" panose="020B0604030504040204" pitchFamily="50" charset="-128"/>
              </a:rPr>
              <a:t>まち歩き点検やバリアフリーマップの作成を</a:t>
            </a:r>
            <a:r>
              <a:rPr kumimoji="1" lang="ja-JP" altLang="en-US" sz="1600" dirty="0" smtClean="0">
                <a:solidFill>
                  <a:schemeClr val="tx1"/>
                </a:solidFill>
                <a:latin typeface="メイリオ" panose="020B0604030504040204" pitchFamily="50" charset="-128"/>
                <a:ea typeface="メイリオ" panose="020B0604030504040204" pitchFamily="50" charset="-128"/>
              </a:rPr>
              <a:t>実施。</a:t>
            </a:r>
            <a:endParaRPr kumimoji="1" lang="ja-JP" altLang="en-US" sz="1600" dirty="0">
              <a:solidFill>
                <a:schemeClr val="tx1"/>
              </a:solidFill>
              <a:latin typeface="メイリオ" panose="020B0604030504040204" pitchFamily="50" charset="-128"/>
              <a:ea typeface="メイリオ" panose="020B0604030504040204" pitchFamily="50" charset="-128"/>
            </a:endParaRPr>
          </a:p>
          <a:p>
            <a:pPr marL="174625" indent="-174625"/>
            <a:r>
              <a:rPr kumimoji="1" lang="ja-JP" altLang="en-US" sz="1600" dirty="0" smtClean="0">
                <a:solidFill>
                  <a:schemeClr val="tx1"/>
                </a:solidFill>
                <a:latin typeface="メイリオ" panose="020B0604030504040204" pitchFamily="50" charset="-128"/>
                <a:ea typeface="メイリオ" panose="020B0604030504040204" pitchFamily="50" charset="-128"/>
              </a:rPr>
              <a:t>・パラアスリート</a:t>
            </a:r>
            <a:r>
              <a:rPr kumimoji="1" lang="ja-JP" altLang="en-US" sz="1600" dirty="0">
                <a:solidFill>
                  <a:schemeClr val="tx1"/>
                </a:solidFill>
                <a:latin typeface="メイリオ" panose="020B0604030504040204" pitchFamily="50" charset="-128"/>
                <a:ea typeface="メイリオ" panose="020B0604030504040204" pitchFamily="50" charset="-128"/>
              </a:rPr>
              <a:t>等障害当事者による心のバリアフリー研修を推進したほか、イベントや学校におけるパラスポーツ体験の普及により障害への理解を</a:t>
            </a:r>
            <a:r>
              <a:rPr kumimoji="1" lang="ja-JP" altLang="en-US" sz="1600" dirty="0" smtClean="0">
                <a:solidFill>
                  <a:schemeClr val="tx1"/>
                </a:solidFill>
                <a:latin typeface="メイリオ" panose="020B0604030504040204" pitchFamily="50" charset="-128"/>
                <a:ea typeface="メイリオ" panose="020B0604030504040204" pitchFamily="50" charset="-128"/>
              </a:rPr>
              <a:t>促進。</a:t>
            </a:r>
            <a:endParaRPr kumimoji="1" lang="ja-JP" altLang="en-US" sz="1600" dirty="0">
              <a:solidFill>
                <a:schemeClr val="tx1"/>
              </a:solidFill>
              <a:latin typeface="メイリオ" panose="020B0604030504040204" pitchFamily="50" charset="-128"/>
              <a:ea typeface="メイリオ" panose="020B0604030504040204" pitchFamily="50" charset="-128"/>
            </a:endParaRPr>
          </a:p>
          <a:p>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sp>
        <p:nvSpPr>
          <p:cNvPr id="1292" name="スライド番号プレースホルダー 14"/>
          <p:cNvSpPr>
            <a:spLocks noGrp="1"/>
          </p:cNvSpPr>
          <p:nvPr>
            <p:ph type="sldNum" sz="quarter" idx="12"/>
          </p:nvPr>
        </p:nvSpPr>
        <p:spPr>
          <a:xfrm>
            <a:off x="7677150" y="6458298"/>
            <a:ext cx="2228850" cy="365125"/>
          </a:xfrm>
        </p:spPr>
        <p:txBody>
          <a:bodyPr/>
          <a:lstStyle/>
          <a:p>
            <a:fld id="{B2B73F3B-22D4-4648-80AB-27A0F244B47B}" type="slidenum">
              <a:rPr kumimoji="1" lang="ja-JP" altLang="en-US" smtClean="0"/>
              <a:t>9</a:t>
            </a:fld>
            <a:endParaRPr kumimoji="1" lang="ja-JP" altLang="en-US"/>
          </a:p>
        </p:txBody>
      </p:sp>
      <p:sp>
        <p:nvSpPr>
          <p:cNvPr id="1294" name="正方形/長方形 19"/>
          <p:cNvSpPr/>
          <p:nvPr/>
        </p:nvSpPr>
        <p:spPr>
          <a:xfrm>
            <a:off x="5016789" y="3123987"/>
            <a:ext cx="2838004" cy="1477328"/>
          </a:xfrm>
          <a:prstGeom prst="rect">
            <a:avLst/>
          </a:prstGeom>
        </p:spPr>
        <p:txBody>
          <a:bodyPr wrap="square" lIns="0" tIns="0" rIns="0" bIns="0">
            <a:spAutoFit/>
          </a:bodyPr>
          <a:lstStyle/>
          <a:p>
            <a:pPr marL="188913" indent="-188913" defTabSz="753574">
              <a:spcBef>
                <a:spcPts val="600"/>
              </a:spcBef>
              <a:defRPr/>
            </a:pPr>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・コロナ</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禍においても、約</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50</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自治体</a:t>
            </a:r>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がパラリンピアン</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の事前合宿・</a:t>
            </a:r>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事後交流を</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実施したほか、直接受入れの</a:t>
            </a:r>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なかった</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自治体においても</a:t>
            </a:r>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オンライン等</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で選手等と</a:t>
            </a:r>
            <a:r>
              <a:rPr lang="ja-JP" altLang="en-US" sz="1600" dirty="0" smtClea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交流。</a:t>
            </a:r>
            <a:endPar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pic>
        <p:nvPicPr>
          <p:cNvPr id="1295" name="図 20"/>
          <p:cNvPicPr>
            <a:picLocks noChangeAspect="1"/>
          </p:cNvPicPr>
          <p:nvPr/>
        </p:nvPicPr>
        <p:blipFill>
          <a:blip r:embed="rId2"/>
          <a:stretch>
            <a:fillRect/>
          </a:stretch>
        </p:blipFill>
        <p:spPr>
          <a:xfrm>
            <a:off x="7907101" y="3101082"/>
            <a:ext cx="1899418" cy="1266278"/>
          </a:xfrm>
          <a:prstGeom prst="rect">
            <a:avLst/>
          </a:prstGeom>
        </p:spPr>
      </p:pic>
      <p:pic>
        <p:nvPicPr>
          <p:cNvPr id="1296" name="図 2"/>
          <p:cNvPicPr>
            <a:picLocks noChangeAspect="1"/>
          </p:cNvPicPr>
          <p:nvPr/>
        </p:nvPicPr>
        <p:blipFill>
          <a:blip r:embed="rId3"/>
          <a:stretch>
            <a:fillRect/>
          </a:stretch>
        </p:blipFill>
        <p:spPr>
          <a:xfrm>
            <a:off x="181149" y="4813225"/>
            <a:ext cx="2211360" cy="1658520"/>
          </a:xfrm>
          <a:prstGeom prst="rect">
            <a:avLst/>
          </a:prstGeom>
          <a:ln>
            <a:noFill/>
          </a:ln>
          <a:effectLst/>
          <a:scene3d>
            <a:camera prst="orthographicFront"/>
            <a:lightRig rig="contrasting" dir="t">
              <a:rot lat="0" lon="0" rev="7800000"/>
            </a:lightRig>
          </a:scene3d>
          <a:sp3d>
            <a:bevelT w="139700" h="139700"/>
          </a:sp3d>
        </p:spPr>
      </p:pic>
      <p:pic>
        <p:nvPicPr>
          <p:cNvPr id="1297" name="図 24"/>
          <p:cNvPicPr>
            <a:picLocks noChangeAspect="1"/>
          </p:cNvPicPr>
          <p:nvPr/>
        </p:nvPicPr>
        <p:blipFill>
          <a:blip r:embed="rId4"/>
          <a:srcRect l="3004" r="4178"/>
          <a:stretch>
            <a:fillRect/>
          </a:stretch>
        </p:blipFill>
        <p:spPr>
          <a:xfrm>
            <a:off x="2465023" y="4796485"/>
            <a:ext cx="2355701" cy="1692000"/>
          </a:xfrm>
          <a:prstGeom prst="rect">
            <a:avLst/>
          </a:prstGeom>
        </p:spPr>
      </p:pic>
      <p:sp>
        <p:nvSpPr>
          <p:cNvPr id="1298" name="正方形/長方形 26"/>
          <p:cNvSpPr/>
          <p:nvPr/>
        </p:nvSpPr>
        <p:spPr>
          <a:xfrm>
            <a:off x="136931" y="6518604"/>
            <a:ext cx="2376264" cy="31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spc="-150" dirty="0" smtClean="0">
                <a:solidFill>
                  <a:schemeClr val="tx1"/>
                </a:solidFill>
                <a:latin typeface="メイリオ" panose="020B0604030504040204" pitchFamily="50" charset="-128"/>
                <a:ea typeface="メイリオ" panose="020B0604030504040204" pitchFamily="50" charset="-128"/>
              </a:rPr>
              <a:t>障害当事者参画のまち歩き点検</a:t>
            </a:r>
            <a:endParaRPr lang="en-US" altLang="ja-JP" sz="1050" spc="-150" dirty="0" smtClean="0">
              <a:solidFill>
                <a:schemeClr val="tx1"/>
              </a:solidFill>
              <a:latin typeface="メイリオ" panose="020B0604030504040204" pitchFamily="50" charset="-128"/>
              <a:ea typeface="メイリオ" panose="020B0604030504040204" pitchFamily="50" charset="-128"/>
            </a:endParaRPr>
          </a:p>
          <a:p>
            <a:pPr algn="ctr"/>
            <a:r>
              <a:rPr lang="ja-JP" altLang="en-US" sz="1050" spc="-150" dirty="0" smtClean="0">
                <a:solidFill>
                  <a:schemeClr val="tx1"/>
                </a:solidFill>
                <a:latin typeface="メイリオ" panose="020B0604030504040204" pitchFamily="50" charset="-128"/>
                <a:ea typeface="メイリオ" panose="020B0604030504040204" pitchFamily="50" charset="-128"/>
              </a:rPr>
              <a:t>（福島県</a:t>
            </a:r>
            <a:r>
              <a:rPr lang="ja-JP" altLang="en-US" sz="1050" spc="-150" dirty="0">
                <a:solidFill>
                  <a:schemeClr val="tx1"/>
                </a:solidFill>
                <a:latin typeface="メイリオ" panose="020B0604030504040204" pitchFamily="50" charset="-128"/>
                <a:ea typeface="メイリオ" panose="020B0604030504040204" pitchFamily="50" charset="-128"/>
              </a:rPr>
              <a:t>福島</a:t>
            </a:r>
            <a:r>
              <a:rPr lang="ja-JP" altLang="en-US" sz="1050" spc="-150" dirty="0" smtClean="0">
                <a:solidFill>
                  <a:schemeClr val="tx1"/>
                </a:solidFill>
                <a:latin typeface="メイリオ" panose="020B0604030504040204" pitchFamily="50" charset="-128"/>
                <a:ea typeface="メイリオ" panose="020B0604030504040204" pitchFamily="50" charset="-128"/>
              </a:rPr>
              <a:t>市）</a:t>
            </a:r>
            <a:endParaRPr lang="en-US" altLang="ja-JP" sz="1050" spc="-150" dirty="0">
              <a:solidFill>
                <a:schemeClr val="tx1"/>
              </a:solidFill>
              <a:latin typeface="メイリオ" panose="020B0604030504040204" pitchFamily="50" charset="-128"/>
              <a:ea typeface="メイリオ" panose="020B0604030504040204" pitchFamily="50" charset="-128"/>
            </a:endParaRPr>
          </a:p>
        </p:txBody>
      </p:sp>
      <p:sp>
        <p:nvSpPr>
          <p:cNvPr id="1299" name="正方形/長方形 27"/>
          <p:cNvSpPr/>
          <p:nvPr/>
        </p:nvSpPr>
        <p:spPr>
          <a:xfrm>
            <a:off x="2493366" y="6484136"/>
            <a:ext cx="2376264" cy="354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spc="-150" dirty="0" smtClean="0">
                <a:solidFill>
                  <a:schemeClr val="tx1"/>
                </a:solidFill>
                <a:latin typeface="メイリオ" panose="020B0604030504040204" pitchFamily="50" charset="-128"/>
                <a:ea typeface="メイリオ" panose="020B0604030504040204" pitchFamily="50" charset="-128"/>
              </a:rPr>
              <a:t>パラリンピアンとのパラスポーツ体験</a:t>
            </a:r>
            <a:endParaRPr lang="en-US" altLang="ja-JP" sz="1050" spc="-150" dirty="0" smtClean="0">
              <a:solidFill>
                <a:schemeClr val="tx1"/>
              </a:solidFill>
              <a:latin typeface="メイリオ" panose="020B0604030504040204" pitchFamily="50" charset="-128"/>
              <a:ea typeface="メイリオ" panose="020B0604030504040204" pitchFamily="50" charset="-128"/>
            </a:endParaRPr>
          </a:p>
          <a:p>
            <a:pPr algn="ctr"/>
            <a:r>
              <a:rPr lang="ja-JP" altLang="en-US" sz="1050" spc="-150" dirty="0" smtClean="0">
                <a:solidFill>
                  <a:schemeClr val="tx1"/>
                </a:solidFill>
                <a:latin typeface="メイリオ" panose="020B0604030504040204" pitchFamily="50" charset="-128"/>
                <a:ea typeface="メイリオ" panose="020B0604030504040204" pitchFamily="50" charset="-128"/>
              </a:rPr>
              <a:t>（東京都江戸川区）</a:t>
            </a:r>
            <a:endParaRPr lang="en-US" altLang="ja-JP" sz="1050" spc="-150" dirty="0">
              <a:solidFill>
                <a:schemeClr val="tx1"/>
              </a:solidFill>
              <a:latin typeface="メイリオ" panose="020B0604030504040204" pitchFamily="50" charset="-128"/>
              <a:ea typeface="メイリオ" panose="020B0604030504040204" pitchFamily="50" charset="-128"/>
            </a:endParaRPr>
          </a:p>
        </p:txBody>
      </p:sp>
      <p:sp>
        <p:nvSpPr>
          <p:cNvPr id="1301" name="正方形/長方形 29"/>
          <p:cNvSpPr/>
          <p:nvPr/>
        </p:nvSpPr>
        <p:spPr>
          <a:xfrm>
            <a:off x="7976999" y="4425483"/>
            <a:ext cx="1718544" cy="2658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spc="-150" dirty="0" smtClean="0">
                <a:solidFill>
                  <a:schemeClr val="tx1"/>
                </a:solidFill>
                <a:latin typeface="メイリオ" panose="020B0604030504040204" pitchFamily="50" charset="-128"/>
                <a:ea typeface="メイリオ" panose="020B0604030504040204" pitchFamily="50" charset="-128"/>
              </a:rPr>
              <a:t>選手とのオンライン交流</a:t>
            </a:r>
            <a:endParaRPr lang="en-US" altLang="ja-JP" sz="1050" spc="-150" dirty="0" smtClean="0">
              <a:solidFill>
                <a:schemeClr val="tx1"/>
              </a:solidFill>
              <a:latin typeface="メイリオ" panose="020B0604030504040204" pitchFamily="50" charset="-128"/>
              <a:ea typeface="メイリオ" panose="020B0604030504040204" pitchFamily="50" charset="-128"/>
            </a:endParaRPr>
          </a:p>
          <a:p>
            <a:pPr algn="ctr"/>
            <a:r>
              <a:rPr lang="ja-JP" altLang="en-US" sz="1050" spc="-150" dirty="0" smtClean="0">
                <a:solidFill>
                  <a:schemeClr val="tx1"/>
                </a:solidFill>
                <a:latin typeface="メイリオ" panose="020B0604030504040204" pitchFamily="50" charset="-128"/>
                <a:ea typeface="メイリオ" panose="020B0604030504040204" pitchFamily="50" charset="-128"/>
              </a:rPr>
              <a:t>（静岡県浜松市</a:t>
            </a:r>
            <a:r>
              <a:rPr lang="en-US" altLang="ja-JP" sz="1050" spc="-150" dirty="0" smtClean="0">
                <a:solidFill>
                  <a:schemeClr val="tx1"/>
                </a:solidFill>
                <a:latin typeface="メイリオ" panose="020B0604030504040204" pitchFamily="50" charset="-128"/>
                <a:ea typeface="メイリオ" panose="020B0604030504040204" pitchFamily="50" charset="-128"/>
              </a:rPr>
              <a:t>×</a:t>
            </a:r>
            <a:r>
              <a:rPr lang="ja-JP" altLang="en-US" sz="1050" spc="-150" dirty="0" smtClean="0">
                <a:solidFill>
                  <a:schemeClr val="tx1"/>
                </a:solidFill>
                <a:latin typeface="メイリオ" panose="020B0604030504040204" pitchFamily="50" charset="-128"/>
                <a:ea typeface="メイリオ" panose="020B0604030504040204" pitchFamily="50" charset="-128"/>
              </a:rPr>
              <a:t>ブラジル）</a:t>
            </a:r>
            <a:endParaRPr lang="en-US" altLang="ja-JP" sz="1050" spc="-15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7180671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3" name="正方形/長方形 3"/>
          <p:cNvSpPr/>
          <p:nvPr/>
        </p:nvSpPr>
        <p:spPr>
          <a:xfrm>
            <a:off x="0" y="0"/>
            <a:ext cx="9906000" cy="54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MS UI Gothic" panose="020B0600070205080204" pitchFamily="50" charset="-128"/>
                <a:ea typeface="MS UI Gothic" panose="020B0600070205080204" pitchFamily="50" charset="-128"/>
              </a:rPr>
              <a:t>共生社会の実現に向けたその他の取組</a:t>
            </a:r>
            <a:endParaRPr kumimoji="1" lang="ja-JP" altLang="en-US" sz="2400" b="1" dirty="0">
              <a:latin typeface="MS UI Gothic" panose="020B0600070205080204" pitchFamily="50" charset="-128"/>
              <a:ea typeface="MS UI Gothic" panose="020B0600070205080204" pitchFamily="50" charset="-128"/>
            </a:endParaRPr>
          </a:p>
        </p:txBody>
      </p:sp>
      <p:sp>
        <p:nvSpPr>
          <p:cNvPr id="1304" name="テキスト ボックス 2"/>
          <p:cNvSpPr txBox="1"/>
          <p:nvPr/>
        </p:nvSpPr>
        <p:spPr>
          <a:xfrm>
            <a:off x="8626" y="584061"/>
            <a:ext cx="2852063"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○学校施設のバリアフリー化</a:t>
            </a:r>
            <a:endParaRPr kumimoji="1" lang="ja-JP" altLang="en-US" sz="1600" b="1" dirty="0">
              <a:latin typeface="メイリオ" panose="020B0604030504040204" pitchFamily="50" charset="-128"/>
              <a:ea typeface="メイリオ" panose="020B0604030504040204" pitchFamily="50" charset="-128"/>
            </a:endParaRPr>
          </a:p>
        </p:txBody>
      </p:sp>
      <p:sp>
        <p:nvSpPr>
          <p:cNvPr id="1305" name="テキスト ボックス 5"/>
          <p:cNvSpPr txBox="1"/>
          <p:nvPr/>
        </p:nvSpPr>
        <p:spPr>
          <a:xfrm>
            <a:off x="4979006" y="3260457"/>
            <a:ext cx="2236510"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○電話リレーサービス</a:t>
            </a:r>
            <a:endParaRPr kumimoji="1" lang="ja-JP" altLang="en-US" sz="1600" b="1" dirty="0">
              <a:latin typeface="メイリオ" panose="020B0604030504040204" pitchFamily="50" charset="-128"/>
              <a:ea typeface="メイリオ" panose="020B0604030504040204" pitchFamily="50" charset="-128"/>
            </a:endParaRPr>
          </a:p>
        </p:txBody>
      </p:sp>
      <p:sp>
        <p:nvSpPr>
          <p:cNvPr id="1309" name="角丸四角形 24"/>
          <p:cNvSpPr/>
          <p:nvPr/>
        </p:nvSpPr>
        <p:spPr>
          <a:xfrm>
            <a:off x="83525" y="856863"/>
            <a:ext cx="4755176" cy="2623530"/>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80975" indent="-180975"/>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ja-JP" altLang="en-US" sz="1600" spc="-150" dirty="0" smtClean="0">
                <a:solidFill>
                  <a:schemeClr val="tx1"/>
                </a:solidFill>
                <a:latin typeface="メイリオ" panose="020B0604030504040204" pitchFamily="50" charset="-128"/>
                <a:ea typeface="メイリオ" panose="020B0604030504040204" pitchFamily="50" charset="-128"/>
              </a:rPr>
              <a:t>令和２年</a:t>
            </a:r>
            <a:r>
              <a:rPr kumimoji="1" lang="en-US" altLang="ja-JP" sz="1600" spc="-150" dirty="0">
                <a:solidFill>
                  <a:schemeClr val="tx1"/>
                </a:solidFill>
                <a:latin typeface="メイリオ" panose="020B0604030504040204" pitchFamily="50" charset="-128"/>
                <a:ea typeface="メイリオ" panose="020B0604030504040204" pitchFamily="50" charset="-128"/>
              </a:rPr>
              <a:t>12</a:t>
            </a:r>
            <a:r>
              <a:rPr kumimoji="1" lang="ja-JP" altLang="en-US" sz="1600" spc="-150" dirty="0">
                <a:solidFill>
                  <a:schemeClr val="tx1"/>
                </a:solidFill>
                <a:latin typeface="メイリオ" panose="020B0604030504040204" pitchFamily="50" charset="-128"/>
                <a:ea typeface="メイリオ" panose="020B0604030504040204" pitchFamily="50" charset="-128"/>
              </a:rPr>
              <a:t>月、学校施設バリアフリー化推進指針を改訂するとともに</a:t>
            </a:r>
            <a:r>
              <a:rPr kumimoji="1" lang="ja-JP" altLang="en-US" sz="1600" spc="-150" dirty="0" smtClean="0">
                <a:solidFill>
                  <a:schemeClr val="tx1"/>
                </a:solidFill>
                <a:latin typeface="メイリオ" panose="020B0604030504040204" pitchFamily="50" charset="-128"/>
                <a:ea typeface="メイリオ" panose="020B0604030504040204" pitchFamily="50" charset="-128"/>
              </a:rPr>
              <a:t>、エレベーターを要配慮児童</a:t>
            </a:r>
            <a:r>
              <a:rPr kumimoji="1" lang="ja-JP" altLang="en-US" sz="1600" spc="-150" dirty="0">
                <a:solidFill>
                  <a:schemeClr val="tx1"/>
                </a:solidFill>
                <a:latin typeface="メイリオ" panose="020B0604030504040204" pitchFamily="50" charset="-128"/>
                <a:ea typeface="メイリオ" panose="020B0604030504040204" pitchFamily="50" charset="-128"/>
              </a:rPr>
              <a:t>生徒</a:t>
            </a:r>
            <a:r>
              <a:rPr kumimoji="1" lang="ja-JP" altLang="en-US" sz="1600" spc="-150" dirty="0" smtClean="0">
                <a:solidFill>
                  <a:schemeClr val="tx1"/>
                </a:solidFill>
                <a:latin typeface="メイリオ" panose="020B0604030504040204" pitchFamily="50" charset="-128"/>
                <a:ea typeface="メイリオ" panose="020B0604030504040204" pitchFamily="50" charset="-128"/>
              </a:rPr>
              <a:t>等が在籍する全ての学校に整備するなど公立</a:t>
            </a:r>
            <a:r>
              <a:rPr kumimoji="1" lang="ja-JP" altLang="en-US" sz="1600" spc="-150" dirty="0">
                <a:solidFill>
                  <a:schemeClr val="tx1"/>
                </a:solidFill>
                <a:latin typeface="メイリオ" panose="020B0604030504040204" pitchFamily="50" charset="-128"/>
                <a:ea typeface="メイリオ" panose="020B0604030504040204" pitchFamily="50" charset="-128"/>
              </a:rPr>
              <a:t>小中学校等における令和７年度末までの整備目標を設定</a:t>
            </a:r>
            <a:r>
              <a:rPr kumimoji="1" lang="ja-JP" altLang="en-US" sz="1600" spc="-150" dirty="0" smtClean="0">
                <a:solidFill>
                  <a:schemeClr val="tx1"/>
                </a:solidFill>
                <a:latin typeface="メイリオ" panose="020B0604030504040204" pitchFamily="50" charset="-128"/>
                <a:ea typeface="メイリオ" panose="020B0604030504040204" pitchFamily="50" charset="-128"/>
              </a:rPr>
              <a:t>。</a:t>
            </a:r>
            <a:endParaRPr kumimoji="1" lang="en-US" altLang="ja-JP" sz="1600" spc="-150" dirty="0" smtClean="0">
              <a:solidFill>
                <a:schemeClr val="tx1"/>
              </a:solidFill>
              <a:latin typeface="メイリオ" panose="020B0604030504040204" pitchFamily="50" charset="-128"/>
              <a:ea typeface="メイリオ" panose="020B0604030504040204" pitchFamily="50" charset="-128"/>
            </a:endParaRPr>
          </a:p>
          <a:p>
            <a:pPr marL="180975" indent="-180975"/>
            <a:r>
              <a:rPr kumimoji="1" lang="ja-JP" altLang="en-US" sz="1600" dirty="0">
                <a:solidFill>
                  <a:schemeClr val="tx1"/>
                </a:solidFill>
                <a:latin typeface="メイリオ" panose="020B0604030504040204" pitchFamily="50" charset="-128"/>
                <a:ea typeface="メイリオ" panose="020B0604030504040204" pitchFamily="50" charset="-128"/>
              </a:rPr>
              <a:t>・</a:t>
            </a:r>
            <a:r>
              <a:rPr kumimoji="1" lang="ja-JP" altLang="en-US" sz="1600" dirty="0" smtClean="0">
                <a:solidFill>
                  <a:schemeClr val="tx1"/>
                </a:solidFill>
                <a:latin typeface="メイリオ" panose="020B0604030504040204" pitchFamily="50" charset="-128"/>
                <a:ea typeface="メイリオ" panose="020B0604030504040204" pitchFamily="50" charset="-128"/>
              </a:rPr>
              <a:t>令和</a:t>
            </a:r>
            <a:r>
              <a:rPr kumimoji="1" lang="ja-JP" altLang="en-US" sz="1600" dirty="0">
                <a:solidFill>
                  <a:schemeClr val="tx1"/>
                </a:solidFill>
                <a:latin typeface="メイリオ" panose="020B0604030504040204" pitchFamily="50" charset="-128"/>
                <a:ea typeface="メイリオ" panose="020B0604030504040204" pitchFamily="50" charset="-128"/>
              </a:rPr>
              <a:t>３</a:t>
            </a:r>
            <a:r>
              <a:rPr kumimoji="1" lang="ja-JP" altLang="en-US" sz="1600" dirty="0" smtClean="0">
                <a:solidFill>
                  <a:schemeClr val="tx1"/>
                </a:solidFill>
                <a:latin typeface="メイリオ" panose="020B0604030504040204" pitchFamily="50" charset="-128"/>
                <a:ea typeface="メイリオ" panose="020B0604030504040204" pitchFamily="50" charset="-128"/>
              </a:rPr>
              <a:t>年度</a:t>
            </a:r>
            <a:r>
              <a:rPr kumimoji="1" lang="ja-JP" altLang="en-US" sz="1600" dirty="0">
                <a:solidFill>
                  <a:schemeClr val="tx1"/>
                </a:solidFill>
                <a:latin typeface="メイリオ" panose="020B0604030504040204" pitchFamily="50" charset="-128"/>
                <a:ea typeface="メイリオ" panose="020B0604030504040204" pitchFamily="50" charset="-128"/>
              </a:rPr>
              <a:t>から、公立小中学校等の</a:t>
            </a:r>
            <a:r>
              <a:rPr kumimoji="1" lang="ja-JP" altLang="en-US" sz="1600" dirty="0" smtClean="0">
                <a:solidFill>
                  <a:schemeClr val="tx1"/>
                </a:solidFill>
                <a:latin typeface="メイリオ" panose="020B0604030504040204" pitchFamily="50" charset="-128"/>
                <a:ea typeface="メイリオ" panose="020B0604030504040204" pitchFamily="50" charset="-128"/>
              </a:rPr>
              <a:t>バリアフリー化</a:t>
            </a:r>
            <a:r>
              <a:rPr kumimoji="1" lang="ja-JP" altLang="en-US" sz="1600" dirty="0">
                <a:solidFill>
                  <a:schemeClr val="tx1"/>
                </a:solidFill>
                <a:latin typeface="メイリオ" panose="020B0604030504040204" pitchFamily="50" charset="-128"/>
                <a:ea typeface="メイリオ" panose="020B0604030504040204" pitchFamily="50" charset="-128"/>
              </a:rPr>
              <a:t>工事に対する補助率を１／３から１／２に</a:t>
            </a:r>
            <a:r>
              <a:rPr kumimoji="1" lang="ja-JP" altLang="en-US" sz="1600" dirty="0" smtClean="0">
                <a:solidFill>
                  <a:schemeClr val="tx1"/>
                </a:solidFill>
                <a:latin typeface="メイリオ" panose="020B0604030504040204" pitchFamily="50" charset="-128"/>
                <a:ea typeface="メイリオ" panose="020B0604030504040204" pitchFamily="50" charset="-128"/>
              </a:rPr>
              <a:t>引上げ。</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p:txBody>
      </p:sp>
      <p:sp>
        <p:nvSpPr>
          <p:cNvPr id="1310" name="正方形/長方形 25"/>
          <p:cNvSpPr/>
          <p:nvPr/>
        </p:nvSpPr>
        <p:spPr>
          <a:xfrm>
            <a:off x="2812238" y="3230416"/>
            <a:ext cx="2063385"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noProof="0" dirty="0" smtClean="0">
                <a:latin typeface="Meiryo UI" panose="020B0604030504040204" pitchFamily="50" charset="-128"/>
                <a:ea typeface="Meiryo UI" panose="020B0604030504040204" pitchFamily="50" charset="-128"/>
              </a:rPr>
              <a:t>既設校舎に増築したエレベーター棟</a:t>
            </a:r>
            <a:endParaRPr kumimoji="1" lang="ja-JP" altLang="en-US" sz="105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1311" name="正方形/長方形 26"/>
          <p:cNvSpPr/>
          <p:nvPr/>
        </p:nvSpPr>
        <p:spPr>
          <a:xfrm>
            <a:off x="33030" y="2580156"/>
            <a:ext cx="3347066" cy="830997"/>
          </a:xfrm>
          <a:prstGeom prst="rect">
            <a:avLst/>
          </a:prstGeom>
        </p:spPr>
        <p:txBody>
          <a:bodyPr wrap="square">
            <a:spAutoFit/>
          </a:bodyPr>
          <a:lstStyle/>
          <a:p>
            <a:pPr marL="180000" indent="-457200"/>
            <a:r>
              <a:rPr lang="ja-JP" altLang="en-US" sz="1600" dirty="0" smtClean="0">
                <a:latin typeface="メイリオ" panose="020B0604030504040204" pitchFamily="50" charset="-128"/>
                <a:ea typeface="メイリオ" panose="020B0604030504040204" pitchFamily="50" charset="-128"/>
              </a:rPr>
              <a:t>・全国の学校設置者を対象とした講習会開催や事例集作成等の普及啓発を実施。</a:t>
            </a:r>
            <a:endParaRPr lang="en-US" altLang="ja-JP" sz="1600" dirty="0" smtClean="0">
              <a:latin typeface="メイリオ" panose="020B0604030504040204" pitchFamily="50" charset="-128"/>
              <a:ea typeface="メイリオ" panose="020B0604030504040204" pitchFamily="50" charset="-128"/>
            </a:endParaRPr>
          </a:p>
        </p:txBody>
      </p:sp>
      <p:pic>
        <p:nvPicPr>
          <p:cNvPr id="1312" name="図 27" descr="D:\Users\kariya\AppData\Roaming\Microsoft\Windows\INetCache\Content.Word\images.jpg"/>
          <p:cNvPicPr/>
          <p:nvPr/>
        </p:nvPicPr>
        <p:blipFill>
          <a:blip r:embed="rId2"/>
          <a:stretch>
            <a:fillRect/>
          </a:stretch>
        </p:blipFill>
        <p:spPr>
          <a:xfrm>
            <a:off x="3404436" y="2428916"/>
            <a:ext cx="1069959" cy="857088"/>
          </a:xfrm>
          <a:prstGeom prst="rect">
            <a:avLst/>
          </a:prstGeom>
          <a:noFill/>
          <a:ln>
            <a:noFill/>
          </a:ln>
        </p:spPr>
      </p:pic>
      <p:sp>
        <p:nvSpPr>
          <p:cNvPr id="32" name="角丸四角形 41"/>
          <p:cNvSpPr/>
          <p:nvPr/>
        </p:nvSpPr>
        <p:spPr>
          <a:xfrm>
            <a:off x="4994824" y="3540955"/>
            <a:ext cx="4755176" cy="1353301"/>
          </a:xfrm>
          <a:prstGeom prst="roundRect">
            <a:avLst>
              <a:gd name="adj" fmla="val 913"/>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80975" indent="-180975"/>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令和２年、聴覚や発話に困難がある方と聞こえる方をつなぐ電話リレーサービスを公共インフラとして整備する法律が成立し、令和３年７月からサービス開始。</a:t>
            </a:r>
          </a:p>
          <a:p>
            <a:pPr marL="180975" indent="-180975"/>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登録者数</a:t>
            </a:r>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en-US" altLang="ja-JP" sz="1600" dirty="0" smtClean="0">
                <a:solidFill>
                  <a:schemeClr val="tx1"/>
                </a:solidFill>
                <a:latin typeface="メイリオ" panose="020B0604030504040204" pitchFamily="50" charset="-128"/>
                <a:ea typeface="メイリオ" panose="020B0604030504040204" pitchFamily="50" charset="-128"/>
              </a:rPr>
              <a:t>7,033</a:t>
            </a:r>
            <a:r>
              <a:rPr kumimoji="1" lang="ja-JP" altLang="en-US" sz="1600" dirty="0" smtClean="0">
                <a:solidFill>
                  <a:schemeClr val="tx1"/>
                </a:solidFill>
                <a:latin typeface="メイリオ" panose="020B0604030504040204" pitchFamily="50" charset="-128"/>
                <a:ea typeface="メイリオ" panose="020B0604030504040204" pitchFamily="50" charset="-128"/>
              </a:rPr>
              <a:t>人</a:t>
            </a:r>
            <a:r>
              <a:rPr kumimoji="1" lang="ja-JP" altLang="en-US" sz="1600" dirty="0">
                <a:solidFill>
                  <a:schemeClr val="tx1"/>
                </a:solidFill>
                <a:latin typeface="メイリオ" panose="020B0604030504040204" pitchFamily="50" charset="-128"/>
                <a:ea typeface="メイリオ" panose="020B0604030504040204" pitchFamily="50" charset="-128"/>
              </a:rPr>
              <a:t>（令和</a:t>
            </a:r>
            <a:r>
              <a:rPr kumimoji="1" lang="ja-JP" altLang="en-US" sz="1600" dirty="0" smtClean="0">
                <a:solidFill>
                  <a:schemeClr val="tx1"/>
                </a:solidFill>
                <a:latin typeface="メイリオ" panose="020B0604030504040204" pitchFamily="50" charset="-128"/>
                <a:ea typeface="メイリオ" panose="020B0604030504040204" pitchFamily="50" charset="-128"/>
              </a:rPr>
              <a:t>３年</a:t>
            </a:r>
            <a:r>
              <a:rPr kumimoji="1" lang="en-US" altLang="ja-JP" sz="1600" dirty="0">
                <a:solidFill>
                  <a:schemeClr val="tx1"/>
                </a:solidFill>
                <a:latin typeface="メイリオ" panose="020B0604030504040204" pitchFamily="50" charset="-128"/>
                <a:ea typeface="メイリオ" panose="020B0604030504040204" pitchFamily="50" charset="-128"/>
              </a:rPr>
              <a:t>9</a:t>
            </a:r>
            <a:r>
              <a:rPr kumimoji="1" lang="ja-JP" altLang="en-US" sz="1600" dirty="0" smtClean="0">
                <a:solidFill>
                  <a:schemeClr val="tx1"/>
                </a:solidFill>
                <a:latin typeface="メイリオ" panose="020B0604030504040204" pitchFamily="50" charset="-128"/>
                <a:ea typeface="メイリオ" panose="020B0604030504040204" pitchFamily="50" charset="-128"/>
              </a:rPr>
              <a:t>月</a:t>
            </a:r>
            <a:r>
              <a:rPr kumimoji="1" lang="ja-JP" altLang="en-US" sz="1600" dirty="0">
                <a:solidFill>
                  <a:schemeClr val="tx1"/>
                </a:solidFill>
                <a:latin typeface="メイリオ" panose="020B0604030504040204" pitchFamily="50" charset="-128"/>
                <a:ea typeface="メイリオ" panose="020B0604030504040204" pitchFamily="50" charset="-128"/>
              </a:rPr>
              <a:t>末現在</a:t>
            </a:r>
            <a:r>
              <a:rPr kumimoji="1" lang="ja-JP" altLang="en-US" sz="1600" dirty="0" smtClean="0">
                <a:solidFill>
                  <a:schemeClr val="tx1"/>
                </a:solidFill>
                <a:latin typeface="メイリオ" panose="020B0604030504040204" pitchFamily="50" charset="-128"/>
                <a:ea typeface="メイリオ" panose="020B0604030504040204" pitchFamily="50" charset="-128"/>
              </a:rPr>
              <a:t>）</a:t>
            </a:r>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sp>
        <p:nvSpPr>
          <p:cNvPr id="35" name="テキスト ボックス 9"/>
          <p:cNvSpPr txBox="1"/>
          <p:nvPr/>
        </p:nvSpPr>
        <p:spPr>
          <a:xfrm>
            <a:off x="4953000" y="576697"/>
            <a:ext cx="4083169"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○バリアフリートイレの適正利用に向けて</a:t>
            </a:r>
            <a:endParaRPr kumimoji="1" lang="ja-JP" altLang="en-US" sz="1600" b="1" dirty="0">
              <a:latin typeface="メイリオ" panose="020B0604030504040204" pitchFamily="50" charset="-128"/>
              <a:ea typeface="メイリオ" panose="020B0604030504040204" pitchFamily="50" charset="-128"/>
            </a:endParaRPr>
          </a:p>
        </p:txBody>
      </p:sp>
      <p:sp>
        <p:nvSpPr>
          <p:cNvPr id="36" name="角丸四角形 8"/>
          <p:cNvSpPr/>
          <p:nvPr/>
        </p:nvSpPr>
        <p:spPr>
          <a:xfrm>
            <a:off x="5027898" y="862838"/>
            <a:ext cx="4733545" cy="2294566"/>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216000" indent="-216000"/>
            <a:r>
              <a:rPr kumimoji="1" lang="ja-JP" altLang="en-US" sz="1600" dirty="0" smtClean="0">
                <a:solidFill>
                  <a:schemeClr val="tx1"/>
                </a:solidFill>
                <a:latin typeface="メイリオ" panose="020B0604030504040204" pitchFamily="50" charset="-128"/>
                <a:ea typeface="メイリオ" panose="020B0604030504040204" pitchFamily="50" charset="-128"/>
              </a:rPr>
              <a:t>・高齢者障害者等用便房（バリアフリートイレ）について、「多機能トイレ」「多目的トイレ」等ではなく、機能分散</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216000" indent="-216000"/>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を推進し、その効果が</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216000" indent="-216000"/>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現れるような表記等に</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216000" indent="-216000"/>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よる周知、広報啓発の</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216000" indent="-216000"/>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充実等の取組方針をと</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216000" indent="-216000"/>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りまとめ、適正な利用</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216000" indent="-216000"/>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を推進。</a:t>
            </a:r>
            <a:endParaRPr kumimoji="1" lang="ja-JP" altLang="en-US" sz="1200" dirty="0">
              <a:solidFill>
                <a:schemeClr val="tx1"/>
              </a:solidFill>
              <a:latin typeface="メイリオ" panose="020B0604030504040204" pitchFamily="50" charset="-128"/>
              <a:ea typeface="メイリオ" panose="020B0604030504040204" pitchFamily="50" charset="-128"/>
            </a:endParaRPr>
          </a:p>
        </p:txBody>
      </p:sp>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9054" y="1463941"/>
            <a:ext cx="1111767" cy="1571983"/>
          </a:xfrm>
          <a:prstGeom prst="rect">
            <a:avLst/>
          </a:prstGeom>
        </p:spPr>
      </p:pic>
      <p:pic>
        <p:nvPicPr>
          <p:cNvPr id="43" name="図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06244" y="1463940"/>
            <a:ext cx="1111657" cy="1571984"/>
          </a:xfrm>
          <a:prstGeom prst="rect">
            <a:avLst/>
          </a:prstGeom>
        </p:spPr>
      </p:pic>
      <p:sp>
        <p:nvSpPr>
          <p:cNvPr id="45" name="正方形/長方形 44"/>
          <p:cNvSpPr/>
          <p:nvPr/>
        </p:nvSpPr>
        <p:spPr>
          <a:xfrm>
            <a:off x="4994824" y="5346627"/>
            <a:ext cx="4766619" cy="141607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rtlCol="0" anchor="t"/>
          <a:lstStyle/>
          <a:p>
            <a:pPr marL="176213" indent="-176213"/>
            <a:r>
              <a:rPr kumimoji="1" lang="ja-JP" altLang="en-US" sz="1600" dirty="0" smtClean="0">
                <a:solidFill>
                  <a:schemeClr val="tx1"/>
                </a:solidFill>
                <a:latin typeface="メイリオ" panose="020B0604030504040204" pitchFamily="50" charset="-128"/>
                <a:ea typeface="メイリオ" panose="020B0604030504040204" pitchFamily="50" charset="-128"/>
              </a:rPr>
              <a:t>・</a:t>
            </a:r>
            <a:r>
              <a:rPr kumimoji="1" lang="en-US" altLang="ja-JP" sz="1600" dirty="0" smtClean="0">
                <a:solidFill>
                  <a:schemeClr val="tx1"/>
                </a:solidFill>
                <a:latin typeface="メイリオ" panose="020B0604030504040204" pitchFamily="50" charset="-128"/>
                <a:ea typeface="メイリオ" panose="020B0604030504040204" pitchFamily="50" charset="-128"/>
              </a:rPr>
              <a:t>NHK</a:t>
            </a:r>
            <a:r>
              <a:rPr kumimoji="1" lang="ja-JP" altLang="en-US" sz="1600" dirty="0">
                <a:solidFill>
                  <a:schemeClr val="tx1"/>
                </a:solidFill>
                <a:latin typeface="メイリオ" panose="020B0604030504040204" pitchFamily="50" charset="-128"/>
                <a:ea typeface="メイリオ" panose="020B0604030504040204" pitchFamily="50" charset="-128"/>
              </a:rPr>
              <a:t>において、</a:t>
            </a:r>
            <a:r>
              <a:rPr kumimoji="1" lang="ja-JP" altLang="en-US" sz="1600" dirty="0" smtClean="0">
                <a:solidFill>
                  <a:schemeClr val="tx1"/>
                </a:solidFill>
                <a:latin typeface="メイリオ" panose="020B0604030504040204" pitchFamily="50" charset="-128"/>
                <a:ea typeface="メイリオ" panose="020B0604030504040204" pitchFamily="50" charset="-128"/>
              </a:rPr>
              <a:t>オリン</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ピックの閉会式</a:t>
            </a:r>
            <a:r>
              <a:rPr kumimoji="1" lang="ja-JP" altLang="en-US" sz="1600" dirty="0">
                <a:solidFill>
                  <a:schemeClr val="tx1"/>
                </a:solidFill>
                <a:latin typeface="メイリオ" panose="020B0604030504040204" pitchFamily="50" charset="-128"/>
                <a:ea typeface="メイリオ" panose="020B0604030504040204" pitchFamily="50" charset="-128"/>
              </a:rPr>
              <a:t>、</a:t>
            </a:r>
            <a:r>
              <a:rPr kumimoji="1" lang="ja-JP" altLang="en-US" sz="1600" dirty="0" smtClean="0">
                <a:solidFill>
                  <a:schemeClr val="tx1"/>
                </a:solidFill>
                <a:latin typeface="メイリオ" panose="020B0604030504040204" pitchFamily="50" charset="-128"/>
                <a:ea typeface="メイリオ" panose="020B0604030504040204" pitchFamily="50" charset="-128"/>
              </a:rPr>
              <a:t>パラ</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リンピック</a:t>
            </a:r>
            <a:r>
              <a:rPr kumimoji="1" lang="ja-JP" altLang="en-US" sz="1600" dirty="0">
                <a:solidFill>
                  <a:schemeClr val="tx1"/>
                </a:solidFill>
                <a:latin typeface="メイリオ" panose="020B0604030504040204" pitchFamily="50" charset="-128"/>
                <a:ea typeface="メイリオ" panose="020B0604030504040204" pitchFamily="50" charset="-128"/>
              </a:rPr>
              <a:t>の</a:t>
            </a:r>
            <a:r>
              <a:rPr kumimoji="1" lang="ja-JP" altLang="en-US" sz="1600" dirty="0" smtClean="0">
                <a:solidFill>
                  <a:schemeClr val="tx1"/>
                </a:solidFill>
                <a:latin typeface="メイリオ" panose="020B0604030504040204" pitchFamily="50" charset="-128"/>
                <a:ea typeface="メイリオ" panose="020B0604030504040204" pitchFamily="50" charset="-128"/>
              </a:rPr>
              <a:t>開閉会式</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76213" indent="-176213"/>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ja-JP" altLang="en-US" sz="1600" dirty="0" smtClean="0">
                <a:solidFill>
                  <a:schemeClr val="tx1"/>
                </a:solidFill>
                <a:latin typeface="メイリオ" panose="020B0604030504040204" pitchFamily="50" charset="-128"/>
                <a:ea typeface="メイリオ" panose="020B0604030504040204" pitchFamily="50" charset="-128"/>
              </a:rPr>
              <a:t>の中継を手話付きで放送。</a:t>
            </a:r>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sp>
        <p:nvSpPr>
          <p:cNvPr id="46" name="テキスト ボックス 5"/>
          <p:cNvSpPr txBox="1"/>
          <p:nvPr/>
        </p:nvSpPr>
        <p:spPr>
          <a:xfrm>
            <a:off x="4910653" y="5040119"/>
            <a:ext cx="3057247" cy="338554"/>
          </a:xfrm>
          <a:prstGeom prst="rect">
            <a:avLst/>
          </a:prstGeom>
          <a:noFill/>
        </p:spPr>
        <p:txBody>
          <a:bodyPr wrap="none" rtlCol="0">
            <a:spAutoFit/>
          </a:bodyPr>
          <a:lstStyle/>
          <a:p>
            <a:r>
              <a:rPr kumimoji="1" lang="ja-JP" altLang="en-US" sz="1600" b="1" dirty="0" smtClean="0">
                <a:latin typeface="メイリオ" panose="020B0604030504040204" pitchFamily="50" charset="-128"/>
                <a:ea typeface="メイリオ" panose="020B0604030504040204" pitchFamily="50" charset="-128"/>
              </a:rPr>
              <a:t>○同時手話通訳による中継放送</a:t>
            </a:r>
            <a:endParaRPr kumimoji="1" lang="ja-JP" altLang="en-US" sz="1600" b="1" dirty="0">
              <a:latin typeface="メイリオ" panose="020B0604030504040204" pitchFamily="50" charset="-128"/>
              <a:ea typeface="メイリオ" panose="020B0604030504040204" pitchFamily="50" charset="-128"/>
            </a:endParaRPr>
          </a:p>
        </p:txBody>
      </p:sp>
      <p:sp>
        <p:nvSpPr>
          <p:cNvPr id="48" name="テキスト ボックス 7"/>
          <p:cNvSpPr txBox="1"/>
          <p:nvPr/>
        </p:nvSpPr>
        <p:spPr>
          <a:xfrm>
            <a:off x="154984" y="3535948"/>
            <a:ext cx="3877985" cy="338554"/>
          </a:xfrm>
          <a:prstGeom prst="rect">
            <a:avLst/>
          </a:prstGeom>
          <a:noFill/>
        </p:spPr>
        <p:txBody>
          <a:bodyPr wrap="none" rtlCol="0">
            <a:spAutoFit/>
          </a:bodyPr>
          <a:lstStyle/>
          <a:p>
            <a:r>
              <a:rPr kumimoji="1" lang="ja-JP" altLang="en-US" sz="1600" b="1" dirty="0">
                <a:latin typeface="メイリオ" panose="020B0604030504040204" pitchFamily="50" charset="-128"/>
                <a:ea typeface="メイリオ" panose="020B0604030504040204" pitchFamily="50" charset="-128"/>
              </a:rPr>
              <a:t>○車椅子使用者用駐車施設等の適正利用</a:t>
            </a:r>
          </a:p>
        </p:txBody>
      </p:sp>
      <p:sp>
        <p:nvSpPr>
          <p:cNvPr id="49" name="角丸四角形 6"/>
          <p:cNvSpPr/>
          <p:nvPr/>
        </p:nvSpPr>
        <p:spPr>
          <a:xfrm>
            <a:off x="107747" y="3874502"/>
            <a:ext cx="4755176" cy="2897382"/>
          </a:xfrm>
          <a:prstGeom prst="roundRect">
            <a:avLst>
              <a:gd name="adj" fmla="val 913"/>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marL="180975" indent="-180975"/>
            <a:r>
              <a:rPr kumimoji="1" lang="ja-JP" altLang="en-US" sz="1600" dirty="0" smtClean="0">
                <a:solidFill>
                  <a:schemeClr val="tx1"/>
                </a:solidFill>
                <a:latin typeface="メイリオ" panose="020B0604030504040204" pitchFamily="50" charset="-128"/>
                <a:ea typeface="メイリオ" panose="020B0604030504040204" pitchFamily="50" charset="-128"/>
              </a:rPr>
              <a:t>・車椅子使用者用駐車施設等の適正利用の推進につい</a:t>
            </a:r>
            <a:r>
              <a:rPr kumimoji="1" lang="ja-JP" altLang="en-US" sz="1600" dirty="0">
                <a:solidFill>
                  <a:schemeClr val="tx1"/>
                </a:solidFill>
                <a:latin typeface="メイリオ" panose="020B0604030504040204" pitchFamily="50" charset="-128"/>
                <a:ea typeface="メイリオ" panose="020B0604030504040204" pitchFamily="50" charset="-128"/>
              </a:rPr>
              <a:t>て</a:t>
            </a:r>
            <a:r>
              <a:rPr kumimoji="1" lang="ja-JP" altLang="en-US" sz="1600" dirty="0" smtClean="0">
                <a:solidFill>
                  <a:schemeClr val="tx1"/>
                </a:solidFill>
                <a:latin typeface="メイリオ" panose="020B0604030504040204" pitchFamily="50" charset="-128"/>
                <a:ea typeface="メイリオ" panose="020B0604030504040204" pitchFamily="50" charset="-128"/>
              </a:rPr>
              <a:t>のポスター・チラシを作成し、令和３年４月に適正利用に関する広報啓発を実施。</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marL="180975" indent="-180975"/>
            <a:r>
              <a:rPr kumimoji="1" lang="ja-JP" altLang="en-US" sz="1600" dirty="0" smtClean="0">
                <a:solidFill>
                  <a:schemeClr val="tx1"/>
                </a:solidFill>
                <a:latin typeface="メイリオ" panose="020B0604030504040204" pitchFamily="50" charset="-128"/>
                <a:ea typeface="メイリオ" panose="020B0604030504040204" pitchFamily="50" charset="-128"/>
              </a:rPr>
              <a:t>・パーキング</a:t>
            </a:r>
            <a:r>
              <a:rPr kumimoji="1" lang="ja-JP" altLang="en-US" sz="1600" dirty="0">
                <a:solidFill>
                  <a:schemeClr val="tx1"/>
                </a:solidFill>
                <a:latin typeface="メイリオ" panose="020B0604030504040204" pitchFamily="50" charset="-128"/>
                <a:ea typeface="メイリオ" panose="020B0604030504040204" pitchFamily="50" charset="-128"/>
              </a:rPr>
              <a:t>・パーミット制度</a:t>
            </a:r>
            <a:r>
              <a:rPr kumimoji="1" lang="ja-JP" altLang="en-US" sz="1600" baseline="30000" dirty="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の</a:t>
            </a:r>
            <a:r>
              <a:rPr kumimoji="1" lang="ja-JP" altLang="en-US" sz="1600" dirty="0" smtClean="0">
                <a:solidFill>
                  <a:schemeClr val="tx1"/>
                </a:solidFill>
                <a:latin typeface="メイリオ" panose="020B0604030504040204" pitchFamily="50" charset="-128"/>
                <a:ea typeface="メイリオ" panose="020B0604030504040204" pitchFamily="50" charset="-128"/>
              </a:rPr>
              <a:t>導入を促進するため、平成</a:t>
            </a:r>
            <a:r>
              <a:rPr kumimoji="1" lang="en-US" altLang="ja-JP" sz="1600" dirty="0" smtClean="0">
                <a:solidFill>
                  <a:schemeClr val="tx1"/>
                </a:solidFill>
                <a:latin typeface="メイリオ" panose="020B0604030504040204" pitchFamily="50" charset="-128"/>
                <a:ea typeface="メイリオ" panose="020B0604030504040204" pitchFamily="50" charset="-128"/>
              </a:rPr>
              <a:t>31</a:t>
            </a:r>
            <a:r>
              <a:rPr kumimoji="1" lang="ja-JP" altLang="en-US" sz="1600" dirty="0" smtClean="0">
                <a:solidFill>
                  <a:schemeClr val="tx1"/>
                </a:solidFill>
                <a:latin typeface="メイリオ" panose="020B0604030504040204" pitchFamily="50" charset="-128"/>
                <a:ea typeface="メイリオ" panose="020B0604030504040204" pitchFamily="50" charset="-128"/>
              </a:rPr>
              <a:t>年３月に事例集を作成。</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endParaRPr kumimoji="1" lang="en-US" altLang="ja-JP" sz="1600" dirty="0">
              <a:solidFill>
                <a:schemeClr val="tx1"/>
              </a:solidFill>
              <a:latin typeface="メイリオ" panose="020B0604030504040204" pitchFamily="50" charset="-128"/>
              <a:ea typeface="メイリオ" panose="020B0604030504040204" pitchFamily="50" charset="-128"/>
            </a:endParaRPr>
          </a:p>
          <a:p>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sp>
        <p:nvSpPr>
          <p:cNvPr id="50" name="正方形/長方形 13"/>
          <p:cNvSpPr/>
          <p:nvPr/>
        </p:nvSpPr>
        <p:spPr>
          <a:xfrm>
            <a:off x="2328150" y="5241752"/>
            <a:ext cx="2536540" cy="1199436"/>
          </a:xfrm>
          <a:prstGeom prst="rect">
            <a:avLst/>
          </a:prstGeom>
        </p:spPr>
        <p:txBody>
          <a:bodyPr wrap="square">
            <a:spAutoFit/>
          </a:bodyPr>
          <a:lstStyle/>
          <a:p>
            <a:r>
              <a:rPr lang="ja-JP" altLang="en-US" sz="1200" dirty="0" smtClean="0">
                <a:latin typeface="メイリオ" panose="020B0604030504040204" pitchFamily="50" charset="-128"/>
                <a:ea typeface="メイリオ" panose="020B0604030504040204" pitchFamily="50" charset="-128"/>
              </a:rPr>
              <a:t>※パーキング</a:t>
            </a:r>
            <a:r>
              <a:rPr lang="ja-JP" altLang="en-US" sz="1200" dirty="0">
                <a:latin typeface="メイリオ" panose="020B0604030504040204" pitchFamily="50" charset="-128"/>
                <a:ea typeface="メイリオ" panose="020B0604030504040204" pitchFamily="50" charset="-128"/>
              </a:rPr>
              <a:t>・パーミット</a:t>
            </a:r>
            <a:r>
              <a:rPr lang="ja-JP" altLang="en-US" sz="1200" dirty="0" smtClean="0">
                <a:latin typeface="メイリオ" panose="020B0604030504040204" pitchFamily="50" charset="-128"/>
                <a:ea typeface="メイリオ" panose="020B0604030504040204" pitchFamily="50" charset="-128"/>
              </a:rPr>
              <a:t>制度</a:t>
            </a:r>
            <a:endParaRPr lang="ja-JP" altLang="en-US"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施設管理者の協力のもと、幅の広い車椅子使用者用駐車施設や通常幅の</a:t>
            </a:r>
            <a:r>
              <a:rPr lang="ja-JP" altLang="en-US" sz="1200" dirty="0" smtClean="0">
                <a:latin typeface="メイリオ" panose="020B0604030504040204" pitchFamily="50" charset="-128"/>
                <a:ea typeface="メイリオ" panose="020B0604030504040204" pitchFamily="50" charset="-128"/>
              </a:rPr>
              <a:t>専用区画</a:t>
            </a:r>
            <a:r>
              <a:rPr lang="ja-JP" altLang="en-US" sz="1200" dirty="0">
                <a:latin typeface="メイリオ" panose="020B0604030504040204" pitchFamily="50" charset="-128"/>
                <a:ea typeface="メイリオ" panose="020B0604030504040204" pitchFamily="50" charset="-128"/>
              </a:rPr>
              <a:t>について、条件に該当する希望者が使用できる利用証を交付する制度</a:t>
            </a:r>
          </a:p>
        </p:txBody>
      </p:sp>
      <p:pic>
        <p:nvPicPr>
          <p:cNvPr id="52" name="図 5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4610" y="5184924"/>
            <a:ext cx="1049819" cy="1484600"/>
          </a:xfrm>
          <a:prstGeom prst="rect">
            <a:avLst/>
          </a:prstGeom>
        </p:spPr>
      </p:pic>
      <p:pic>
        <p:nvPicPr>
          <p:cNvPr id="53" name="図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40446" y="5184924"/>
            <a:ext cx="1049969" cy="1484600"/>
          </a:xfrm>
          <a:prstGeom prst="rect">
            <a:avLst/>
          </a:prstGeom>
        </p:spPr>
      </p:pic>
      <p:pic>
        <p:nvPicPr>
          <p:cNvPr id="3" name="図 2"/>
          <p:cNvPicPr>
            <a:picLocks noChangeAspect="1"/>
          </p:cNvPicPr>
          <p:nvPr/>
        </p:nvPicPr>
        <p:blipFill rotWithShape="1">
          <a:blip r:embed="rId7" cstate="print">
            <a:extLst>
              <a:ext uri="{28A0092B-C50C-407E-A947-70E740481C1C}">
                <a14:useLocalDpi xmlns:a14="http://schemas.microsoft.com/office/drawing/2010/main" val="0"/>
              </a:ext>
            </a:extLst>
          </a:blip>
          <a:srcRect l="2871" r="6860"/>
          <a:stretch/>
        </p:blipFill>
        <p:spPr>
          <a:xfrm>
            <a:off x="7670387" y="5412894"/>
            <a:ext cx="2056140" cy="1281253"/>
          </a:xfrm>
          <a:prstGeom prst="rect">
            <a:avLst/>
          </a:prstGeom>
        </p:spPr>
      </p:pic>
      <p:sp>
        <p:nvSpPr>
          <p:cNvPr id="1308" name="スライド番号プレースホルダー 11"/>
          <p:cNvSpPr>
            <a:spLocks noGrp="1"/>
          </p:cNvSpPr>
          <p:nvPr>
            <p:ph type="sldNum" sz="quarter" idx="12"/>
          </p:nvPr>
        </p:nvSpPr>
        <p:spPr>
          <a:xfrm>
            <a:off x="7677150" y="6479723"/>
            <a:ext cx="2228850" cy="365125"/>
          </a:xfrm>
        </p:spPr>
        <p:txBody>
          <a:bodyPr/>
          <a:lstStyle/>
          <a:p>
            <a:fld id="{B2B73F3B-22D4-4648-80AB-27A0F244B47B}" type="slidenum">
              <a:rPr kumimoji="1" lang="ja-JP" altLang="en-US" smtClean="0"/>
              <a:t>10</a:t>
            </a:fld>
            <a:endParaRPr kumimoji="1" lang="ja-JP" altLang="en-US" dirty="0"/>
          </a:p>
        </p:txBody>
      </p:sp>
    </p:spTree>
    <p:extLst>
      <p:ext uri="{BB962C8B-B14F-4D97-AF65-F5344CB8AC3E}">
        <p14:creationId xmlns:p14="http://schemas.microsoft.com/office/powerpoint/2010/main" val="6387724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a:custGeom>
          <a:avLst/>
          <a:gdLst/>
          <a:ahLst/>
          <a:cxnLst/>
          <a:rect l="l" t="t" r="r" b="b"/>
          <a:pathLst/>
        </a:custGeom>
        <a:solidFill>
          <a:schemeClr val="bg1"/>
        </a:solidFill>
      </a:spPr>
      <a:bodyPr vertOverflow="overflow" horzOverflow="overflow" anchor="ctr"/>
      <a:lstStyle>
        <a:defPPr algn="ctr">
          <a:defRPr lang="ja-JP" altLang="en-US" sz="1200">
            <a:solidFill>
              <a:srgbClr val="FF0000"/>
            </a:solidFill>
            <a:latin typeface="Meiryo UI"/>
            <a:ea typeface="Meiryo UI"/>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5145</TotalTime>
  <Words>3684</Words>
  <Application>Microsoft Office PowerPoint</Application>
  <PresentationFormat>A4 210 x 297 mm</PresentationFormat>
  <Paragraphs>230</Paragraphs>
  <Slides>11</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11</vt:i4>
      </vt:variant>
    </vt:vector>
  </HeadingPairs>
  <TitlesOfParts>
    <vt:vector size="22" baseType="lpstr">
      <vt:lpstr>AR P丸ゴシック体E</vt:lpstr>
      <vt:lpstr>Meiryo UI</vt:lpstr>
      <vt:lpstr>ＭＳ Ｐゴシック</vt:lpstr>
      <vt:lpstr>MS UI Gothic</vt:lpstr>
      <vt:lpstr>メイリオ</vt:lpstr>
      <vt:lpstr>游ゴシック</vt:lpstr>
      <vt:lpstr>游ゴシック Light</vt:lpstr>
      <vt:lpstr>Arial</vt:lpstr>
      <vt:lpstr>Calibri</vt:lpstr>
      <vt:lpstr>Calibri Light</vt:lpstr>
      <vt:lpstr>Office テーマ</vt:lpstr>
      <vt:lpstr>東京大会を契機とした共生社会の 実現に向けた取組（主な成果）</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東京大会を契機とした共生社会の 実現に向けた取組（主な成果）</dc:title>
  <dc:creator/>
  <cp:lastModifiedBy>筒井 優斗（オリパラ事務局）</cp:lastModifiedBy>
  <cp:revision>221</cp:revision>
  <cp:lastPrinted>2021-10-27T02:19:10Z</cp:lastPrinted>
  <dcterms:created xsi:type="dcterms:W3CDTF">2021-09-10T05:06:55Z</dcterms:created>
  <dcterms:modified xsi:type="dcterms:W3CDTF">2021-11-02T02:49:34Z</dcterms:modified>
</cp:coreProperties>
</file>