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12801600" cy="9601200" type="A3"/>
  <p:notesSz cx="9926638" cy="1435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BB00"/>
    <a:srgbClr val="569BDB"/>
    <a:srgbClr val="72B348"/>
    <a:srgbClr val="8A64BC"/>
    <a:srgbClr val="834BD5"/>
    <a:srgbClr val="904DD3"/>
    <a:srgbClr val="4D94D3"/>
    <a:srgbClr val="5096D6"/>
    <a:srgbClr val="5E9F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65" autoAdjust="0"/>
    <p:restoredTop sz="94660"/>
  </p:normalViewPr>
  <p:slideViewPr>
    <p:cSldViewPr snapToGrid="0">
      <p:cViewPr varScale="1">
        <p:scale>
          <a:sx n="47" d="100"/>
          <a:sy n="47" d="100"/>
        </p:scale>
        <p:origin x="15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625" cy="718592"/>
          </a:xfrm>
          <a:prstGeom prst="rect">
            <a:avLst/>
          </a:prstGeom>
        </p:spPr>
        <p:txBody>
          <a:bodyPr vert="horz" lIns="132752" tIns="66377" rIns="132752" bIns="66377" rtlCol="0"/>
          <a:lstStyle>
            <a:lvl1pPr algn="l">
              <a:defRPr sz="1700"/>
            </a:lvl1pPr>
          </a:lstStyle>
          <a:p>
            <a:endParaRPr kumimoji="1" lang="ja-JP" altLang="en-US"/>
          </a:p>
        </p:txBody>
      </p:sp>
      <p:sp>
        <p:nvSpPr>
          <p:cNvPr id="3" name="日付プレースホルダー 2"/>
          <p:cNvSpPr>
            <a:spLocks noGrp="1"/>
          </p:cNvSpPr>
          <p:nvPr>
            <p:ph type="dt" idx="1"/>
          </p:nvPr>
        </p:nvSpPr>
        <p:spPr>
          <a:xfrm>
            <a:off x="5621697" y="0"/>
            <a:ext cx="4302625" cy="718592"/>
          </a:xfrm>
          <a:prstGeom prst="rect">
            <a:avLst/>
          </a:prstGeom>
        </p:spPr>
        <p:txBody>
          <a:bodyPr vert="horz" lIns="132752" tIns="66377" rIns="132752" bIns="66377" rtlCol="0"/>
          <a:lstStyle>
            <a:lvl1pPr algn="r">
              <a:defRPr sz="1700"/>
            </a:lvl1pPr>
          </a:lstStyle>
          <a:p>
            <a:fld id="{6EF48613-0853-4630-A858-5BCEB85ECC57}" type="datetimeFigureOut">
              <a:rPr kumimoji="1" lang="ja-JP" altLang="en-US" smtClean="0"/>
              <a:t>2021/3/17</a:t>
            </a:fld>
            <a:endParaRPr kumimoji="1" lang="ja-JP" altLang="en-US"/>
          </a:p>
        </p:txBody>
      </p:sp>
      <p:sp>
        <p:nvSpPr>
          <p:cNvPr id="4" name="スライド イメージ プレースホルダー 3"/>
          <p:cNvSpPr>
            <a:spLocks noGrp="1" noRot="1" noChangeAspect="1"/>
          </p:cNvSpPr>
          <p:nvPr>
            <p:ph type="sldImg" idx="2"/>
          </p:nvPr>
        </p:nvSpPr>
        <p:spPr>
          <a:xfrm>
            <a:off x="1733550" y="1795463"/>
            <a:ext cx="6459538" cy="4843462"/>
          </a:xfrm>
          <a:prstGeom prst="rect">
            <a:avLst/>
          </a:prstGeom>
          <a:noFill/>
          <a:ln w="12700">
            <a:solidFill>
              <a:prstClr val="black"/>
            </a:solidFill>
          </a:ln>
        </p:spPr>
        <p:txBody>
          <a:bodyPr vert="horz" lIns="132752" tIns="66377" rIns="132752" bIns="66377" rtlCol="0" anchor="ctr"/>
          <a:lstStyle/>
          <a:p>
            <a:endParaRPr lang="ja-JP" altLang="en-US"/>
          </a:p>
        </p:txBody>
      </p:sp>
      <p:sp>
        <p:nvSpPr>
          <p:cNvPr id="5" name="ノート プレースホルダー 4"/>
          <p:cNvSpPr>
            <a:spLocks noGrp="1"/>
          </p:cNvSpPr>
          <p:nvPr>
            <p:ph type="body" sz="quarter" idx="3"/>
          </p:nvPr>
        </p:nvSpPr>
        <p:spPr>
          <a:xfrm>
            <a:off x="992202" y="6908125"/>
            <a:ext cx="7942238" cy="5652309"/>
          </a:xfrm>
          <a:prstGeom prst="rect">
            <a:avLst/>
          </a:prstGeom>
        </p:spPr>
        <p:txBody>
          <a:bodyPr vert="horz" lIns="132752" tIns="66377" rIns="132752" bIns="6637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13637171"/>
            <a:ext cx="4302625" cy="718592"/>
          </a:xfrm>
          <a:prstGeom prst="rect">
            <a:avLst/>
          </a:prstGeom>
        </p:spPr>
        <p:txBody>
          <a:bodyPr vert="horz" lIns="132752" tIns="66377" rIns="132752" bIns="66377" rtlCol="0" anchor="b"/>
          <a:lstStyle>
            <a:lvl1pPr algn="l">
              <a:defRPr sz="1700"/>
            </a:lvl1pPr>
          </a:lstStyle>
          <a:p>
            <a:endParaRPr kumimoji="1" lang="ja-JP" altLang="en-US"/>
          </a:p>
        </p:txBody>
      </p:sp>
      <p:sp>
        <p:nvSpPr>
          <p:cNvPr id="7" name="スライド番号プレースホルダー 6"/>
          <p:cNvSpPr>
            <a:spLocks noGrp="1"/>
          </p:cNvSpPr>
          <p:nvPr>
            <p:ph type="sldNum" sz="quarter" idx="5"/>
          </p:nvPr>
        </p:nvSpPr>
        <p:spPr>
          <a:xfrm>
            <a:off x="5621697" y="13637171"/>
            <a:ext cx="4302625" cy="718592"/>
          </a:xfrm>
          <a:prstGeom prst="rect">
            <a:avLst/>
          </a:prstGeom>
        </p:spPr>
        <p:txBody>
          <a:bodyPr vert="horz" lIns="132752" tIns="66377" rIns="132752" bIns="66377" rtlCol="0" anchor="b"/>
          <a:lstStyle>
            <a:lvl1pPr algn="r">
              <a:defRPr sz="1700"/>
            </a:lvl1pPr>
          </a:lstStyle>
          <a:p>
            <a:fld id="{A2579CA0-7D88-4840-97A2-B8203A5E0051}" type="slidenum">
              <a:rPr kumimoji="1" lang="ja-JP" altLang="en-US" smtClean="0"/>
              <a:t>‹#›</a:t>
            </a:fld>
            <a:endParaRPr kumimoji="1" lang="ja-JP" altLang="en-US"/>
          </a:p>
        </p:txBody>
      </p:sp>
    </p:spTree>
    <p:extLst>
      <p:ext uri="{BB962C8B-B14F-4D97-AF65-F5344CB8AC3E}">
        <p14:creationId xmlns:p14="http://schemas.microsoft.com/office/powerpoint/2010/main" val="2069064549"/>
      </p:ext>
    </p:extLst>
  </p:cSld>
  <p:clrMap bg1="lt1" tx1="dk1" bg2="lt2" tx2="dk2" accent1="accent1" accent2="accent2" accent3="accent3" accent4="accent4" accent5="accent5" accent6="accent6" hlink="hlink" folHlink="folHlink"/>
  <p:notesStyle>
    <a:lvl1pPr marL="0" algn="l" defTabSz="1280160" rtl="0" eaLnBrk="1" latinLnBrk="0" hangingPunct="1">
      <a:defRPr kumimoji="1" sz="1680" kern="1200">
        <a:solidFill>
          <a:schemeClr val="tx1"/>
        </a:solidFill>
        <a:latin typeface="+mn-lt"/>
        <a:ea typeface="+mn-ea"/>
        <a:cs typeface="+mn-cs"/>
      </a:defRPr>
    </a:lvl1pPr>
    <a:lvl2pPr marL="640080" algn="l" defTabSz="1280160" rtl="0" eaLnBrk="1" latinLnBrk="0" hangingPunct="1">
      <a:defRPr kumimoji="1" sz="1680" kern="1200">
        <a:solidFill>
          <a:schemeClr val="tx1"/>
        </a:solidFill>
        <a:latin typeface="+mn-lt"/>
        <a:ea typeface="+mn-ea"/>
        <a:cs typeface="+mn-cs"/>
      </a:defRPr>
    </a:lvl2pPr>
    <a:lvl3pPr marL="1280160" algn="l" defTabSz="1280160" rtl="0" eaLnBrk="1" latinLnBrk="0" hangingPunct="1">
      <a:defRPr kumimoji="1" sz="1680" kern="1200">
        <a:solidFill>
          <a:schemeClr val="tx1"/>
        </a:solidFill>
        <a:latin typeface="+mn-lt"/>
        <a:ea typeface="+mn-ea"/>
        <a:cs typeface="+mn-cs"/>
      </a:defRPr>
    </a:lvl3pPr>
    <a:lvl4pPr marL="1920240" algn="l" defTabSz="1280160" rtl="0" eaLnBrk="1" latinLnBrk="0" hangingPunct="1">
      <a:defRPr kumimoji="1" sz="1680" kern="1200">
        <a:solidFill>
          <a:schemeClr val="tx1"/>
        </a:solidFill>
        <a:latin typeface="+mn-lt"/>
        <a:ea typeface="+mn-ea"/>
        <a:cs typeface="+mn-cs"/>
      </a:defRPr>
    </a:lvl4pPr>
    <a:lvl5pPr marL="2560320" algn="l" defTabSz="1280160" rtl="0" eaLnBrk="1" latinLnBrk="0" hangingPunct="1">
      <a:defRPr kumimoji="1" sz="1680" kern="1200">
        <a:solidFill>
          <a:schemeClr val="tx1"/>
        </a:solidFill>
        <a:latin typeface="+mn-lt"/>
        <a:ea typeface="+mn-ea"/>
        <a:cs typeface="+mn-cs"/>
      </a:defRPr>
    </a:lvl5pPr>
    <a:lvl6pPr marL="3200400" algn="l" defTabSz="1280160" rtl="0" eaLnBrk="1" latinLnBrk="0" hangingPunct="1">
      <a:defRPr kumimoji="1" sz="1680" kern="1200">
        <a:solidFill>
          <a:schemeClr val="tx1"/>
        </a:solidFill>
        <a:latin typeface="+mn-lt"/>
        <a:ea typeface="+mn-ea"/>
        <a:cs typeface="+mn-cs"/>
      </a:defRPr>
    </a:lvl6pPr>
    <a:lvl7pPr marL="3840480" algn="l" defTabSz="1280160" rtl="0" eaLnBrk="1" latinLnBrk="0" hangingPunct="1">
      <a:defRPr kumimoji="1" sz="1680" kern="1200">
        <a:solidFill>
          <a:schemeClr val="tx1"/>
        </a:solidFill>
        <a:latin typeface="+mn-lt"/>
        <a:ea typeface="+mn-ea"/>
        <a:cs typeface="+mn-cs"/>
      </a:defRPr>
    </a:lvl7pPr>
    <a:lvl8pPr marL="4480560" algn="l" defTabSz="1280160" rtl="0" eaLnBrk="1" latinLnBrk="0" hangingPunct="1">
      <a:defRPr kumimoji="1" sz="1680" kern="1200">
        <a:solidFill>
          <a:schemeClr val="tx1"/>
        </a:solidFill>
        <a:latin typeface="+mn-lt"/>
        <a:ea typeface="+mn-ea"/>
        <a:cs typeface="+mn-cs"/>
      </a:defRPr>
    </a:lvl8pPr>
    <a:lvl9pPr marL="5120640" algn="l" defTabSz="1280160" rtl="0" eaLnBrk="1" latinLnBrk="0" hangingPunct="1">
      <a:defRPr kumimoji="1" sz="168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508D13EA-BDDF-4D25-B84A-675E450B1415}" type="datetime1">
              <a:rPr kumimoji="1" lang="ja-JP" altLang="en-US" smtClean="0"/>
              <a:t>2021/3/17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2593338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3B7A87-05DF-4B89-960C-23A14FA2397C}" type="datetime1">
              <a:rPr kumimoji="1" lang="ja-JP" altLang="en-US" smtClean="0"/>
              <a:t>2021/3/17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16377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8F5EBA42-F1F5-404F-874D-1066D777907C}" type="datetime1">
              <a:rPr kumimoji="1" lang="ja-JP" altLang="en-US" smtClean="0"/>
              <a:t>2021/3/17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21784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4705C8BF-0E90-4BCD-8291-428D7E9A20C7}" type="datetime1">
              <a:rPr kumimoji="1" lang="ja-JP" altLang="en-US" smtClean="0"/>
              <a:t>2021/3/17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2335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E96EEAE-5598-4BDC-B9CF-336721FBB6AB}" type="datetime1">
              <a:rPr kumimoji="1" lang="ja-JP" altLang="en-US" smtClean="0"/>
              <a:t>2021/3/17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675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0981995-7DFD-403A-8B65-6DBD9CBE8725}" type="datetime1">
              <a:rPr kumimoji="1" lang="ja-JP" altLang="en-US" smtClean="0"/>
              <a:t>2021/3/17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987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EDF90-0890-4623-B04C-70A58D3049F2}" type="datetime1">
              <a:rPr kumimoji="1" lang="ja-JP" altLang="en-US" smtClean="0"/>
              <a:t>2021/3/17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1002350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EC2A18C-89F6-4E85-889A-CBDA36A62231}" type="datetime1">
              <a:rPr kumimoji="1" lang="ja-JP" altLang="en-US" smtClean="0"/>
              <a:t>2021/3/17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3876721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smtClean="0"/>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197E569-E036-4BFD-B726-32F82584F394}" type="datetime1">
              <a:rPr kumimoji="1" lang="ja-JP" altLang="en-US" smtClean="0"/>
              <a:t>2021/3/17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259641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8D91AF3-7889-4096-ACD9-A393C90E888B}" type="datetime1">
              <a:rPr kumimoji="1" lang="ja-JP" altLang="en-US" smtClean="0"/>
              <a:t>2021/3/17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58237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22A2587-7894-49C5-8879-0C12EEBC70E2}" type="datetime1">
              <a:rPr kumimoji="1" lang="ja-JP" altLang="en-US" smtClean="0"/>
              <a:t>2021/3/17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4157981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D9869C1-A49F-4127-9623-A941054E3841}" type="datetime1">
              <a:rPr kumimoji="1" lang="ja-JP" altLang="en-US" smtClean="0"/>
              <a:t>2021/3/17</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66A92F3-E482-4BEE-82E8-10F7A1AB8F2D}" type="slidenum">
              <a:rPr kumimoji="1" lang="ja-JP" altLang="en-US" smtClean="0"/>
              <a:t>‹#›</a:t>
            </a:fld>
            <a:endParaRPr kumimoji="1" lang="ja-JP" altLang="en-US"/>
          </a:p>
        </p:txBody>
      </p:sp>
    </p:spTree>
    <p:extLst>
      <p:ext uri="{BB962C8B-B14F-4D97-AF65-F5344CB8AC3E}">
        <p14:creationId xmlns:p14="http://schemas.microsoft.com/office/powerpoint/2010/main" val="983420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a:xfrm>
            <a:off x="6450417" y="2597512"/>
            <a:ext cx="6322395" cy="2844000"/>
          </a:xfrm>
          <a:prstGeom prst="roundRect">
            <a:avLst>
              <a:gd name="adj" fmla="val 2099"/>
            </a:avLst>
          </a:prstGeom>
          <a:solidFill>
            <a:schemeClr val="bg1"/>
          </a:solidFill>
          <a:ln w="19050"/>
        </p:spPr>
        <p:style>
          <a:lnRef idx="2">
            <a:schemeClr val="accent1"/>
          </a:lnRef>
          <a:fillRef idx="1">
            <a:schemeClr val="lt1"/>
          </a:fillRef>
          <a:effectRef idx="0">
            <a:schemeClr val="accent1"/>
          </a:effectRef>
          <a:fontRef idx="minor">
            <a:schemeClr val="dk1"/>
          </a:fontRef>
        </p:style>
        <p:txBody>
          <a:bodyPr lIns="36000" tIns="324000" rIns="36000" bIns="36000" rtlCol="0" anchor="t"/>
          <a:lstStyle/>
          <a:p>
            <a:pPr marL="180975" indent="-180975">
              <a:lnSpc>
                <a:spcPts val="1610"/>
              </a:lnSpc>
            </a:pPr>
            <a:r>
              <a:rPr kumimoji="1" lang="ja-JP" altLang="en-US" sz="1400" dirty="0" smtClean="0">
                <a:latin typeface="+mn-ea"/>
              </a:rPr>
              <a:t>・令和３年度からの５年間を目標期間とする次期バリアフリー整備目標を</a:t>
            </a:r>
            <a:r>
              <a:rPr kumimoji="1" lang="ja-JP" altLang="en-US" sz="1400" dirty="0">
                <a:latin typeface="+mn-ea"/>
              </a:rPr>
              <a:t>策定</a:t>
            </a:r>
            <a:r>
              <a:rPr kumimoji="1" lang="ja-JP" altLang="en-US" sz="1400" dirty="0" smtClean="0">
                <a:latin typeface="+mn-ea"/>
              </a:rPr>
              <a:t>。これにより、地方部を含めたハード・ソフト両面でのバリアフリー化をより一層推進。</a:t>
            </a:r>
            <a:endParaRPr kumimoji="1" lang="en-US" altLang="ja-JP" sz="1400" dirty="0" smtClean="0">
              <a:latin typeface="+mn-ea"/>
            </a:endParaRPr>
          </a:p>
          <a:p>
            <a:pPr marL="180975" indent="-180975">
              <a:lnSpc>
                <a:spcPts val="1610"/>
              </a:lnSpc>
            </a:pPr>
            <a:r>
              <a:rPr kumimoji="1" lang="ja-JP" altLang="en-US" sz="1400" dirty="0" smtClean="0">
                <a:latin typeface="+mn-ea"/>
              </a:rPr>
              <a:t>・山手線内を中心に単独乗降しやすい駅を路線図上でわかりやすく示したバリアフリーマップを昨年３月に公表。</a:t>
            </a:r>
            <a:endParaRPr kumimoji="1" lang="en-US" altLang="ja-JP" sz="1400" dirty="0" smtClean="0">
              <a:latin typeface="+mn-ea"/>
            </a:endParaRPr>
          </a:p>
          <a:p>
            <a:pPr marL="180975" indent="-180975">
              <a:lnSpc>
                <a:spcPts val="1610"/>
              </a:lnSpc>
            </a:pPr>
            <a:r>
              <a:rPr kumimoji="1" lang="ja-JP" altLang="en-US" sz="1400" dirty="0" smtClean="0">
                <a:latin typeface="+mn-ea"/>
              </a:rPr>
              <a:t>・新幹線における車</a:t>
            </a:r>
            <a:r>
              <a:rPr kumimoji="1" lang="ja-JP" altLang="en-US" sz="1400" dirty="0">
                <a:latin typeface="+mn-ea"/>
              </a:rPr>
              <a:t>椅子</a:t>
            </a:r>
            <a:r>
              <a:rPr kumimoji="1" lang="ja-JP" altLang="en-US" sz="1400" dirty="0" smtClean="0">
                <a:latin typeface="+mn-ea"/>
              </a:rPr>
              <a:t>用フリースペースの設置を</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本年７月から義務化（東海道新幹線では６名の</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同時利用可能に）。</a:t>
            </a:r>
            <a:endParaRPr kumimoji="1" lang="en-US" altLang="ja-JP" sz="1400" dirty="0" smtClean="0">
              <a:latin typeface="+mn-ea"/>
            </a:endParaRPr>
          </a:p>
          <a:p>
            <a:pPr marL="180975" indent="-180975">
              <a:lnSpc>
                <a:spcPts val="1610"/>
              </a:lnSpc>
            </a:pPr>
            <a:r>
              <a:rPr kumimoji="1" lang="ja-JP" altLang="en-US" sz="1400" dirty="0" smtClean="0">
                <a:latin typeface="+mn-ea"/>
              </a:rPr>
              <a:t>・本年２月、公共交通事業者向け「知的・発達障害</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者等に対する公共交通機関の利用体験実施マニュ</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アル（案）」を策定、「公共交通事業者等に向け</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た接遇ガイドライン（認知症の人編）」を公表。</a:t>
            </a:r>
            <a:endParaRPr kumimoji="1" lang="ja-JP" altLang="en-US" sz="1400" dirty="0">
              <a:latin typeface="+mn-ea"/>
            </a:endParaRPr>
          </a:p>
        </p:txBody>
      </p:sp>
      <p:sp>
        <p:nvSpPr>
          <p:cNvPr id="2" name="タイトル 1"/>
          <p:cNvSpPr>
            <a:spLocks noGrp="1"/>
          </p:cNvSpPr>
          <p:nvPr>
            <p:ph type="ctrTitle"/>
          </p:nvPr>
        </p:nvSpPr>
        <p:spPr>
          <a:xfrm>
            <a:off x="6668" y="15463"/>
            <a:ext cx="11926389" cy="408024"/>
          </a:xfrm>
        </p:spPr>
        <p:txBody>
          <a:bodyPr anchor="t">
            <a:noAutofit/>
          </a:bodyPr>
          <a:lstStyle/>
          <a:p>
            <a:pPr algn="l"/>
            <a:r>
              <a:rPr lang="ja-JP" altLang="en-US" sz="2200" dirty="0" smtClean="0">
                <a:latin typeface="Meiryo UI" panose="020B0604030504040204" pitchFamily="50" charset="-128"/>
                <a:ea typeface="Meiryo UI" panose="020B0604030504040204" pitchFamily="50" charset="-128"/>
              </a:rPr>
              <a:t>ユニバーサルデザイン</a:t>
            </a:r>
            <a:r>
              <a:rPr lang="en-US" altLang="ja-JP" sz="2200" dirty="0" smtClean="0">
                <a:latin typeface="Meiryo UI" panose="020B0604030504040204" pitchFamily="50" charset="-128"/>
                <a:ea typeface="Meiryo UI" panose="020B0604030504040204" pitchFamily="50" charset="-128"/>
              </a:rPr>
              <a:t>2020</a:t>
            </a:r>
            <a:r>
              <a:rPr lang="ja-JP" altLang="en-US" sz="2200" dirty="0" smtClean="0">
                <a:latin typeface="Meiryo UI" panose="020B0604030504040204" pitchFamily="50" charset="-128"/>
                <a:ea typeface="Meiryo UI" panose="020B0604030504040204" pitchFamily="50" charset="-128"/>
              </a:rPr>
              <a:t>行動計画の施策の改善状況</a:t>
            </a:r>
            <a:r>
              <a:rPr lang="en-US" altLang="ja-JP" sz="2200" dirty="0">
                <a:latin typeface="Meiryo UI" panose="020B0604030504040204" pitchFamily="50" charset="-128"/>
                <a:ea typeface="Meiryo UI" panose="020B0604030504040204" pitchFamily="50" charset="-128"/>
              </a:rPr>
              <a:t>(</a:t>
            </a:r>
            <a:r>
              <a:rPr lang="ja-JP" altLang="en-US" sz="2200" dirty="0">
                <a:latin typeface="Meiryo UI" panose="020B0604030504040204" pitchFamily="50" charset="-128"/>
                <a:ea typeface="Meiryo UI" panose="020B0604030504040204" pitchFamily="50" charset="-128"/>
              </a:rPr>
              <a:t>主要項目</a:t>
            </a:r>
            <a:r>
              <a:rPr lang="en-US" altLang="ja-JP" sz="2200" dirty="0" smtClean="0">
                <a:latin typeface="Meiryo UI" panose="020B0604030504040204" pitchFamily="50" charset="-128"/>
                <a:ea typeface="Meiryo UI" panose="020B0604030504040204" pitchFamily="50" charset="-128"/>
              </a:rPr>
              <a:t>)</a:t>
            </a:r>
            <a:r>
              <a:rPr lang="ja-JP" altLang="en-US" sz="2200" dirty="0" smtClean="0">
                <a:latin typeface="Meiryo UI" panose="020B0604030504040204" pitchFamily="50" charset="-128"/>
                <a:ea typeface="Meiryo UI" panose="020B0604030504040204" pitchFamily="50" charset="-128"/>
              </a:rPr>
              <a:t>について</a:t>
            </a:r>
            <a:r>
              <a:rPr lang="en-US" altLang="ja-JP" sz="2200" dirty="0" smtClean="0">
                <a:latin typeface="Meiryo UI" panose="020B0604030504040204" pitchFamily="50" charset="-128"/>
                <a:ea typeface="Meiryo UI" panose="020B0604030504040204" pitchFamily="50" charset="-128"/>
              </a:rPr>
              <a:t>【</a:t>
            </a:r>
            <a:r>
              <a:rPr lang="ja-JP" altLang="en-US" sz="2200" dirty="0" smtClean="0">
                <a:latin typeface="Meiryo UI" panose="020B0604030504040204" pitchFamily="50" charset="-128"/>
                <a:ea typeface="Meiryo UI" panose="020B0604030504040204" pitchFamily="50" charset="-128"/>
              </a:rPr>
              <a:t>概要</a:t>
            </a:r>
            <a:r>
              <a:rPr lang="en-US" altLang="ja-JP" sz="2200" dirty="0" smtClean="0">
                <a:latin typeface="Meiryo UI" panose="020B0604030504040204" pitchFamily="50" charset="-128"/>
                <a:ea typeface="Meiryo UI" panose="020B0604030504040204" pitchFamily="50" charset="-128"/>
              </a:rPr>
              <a:t>】</a:t>
            </a:r>
            <a:endParaRPr lang="ja-JP" altLang="en-US" sz="2200" dirty="0">
              <a:latin typeface="Meiryo UI" panose="020B0604030504040204" pitchFamily="50" charset="-128"/>
              <a:ea typeface="Meiryo UI" panose="020B0604030504040204" pitchFamily="50" charset="-128"/>
            </a:endParaRPr>
          </a:p>
        </p:txBody>
      </p:sp>
      <p:sp>
        <p:nvSpPr>
          <p:cNvPr id="4" name="サブタイトル 2"/>
          <p:cNvSpPr txBox="1">
            <a:spLocks/>
          </p:cNvSpPr>
          <p:nvPr/>
        </p:nvSpPr>
        <p:spPr>
          <a:xfrm>
            <a:off x="9067800" y="287240"/>
            <a:ext cx="3738412" cy="353216"/>
          </a:xfrm>
          <a:prstGeom prst="rect">
            <a:avLst/>
          </a:prstGeom>
        </p:spPr>
        <p:txBody>
          <a:bodyPr vert="horz" lIns="128016" tIns="64008" rIns="128016" bIns="6400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1600" dirty="0" smtClean="0">
                <a:latin typeface="Meiryo UI" panose="020B0604030504040204" pitchFamily="50" charset="-128"/>
                <a:ea typeface="Meiryo UI" panose="020B0604030504040204" pitchFamily="50" charset="-128"/>
              </a:rPr>
              <a:t>令和３年３月　内閣</a:t>
            </a:r>
            <a:r>
              <a:rPr lang="ja-JP" altLang="en-US" sz="1600" dirty="0">
                <a:latin typeface="Meiryo UI" panose="020B0604030504040204" pitchFamily="50" charset="-128"/>
                <a:ea typeface="Meiryo UI" panose="020B0604030504040204" pitchFamily="50" charset="-128"/>
              </a:rPr>
              <a:t>官房オリパラ事務局</a:t>
            </a:r>
          </a:p>
        </p:txBody>
      </p:sp>
      <p:sp>
        <p:nvSpPr>
          <p:cNvPr id="7" name="角丸四角形 6"/>
          <p:cNvSpPr/>
          <p:nvPr/>
        </p:nvSpPr>
        <p:spPr>
          <a:xfrm>
            <a:off x="28814" y="1528834"/>
            <a:ext cx="12743999" cy="1008000"/>
          </a:xfrm>
          <a:prstGeom prst="roundRect">
            <a:avLst>
              <a:gd name="adj" fmla="val 5077"/>
            </a:avLst>
          </a:prstGeom>
          <a:ln w="19050">
            <a:solidFill>
              <a:schemeClr val="accent6"/>
            </a:solidFill>
          </a:ln>
        </p:spPr>
        <p:style>
          <a:lnRef idx="2">
            <a:schemeClr val="accent1"/>
          </a:lnRef>
          <a:fillRef idx="1">
            <a:schemeClr val="lt1"/>
          </a:fillRef>
          <a:effectRef idx="0">
            <a:schemeClr val="accent1"/>
          </a:effectRef>
          <a:fontRef idx="minor">
            <a:schemeClr val="dk1"/>
          </a:fontRef>
        </p:style>
        <p:txBody>
          <a:bodyPr lIns="36000" tIns="324000" rIns="36000" bIns="36000" rtlCol="0" anchor="t"/>
          <a:lstStyle/>
          <a:p>
            <a:pPr marL="179388" indent="-179388">
              <a:lnSpc>
                <a:spcPts val="1610"/>
              </a:lnSpc>
            </a:pPr>
            <a:r>
              <a:rPr kumimoji="1" lang="ja-JP" altLang="en-US" sz="1400" dirty="0" smtClean="0">
                <a:latin typeface="+mn-ea"/>
              </a:rPr>
              <a:t>・共生社会実現に向けた取組を実施する共生社会ホストタウンは</a:t>
            </a:r>
            <a:r>
              <a:rPr kumimoji="1" lang="en-US" altLang="ja-JP" sz="1400" dirty="0" smtClean="0">
                <a:latin typeface="+mn-ea"/>
              </a:rPr>
              <a:t>98</a:t>
            </a:r>
            <a:r>
              <a:rPr kumimoji="1" lang="ja-JP" altLang="en-US" sz="1400" dirty="0" smtClean="0">
                <a:latin typeface="+mn-ea"/>
              </a:rPr>
              <a:t>件、その中でも他のモデルとなる先導的共生社会ホストタウンは</a:t>
            </a:r>
            <a:r>
              <a:rPr kumimoji="1" lang="en-US" altLang="ja-JP" sz="1400" dirty="0" smtClean="0">
                <a:latin typeface="+mn-ea"/>
              </a:rPr>
              <a:t>15</a:t>
            </a:r>
            <a:r>
              <a:rPr kumimoji="1" lang="ja-JP" altLang="en-US" sz="1400" dirty="0" smtClean="0">
                <a:latin typeface="+mn-ea"/>
              </a:rPr>
              <a:t>件に拡大。</a:t>
            </a:r>
          </a:p>
          <a:p>
            <a:pPr marL="179388" indent="-179388">
              <a:lnSpc>
                <a:spcPts val="1610"/>
              </a:lnSpc>
            </a:pPr>
            <a:r>
              <a:rPr kumimoji="1" lang="ja-JP" altLang="en-US" sz="1400" dirty="0" smtClean="0">
                <a:latin typeface="+mn-ea"/>
              </a:rPr>
              <a:t>・共生</a:t>
            </a:r>
            <a:r>
              <a:rPr kumimoji="1" lang="ja-JP" altLang="en-US" sz="1400" dirty="0">
                <a:latin typeface="+mn-ea"/>
              </a:rPr>
              <a:t>社会ホストタウンの取組</a:t>
            </a:r>
            <a:r>
              <a:rPr kumimoji="1" lang="ja-JP" altLang="en-US" sz="1400" dirty="0" smtClean="0">
                <a:latin typeface="+mn-ea"/>
              </a:rPr>
              <a:t>が東京</a:t>
            </a:r>
            <a:r>
              <a:rPr kumimoji="1" lang="ja-JP" altLang="en-US" sz="1400" dirty="0">
                <a:latin typeface="+mn-ea"/>
              </a:rPr>
              <a:t>大会のレガシーになるよう</a:t>
            </a:r>
            <a:r>
              <a:rPr kumimoji="1" lang="ja-JP" altLang="en-US" sz="1400" dirty="0" smtClean="0">
                <a:latin typeface="+mn-ea"/>
              </a:rPr>
              <a:t>、バリアフリー法に基づくマスタープラン・基本構想制度における心のバリアフリーの取組を強化するとともに、ハード対策に加え、心のバリアフリーの観点からのソフト対策を強化するため、昨年５月に法律を改正し、本年４月から全面施行。</a:t>
            </a:r>
            <a:endParaRPr kumimoji="1" lang="ja-JP" altLang="en-US" sz="1400" dirty="0">
              <a:latin typeface="+mn-ea"/>
            </a:endParaRPr>
          </a:p>
        </p:txBody>
      </p:sp>
      <p:sp>
        <p:nvSpPr>
          <p:cNvPr id="14" name="角丸四角形 13"/>
          <p:cNvSpPr/>
          <p:nvPr/>
        </p:nvSpPr>
        <p:spPr>
          <a:xfrm>
            <a:off x="28814" y="1525777"/>
            <a:ext cx="12734686" cy="288000"/>
          </a:xfrm>
          <a:prstGeom prst="roundRect">
            <a:avLst>
              <a:gd name="adj" fmla="val 18673"/>
            </a:avLst>
          </a:prstGeom>
        </p:spPr>
        <p:style>
          <a:lnRef idx="1">
            <a:schemeClr val="accent6"/>
          </a:lnRef>
          <a:fillRef idx="3">
            <a:schemeClr val="accent6"/>
          </a:fillRef>
          <a:effectRef idx="2">
            <a:schemeClr val="accent6"/>
          </a:effectRef>
          <a:fontRef idx="minor">
            <a:schemeClr val="lt1"/>
          </a:fontRef>
        </p:style>
        <p:txBody>
          <a:bodyPr wrap="none" rtlCol="0" anchor="ctr"/>
          <a:lstStyle/>
          <a:p>
            <a:pPr algn="ctr"/>
            <a:r>
              <a:rPr kumimoji="1" lang="ja-JP" altLang="en-US" b="1" dirty="0" smtClean="0">
                <a:latin typeface="Meiryo UI" panose="020B0604030504040204" pitchFamily="50" charset="-128"/>
                <a:ea typeface="Meiryo UI" panose="020B0604030504040204" pitchFamily="50" charset="-128"/>
              </a:rPr>
              <a:t>１．共生社会ホストタウンの</a:t>
            </a:r>
            <a:r>
              <a:rPr kumimoji="1" lang="ja-JP" altLang="en-US" b="1" dirty="0">
                <a:latin typeface="Meiryo UI" panose="020B0604030504040204" pitchFamily="50" charset="-128"/>
                <a:ea typeface="Meiryo UI" panose="020B0604030504040204" pitchFamily="50" charset="-128"/>
              </a:rPr>
              <a:t>レガシー</a:t>
            </a:r>
            <a:r>
              <a:rPr kumimoji="1" lang="ja-JP" altLang="en-US" b="1" dirty="0" smtClean="0">
                <a:latin typeface="Meiryo UI" panose="020B0604030504040204" pitchFamily="50" charset="-128"/>
                <a:ea typeface="Meiryo UI" panose="020B0604030504040204" pitchFamily="50" charset="-128"/>
              </a:rPr>
              <a:t>化</a:t>
            </a:r>
            <a:endParaRPr kumimoji="1" lang="ja-JP" altLang="en-US" b="1" dirty="0">
              <a:latin typeface="Meiryo UI" panose="020B0604030504040204" pitchFamily="50" charset="-128"/>
              <a:ea typeface="Meiryo UI" panose="020B0604030504040204" pitchFamily="50" charset="-128"/>
            </a:endParaRPr>
          </a:p>
        </p:txBody>
      </p:sp>
      <p:sp>
        <p:nvSpPr>
          <p:cNvPr id="10" name="角丸四角形 9"/>
          <p:cNvSpPr/>
          <p:nvPr/>
        </p:nvSpPr>
        <p:spPr>
          <a:xfrm>
            <a:off x="28812" y="2588441"/>
            <a:ext cx="6336000" cy="5148000"/>
          </a:xfrm>
          <a:prstGeom prst="roundRect">
            <a:avLst>
              <a:gd name="adj" fmla="val 1491"/>
            </a:avLst>
          </a:prstGeom>
          <a:ln w="19050"/>
        </p:spPr>
        <p:style>
          <a:lnRef idx="2">
            <a:schemeClr val="accent1"/>
          </a:lnRef>
          <a:fillRef idx="1">
            <a:schemeClr val="lt1"/>
          </a:fillRef>
          <a:effectRef idx="0">
            <a:schemeClr val="accent1"/>
          </a:effectRef>
          <a:fontRef idx="minor">
            <a:schemeClr val="dk1"/>
          </a:fontRef>
        </p:style>
        <p:txBody>
          <a:bodyPr lIns="36000" tIns="324000" rIns="36000" bIns="36000" rtlCol="0" anchor="t"/>
          <a:lstStyle/>
          <a:p>
            <a:pPr marL="180975" indent="-180975">
              <a:lnSpc>
                <a:spcPts val="1610"/>
              </a:lnSpc>
            </a:pPr>
            <a:r>
              <a:rPr kumimoji="1" lang="ja-JP" altLang="en-US" sz="1400" dirty="0" smtClean="0">
                <a:latin typeface="+mn-ea"/>
              </a:rPr>
              <a:t>・今年度から小学校、来年度から中学校で、新学習指導要領を踏まえた授業を全面実施。</a:t>
            </a:r>
            <a:endParaRPr kumimoji="1" lang="en-US" altLang="ja-JP" sz="1400" dirty="0" smtClean="0">
              <a:latin typeface="+mn-ea"/>
            </a:endParaRPr>
          </a:p>
          <a:p>
            <a:pPr marL="180975" indent="-180975">
              <a:lnSpc>
                <a:spcPts val="1610"/>
              </a:lnSpc>
            </a:pPr>
            <a:r>
              <a:rPr kumimoji="1" lang="ja-JP" altLang="en-US" sz="1400" dirty="0" smtClean="0">
                <a:latin typeface="+mn-ea"/>
              </a:rPr>
              <a:t>・事業者による合理的配慮の提供の努力義務を義務と改める障害者差別解消法改正案を国会提出。</a:t>
            </a:r>
            <a:endParaRPr kumimoji="1" lang="en-US" altLang="ja-JP" sz="1400" dirty="0" smtClean="0">
              <a:latin typeface="+mn-ea"/>
            </a:endParaRPr>
          </a:p>
          <a:p>
            <a:pPr marL="180975" indent="-180975">
              <a:lnSpc>
                <a:spcPts val="1610"/>
              </a:lnSpc>
            </a:pPr>
            <a:r>
              <a:rPr kumimoji="1" lang="ja-JP" altLang="en-US" sz="1400" dirty="0">
                <a:solidFill>
                  <a:schemeClr val="tx1"/>
                </a:solidFill>
                <a:latin typeface="+mn-ea"/>
              </a:rPr>
              <a:t>・バリアフリー対応や情報発信に積極的に取り組む観光施設</a:t>
            </a:r>
            <a:r>
              <a:rPr kumimoji="1" lang="ja-JP" altLang="en-US" sz="1400" dirty="0" smtClean="0">
                <a:solidFill>
                  <a:schemeClr val="tx1"/>
                </a:solidFill>
                <a:latin typeface="+mn-ea"/>
              </a:rPr>
              <a:t>を対象</a:t>
            </a:r>
            <a:r>
              <a:rPr kumimoji="1" lang="ja-JP" altLang="en-US" sz="1400">
                <a:solidFill>
                  <a:schemeClr val="tx1"/>
                </a:solidFill>
                <a:latin typeface="+mn-ea"/>
              </a:rPr>
              <a:t>と</a:t>
            </a:r>
            <a:r>
              <a:rPr kumimoji="1" lang="ja-JP" altLang="en-US" sz="1400" smtClean="0">
                <a:solidFill>
                  <a:schemeClr val="tx1"/>
                </a:solidFill>
                <a:latin typeface="+mn-ea"/>
              </a:rPr>
              <a:t>した「観光</a:t>
            </a:r>
            <a:r>
              <a:rPr kumimoji="1" lang="ja-JP" altLang="en-US" sz="1400" dirty="0">
                <a:solidFill>
                  <a:schemeClr val="tx1"/>
                </a:solidFill>
                <a:latin typeface="+mn-ea"/>
              </a:rPr>
              <a:t>施設における心のバリアフリー認定制度</a:t>
            </a:r>
            <a:r>
              <a:rPr kumimoji="1" lang="ja-JP" altLang="en-US" sz="1400" dirty="0" smtClean="0">
                <a:solidFill>
                  <a:schemeClr val="tx1"/>
                </a:solidFill>
                <a:latin typeface="+mn-ea"/>
              </a:rPr>
              <a:t>」を</a:t>
            </a:r>
            <a:r>
              <a:rPr kumimoji="1" lang="ja-JP" altLang="en-US" sz="1400" dirty="0">
                <a:solidFill>
                  <a:schemeClr val="tx1"/>
                </a:solidFill>
                <a:latin typeface="+mn-ea"/>
              </a:rPr>
              <a:t>昨年</a:t>
            </a:r>
            <a:r>
              <a:rPr kumimoji="1" lang="en-US" altLang="ja-JP" sz="1400" dirty="0">
                <a:solidFill>
                  <a:schemeClr val="tx1"/>
                </a:solidFill>
                <a:latin typeface="+mn-ea"/>
              </a:rPr>
              <a:t>12</a:t>
            </a:r>
            <a:r>
              <a:rPr kumimoji="1" lang="ja-JP" altLang="en-US" sz="1400" dirty="0">
                <a:solidFill>
                  <a:schemeClr val="tx1"/>
                </a:solidFill>
                <a:latin typeface="+mn-ea"/>
              </a:rPr>
              <a:t>月から開始、今後速やかに認定予定</a:t>
            </a:r>
            <a:r>
              <a:rPr kumimoji="1" lang="ja-JP" altLang="en-US" sz="1400" dirty="0" smtClean="0">
                <a:solidFill>
                  <a:schemeClr val="tx1"/>
                </a:solidFill>
                <a:latin typeface="+mn-ea"/>
              </a:rPr>
              <a:t>。</a:t>
            </a:r>
            <a:endParaRPr kumimoji="1" lang="en-US" altLang="ja-JP" sz="1400" dirty="0" smtClean="0">
              <a:solidFill>
                <a:schemeClr val="tx1"/>
              </a:solidFill>
              <a:latin typeface="+mn-ea"/>
            </a:endParaRPr>
          </a:p>
          <a:p>
            <a:pPr marL="180975" indent="-180975">
              <a:lnSpc>
                <a:spcPts val="1610"/>
              </a:lnSpc>
            </a:pPr>
            <a:r>
              <a:rPr kumimoji="1" lang="ja-JP" altLang="en-US" sz="1400" dirty="0" smtClean="0">
                <a:latin typeface="+mn-ea"/>
              </a:rPr>
              <a:t>・高齢者</a:t>
            </a:r>
            <a:r>
              <a:rPr kumimoji="1" lang="ja-JP" altLang="en-US" sz="1400" dirty="0">
                <a:latin typeface="+mn-ea"/>
              </a:rPr>
              <a:t>障害者等</a:t>
            </a:r>
            <a:r>
              <a:rPr kumimoji="1" lang="ja-JP" altLang="en-US" sz="1400" dirty="0" smtClean="0">
                <a:latin typeface="+mn-ea"/>
              </a:rPr>
              <a:t>用便房</a:t>
            </a:r>
            <a:r>
              <a:rPr kumimoji="1" lang="ja-JP" altLang="en-US" sz="1400" dirty="0">
                <a:latin typeface="+mn-ea"/>
              </a:rPr>
              <a:t>（</a:t>
            </a:r>
            <a:r>
              <a:rPr kumimoji="1" lang="ja-JP" altLang="en-US" sz="1400" dirty="0" smtClean="0">
                <a:latin typeface="+mn-ea"/>
              </a:rPr>
              <a:t>バリアフリートイレ）に</a:t>
            </a:r>
            <a:r>
              <a:rPr kumimoji="1" lang="ja-JP" altLang="en-US" sz="1400" dirty="0">
                <a:latin typeface="+mn-ea"/>
              </a:rPr>
              <a:t>ついて、「多機能トイレ」、「多目的トイレ」等ではなく、機能分散を推進し、その効果が現れるような表記等による周知、広報啓発の充実等の取組方針をとりまとめ、適正な利用を推進</a:t>
            </a:r>
            <a:r>
              <a:rPr kumimoji="1" lang="ja-JP" altLang="en-US" sz="1400" dirty="0" smtClean="0">
                <a:latin typeface="+mn-ea"/>
              </a:rPr>
              <a:t>。</a:t>
            </a:r>
            <a:endParaRPr kumimoji="1" lang="en-US" altLang="ja-JP" sz="1400" dirty="0" smtClean="0">
              <a:latin typeface="+mn-ea"/>
            </a:endParaRPr>
          </a:p>
          <a:p>
            <a:pPr marL="180975" indent="-180975">
              <a:lnSpc>
                <a:spcPts val="1610"/>
              </a:lnSpc>
            </a:pPr>
            <a:r>
              <a:rPr kumimoji="1" lang="en-US" altLang="ja-JP" sz="1400" b="1" dirty="0">
                <a:latin typeface="+mn-ea"/>
              </a:rPr>
              <a:t>〔</a:t>
            </a:r>
            <a:r>
              <a:rPr kumimoji="1" lang="en-US" altLang="ja-JP" sz="1400" dirty="0" smtClean="0">
                <a:latin typeface="+mn-ea"/>
              </a:rPr>
              <a:t>DX</a:t>
            </a:r>
            <a:r>
              <a:rPr kumimoji="1" lang="ja-JP" altLang="en-US" sz="1400" dirty="0" smtClean="0">
                <a:latin typeface="+mn-ea"/>
              </a:rPr>
              <a:t>（デジタルトランスフォーメーション）への取組</a:t>
            </a:r>
            <a:r>
              <a:rPr kumimoji="1" lang="en-US" altLang="ja-JP" sz="1400" b="1" dirty="0">
                <a:latin typeface="+mn-ea"/>
              </a:rPr>
              <a:t>〕</a:t>
            </a:r>
          </a:p>
          <a:p>
            <a:pPr marL="180975" indent="-180975">
              <a:lnSpc>
                <a:spcPts val="1610"/>
              </a:lnSpc>
            </a:pPr>
            <a:r>
              <a:rPr kumimoji="1" lang="ja-JP" altLang="en-US" sz="1400" dirty="0">
                <a:latin typeface="+mn-ea"/>
              </a:rPr>
              <a:t>・障害のある児童生徒一人一人に応じた音声文字変換</a:t>
            </a:r>
            <a:r>
              <a:rPr kumimoji="1" lang="ja-JP" altLang="en-US" sz="1400" dirty="0" smtClean="0">
                <a:latin typeface="+mn-ea"/>
              </a:rPr>
              <a:t>システムや視線</a:t>
            </a:r>
            <a:r>
              <a:rPr kumimoji="1" lang="ja-JP" altLang="en-US" sz="1400" dirty="0">
                <a:latin typeface="+mn-ea"/>
              </a:rPr>
              <a:t>入力装置等の入出力支援装置の整備を支援。</a:t>
            </a:r>
            <a:endParaRPr kumimoji="1" lang="en-US" altLang="ja-JP" sz="1400" dirty="0">
              <a:latin typeface="+mn-ea"/>
            </a:endParaRPr>
          </a:p>
          <a:p>
            <a:pPr marL="180975" indent="-180975">
              <a:lnSpc>
                <a:spcPts val="1610"/>
              </a:lnSpc>
            </a:pPr>
            <a:r>
              <a:rPr kumimoji="1" lang="ja-JP" altLang="en-US" sz="1400" dirty="0" smtClean="0">
                <a:latin typeface="+mn-ea"/>
              </a:rPr>
              <a:t>・令和元年７月、民間事業者が障害者手帳アプリをリリースし、昨年６月にマイナポータル</a:t>
            </a:r>
            <a:r>
              <a:rPr kumimoji="1" lang="ja-JP" altLang="en-US" sz="1400" dirty="0">
                <a:latin typeface="+mn-ea"/>
              </a:rPr>
              <a:t>との</a:t>
            </a:r>
            <a:r>
              <a:rPr kumimoji="1" lang="ja-JP" altLang="en-US" sz="1400" dirty="0" smtClean="0">
                <a:latin typeface="+mn-ea"/>
              </a:rPr>
              <a:t>システム間連携を開始。情報</a:t>
            </a:r>
            <a:r>
              <a:rPr kumimoji="1" lang="ja-JP" altLang="en-US" sz="1400" dirty="0">
                <a:latin typeface="+mn-ea"/>
              </a:rPr>
              <a:t>の信頼性が向上し、</a:t>
            </a:r>
            <a:r>
              <a:rPr kumimoji="1" lang="ja-JP" altLang="en-US" sz="1400" dirty="0" smtClean="0">
                <a:latin typeface="+mn-ea"/>
              </a:rPr>
              <a:t>連携前</a:t>
            </a:r>
            <a:r>
              <a:rPr kumimoji="1" lang="ja-JP" altLang="en-US" sz="1400" dirty="0">
                <a:latin typeface="+mn-ea"/>
              </a:rPr>
              <a:t>と</a:t>
            </a:r>
            <a:r>
              <a:rPr kumimoji="1" lang="ja-JP" altLang="en-US" sz="1400" dirty="0" smtClean="0">
                <a:latin typeface="+mn-ea"/>
              </a:rPr>
              <a:t>比べて</a:t>
            </a:r>
            <a:r>
              <a:rPr kumimoji="1" lang="ja-JP" altLang="en-US" sz="1400" dirty="0">
                <a:latin typeface="+mn-ea"/>
              </a:rPr>
              <a:t>導入</a:t>
            </a:r>
            <a:r>
              <a:rPr kumimoji="1" lang="ja-JP" altLang="en-US" sz="1400" dirty="0" smtClean="0">
                <a:latin typeface="+mn-ea"/>
              </a:rPr>
              <a:t>事業者数</a:t>
            </a:r>
            <a:r>
              <a:rPr kumimoji="1" lang="ja-JP" altLang="en-US" sz="1400" dirty="0">
                <a:latin typeface="+mn-ea"/>
              </a:rPr>
              <a:t>が２倍以上</a:t>
            </a:r>
            <a:r>
              <a:rPr kumimoji="1" lang="en-US" altLang="ja-JP" sz="1400" dirty="0">
                <a:latin typeface="+mn-ea"/>
              </a:rPr>
              <a:t>(</a:t>
            </a:r>
            <a:r>
              <a:rPr kumimoji="1" lang="ja-JP" altLang="en-US" sz="1400" dirty="0">
                <a:latin typeface="+mn-ea"/>
              </a:rPr>
              <a:t>３月末</a:t>
            </a:r>
            <a:r>
              <a:rPr kumimoji="1" lang="ja-JP" altLang="en-US" sz="1400" dirty="0" smtClean="0">
                <a:latin typeface="+mn-ea"/>
              </a:rPr>
              <a:t>で約</a:t>
            </a:r>
            <a:r>
              <a:rPr kumimoji="1" lang="en-US" altLang="ja-JP" sz="1400" dirty="0">
                <a:latin typeface="+mn-ea"/>
              </a:rPr>
              <a:t>1,000</a:t>
            </a:r>
            <a:r>
              <a:rPr kumimoji="1" lang="ja-JP" altLang="en-US" sz="1400" dirty="0">
                <a:latin typeface="+mn-ea"/>
              </a:rPr>
              <a:t>者</a:t>
            </a:r>
            <a:r>
              <a:rPr kumimoji="1" lang="en-US" altLang="ja-JP" sz="1400" dirty="0">
                <a:latin typeface="+mn-ea"/>
              </a:rPr>
              <a:t>)</a:t>
            </a:r>
            <a:r>
              <a:rPr kumimoji="1" lang="ja-JP" altLang="en-US" sz="1400" dirty="0" err="1">
                <a:latin typeface="+mn-ea"/>
              </a:rPr>
              <a:t>に拡</a:t>
            </a:r>
            <a:r>
              <a:rPr kumimoji="1" lang="ja-JP" altLang="en-US" sz="1400" dirty="0">
                <a:latin typeface="+mn-ea"/>
              </a:rPr>
              <a:t>大。</a:t>
            </a:r>
            <a:endParaRPr kumimoji="1" lang="en-US" altLang="ja-JP" sz="1400" dirty="0">
              <a:latin typeface="+mn-ea"/>
            </a:endParaRPr>
          </a:p>
          <a:p>
            <a:pPr marL="180975" indent="-180975">
              <a:lnSpc>
                <a:spcPts val="1610"/>
              </a:lnSpc>
            </a:pPr>
            <a:r>
              <a:rPr kumimoji="1" lang="ja-JP" altLang="en-US" sz="1400" dirty="0">
                <a:latin typeface="+mn-ea"/>
              </a:rPr>
              <a:t>・昨年、電話リレーサービスを公共インフラ化</a:t>
            </a:r>
            <a:r>
              <a:rPr kumimoji="1" lang="ja-JP" altLang="en-US" sz="1400" dirty="0" smtClean="0">
                <a:latin typeface="+mn-ea"/>
              </a:rPr>
              <a:t>する制度</a:t>
            </a:r>
            <a:r>
              <a:rPr kumimoji="1" lang="ja-JP" altLang="en-US" sz="1400" dirty="0">
                <a:latin typeface="+mn-ea"/>
              </a:rPr>
              <a:t>が創設。緊急通報への対応や</a:t>
            </a:r>
            <a:r>
              <a:rPr kumimoji="1" lang="en-US" altLang="ja-JP" sz="1400" dirty="0">
                <a:latin typeface="+mn-ea"/>
              </a:rPr>
              <a:t>24</a:t>
            </a:r>
            <a:r>
              <a:rPr kumimoji="1" lang="ja-JP" altLang="en-US" sz="1400" dirty="0">
                <a:latin typeface="+mn-ea"/>
              </a:rPr>
              <a:t>時間対応も可能となり、本年７月からサービス開始予定</a:t>
            </a:r>
            <a:r>
              <a:rPr kumimoji="1" lang="ja-JP" altLang="en-US" sz="1400" dirty="0" smtClean="0">
                <a:latin typeface="+mn-ea"/>
              </a:rPr>
              <a:t>。</a:t>
            </a:r>
            <a:endParaRPr kumimoji="1" lang="en-US" altLang="ja-JP" sz="1400" dirty="0">
              <a:latin typeface="+mn-ea"/>
            </a:endParaRPr>
          </a:p>
        </p:txBody>
      </p:sp>
      <p:sp>
        <p:nvSpPr>
          <p:cNvPr id="15" name="角丸四角形 14"/>
          <p:cNvSpPr/>
          <p:nvPr/>
        </p:nvSpPr>
        <p:spPr>
          <a:xfrm>
            <a:off x="28814" y="2589864"/>
            <a:ext cx="6335998" cy="275999"/>
          </a:xfrm>
          <a:prstGeom prst="roundRect">
            <a:avLst>
              <a:gd name="adj" fmla="val 30432"/>
            </a:avLst>
          </a:prstGeom>
          <a:gradFill flip="none"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1"/>
            <a:tileRect/>
          </a:gradFill>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２．心のバリアフリーの拡大・向上</a:t>
            </a:r>
            <a:endParaRPr kumimoji="1" lang="ja-JP" altLang="en-US" b="1" dirty="0">
              <a:latin typeface="Meiryo UI" panose="020B0604030504040204" pitchFamily="50" charset="-128"/>
              <a:ea typeface="Meiryo UI" panose="020B0604030504040204" pitchFamily="50" charset="-128"/>
            </a:endParaRPr>
          </a:p>
        </p:txBody>
      </p:sp>
      <p:sp>
        <p:nvSpPr>
          <p:cNvPr id="11" name="角丸四角形 10"/>
          <p:cNvSpPr/>
          <p:nvPr/>
        </p:nvSpPr>
        <p:spPr>
          <a:xfrm>
            <a:off x="28815" y="7780948"/>
            <a:ext cx="12744000" cy="1800000"/>
          </a:xfrm>
          <a:prstGeom prst="roundRect">
            <a:avLst>
              <a:gd name="adj" fmla="val 3807"/>
            </a:avLst>
          </a:prstGeom>
          <a:noFill/>
          <a:ln w="19050">
            <a:solidFill>
              <a:schemeClr val="tx1">
                <a:lumMod val="50000"/>
                <a:lumOff val="50000"/>
              </a:schemeClr>
            </a:solidFill>
          </a:ln>
        </p:spPr>
        <p:style>
          <a:lnRef idx="2">
            <a:schemeClr val="accent1"/>
          </a:lnRef>
          <a:fillRef idx="1">
            <a:schemeClr val="lt1"/>
          </a:fillRef>
          <a:effectRef idx="0">
            <a:schemeClr val="accent1"/>
          </a:effectRef>
          <a:fontRef idx="minor">
            <a:schemeClr val="dk1"/>
          </a:fontRef>
        </p:style>
        <p:txBody>
          <a:bodyPr lIns="36000" tIns="324000" rIns="36000" bIns="36000" rtlCol="0" anchor="t"/>
          <a:lstStyle/>
          <a:p>
            <a:pPr marL="180975" indent="-180975">
              <a:lnSpc>
                <a:spcPts val="1610"/>
              </a:lnSpc>
            </a:pPr>
            <a:r>
              <a:rPr kumimoji="1" lang="ja-JP" altLang="en-US" sz="1400" dirty="0" smtClean="0">
                <a:solidFill>
                  <a:schemeClr val="tx1"/>
                </a:solidFill>
                <a:latin typeface="+mn-ea"/>
              </a:rPr>
              <a:t>・東京大会における新型</a:t>
            </a:r>
            <a:r>
              <a:rPr kumimoji="1" lang="ja-JP" altLang="en-US" sz="1400" dirty="0">
                <a:solidFill>
                  <a:schemeClr val="tx1"/>
                </a:solidFill>
                <a:latin typeface="+mn-ea"/>
              </a:rPr>
              <a:t>コロナウイルス感染症</a:t>
            </a:r>
            <a:r>
              <a:rPr kumimoji="1" lang="ja-JP" altLang="en-US" sz="1400" dirty="0" smtClean="0">
                <a:solidFill>
                  <a:schemeClr val="tx1"/>
                </a:solidFill>
                <a:latin typeface="+mn-ea"/>
              </a:rPr>
              <a:t>対策</a:t>
            </a:r>
            <a:r>
              <a:rPr kumimoji="1" lang="ja-JP" altLang="en-US" sz="1400" dirty="0">
                <a:solidFill>
                  <a:schemeClr val="tx1"/>
                </a:solidFill>
                <a:latin typeface="+mn-ea"/>
              </a:rPr>
              <a:t>の</a:t>
            </a:r>
            <a:r>
              <a:rPr kumimoji="1" lang="ja-JP" altLang="en-US" sz="1400" dirty="0" smtClean="0">
                <a:solidFill>
                  <a:schemeClr val="tx1"/>
                </a:solidFill>
                <a:latin typeface="+mn-ea"/>
              </a:rPr>
              <a:t>ため</a:t>
            </a:r>
            <a:r>
              <a:rPr kumimoji="1" lang="ja-JP" altLang="en-US" sz="1400" dirty="0">
                <a:solidFill>
                  <a:schemeClr val="tx1"/>
                </a:solidFill>
                <a:latin typeface="+mn-ea"/>
              </a:rPr>
              <a:t>、国、東京都、大会組織委員会等からなるコロナ対策調整</a:t>
            </a:r>
            <a:r>
              <a:rPr kumimoji="1" lang="ja-JP" altLang="en-US" sz="1400" dirty="0" smtClean="0">
                <a:solidFill>
                  <a:schemeClr val="tx1"/>
                </a:solidFill>
                <a:latin typeface="+mn-ea"/>
              </a:rPr>
              <a:t>会議</a:t>
            </a:r>
            <a:endParaRPr kumimoji="1" lang="en-US" altLang="ja-JP" sz="1400" dirty="0" smtClean="0">
              <a:solidFill>
                <a:schemeClr val="tx1"/>
              </a:solidFill>
              <a:latin typeface="+mn-ea"/>
            </a:endParaRPr>
          </a:p>
          <a:p>
            <a:pPr marL="180975" indent="-180975">
              <a:lnSpc>
                <a:spcPts val="1610"/>
              </a:lnSpc>
            </a:pPr>
            <a:r>
              <a:rPr kumimoji="1" lang="ja-JP" altLang="en-US" sz="1400" dirty="0">
                <a:solidFill>
                  <a:schemeClr val="tx1"/>
                </a:solidFill>
                <a:latin typeface="+mn-ea"/>
              </a:rPr>
              <a:t>　</a:t>
            </a:r>
            <a:r>
              <a:rPr kumimoji="1" lang="ja-JP" altLang="en-US" sz="1400" dirty="0" smtClean="0">
                <a:solidFill>
                  <a:schemeClr val="tx1"/>
                </a:solidFill>
                <a:latin typeface="+mn-ea"/>
              </a:rPr>
              <a:t>を</a:t>
            </a:r>
            <a:r>
              <a:rPr kumimoji="1" lang="ja-JP" altLang="en-US" sz="1400" dirty="0">
                <a:solidFill>
                  <a:schemeClr val="tx1"/>
                </a:solidFill>
                <a:latin typeface="+mn-ea"/>
              </a:rPr>
              <a:t>設置し、日本パラリンピック委員会（ＪＰＣ）も参画</a:t>
            </a:r>
            <a:r>
              <a:rPr kumimoji="1" lang="ja-JP" altLang="en-US" sz="1400" dirty="0" smtClean="0">
                <a:solidFill>
                  <a:schemeClr val="tx1"/>
                </a:solidFill>
                <a:latin typeface="+mn-ea"/>
              </a:rPr>
              <a:t>。</a:t>
            </a:r>
            <a:endParaRPr kumimoji="1" lang="en-US" altLang="ja-JP" sz="1400" dirty="0" smtClean="0">
              <a:solidFill>
                <a:schemeClr val="tx1"/>
              </a:solidFill>
              <a:latin typeface="+mn-ea"/>
            </a:endParaRPr>
          </a:p>
          <a:p>
            <a:pPr marL="180975" indent="-180975">
              <a:lnSpc>
                <a:spcPts val="1610"/>
              </a:lnSpc>
            </a:pPr>
            <a:r>
              <a:rPr kumimoji="1" lang="ja-JP" altLang="en-US" sz="1400" dirty="0">
                <a:solidFill>
                  <a:schemeClr val="tx1"/>
                </a:solidFill>
                <a:latin typeface="+mn-ea"/>
              </a:rPr>
              <a:t>・</a:t>
            </a:r>
            <a:r>
              <a:rPr kumimoji="1" lang="ja-JP" altLang="en-US" sz="1400" dirty="0" smtClean="0">
                <a:solidFill>
                  <a:schemeClr val="tx1"/>
                </a:solidFill>
                <a:latin typeface="+mn-ea"/>
              </a:rPr>
              <a:t>昨年</a:t>
            </a:r>
            <a:r>
              <a:rPr kumimoji="1" lang="ja-JP" altLang="en-US" sz="1400" dirty="0">
                <a:solidFill>
                  <a:schemeClr val="tx1"/>
                </a:solidFill>
                <a:latin typeface="+mn-ea"/>
              </a:rPr>
              <a:t>１２月</a:t>
            </a:r>
            <a:r>
              <a:rPr kumimoji="1" lang="ja-JP" altLang="en-US" sz="1400" dirty="0" smtClean="0">
                <a:solidFill>
                  <a:schemeClr val="tx1"/>
                </a:solidFill>
                <a:latin typeface="+mn-ea"/>
              </a:rPr>
              <a:t>、</a:t>
            </a:r>
            <a:r>
              <a:rPr kumimoji="1" lang="ja-JP" altLang="en-US" sz="1400" dirty="0">
                <a:solidFill>
                  <a:schemeClr val="tx1"/>
                </a:solidFill>
                <a:latin typeface="+mn-ea"/>
              </a:rPr>
              <a:t>同会議</a:t>
            </a:r>
            <a:r>
              <a:rPr kumimoji="1" lang="ja-JP" altLang="en-US" sz="1400" dirty="0" smtClean="0">
                <a:solidFill>
                  <a:schemeClr val="tx1"/>
                </a:solidFill>
                <a:latin typeface="+mn-ea"/>
              </a:rPr>
              <a:t>の中間整理に</a:t>
            </a:r>
            <a:r>
              <a:rPr kumimoji="1" lang="ja-JP" altLang="en-US" sz="1400" dirty="0">
                <a:solidFill>
                  <a:schemeClr val="tx1"/>
                </a:solidFill>
                <a:latin typeface="+mn-ea"/>
              </a:rPr>
              <a:t>おいて、パラアスリートの感染防止</a:t>
            </a:r>
            <a:r>
              <a:rPr kumimoji="1" lang="ja-JP" altLang="en-US" sz="1400" dirty="0" smtClean="0">
                <a:solidFill>
                  <a:schemeClr val="tx1"/>
                </a:solidFill>
                <a:latin typeface="+mn-ea"/>
              </a:rPr>
              <a:t>策をとりまとめる</a:t>
            </a:r>
            <a:r>
              <a:rPr kumimoji="1" lang="ja-JP" altLang="en-US" sz="1400" dirty="0">
                <a:solidFill>
                  <a:schemeClr val="tx1"/>
                </a:solidFill>
                <a:latin typeface="+mn-ea"/>
              </a:rPr>
              <a:t>とともに、</a:t>
            </a:r>
            <a:r>
              <a:rPr kumimoji="1" lang="ja-JP" altLang="en-US" sz="1400" dirty="0" smtClean="0">
                <a:solidFill>
                  <a:schemeClr val="tx1"/>
                </a:solidFill>
                <a:latin typeface="+mn-ea"/>
              </a:rPr>
              <a:t>介助者等</a:t>
            </a:r>
            <a:r>
              <a:rPr kumimoji="1" lang="ja-JP" altLang="en-US" sz="1400" dirty="0">
                <a:solidFill>
                  <a:schemeClr val="tx1"/>
                </a:solidFill>
                <a:latin typeface="+mn-ea"/>
              </a:rPr>
              <a:t>の</a:t>
            </a:r>
            <a:r>
              <a:rPr kumimoji="1" lang="ja-JP" altLang="en-US" sz="1400" dirty="0" smtClean="0">
                <a:solidFill>
                  <a:schemeClr val="tx1"/>
                </a:solidFill>
                <a:latin typeface="+mn-ea"/>
              </a:rPr>
              <a:t>スタッフ</a:t>
            </a:r>
            <a:endParaRPr kumimoji="1" lang="en-US" altLang="ja-JP" sz="1400" dirty="0" smtClean="0">
              <a:solidFill>
                <a:schemeClr val="tx1"/>
              </a:solidFill>
              <a:latin typeface="+mn-ea"/>
            </a:endParaRPr>
          </a:p>
          <a:p>
            <a:pPr marL="180975" indent="-180975">
              <a:lnSpc>
                <a:spcPts val="1610"/>
              </a:lnSpc>
            </a:pPr>
            <a:r>
              <a:rPr kumimoji="1" lang="ja-JP" altLang="en-US" sz="1400" dirty="0">
                <a:solidFill>
                  <a:schemeClr val="tx1"/>
                </a:solidFill>
                <a:latin typeface="+mn-ea"/>
              </a:rPr>
              <a:t>　</a:t>
            </a:r>
            <a:r>
              <a:rPr kumimoji="1" lang="ja-JP" altLang="en-US" sz="1400" dirty="0" smtClean="0">
                <a:solidFill>
                  <a:schemeClr val="tx1"/>
                </a:solidFill>
                <a:latin typeface="+mn-ea"/>
              </a:rPr>
              <a:t>等</a:t>
            </a:r>
            <a:r>
              <a:rPr kumimoji="1" lang="ja-JP" altLang="en-US" sz="1400" dirty="0">
                <a:solidFill>
                  <a:schemeClr val="tx1"/>
                </a:solidFill>
                <a:latin typeface="+mn-ea"/>
              </a:rPr>
              <a:t>による感染防止の支援の際のガイドラインを策定する等の</a:t>
            </a:r>
            <a:r>
              <a:rPr kumimoji="1" lang="ja-JP" altLang="en-US" sz="1400" dirty="0" smtClean="0">
                <a:solidFill>
                  <a:schemeClr val="tx1"/>
                </a:solidFill>
                <a:latin typeface="+mn-ea"/>
              </a:rPr>
              <a:t>対策を整理</a:t>
            </a:r>
            <a:r>
              <a:rPr kumimoji="1" lang="ja-JP" altLang="en-US" sz="1400" dirty="0">
                <a:solidFill>
                  <a:schemeClr val="tx1"/>
                </a:solidFill>
                <a:latin typeface="+mn-ea"/>
              </a:rPr>
              <a:t>。</a:t>
            </a:r>
            <a:endParaRPr kumimoji="1" lang="en-US" altLang="ja-JP" sz="1400" dirty="0" smtClean="0">
              <a:solidFill>
                <a:schemeClr val="tx1"/>
              </a:solidFill>
              <a:latin typeface="+mn-ea"/>
            </a:endParaRPr>
          </a:p>
          <a:p>
            <a:pPr marL="180975" indent="-180975">
              <a:lnSpc>
                <a:spcPts val="1610"/>
              </a:lnSpc>
            </a:pPr>
            <a:r>
              <a:rPr kumimoji="1" lang="ja-JP" altLang="en-US" sz="1400" dirty="0" smtClean="0">
                <a:latin typeface="+mn-ea"/>
              </a:rPr>
              <a:t>・オンラインによるパラアスリート派遣やメッセージ動画の配信等、新しい生活様式に対応したオリパラ教育を実施。</a:t>
            </a:r>
            <a:endParaRPr kumimoji="1" lang="en-US" altLang="ja-JP" sz="1400" dirty="0" smtClean="0">
              <a:latin typeface="+mn-ea"/>
            </a:endParaRPr>
          </a:p>
          <a:p>
            <a:pPr marL="180975" indent="-180975">
              <a:lnSpc>
                <a:spcPts val="1610"/>
              </a:lnSpc>
            </a:pPr>
            <a:r>
              <a:rPr kumimoji="1" lang="ja-JP" altLang="en-US" sz="1400" dirty="0" smtClean="0">
                <a:latin typeface="+mn-ea"/>
              </a:rPr>
              <a:t>・共生社会ホストタウンでは、直接の交流が難しい中、オンラインを活用し、相手国・地域と</a:t>
            </a:r>
            <a:r>
              <a:rPr kumimoji="1" lang="ja-JP" altLang="en-US" sz="1400" dirty="0">
                <a:latin typeface="+mn-ea"/>
              </a:rPr>
              <a:t>の</a:t>
            </a:r>
            <a:r>
              <a:rPr kumimoji="1" lang="ja-JP" altLang="en-US" sz="1400" dirty="0" smtClean="0">
                <a:latin typeface="+mn-ea"/>
              </a:rPr>
              <a:t>交流を継続。</a:t>
            </a:r>
            <a:endParaRPr kumimoji="1" lang="en-US" altLang="ja-JP" sz="1400" dirty="0" smtClean="0">
              <a:latin typeface="+mn-ea"/>
            </a:endParaRPr>
          </a:p>
          <a:p>
            <a:pPr marL="180975" indent="-180975">
              <a:lnSpc>
                <a:spcPts val="1610"/>
              </a:lnSpc>
            </a:pPr>
            <a:r>
              <a:rPr kumimoji="1" lang="ja-JP" altLang="en-US" sz="1400" dirty="0">
                <a:latin typeface="+mn-ea"/>
              </a:rPr>
              <a:t>・テレワークの活用による障害者の就業機会拡大を図るため、「都市部と地方をつなぐ障害者テレワーク事例集」を作成。</a:t>
            </a:r>
            <a:endParaRPr kumimoji="1" lang="en-US" altLang="ja-JP" sz="1400" dirty="0">
              <a:latin typeface="+mn-ea"/>
            </a:endParaRPr>
          </a:p>
          <a:p>
            <a:pPr marL="180975" indent="-180975">
              <a:lnSpc>
                <a:spcPts val="1610"/>
              </a:lnSpc>
            </a:pPr>
            <a:endParaRPr kumimoji="1" lang="en-US" altLang="ja-JP" sz="1400" dirty="0">
              <a:latin typeface="+mn-ea"/>
            </a:endParaRPr>
          </a:p>
        </p:txBody>
      </p:sp>
      <p:sp>
        <p:nvSpPr>
          <p:cNvPr id="16" name="角丸四角形 15"/>
          <p:cNvSpPr/>
          <p:nvPr/>
        </p:nvSpPr>
        <p:spPr>
          <a:xfrm>
            <a:off x="28816" y="7777470"/>
            <a:ext cx="12744000" cy="288000"/>
          </a:xfrm>
          <a:prstGeom prst="roundRect">
            <a:avLst>
              <a:gd name="adj" fmla="val 30432"/>
            </a:avLst>
          </a:prstGeom>
          <a:gradFill flip="none" rotWithShape="1">
            <a:gsLst>
              <a:gs pos="0">
                <a:schemeClr val="tx1">
                  <a:lumMod val="50000"/>
                  <a:lumOff val="50000"/>
                </a:schemeClr>
              </a:gs>
              <a:gs pos="50000">
                <a:schemeClr val="tx1">
                  <a:lumMod val="50000"/>
                  <a:lumOff val="50000"/>
                </a:schemeClr>
              </a:gs>
              <a:gs pos="100000">
                <a:schemeClr val="tx1">
                  <a:lumMod val="50000"/>
                  <a:lumOff val="50000"/>
                </a:schemeClr>
              </a:gs>
            </a:gsLst>
            <a:lin ang="5400000" scaled="1"/>
            <a:tileRect/>
          </a:gradFill>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５．新型コロナウイルス感染症対策に資する取組等</a:t>
            </a:r>
            <a:endParaRPr kumimoji="1" lang="ja-JP" altLang="en-US" b="1" dirty="0">
              <a:latin typeface="Meiryo UI" panose="020B0604030504040204" pitchFamily="50" charset="-128"/>
              <a:ea typeface="Meiryo UI" panose="020B0604030504040204" pitchFamily="50" charset="-128"/>
            </a:endParaRPr>
          </a:p>
        </p:txBody>
      </p:sp>
      <p:sp>
        <p:nvSpPr>
          <p:cNvPr id="18" name="角丸四角形 17"/>
          <p:cNvSpPr/>
          <p:nvPr/>
        </p:nvSpPr>
        <p:spPr>
          <a:xfrm>
            <a:off x="6440347" y="2577863"/>
            <a:ext cx="6332465" cy="288000"/>
          </a:xfrm>
          <a:prstGeom prst="roundRect">
            <a:avLst>
              <a:gd name="adj" fmla="val 30432"/>
            </a:avLst>
          </a:prstGeom>
          <a:gradFill flip="none"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1"/>
            <a:tileRect/>
          </a:gradFill>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b="1" dirty="0" smtClean="0">
                <a:latin typeface="Meiryo UI" panose="020B0604030504040204" pitchFamily="50" charset="-128"/>
                <a:ea typeface="Meiryo UI" panose="020B0604030504040204" pitchFamily="50" charset="-128"/>
              </a:rPr>
              <a:t>３．公共交通のバリアフリー化</a:t>
            </a:r>
            <a:endParaRPr kumimoji="1" lang="ja-JP" altLang="en-US" b="1" dirty="0">
              <a:latin typeface="Meiryo UI" panose="020B0604030504040204" pitchFamily="50" charset="-128"/>
              <a:ea typeface="Meiryo UI" panose="020B0604030504040204" pitchFamily="50" charset="-128"/>
            </a:endParaRPr>
          </a:p>
        </p:txBody>
      </p:sp>
      <p:sp>
        <p:nvSpPr>
          <p:cNvPr id="46" name="角丸四角形 45"/>
          <p:cNvSpPr/>
          <p:nvPr/>
        </p:nvSpPr>
        <p:spPr>
          <a:xfrm>
            <a:off x="6450417" y="5495829"/>
            <a:ext cx="6312872" cy="2234608"/>
          </a:xfrm>
          <a:prstGeom prst="roundRect">
            <a:avLst>
              <a:gd name="adj" fmla="val 2791"/>
            </a:avLst>
          </a:prstGeom>
          <a:ln w="19050"/>
        </p:spPr>
        <p:style>
          <a:lnRef idx="2">
            <a:schemeClr val="accent1"/>
          </a:lnRef>
          <a:fillRef idx="1">
            <a:schemeClr val="lt1"/>
          </a:fillRef>
          <a:effectRef idx="0">
            <a:schemeClr val="accent1"/>
          </a:effectRef>
          <a:fontRef idx="minor">
            <a:schemeClr val="dk1"/>
          </a:fontRef>
        </p:style>
        <p:txBody>
          <a:bodyPr lIns="36000" tIns="324000" rIns="36000" bIns="36000" rtlCol="0" anchor="t"/>
          <a:lstStyle/>
          <a:p>
            <a:pPr marL="180975" indent="-180975">
              <a:lnSpc>
                <a:spcPts val="1610"/>
              </a:lnSpc>
            </a:pPr>
            <a:r>
              <a:rPr kumimoji="1" lang="ja-JP" altLang="en-US" sz="1400" dirty="0" smtClean="0">
                <a:latin typeface="+mn-ea"/>
              </a:rPr>
              <a:t>・本年</a:t>
            </a:r>
            <a:r>
              <a:rPr kumimoji="1" lang="ja-JP" altLang="en-US" sz="1400" dirty="0">
                <a:latin typeface="+mn-ea"/>
              </a:rPr>
              <a:t>３月</a:t>
            </a:r>
            <a:r>
              <a:rPr kumimoji="1" lang="ja-JP" altLang="en-US" sz="1400" dirty="0" smtClean="0">
                <a:latin typeface="+mn-ea"/>
              </a:rPr>
              <a:t>、高齢者</a:t>
            </a:r>
            <a:r>
              <a:rPr kumimoji="1" lang="ja-JP" altLang="en-US" sz="1400" dirty="0">
                <a:latin typeface="+mn-ea"/>
              </a:rPr>
              <a:t>、障害者等の円滑な移動に配慮した建築設計</a:t>
            </a:r>
            <a:r>
              <a:rPr kumimoji="1" lang="ja-JP" altLang="en-US" sz="1400" dirty="0" smtClean="0">
                <a:latin typeface="+mn-ea"/>
              </a:rPr>
              <a:t>標準を</a:t>
            </a:r>
            <a:r>
              <a:rPr kumimoji="1" lang="ja-JP" altLang="en-US" sz="1400" dirty="0">
                <a:latin typeface="+mn-ea"/>
              </a:rPr>
              <a:t>改正</a:t>
            </a:r>
            <a:r>
              <a:rPr kumimoji="1" lang="ja-JP" altLang="en-US" sz="1400" dirty="0" smtClean="0">
                <a:latin typeface="+mn-ea"/>
              </a:rPr>
              <a:t>。小規模</a:t>
            </a:r>
            <a:r>
              <a:rPr kumimoji="1" lang="ja-JP" altLang="en-US" sz="1400" dirty="0">
                <a:latin typeface="+mn-ea"/>
              </a:rPr>
              <a:t>店舗内部において、入口の段差解消、扉幅の</a:t>
            </a:r>
            <a:r>
              <a:rPr kumimoji="1" lang="ja-JP" altLang="en-US" sz="1400" dirty="0" smtClean="0">
                <a:latin typeface="+mn-ea"/>
              </a:rPr>
              <a:t>確保、可動席の設置等のバリアフリー</a:t>
            </a:r>
            <a:r>
              <a:rPr kumimoji="1" lang="ja-JP" altLang="en-US" sz="1400" dirty="0">
                <a:latin typeface="+mn-ea"/>
              </a:rPr>
              <a:t>整備を進めるための考え方等を追加</a:t>
            </a:r>
            <a:r>
              <a:rPr kumimoji="1" lang="ja-JP" altLang="en-US" sz="1400" dirty="0" smtClean="0">
                <a:latin typeface="+mn-ea"/>
              </a:rPr>
              <a:t>。</a:t>
            </a:r>
            <a:endParaRPr kumimoji="1" lang="en-US" altLang="ja-JP" sz="1400" dirty="0" smtClean="0">
              <a:latin typeface="+mn-ea"/>
            </a:endParaRPr>
          </a:p>
          <a:p>
            <a:pPr marL="180975" indent="-180975">
              <a:lnSpc>
                <a:spcPts val="1610"/>
              </a:lnSpc>
            </a:pPr>
            <a:r>
              <a:rPr kumimoji="1" lang="ja-JP" altLang="en-US" sz="1400" dirty="0" smtClean="0">
                <a:latin typeface="+mn-ea"/>
              </a:rPr>
              <a:t>・昨年５月、</a:t>
            </a:r>
            <a:r>
              <a:rPr kumimoji="1" lang="ja-JP" altLang="en-US" sz="1400" dirty="0" smtClean="0">
                <a:latin typeface="+mn-ea"/>
              </a:rPr>
              <a:t>日本産業規格</a:t>
            </a:r>
            <a:r>
              <a:rPr kumimoji="1" lang="en-US" altLang="ja-JP" sz="1400" dirty="0" smtClean="0">
                <a:latin typeface="+mn-ea"/>
              </a:rPr>
              <a:t>(JIS)</a:t>
            </a:r>
            <a:r>
              <a:rPr kumimoji="1" lang="ja-JP" altLang="en-US" sz="1400" dirty="0" smtClean="0">
                <a:latin typeface="+mn-ea"/>
              </a:rPr>
              <a:t>を改定し、男女共用</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お手洗、介助用ベッド、授乳室（男女共用）など</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近年の社会情勢の変化を踏まえた９つのピクト</a:t>
            </a:r>
            <a:endParaRPr kumimoji="1" lang="en-US" altLang="ja-JP" sz="1400" dirty="0" smtClean="0">
              <a:latin typeface="+mn-ea"/>
            </a:endParaRPr>
          </a:p>
          <a:p>
            <a:pPr marL="180975" indent="-180975">
              <a:lnSpc>
                <a:spcPts val="1610"/>
              </a:lnSpc>
            </a:pPr>
            <a:r>
              <a:rPr kumimoji="1" lang="en-US" altLang="ja-JP" sz="1400" dirty="0">
                <a:latin typeface="+mn-ea"/>
              </a:rPr>
              <a:t>	</a:t>
            </a:r>
            <a:r>
              <a:rPr kumimoji="1" lang="ja-JP" altLang="en-US" sz="1400" dirty="0" smtClean="0">
                <a:latin typeface="+mn-ea"/>
              </a:rPr>
              <a:t>グラムを追加。</a:t>
            </a:r>
            <a:endParaRPr kumimoji="1" lang="en-US" altLang="ja-JP" sz="1400" dirty="0" smtClean="0">
              <a:latin typeface="+mn-ea"/>
            </a:endParaRPr>
          </a:p>
          <a:p>
            <a:pPr marL="180975" indent="-180975">
              <a:lnSpc>
                <a:spcPts val="1610"/>
              </a:lnSpc>
            </a:pPr>
            <a:r>
              <a:rPr kumimoji="1" lang="ja-JP" altLang="en-US" sz="1400" dirty="0" smtClean="0">
                <a:latin typeface="+mn-ea"/>
              </a:rPr>
              <a:t>・昨年</a:t>
            </a:r>
            <a:r>
              <a:rPr kumimoji="1" lang="en-US" altLang="ja-JP" sz="1400" dirty="0">
                <a:latin typeface="+mn-ea"/>
              </a:rPr>
              <a:t>12</a:t>
            </a:r>
            <a:r>
              <a:rPr kumimoji="1" lang="ja-JP" altLang="en-US" sz="1400" dirty="0">
                <a:latin typeface="+mn-ea"/>
              </a:rPr>
              <a:t>月、学校施設バリアフリー化推進指針を改訂する</a:t>
            </a:r>
            <a:r>
              <a:rPr kumimoji="1" lang="ja-JP" altLang="en-US" sz="1400" dirty="0" smtClean="0">
                <a:latin typeface="+mn-ea"/>
              </a:rPr>
              <a:t>ととも</a:t>
            </a:r>
            <a:r>
              <a:rPr kumimoji="1" lang="ja-JP" altLang="en-US" sz="1400" dirty="0">
                <a:latin typeface="+mn-ea"/>
              </a:rPr>
              <a:t>に</a:t>
            </a:r>
            <a:r>
              <a:rPr kumimoji="1" lang="ja-JP" altLang="en-US" sz="1400" dirty="0" smtClean="0">
                <a:latin typeface="+mn-ea"/>
              </a:rPr>
              <a:t>、令和</a:t>
            </a:r>
            <a:r>
              <a:rPr kumimoji="1" lang="ja-JP" altLang="en-US" sz="1400" dirty="0">
                <a:latin typeface="+mn-ea"/>
              </a:rPr>
              <a:t>７年度末までの整備目標を設定。</a:t>
            </a:r>
          </a:p>
        </p:txBody>
      </p:sp>
      <p:sp>
        <p:nvSpPr>
          <p:cNvPr id="47" name="角丸四角形 46"/>
          <p:cNvSpPr/>
          <p:nvPr/>
        </p:nvSpPr>
        <p:spPr>
          <a:xfrm>
            <a:off x="6450417" y="5491741"/>
            <a:ext cx="6312871" cy="291028"/>
          </a:xfrm>
          <a:prstGeom prst="roundRect">
            <a:avLst>
              <a:gd name="adj" fmla="val 14068"/>
            </a:avLst>
          </a:prstGeom>
          <a:gradFill>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1"/>
          </a:gradFill>
          <a:effectLst/>
        </p:spPr>
        <p:style>
          <a:lnRef idx="0">
            <a:schemeClr val="accent1"/>
          </a:lnRef>
          <a:fillRef idx="3">
            <a:schemeClr val="accent1"/>
          </a:fillRef>
          <a:effectRef idx="3">
            <a:schemeClr val="accent1"/>
          </a:effectRef>
          <a:fontRef idx="minor">
            <a:schemeClr val="lt1"/>
          </a:fontRef>
        </p:style>
        <p:txBody>
          <a:bodyPr wrap="none" rtlCol="0" anchor="ctr"/>
          <a:lstStyle/>
          <a:p>
            <a:pPr algn="ctr"/>
            <a:r>
              <a:rPr kumimoji="1" lang="ja-JP" altLang="en-US" b="1" dirty="0" smtClean="0">
                <a:latin typeface="Meiryo UI" panose="020B0604030504040204" pitchFamily="50" charset="-128"/>
                <a:ea typeface="Meiryo UI" panose="020B0604030504040204" pitchFamily="50" charset="-128"/>
              </a:rPr>
              <a:t>４．建築物のバリアフリー化</a:t>
            </a:r>
            <a:endParaRPr kumimoji="1" lang="ja-JP" altLang="en-US" b="1" dirty="0">
              <a:latin typeface="Meiryo UI" panose="020B0604030504040204" pitchFamily="50" charset="-128"/>
              <a:ea typeface="Meiryo UI" panose="020B0604030504040204" pitchFamily="50" charset="-128"/>
            </a:endParaRPr>
          </a:p>
        </p:txBody>
      </p:sp>
      <p:sp>
        <p:nvSpPr>
          <p:cNvPr id="24" name="タイトル 1"/>
          <p:cNvSpPr txBox="1">
            <a:spLocks/>
          </p:cNvSpPr>
          <p:nvPr/>
        </p:nvSpPr>
        <p:spPr>
          <a:xfrm>
            <a:off x="11430217" y="24255"/>
            <a:ext cx="1322350" cy="268132"/>
          </a:xfrm>
          <a:prstGeom prst="rect">
            <a:avLst/>
          </a:prstGeom>
          <a:ln>
            <a:solidFill>
              <a:schemeClr val="tx1"/>
            </a:solidFill>
          </a:ln>
        </p:spPr>
        <p:txBody>
          <a:bodyPr vert="horz" lIns="91440" tIns="45720" rIns="91440" bIns="45720" rtlCol="0" anchor="ctr">
            <a:noAutofit/>
          </a:bodyPr>
          <a:lstStyle>
            <a:lvl1pPr algn="ctr" defTabSz="1280160" rtl="0" eaLnBrk="1" latinLnBrk="0" hangingPunct="1">
              <a:lnSpc>
                <a:spcPct val="90000"/>
              </a:lnSpc>
              <a:spcBef>
                <a:spcPct val="0"/>
              </a:spcBef>
              <a:buNone/>
              <a:defRPr kumimoji="1" sz="8400" kern="1200">
                <a:solidFill>
                  <a:schemeClr val="tx1"/>
                </a:solidFill>
                <a:latin typeface="+mj-lt"/>
                <a:ea typeface="+mj-ea"/>
                <a:cs typeface="+mj-cs"/>
              </a:defRPr>
            </a:lvl1pPr>
          </a:lstStyle>
          <a:p>
            <a:r>
              <a:rPr lang="ja-JP" altLang="en-US" sz="1600" dirty="0" smtClean="0">
                <a:latin typeface="Meiryo UI" panose="020B0604030504040204" pitchFamily="50" charset="-128"/>
                <a:ea typeface="Meiryo UI" panose="020B0604030504040204" pitchFamily="50" charset="-128"/>
              </a:rPr>
              <a:t>資料２－１</a:t>
            </a:r>
            <a:endParaRPr lang="ja-JP" altLang="en-US" sz="1600" dirty="0">
              <a:latin typeface="Meiryo UI" panose="020B0604030504040204" pitchFamily="50" charset="-128"/>
              <a:ea typeface="Meiryo UI" panose="020B0604030504040204" pitchFamily="50" charset="-128"/>
            </a:endParaRPr>
          </a:p>
        </p:txBody>
      </p:sp>
      <p:sp>
        <p:nvSpPr>
          <p:cNvPr id="26" name="サブタイトル 2"/>
          <p:cNvSpPr txBox="1">
            <a:spLocks/>
          </p:cNvSpPr>
          <p:nvPr/>
        </p:nvSpPr>
        <p:spPr>
          <a:xfrm>
            <a:off x="10858191" y="5093921"/>
            <a:ext cx="2217283" cy="175964"/>
          </a:xfrm>
          <a:prstGeom prst="rect">
            <a:avLst/>
          </a:prstGeom>
        </p:spPr>
        <p:txBody>
          <a:bodyPr vert="horz" lIns="128016" tIns="64008" rIns="128016" bIns="64008"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900" dirty="0" smtClean="0">
                <a:latin typeface="Meiryo UI" panose="020B0604030504040204" pitchFamily="50" charset="-128"/>
                <a:ea typeface="Meiryo UI" panose="020B0604030504040204" pitchFamily="50" charset="-128"/>
              </a:rPr>
              <a:t>≪車椅子用フリースペースのイメージ≫</a:t>
            </a:r>
            <a:endParaRPr lang="ja-JP" altLang="en-US" sz="900" dirty="0">
              <a:latin typeface="Meiryo UI" panose="020B0604030504040204" pitchFamily="50" charset="-128"/>
              <a:ea typeface="Meiryo UI" panose="020B0604030504040204" pitchFamily="50" charset="-128"/>
            </a:endParaRPr>
          </a:p>
        </p:txBody>
      </p:sp>
      <p:pic>
        <p:nvPicPr>
          <p:cNvPr id="33" name="図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097"/>
          <a:stretch/>
        </p:blipFill>
        <p:spPr bwMode="auto">
          <a:xfrm>
            <a:off x="560716" y="6784485"/>
            <a:ext cx="1278494" cy="91933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5" name="サブタイトル 2"/>
          <p:cNvSpPr txBox="1">
            <a:spLocks/>
          </p:cNvSpPr>
          <p:nvPr/>
        </p:nvSpPr>
        <p:spPr>
          <a:xfrm>
            <a:off x="10202236" y="9359320"/>
            <a:ext cx="2267574" cy="265935"/>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900" dirty="0" smtClean="0">
                <a:latin typeface="Meiryo UI" panose="020B0604030504040204" pitchFamily="50" charset="-128"/>
                <a:ea typeface="Meiryo UI" panose="020B0604030504040204" pitchFamily="50" charset="-128"/>
              </a:rPr>
              <a:t>≪オンライン交流（成田市✕アイルランド）≫</a:t>
            </a:r>
            <a:endParaRPr lang="ja-JP" altLang="en-US" sz="900" dirty="0">
              <a:latin typeface="Meiryo UI" panose="020B0604030504040204" pitchFamily="50" charset="-128"/>
              <a:ea typeface="Meiryo UI" panose="020B0604030504040204" pitchFamily="50" charset="-128"/>
            </a:endParaRPr>
          </a:p>
        </p:txBody>
      </p:sp>
      <p:sp>
        <p:nvSpPr>
          <p:cNvPr id="27" name="サブタイトル 2"/>
          <p:cNvSpPr txBox="1">
            <a:spLocks/>
          </p:cNvSpPr>
          <p:nvPr/>
        </p:nvSpPr>
        <p:spPr>
          <a:xfrm>
            <a:off x="11746723" y="7015205"/>
            <a:ext cx="1034450" cy="265935"/>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900" dirty="0" smtClean="0">
                <a:latin typeface="Meiryo UI" panose="020B0604030504040204" pitchFamily="50" charset="-128"/>
                <a:ea typeface="Meiryo UI" panose="020B0604030504040204" pitchFamily="50" charset="-128"/>
              </a:rPr>
              <a:t>≪介助用ベッド≫</a:t>
            </a:r>
            <a:endParaRPr lang="ja-JP" altLang="en-US" sz="900"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rotWithShape="1">
          <a:blip r:embed="rId3"/>
          <a:srcRect l="5284" t="7554" r="8832" b="4534"/>
          <a:stretch/>
        </p:blipFill>
        <p:spPr>
          <a:xfrm>
            <a:off x="11877809" y="6203755"/>
            <a:ext cx="848478" cy="853814"/>
          </a:xfrm>
          <a:prstGeom prst="rect">
            <a:avLst/>
          </a:prstGeom>
        </p:spPr>
      </p:pic>
      <p:pic>
        <p:nvPicPr>
          <p:cNvPr id="8" name="図 7"/>
          <p:cNvPicPr>
            <a:picLocks noChangeAspect="1"/>
          </p:cNvPicPr>
          <p:nvPr/>
        </p:nvPicPr>
        <p:blipFill rotWithShape="1">
          <a:blip r:embed="rId4"/>
          <a:srcRect l="3488" r="3488"/>
          <a:stretch/>
        </p:blipFill>
        <p:spPr>
          <a:xfrm>
            <a:off x="10998465" y="6230984"/>
            <a:ext cx="844454" cy="818064"/>
          </a:xfrm>
          <a:prstGeom prst="rect">
            <a:avLst/>
          </a:prstGeom>
        </p:spPr>
      </p:pic>
      <p:sp>
        <p:nvSpPr>
          <p:cNvPr id="36" name="サブタイトル 2"/>
          <p:cNvSpPr txBox="1">
            <a:spLocks/>
          </p:cNvSpPr>
          <p:nvPr/>
        </p:nvSpPr>
        <p:spPr>
          <a:xfrm>
            <a:off x="10822619" y="7015206"/>
            <a:ext cx="1191838" cy="265935"/>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900" dirty="0" smtClean="0">
                <a:latin typeface="Meiryo UI" panose="020B0604030504040204" pitchFamily="50" charset="-128"/>
                <a:ea typeface="Meiryo UI" panose="020B0604030504040204" pitchFamily="50" charset="-128"/>
              </a:rPr>
              <a:t>≪男女共用お手洗≫</a:t>
            </a:r>
            <a:endParaRPr lang="ja-JP" altLang="en-US" sz="900" dirty="0">
              <a:latin typeface="Meiryo UI" panose="020B0604030504040204" pitchFamily="50" charset="-128"/>
              <a:ea typeface="Meiryo UI" panose="020B0604030504040204" pitchFamily="50" charset="-128"/>
            </a:endParaRPr>
          </a:p>
        </p:txBody>
      </p:sp>
      <p:pic>
        <p:nvPicPr>
          <p:cNvPr id="12" name="図 11"/>
          <p:cNvPicPr>
            <a:picLocks noChangeAspect="1"/>
          </p:cNvPicPr>
          <p:nvPr/>
        </p:nvPicPr>
        <p:blipFill>
          <a:blip r:embed="rId5"/>
          <a:stretch>
            <a:fillRect/>
          </a:stretch>
        </p:blipFill>
        <p:spPr>
          <a:xfrm>
            <a:off x="11096329" y="3920651"/>
            <a:ext cx="1516201" cy="1077014"/>
          </a:xfrm>
          <a:prstGeom prst="rect">
            <a:avLst/>
          </a:prstGeom>
        </p:spPr>
      </p:pic>
      <p:sp>
        <p:nvSpPr>
          <p:cNvPr id="38" name="サブタイトル 2"/>
          <p:cNvSpPr txBox="1">
            <a:spLocks/>
          </p:cNvSpPr>
          <p:nvPr/>
        </p:nvSpPr>
        <p:spPr>
          <a:xfrm>
            <a:off x="1910652" y="7498299"/>
            <a:ext cx="1799002" cy="265935"/>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900" dirty="0" smtClean="0">
                <a:latin typeface="Meiryo UI" panose="020B0604030504040204" pitchFamily="50" charset="-128"/>
                <a:ea typeface="Meiryo UI" panose="020B0604030504040204" pitchFamily="50" charset="-128"/>
              </a:rPr>
              <a:t>≪電話リレーサービスの概要≫</a:t>
            </a:r>
            <a:endParaRPr lang="ja-JP" altLang="en-US" sz="900" dirty="0">
              <a:latin typeface="Meiryo UI" panose="020B0604030504040204" pitchFamily="50" charset="-128"/>
              <a:ea typeface="Meiryo UI" panose="020B0604030504040204" pitchFamily="50" charset="-128"/>
            </a:endParaRPr>
          </a:p>
        </p:txBody>
      </p:sp>
      <p:pic>
        <p:nvPicPr>
          <p:cNvPr id="19" name="図 18"/>
          <p:cNvPicPr>
            <a:picLocks noChangeAspect="1"/>
          </p:cNvPicPr>
          <p:nvPr/>
        </p:nvPicPr>
        <p:blipFill rotWithShape="1">
          <a:blip r:embed="rId6" cstate="print">
            <a:extLst>
              <a:ext uri="{28A0092B-C50C-407E-A947-70E740481C1C}">
                <a14:useLocalDpi xmlns:a14="http://schemas.microsoft.com/office/drawing/2010/main" val="0"/>
              </a:ext>
            </a:extLst>
          </a:blip>
          <a:srcRect b="5931"/>
          <a:stretch/>
        </p:blipFill>
        <p:spPr>
          <a:xfrm>
            <a:off x="10350500" y="8160816"/>
            <a:ext cx="1982966" cy="1238923"/>
          </a:xfrm>
          <a:prstGeom prst="rect">
            <a:avLst/>
          </a:prstGeom>
        </p:spPr>
      </p:pic>
      <p:pic>
        <p:nvPicPr>
          <p:cNvPr id="3" name="図 2"/>
          <p:cNvPicPr>
            <a:picLocks noChangeAspect="1"/>
          </p:cNvPicPr>
          <p:nvPr/>
        </p:nvPicPr>
        <p:blipFill>
          <a:blip r:embed="rId7"/>
          <a:stretch>
            <a:fillRect/>
          </a:stretch>
        </p:blipFill>
        <p:spPr>
          <a:xfrm>
            <a:off x="2198538" y="6769129"/>
            <a:ext cx="4176717" cy="961308"/>
          </a:xfrm>
          <a:prstGeom prst="rect">
            <a:avLst/>
          </a:prstGeom>
        </p:spPr>
      </p:pic>
      <p:sp>
        <p:nvSpPr>
          <p:cNvPr id="29" name="角丸四角形 28"/>
          <p:cNvSpPr/>
          <p:nvPr/>
        </p:nvSpPr>
        <p:spPr>
          <a:xfrm>
            <a:off x="28814" y="597710"/>
            <a:ext cx="12743999" cy="878764"/>
          </a:xfrm>
          <a:prstGeom prst="roundRect">
            <a:avLst>
              <a:gd name="adj" fmla="val 5077"/>
            </a:avLst>
          </a:prstGeom>
          <a:ln w="19050">
            <a:solidFill>
              <a:srgbClr val="F6BB00"/>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t"/>
          <a:lstStyle/>
          <a:p>
            <a:pPr>
              <a:lnSpc>
                <a:spcPts val="1610"/>
              </a:lnSpc>
            </a:pPr>
            <a:r>
              <a:rPr kumimoji="1" lang="ja-JP" altLang="en-US" sz="1400" dirty="0">
                <a:latin typeface="+mn-ea"/>
              </a:rPr>
              <a:t>東京大会を契機として、共生社会の実現に向け、心のバリアフリー（「障害の社会モデル」の理解、差別を行わないことの徹底、想像と共感）とユニバーサルデザインの街づくりに取り組んできた。大会は１年延期となったが、この間、行動計画に示された各項目は多くの関係者の真摯な取組により着実に進捗</a:t>
            </a:r>
            <a:r>
              <a:rPr kumimoji="1" lang="ja-JP" altLang="en-US" sz="1400" dirty="0" smtClean="0">
                <a:latin typeface="+mn-ea"/>
              </a:rPr>
              <a:t>している。</a:t>
            </a:r>
            <a:r>
              <a:rPr kumimoji="1" lang="ja-JP" altLang="en-US" sz="1400" dirty="0">
                <a:latin typeface="+mn-ea"/>
              </a:rPr>
              <a:t>引き続き、東京</a:t>
            </a:r>
            <a:r>
              <a:rPr kumimoji="1" lang="ja-JP" altLang="en-US" sz="1400" dirty="0" smtClean="0">
                <a:latin typeface="+mn-ea"/>
              </a:rPr>
              <a:t>大会の開催やその後に向けて、</a:t>
            </a:r>
            <a:r>
              <a:rPr kumimoji="1" lang="ja-JP" altLang="en-US" sz="1400" dirty="0">
                <a:latin typeface="+mn-ea"/>
              </a:rPr>
              <a:t>新型</a:t>
            </a:r>
            <a:r>
              <a:rPr kumimoji="1" lang="ja-JP" altLang="en-US" sz="1400" dirty="0" smtClean="0">
                <a:latin typeface="+mn-ea"/>
              </a:rPr>
              <a:t>コロナウイルス</a:t>
            </a:r>
            <a:r>
              <a:rPr kumimoji="1" lang="ja-JP" altLang="en-US" sz="1400" dirty="0">
                <a:latin typeface="+mn-ea"/>
              </a:rPr>
              <a:t>感染症への対応</a:t>
            </a:r>
            <a:r>
              <a:rPr kumimoji="1" lang="ja-JP" altLang="en-US" sz="1400" dirty="0" smtClean="0">
                <a:latin typeface="+mn-ea"/>
              </a:rPr>
              <a:t>、情報バリアフリーの推進、</a:t>
            </a:r>
            <a:r>
              <a:rPr kumimoji="1" lang="ja-JP" altLang="en-US" sz="1400" dirty="0">
                <a:latin typeface="+mn-ea"/>
              </a:rPr>
              <a:t>特に地方部における障害者参画</a:t>
            </a:r>
            <a:r>
              <a:rPr kumimoji="1" lang="ja-JP" altLang="en-US" sz="1400" dirty="0" smtClean="0">
                <a:latin typeface="+mn-ea"/>
              </a:rPr>
              <a:t>の促進</a:t>
            </a:r>
            <a:r>
              <a:rPr kumimoji="1" lang="ja-JP" altLang="en-US" sz="1400" smtClean="0">
                <a:latin typeface="+mn-ea"/>
              </a:rPr>
              <a:t>等の観点を</a:t>
            </a:r>
            <a:r>
              <a:rPr kumimoji="1" lang="ja-JP" altLang="en-US" sz="1400" dirty="0" smtClean="0">
                <a:latin typeface="+mn-ea"/>
              </a:rPr>
              <a:t>踏まえた</a:t>
            </a:r>
            <a:r>
              <a:rPr kumimoji="1" lang="ja-JP" altLang="en-US" sz="1400" dirty="0">
                <a:latin typeface="+mn-ea"/>
              </a:rPr>
              <a:t>取組</a:t>
            </a:r>
            <a:r>
              <a:rPr kumimoji="1" lang="ja-JP" altLang="en-US" sz="1400" dirty="0" smtClean="0">
                <a:latin typeface="+mn-ea"/>
              </a:rPr>
              <a:t>の裾野拡大や底上げが</a:t>
            </a:r>
            <a:r>
              <a:rPr kumimoji="1" lang="ja-JP" altLang="en-US" sz="1400" dirty="0">
                <a:latin typeface="+mn-ea"/>
              </a:rPr>
              <a:t>求められる。</a:t>
            </a:r>
          </a:p>
        </p:txBody>
      </p:sp>
      <p:sp>
        <p:nvSpPr>
          <p:cNvPr id="32" name="サブタイトル 2"/>
          <p:cNvSpPr txBox="1">
            <a:spLocks/>
          </p:cNvSpPr>
          <p:nvPr/>
        </p:nvSpPr>
        <p:spPr>
          <a:xfrm>
            <a:off x="719924" y="7506846"/>
            <a:ext cx="1225024" cy="246258"/>
          </a:xfrm>
          <a:prstGeom prst="rect">
            <a:avLst/>
          </a:prstGeom>
        </p:spPr>
        <p:txBody>
          <a:bodyPr vert="horz" lIns="128016" tIns="64008" rIns="128016" bIns="64008"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sz="900" dirty="0" smtClean="0">
                <a:solidFill>
                  <a:schemeClr val="bg1"/>
                </a:solidFill>
                <a:latin typeface="Meiryo UI" panose="020B0604030504040204" pitchFamily="50" charset="-128"/>
                <a:ea typeface="Meiryo UI" panose="020B0604030504040204" pitchFamily="50" charset="-128"/>
              </a:rPr>
              <a:t>≪視線入力装置≫</a:t>
            </a:r>
            <a:endParaRPr lang="ja-JP" altLang="en-US" sz="90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09496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3093</TotalTime>
  <Words>1029</Words>
  <PresentationFormat>A3 297x420 mm</PresentationFormat>
  <Paragraphs>47</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游ゴシック</vt:lpstr>
      <vt:lpstr>游ゴシック Light</vt:lpstr>
      <vt:lpstr>Arial</vt:lpstr>
      <vt:lpstr>Calibri</vt:lpstr>
      <vt:lpstr>Calibri Light</vt:lpstr>
      <vt:lpstr>Office テーマ</vt:lpstr>
      <vt:lpstr>ユニバーサルデザイン2020行動計画の施策の改善状況(主要項目)について【概要】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2021-03-17T04:07:45Z</cp:lastPrinted>
  <dcterms:created xsi:type="dcterms:W3CDTF">2019-08-06T05:30:43Z</dcterms:created>
  <dcterms:modified xsi:type="dcterms:W3CDTF">2021-03-17T04:08:03Z</dcterms:modified>
</cp:coreProperties>
</file>