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3"/>
  </p:notesMasterIdLst>
  <p:sldIdLst>
    <p:sldId id="256" r:id="rId2"/>
  </p:sldIdLst>
  <p:sldSz cx="12801600" cy="9601200" type="A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95" autoAdjust="0"/>
    <p:restoredTop sz="94660"/>
  </p:normalViewPr>
  <p:slideViewPr>
    <p:cSldViewPr snapToGrid="0">
      <p:cViewPr varScale="1">
        <p:scale>
          <a:sx n="63" d="100"/>
          <a:sy n="63" d="100"/>
        </p:scale>
        <p:origin x="17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EF48613-0853-4630-A858-5BCEB85ECC57}" type="datetimeFigureOut">
              <a:rPr kumimoji="1" lang="ja-JP" altLang="en-US" smtClean="0"/>
              <a:t>2019/11/21</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2579CA0-7D88-4840-97A2-B8203A5E0051}" type="slidenum">
              <a:rPr kumimoji="1" lang="ja-JP" altLang="en-US" smtClean="0"/>
              <a:t>‹#›</a:t>
            </a:fld>
            <a:endParaRPr kumimoji="1" lang="ja-JP" altLang="en-US"/>
          </a:p>
        </p:txBody>
      </p:sp>
    </p:spTree>
    <p:extLst>
      <p:ext uri="{BB962C8B-B14F-4D97-AF65-F5344CB8AC3E}">
        <p14:creationId xmlns:p14="http://schemas.microsoft.com/office/powerpoint/2010/main" val="2069064549"/>
      </p:ext>
    </p:extLst>
  </p:cSld>
  <p:clrMap bg1="lt1" tx1="dk1" bg2="lt2" tx2="dk2" accent1="accent1" accent2="accent2" accent3="accent3" accent4="accent4" accent5="accent5" accent6="accent6" hlink="hlink" folHlink="folHlink"/>
  <p:notesStyle>
    <a:lvl1pPr marL="0" algn="l" defTabSz="1280160" rtl="0" eaLnBrk="1" latinLnBrk="0" hangingPunct="1">
      <a:defRPr kumimoji="1" sz="1680" kern="1200">
        <a:solidFill>
          <a:schemeClr val="tx1"/>
        </a:solidFill>
        <a:latin typeface="+mn-lt"/>
        <a:ea typeface="+mn-ea"/>
        <a:cs typeface="+mn-cs"/>
      </a:defRPr>
    </a:lvl1pPr>
    <a:lvl2pPr marL="640080" algn="l" defTabSz="1280160" rtl="0" eaLnBrk="1" latinLnBrk="0" hangingPunct="1">
      <a:defRPr kumimoji="1" sz="1680" kern="1200">
        <a:solidFill>
          <a:schemeClr val="tx1"/>
        </a:solidFill>
        <a:latin typeface="+mn-lt"/>
        <a:ea typeface="+mn-ea"/>
        <a:cs typeface="+mn-cs"/>
      </a:defRPr>
    </a:lvl2pPr>
    <a:lvl3pPr marL="1280160" algn="l" defTabSz="1280160" rtl="0" eaLnBrk="1" latinLnBrk="0" hangingPunct="1">
      <a:defRPr kumimoji="1" sz="1680" kern="1200">
        <a:solidFill>
          <a:schemeClr val="tx1"/>
        </a:solidFill>
        <a:latin typeface="+mn-lt"/>
        <a:ea typeface="+mn-ea"/>
        <a:cs typeface="+mn-cs"/>
      </a:defRPr>
    </a:lvl3pPr>
    <a:lvl4pPr marL="1920240" algn="l" defTabSz="1280160" rtl="0" eaLnBrk="1" latinLnBrk="0" hangingPunct="1">
      <a:defRPr kumimoji="1" sz="1680" kern="1200">
        <a:solidFill>
          <a:schemeClr val="tx1"/>
        </a:solidFill>
        <a:latin typeface="+mn-lt"/>
        <a:ea typeface="+mn-ea"/>
        <a:cs typeface="+mn-cs"/>
      </a:defRPr>
    </a:lvl4pPr>
    <a:lvl5pPr marL="2560320" algn="l" defTabSz="1280160" rtl="0" eaLnBrk="1" latinLnBrk="0" hangingPunct="1">
      <a:defRPr kumimoji="1" sz="1680" kern="1200">
        <a:solidFill>
          <a:schemeClr val="tx1"/>
        </a:solidFill>
        <a:latin typeface="+mn-lt"/>
        <a:ea typeface="+mn-ea"/>
        <a:cs typeface="+mn-cs"/>
      </a:defRPr>
    </a:lvl5pPr>
    <a:lvl6pPr marL="3200400" algn="l" defTabSz="1280160" rtl="0" eaLnBrk="1" latinLnBrk="0" hangingPunct="1">
      <a:defRPr kumimoji="1" sz="1680" kern="1200">
        <a:solidFill>
          <a:schemeClr val="tx1"/>
        </a:solidFill>
        <a:latin typeface="+mn-lt"/>
        <a:ea typeface="+mn-ea"/>
        <a:cs typeface="+mn-cs"/>
      </a:defRPr>
    </a:lvl6pPr>
    <a:lvl7pPr marL="3840480" algn="l" defTabSz="1280160" rtl="0" eaLnBrk="1" latinLnBrk="0" hangingPunct="1">
      <a:defRPr kumimoji="1" sz="1680" kern="1200">
        <a:solidFill>
          <a:schemeClr val="tx1"/>
        </a:solidFill>
        <a:latin typeface="+mn-lt"/>
        <a:ea typeface="+mn-ea"/>
        <a:cs typeface="+mn-cs"/>
      </a:defRPr>
    </a:lvl7pPr>
    <a:lvl8pPr marL="4480560" algn="l" defTabSz="1280160" rtl="0" eaLnBrk="1" latinLnBrk="0" hangingPunct="1">
      <a:defRPr kumimoji="1" sz="1680" kern="1200">
        <a:solidFill>
          <a:schemeClr val="tx1"/>
        </a:solidFill>
        <a:latin typeface="+mn-lt"/>
        <a:ea typeface="+mn-ea"/>
        <a:cs typeface="+mn-cs"/>
      </a:defRPr>
    </a:lvl8pPr>
    <a:lvl9pPr marL="5120640" algn="l" defTabSz="1280160" rtl="0" eaLnBrk="1" latinLnBrk="0" hangingPunct="1">
      <a:defRPr kumimoji="1" sz="168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508D13EA-BDDF-4D25-B84A-675E450B1415}"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2593338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3B7A87-05DF-4B89-960C-23A14FA2397C}"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16377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8F5EBA42-F1F5-404F-874D-1066D777907C}"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21784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4705C8BF-0E90-4BCD-8291-428D7E9A20C7}"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2335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E96EEAE-5598-4BDC-B9CF-336721FBB6AB}" type="datetime1">
              <a:rPr kumimoji="1" lang="ja-JP" altLang="en-US" smtClean="0"/>
              <a:t>2019/11/21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675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0981995-7DFD-403A-8B65-6DBD9CBE8725}" type="datetime1">
              <a:rPr kumimoji="1" lang="ja-JP" altLang="en-US" smtClean="0"/>
              <a:t>2019/11/21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987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EDF90-0890-4623-B04C-70A58D3049F2}" type="datetime1">
              <a:rPr kumimoji="1" lang="ja-JP" altLang="en-US" smtClean="0"/>
              <a:t>2019/11/21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2350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EC2A18C-89F6-4E85-889A-CBDA36A62231}"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876721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smtClean="0"/>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197E569-E036-4BFD-B726-32F82584F394}"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259641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8D91AF3-7889-4096-ACD9-A393C90E888B}"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58237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22A2587-7894-49C5-8879-0C12EEBC70E2}"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57981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D9869C1-A49F-4127-9623-A941054E3841}" type="datetime1">
              <a:rPr kumimoji="1" lang="ja-JP" altLang="en-US" smtClean="0"/>
              <a:t>2019/11/21</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983420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図 52"/>
          <p:cNvPicPr>
            <a:picLocks noChangeAspect="1"/>
          </p:cNvPicPr>
          <p:nvPr/>
        </p:nvPicPr>
        <p:blipFill>
          <a:blip r:embed="rId2"/>
          <a:stretch>
            <a:fillRect/>
          </a:stretch>
        </p:blipFill>
        <p:spPr>
          <a:xfrm>
            <a:off x="11241807" y="3956672"/>
            <a:ext cx="1310308" cy="1021831"/>
          </a:xfrm>
          <a:prstGeom prst="rect">
            <a:avLst/>
          </a:prstGeom>
        </p:spPr>
      </p:pic>
      <p:sp>
        <p:nvSpPr>
          <p:cNvPr id="2" name="タイトル 1"/>
          <p:cNvSpPr>
            <a:spLocks noGrp="1"/>
          </p:cNvSpPr>
          <p:nvPr>
            <p:ph type="ctrTitle"/>
          </p:nvPr>
        </p:nvSpPr>
        <p:spPr>
          <a:xfrm>
            <a:off x="-29428" y="-242848"/>
            <a:ext cx="11926389" cy="732980"/>
          </a:xfrm>
        </p:spPr>
        <p:txBody>
          <a:bodyPr>
            <a:noAutofit/>
          </a:bodyPr>
          <a:lstStyle/>
          <a:p>
            <a:pPr algn="l"/>
            <a:r>
              <a:rPr lang="ja-JP" altLang="en-US" sz="2400" dirty="0" smtClean="0">
                <a:latin typeface="Meiryo UI" panose="020B0604030504040204" pitchFamily="50" charset="-128"/>
                <a:ea typeface="Meiryo UI" panose="020B0604030504040204" pitchFamily="50" charset="-128"/>
              </a:rPr>
              <a:t>ユニバーサルデザイン</a:t>
            </a:r>
            <a:r>
              <a:rPr lang="en-US" altLang="ja-JP" sz="2400" dirty="0" smtClean="0">
                <a:latin typeface="Meiryo UI" panose="020B0604030504040204" pitchFamily="50" charset="-128"/>
                <a:ea typeface="Meiryo UI" panose="020B0604030504040204" pitchFamily="50" charset="-128"/>
              </a:rPr>
              <a:t>2020</a:t>
            </a:r>
            <a:r>
              <a:rPr lang="ja-JP" altLang="en-US" sz="2400" dirty="0" smtClean="0">
                <a:latin typeface="Meiryo UI" panose="020B0604030504040204" pitchFamily="50" charset="-128"/>
                <a:ea typeface="Meiryo UI" panose="020B0604030504040204" pitchFamily="50" charset="-128"/>
              </a:rPr>
              <a:t>行動計画の施策の改善状況</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主要項目</a:t>
            </a:r>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について</a:t>
            </a:r>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概要</a:t>
            </a:r>
            <a:r>
              <a:rPr lang="en-US" altLang="ja-JP" sz="2400" dirty="0" smtClean="0">
                <a:latin typeface="Meiryo UI" panose="020B0604030504040204" pitchFamily="50" charset="-128"/>
                <a:ea typeface="Meiryo UI" panose="020B0604030504040204" pitchFamily="50" charset="-128"/>
              </a:rPr>
              <a:t>】</a:t>
            </a:r>
            <a:endParaRPr lang="ja-JP" altLang="en-US" sz="2400" dirty="0">
              <a:latin typeface="Meiryo UI" panose="020B0604030504040204" pitchFamily="50" charset="-128"/>
              <a:ea typeface="Meiryo UI" panose="020B0604030504040204" pitchFamily="50" charset="-128"/>
            </a:endParaRPr>
          </a:p>
        </p:txBody>
      </p:sp>
      <p:sp>
        <p:nvSpPr>
          <p:cNvPr id="4" name="サブタイトル 2"/>
          <p:cNvSpPr txBox="1">
            <a:spLocks/>
          </p:cNvSpPr>
          <p:nvPr/>
        </p:nvSpPr>
        <p:spPr>
          <a:xfrm>
            <a:off x="8699438" y="501954"/>
            <a:ext cx="4094074" cy="353216"/>
          </a:xfrm>
          <a:prstGeom prst="rect">
            <a:avLst/>
          </a:prstGeom>
        </p:spPr>
        <p:txBody>
          <a:bodyPr vert="horz" lIns="128016" tIns="64008" rIns="128016" bIns="64008"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1960" dirty="0" smtClean="0">
                <a:latin typeface="Meiryo UI" panose="020B0604030504040204" pitchFamily="50" charset="-128"/>
                <a:ea typeface="Meiryo UI" panose="020B0604030504040204" pitchFamily="50" charset="-128"/>
              </a:rPr>
              <a:t>令和元年１０月　内閣</a:t>
            </a:r>
            <a:r>
              <a:rPr lang="ja-JP" altLang="en-US" sz="1960" dirty="0">
                <a:latin typeface="Meiryo UI" panose="020B0604030504040204" pitchFamily="50" charset="-128"/>
                <a:ea typeface="Meiryo UI" panose="020B0604030504040204" pitchFamily="50" charset="-128"/>
              </a:rPr>
              <a:t>官房オリパラ事務局</a:t>
            </a:r>
          </a:p>
        </p:txBody>
      </p:sp>
      <p:sp>
        <p:nvSpPr>
          <p:cNvPr id="7" name="角丸四角形 6"/>
          <p:cNvSpPr/>
          <p:nvPr/>
        </p:nvSpPr>
        <p:spPr>
          <a:xfrm>
            <a:off x="135924" y="829453"/>
            <a:ext cx="12518486" cy="1486159"/>
          </a:xfrm>
          <a:prstGeom prst="roundRect">
            <a:avLst>
              <a:gd name="adj" fmla="val 5077"/>
            </a:avLst>
          </a:prstGeom>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t"/>
          <a:lstStyle/>
          <a:p>
            <a:pPr marL="265113" indent="-265113"/>
            <a:r>
              <a:rPr kumimoji="1" lang="ja-JP" altLang="en-US" sz="1600" b="1" dirty="0"/>
              <a:t>　</a:t>
            </a:r>
            <a:r>
              <a:rPr kumimoji="1" lang="ja-JP" altLang="en-US" sz="1600" b="1" dirty="0" smtClean="0"/>
              <a:t>　　　　　　　　　　　　　　　　　　　</a:t>
            </a:r>
            <a:r>
              <a:rPr kumimoji="1" lang="ja-JP" altLang="en-US" sz="1600" b="1" u="sng" dirty="0" smtClean="0"/>
              <a:t>＜大会を契機に共生社会を実現し、レガシーとして後世に引き継ぐ＞</a:t>
            </a:r>
            <a:endParaRPr kumimoji="1" lang="en-US" altLang="ja-JP" sz="1600" b="1" u="sng" dirty="0" smtClean="0"/>
          </a:p>
          <a:p>
            <a:pPr marL="265113" indent="-265113"/>
            <a:endParaRPr kumimoji="1" lang="en-US" altLang="ja-JP" sz="500" dirty="0"/>
          </a:p>
          <a:p>
            <a:pPr marL="265113" indent="-265113"/>
            <a:r>
              <a:rPr kumimoji="1" lang="ja-JP" altLang="en-US" sz="1600" dirty="0" smtClean="0"/>
              <a:t>・「</a:t>
            </a:r>
            <a:r>
              <a:rPr kumimoji="1" lang="ja-JP" altLang="en-US" sz="1600" dirty="0"/>
              <a:t>共生社会ホストタウン」により、パラリンピック交流を契機とした共生社会の取組の輪を広げる。</a:t>
            </a:r>
          </a:p>
          <a:p>
            <a:pPr marL="265113" indent="-265113"/>
            <a:r>
              <a:rPr kumimoji="1" lang="ja-JP" altLang="en-US" sz="1600" dirty="0"/>
              <a:t>・特に、他のモデルとなる自治体を「先導的共生社会ホストタウン</a:t>
            </a:r>
            <a:r>
              <a:rPr kumimoji="1" lang="ja-JP" altLang="en-US" sz="1600" dirty="0" smtClean="0"/>
              <a:t>」とする認定制度を本年</a:t>
            </a:r>
            <a:r>
              <a:rPr kumimoji="1" lang="ja-JP" altLang="en-US" sz="1600" dirty="0"/>
              <a:t>５月創設</a:t>
            </a:r>
            <a:r>
              <a:rPr kumimoji="1" lang="ja-JP" altLang="en-US" sz="1600" dirty="0" smtClean="0"/>
              <a:t>。</a:t>
            </a:r>
            <a:endParaRPr kumimoji="1" lang="en-US" altLang="ja-JP" sz="1600" dirty="0" smtClean="0"/>
          </a:p>
          <a:p>
            <a:pPr marL="265113" indent="-265113"/>
            <a:r>
              <a:rPr kumimoji="1" lang="ja-JP" altLang="en-US" sz="1600" dirty="0" smtClean="0"/>
              <a:t>・共生</a:t>
            </a:r>
            <a:r>
              <a:rPr kumimoji="1" lang="ja-JP" altLang="en-US" sz="1600" dirty="0"/>
              <a:t>社会ホストタウンの取組</a:t>
            </a:r>
            <a:r>
              <a:rPr kumimoji="1" lang="ja-JP" altLang="en-US" sz="1600" dirty="0" smtClean="0"/>
              <a:t>が　東京</a:t>
            </a:r>
            <a:r>
              <a:rPr kumimoji="1" lang="ja-JP" altLang="en-US" sz="1600" dirty="0"/>
              <a:t>大会のレガシーになるよう</a:t>
            </a:r>
            <a:r>
              <a:rPr kumimoji="1" lang="ja-JP" altLang="en-US" sz="1600" dirty="0" smtClean="0"/>
              <a:t>、バリアフリー法</a:t>
            </a:r>
            <a:r>
              <a:rPr kumimoji="1" lang="ja-JP" altLang="en-US" sz="1600" dirty="0"/>
              <a:t>の</a:t>
            </a:r>
            <a:r>
              <a:rPr kumimoji="1" lang="ja-JP" altLang="en-US" sz="1600" dirty="0" smtClean="0"/>
              <a:t>マスタープラン・</a:t>
            </a:r>
            <a:endParaRPr kumimoji="1" lang="en-US" altLang="ja-JP" sz="1600" dirty="0" smtClean="0"/>
          </a:p>
          <a:p>
            <a:pPr marL="265113" indent="-265113"/>
            <a:r>
              <a:rPr kumimoji="1" lang="ja-JP" altLang="en-US" sz="1600" dirty="0"/>
              <a:t>　</a:t>
            </a:r>
            <a:r>
              <a:rPr kumimoji="1" lang="ja-JP" altLang="en-US" sz="1600" dirty="0" smtClean="0"/>
              <a:t>基本構想制度における心のバリアフリーの取組の強化を検討中</a:t>
            </a:r>
            <a:r>
              <a:rPr kumimoji="1" lang="ja-JP" altLang="en-US" sz="1600" dirty="0"/>
              <a:t>。</a:t>
            </a:r>
          </a:p>
        </p:txBody>
      </p:sp>
      <p:sp>
        <p:nvSpPr>
          <p:cNvPr id="14" name="角丸四角形 13"/>
          <p:cNvSpPr/>
          <p:nvPr/>
        </p:nvSpPr>
        <p:spPr>
          <a:xfrm>
            <a:off x="135924" y="829453"/>
            <a:ext cx="4106779" cy="329596"/>
          </a:xfrm>
          <a:prstGeom prst="roundRect">
            <a:avLst>
              <a:gd name="adj" fmla="val 30432"/>
            </a:avLst>
          </a:prstGeom>
        </p:spPr>
        <p:style>
          <a:lnRef idx="1">
            <a:schemeClr val="accent6"/>
          </a:lnRef>
          <a:fillRef idx="3">
            <a:schemeClr val="accent6"/>
          </a:fillRef>
          <a:effectRef idx="2">
            <a:schemeClr val="accent6"/>
          </a:effectRef>
          <a:fontRef idx="minor">
            <a:schemeClr val="lt1"/>
          </a:fontRef>
        </p:style>
        <p:txBody>
          <a:bodyPr wrap="none" rtlCol="0" anchor="ctr"/>
          <a:lstStyle/>
          <a:p>
            <a:pPr algn="ctr"/>
            <a:r>
              <a:rPr kumimoji="1" lang="ja-JP" altLang="en-US" sz="2000" b="1" dirty="0" smtClean="0">
                <a:latin typeface="Meiryo UI" panose="020B0604030504040204" pitchFamily="50" charset="-128"/>
                <a:ea typeface="Meiryo UI" panose="020B0604030504040204" pitchFamily="50" charset="-128"/>
              </a:rPr>
              <a:t>１．共生社会ホストタウンのﾚｶﾞｼｰ化</a:t>
            </a:r>
            <a:endParaRPr kumimoji="1" lang="ja-JP" altLang="en-US" sz="2000" b="1" dirty="0">
              <a:latin typeface="Meiryo UI" panose="020B0604030504040204" pitchFamily="50" charset="-128"/>
              <a:ea typeface="Meiryo UI" panose="020B0604030504040204" pitchFamily="50" charset="-128"/>
            </a:endParaRPr>
          </a:p>
        </p:txBody>
      </p:sp>
      <p:grpSp>
        <p:nvGrpSpPr>
          <p:cNvPr id="20" name="グループ化 19"/>
          <p:cNvGrpSpPr/>
          <p:nvPr/>
        </p:nvGrpSpPr>
        <p:grpSpPr>
          <a:xfrm>
            <a:off x="135925" y="2398850"/>
            <a:ext cx="6252518" cy="2579653"/>
            <a:chOff x="-15583" y="923103"/>
            <a:chExt cx="4183549" cy="2795827"/>
          </a:xfrm>
        </p:grpSpPr>
        <p:sp>
          <p:nvSpPr>
            <p:cNvPr id="10" name="角丸四角形 9"/>
            <p:cNvSpPr/>
            <p:nvPr/>
          </p:nvSpPr>
          <p:spPr>
            <a:xfrm>
              <a:off x="-11078" y="937090"/>
              <a:ext cx="4179044" cy="2781840"/>
            </a:xfrm>
            <a:prstGeom prst="roundRect">
              <a:avLst>
                <a:gd name="adj" fmla="val 3638"/>
              </a:avLst>
            </a:prstGeom>
            <a:ln w="19050"/>
          </p:spPr>
          <p:style>
            <a:lnRef idx="2">
              <a:schemeClr val="accent1"/>
            </a:lnRef>
            <a:fillRef idx="1">
              <a:schemeClr val="lt1"/>
            </a:fillRef>
            <a:effectRef idx="0">
              <a:schemeClr val="accent1"/>
            </a:effectRef>
            <a:fontRef idx="minor">
              <a:schemeClr val="dk1"/>
            </a:fontRef>
          </p:style>
          <p:txBody>
            <a:bodyPr rtlCol="0" anchor="t"/>
            <a:lstStyle/>
            <a:p>
              <a:endParaRPr kumimoji="1" lang="en-US" altLang="ja-JP" sz="1600" dirty="0" smtClean="0"/>
            </a:p>
            <a:p>
              <a:pPr marL="180975" indent="-180975"/>
              <a:r>
                <a:rPr kumimoji="1" lang="ja-JP" altLang="en-US" sz="1600" b="1" u="sng" dirty="0" smtClean="0"/>
                <a:t>＜障害者やﾊﾟﾗﾘﾝﾋﾟｱﾝが宿泊や飲食を満喫できる環境を整備＞</a:t>
              </a:r>
              <a:endParaRPr kumimoji="1" lang="en-US" altLang="ja-JP" sz="1600" b="1" u="sng" dirty="0" smtClean="0"/>
            </a:p>
            <a:p>
              <a:pPr marL="180975" indent="-180975"/>
              <a:r>
                <a:rPr kumimoji="1" lang="ja-JP" altLang="en-US" sz="1600" dirty="0" smtClean="0"/>
                <a:t>・宿泊</a:t>
              </a:r>
              <a:r>
                <a:rPr kumimoji="1" lang="ja-JP" altLang="en-US" sz="1600" dirty="0"/>
                <a:t>施設や</a:t>
              </a:r>
              <a:r>
                <a:rPr kumimoji="1" lang="ja-JP" altLang="en-US" sz="1600" dirty="0" smtClean="0"/>
                <a:t>施設内飲食店</a:t>
              </a:r>
              <a:r>
                <a:rPr kumimoji="1" lang="ja-JP" altLang="en-US" sz="1600" dirty="0"/>
                <a:t>のバリアフリー改修を補助金で支援</a:t>
              </a:r>
              <a:r>
                <a:rPr kumimoji="1" lang="ja-JP" altLang="en-US" sz="1600" dirty="0" smtClean="0"/>
                <a:t>。</a:t>
              </a:r>
              <a:endParaRPr kumimoji="1" lang="en-US" altLang="ja-JP" sz="1600" dirty="0" smtClean="0"/>
            </a:p>
            <a:p>
              <a:pPr marL="180975" indent="-180975"/>
              <a:r>
                <a:rPr kumimoji="1" lang="ja-JP" altLang="en-US" sz="1600" dirty="0" smtClean="0"/>
                <a:t>・宿泊施設のバリアフリー対応</a:t>
              </a:r>
              <a:r>
                <a:rPr kumimoji="1" lang="ja-JP" altLang="en-US" sz="1600" dirty="0"/>
                <a:t>状況</a:t>
              </a:r>
              <a:r>
                <a:rPr kumimoji="1" lang="ja-JP" altLang="en-US" sz="1600" dirty="0" smtClean="0"/>
                <a:t>を観光庁</a:t>
              </a:r>
              <a:r>
                <a:rPr kumimoji="1" lang="en-US" altLang="ja-JP" sz="1600" dirty="0" smtClean="0"/>
                <a:t>HP</a:t>
              </a:r>
              <a:r>
                <a:rPr kumimoji="1" lang="ja-JP" altLang="en-US" sz="1600" dirty="0" smtClean="0"/>
                <a:t>等</a:t>
              </a:r>
              <a:r>
                <a:rPr kumimoji="1" lang="ja-JP" altLang="en-US" sz="1600" dirty="0"/>
                <a:t>で発信予定。</a:t>
              </a:r>
            </a:p>
            <a:p>
              <a:pPr marL="180975" indent="-180975"/>
              <a:r>
                <a:rPr kumimoji="1" lang="ja-JP" altLang="en-US" sz="1600" dirty="0" smtClean="0"/>
                <a:t>・関係者</a:t>
              </a:r>
              <a:r>
                <a:rPr kumimoji="1" lang="ja-JP" altLang="en-US" sz="1600" dirty="0"/>
                <a:t>による「実行推進会議」を立ち上げ、おもてなしを行う</a:t>
              </a:r>
              <a:r>
                <a:rPr kumimoji="1" lang="ja-JP" altLang="en-US" sz="1600" dirty="0" smtClean="0"/>
                <a:t>ムーブメントを形成。</a:t>
              </a:r>
              <a:endParaRPr kumimoji="1" lang="ja-JP" altLang="en-US" sz="1600" dirty="0"/>
            </a:p>
            <a:p>
              <a:pPr marL="180975" indent="-180975"/>
              <a:r>
                <a:rPr kumimoji="1" lang="ja-JP" altLang="en-US" sz="1600" dirty="0"/>
                <a:t>・一定規模以上のホテル又は旅館の建築等を行う場合、当該建築等を行う客室総数の１％以上のバリアフリー客室の整備を義務化（</a:t>
              </a:r>
              <a:r>
                <a:rPr kumimoji="1" lang="ja-JP" altLang="en-US" sz="1600" dirty="0" smtClean="0"/>
                <a:t>既存客室は補助金で支援）。東京都</a:t>
              </a:r>
              <a:r>
                <a:rPr kumimoji="1" lang="ja-JP" altLang="en-US" sz="1600" dirty="0"/>
                <a:t>は、一般客室についても一定水準のバリアフリー化を義務化</a:t>
              </a:r>
              <a:r>
                <a:rPr kumimoji="1" lang="ja-JP" altLang="en-US" sz="1600" dirty="0" smtClean="0"/>
                <a:t>。</a:t>
              </a:r>
              <a:endParaRPr kumimoji="1" lang="en-US" altLang="ja-JP" sz="1600" dirty="0" smtClean="0"/>
            </a:p>
          </p:txBody>
        </p:sp>
        <p:sp>
          <p:nvSpPr>
            <p:cNvPr id="15" name="角丸四角形 14"/>
            <p:cNvSpPr/>
            <p:nvPr/>
          </p:nvSpPr>
          <p:spPr>
            <a:xfrm>
              <a:off x="-15583" y="923103"/>
              <a:ext cx="4179044" cy="317889"/>
            </a:xfrm>
            <a:prstGeom prst="roundRect">
              <a:avLst>
                <a:gd name="adj" fmla="val 30432"/>
              </a:avLst>
            </a:prstGeom>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２．ホテル</a:t>
              </a:r>
              <a:r>
                <a:rPr kumimoji="1" lang="ja-JP" altLang="en-US" b="1" dirty="0">
                  <a:latin typeface="Meiryo UI" panose="020B0604030504040204" pitchFamily="50" charset="-128"/>
                  <a:ea typeface="Meiryo UI" panose="020B0604030504040204" pitchFamily="50" charset="-128"/>
                </a:rPr>
                <a:t>・飲食店のバリアフリー化</a:t>
              </a:r>
            </a:p>
          </p:txBody>
        </p:sp>
      </p:grpSp>
      <p:sp>
        <p:nvSpPr>
          <p:cNvPr id="11" name="角丸四角形 10"/>
          <p:cNvSpPr/>
          <p:nvPr/>
        </p:nvSpPr>
        <p:spPr>
          <a:xfrm>
            <a:off x="3844392" y="5080647"/>
            <a:ext cx="4776537" cy="4520553"/>
          </a:xfrm>
          <a:prstGeom prst="roundRect">
            <a:avLst>
              <a:gd name="adj" fmla="val 5077"/>
            </a:avLst>
          </a:prstGeom>
          <a:noFill/>
          <a:ln w="19050"/>
        </p:spPr>
        <p:style>
          <a:lnRef idx="2">
            <a:schemeClr val="accent1"/>
          </a:lnRef>
          <a:fillRef idx="1">
            <a:schemeClr val="lt1"/>
          </a:fillRef>
          <a:effectRef idx="0">
            <a:schemeClr val="accent1"/>
          </a:effectRef>
          <a:fontRef idx="minor">
            <a:schemeClr val="dk1"/>
          </a:fontRef>
        </p:style>
        <p:txBody>
          <a:bodyPr rtlCol="0" anchor="t"/>
          <a:lstStyle/>
          <a:p>
            <a:endParaRPr kumimoji="1" lang="en-US" altLang="ja-JP" sz="1600" b="1" u="sng" dirty="0" smtClean="0"/>
          </a:p>
          <a:p>
            <a:pPr marL="180975" indent="-180975"/>
            <a:r>
              <a:rPr kumimoji="1" lang="ja-JP" altLang="en-US" sz="1600" b="1" u="sng" dirty="0" smtClean="0"/>
              <a:t>＜全ての子供たちに心のバリアフリーを指導、公務員への研修を皮切りに全国へ＞</a:t>
            </a:r>
            <a:endParaRPr kumimoji="1" lang="en-US" altLang="ja-JP" sz="1600" b="1" u="sng" dirty="0" smtClean="0"/>
          </a:p>
          <a:p>
            <a:pPr marL="180975" indent="-180975"/>
            <a:r>
              <a:rPr kumimoji="1" lang="ja-JP" altLang="en-US" sz="1600" dirty="0" smtClean="0"/>
              <a:t>・国家公務員向け研修</a:t>
            </a:r>
            <a:r>
              <a:rPr kumimoji="1" lang="ja-JP" altLang="en-US" sz="1600" dirty="0"/>
              <a:t>に</a:t>
            </a:r>
            <a:r>
              <a:rPr kumimoji="1" lang="ja-JP" altLang="en-US" sz="1600" dirty="0" smtClean="0"/>
              <a:t>おいて</a:t>
            </a:r>
            <a:r>
              <a:rPr kumimoji="1" lang="ja-JP" altLang="en-US" sz="1600" dirty="0" smtClean="0">
                <a:solidFill>
                  <a:schemeClr val="tx1"/>
                </a:solidFill>
              </a:rPr>
              <a:t>「障害の社会モデル」の理解を徹底するため、有識者の講義を取り入れるとともに、より効果的な研修の在り方を検証。</a:t>
            </a:r>
            <a:r>
              <a:rPr kumimoji="1" lang="ja-JP" altLang="en-US" sz="1600" dirty="0" smtClean="0"/>
              <a:t>新た</a:t>
            </a:r>
            <a:r>
              <a:rPr kumimoji="1" lang="ja-JP" altLang="en-US" sz="1600" dirty="0"/>
              <a:t>に地方</a:t>
            </a:r>
            <a:r>
              <a:rPr kumimoji="1" lang="ja-JP" altLang="en-US" sz="1600" dirty="0" smtClean="0"/>
              <a:t>公務員向け研修も実施。</a:t>
            </a:r>
            <a:endParaRPr kumimoji="1" lang="en-US" altLang="ja-JP" sz="1600" dirty="0" smtClean="0"/>
          </a:p>
          <a:p>
            <a:pPr marL="180975" indent="-180975"/>
            <a:r>
              <a:rPr kumimoji="1" lang="ja-JP" altLang="en-US" sz="1600" dirty="0" smtClean="0"/>
              <a:t>・来年度より小学校において使用される新学習指導要領を踏まえた教科書について、採択を実施。</a:t>
            </a:r>
            <a:endParaRPr kumimoji="1" lang="en-US" altLang="ja-JP" sz="1600" dirty="0"/>
          </a:p>
          <a:p>
            <a:pPr marL="180975" indent="-180975"/>
            <a:endParaRPr kumimoji="1" lang="en-US" altLang="ja-JP" sz="1600" dirty="0" smtClean="0"/>
          </a:p>
          <a:p>
            <a:pPr marL="180975" indent="-180975"/>
            <a:endParaRPr kumimoji="1" lang="en-US" altLang="ja-JP" sz="1600" dirty="0"/>
          </a:p>
          <a:p>
            <a:pPr marL="180975" indent="-180975"/>
            <a:endParaRPr kumimoji="1" lang="en-US" altLang="ja-JP" sz="1600" dirty="0"/>
          </a:p>
          <a:p>
            <a:pPr marL="180975" indent="-180975"/>
            <a:endParaRPr kumimoji="1" lang="en-US" altLang="ja-JP" sz="1600" dirty="0" smtClean="0"/>
          </a:p>
          <a:p>
            <a:pPr marL="180975" indent="-180975"/>
            <a:r>
              <a:rPr kumimoji="1" lang="ja-JP" altLang="en-US" sz="1600" dirty="0"/>
              <a:t>・大学において、障害のある学生の修学についての先進的取組を他大学に展開。さらに、障害のある学生の就労支援を含む</a:t>
            </a:r>
            <a:r>
              <a:rPr kumimoji="1" lang="ja-JP" altLang="en-US" sz="1600" dirty="0" smtClean="0"/>
              <a:t>サポート</a:t>
            </a:r>
            <a:r>
              <a:rPr kumimoji="1" lang="ja-JP" altLang="en-US" sz="1600" dirty="0"/>
              <a:t>強化</a:t>
            </a:r>
            <a:r>
              <a:rPr kumimoji="1" lang="ja-JP" altLang="en-US" sz="1600" dirty="0" smtClean="0"/>
              <a:t>を</a:t>
            </a:r>
            <a:r>
              <a:rPr kumimoji="1" lang="ja-JP" altLang="en-US" sz="1600" dirty="0"/>
              <a:t>検討。</a:t>
            </a:r>
            <a:endParaRPr kumimoji="1" lang="en-US" altLang="ja-JP" sz="1600" dirty="0"/>
          </a:p>
        </p:txBody>
      </p:sp>
      <p:sp>
        <p:nvSpPr>
          <p:cNvPr id="16" name="角丸四角形 15"/>
          <p:cNvSpPr/>
          <p:nvPr/>
        </p:nvSpPr>
        <p:spPr>
          <a:xfrm>
            <a:off x="3832910" y="5080647"/>
            <a:ext cx="4781701" cy="317889"/>
          </a:xfrm>
          <a:prstGeom prst="roundRect">
            <a:avLst>
              <a:gd name="adj" fmla="val 30432"/>
            </a:avLst>
          </a:prstGeom>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2000" b="1" dirty="0" smtClean="0">
                <a:latin typeface="Meiryo UI" panose="020B0604030504040204" pitchFamily="50" charset="-128"/>
                <a:ea typeface="Meiryo UI" panose="020B0604030504040204" pitchFamily="50" charset="-128"/>
              </a:rPr>
              <a:t>５．心のバリアフリーの拡大・</a:t>
            </a:r>
            <a:r>
              <a:rPr kumimoji="1" lang="ja-JP" altLang="en-US" sz="2000" b="1" dirty="0">
                <a:latin typeface="Meiryo UI" panose="020B0604030504040204" pitchFamily="50" charset="-128"/>
                <a:ea typeface="Meiryo UI" panose="020B0604030504040204" pitchFamily="50" charset="-128"/>
              </a:rPr>
              <a:t>向上</a:t>
            </a:r>
          </a:p>
        </p:txBody>
      </p:sp>
      <p:grpSp>
        <p:nvGrpSpPr>
          <p:cNvPr id="21" name="グループ化 20"/>
          <p:cNvGrpSpPr/>
          <p:nvPr/>
        </p:nvGrpSpPr>
        <p:grpSpPr>
          <a:xfrm>
            <a:off x="8699438" y="5074780"/>
            <a:ext cx="4090092" cy="4526420"/>
            <a:chOff x="126122" y="5253317"/>
            <a:chExt cx="4090092" cy="4526420"/>
          </a:xfrm>
        </p:grpSpPr>
        <p:sp>
          <p:nvSpPr>
            <p:cNvPr id="8" name="角丸四角形 7"/>
            <p:cNvSpPr/>
            <p:nvPr/>
          </p:nvSpPr>
          <p:spPr>
            <a:xfrm>
              <a:off x="126122" y="5257333"/>
              <a:ext cx="4084928" cy="4522404"/>
            </a:xfrm>
            <a:prstGeom prst="roundRect">
              <a:avLst>
                <a:gd name="adj" fmla="val 5077"/>
              </a:avLst>
            </a:prstGeom>
            <a:ln w="19050"/>
          </p:spPr>
          <p:style>
            <a:lnRef idx="2">
              <a:schemeClr val="accent1"/>
            </a:lnRef>
            <a:fillRef idx="1">
              <a:schemeClr val="lt1"/>
            </a:fillRef>
            <a:effectRef idx="0">
              <a:schemeClr val="accent1"/>
            </a:effectRef>
            <a:fontRef idx="minor">
              <a:schemeClr val="dk1"/>
            </a:fontRef>
          </p:style>
          <p:txBody>
            <a:bodyPr rtlCol="0" anchor="t"/>
            <a:lstStyle/>
            <a:p>
              <a:endParaRPr kumimoji="1" lang="en-US" altLang="ja-JP" sz="1600" b="1" u="sng" dirty="0" smtClean="0"/>
            </a:p>
            <a:p>
              <a:pPr marL="180975" indent="-180975"/>
              <a:r>
                <a:rPr kumimoji="1" lang="ja-JP" altLang="en-US" sz="1600" b="1" u="sng" dirty="0" smtClean="0"/>
                <a:t>＜車</a:t>
              </a:r>
              <a:r>
                <a:rPr kumimoji="1" lang="ja-JP" altLang="en-US" sz="1600" b="1" u="sng" dirty="0"/>
                <a:t>椅子</a:t>
              </a:r>
              <a:r>
                <a:rPr kumimoji="1" lang="ja-JP" altLang="en-US" sz="1600" b="1" u="sng" dirty="0" smtClean="0"/>
                <a:t>の乗りやすいタクシーの普及で誰にでも移動しやすい都市へ＞</a:t>
              </a:r>
              <a:endParaRPr kumimoji="1" lang="en-US" altLang="ja-JP" sz="1600" b="1" u="sng" dirty="0" smtClean="0"/>
            </a:p>
            <a:p>
              <a:pPr marL="180975" indent="-180975"/>
              <a:r>
                <a:rPr kumimoji="1" lang="ja-JP" altLang="en-US" sz="1600" dirty="0" smtClean="0"/>
                <a:t>・ユニバーサルデザインタクシーの多くを占める車種を改良し、車椅子の乗降時間を約</a:t>
              </a:r>
              <a:r>
                <a:rPr kumimoji="1" lang="en-US" altLang="ja-JP" sz="1600" dirty="0" smtClean="0"/>
                <a:t>3</a:t>
              </a:r>
              <a:r>
                <a:rPr kumimoji="1" lang="ja-JP" altLang="en-US" sz="1600" dirty="0" smtClean="0"/>
                <a:t>～</a:t>
              </a:r>
              <a:r>
                <a:rPr kumimoji="1" lang="en-US" altLang="ja-JP" sz="1600" dirty="0" smtClean="0"/>
                <a:t>4</a:t>
              </a:r>
              <a:r>
                <a:rPr kumimoji="1" lang="ja-JP" altLang="en-US" sz="1600" dirty="0" smtClean="0"/>
                <a:t>分に短縮。既販車も概ね改修済。スロープの耐荷重を</a:t>
              </a:r>
              <a:r>
                <a:rPr kumimoji="1" lang="en-US" altLang="ja-JP" sz="1600" dirty="0" smtClean="0"/>
                <a:t>300kg</a:t>
              </a:r>
              <a:r>
                <a:rPr kumimoji="1" lang="ja-JP" altLang="en-US" sz="1600" dirty="0" smtClean="0"/>
                <a:t>にする技術的検討。</a:t>
              </a:r>
            </a:p>
            <a:p>
              <a:pPr marL="180975" indent="-180975"/>
              <a:r>
                <a:rPr kumimoji="1" lang="ja-JP" altLang="en-US" sz="1600" dirty="0" smtClean="0"/>
                <a:t>・国が車体補助を行う場合に、実車を用いた研修を義務化。</a:t>
              </a:r>
            </a:p>
            <a:p>
              <a:pPr marL="180975" indent="-180975"/>
              <a:r>
                <a:rPr kumimoji="1" lang="ja-JP" altLang="en-US" sz="1600" dirty="0" smtClean="0"/>
                <a:t>・ニーズに</a:t>
              </a:r>
              <a:r>
                <a:rPr kumimoji="1" lang="ja-JP" altLang="en-US" sz="1600" dirty="0"/>
                <a:t>応じた円滑な</a:t>
              </a:r>
              <a:r>
                <a:rPr kumimoji="1" lang="ja-JP" altLang="en-US" sz="1600" dirty="0" smtClean="0"/>
                <a:t>配車を目指し、</a:t>
              </a:r>
              <a:r>
                <a:rPr kumimoji="1" lang="en-US" altLang="ja-JP" sz="1600" dirty="0" smtClean="0"/>
                <a:t>UD</a:t>
              </a:r>
              <a:r>
                <a:rPr kumimoji="1" lang="ja-JP" altLang="en-US" sz="1600" dirty="0" smtClean="0"/>
                <a:t>タクシーや</a:t>
              </a:r>
              <a:r>
                <a:rPr kumimoji="1" lang="ja-JP" altLang="en-US" sz="1600" dirty="0"/>
                <a:t>福祉車両の配車体制</a:t>
              </a:r>
              <a:r>
                <a:rPr kumimoji="1" lang="ja-JP" altLang="en-US" sz="1600" dirty="0" smtClean="0"/>
                <a:t>の実証</a:t>
              </a:r>
              <a:r>
                <a:rPr kumimoji="1" lang="ja-JP" altLang="en-US" sz="1600" dirty="0"/>
                <a:t>実験</a:t>
              </a:r>
              <a:r>
                <a:rPr kumimoji="1" lang="ja-JP" altLang="en-US" sz="1600" dirty="0" smtClean="0"/>
                <a:t>を予定。</a:t>
              </a:r>
              <a:endParaRPr kumimoji="1" lang="ja-JP" altLang="en-US" sz="1600" dirty="0"/>
            </a:p>
            <a:p>
              <a:pPr marL="180975" indent="-180975"/>
              <a:r>
                <a:rPr kumimoji="1" lang="ja-JP" altLang="en-US" sz="1600" dirty="0" smtClean="0"/>
                <a:t>・</a:t>
              </a:r>
              <a:r>
                <a:rPr kumimoji="1" lang="en-US" altLang="ja-JP" sz="1600" dirty="0" smtClean="0"/>
                <a:t>UD</a:t>
              </a:r>
              <a:r>
                <a:rPr kumimoji="1" lang="ja-JP" altLang="en-US" sz="1600" dirty="0" smtClean="0"/>
                <a:t>タクシーの</a:t>
              </a:r>
              <a:endParaRPr kumimoji="1" lang="en-US" altLang="ja-JP" sz="1600" dirty="0" smtClean="0"/>
            </a:p>
            <a:p>
              <a:pPr marL="180975" indent="-180975"/>
              <a:r>
                <a:rPr kumimoji="1" lang="ja-JP" altLang="en-US" sz="1600" dirty="0"/>
                <a:t>　</a:t>
              </a:r>
              <a:r>
                <a:rPr kumimoji="1" lang="ja-JP" altLang="en-US" sz="1600" dirty="0" smtClean="0"/>
                <a:t>普及を加速し、</a:t>
              </a:r>
              <a:endParaRPr kumimoji="1" lang="en-US" altLang="ja-JP" sz="1600" dirty="0" smtClean="0"/>
            </a:p>
            <a:p>
              <a:pPr marL="180975" indent="-180975"/>
              <a:r>
                <a:rPr kumimoji="1" lang="ja-JP" altLang="en-US" sz="1600" dirty="0"/>
                <a:t>　</a:t>
              </a:r>
              <a:r>
                <a:rPr kumimoji="1" lang="ja-JP" altLang="en-US" sz="1600" dirty="0" smtClean="0"/>
                <a:t>大会までに、</a:t>
              </a:r>
              <a:endParaRPr kumimoji="1" lang="en-US" altLang="ja-JP" sz="1600" dirty="0" smtClean="0"/>
            </a:p>
            <a:p>
              <a:pPr marL="180975" indent="-180975"/>
              <a:r>
                <a:rPr kumimoji="1" lang="ja-JP" altLang="en-US" sz="1600" dirty="0"/>
                <a:t>　</a:t>
              </a:r>
              <a:r>
                <a:rPr kumimoji="1" lang="ja-JP" altLang="en-US" sz="1600" dirty="0" smtClean="0"/>
                <a:t>東京</a:t>
              </a:r>
              <a:r>
                <a:rPr kumimoji="1" lang="en-US" altLang="ja-JP" sz="1600" dirty="0" smtClean="0"/>
                <a:t>23</a:t>
              </a:r>
              <a:r>
                <a:rPr kumimoji="1" lang="ja-JP" altLang="en-US" sz="1600" dirty="0" smtClean="0"/>
                <a:t>区内の</a:t>
              </a:r>
              <a:endParaRPr kumimoji="1" lang="en-US" altLang="ja-JP" sz="1600" dirty="0" smtClean="0"/>
            </a:p>
            <a:p>
              <a:pPr marL="180975" indent="-180975"/>
              <a:r>
                <a:rPr kumimoji="1" lang="ja-JP" altLang="en-US" sz="1600" dirty="0"/>
                <a:t>　</a:t>
              </a:r>
              <a:r>
                <a:rPr kumimoji="1" lang="en-US" altLang="ja-JP" sz="1600" dirty="0" smtClean="0"/>
                <a:t>25</a:t>
              </a:r>
              <a:r>
                <a:rPr kumimoji="1" lang="ja-JP" altLang="en-US" sz="1600" dirty="0" smtClean="0"/>
                <a:t>％とする。</a:t>
              </a:r>
              <a:endParaRPr kumimoji="1" lang="ja-JP" altLang="en-US" sz="1600" dirty="0"/>
            </a:p>
          </p:txBody>
        </p:sp>
        <p:sp>
          <p:nvSpPr>
            <p:cNvPr id="17" name="角丸四角形 16"/>
            <p:cNvSpPr/>
            <p:nvPr/>
          </p:nvSpPr>
          <p:spPr>
            <a:xfrm>
              <a:off x="126122" y="5253317"/>
              <a:ext cx="4090092" cy="317889"/>
            </a:xfrm>
            <a:prstGeom prst="roundRect">
              <a:avLst>
                <a:gd name="adj" fmla="val 30432"/>
              </a:avLst>
            </a:prstGeom>
            <a:effectLst/>
          </p:spPr>
          <p:style>
            <a:lnRef idx="0">
              <a:schemeClr val="accent1"/>
            </a:lnRef>
            <a:fillRef idx="3">
              <a:schemeClr val="accent1"/>
            </a:fillRef>
            <a:effectRef idx="3">
              <a:schemeClr val="accent1"/>
            </a:effectRef>
            <a:fontRef idx="minor">
              <a:schemeClr val="lt1"/>
            </a:fontRef>
          </p:style>
          <p:txBody>
            <a:bodyPr wrap="none" rtlCol="0" anchor="ctr"/>
            <a:lstStyle/>
            <a:p>
              <a:pPr algn="ctr"/>
              <a:r>
                <a:rPr kumimoji="1" lang="ja-JP" altLang="en-US" b="1" dirty="0" smtClean="0">
                  <a:latin typeface="Meiryo UI" panose="020B0604030504040204" pitchFamily="50" charset="-128"/>
                  <a:ea typeface="Meiryo UI" panose="020B0604030504040204" pitchFamily="50" charset="-128"/>
                </a:rPr>
                <a:t>６．ユニバーサルデザインタクシー改善</a:t>
              </a:r>
              <a:endParaRPr kumimoji="1" lang="ja-JP" altLang="en-US" b="1" dirty="0">
                <a:latin typeface="Meiryo UI" panose="020B0604030504040204" pitchFamily="50" charset="-128"/>
                <a:ea typeface="Meiryo UI" panose="020B0604030504040204" pitchFamily="50" charset="-128"/>
              </a:endParaRPr>
            </a:p>
          </p:txBody>
        </p:sp>
      </p:grpSp>
      <p:sp>
        <p:nvSpPr>
          <p:cNvPr id="9" name="角丸四角形 8"/>
          <p:cNvSpPr/>
          <p:nvPr/>
        </p:nvSpPr>
        <p:spPr>
          <a:xfrm>
            <a:off x="6497276" y="2415615"/>
            <a:ext cx="6245785" cy="2562887"/>
          </a:xfrm>
          <a:prstGeom prst="roundRect">
            <a:avLst>
              <a:gd name="adj" fmla="val 5077"/>
            </a:avLst>
          </a:prstGeom>
          <a:noFill/>
          <a:ln w="19050"/>
        </p:spPr>
        <p:style>
          <a:lnRef idx="2">
            <a:schemeClr val="accent1"/>
          </a:lnRef>
          <a:fillRef idx="1">
            <a:schemeClr val="lt1"/>
          </a:fillRef>
          <a:effectRef idx="0">
            <a:schemeClr val="accent1"/>
          </a:effectRef>
          <a:fontRef idx="minor">
            <a:schemeClr val="dk1"/>
          </a:fontRef>
        </p:style>
        <p:txBody>
          <a:bodyPr rtlCol="0" anchor="t"/>
          <a:lstStyle/>
          <a:p>
            <a:endParaRPr kumimoji="1" lang="en-US" altLang="ja-JP" sz="1600" dirty="0" smtClean="0"/>
          </a:p>
          <a:p>
            <a:pPr marL="253365" indent="-253365"/>
            <a:r>
              <a:rPr kumimoji="1" lang="ja-JP" altLang="en-US" sz="1600" b="1" u="sng" dirty="0" smtClean="0"/>
              <a:t>＜スマホやネットによる障害者割引の活用を目指し基盤を整備＞</a:t>
            </a:r>
            <a:endParaRPr kumimoji="1" lang="en-US" altLang="ja-JP" sz="1600" b="1" u="sng" dirty="0" smtClean="0"/>
          </a:p>
          <a:p>
            <a:pPr marL="253365" indent="-253365"/>
            <a:r>
              <a:rPr kumimoji="1" lang="ja-JP" altLang="en-US" sz="1600" dirty="0" smtClean="0"/>
              <a:t>・</a:t>
            </a:r>
            <a:r>
              <a:rPr kumimoji="1" lang="ja-JP" altLang="en-US" sz="1600" dirty="0"/>
              <a:t>	本年７月、一部交通事業者が障害者手帳に</a:t>
            </a:r>
            <a:r>
              <a:rPr kumimoji="1" lang="ja-JP" altLang="en-US" sz="1600" dirty="0" smtClean="0"/>
              <a:t>代わるスマートフォン</a:t>
            </a:r>
            <a:r>
              <a:rPr kumimoji="1" lang="ja-JP" altLang="en-US" sz="1600" dirty="0"/>
              <a:t>に</a:t>
            </a:r>
            <a:r>
              <a:rPr kumimoji="1" lang="ja-JP" altLang="en-US" sz="1600" dirty="0" smtClean="0"/>
              <a:t>よる電子的な本人確認手続を</a:t>
            </a:r>
            <a:r>
              <a:rPr kumimoji="1" lang="ja-JP" altLang="en-US" sz="1600" dirty="0"/>
              <a:t>導入。</a:t>
            </a:r>
          </a:p>
          <a:p>
            <a:pPr marL="253365" indent="-253365"/>
            <a:r>
              <a:rPr kumimoji="1" lang="ja-JP" altLang="en-US" sz="1600" dirty="0" smtClean="0"/>
              <a:t>・公共</a:t>
            </a:r>
            <a:r>
              <a:rPr kumimoji="1" lang="ja-JP" altLang="en-US" sz="1600" dirty="0"/>
              <a:t>交通</a:t>
            </a:r>
            <a:r>
              <a:rPr kumimoji="1" lang="ja-JP" altLang="en-US" sz="1600" dirty="0" smtClean="0"/>
              <a:t>機関においてマイナンバーカード</a:t>
            </a:r>
            <a:r>
              <a:rPr kumimoji="1" lang="ja-JP" altLang="en-US" sz="1600" dirty="0"/>
              <a:t>を活用</a:t>
            </a:r>
            <a:r>
              <a:rPr kumimoji="1" lang="ja-JP" altLang="en-US" sz="1600" dirty="0" smtClean="0"/>
              <a:t>した電子的な確認手続が可能となるよう技術</a:t>
            </a:r>
            <a:r>
              <a:rPr kumimoji="1" lang="ja-JP" altLang="en-US" sz="1600" dirty="0"/>
              <a:t>基準を来年に策定予定</a:t>
            </a:r>
            <a:r>
              <a:rPr kumimoji="1" lang="ja-JP" altLang="en-US" sz="1600" dirty="0" smtClean="0"/>
              <a:t>。</a:t>
            </a:r>
            <a:endParaRPr kumimoji="1" lang="en-US" altLang="ja-JP" sz="1600" dirty="0" smtClean="0"/>
          </a:p>
          <a:p>
            <a:pPr marL="253365" indent="-253365"/>
            <a:r>
              <a:rPr kumimoji="1" lang="ja-JP" altLang="en-US" sz="1600" dirty="0" smtClean="0"/>
              <a:t>・昨年</a:t>
            </a:r>
            <a:r>
              <a:rPr kumimoji="1" lang="en-US" altLang="ja-JP" sz="1600" dirty="0" smtClean="0"/>
              <a:t>10</a:t>
            </a:r>
            <a:r>
              <a:rPr kumimoji="1" lang="ja-JP" altLang="en-US" sz="1600" dirty="0" smtClean="0"/>
              <a:t>月から航空会社において、障害者割引</a:t>
            </a:r>
            <a:endParaRPr kumimoji="1" lang="en-US" altLang="ja-JP" sz="1600" dirty="0" smtClean="0"/>
          </a:p>
          <a:p>
            <a:pPr marL="253365" indent="-253365"/>
            <a:r>
              <a:rPr kumimoji="1" lang="ja-JP" altLang="en-US" sz="1600" dirty="0"/>
              <a:t>　</a:t>
            </a:r>
            <a:r>
              <a:rPr kumimoji="1" lang="ja-JP" altLang="en-US" sz="1600" dirty="0" smtClean="0"/>
              <a:t>対象に精神障害者を加えるよう、順次拡大。</a:t>
            </a:r>
            <a:endParaRPr kumimoji="1" lang="en-US" altLang="ja-JP" sz="1600" dirty="0" smtClean="0"/>
          </a:p>
          <a:p>
            <a:pPr marL="253365" indent="-253365"/>
            <a:r>
              <a:rPr kumimoji="1" lang="ja-JP" altLang="en-US" sz="1600" dirty="0"/>
              <a:t>　</a:t>
            </a:r>
            <a:r>
              <a:rPr kumimoji="1" lang="ja-JP" altLang="en-US" sz="1600" dirty="0" smtClean="0"/>
              <a:t>未導入交通事業者に対して導入を要請。</a:t>
            </a:r>
            <a:endParaRPr kumimoji="1" lang="ja-JP" altLang="en-US" sz="1600" dirty="0"/>
          </a:p>
        </p:txBody>
      </p:sp>
      <p:sp>
        <p:nvSpPr>
          <p:cNvPr id="18" name="角丸四角形 17"/>
          <p:cNvSpPr/>
          <p:nvPr/>
        </p:nvSpPr>
        <p:spPr>
          <a:xfrm>
            <a:off x="6488982" y="2412837"/>
            <a:ext cx="6248143" cy="317889"/>
          </a:xfrm>
          <a:prstGeom prst="roundRect">
            <a:avLst>
              <a:gd name="adj" fmla="val 30432"/>
            </a:avLst>
          </a:prstGeom>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３．障害者割引の利用者利便向上</a:t>
            </a:r>
            <a:endParaRPr kumimoji="1" lang="ja-JP" altLang="en-US" b="1" dirty="0">
              <a:latin typeface="Meiryo UI" panose="020B0604030504040204" pitchFamily="50" charset="-128"/>
              <a:ea typeface="Meiryo UI" panose="020B0604030504040204" pitchFamily="50" charset="-128"/>
            </a:endParaRPr>
          </a:p>
        </p:txBody>
      </p:sp>
      <p:pic>
        <p:nvPicPr>
          <p:cNvPr id="44" name="図 43"/>
          <p:cNvPicPr>
            <a:picLocks noChangeAspect="1"/>
          </p:cNvPicPr>
          <p:nvPr/>
        </p:nvPicPr>
        <p:blipFill>
          <a:blip r:embed="rId3"/>
          <a:stretch>
            <a:fillRect/>
          </a:stretch>
        </p:blipFill>
        <p:spPr>
          <a:xfrm>
            <a:off x="11373177" y="851334"/>
            <a:ext cx="1047569" cy="1257774"/>
          </a:xfrm>
          <a:prstGeom prst="rect">
            <a:avLst/>
          </a:prstGeom>
        </p:spPr>
      </p:pic>
      <p:sp>
        <p:nvSpPr>
          <p:cNvPr id="45" name="サブタイトル 2"/>
          <p:cNvSpPr txBox="1">
            <a:spLocks/>
          </p:cNvSpPr>
          <p:nvPr/>
        </p:nvSpPr>
        <p:spPr>
          <a:xfrm>
            <a:off x="9712410" y="2065906"/>
            <a:ext cx="2942000" cy="139480"/>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900" dirty="0" smtClean="0">
                <a:latin typeface="Meiryo UI" panose="020B0604030504040204" pitchFamily="50" charset="-128"/>
                <a:ea typeface="Meiryo UI" panose="020B0604030504040204" pitchFamily="50" charset="-128"/>
              </a:rPr>
              <a:t>江戸川区に来訪したオランダパラ卓球選手</a:t>
            </a:r>
            <a:endParaRPr lang="ja-JP" altLang="en-US" sz="900" dirty="0">
              <a:latin typeface="Meiryo UI" panose="020B0604030504040204" pitchFamily="50" charset="-128"/>
              <a:ea typeface="Meiryo UI" panose="020B0604030504040204" pitchFamily="50" charset="-128"/>
            </a:endParaRPr>
          </a:p>
        </p:txBody>
      </p:sp>
      <p:sp>
        <p:nvSpPr>
          <p:cNvPr id="46" name="角丸四角形 45"/>
          <p:cNvSpPr/>
          <p:nvPr/>
        </p:nvSpPr>
        <p:spPr>
          <a:xfrm>
            <a:off x="27972" y="5117276"/>
            <a:ext cx="3726430" cy="4483924"/>
          </a:xfrm>
          <a:prstGeom prst="roundRect">
            <a:avLst>
              <a:gd name="adj" fmla="val 5077"/>
            </a:avLst>
          </a:prstGeom>
          <a:ln w="19050"/>
        </p:spPr>
        <p:style>
          <a:lnRef idx="2">
            <a:schemeClr val="accent1"/>
          </a:lnRef>
          <a:fillRef idx="1">
            <a:schemeClr val="lt1"/>
          </a:fillRef>
          <a:effectRef idx="0">
            <a:schemeClr val="accent1"/>
          </a:effectRef>
          <a:fontRef idx="minor">
            <a:schemeClr val="dk1"/>
          </a:fontRef>
        </p:style>
        <p:txBody>
          <a:bodyPr rtlCol="0" anchor="t"/>
          <a:lstStyle/>
          <a:p>
            <a:endParaRPr kumimoji="1" lang="en-US" altLang="ja-JP" sz="1600" b="1" u="sng" dirty="0" smtClean="0"/>
          </a:p>
          <a:p>
            <a:pPr marL="180975" indent="-180975"/>
            <a:r>
              <a:rPr kumimoji="1" lang="ja-JP" altLang="en-US" sz="1600" b="1" u="sng" dirty="0" smtClean="0"/>
              <a:t>＜交通機関・情報のバリアフリーによりアクセシブルな都市を目指す＞</a:t>
            </a:r>
            <a:endParaRPr kumimoji="1" lang="en-US" altLang="ja-JP" sz="1600" b="1" u="sng" dirty="0" smtClean="0"/>
          </a:p>
          <a:p>
            <a:pPr marL="180975" indent="-180975"/>
            <a:r>
              <a:rPr kumimoji="1" lang="ja-JP" altLang="en-US" sz="1600" dirty="0" smtClean="0"/>
              <a:t>・バリアフリー</a:t>
            </a:r>
            <a:r>
              <a:rPr kumimoji="1" lang="ja-JP" altLang="en-US" sz="1600" dirty="0"/>
              <a:t>整備ガイドラインを</a:t>
            </a:r>
            <a:r>
              <a:rPr kumimoji="1" lang="ja-JP" altLang="en-US" sz="1600" dirty="0" smtClean="0"/>
              <a:t>改訂し、</a:t>
            </a:r>
            <a:r>
              <a:rPr kumimoji="1" lang="ja-JP" altLang="en-US" sz="1600" dirty="0"/>
              <a:t>鉄道駅のホームと車両</a:t>
            </a:r>
            <a:r>
              <a:rPr kumimoji="1" lang="ja-JP" altLang="en-US" sz="1600" dirty="0" smtClean="0"/>
              <a:t>の段差</a:t>
            </a:r>
            <a:r>
              <a:rPr kumimoji="1" lang="ja-JP" altLang="en-US" sz="1600" dirty="0"/>
              <a:t>・隙間の</a:t>
            </a:r>
            <a:r>
              <a:rPr kumimoji="1" lang="ja-JP" altLang="en-US" sz="1600" dirty="0" smtClean="0"/>
              <a:t>目安等を明確化</a:t>
            </a:r>
            <a:r>
              <a:rPr kumimoji="1" lang="ja-JP" altLang="en-US" sz="1600" dirty="0"/>
              <a:t>。</a:t>
            </a:r>
            <a:endParaRPr kumimoji="1" lang="en-US" altLang="ja-JP" sz="1600" dirty="0" smtClean="0"/>
          </a:p>
          <a:p>
            <a:pPr marL="180975" indent="-180975"/>
            <a:r>
              <a:rPr kumimoji="1" lang="ja-JP" altLang="en-US" sz="1600" dirty="0" smtClean="0"/>
              <a:t>・首都圏の主要駅から単独乗降しやすくなるようプラットホームを順次整備。</a:t>
            </a:r>
            <a:endParaRPr kumimoji="1" lang="ja-JP" altLang="en-US" sz="1600" dirty="0"/>
          </a:p>
          <a:p>
            <a:pPr marL="180975" indent="-180975"/>
            <a:r>
              <a:rPr kumimoji="1" lang="ja-JP" altLang="en-US" sz="1600" dirty="0" smtClean="0"/>
              <a:t>・単独</a:t>
            </a:r>
            <a:r>
              <a:rPr kumimoji="1" lang="ja-JP" altLang="en-US" sz="1600" dirty="0"/>
              <a:t>乗降</a:t>
            </a:r>
            <a:r>
              <a:rPr kumimoji="1" lang="ja-JP" altLang="en-US" sz="1600" dirty="0" smtClean="0"/>
              <a:t>情報をマップ化し、年内の情報提供開始を目指す。</a:t>
            </a:r>
            <a:endParaRPr kumimoji="1" lang="ja-JP" altLang="en-US" sz="1600" dirty="0"/>
          </a:p>
          <a:p>
            <a:pPr marL="180975" indent="-180975"/>
            <a:r>
              <a:rPr kumimoji="1" lang="ja-JP" altLang="en-US" sz="1600" dirty="0" smtClean="0"/>
              <a:t>・手話、文字による意思</a:t>
            </a:r>
            <a:r>
              <a:rPr kumimoji="1" lang="ja-JP" altLang="en-US" sz="1600" dirty="0"/>
              <a:t>疎通を可能とする、「公共インフラとしての電話リレーサービス」の実現に向けて、関係者による会議体を設置して検討中</a:t>
            </a:r>
            <a:r>
              <a:rPr kumimoji="1" lang="ja-JP" altLang="en-US" sz="1600" dirty="0" smtClean="0"/>
              <a:t>。</a:t>
            </a:r>
            <a:endParaRPr kumimoji="1" lang="ja-JP" altLang="en-US" sz="1600" dirty="0"/>
          </a:p>
        </p:txBody>
      </p:sp>
      <p:sp>
        <p:nvSpPr>
          <p:cNvPr id="47" name="角丸四角形 46"/>
          <p:cNvSpPr/>
          <p:nvPr/>
        </p:nvSpPr>
        <p:spPr>
          <a:xfrm>
            <a:off x="27971" y="5117275"/>
            <a:ext cx="3737913" cy="317889"/>
          </a:xfrm>
          <a:prstGeom prst="roundRect">
            <a:avLst>
              <a:gd name="adj" fmla="val 30432"/>
            </a:avLst>
          </a:prstGeom>
          <a:effectLst/>
        </p:spPr>
        <p:style>
          <a:lnRef idx="0">
            <a:schemeClr val="accent1"/>
          </a:lnRef>
          <a:fillRef idx="3">
            <a:schemeClr val="accent1"/>
          </a:fillRef>
          <a:effectRef idx="3">
            <a:schemeClr val="accent1"/>
          </a:effectRef>
          <a:fontRef idx="minor">
            <a:schemeClr val="lt1"/>
          </a:fontRef>
        </p:style>
        <p:txBody>
          <a:bodyPr wrap="none" rtlCol="0" anchor="ctr"/>
          <a:lstStyle/>
          <a:p>
            <a:pPr algn="ctr"/>
            <a:r>
              <a:rPr kumimoji="1" lang="ja-JP" altLang="en-US" sz="2000" b="1" dirty="0" smtClean="0">
                <a:latin typeface="Meiryo UI" panose="020B0604030504040204" pitchFamily="50" charset="-128"/>
                <a:ea typeface="Meiryo UI" panose="020B0604030504040204" pitchFamily="50" charset="-128"/>
              </a:rPr>
              <a:t>４．ﾊﾞﾘｱﾌﾘｰﾏｯﾌﾟ等の整備・充実</a:t>
            </a:r>
            <a:endParaRPr kumimoji="1" lang="ja-JP" altLang="en-US" sz="2000" b="1"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5284" y="8222462"/>
            <a:ext cx="2346605" cy="1319965"/>
          </a:xfrm>
          <a:prstGeom prst="rect">
            <a:avLst/>
          </a:prstGeom>
        </p:spPr>
      </p:pic>
      <p:pic>
        <p:nvPicPr>
          <p:cNvPr id="23" name="図 22"/>
          <p:cNvPicPr>
            <a:picLocks noChangeAspect="1"/>
          </p:cNvPicPr>
          <p:nvPr/>
        </p:nvPicPr>
        <p:blipFill>
          <a:blip r:embed="rId5"/>
          <a:stretch>
            <a:fillRect/>
          </a:stretch>
        </p:blipFill>
        <p:spPr>
          <a:xfrm>
            <a:off x="4591570" y="7508082"/>
            <a:ext cx="2173297" cy="976594"/>
          </a:xfrm>
          <a:prstGeom prst="rect">
            <a:avLst/>
          </a:prstGeom>
        </p:spPr>
      </p:pic>
      <p:sp>
        <p:nvSpPr>
          <p:cNvPr id="24" name="タイトル 1"/>
          <p:cNvSpPr txBox="1">
            <a:spLocks/>
          </p:cNvSpPr>
          <p:nvPr/>
        </p:nvSpPr>
        <p:spPr>
          <a:xfrm>
            <a:off x="10984992" y="57103"/>
            <a:ext cx="1761697" cy="386078"/>
          </a:xfrm>
          <a:prstGeom prst="rect">
            <a:avLst/>
          </a:prstGeom>
          <a:ln>
            <a:solidFill>
              <a:schemeClr val="tx1"/>
            </a:solidFill>
          </a:ln>
        </p:spPr>
        <p:txBody>
          <a:bodyPr vert="horz" lIns="91440" tIns="45720" rIns="91440" bIns="45720" rtlCol="0" anchor="b">
            <a:noAutofit/>
          </a:bodyPr>
          <a:lstStyle>
            <a:lvl1pPr algn="ctr" defTabSz="1280160" rtl="0" eaLnBrk="1" latinLnBrk="0" hangingPunct="1">
              <a:lnSpc>
                <a:spcPct val="90000"/>
              </a:lnSpc>
              <a:spcBef>
                <a:spcPct val="0"/>
              </a:spcBef>
              <a:buNone/>
              <a:defRPr kumimoji="1" sz="8400" kern="1200">
                <a:solidFill>
                  <a:schemeClr val="tx1"/>
                </a:solidFill>
                <a:latin typeface="+mj-lt"/>
                <a:ea typeface="+mj-ea"/>
                <a:cs typeface="+mj-cs"/>
              </a:defRPr>
            </a:lvl1pPr>
          </a:lstStyle>
          <a:p>
            <a:r>
              <a:rPr lang="ja-JP" altLang="en-US" sz="2000" dirty="0" smtClean="0">
                <a:latin typeface="Meiryo UI" panose="020B0604030504040204" pitchFamily="50" charset="-128"/>
                <a:ea typeface="Meiryo UI" panose="020B0604030504040204" pitchFamily="50" charset="-128"/>
              </a:rPr>
              <a:t>資料１－１</a:t>
            </a:r>
            <a:endParaRPr lang="ja-JP" altLang="en-US" sz="2000" dirty="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6679523" y="7838345"/>
            <a:ext cx="2074488" cy="646331"/>
          </a:xfrm>
          <a:prstGeom prst="rect">
            <a:avLst/>
          </a:prstGeom>
          <a:noFill/>
        </p:spPr>
        <p:txBody>
          <a:bodyPr wrap="square" rtlCol="0">
            <a:spAutoFit/>
          </a:bodyPr>
          <a:lstStyle/>
          <a:p>
            <a:r>
              <a:rPr lang="en-US" altLang="ja-JP" sz="1200" dirty="0" smtClean="0">
                <a:latin typeface="+mn-ea"/>
              </a:rPr>
              <a:t> (</a:t>
            </a:r>
            <a:r>
              <a:rPr lang="ja-JP" altLang="en-US" sz="1200" dirty="0" smtClean="0">
                <a:latin typeface="+mn-ea"/>
              </a:rPr>
              <a:t>出典：日本文教出版 </a:t>
            </a:r>
            <a:endParaRPr lang="en-US" altLang="ja-JP" sz="1200" dirty="0" smtClean="0">
              <a:latin typeface="+mn-ea"/>
            </a:endParaRPr>
          </a:p>
          <a:p>
            <a:r>
              <a:rPr lang="ja-JP" altLang="en-US" sz="1200" dirty="0" smtClean="0">
                <a:latin typeface="+mn-ea"/>
              </a:rPr>
              <a:t>「わたしとせいかつ 下」　　</a:t>
            </a:r>
            <a:endParaRPr lang="en-US" altLang="ja-JP" sz="1200" dirty="0" smtClean="0">
              <a:latin typeface="+mn-ea"/>
            </a:endParaRPr>
          </a:p>
          <a:p>
            <a:r>
              <a:rPr lang="en-US" altLang="ja-JP" sz="1200" dirty="0">
                <a:latin typeface="+mn-ea"/>
              </a:rPr>
              <a:t> </a:t>
            </a:r>
            <a:r>
              <a:rPr lang="en-US" altLang="ja-JP" sz="1200" dirty="0" smtClean="0">
                <a:latin typeface="+mn-ea"/>
              </a:rPr>
              <a:t> 135P</a:t>
            </a:r>
            <a:r>
              <a:rPr lang="ja-JP" altLang="en-US" sz="1200" dirty="0" smtClean="0">
                <a:latin typeface="+mn-ea"/>
              </a:rPr>
              <a:t>より）</a:t>
            </a:r>
            <a:endParaRPr kumimoji="1" lang="en-US" altLang="ja-JP" sz="1200" dirty="0" smtClean="0">
              <a:latin typeface="+mn-ea"/>
            </a:endParaRPr>
          </a:p>
        </p:txBody>
      </p:sp>
    </p:spTree>
    <p:extLst>
      <p:ext uri="{BB962C8B-B14F-4D97-AF65-F5344CB8AC3E}">
        <p14:creationId xmlns:p14="http://schemas.microsoft.com/office/powerpoint/2010/main" val="3209496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558</Words>
  <Application>Microsoft Office PowerPoint</Application>
  <PresentationFormat>A3 297x420 mm</PresentationFormat>
  <Paragraphs>57</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游ゴシック</vt:lpstr>
      <vt:lpstr>游ゴシック Light</vt:lpstr>
      <vt:lpstr>Arial</vt:lpstr>
      <vt:lpstr>Calibri</vt:lpstr>
      <vt:lpstr>Calibri Light</vt:lpstr>
      <vt:lpstr>Office テーマ</vt:lpstr>
      <vt:lpstr>ユニバーサルデザイン2020行動計画の施策の改善状況(主要項目)について【概要】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2019-11-21T02:52:34Z</dcterms:created>
  <dcterms:modified xsi:type="dcterms:W3CDTF">2019-11-21T02:52:51Z</dcterms:modified>
</cp:coreProperties>
</file>