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60" r:id="rId1"/>
  </p:sldMasterIdLst>
  <p:notesMasterIdLst>
    <p:notesMasterId r:id="rId5"/>
  </p:notesMasterIdLst>
  <p:handoutMasterIdLst>
    <p:handoutMasterId r:id="rId6"/>
  </p:handoutMasterIdLst>
  <p:sldIdLst>
    <p:sldId id="290" r:id="rId2"/>
    <p:sldId id="294" r:id="rId3"/>
    <p:sldId id="295" r:id="rId4"/>
  </p:sldIdLst>
  <p:sldSz cx="9144000" cy="6858000" type="screen4x3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5" d="100"/>
          <a:sy n="85" d="100"/>
        </p:scale>
        <p:origin x="134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0" d="100"/>
          <a:sy n="60" d="100"/>
        </p:scale>
        <p:origin x="3220" y="4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19413" cy="495141"/>
          </a:xfrm>
          <a:prstGeom prst="rect">
            <a:avLst/>
          </a:prstGeom>
        </p:spPr>
        <p:txBody>
          <a:bodyPr vert="horz" lIns="91425" tIns="45713" rIns="91425" bIns="4571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14763" y="1"/>
            <a:ext cx="2919412" cy="495141"/>
          </a:xfrm>
          <a:prstGeom prst="rect">
            <a:avLst/>
          </a:prstGeom>
        </p:spPr>
        <p:txBody>
          <a:bodyPr vert="horz" lIns="91425" tIns="45713" rIns="91425" bIns="45713" rtlCol="0"/>
          <a:lstStyle>
            <a:lvl1pPr algn="r">
              <a:defRPr sz="1200"/>
            </a:lvl1pPr>
          </a:lstStyle>
          <a:p>
            <a:fld id="{27A837E5-B036-4847-9255-13E92A20C2FF}" type="datetimeFigureOut">
              <a:rPr kumimoji="1" lang="ja-JP" altLang="en-US" smtClean="0"/>
              <a:t>2019/3/20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2" y="9371172"/>
            <a:ext cx="2919413" cy="495141"/>
          </a:xfrm>
          <a:prstGeom prst="rect">
            <a:avLst/>
          </a:prstGeom>
        </p:spPr>
        <p:txBody>
          <a:bodyPr vert="horz" lIns="91425" tIns="45713" rIns="91425" bIns="4571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14763" y="9371172"/>
            <a:ext cx="2919412" cy="495141"/>
          </a:xfrm>
          <a:prstGeom prst="rect">
            <a:avLst/>
          </a:prstGeom>
        </p:spPr>
        <p:txBody>
          <a:bodyPr vert="horz" lIns="91425" tIns="45713" rIns="91425" bIns="45713" rtlCol="0" anchor="b"/>
          <a:lstStyle>
            <a:lvl1pPr algn="r">
              <a:defRPr sz="1200"/>
            </a:lvl1pPr>
          </a:lstStyle>
          <a:p>
            <a:fld id="{6CA9571C-2839-4EC1-A78C-55FA94E04B5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64504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2918831" cy="495029"/>
          </a:xfrm>
          <a:prstGeom prst="rect">
            <a:avLst/>
          </a:prstGeom>
        </p:spPr>
        <p:txBody>
          <a:bodyPr vert="horz" lIns="91425" tIns="45713" rIns="91425" bIns="4571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49350" y="1233488"/>
            <a:ext cx="443706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5" tIns="45713" rIns="91425" bIns="4571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748165"/>
            <a:ext cx="5388610" cy="3884861"/>
          </a:xfrm>
          <a:prstGeom prst="rect">
            <a:avLst/>
          </a:prstGeom>
        </p:spPr>
        <p:txBody>
          <a:bodyPr vert="horz" lIns="91425" tIns="45713" rIns="91425" bIns="4571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2" y="9371287"/>
            <a:ext cx="2918831" cy="495028"/>
          </a:xfrm>
          <a:prstGeom prst="rect">
            <a:avLst/>
          </a:prstGeom>
        </p:spPr>
        <p:txBody>
          <a:bodyPr vert="horz" lIns="91425" tIns="45713" rIns="91425" bIns="4571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6" y="9371287"/>
            <a:ext cx="2918831" cy="495028"/>
          </a:xfrm>
          <a:prstGeom prst="rect">
            <a:avLst/>
          </a:prstGeom>
        </p:spPr>
        <p:txBody>
          <a:bodyPr vert="horz" lIns="91425" tIns="45713" rIns="91425" bIns="45713" rtlCol="0" anchor="b"/>
          <a:lstStyle>
            <a:lvl1pPr algn="r">
              <a:defRPr sz="1200"/>
            </a:lvl1pPr>
          </a:lstStyle>
          <a:p>
            <a:fld id="{CAC6357F-A675-4600-9333-D33E69E5982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2449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055688" y="1189038"/>
            <a:ext cx="4279900" cy="3211512"/>
          </a:xfrm>
        </p:spPr>
      </p:sp>
      <p:sp>
        <p:nvSpPr>
          <p:cNvPr id="4" name="ノート プレースホルダー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768286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6357F-A675-4600-9333-D33E69E59820}" type="slidenum">
              <a:rPr kumimoji="1" lang="ja-JP" altLang="en-US" smtClean="0"/>
              <a:t>1</a:t>
            </a:fld>
            <a:endParaRPr kumimoji="1"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452136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20057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A3576-F8B0-409B-9C76-BE5EAC6AF4C4}" type="datetime1">
              <a:rPr kumimoji="1" lang="ja-JP" altLang="en-US" smtClean="0"/>
              <a:t>2019/3/20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C5FB1-B098-40E0-BE95-BDD4E66937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248469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06119-13DD-4B2C-BC84-C4AC81F15A47}" type="datetime1">
              <a:rPr kumimoji="1" lang="ja-JP" altLang="en-US" smtClean="0"/>
              <a:t>2019/3/20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C5FB1-B098-40E0-BE95-BDD4E66937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104404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4DDA5-8307-406C-A315-E46B346AEB5D}" type="datetime1">
              <a:rPr kumimoji="1" lang="ja-JP" altLang="en-US" smtClean="0"/>
              <a:t>2019/3/20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C5FB1-B098-40E0-BE95-BDD4E66937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86551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45D90-9E24-41BD-A22F-C231120D84B7}" type="datetime1">
              <a:rPr kumimoji="1" lang="ja-JP" altLang="en-US" smtClean="0"/>
              <a:t>2019/3/20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C5FB1-B098-40E0-BE95-BDD4E66937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622461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13" name="日付プレースホルダー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0E71-991D-4EDE-8A7A-C07ACEA0047A}" type="datetime1">
              <a:rPr kumimoji="1" lang="ja-JP" altLang="en-US" smtClean="0"/>
              <a:t>2019/3/20</a:t>
            </a:fld>
            <a:endParaRPr kumimoji="1" lang="ja-JP" altLang="en-US"/>
          </a:p>
        </p:txBody>
      </p:sp>
      <p:sp>
        <p:nvSpPr>
          <p:cNvPr id="14" name="フッター プレースホルダー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5" name="スライド番号プレースホルダー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C5FB1-B098-40E0-BE95-BDD4E66937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245446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4C05A-8A34-470E-B49D-F5474F84F0A1}" type="datetime1">
              <a:rPr kumimoji="1" lang="ja-JP" altLang="en-US" smtClean="0"/>
              <a:t>2019/3/20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C5FB1-B098-40E0-BE95-BDD4E66937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645786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84188-51E0-4ECC-B522-334DD65446C6}" type="datetime1">
              <a:rPr kumimoji="1" lang="ja-JP" altLang="en-US" smtClean="0"/>
              <a:t>2019/3/20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lIns="72000" tIns="0" rIns="72000" bIns="0"/>
          <a:lstStyle>
            <a:lvl1pPr>
              <a:defRPr sz="1200" b="1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fld id="{EF2C5FB1-B098-40E0-BE95-BDD4E669378D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6858378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8646E-A30D-4D96-BB4E-D88E0F03CCCD}" type="datetime1">
              <a:rPr kumimoji="1" lang="ja-JP" altLang="en-US" smtClean="0"/>
              <a:t>2019/3/20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C5FB1-B098-40E0-BE95-BDD4E66937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97400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5B868-1421-4C2C-9D34-74F6249DBB8C}" type="datetime1">
              <a:rPr kumimoji="1" lang="ja-JP" altLang="en-US" smtClean="0"/>
              <a:t>2019/3/20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C5FB1-B098-40E0-BE95-BDD4E66937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011868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2E3AF-2879-40EF-9140-90A28BF95484}" type="datetime1">
              <a:rPr kumimoji="1" lang="ja-JP" altLang="en-US" smtClean="0"/>
              <a:t>2019/3/20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C5FB1-B098-40E0-BE95-BDD4E66937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77850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76002-1878-4A72-AE1C-B7C1444BF59C}" type="datetime1">
              <a:rPr kumimoji="1" lang="ja-JP" altLang="en-US" smtClean="0"/>
              <a:t>2019/3/20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C5FB1-B098-40E0-BE95-BDD4E66937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5323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031EC1-7874-45B9-9B98-3AA505387BD4}" type="datetime1">
              <a:rPr kumimoji="1" lang="ja-JP" altLang="en-US" smtClean="0"/>
              <a:t>2019/3/20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2C5FB1-B098-40E0-BE95-BDD4E66937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18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テキスト ボックス 26"/>
          <p:cNvSpPr txBox="1"/>
          <p:nvPr/>
        </p:nvSpPr>
        <p:spPr>
          <a:xfrm>
            <a:off x="-11460" y="2"/>
            <a:ext cx="9155460" cy="453183"/>
          </a:xfrm>
          <a:prstGeom prst="rect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81635" tIns="72000" rIns="81635" bIns="72000" rtlCol="0">
            <a:spAutoFit/>
          </a:bodyPr>
          <a:lstStyle/>
          <a:p>
            <a:pPr algn="ctr"/>
            <a:r>
              <a:rPr lang="ja-JP" altLang="en-US" sz="20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全ての子供たちへの</a:t>
            </a:r>
            <a:r>
              <a:rPr lang="en-US" altLang="ja-JP" sz="20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『</a:t>
            </a:r>
            <a:r>
              <a:rPr lang="ja-JP" altLang="en-US" sz="20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心のバリアフリー</a:t>
            </a:r>
            <a:r>
              <a:rPr lang="en-US" altLang="ja-JP" sz="20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』</a:t>
            </a:r>
            <a:r>
              <a:rPr lang="ja-JP" altLang="en-US" sz="20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教育等の実施</a:t>
            </a:r>
          </a:p>
        </p:txBody>
      </p:sp>
      <p:sp>
        <p:nvSpPr>
          <p:cNvPr id="49" name="角丸四角形 2"/>
          <p:cNvSpPr/>
          <p:nvPr/>
        </p:nvSpPr>
        <p:spPr>
          <a:xfrm>
            <a:off x="12907" y="543519"/>
            <a:ext cx="9118393" cy="1125454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○</a:t>
            </a:r>
            <a:r>
              <a:rPr lang="zh-TW" altLang="en-US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新学習指導要領</a:t>
            </a:r>
            <a:r>
              <a:rPr lang="ja-JP" altLang="en-US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において「心のバリアフリー」に関する理解を深める</a:t>
            </a:r>
            <a:r>
              <a:rPr lang="ja-JP" altLang="en-US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指導を</a:t>
            </a:r>
            <a:r>
              <a:rPr lang="ja-JP" altLang="en-US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充実するなど、すべて　</a:t>
            </a:r>
            <a:endParaRPr lang="en-US" altLang="ja-JP" dirty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r>
              <a:rPr lang="ja-JP" altLang="en-US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　 の子供達に「心のバリアフリー」に関する指導を実施</a:t>
            </a:r>
            <a:endParaRPr lang="en-US" altLang="ja-JP" strike="sngStrike" dirty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r>
              <a:rPr lang="ja-JP" altLang="en-US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○</a:t>
            </a:r>
            <a:r>
              <a:rPr lang="ja-JP" altLang="en-US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パラリンピック教育</a:t>
            </a:r>
            <a:r>
              <a:rPr lang="ja-JP" altLang="en-US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を全国で実施し、パラリンピックの機運醸成を推進</a:t>
            </a:r>
          </a:p>
          <a:p>
            <a:r>
              <a:rPr lang="ja-JP" altLang="en-US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○交通・観光・外食・流通業等や一般企業において、「心のバリアフリー」研修を推進</a:t>
            </a:r>
            <a:endParaRPr lang="en-US" altLang="ja-JP" dirty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pic>
        <p:nvPicPr>
          <p:cNvPr id="53" name="図 5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1456" y="3725888"/>
            <a:ext cx="1820112" cy="1137700"/>
          </a:xfrm>
          <a:prstGeom prst="rect">
            <a:avLst/>
          </a:prstGeom>
        </p:spPr>
      </p:pic>
      <p:sp>
        <p:nvSpPr>
          <p:cNvPr id="54" name="テキスト ボックス 53"/>
          <p:cNvSpPr txBox="1"/>
          <p:nvPr/>
        </p:nvSpPr>
        <p:spPr>
          <a:xfrm>
            <a:off x="4797524" y="3586884"/>
            <a:ext cx="2467158" cy="11182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3740">
              <a:lnSpc>
                <a:spcPts val="1643"/>
              </a:lnSpc>
            </a:pPr>
            <a:r>
              <a:rPr lang="ja-JP" altLang="en-US" sz="1400" b="1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取組例</a:t>
            </a:r>
            <a:endParaRPr lang="en-US" altLang="ja-JP" sz="1400" b="1" dirty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defTabSz="913740">
              <a:lnSpc>
                <a:spcPts val="1643"/>
              </a:lnSpc>
            </a:pPr>
            <a:r>
              <a:rPr lang="ja-JP" altLang="en-US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・</a:t>
            </a:r>
            <a:r>
              <a:rPr lang="ja-JP" altLang="en-US" sz="1400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視覚に障害のある生徒と、フロ</a:t>
            </a:r>
          </a:p>
          <a:p>
            <a:pPr defTabSz="913740">
              <a:lnSpc>
                <a:spcPts val="1643"/>
              </a:lnSpc>
            </a:pPr>
            <a:r>
              <a:rPr lang="ja-JP" altLang="en-US" sz="1400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　アバレーボールを通じて交流し、　</a:t>
            </a:r>
          </a:p>
          <a:p>
            <a:pPr defTabSz="913740">
              <a:lnSpc>
                <a:spcPts val="1643"/>
              </a:lnSpc>
            </a:pPr>
            <a:r>
              <a:rPr lang="ja-JP" altLang="en-US" sz="1400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　障害について理解を深め、</a:t>
            </a:r>
            <a:endParaRPr lang="en-US" altLang="ja-JP" sz="1400" dirty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defTabSz="913740">
              <a:lnSpc>
                <a:spcPts val="1643"/>
              </a:lnSpc>
            </a:pPr>
            <a:r>
              <a:rPr lang="ja-JP" altLang="en-US" sz="1400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　スポーツを楽しむ。</a:t>
            </a:r>
            <a:endParaRPr lang="en-US" altLang="ja-JP" sz="1400" dirty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34" name="角丸四角形 33"/>
          <p:cNvSpPr/>
          <p:nvPr/>
        </p:nvSpPr>
        <p:spPr>
          <a:xfrm>
            <a:off x="50401" y="2130330"/>
            <a:ext cx="4623546" cy="2901819"/>
          </a:xfrm>
          <a:prstGeom prst="roundRect">
            <a:avLst>
              <a:gd name="adj" fmla="val 5343"/>
            </a:avLst>
          </a:prstGeom>
          <a:solidFill>
            <a:sysClr val="window" lastClr="FFFFFF"/>
          </a:solidFill>
          <a:ln w="28575" cap="flat" cmpd="sng" algn="ctr">
            <a:solidFill>
              <a:srgbClr val="002060"/>
            </a:solidFill>
            <a:prstDash val="solid"/>
            <a:miter lim="800000"/>
          </a:ln>
          <a:effectLst/>
        </p:spPr>
        <p:txBody>
          <a:bodyPr rtlCol="0" anchor="t"/>
          <a:lstStyle/>
          <a:p>
            <a:pPr>
              <a:defRPr/>
            </a:pPr>
            <a:r>
              <a:rPr kumimoji="0" lang="ja-JP" altLang="en-US" sz="1400" kern="0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・</a:t>
            </a:r>
            <a:r>
              <a:rPr kumimoji="0" lang="en-US" altLang="ja-JP" sz="1400" kern="0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2017</a:t>
            </a:r>
            <a:r>
              <a:rPr kumimoji="0" lang="ja-JP" altLang="en-US" sz="1400" kern="0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年３月、小・中学校新学習指導要領を告示</a:t>
            </a:r>
          </a:p>
          <a:p>
            <a:pPr>
              <a:defRPr/>
            </a:pPr>
            <a:r>
              <a:rPr kumimoji="0" lang="ja-JP" altLang="en-US" sz="1400" kern="0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（小学校で</a:t>
            </a:r>
            <a:r>
              <a:rPr kumimoji="0" lang="en-US" altLang="ja-JP" sz="1400" kern="0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2020</a:t>
            </a:r>
            <a:r>
              <a:rPr kumimoji="0" lang="ja-JP" altLang="en-US" sz="1400" kern="0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年度から、中学校で</a:t>
            </a:r>
            <a:r>
              <a:rPr kumimoji="0" lang="en-US" altLang="ja-JP" sz="1400" kern="0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2021</a:t>
            </a:r>
            <a:r>
              <a:rPr kumimoji="0" lang="ja-JP" altLang="en-US" sz="1400" kern="0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年度から</a:t>
            </a:r>
            <a:endParaRPr kumimoji="0" lang="en-US" altLang="ja-JP" sz="1400" kern="0" dirty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>
              <a:defRPr/>
            </a:pPr>
            <a:r>
              <a:rPr kumimoji="0" lang="en-US" altLang="ja-JP" sz="1400" kern="0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  </a:t>
            </a:r>
            <a:r>
              <a:rPr kumimoji="0" lang="ja-JP" altLang="en-US" sz="1400" kern="0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全面実施）</a:t>
            </a:r>
            <a:endParaRPr kumimoji="0" lang="en-US" altLang="ja-JP" sz="1400" kern="0" dirty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>
              <a:defRPr/>
            </a:pPr>
            <a:endParaRPr kumimoji="0" lang="ja-JP" altLang="en-US" sz="1400" kern="0" dirty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>
              <a:defRPr/>
            </a:pPr>
            <a:r>
              <a:rPr kumimoji="0" lang="ja-JP" altLang="en-US" sz="1400" kern="0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・新学習指導要領を通じて、道徳をはじめとして音楽、図画</a:t>
            </a:r>
            <a:endParaRPr kumimoji="0" lang="en-US" altLang="ja-JP" sz="1400" kern="0" dirty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>
              <a:defRPr/>
            </a:pPr>
            <a:r>
              <a:rPr kumimoji="0" lang="en-US" altLang="ja-JP" sz="1400" kern="0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  </a:t>
            </a:r>
            <a:r>
              <a:rPr kumimoji="0" lang="ja-JP" altLang="en-US" sz="1400" kern="0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工作、美術、体育・保健体育などの各教科や特別活動等に </a:t>
            </a:r>
            <a:endParaRPr kumimoji="0" lang="en-US" altLang="ja-JP" sz="1400" kern="0" dirty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>
              <a:defRPr/>
            </a:pPr>
            <a:r>
              <a:rPr kumimoji="0" lang="en-US" altLang="ja-JP" sz="1400" kern="0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  </a:t>
            </a:r>
            <a:r>
              <a:rPr kumimoji="0" lang="ja-JP" altLang="en-US" sz="1400" kern="0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おける「心のバリアフリー」の指導の充実</a:t>
            </a:r>
          </a:p>
          <a:p>
            <a:pPr>
              <a:defRPr/>
            </a:pPr>
            <a:endParaRPr kumimoji="0" lang="en-US" altLang="ja-JP" sz="1400" kern="0" dirty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>
              <a:defRPr/>
            </a:pPr>
            <a:r>
              <a:rPr kumimoji="0" lang="ja-JP" altLang="en-US" sz="1400" kern="0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・「考え、議論する道徳」への転換を目指し、道徳の「特別の教</a:t>
            </a:r>
            <a:endParaRPr kumimoji="0" lang="en-US" altLang="ja-JP" sz="1400" kern="0" dirty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>
              <a:defRPr/>
            </a:pPr>
            <a:r>
              <a:rPr kumimoji="0" lang="en-US" altLang="ja-JP" sz="1400" kern="0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 </a:t>
            </a:r>
            <a:r>
              <a:rPr kumimoji="0" lang="ja-JP" altLang="en-US" sz="1400" kern="0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科」化（検定教科書導入）</a:t>
            </a:r>
          </a:p>
          <a:p>
            <a:pPr>
              <a:defRPr/>
            </a:pPr>
            <a:r>
              <a:rPr kumimoji="0" lang="ja-JP" altLang="en-US" sz="1400" kern="0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（小学校で今年度から、中学校で来年度から先行して全面　</a:t>
            </a:r>
            <a:endParaRPr kumimoji="0" lang="en-US" altLang="ja-JP" sz="1400" kern="0" dirty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>
              <a:defRPr/>
            </a:pPr>
            <a:r>
              <a:rPr kumimoji="0" lang="ja-JP" altLang="en-US" sz="1400" kern="0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　実施）</a:t>
            </a:r>
          </a:p>
          <a:p>
            <a:pPr>
              <a:defRPr/>
            </a:pPr>
            <a:endParaRPr kumimoji="0" lang="ja-JP" altLang="en-US" sz="1400" kern="0" dirty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35" name="正方形/長方形 34"/>
          <p:cNvSpPr/>
          <p:nvPr/>
        </p:nvSpPr>
        <p:spPr>
          <a:xfrm>
            <a:off x="25861" y="1796581"/>
            <a:ext cx="4328425" cy="355268"/>
          </a:xfrm>
          <a:prstGeom prst="rect">
            <a:avLst/>
          </a:prstGeom>
          <a:solidFill>
            <a:srgbClr val="002060"/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tIns="0" bIns="0" rtlCol="0" anchor="ctr"/>
          <a:lstStyle/>
          <a:p>
            <a:pPr algn="ctr"/>
            <a:r>
              <a:rPr kumimoji="0" lang="ja-JP" altLang="en-US" b="1" kern="0" dirty="0">
                <a:solidFill>
                  <a:prstClr val="white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新学習指導要領における「心のバリアフリー」</a:t>
            </a:r>
          </a:p>
        </p:txBody>
      </p:sp>
      <p:sp>
        <p:nvSpPr>
          <p:cNvPr id="38" name="角丸四角形 37"/>
          <p:cNvSpPr/>
          <p:nvPr/>
        </p:nvSpPr>
        <p:spPr>
          <a:xfrm>
            <a:off x="4736628" y="2108402"/>
            <a:ext cx="4377193" cy="3090996"/>
          </a:xfrm>
          <a:prstGeom prst="roundRect">
            <a:avLst>
              <a:gd name="adj" fmla="val 6107"/>
            </a:avLst>
          </a:prstGeom>
          <a:noFill/>
          <a:ln w="28575" cap="flat" cmpd="sng" algn="ctr">
            <a:solidFill>
              <a:srgbClr val="002060"/>
            </a:solidFill>
            <a:prstDash val="solid"/>
            <a:miter lim="800000"/>
          </a:ln>
          <a:effectLst/>
        </p:spPr>
        <p:txBody>
          <a:bodyPr rtlCol="0" anchor="t"/>
          <a:lstStyle/>
          <a:p>
            <a:pPr>
              <a:defRPr/>
            </a:pPr>
            <a:r>
              <a:rPr kumimoji="0" lang="ja-JP" altLang="en-US" sz="1400" kern="0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・全国各地においてモデル事業を展開し、パラリンピアンとの</a:t>
            </a:r>
          </a:p>
          <a:p>
            <a:pPr>
              <a:defRPr/>
            </a:pPr>
            <a:r>
              <a:rPr kumimoji="0" lang="ja-JP" altLang="en-US" sz="1400" kern="0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　交流やパラリンピック競技体験等の取組を実施</a:t>
            </a:r>
          </a:p>
          <a:p>
            <a:pPr>
              <a:defRPr/>
            </a:pPr>
            <a:endParaRPr kumimoji="0" lang="ja-JP" altLang="en-US" sz="1400" kern="0" dirty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>
              <a:defRPr/>
            </a:pPr>
            <a:r>
              <a:rPr kumimoji="0" lang="ja-JP" altLang="en-US" sz="1400" kern="0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・先行実施している東京都と連携して、</a:t>
            </a:r>
            <a:r>
              <a:rPr kumimoji="0" lang="en-US" altLang="ja-JP" sz="1400" kern="0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2018</a:t>
            </a:r>
            <a:r>
              <a:rPr kumimoji="0" lang="ja-JP" altLang="en-US" sz="1400" kern="0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年度は全国　</a:t>
            </a:r>
            <a:endParaRPr kumimoji="0" lang="en-US" altLang="ja-JP" sz="1400" kern="0" dirty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>
              <a:defRPr/>
            </a:pPr>
            <a:r>
              <a:rPr kumimoji="0" lang="ja-JP" altLang="en-US" sz="1400" kern="0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　</a:t>
            </a:r>
            <a:r>
              <a:rPr kumimoji="0" lang="en-US" altLang="ja-JP" sz="1400" kern="0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3</a:t>
            </a:r>
            <a:r>
              <a:rPr kumimoji="0" lang="ja-JP" altLang="en-US" sz="1400" kern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４道</a:t>
            </a:r>
            <a:r>
              <a:rPr kumimoji="0" lang="ja-JP" altLang="en-US" sz="1400" kern="0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府県・政令市でオリパラ教育を実施</a:t>
            </a:r>
          </a:p>
        </p:txBody>
      </p:sp>
      <p:sp>
        <p:nvSpPr>
          <p:cNvPr id="39" name="正方形/長方形 38"/>
          <p:cNvSpPr/>
          <p:nvPr/>
        </p:nvSpPr>
        <p:spPr>
          <a:xfrm>
            <a:off x="4716264" y="1796582"/>
            <a:ext cx="1882179" cy="355268"/>
          </a:xfrm>
          <a:prstGeom prst="rect">
            <a:avLst/>
          </a:prstGeom>
          <a:solidFill>
            <a:srgbClr val="002060"/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tIns="0" bIns="0" rtlCol="0" anchor="ctr"/>
          <a:lstStyle/>
          <a:p>
            <a:pPr algn="ctr"/>
            <a:r>
              <a:rPr kumimoji="0" lang="ja-JP" altLang="en-US" b="1" kern="0" dirty="0">
                <a:solidFill>
                  <a:prstClr val="white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パラリンピック教育</a:t>
            </a:r>
          </a:p>
        </p:txBody>
      </p:sp>
      <p:sp>
        <p:nvSpPr>
          <p:cNvPr id="40" name="角丸四角形 39"/>
          <p:cNvSpPr/>
          <p:nvPr/>
        </p:nvSpPr>
        <p:spPr>
          <a:xfrm>
            <a:off x="43349" y="5559198"/>
            <a:ext cx="9043967" cy="1263850"/>
          </a:xfrm>
          <a:prstGeom prst="roundRect">
            <a:avLst>
              <a:gd name="adj" fmla="val 10823"/>
            </a:avLst>
          </a:prstGeom>
          <a:solidFill>
            <a:sysClr val="window" lastClr="FFFFFF"/>
          </a:solidFill>
          <a:ln w="28575" cap="flat" cmpd="sng" algn="ctr">
            <a:solidFill>
              <a:srgbClr val="002060"/>
            </a:solidFill>
            <a:prstDash val="solid"/>
            <a:miter lim="800000"/>
          </a:ln>
          <a:effectLst/>
        </p:spPr>
        <p:txBody>
          <a:bodyPr rtlCol="0" anchor="t"/>
          <a:lstStyle/>
          <a:p>
            <a:pPr>
              <a:defRPr/>
            </a:pPr>
            <a:r>
              <a:rPr kumimoji="0" lang="ja-JP" altLang="en-US" sz="1400" kern="0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・交通・観光・外食・流通業等における接遇の向上のため、業界別に事業者向け</a:t>
            </a:r>
            <a:endParaRPr kumimoji="0" lang="en-US" altLang="ja-JP" sz="1400" kern="0" dirty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>
              <a:defRPr/>
            </a:pPr>
            <a:r>
              <a:rPr kumimoji="0" lang="ja-JP" altLang="en-US" sz="1400" kern="0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　ガイドラインを作成し、サービス提供時の接遇向上を推進</a:t>
            </a:r>
          </a:p>
          <a:p>
            <a:pPr>
              <a:defRPr/>
            </a:pPr>
            <a:endParaRPr kumimoji="0" lang="ja-JP" altLang="en-US" sz="1400" kern="0" dirty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>
              <a:defRPr/>
            </a:pPr>
            <a:r>
              <a:rPr kumimoji="0" lang="ja-JP" altLang="en-US" sz="1400" kern="0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・一般企業においても、国で作成した標準的なカリキュラムを活用して、社員向けの</a:t>
            </a:r>
          </a:p>
          <a:p>
            <a:pPr>
              <a:defRPr/>
            </a:pPr>
            <a:r>
              <a:rPr kumimoji="0" lang="ja-JP" altLang="en-US" sz="1400" kern="0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　「心のバリアフリー」研修を推進</a:t>
            </a:r>
            <a:endParaRPr kumimoji="0" lang="en-US" altLang="ja-JP" sz="1400" kern="0" dirty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41" name="正方形/長方形 40"/>
          <p:cNvSpPr/>
          <p:nvPr/>
        </p:nvSpPr>
        <p:spPr>
          <a:xfrm>
            <a:off x="65567" y="5194337"/>
            <a:ext cx="2888647" cy="368723"/>
          </a:xfrm>
          <a:prstGeom prst="rect">
            <a:avLst/>
          </a:prstGeom>
          <a:solidFill>
            <a:srgbClr val="002060"/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tIns="0" bIns="0" rtlCol="0" anchor="ctr"/>
          <a:lstStyle/>
          <a:p>
            <a:pPr algn="ctr"/>
            <a:r>
              <a:rPr kumimoji="0" lang="ja-JP" altLang="en-US" b="1" kern="0" dirty="0">
                <a:solidFill>
                  <a:prstClr val="white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接遇ガイドラインの策定等</a:t>
            </a:r>
          </a:p>
        </p:txBody>
      </p:sp>
      <p:sp>
        <p:nvSpPr>
          <p:cNvPr id="42" name="object 39"/>
          <p:cNvSpPr/>
          <p:nvPr/>
        </p:nvSpPr>
        <p:spPr>
          <a:xfrm>
            <a:off x="6031103" y="5831422"/>
            <a:ext cx="2913741" cy="89530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テキスト ボックス 1"/>
          <p:cNvSpPr txBox="1"/>
          <p:nvPr/>
        </p:nvSpPr>
        <p:spPr>
          <a:xfrm>
            <a:off x="8163612" y="35396"/>
            <a:ext cx="967688" cy="38051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ja-JP" altLang="en-US" dirty="0" smtClean="0"/>
              <a:t>別紙</a:t>
            </a:r>
            <a:r>
              <a:rPr lang="en-US" altLang="ja-JP" dirty="0" smtClean="0"/>
              <a:t>1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3647724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/>
          <p:cNvSpPr txBox="1"/>
          <p:nvPr/>
        </p:nvSpPr>
        <p:spPr>
          <a:xfrm>
            <a:off x="-11460" y="0"/>
            <a:ext cx="9155460" cy="453183"/>
          </a:xfrm>
          <a:prstGeom prst="rect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path path="circle">
              <a:fillToRect r="100000" b="100000"/>
            </a:path>
            <a:tileRect l="-100000" t="-10000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81635" tIns="72000" rIns="81635" bIns="72000" rtlCol="0">
            <a:spAutoFit/>
          </a:bodyPr>
          <a:lstStyle/>
          <a:p>
            <a:pPr algn="ctr"/>
            <a:r>
              <a:rPr lang="ja-JP" altLang="en-US" sz="2000" b="1" dirty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街づくりのユニバーサルデザインの諸制度の見直し</a:t>
            </a:r>
            <a:endParaRPr lang="ja-JP" altLang="en-US" sz="2000" b="1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26" name="角丸四角形 25"/>
          <p:cNvSpPr/>
          <p:nvPr/>
        </p:nvSpPr>
        <p:spPr>
          <a:xfrm>
            <a:off x="4830967" y="1802429"/>
            <a:ext cx="4300333" cy="3980185"/>
          </a:xfrm>
          <a:prstGeom prst="roundRect">
            <a:avLst>
              <a:gd name="adj" fmla="val 5607"/>
            </a:avLst>
          </a:prstGeom>
          <a:solidFill>
            <a:sysClr val="window" lastClr="FFFFFF"/>
          </a:solidFill>
          <a:ln w="28575" cap="flat" cmpd="sng" algn="ctr">
            <a:solidFill>
              <a:srgbClr val="002060"/>
            </a:solidFill>
            <a:prstDash val="solid"/>
            <a:miter lim="800000"/>
          </a:ln>
          <a:effectLst/>
        </p:spPr>
        <p:txBody>
          <a:bodyPr lIns="72000" rIns="72000" rtlCol="0" anchor="t"/>
          <a:lstStyle/>
          <a:p>
            <a:pPr>
              <a:defRPr/>
            </a:pPr>
            <a:endParaRPr kumimoji="0" lang="en-US" altLang="ja-JP" sz="800" kern="0" dirty="0" smtClean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>
              <a:defRPr/>
            </a:pPr>
            <a:r>
              <a:rPr kumimoji="0" lang="ja-JP" altLang="en-US" sz="1600" kern="0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・交通バリアフリー基準・ガイドラインの</a:t>
            </a:r>
            <a:r>
              <a:rPr kumimoji="0" lang="ja-JP" altLang="en-US" sz="1600" kern="0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改正</a:t>
            </a:r>
            <a:endParaRPr kumimoji="0" lang="en-US" altLang="ja-JP" sz="1600" kern="0" dirty="0" smtClean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>
              <a:defRPr/>
            </a:pPr>
            <a:r>
              <a:rPr kumimoji="0" lang="ja-JP" altLang="en-US" sz="1600" kern="0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（平成</a:t>
            </a:r>
            <a:r>
              <a:rPr kumimoji="0" lang="en-US" altLang="ja-JP" sz="1600" kern="0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30</a:t>
            </a:r>
            <a:r>
              <a:rPr kumimoji="0" lang="ja-JP" altLang="en-US" sz="1600" kern="0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年</a:t>
            </a:r>
            <a:r>
              <a:rPr kumimoji="0" lang="en-US" altLang="ja-JP" sz="1600" kern="0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3</a:t>
            </a:r>
            <a:r>
              <a:rPr kumimoji="0" lang="ja-JP" altLang="en-US" sz="1600" kern="0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月省令・ガイドライン改正）</a:t>
            </a:r>
          </a:p>
          <a:p>
            <a:pPr>
              <a:defRPr/>
            </a:pPr>
            <a:endParaRPr kumimoji="0" lang="en-US" altLang="ja-JP" sz="800" kern="0" dirty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>
              <a:defRPr/>
            </a:pPr>
            <a:r>
              <a:rPr kumimoji="0" lang="ja-JP" altLang="en-US" sz="1400" kern="0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⇒駅のバリアフリールートの最短化、大規模駅における</a:t>
            </a:r>
          </a:p>
          <a:p>
            <a:pPr>
              <a:defRPr/>
            </a:pPr>
            <a:r>
              <a:rPr kumimoji="0" lang="ja-JP" altLang="en-US" sz="1400" kern="0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　</a:t>
            </a:r>
            <a:r>
              <a:rPr kumimoji="0" lang="ja-JP" altLang="en-US" sz="1400" kern="0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複数ルート化を義務付け</a:t>
            </a:r>
            <a:endParaRPr kumimoji="0" lang="en-US" altLang="ja-JP" sz="1400" kern="0" dirty="0" smtClean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>
              <a:defRPr/>
            </a:pPr>
            <a:endParaRPr kumimoji="0" lang="en-US" altLang="ja-JP" sz="800" kern="0" dirty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>
              <a:defRPr/>
            </a:pPr>
            <a:r>
              <a:rPr kumimoji="0" lang="ja-JP" altLang="en-US" sz="1400" kern="0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⇒利用の</a:t>
            </a:r>
            <a:r>
              <a:rPr kumimoji="0" lang="ja-JP" altLang="en-US" sz="1400" kern="0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状況に応じて</a:t>
            </a:r>
            <a:r>
              <a:rPr kumimoji="0" lang="ja-JP" altLang="en-US" sz="1400" kern="0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エレベーターの複数化</a:t>
            </a:r>
            <a:endParaRPr kumimoji="0" lang="en-US" altLang="ja-JP" sz="1400" kern="0" dirty="0" smtClean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>
              <a:defRPr/>
            </a:pPr>
            <a:r>
              <a:rPr kumimoji="0" lang="ja-JP" altLang="en-US" sz="1400" kern="0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　</a:t>
            </a:r>
            <a:r>
              <a:rPr kumimoji="0" lang="ja-JP" altLang="en-US" sz="1400" kern="0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又は大型化を義務付け</a:t>
            </a:r>
            <a:endParaRPr kumimoji="0" lang="en-US" altLang="ja-JP" sz="1400" kern="0" dirty="0" smtClean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>
              <a:defRPr/>
            </a:pPr>
            <a:endParaRPr kumimoji="0" lang="en-US" altLang="ja-JP" sz="800" kern="0" dirty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>
              <a:defRPr/>
            </a:pPr>
            <a:r>
              <a:rPr kumimoji="0" lang="ja-JP" altLang="en-US" sz="1400" kern="0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⇒新幹線等の車椅子スペース設置義務付けを</a:t>
            </a:r>
            <a:endParaRPr kumimoji="0" lang="en-US" altLang="ja-JP" sz="1400" kern="0" dirty="0" smtClean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>
              <a:defRPr/>
            </a:pPr>
            <a:r>
              <a:rPr kumimoji="0" lang="en-US" altLang="ja-JP" sz="1400" kern="0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 </a:t>
            </a:r>
            <a:r>
              <a:rPr kumimoji="0" lang="en-US" altLang="ja-JP" sz="1400" kern="0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 </a:t>
            </a:r>
            <a:r>
              <a:rPr kumimoji="0" lang="ja-JP" altLang="en-US" sz="1400" kern="0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１列車ごとに１以上から２以上に見直し　　等</a:t>
            </a:r>
            <a:endParaRPr kumimoji="0" lang="en-US" altLang="ja-JP" sz="1400" kern="0" dirty="0" smtClean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>
              <a:defRPr/>
            </a:pPr>
            <a:endParaRPr kumimoji="0" lang="ja-JP" altLang="en-US" sz="400" kern="0" dirty="0" smtClean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marL="90488" indent="-90488">
              <a:defRPr/>
            </a:pPr>
            <a:endParaRPr kumimoji="0" lang="en-US" altLang="ja-JP" sz="900" kern="0" dirty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marL="90488" indent="-90488">
              <a:defRPr/>
            </a:pPr>
            <a:r>
              <a:rPr kumimoji="0" lang="ja-JP" altLang="en-US" sz="1600" kern="0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・ホテル・旅館のバリアフリー客室基準の見直し（昨年</a:t>
            </a:r>
            <a:r>
              <a:rPr kumimoji="0" lang="en-US" altLang="ja-JP" sz="1600" kern="0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10</a:t>
            </a:r>
            <a:r>
              <a:rPr kumimoji="0" lang="ja-JP" altLang="en-US" sz="1600" kern="0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月政令改正、本年９月施行）</a:t>
            </a:r>
          </a:p>
          <a:p>
            <a:pPr marL="90488" indent="-90488">
              <a:defRPr/>
            </a:pPr>
            <a:endParaRPr kumimoji="0" lang="ja-JP" altLang="en-US" sz="800" kern="0" dirty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marL="90488" indent="-90488">
              <a:defRPr/>
            </a:pPr>
            <a:r>
              <a:rPr kumimoji="0" lang="ja-JP" altLang="en-US" sz="1400" kern="0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⇒一定規模以上のホテル・旅館の新築時等に、現行</a:t>
            </a:r>
            <a:r>
              <a:rPr kumimoji="0" lang="ja-JP" altLang="en-US" sz="1400" kern="0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では　</a:t>
            </a:r>
            <a:endParaRPr kumimoji="0" lang="en-US" altLang="ja-JP" sz="1400" kern="0" dirty="0" smtClean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marL="90488" indent="-90488">
              <a:defRPr/>
            </a:pPr>
            <a:r>
              <a:rPr kumimoji="0" lang="ja-JP" altLang="en-US" sz="1400" kern="0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 バリアフリー</a:t>
            </a:r>
            <a:r>
              <a:rPr kumimoji="0" lang="ja-JP" altLang="en-US" sz="1400" kern="0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客室の義務付けが１室以上のところを</a:t>
            </a:r>
            <a:r>
              <a:rPr kumimoji="0" lang="ja-JP" altLang="en-US" sz="1400" kern="0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、当該</a:t>
            </a:r>
            <a:endParaRPr kumimoji="0" lang="en-US" altLang="ja-JP" sz="1400" kern="0" dirty="0" smtClean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marL="90488" indent="-90488">
              <a:defRPr/>
            </a:pPr>
            <a:r>
              <a:rPr kumimoji="0" lang="en-US" altLang="ja-JP" sz="1400" kern="0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 </a:t>
            </a:r>
            <a:r>
              <a:rPr kumimoji="0" lang="ja-JP" altLang="en-US" sz="1400" kern="0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客室</a:t>
            </a:r>
            <a:r>
              <a:rPr kumimoji="0" lang="ja-JP" altLang="en-US" sz="1400" kern="0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総数の１％以上に引き上げ</a:t>
            </a:r>
          </a:p>
          <a:p>
            <a:pPr marL="90488" indent="-90488">
              <a:defRPr/>
            </a:pPr>
            <a:endParaRPr kumimoji="0" lang="ja-JP" altLang="en-US" sz="1400" kern="0" dirty="0" smtClean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27" name="正方形/長方形 26"/>
          <p:cNvSpPr/>
          <p:nvPr/>
        </p:nvSpPr>
        <p:spPr>
          <a:xfrm>
            <a:off x="4869603" y="1555302"/>
            <a:ext cx="3132930" cy="324000"/>
          </a:xfrm>
          <a:prstGeom prst="rect">
            <a:avLst/>
          </a:prstGeom>
          <a:solidFill>
            <a:srgbClr val="002060"/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tIns="0" bIns="0" rtlCol="0" anchor="ctr"/>
          <a:lstStyle/>
          <a:p>
            <a:pPr algn="ctr"/>
            <a:r>
              <a:rPr kumimoji="0" lang="ja-JP" altLang="en-US" b="1" kern="0" dirty="0">
                <a:solidFill>
                  <a:prstClr val="white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基準・ガイドラインの見直し等</a:t>
            </a:r>
          </a:p>
        </p:txBody>
      </p:sp>
      <p:sp>
        <p:nvSpPr>
          <p:cNvPr id="29" name="角丸四角形 28"/>
          <p:cNvSpPr/>
          <p:nvPr/>
        </p:nvSpPr>
        <p:spPr>
          <a:xfrm>
            <a:off x="232100" y="2033887"/>
            <a:ext cx="4371650" cy="548296"/>
          </a:xfrm>
          <a:prstGeom prst="roundRect">
            <a:avLst/>
          </a:prstGeom>
          <a:solidFill>
            <a:srgbClr val="99FF99"/>
          </a:solidFill>
          <a:ln w="28575">
            <a:solidFill>
              <a:srgbClr val="00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30" name="角丸四角形 29"/>
          <p:cNvSpPr/>
          <p:nvPr/>
        </p:nvSpPr>
        <p:spPr>
          <a:xfrm>
            <a:off x="198757" y="3106219"/>
            <a:ext cx="4391749" cy="559462"/>
          </a:xfrm>
          <a:prstGeom prst="roundRect">
            <a:avLst/>
          </a:prstGeom>
          <a:solidFill>
            <a:srgbClr val="66CCFF"/>
          </a:solidFill>
          <a:ln w="28575">
            <a:solidFill>
              <a:srgbClr val="00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31" name="角丸四角形 30"/>
          <p:cNvSpPr/>
          <p:nvPr/>
        </p:nvSpPr>
        <p:spPr>
          <a:xfrm>
            <a:off x="218856" y="4497256"/>
            <a:ext cx="4371650" cy="251061"/>
          </a:xfrm>
          <a:prstGeom prst="roundRect">
            <a:avLst/>
          </a:prstGeom>
          <a:solidFill>
            <a:srgbClr val="FF9933"/>
          </a:solidFill>
          <a:ln w="31750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19050" y="492015"/>
            <a:ext cx="9124950" cy="957165"/>
          </a:xfrm>
          <a:prstGeom prst="rect">
            <a:avLst/>
          </a:prstGeom>
          <a:noFill/>
          <a:ln w="28575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ja-JP"/>
            </a:defPPr>
            <a:lvl1pPr>
              <a:defRPr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174625" indent="-174625"/>
            <a:r>
              <a:rPr lang="ja-JP" altLang="en-US" dirty="0">
                <a:solidFill>
                  <a:srgbClr val="002060"/>
                </a:solidFill>
              </a:rPr>
              <a:t>○ユニバーサルデザイン</a:t>
            </a:r>
            <a:r>
              <a:rPr lang="en-US" altLang="ja-JP" dirty="0">
                <a:solidFill>
                  <a:srgbClr val="002060"/>
                </a:solidFill>
              </a:rPr>
              <a:t>2020</a:t>
            </a:r>
            <a:r>
              <a:rPr lang="ja-JP" altLang="en-US" dirty="0">
                <a:solidFill>
                  <a:srgbClr val="002060"/>
                </a:solidFill>
              </a:rPr>
              <a:t>行動計画を踏まえ、平成</a:t>
            </a:r>
            <a:r>
              <a:rPr lang="en-US" altLang="ja-JP" dirty="0">
                <a:solidFill>
                  <a:srgbClr val="002060"/>
                </a:solidFill>
              </a:rPr>
              <a:t>30</a:t>
            </a:r>
            <a:r>
              <a:rPr lang="ja-JP" altLang="en-US" dirty="0">
                <a:solidFill>
                  <a:srgbClr val="002060"/>
                </a:solidFill>
              </a:rPr>
              <a:t>年５月に改正バリアフリー法が成立</a:t>
            </a:r>
          </a:p>
          <a:p>
            <a:pPr marL="174625" indent="-174625"/>
            <a:r>
              <a:rPr lang="ja-JP" altLang="en-US" dirty="0" smtClean="0">
                <a:solidFill>
                  <a:srgbClr val="002060"/>
                </a:solidFill>
              </a:rPr>
              <a:t>○</a:t>
            </a:r>
            <a:r>
              <a:rPr lang="ja-JP" altLang="en-US" dirty="0">
                <a:solidFill>
                  <a:srgbClr val="002060"/>
                </a:solidFill>
              </a:rPr>
              <a:t>鉄道駅・鉄道車両・ホテル・旅館等の基準・ガイドラインの見直し</a:t>
            </a:r>
            <a:endParaRPr lang="en-US" altLang="ja-JP" dirty="0">
              <a:solidFill>
                <a:srgbClr val="002060"/>
              </a:solidFill>
            </a:endParaRPr>
          </a:p>
          <a:p>
            <a:pPr marL="174625" indent="-174625"/>
            <a:r>
              <a:rPr lang="ja-JP" altLang="en-US" dirty="0" smtClean="0">
                <a:solidFill>
                  <a:srgbClr val="002060"/>
                </a:solidFill>
              </a:rPr>
              <a:t>○新国立競技場において「世界最高のユニバーサルデザイン」を実現</a:t>
            </a:r>
            <a:endParaRPr lang="ja-JP" altLang="en-US" dirty="0">
              <a:solidFill>
                <a:srgbClr val="002060"/>
              </a:solidFill>
            </a:endParaRPr>
          </a:p>
        </p:txBody>
      </p:sp>
      <p:sp>
        <p:nvSpPr>
          <p:cNvPr id="34" name="正方形/長方形 33"/>
          <p:cNvSpPr/>
          <p:nvPr/>
        </p:nvSpPr>
        <p:spPr>
          <a:xfrm>
            <a:off x="19050" y="1543240"/>
            <a:ext cx="2308921" cy="324000"/>
          </a:xfrm>
          <a:prstGeom prst="rect">
            <a:avLst/>
          </a:prstGeom>
          <a:solidFill>
            <a:srgbClr val="002060"/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tIns="0" bIns="0" rtlCol="0" anchor="ctr"/>
          <a:lstStyle/>
          <a:p>
            <a:pPr algn="ctr">
              <a:defRPr/>
            </a:pPr>
            <a:r>
              <a:rPr kumimoji="0" lang="ja-JP" altLang="en-US" b="1" kern="0" dirty="0" smtClean="0">
                <a:solidFill>
                  <a:prstClr val="white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バリアフリー法の改正</a:t>
            </a:r>
          </a:p>
        </p:txBody>
      </p:sp>
      <p:sp>
        <p:nvSpPr>
          <p:cNvPr id="19" name="角丸四角形 18"/>
          <p:cNvSpPr/>
          <p:nvPr/>
        </p:nvSpPr>
        <p:spPr>
          <a:xfrm>
            <a:off x="35288" y="5896062"/>
            <a:ext cx="9110436" cy="961317"/>
          </a:xfrm>
          <a:prstGeom prst="roundRect">
            <a:avLst>
              <a:gd name="adj" fmla="val 10823"/>
            </a:avLst>
          </a:prstGeom>
          <a:solidFill>
            <a:sysClr val="window" lastClr="FFFFFF"/>
          </a:solidFill>
          <a:ln w="28575" cap="flat" cmpd="sng" algn="ctr">
            <a:solidFill>
              <a:srgbClr val="002060"/>
            </a:solidFill>
            <a:prstDash val="solid"/>
            <a:miter lim="800000"/>
          </a:ln>
          <a:effectLst/>
        </p:spPr>
        <p:txBody>
          <a:bodyPr rtlCol="0" anchor="t"/>
          <a:lstStyle/>
          <a:p>
            <a:pPr>
              <a:defRPr/>
            </a:pPr>
            <a:r>
              <a:rPr kumimoji="0" lang="ja-JP" altLang="en-US" sz="1400" kern="0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・競技会場については、</a:t>
            </a:r>
            <a:r>
              <a:rPr kumimoji="0" lang="en-US" altLang="ja-JP" sz="1400" kern="0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Tokyo2020</a:t>
            </a:r>
            <a:r>
              <a:rPr kumimoji="0" lang="ja-JP" altLang="en-US" sz="1400" kern="0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アクセシビリティ・ガイドラインに従ったバリアフリー化</a:t>
            </a:r>
            <a:endParaRPr kumimoji="0" lang="en-US" altLang="ja-JP" sz="1400" kern="0" dirty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>
              <a:defRPr/>
            </a:pPr>
            <a:r>
              <a:rPr kumimoji="0" lang="ja-JP" altLang="en-US" sz="1400" kern="0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・「新国立競技場の整備計画」の基本理念をもとに「世界最高のユニバーサルデザイン」を実現</a:t>
            </a:r>
            <a:endParaRPr kumimoji="0" lang="en-US" altLang="ja-JP" sz="1400" kern="0" dirty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>
              <a:defRPr/>
            </a:pPr>
            <a:r>
              <a:rPr kumimoji="0" lang="ja-JP" altLang="en-US" sz="1400" kern="0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（車椅子</a:t>
            </a:r>
            <a:r>
              <a:rPr kumimoji="0" lang="ja-JP" altLang="en-US" sz="1400" kern="0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使用者、高齢者、子育てグループ等とワークショップを開催し、多様なニーズを把握しながら</a:t>
            </a:r>
            <a:r>
              <a:rPr kumimoji="0" lang="ja-JP" altLang="en-US" sz="1400" kern="0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整備）</a:t>
            </a:r>
            <a:endParaRPr kumimoji="0" lang="ja-JP" altLang="en-US" sz="1400" kern="0" dirty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>
              <a:defRPr/>
            </a:pPr>
            <a:r>
              <a:rPr kumimoji="0" lang="ja-JP" altLang="en-US" sz="1400" kern="0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・ナショナルトレーニングセンター拡充棟（仮称）についても、整備を進めるとともに、周辺のバリアフリー化を促進</a:t>
            </a:r>
          </a:p>
        </p:txBody>
      </p:sp>
      <p:sp>
        <p:nvSpPr>
          <p:cNvPr id="20" name="正方形/長方形 19"/>
          <p:cNvSpPr/>
          <p:nvPr/>
        </p:nvSpPr>
        <p:spPr>
          <a:xfrm>
            <a:off x="0" y="5658666"/>
            <a:ext cx="3897686" cy="296637"/>
          </a:xfrm>
          <a:prstGeom prst="rect">
            <a:avLst/>
          </a:prstGeom>
          <a:solidFill>
            <a:srgbClr val="002060"/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tIns="0" bIns="0" rtlCol="0" anchor="ctr"/>
          <a:lstStyle/>
          <a:p>
            <a:pPr algn="ctr">
              <a:defRPr/>
            </a:pPr>
            <a:r>
              <a:rPr kumimoji="0" lang="ja-JP" altLang="en-US" b="1" kern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新国立競技場及び他会場の取組等</a:t>
            </a:r>
            <a:endParaRPr kumimoji="0" lang="ja-JP" altLang="en-US" b="1" strike="sngStrike" kern="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33" name="角丸四角形 32"/>
          <p:cNvSpPr/>
          <p:nvPr/>
        </p:nvSpPr>
        <p:spPr>
          <a:xfrm>
            <a:off x="19050" y="1813681"/>
            <a:ext cx="4771891" cy="3738863"/>
          </a:xfrm>
          <a:prstGeom prst="roundRect">
            <a:avLst>
              <a:gd name="adj" fmla="val 6971"/>
            </a:avLst>
          </a:prstGeom>
          <a:noFill/>
          <a:ln w="28575" cap="flat" cmpd="sng" algn="ctr">
            <a:solidFill>
              <a:srgbClr val="002060"/>
            </a:solidFill>
            <a:prstDash val="solid"/>
            <a:miter lim="800000"/>
          </a:ln>
          <a:effectLst/>
        </p:spPr>
        <p:txBody>
          <a:bodyPr lIns="72000" rIns="72000" rtlCol="0" anchor="t"/>
          <a:lstStyle/>
          <a:p>
            <a:pPr>
              <a:defRPr/>
            </a:pPr>
            <a:endParaRPr kumimoji="0" lang="en-US" altLang="ja-JP" sz="700" kern="0" dirty="0" smtClean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>
              <a:defRPr/>
            </a:pPr>
            <a:r>
              <a:rPr kumimoji="0" lang="ja-JP" altLang="en-US" sz="1600" kern="0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　</a:t>
            </a:r>
            <a:r>
              <a:rPr kumimoji="0" lang="en-US" altLang="ja-JP" sz="1600" kern="0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《</a:t>
            </a:r>
            <a:r>
              <a:rPr kumimoji="0" lang="en-US" altLang="ja-JP" sz="1600" kern="0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Ⅰ》</a:t>
            </a:r>
            <a:r>
              <a:rPr kumimoji="0" lang="ja-JP" altLang="en-US" sz="1600" kern="0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交通事業者によるハード対策・ソフト対策</a:t>
            </a:r>
            <a:r>
              <a:rPr kumimoji="0" lang="ja-JP" altLang="en-US" sz="1600" kern="0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一体</a:t>
            </a:r>
            <a:endParaRPr kumimoji="0" lang="en-US" altLang="ja-JP" sz="1600" kern="0" dirty="0" smtClean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>
              <a:defRPr/>
            </a:pPr>
            <a:r>
              <a:rPr kumimoji="0" lang="ja-JP" altLang="en-US" sz="1600" kern="0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　</a:t>
            </a:r>
            <a:r>
              <a:rPr kumimoji="0" lang="ja-JP" altLang="en-US" sz="1600" kern="0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　　　と</a:t>
            </a:r>
            <a:r>
              <a:rPr kumimoji="0" lang="ja-JP" altLang="en-US" sz="1600" kern="0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なった取組の</a:t>
            </a:r>
            <a:r>
              <a:rPr kumimoji="0" lang="ja-JP" altLang="en-US" sz="1600" kern="0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促進</a:t>
            </a:r>
            <a:endParaRPr kumimoji="0" lang="en-US" altLang="ja-JP" sz="1600" kern="0" dirty="0" smtClean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>
              <a:defRPr/>
            </a:pPr>
            <a:endParaRPr kumimoji="0" lang="en-US" altLang="ja-JP" sz="400" kern="0" dirty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>
              <a:defRPr/>
            </a:pPr>
            <a:r>
              <a:rPr kumimoji="0" lang="ja-JP" altLang="en-US" sz="1400" kern="0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・新た</a:t>
            </a:r>
            <a:r>
              <a:rPr kumimoji="0" lang="ja-JP" altLang="en-US" sz="1400" kern="0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に</a:t>
            </a:r>
            <a:r>
              <a:rPr kumimoji="0" lang="ja-JP" altLang="en-US" sz="1400" kern="0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バリアフリー計画</a:t>
            </a:r>
            <a:r>
              <a:rPr kumimoji="0" lang="ja-JP" altLang="en-US" sz="1400" kern="0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作成・定期報告・公表の制度</a:t>
            </a:r>
            <a:r>
              <a:rPr kumimoji="0" lang="ja-JP" altLang="en-US" sz="1400" kern="0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を創設　　</a:t>
            </a:r>
            <a:endParaRPr kumimoji="0" lang="en-US" altLang="ja-JP" sz="1400" kern="0" dirty="0" smtClean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>
              <a:defRPr/>
            </a:pPr>
            <a:endParaRPr kumimoji="0" lang="en-US" altLang="ja-JP" sz="700" kern="0" dirty="0" smtClean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>
              <a:defRPr/>
            </a:pPr>
            <a:r>
              <a:rPr kumimoji="0" lang="ja-JP" altLang="en-US" sz="1600" kern="0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　</a:t>
            </a:r>
            <a:endParaRPr kumimoji="0" lang="ja-JP" altLang="en-US" sz="1600" kern="0" dirty="0" smtClean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>
              <a:defRPr/>
            </a:pPr>
            <a:r>
              <a:rPr kumimoji="0" lang="en-US" altLang="ja-JP" sz="1600" kern="0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 《</a:t>
            </a:r>
            <a:r>
              <a:rPr kumimoji="0" lang="en-US" altLang="ja-JP" sz="1600" kern="0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Ⅱ》</a:t>
            </a:r>
            <a:r>
              <a:rPr kumimoji="0" lang="ja-JP" altLang="en-US" sz="1600" kern="0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市区町村が主体的に行う地域の</a:t>
            </a:r>
            <a:r>
              <a:rPr kumimoji="0" lang="ja-JP" altLang="en-US" sz="1600" kern="0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バリアフリー化</a:t>
            </a:r>
            <a:endParaRPr kumimoji="0" lang="en-US" altLang="ja-JP" sz="1600" kern="0" dirty="0" smtClean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>
              <a:defRPr/>
            </a:pPr>
            <a:r>
              <a:rPr kumimoji="0" lang="ja-JP" altLang="en-US" sz="1600" kern="0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　</a:t>
            </a:r>
            <a:r>
              <a:rPr kumimoji="0" lang="ja-JP" altLang="en-US" sz="1600" kern="0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　　　の</a:t>
            </a:r>
            <a:r>
              <a:rPr kumimoji="0" lang="ja-JP" altLang="en-US" sz="1600" kern="0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取組の</a:t>
            </a:r>
            <a:r>
              <a:rPr kumimoji="0" lang="ja-JP" altLang="en-US" sz="1600" kern="0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促進</a:t>
            </a:r>
            <a:endParaRPr kumimoji="0" lang="en-US" altLang="ja-JP" sz="1600" kern="0" dirty="0" smtClean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>
              <a:defRPr/>
            </a:pPr>
            <a:endParaRPr kumimoji="0" lang="en-US" altLang="ja-JP" sz="500" kern="0" dirty="0" smtClean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>
              <a:defRPr/>
            </a:pPr>
            <a:r>
              <a:rPr kumimoji="0" lang="ja-JP" altLang="en-US" sz="1400" kern="0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・駅、道路、公共施設等の一体的・計画的バリアフリー化を促進</a:t>
            </a:r>
            <a:endParaRPr kumimoji="0" lang="en-US" altLang="ja-JP" sz="1400" kern="0" dirty="0" smtClean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>
              <a:defRPr/>
            </a:pPr>
            <a:r>
              <a:rPr kumimoji="0" lang="ja-JP" altLang="en-US" sz="1400" kern="0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 するため、バリアフリー</a:t>
            </a:r>
            <a:r>
              <a:rPr kumimoji="0" lang="ja-JP" altLang="en-US" sz="1400" kern="0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の方針を定めるマスタープラン制度を</a:t>
            </a:r>
            <a:r>
              <a:rPr kumimoji="0" lang="ja-JP" altLang="en-US" sz="1400" kern="0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創設</a:t>
            </a:r>
            <a:endParaRPr kumimoji="0" lang="en-US" altLang="ja-JP" sz="1400" kern="0" dirty="0" smtClean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>
              <a:defRPr/>
            </a:pPr>
            <a:endParaRPr kumimoji="0" lang="en-US" altLang="ja-JP" sz="400" kern="0" dirty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>
              <a:defRPr/>
            </a:pPr>
            <a:endParaRPr kumimoji="0" lang="en-US" altLang="ja-JP" sz="400" kern="0" dirty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>
              <a:defRPr/>
            </a:pPr>
            <a:endParaRPr kumimoji="0" lang="ja-JP" altLang="en-US" sz="1600" kern="0" dirty="0" smtClean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>
              <a:defRPr/>
            </a:pPr>
            <a:r>
              <a:rPr kumimoji="0" lang="ja-JP" altLang="en-US" sz="1600" kern="0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　</a:t>
            </a:r>
            <a:r>
              <a:rPr kumimoji="0" lang="en-US" altLang="ja-JP" sz="1600" kern="0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《Ⅲ》</a:t>
            </a:r>
            <a:r>
              <a:rPr kumimoji="0" lang="ja-JP" altLang="en-US" sz="1600" kern="0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利用者</a:t>
            </a:r>
            <a:r>
              <a:rPr kumimoji="0" lang="ja-JP" altLang="en-US" sz="1600" kern="0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への</a:t>
            </a:r>
            <a:r>
              <a:rPr kumimoji="0" lang="ja-JP" altLang="en-US" sz="1600" kern="0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情報提供の推進</a:t>
            </a:r>
            <a:endParaRPr kumimoji="0" lang="en-US" altLang="ja-JP" sz="1600" kern="0" dirty="0" smtClean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>
              <a:defRPr/>
            </a:pPr>
            <a:endParaRPr kumimoji="0" lang="en-US" altLang="ja-JP" sz="400" kern="0" dirty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>
              <a:defRPr/>
            </a:pPr>
            <a:r>
              <a:rPr kumimoji="0" lang="ja-JP" altLang="en-US" sz="1400" kern="0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・建築物等のバリアフリー情報の提供を努力義務化、市町村によるバリアフリーマップ作成を推進</a:t>
            </a:r>
            <a:endParaRPr kumimoji="0" lang="en-US" altLang="ja-JP" sz="1400" kern="0" dirty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8163612" y="35396"/>
            <a:ext cx="967688" cy="38051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ja-JP" altLang="en-US" dirty="0" smtClean="0"/>
              <a:t>別紙</a:t>
            </a:r>
            <a:r>
              <a:rPr lang="en-US" altLang="ja-JP" dirty="0"/>
              <a:t>2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65140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/>
          <p:cNvSpPr txBox="1"/>
          <p:nvPr/>
        </p:nvSpPr>
        <p:spPr>
          <a:xfrm>
            <a:off x="-11460" y="0"/>
            <a:ext cx="9155460" cy="821095"/>
          </a:xfrm>
          <a:prstGeom prst="rect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path path="circle">
              <a:fillToRect r="100000" b="100000"/>
            </a:path>
            <a:tileRect l="-100000" t="-10000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81635" tIns="40817" rIns="81635" bIns="40817" rtlCol="0">
            <a:spAutoFit/>
          </a:bodyPr>
          <a:lstStyle/>
          <a:p>
            <a:pPr algn="ctr" defTabSz="816351"/>
            <a:r>
              <a:rPr lang="ja-JP" altLang="en-US" sz="2000" b="1" dirty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　　　</a:t>
            </a:r>
            <a:r>
              <a:rPr lang="ja-JP" altLang="en-US" sz="2400" b="1" dirty="0">
                <a:solidFill>
                  <a:prstClr val="white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バリアフリー法</a:t>
            </a:r>
            <a:r>
              <a:rPr lang="ja-JP" altLang="en-US" sz="24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関係法令改正等を</a:t>
            </a:r>
            <a:r>
              <a:rPr lang="ja-JP" altLang="en-US" sz="2400" b="1" dirty="0">
                <a:solidFill>
                  <a:prstClr val="white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踏まえた</a:t>
            </a:r>
            <a:endParaRPr lang="en-US" altLang="ja-JP" sz="2400" b="1" dirty="0">
              <a:solidFill>
                <a:prstClr val="white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algn="ctr" defTabSz="816351"/>
            <a:r>
              <a:rPr lang="ja-JP" altLang="en-US" sz="2400" b="1" dirty="0">
                <a:solidFill>
                  <a:prstClr val="white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駅改良の進捗状況について</a:t>
            </a: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7833674" y="11447"/>
            <a:ext cx="128498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ja-JP" altLang="en-US" dirty="0" smtClean="0"/>
              <a:t>別紙</a:t>
            </a:r>
            <a:r>
              <a:rPr lang="en-US" altLang="ja-JP" dirty="0" smtClean="0"/>
              <a:t>2</a:t>
            </a:r>
            <a:r>
              <a:rPr lang="ja-JP" altLang="en-US" dirty="0" smtClean="0"/>
              <a:t>参考</a:t>
            </a:r>
            <a:endParaRPr kumimoji="1" lang="ja-JP" altLang="en-US" dirty="0"/>
          </a:p>
        </p:txBody>
      </p:sp>
      <p:sp>
        <p:nvSpPr>
          <p:cNvPr id="35" name="角丸四角形 34"/>
          <p:cNvSpPr/>
          <p:nvPr/>
        </p:nvSpPr>
        <p:spPr>
          <a:xfrm>
            <a:off x="5135883" y="1041619"/>
            <a:ext cx="3260673" cy="510047"/>
          </a:xfrm>
          <a:prstGeom prst="roundRect">
            <a:avLst>
              <a:gd name="adj" fmla="val 7969"/>
            </a:avLst>
          </a:prstGeom>
          <a:noFill/>
          <a:ln w="127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41795" indent="-241795" algn="just" defTabSz="816351" eaLnBrk="0" fontAlgn="base" hangingPunct="0">
              <a:lnSpc>
                <a:spcPts val="2585"/>
              </a:lnSpc>
              <a:spcBef>
                <a:spcPct val="0"/>
              </a:spcBef>
              <a:spcAft>
                <a:spcPct val="0"/>
              </a:spcAft>
            </a:pPr>
            <a:r>
              <a:rPr lang="ja-JP" altLang="en-US" sz="2000" b="1" dirty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○ ホームドアの整備</a:t>
            </a:r>
            <a:endParaRPr lang="en-US" altLang="ja-JP" sz="2000" b="1" strike="sngStrike" dirty="0" smtClean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graphicFrame>
        <p:nvGraphicFramePr>
          <p:cNvPr id="36" name="表 35"/>
          <p:cNvGraphicFramePr>
            <a:graphicFrameLocks noGrp="1"/>
          </p:cNvGraphicFramePr>
          <p:nvPr>
            <p:extLst/>
          </p:nvPr>
        </p:nvGraphicFramePr>
        <p:xfrm>
          <a:off x="351942" y="1455639"/>
          <a:ext cx="4576644" cy="1582836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3028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683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054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3098">
                <a:tc>
                  <a:txBody>
                    <a:bodyPr/>
                    <a:lstStyle/>
                    <a:p>
                      <a:endParaRPr kumimoji="1" lang="ja-JP" altLang="en-US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現在</a:t>
                      </a:r>
                      <a:endParaRPr kumimoji="1" lang="ja-JP" altLang="en-US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2020</a:t>
                      </a:r>
                      <a:r>
                        <a:rPr kumimoji="1" lang="ja-JP" altLang="en-US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年度</a:t>
                      </a:r>
                      <a:endParaRPr kumimoji="1" lang="ja-JP" altLang="en-US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047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Ａ社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18</a:t>
                      </a:r>
                      <a:r>
                        <a:rPr kumimoji="1" lang="ja-JP" altLang="en-US" dirty="0" smtClean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駅</a:t>
                      </a:r>
                      <a:endParaRPr kumimoji="1" lang="en-US" altLang="ja-JP" dirty="0" smtClean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1100" dirty="0" smtClean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（</a:t>
                      </a:r>
                      <a:r>
                        <a:rPr kumimoji="1" lang="en-US" altLang="ja-JP" sz="1100" dirty="0" smtClean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2019</a:t>
                      </a:r>
                      <a:r>
                        <a:rPr kumimoji="1" lang="ja-JP" altLang="en-US" sz="1100" dirty="0" smtClean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年</a:t>
                      </a:r>
                      <a:r>
                        <a:rPr kumimoji="1" lang="en-US" altLang="ja-JP" sz="1100" dirty="0" smtClean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3</a:t>
                      </a:r>
                      <a:r>
                        <a:rPr kumimoji="1" lang="ja-JP" altLang="en-US" sz="1100" dirty="0" smtClean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月末）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27</a:t>
                      </a:r>
                      <a:r>
                        <a:rPr kumimoji="1" lang="ja-JP" altLang="en-US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駅</a:t>
                      </a:r>
                      <a:endParaRPr kumimoji="1" lang="ja-JP" altLang="en-US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926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Ｂ社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53</a:t>
                      </a:r>
                      <a:r>
                        <a:rPr kumimoji="1" lang="ja-JP" altLang="en-US" dirty="0" smtClean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駅</a:t>
                      </a:r>
                      <a:endParaRPr kumimoji="1" lang="en-US" altLang="ja-JP" dirty="0" smtClean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  <a:p>
                      <a:pPr marL="0" marR="0" lvl="0" indent="0" algn="ctr" defTabSz="81635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100" dirty="0" smtClean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（</a:t>
                      </a:r>
                      <a:r>
                        <a:rPr kumimoji="1" lang="en-US" altLang="ja-JP" sz="1100" dirty="0" smtClean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2018</a:t>
                      </a:r>
                      <a:r>
                        <a:rPr kumimoji="1" lang="ja-JP" altLang="en-US" sz="1100" dirty="0" smtClean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年</a:t>
                      </a:r>
                      <a:r>
                        <a:rPr kumimoji="1" lang="en-US" altLang="ja-JP" sz="1100" dirty="0" smtClean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10</a:t>
                      </a:r>
                      <a:r>
                        <a:rPr kumimoji="1" lang="ja-JP" altLang="en-US" sz="1100" dirty="0" smtClean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月末）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63</a:t>
                      </a:r>
                      <a:r>
                        <a:rPr kumimoji="1" lang="ja-JP" altLang="en-US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駅</a:t>
                      </a:r>
                      <a:endParaRPr kumimoji="1" lang="ja-JP" altLang="en-US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37" name="表 36"/>
          <p:cNvGraphicFramePr>
            <a:graphicFrameLocks noGrp="1"/>
          </p:cNvGraphicFramePr>
          <p:nvPr>
            <p:extLst/>
          </p:nvPr>
        </p:nvGraphicFramePr>
        <p:xfrm>
          <a:off x="5259606" y="1455639"/>
          <a:ext cx="3292722" cy="158283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6196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30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7783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現在</a:t>
                      </a:r>
                      <a:endParaRPr kumimoji="1" lang="ja-JP" altLang="en-US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2020</a:t>
                      </a:r>
                      <a:r>
                        <a:rPr kumimoji="1" lang="ja-JP" altLang="en-US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年度</a:t>
                      </a:r>
                      <a:endParaRPr kumimoji="1" lang="ja-JP" altLang="en-US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2684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33</a:t>
                      </a:r>
                      <a:r>
                        <a:rPr kumimoji="1" lang="ja-JP" altLang="en-US" dirty="0" smtClean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駅</a:t>
                      </a:r>
                      <a:endParaRPr kumimoji="1" lang="en-US" altLang="ja-JP" dirty="0" smtClean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  <a:p>
                      <a:pPr algn="ctr"/>
                      <a:r>
                        <a:rPr kumimoji="1" lang="en-US" altLang="ja-JP" sz="1100" dirty="0" smtClean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(2018</a:t>
                      </a:r>
                      <a:r>
                        <a:rPr kumimoji="1" lang="ja-JP" altLang="en-US" sz="1100" dirty="0" smtClean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年</a:t>
                      </a:r>
                      <a:r>
                        <a:rPr kumimoji="1" lang="en-US" altLang="ja-JP" sz="1100" dirty="0" smtClean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8</a:t>
                      </a:r>
                      <a:r>
                        <a:rPr kumimoji="1" lang="ja-JP" altLang="en-US" sz="1100" dirty="0" smtClean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月末</a:t>
                      </a:r>
                      <a:r>
                        <a:rPr kumimoji="1" lang="en-US" altLang="ja-JP" sz="1100" dirty="0" smtClean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)</a:t>
                      </a:r>
                      <a:endParaRPr kumimoji="1" lang="en-US" altLang="ja-JP" dirty="0" smtClean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62</a:t>
                      </a:r>
                      <a:r>
                        <a:rPr kumimoji="1" lang="ja-JP" altLang="en-US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駅</a:t>
                      </a:r>
                      <a:endParaRPr kumimoji="1" lang="ja-JP" altLang="en-US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2368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116</a:t>
                      </a:r>
                      <a:r>
                        <a:rPr kumimoji="1" lang="ja-JP" altLang="en-US" dirty="0" smtClean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駅</a:t>
                      </a:r>
                      <a:endParaRPr kumimoji="1" lang="en-US" altLang="ja-JP" dirty="0" smtClean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  <a:p>
                      <a:pPr marL="0" marR="0" lvl="0" indent="0" algn="ctr" defTabSz="81635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100" dirty="0" smtClean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  <a:sym typeface="Wingdings" panose="05000000000000000000" pitchFamily="2" charset="2"/>
                        </a:rPr>
                        <a:t>（</a:t>
                      </a:r>
                      <a:r>
                        <a:rPr lang="en-US" altLang="ja-JP" sz="1100" dirty="0" smtClean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2019</a:t>
                      </a:r>
                      <a:r>
                        <a:rPr lang="ja-JP" altLang="en-US" sz="1100" dirty="0" smtClean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年</a:t>
                      </a:r>
                      <a:r>
                        <a:rPr lang="en-US" altLang="ja-JP" sz="1100" dirty="0" smtClean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2</a:t>
                      </a:r>
                      <a:r>
                        <a:rPr lang="ja-JP" altLang="en-US" sz="1100" dirty="0" smtClean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月末）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138</a:t>
                      </a:r>
                      <a:r>
                        <a:rPr kumimoji="1" lang="ja-JP" altLang="en-US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駅</a:t>
                      </a:r>
                      <a:endParaRPr kumimoji="1" lang="ja-JP" altLang="en-US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cxnSp>
        <p:nvCxnSpPr>
          <p:cNvPr id="38" name="直線矢印コネクタ 37"/>
          <p:cNvCxnSpPr/>
          <p:nvPr/>
        </p:nvCxnSpPr>
        <p:spPr>
          <a:xfrm>
            <a:off x="3092823" y="2145973"/>
            <a:ext cx="484094" cy="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線矢印コネクタ 38"/>
          <p:cNvCxnSpPr/>
          <p:nvPr/>
        </p:nvCxnSpPr>
        <p:spPr>
          <a:xfrm>
            <a:off x="3083859" y="2713549"/>
            <a:ext cx="484094" cy="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線矢印コネクタ 39"/>
          <p:cNvCxnSpPr/>
          <p:nvPr/>
        </p:nvCxnSpPr>
        <p:spPr>
          <a:xfrm>
            <a:off x="6643405" y="2157739"/>
            <a:ext cx="484094" cy="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線矢印コネクタ 40"/>
          <p:cNvCxnSpPr/>
          <p:nvPr/>
        </p:nvCxnSpPr>
        <p:spPr>
          <a:xfrm>
            <a:off x="6643405" y="2726996"/>
            <a:ext cx="484094" cy="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角丸四角形 41"/>
          <p:cNvSpPr/>
          <p:nvPr/>
        </p:nvSpPr>
        <p:spPr>
          <a:xfrm>
            <a:off x="98612" y="1006745"/>
            <a:ext cx="2178424" cy="608275"/>
          </a:xfrm>
          <a:prstGeom prst="roundRect">
            <a:avLst>
              <a:gd name="adj" fmla="val 7969"/>
            </a:avLst>
          </a:prstGeom>
          <a:noFill/>
          <a:ln w="127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41795" indent="-241795" algn="just" defTabSz="816351" eaLnBrk="0" fontAlgn="base" hangingPunct="0">
              <a:lnSpc>
                <a:spcPts val="2585"/>
              </a:lnSpc>
              <a:spcBef>
                <a:spcPct val="0"/>
              </a:spcBef>
              <a:spcAft>
                <a:spcPct val="0"/>
              </a:spcAft>
            </a:pPr>
            <a:r>
              <a:rPr lang="ja-JP" altLang="en-US" sz="2000" b="1" dirty="0" smtClean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○ 複数ルート化</a:t>
            </a:r>
          </a:p>
          <a:p>
            <a:pPr marL="241795" indent="-241795" algn="just" defTabSz="816351" eaLnBrk="0" fontAlgn="base" hangingPunct="0">
              <a:lnSpc>
                <a:spcPts val="2585"/>
              </a:lnSpc>
              <a:spcBef>
                <a:spcPct val="0"/>
              </a:spcBef>
              <a:spcAft>
                <a:spcPct val="0"/>
              </a:spcAft>
            </a:pPr>
            <a:r>
              <a:rPr lang="ja-JP" altLang="en-US" sz="2400" u="sng" dirty="0" smtClean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　　　　　　</a:t>
            </a:r>
            <a:endParaRPr lang="en-US" altLang="ja-JP" sz="2400" dirty="0" smtClean="0">
              <a:solidFill>
                <a:prstClr val="black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43" name="角丸四角形 42"/>
          <p:cNvSpPr/>
          <p:nvPr/>
        </p:nvSpPr>
        <p:spPr>
          <a:xfrm>
            <a:off x="7438619" y="1053819"/>
            <a:ext cx="1257300" cy="251343"/>
          </a:xfrm>
          <a:prstGeom prst="roundRect">
            <a:avLst>
              <a:gd name="adj" fmla="val 7969"/>
            </a:avLst>
          </a:prstGeom>
          <a:noFill/>
          <a:ln w="127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41795" indent="-241795" algn="just" defTabSz="816351" eaLnBrk="0" fontAlgn="base" hangingPunct="0">
              <a:lnSpc>
                <a:spcPts val="2585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ja-JP" sz="105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※</a:t>
            </a:r>
            <a:r>
              <a:rPr lang="ja-JP" altLang="en-US" sz="1050" dirty="0" smtClean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（）内は時点</a:t>
            </a:r>
            <a:endParaRPr lang="en-US" altLang="ja-JP" sz="1050" dirty="0" smtClean="0">
              <a:solidFill>
                <a:prstClr val="black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48" name="角丸四角形 47"/>
          <p:cNvSpPr/>
          <p:nvPr/>
        </p:nvSpPr>
        <p:spPr>
          <a:xfrm>
            <a:off x="109896" y="3788905"/>
            <a:ext cx="3186953" cy="1292265"/>
          </a:xfrm>
          <a:prstGeom prst="roundRect">
            <a:avLst>
              <a:gd name="adj" fmla="val 7969"/>
            </a:avLst>
          </a:prstGeom>
          <a:noFill/>
          <a:ln w="127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41795" indent="-241795" algn="just" defTabSz="816351" eaLnBrk="0" fontAlgn="base" hangingPunct="0">
              <a:lnSpc>
                <a:spcPts val="2585"/>
              </a:lnSpc>
              <a:spcBef>
                <a:spcPct val="0"/>
              </a:spcBef>
              <a:spcAft>
                <a:spcPct val="0"/>
              </a:spcAft>
            </a:pPr>
            <a:r>
              <a:rPr lang="ja-JP" altLang="en-US" b="1" dirty="0" smtClean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（例）新宿駅の改良</a:t>
            </a:r>
            <a:endParaRPr lang="en-US" altLang="ja-JP" b="1" strike="sngStrike" dirty="0" smtClean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marL="241795" indent="-241795" algn="just" defTabSz="816351" eaLnBrk="0" fontAlgn="base" hangingPunct="0">
              <a:lnSpc>
                <a:spcPts val="2585"/>
              </a:lnSpc>
              <a:spcBef>
                <a:spcPct val="0"/>
              </a:spcBef>
              <a:spcAft>
                <a:spcPct val="0"/>
              </a:spcAft>
            </a:pPr>
            <a:r>
              <a:rPr lang="ja-JP" altLang="en-US" dirty="0" smtClean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  ・</a:t>
            </a:r>
            <a:r>
              <a:rPr lang="en-US" altLang="ja-JP" dirty="0" smtClean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15</a:t>
            </a:r>
            <a:r>
              <a:rPr lang="ja-JP" altLang="en-US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番線ホーム→西口</a:t>
            </a:r>
            <a:r>
              <a:rPr lang="ja-JP" altLang="en-US" dirty="0" smtClean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改札</a:t>
            </a:r>
            <a:endParaRPr lang="en-US" altLang="ja-JP" dirty="0" smtClean="0">
              <a:solidFill>
                <a:prstClr val="black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marL="241795" indent="-241795" algn="just" defTabSz="816351" eaLnBrk="0" fontAlgn="base" hangingPunct="0">
              <a:lnSpc>
                <a:spcPts val="2585"/>
              </a:lnSpc>
              <a:spcBef>
                <a:spcPct val="0"/>
              </a:spcBef>
              <a:spcAft>
                <a:spcPct val="0"/>
              </a:spcAft>
            </a:pPr>
            <a:r>
              <a:rPr lang="ja-JP" altLang="en-US" dirty="0" smtClean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　　を車いすで移動する場合</a:t>
            </a:r>
            <a:r>
              <a:rPr lang="ja-JP" altLang="en-US" sz="160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　</a:t>
            </a:r>
            <a:r>
              <a:rPr lang="ja-JP" altLang="en-US" sz="1600" dirty="0" smtClean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　　</a:t>
            </a:r>
            <a:r>
              <a:rPr lang="ja-JP" altLang="en-US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　</a:t>
            </a:r>
            <a:r>
              <a:rPr lang="ja-JP" altLang="en-US" dirty="0" smtClean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　</a:t>
            </a:r>
            <a:endParaRPr lang="en-US" altLang="ja-JP" dirty="0" smtClean="0">
              <a:solidFill>
                <a:prstClr val="black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marL="241795" indent="-241795" algn="just" defTabSz="816351" eaLnBrk="0" fontAlgn="base" hangingPunct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lang="ja-JP" altLang="en-US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　</a:t>
            </a:r>
            <a:endParaRPr lang="en-US" altLang="ja-JP" dirty="0" smtClean="0">
              <a:solidFill>
                <a:prstClr val="black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49" name="角丸四角形 48"/>
          <p:cNvSpPr/>
          <p:nvPr/>
        </p:nvSpPr>
        <p:spPr>
          <a:xfrm>
            <a:off x="351942" y="5021693"/>
            <a:ext cx="2902401" cy="1586466"/>
          </a:xfrm>
          <a:prstGeom prst="roundRect">
            <a:avLst>
              <a:gd name="adj" fmla="val 7969"/>
            </a:avLst>
          </a:prstGeom>
          <a:noFill/>
          <a:ln w="127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41795" indent="-241795" algn="just" defTabSz="816351" eaLnBrk="0" fontAlgn="base" hangingPunct="0">
              <a:lnSpc>
                <a:spcPts val="2585"/>
              </a:lnSpc>
              <a:spcBef>
                <a:spcPct val="0"/>
              </a:spcBef>
              <a:spcAft>
                <a:spcPct val="0"/>
              </a:spcAft>
            </a:pPr>
            <a:r>
              <a:rPr lang="ja-JP" altLang="en-US" sz="1600" dirty="0" smtClean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現状：エレベーター</a:t>
            </a:r>
            <a:r>
              <a:rPr lang="en-US" altLang="ja-JP" sz="1600" dirty="0" smtClean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2</a:t>
            </a:r>
            <a:r>
              <a:rPr lang="ja-JP" altLang="en-US" sz="1600" dirty="0" smtClean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基乗り継ぎ</a:t>
            </a:r>
            <a:endParaRPr lang="en-US" altLang="ja-JP" sz="1600" dirty="0" smtClean="0">
              <a:solidFill>
                <a:prstClr val="black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marL="241795" indent="-241795" algn="just" defTabSz="816351" eaLnBrk="0" fontAlgn="base" hangingPunct="0">
              <a:lnSpc>
                <a:spcPts val="1400"/>
              </a:lnSpc>
              <a:spcBef>
                <a:spcPct val="0"/>
              </a:spcBef>
              <a:spcAft>
                <a:spcPct val="0"/>
              </a:spcAft>
            </a:pPr>
            <a:endParaRPr lang="en-US" altLang="ja-JP" sz="1600" dirty="0" smtClean="0">
              <a:solidFill>
                <a:prstClr val="black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marL="241795" indent="-241795" algn="just" defTabSz="816351" eaLnBrk="0" fontAlgn="base" hangingPunct="0">
              <a:lnSpc>
                <a:spcPts val="2585"/>
              </a:lnSpc>
              <a:spcBef>
                <a:spcPct val="0"/>
              </a:spcBef>
              <a:spcAft>
                <a:spcPct val="0"/>
              </a:spcAft>
            </a:pPr>
            <a:r>
              <a:rPr lang="ja-JP" altLang="en-US" sz="1600" dirty="0" smtClean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  ↓　　エレベータ</a:t>
            </a:r>
            <a:r>
              <a:rPr lang="ja-JP" altLang="en-US" sz="1600" dirty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の新設</a:t>
            </a:r>
            <a:endParaRPr lang="en-US" altLang="ja-JP" sz="1600" strike="sngStrike" dirty="0" smtClean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marL="241795" indent="-241795" algn="just" defTabSz="816351" eaLnBrk="0" fontAlgn="base" hangingPunct="0">
              <a:lnSpc>
                <a:spcPts val="1400"/>
              </a:lnSpc>
              <a:spcBef>
                <a:spcPct val="0"/>
              </a:spcBef>
              <a:spcAft>
                <a:spcPct val="0"/>
              </a:spcAft>
            </a:pPr>
            <a:endParaRPr lang="en-US" altLang="ja-JP" sz="1600" dirty="0" smtClean="0">
              <a:solidFill>
                <a:prstClr val="black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marL="241795" indent="-241795" algn="just" defTabSz="816351" eaLnBrk="0" fontAlgn="base" hangingPunct="0">
              <a:lnSpc>
                <a:spcPts val="2585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ja-JP" sz="160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2020</a:t>
            </a:r>
            <a:r>
              <a:rPr lang="ja-JP" altLang="en-US" sz="1600" dirty="0" smtClean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年：エレベーター移動</a:t>
            </a:r>
            <a:r>
              <a:rPr lang="en-US" altLang="ja-JP" sz="1600" dirty="0" smtClean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1</a:t>
            </a:r>
            <a:r>
              <a:rPr lang="ja-JP" altLang="en-US" sz="1600" dirty="0" smtClean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回</a:t>
            </a:r>
            <a:endParaRPr lang="en-US" altLang="ja-JP" sz="1600" dirty="0" smtClean="0">
              <a:solidFill>
                <a:prstClr val="black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pic>
        <p:nvPicPr>
          <p:cNvPr id="50" name="図 49"/>
          <p:cNvPicPr>
            <a:picLocks noChangeAspect="1"/>
          </p:cNvPicPr>
          <p:nvPr/>
        </p:nvPicPr>
        <p:blipFill rotWithShape="1">
          <a:blip r:embed="rId3"/>
          <a:srcRect l="16452"/>
          <a:stretch/>
        </p:blipFill>
        <p:spPr>
          <a:xfrm>
            <a:off x="3379695" y="3212898"/>
            <a:ext cx="5573758" cy="3467665"/>
          </a:xfrm>
          <a:prstGeom prst="rect">
            <a:avLst/>
          </a:prstGeom>
        </p:spPr>
      </p:pic>
      <p:pic>
        <p:nvPicPr>
          <p:cNvPr id="51" name="図 50"/>
          <p:cNvPicPr>
            <a:picLocks noChangeAspect="1"/>
          </p:cNvPicPr>
          <p:nvPr/>
        </p:nvPicPr>
        <p:blipFill rotWithShape="1">
          <a:blip r:embed="rId3"/>
          <a:srcRect l="1474" t="83938" r="64582" b="1099"/>
          <a:stretch/>
        </p:blipFill>
        <p:spPr>
          <a:xfrm>
            <a:off x="3376445" y="6105398"/>
            <a:ext cx="2424897" cy="555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565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9382</TotalTime>
  <Words>492</Words>
  <Application>Microsoft Office PowerPoint</Application>
  <PresentationFormat>画面に合わせる (4:3)</PresentationFormat>
  <Paragraphs>120</Paragraphs>
  <Slides>3</Slides>
  <Notes>3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10" baseType="lpstr">
      <vt:lpstr>Meiryo UI</vt:lpstr>
      <vt:lpstr>ＭＳ Ｐゴシック</vt:lpstr>
      <vt:lpstr>Arial</vt:lpstr>
      <vt:lpstr>Calibri</vt:lpstr>
      <vt:lpstr>Calibri Light</vt:lpstr>
      <vt:lpstr>Wingdings</vt:lpstr>
      <vt:lpstr>Office テーマ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山岸 千恵（オリパラ事務局）</dc:creator>
  <cp:lastModifiedBy>栗田 信行（オリパラ事務局）</cp:lastModifiedBy>
  <cp:revision>12</cp:revision>
  <cp:lastPrinted>2019-03-18T00:51:58Z</cp:lastPrinted>
  <dcterms:created xsi:type="dcterms:W3CDTF">2017-11-16T10:55:06Z</dcterms:created>
  <dcterms:modified xsi:type="dcterms:W3CDTF">2019-03-20T01:44:50Z</dcterms:modified>
</cp:coreProperties>
</file>