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8"/>
  </p:notesMasterIdLst>
  <p:handoutMasterIdLst>
    <p:handoutMasterId r:id="rId9"/>
  </p:handoutMasterIdLst>
  <p:sldIdLst>
    <p:sldId id="290" r:id="rId2"/>
    <p:sldId id="300" r:id="rId3"/>
    <p:sldId id="299" r:id="rId4"/>
    <p:sldId id="296" r:id="rId5"/>
    <p:sldId id="297" r:id="rId6"/>
    <p:sldId id="295" r:id="rId7"/>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1D39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29" autoAdjust="0"/>
    <p:restoredTop sz="94660"/>
  </p:normalViewPr>
  <p:slideViewPr>
    <p:cSldViewPr snapToGrid="0">
      <p:cViewPr varScale="1">
        <p:scale>
          <a:sx n="85" d="100"/>
          <a:sy n="85" d="100"/>
        </p:scale>
        <p:origin x="1644"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3220"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2919413" cy="495141"/>
          </a:xfrm>
          <a:prstGeom prst="rect">
            <a:avLst/>
          </a:prstGeom>
        </p:spPr>
        <p:txBody>
          <a:bodyPr vert="horz" lIns="91425" tIns="45713" rIns="91425" bIns="45713" rtlCol="0"/>
          <a:lstStyle>
            <a:lvl1pPr algn="l">
              <a:defRPr sz="1200"/>
            </a:lvl1pPr>
          </a:lstStyle>
          <a:p>
            <a:r>
              <a:rPr kumimoji="1" lang="ja-JP" altLang="en-US" smtClean="0"/>
              <a:t>資料</a:t>
            </a:r>
            <a:r>
              <a:rPr kumimoji="1" lang="en-US" altLang="ja-JP" smtClean="0"/>
              <a:t>1</a:t>
            </a:r>
            <a:r>
              <a:rPr kumimoji="1" lang="ja-JP" altLang="en-US" smtClean="0"/>
              <a:t>別添</a:t>
            </a:r>
            <a:endParaRPr kumimoji="1" lang="ja-JP" altLang="en-US"/>
          </a:p>
        </p:txBody>
      </p:sp>
      <p:sp>
        <p:nvSpPr>
          <p:cNvPr id="3" name="日付プレースホルダー 2"/>
          <p:cNvSpPr>
            <a:spLocks noGrp="1"/>
          </p:cNvSpPr>
          <p:nvPr>
            <p:ph type="dt" sz="quarter" idx="1"/>
          </p:nvPr>
        </p:nvSpPr>
        <p:spPr>
          <a:xfrm>
            <a:off x="3814763" y="1"/>
            <a:ext cx="2919412" cy="495141"/>
          </a:xfrm>
          <a:prstGeom prst="rect">
            <a:avLst/>
          </a:prstGeom>
        </p:spPr>
        <p:txBody>
          <a:bodyPr vert="horz" lIns="91425" tIns="45713" rIns="91425" bIns="45713" rtlCol="0"/>
          <a:lstStyle>
            <a:lvl1pPr algn="r">
              <a:defRPr sz="1200"/>
            </a:lvl1pPr>
          </a:lstStyle>
          <a:p>
            <a:fld id="{27A837E5-B036-4847-9255-13E92A20C2FF}" type="datetimeFigureOut">
              <a:rPr kumimoji="1" lang="ja-JP" altLang="en-US" smtClean="0"/>
              <a:t>2019/3/20</a:t>
            </a:fld>
            <a:endParaRPr kumimoji="1" lang="ja-JP" altLang="en-US"/>
          </a:p>
        </p:txBody>
      </p:sp>
      <p:sp>
        <p:nvSpPr>
          <p:cNvPr id="4" name="フッター プレースホルダー 3"/>
          <p:cNvSpPr>
            <a:spLocks noGrp="1"/>
          </p:cNvSpPr>
          <p:nvPr>
            <p:ph type="ftr" sz="quarter" idx="2"/>
          </p:nvPr>
        </p:nvSpPr>
        <p:spPr>
          <a:xfrm>
            <a:off x="2" y="9371172"/>
            <a:ext cx="2919413" cy="495141"/>
          </a:xfrm>
          <a:prstGeom prst="rect">
            <a:avLst/>
          </a:prstGeom>
        </p:spPr>
        <p:txBody>
          <a:bodyPr vert="horz" lIns="91425" tIns="45713" rIns="91425" bIns="45713"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172"/>
            <a:ext cx="2919412" cy="495141"/>
          </a:xfrm>
          <a:prstGeom prst="rect">
            <a:avLst/>
          </a:prstGeom>
        </p:spPr>
        <p:txBody>
          <a:bodyPr vert="horz" lIns="91425" tIns="45713" rIns="91425" bIns="45713" rtlCol="0" anchor="b"/>
          <a:lstStyle>
            <a:lvl1pPr algn="r">
              <a:defRPr sz="1200"/>
            </a:lvl1pPr>
          </a:lstStyle>
          <a:p>
            <a:fld id="{6CA9571C-2839-4EC1-A78C-55FA94E04B57}" type="slidenum">
              <a:rPr kumimoji="1" lang="ja-JP" altLang="en-US" smtClean="0"/>
              <a:t>‹#›</a:t>
            </a:fld>
            <a:endParaRPr kumimoji="1" lang="ja-JP" altLang="en-US"/>
          </a:p>
        </p:txBody>
      </p:sp>
    </p:spTree>
    <p:extLst>
      <p:ext uri="{BB962C8B-B14F-4D97-AF65-F5344CB8AC3E}">
        <p14:creationId xmlns:p14="http://schemas.microsoft.com/office/powerpoint/2010/main" val="36645045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25" tIns="45713" rIns="91425" bIns="45713" rtlCol="0" anchor="ctr"/>
          <a:lstStyle/>
          <a:p>
            <a:endParaRPr lang="ja-JP" altLang="en-US"/>
          </a:p>
        </p:txBody>
      </p:sp>
      <p:sp>
        <p:nvSpPr>
          <p:cNvPr id="5" name="ノート プレースホルダー 4"/>
          <p:cNvSpPr>
            <a:spLocks noGrp="1"/>
          </p:cNvSpPr>
          <p:nvPr>
            <p:ph type="body" sz="quarter" idx="3"/>
          </p:nvPr>
        </p:nvSpPr>
        <p:spPr>
          <a:xfrm>
            <a:off x="673577" y="4748165"/>
            <a:ext cx="5388610" cy="3884861"/>
          </a:xfrm>
          <a:prstGeom prst="rect">
            <a:avLst/>
          </a:prstGeom>
        </p:spPr>
        <p:txBody>
          <a:bodyPr vert="horz" lIns="91425" tIns="45713" rIns="91425" bIns="457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371287"/>
            <a:ext cx="2918831" cy="495028"/>
          </a:xfrm>
          <a:prstGeom prst="rect">
            <a:avLst/>
          </a:prstGeom>
        </p:spPr>
        <p:txBody>
          <a:bodyPr vert="horz" lIns="91425" tIns="45713" rIns="91425" bIns="457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6" y="9371287"/>
            <a:ext cx="2918831" cy="495028"/>
          </a:xfrm>
          <a:prstGeom prst="rect">
            <a:avLst/>
          </a:prstGeom>
        </p:spPr>
        <p:txBody>
          <a:bodyPr vert="horz" lIns="91425" tIns="45713" rIns="91425" bIns="45713" rtlCol="0" anchor="b"/>
          <a:lstStyle>
            <a:lvl1pPr algn="r">
              <a:defRPr sz="1200"/>
            </a:lvl1pPr>
          </a:lstStyle>
          <a:p>
            <a:fld id="{CAC6357F-A675-4600-9333-D33E69E59820}" type="slidenum">
              <a:rPr kumimoji="1" lang="ja-JP" altLang="en-US" smtClean="0"/>
              <a:t>‹#›</a:t>
            </a:fld>
            <a:endParaRPr kumimoji="1" lang="ja-JP" altLang="en-US"/>
          </a:p>
        </p:txBody>
      </p:sp>
    </p:spTree>
    <p:extLst>
      <p:ext uri="{BB962C8B-B14F-4D97-AF65-F5344CB8AC3E}">
        <p14:creationId xmlns:p14="http://schemas.microsoft.com/office/powerpoint/2010/main" val="222244921"/>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55688" y="1189038"/>
            <a:ext cx="4279900" cy="3211512"/>
          </a:xfrm>
        </p:spPr>
      </p:sp>
      <p:sp>
        <p:nvSpPr>
          <p:cNvPr id="5" name="ノート プレースホルダー 4"/>
          <p:cNvSpPr>
            <a:spLocks noGrp="1"/>
          </p:cNvSpPr>
          <p:nvPr>
            <p:ph type="body" sz="quarter" idx="11"/>
          </p:nvPr>
        </p:nvSpPr>
        <p:spPr/>
        <p:txBody>
          <a:bodyPr/>
          <a:lstStyle/>
          <a:p>
            <a:endParaRPr kumimoji="1" lang="ja-JP" altLang="en-US"/>
          </a:p>
        </p:txBody>
      </p:sp>
    </p:spTree>
    <p:extLst>
      <p:ext uri="{BB962C8B-B14F-4D97-AF65-F5344CB8AC3E}">
        <p14:creationId xmlns:p14="http://schemas.microsoft.com/office/powerpoint/2010/main" val="1076828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55688" y="1189038"/>
            <a:ext cx="4279900" cy="3211512"/>
          </a:xfrm>
        </p:spPr>
      </p:sp>
      <p:sp>
        <p:nvSpPr>
          <p:cNvPr id="4" name="ノート プレースホルダー 3"/>
          <p:cNvSpPr>
            <a:spLocks noGrp="1"/>
          </p:cNvSpPr>
          <p:nvPr>
            <p:ph type="body" sz="quarter" idx="10"/>
          </p:nvPr>
        </p:nvSpPr>
        <p:spPr/>
        <p:txBody>
          <a:bodyPr/>
          <a:lstStyle/>
          <a:p>
            <a:endParaRPr kumimoji="1" lang="ja-JP" altLang="en-US"/>
          </a:p>
        </p:txBody>
      </p:sp>
    </p:spTree>
    <p:extLst>
      <p:ext uri="{BB962C8B-B14F-4D97-AF65-F5344CB8AC3E}">
        <p14:creationId xmlns:p14="http://schemas.microsoft.com/office/powerpoint/2010/main" val="2123113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55688" y="1189038"/>
            <a:ext cx="4279900" cy="3211512"/>
          </a:xfrm>
        </p:spPr>
      </p:sp>
      <p:sp>
        <p:nvSpPr>
          <p:cNvPr id="5" name="ノート プレースホルダー 4"/>
          <p:cNvSpPr>
            <a:spLocks noGrp="1"/>
          </p:cNvSpPr>
          <p:nvPr>
            <p:ph type="body" sz="quarter" idx="11"/>
          </p:nvPr>
        </p:nvSpPr>
        <p:spPr/>
        <p:txBody>
          <a:bodyPr/>
          <a:lstStyle/>
          <a:p>
            <a:endParaRPr kumimoji="1" lang="ja-JP" altLang="en-US"/>
          </a:p>
        </p:txBody>
      </p:sp>
    </p:spTree>
    <p:extLst>
      <p:ext uri="{BB962C8B-B14F-4D97-AF65-F5344CB8AC3E}">
        <p14:creationId xmlns:p14="http://schemas.microsoft.com/office/powerpoint/2010/main" val="2564630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55688" y="1189038"/>
            <a:ext cx="4279900" cy="3211512"/>
          </a:xfrm>
        </p:spPr>
      </p:sp>
      <p:sp>
        <p:nvSpPr>
          <p:cNvPr id="5" name="ノート プレースホルダー 4"/>
          <p:cNvSpPr>
            <a:spLocks noGrp="1"/>
          </p:cNvSpPr>
          <p:nvPr>
            <p:ph type="body" sz="quarter" idx="11"/>
          </p:nvPr>
        </p:nvSpPr>
        <p:spPr/>
        <p:txBody>
          <a:bodyPr/>
          <a:lstStyle/>
          <a:p>
            <a:endParaRPr kumimoji="1" lang="ja-JP" altLang="en-US"/>
          </a:p>
        </p:txBody>
      </p:sp>
    </p:spTree>
    <p:extLst>
      <p:ext uri="{BB962C8B-B14F-4D97-AF65-F5344CB8AC3E}">
        <p14:creationId xmlns:p14="http://schemas.microsoft.com/office/powerpoint/2010/main" val="2604245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55688" y="1189038"/>
            <a:ext cx="4279900" cy="3211512"/>
          </a:xfrm>
        </p:spPr>
      </p:sp>
      <p:sp>
        <p:nvSpPr>
          <p:cNvPr id="5" name="ノート プレースホルダー 4"/>
          <p:cNvSpPr>
            <a:spLocks noGrp="1"/>
          </p:cNvSpPr>
          <p:nvPr>
            <p:ph type="body" sz="quarter" idx="11"/>
          </p:nvPr>
        </p:nvSpPr>
        <p:spPr/>
        <p:txBody>
          <a:bodyPr/>
          <a:lstStyle/>
          <a:p>
            <a:endParaRPr kumimoji="1" lang="ja-JP" altLang="en-US"/>
          </a:p>
        </p:txBody>
      </p:sp>
    </p:spTree>
    <p:extLst>
      <p:ext uri="{BB962C8B-B14F-4D97-AF65-F5344CB8AC3E}">
        <p14:creationId xmlns:p14="http://schemas.microsoft.com/office/powerpoint/2010/main" val="261630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55688" y="1189038"/>
            <a:ext cx="4279900" cy="3211512"/>
          </a:xfrm>
        </p:spPr>
      </p:sp>
      <p:sp>
        <p:nvSpPr>
          <p:cNvPr id="5" name="ノート プレースホルダー 4"/>
          <p:cNvSpPr>
            <a:spLocks noGrp="1"/>
          </p:cNvSpPr>
          <p:nvPr>
            <p:ph type="body" sz="quarter" idx="11"/>
          </p:nvPr>
        </p:nvSpPr>
        <p:spPr/>
        <p:txBody>
          <a:bodyPr/>
          <a:lstStyle/>
          <a:p>
            <a:endParaRPr kumimoji="1" lang="ja-JP" altLang="en-US"/>
          </a:p>
        </p:txBody>
      </p:sp>
    </p:spTree>
    <p:extLst>
      <p:ext uri="{BB962C8B-B14F-4D97-AF65-F5344CB8AC3E}">
        <p14:creationId xmlns:p14="http://schemas.microsoft.com/office/powerpoint/2010/main" val="1586252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71811EE-051C-4FE3-A2E5-D89EA4FC72C7}" type="datetime1">
              <a:rPr kumimoji="1" lang="ja-JP" altLang="en-US" smtClean="0"/>
              <a:t>2019/3/20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3524846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3370AB9-55EF-4FA1-B5C3-DFDB886DD894}" type="datetime1">
              <a:rPr kumimoji="1" lang="ja-JP" altLang="en-US" smtClean="0"/>
              <a:t>2019/3/20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3010440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8AF8218-8179-40D6-BB0F-3C0958C133DE}" type="datetime1">
              <a:rPr kumimoji="1" lang="ja-JP" altLang="en-US" smtClean="0"/>
              <a:t>2019/3/20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178655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5635B27-B3D0-4B19-B76E-66B19E4E3E7D}" type="datetime1">
              <a:rPr kumimoji="1" lang="ja-JP" altLang="en-US" smtClean="0"/>
              <a:t>2019/3/20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2762246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3" name="日付プレースホルダー 12"/>
          <p:cNvSpPr>
            <a:spLocks noGrp="1"/>
          </p:cNvSpPr>
          <p:nvPr>
            <p:ph type="dt" sz="half" idx="10"/>
          </p:nvPr>
        </p:nvSpPr>
        <p:spPr/>
        <p:txBody>
          <a:bodyPr/>
          <a:lstStyle/>
          <a:p>
            <a:fld id="{3DFB638E-F8DF-4926-9C22-2E6B337FB522}" type="datetime1">
              <a:rPr kumimoji="1" lang="ja-JP" altLang="en-US" smtClean="0"/>
              <a:t>2019/3/20</a:t>
            </a:fld>
            <a:endParaRPr kumimoji="1" lang="ja-JP" altLang="en-US"/>
          </a:p>
        </p:txBody>
      </p:sp>
      <p:sp>
        <p:nvSpPr>
          <p:cNvPr id="14" name="フッター プレースホルダー 13"/>
          <p:cNvSpPr>
            <a:spLocks noGrp="1"/>
          </p:cNvSpPr>
          <p:nvPr>
            <p:ph type="ftr" sz="quarter" idx="11"/>
          </p:nvPr>
        </p:nvSpPr>
        <p:spPr/>
        <p:txBody>
          <a:bodyPr/>
          <a:lstStyle/>
          <a:p>
            <a:endParaRPr kumimoji="1" lang="ja-JP" altLang="en-US"/>
          </a:p>
        </p:txBody>
      </p:sp>
      <p:sp>
        <p:nvSpPr>
          <p:cNvPr id="15" name="スライド番号プレースホルダー 14"/>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272454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A57D7C8-150F-4F8D-810C-14CF141113F9}" type="datetime1">
              <a:rPr kumimoji="1" lang="ja-JP" altLang="en-US" smtClean="0"/>
              <a:t>2019/3/20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1664578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B5C10-045F-4577-9388-035E51813A27}" type="datetime1">
              <a:rPr kumimoji="1" lang="ja-JP" altLang="en-US" smtClean="0"/>
              <a:t>2019/3/20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lIns="72000" tIns="0" rIns="72000" bIns="0"/>
          <a:lstStyle>
            <a:lvl1pPr>
              <a:defRPr sz="1200" b="1">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EF2C5FB1-B098-40E0-BE95-BDD4E669378D}" type="slidenum">
              <a:rPr lang="ja-JP" altLang="en-US" smtClean="0"/>
              <a:pPr/>
              <a:t>‹#›</a:t>
            </a:fld>
            <a:endParaRPr lang="ja-JP" altLang="en-US" dirty="0"/>
          </a:p>
        </p:txBody>
      </p:sp>
    </p:spTree>
    <p:extLst>
      <p:ext uri="{BB962C8B-B14F-4D97-AF65-F5344CB8AC3E}">
        <p14:creationId xmlns:p14="http://schemas.microsoft.com/office/powerpoint/2010/main" val="268583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BD6DC33-F1DA-4DBC-BAC4-19FDDC92CE03}" type="datetime1">
              <a:rPr kumimoji="1" lang="ja-JP" altLang="en-US" smtClean="0"/>
              <a:t>2019/3/20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4119740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C2D8D3F-3C6D-4D5C-BDF8-A7E91ADFA43D}" type="datetime1">
              <a:rPr kumimoji="1" lang="ja-JP" altLang="en-US" smtClean="0"/>
              <a:t>2019/3/20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190118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28AD1E2-1F82-4485-B439-D4FDB00CFF8C}" type="datetime1">
              <a:rPr kumimoji="1" lang="ja-JP" altLang="en-US" smtClean="0"/>
              <a:t>2019/3/20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4027785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5AF421A-9C08-4C57-935E-7BEEA0B9BE1A}" type="datetime1">
              <a:rPr kumimoji="1" lang="ja-JP" altLang="en-US" smtClean="0"/>
              <a:t>2019/3/20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3195323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04E891-C7F0-4C2C-975C-76A09973D7D8}" type="datetime1">
              <a:rPr kumimoji="1" lang="ja-JP" altLang="en-US" smtClean="0"/>
              <a:t>2019/3/20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23518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gif"/><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１</a:t>
            </a:r>
            <a:r>
              <a:rPr lang="ja-JP" altLang="en-US"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．ホテル</a:t>
            </a: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のバリアフリー化の推進</a:t>
            </a:r>
          </a:p>
        </p:txBody>
      </p:sp>
      <p:sp>
        <p:nvSpPr>
          <p:cNvPr id="49" name="角丸四角形 2"/>
          <p:cNvSpPr/>
          <p:nvPr/>
        </p:nvSpPr>
        <p:spPr>
          <a:xfrm>
            <a:off x="12907" y="543518"/>
            <a:ext cx="9118393" cy="1415543"/>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indent="-182563"/>
            <a:r>
              <a:rPr lang="ja-JP" altLang="en-US"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○新築のホテルについて、本年９月の改正政令の施行により、客室総数の</a:t>
            </a:r>
            <a:r>
              <a:rPr lang="en-US" altLang="ja-JP"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のバリアフリー客室の整備を義務化</a:t>
            </a:r>
            <a:endParaRPr lang="en-US" altLang="ja-JP" strike="sngStrike"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182563" indent="-182563"/>
            <a:r>
              <a:rPr lang="ja-JP" altLang="en-US"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○新たに一般客室のバリアフリー化を義務付ける都条例改正を提出。</a:t>
            </a:r>
            <a:endParaRPr lang="en-US" altLang="ja-JP"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○既存のホテルについて、建築設計標準、補助金を活用し、バリアフリー化を推進</a:t>
            </a:r>
          </a:p>
          <a:p>
            <a:r>
              <a:rPr lang="ja-JP" altLang="en-US"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○バリアフリー情報の積極的な提供の促進に向け、宿泊業界等へ要請</a:t>
            </a:r>
            <a:endParaRPr lang="en-US" altLang="ja-JP"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角丸四角形 37"/>
          <p:cNvSpPr/>
          <p:nvPr/>
        </p:nvSpPr>
        <p:spPr>
          <a:xfrm>
            <a:off x="4736628" y="2218130"/>
            <a:ext cx="4377193" cy="3249982"/>
          </a:xfrm>
          <a:prstGeom prst="roundRect">
            <a:avLst>
              <a:gd name="adj" fmla="val 6107"/>
            </a:avLst>
          </a:prstGeom>
          <a:noFill/>
          <a:ln w="28575" cap="flat" cmpd="sng" algn="ctr">
            <a:solidFill>
              <a:srgbClr val="002060"/>
            </a:solidFill>
            <a:prstDash val="solid"/>
            <a:miter lim="800000"/>
          </a:ln>
          <a:effectLst/>
        </p:spPr>
        <p:txBody>
          <a:bodyPr rtlCol="0" anchor="t"/>
          <a:lstStyle/>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・一般客室のバリアフリー化の推進に向け、本年３月に建築設計標準を改訂</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・また、補助金（観光庁補助金・東京都補助金）を活用して、一般客室のバリアフリー化を促進</a:t>
            </a:r>
          </a:p>
        </p:txBody>
      </p:sp>
      <p:sp>
        <p:nvSpPr>
          <p:cNvPr id="40" name="角丸四角形 39"/>
          <p:cNvSpPr/>
          <p:nvPr/>
        </p:nvSpPr>
        <p:spPr>
          <a:xfrm>
            <a:off x="43349" y="5696358"/>
            <a:ext cx="9043967" cy="1097634"/>
          </a:xfrm>
          <a:prstGeom prst="roundRect">
            <a:avLst>
              <a:gd name="adj" fmla="val 1082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・昨年</a:t>
            </a:r>
            <a:r>
              <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11</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月、宿泊業界に対し、バリアフリー情報の提供について積極的な対応を要請</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・観光庁補助金の交付に当たって、今後、宿泊事業者に対し、バリアフリー情報の提供を改めて要　　</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請</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正方形/長方形 40"/>
          <p:cNvSpPr/>
          <p:nvPr/>
        </p:nvSpPr>
        <p:spPr>
          <a:xfrm>
            <a:off x="65567" y="5331497"/>
            <a:ext cx="3308569" cy="368723"/>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バリアフリー情報の提供</a:t>
            </a:r>
          </a:p>
        </p:txBody>
      </p:sp>
      <p:sp>
        <p:nvSpPr>
          <p:cNvPr id="13" name="角丸四角形 12"/>
          <p:cNvSpPr/>
          <p:nvPr/>
        </p:nvSpPr>
        <p:spPr>
          <a:xfrm>
            <a:off x="22969" y="2259173"/>
            <a:ext cx="4623546" cy="2724307"/>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・本年９月、バリアフリー法の改正政令の施行により、一定規模以上のホテルについて</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、客室</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総数の１％（従前は客室総数にかかわらず１室）のバリアフリー客室の整備を義務化</a:t>
            </a: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・東京都は、バリアフリー条例の改正案を提出し、一般客室のバリアフリー化（客室の入口のドア幅</a:t>
            </a:r>
            <a:r>
              <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80cm</a:t>
            </a:r>
            <a:r>
              <a:rPr kumimoji="0" lang="ja-JP" altLang="en-US" kern="0" dirty="0" err="1">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段差解消、浴室トイレのドア幅</a:t>
            </a:r>
            <a:r>
              <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70cm</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等）を義務化。さらに、誘導水準（同</a:t>
            </a:r>
            <a:r>
              <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75cm</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）を努力義務化</a:t>
            </a:r>
            <a:endPar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 name="図 1"/>
          <p:cNvPicPr>
            <a:picLocks noChangeAspect="1"/>
          </p:cNvPicPr>
          <p:nvPr/>
        </p:nvPicPr>
        <p:blipFill>
          <a:blip r:embed="rId3"/>
          <a:stretch>
            <a:fillRect/>
          </a:stretch>
        </p:blipFill>
        <p:spPr>
          <a:xfrm>
            <a:off x="5508557" y="3705441"/>
            <a:ext cx="2679192" cy="1741638"/>
          </a:xfrm>
          <a:prstGeom prst="rect">
            <a:avLst/>
          </a:prstGeom>
        </p:spPr>
      </p:pic>
      <p:sp>
        <p:nvSpPr>
          <p:cNvPr id="4" name="テキスト ボックス 3"/>
          <p:cNvSpPr txBox="1"/>
          <p:nvPr/>
        </p:nvSpPr>
        <p:spPr>
          <a:xfrm>
            <a:off x="8362513" y="47137"/>
            <a:ext cx="708531" cy="369332"/>
          </a:xfrm>
          <a:prstGeom prst="rect">
            <a:avLst/>
          </a:prstGeom>
          <a:solidFill>
            <a:schemeClr val="bg1"/>
          </a:solidFill>
        </p:spPr>
        <p:txBody>
          <a:bodyPr wrap="square" rtlCol="0">
            <a:spAutoFit/>
          </a:bodyPr>
          <a:lstStyle/>
          <a:p>
            <a:r>
              <a:rPr kumimoji="1" lang="ja-JP" altLang="en-US" dirty="0" smtClean="0"/>
              <a:t>別紙</a:t>
            </a:r>
            <a:endParaRPr kumimoji="1" lang="ja-JP" altLang="en-US" dirty="0"/>
          </a:p>
        </p:txBody>
      </p:sp>
      <p:sp>
        <p:nvSpPr>
          <p:cNvPr id="35" name="正方形/長方形 34"/>
          <p:cNvSpPr/>
          <p:nvPr/>
        </p:nvSpPr>
        <p:spPr>
          <a:xfrm>
            <a:off x="25861" y="1959061"/>
            <a:ext cx="4328425"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新築</a:t>
            </a: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のホテルのバリアフリー義務化</a:t>
            </a:r>
          </a:p>
        </p:txBody>
      </p:sp>
      <p:sp>
        <p:nvSpPr>
          <p:cNvPr id="39" name="正方形/長方形 38"/>
          <p:cNvSpPr/>
          <p:nvPr/>
        </p:nvSpPr>
        <p:spPr>
          <a:xfrm>
            <a:off x="4752840" y="1959062"/>
            <a:ext cx="3879096"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既存のホテルのバリアフリー改修促進</a:t>
            </a:r>
          </a:p>
        </p:txBody>
      </p:sp>
    </p:spTree>
    <p:extLst>
      <p:ext uri="{BB962C8B-B14F-4D97-AF65-F5344CB8AC3E}">
        <p14:creationId xmlns:p14="http://schemas.microsoft.com/office/powerpoint/2010/main" val="3364772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ja-JP" altLang="en-US" sz="2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２</a:t>
            </a:r>
            <a:r>
              <a:rPr lang="ja-JP" altLang="en-US" sz="2000" b="1"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．ユニバーサルデザインタクシーの改善</a:t>
            </a:r>
            <a:endParaRPr lang="ja-JP" altLang="en-US" sz="2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角丸四角形 39"/>
          <p:cNvSpPr/>
          <p:nvPr/>
        </p:nvSpPr>
        <p:spPr>
          <a:xfrm>
            <a:off x="28771" y="4526139"/>
            <a:ext cx="9043967" cy="2331861"/>
          </a:xfrm>
          <a:prstGeom prst="roundRect">
            <a:avLst>
              <a:gd name="adj" fmla="val 10823"/>
            </a:avLst>
          </a:prstGeom>
          <a:solidFill>
            <a:sysClr val="window" lastClr="FFFFFF"/>
          </a:solidFill>
          <a:ln w="28575" cap="flat" cmpd="sng" algn="ctr">
            <a:solidFill>
              <a:srgbClr val="002060"/>
            </a:solidFill>
            <a:prstDash val="solid"/>
            <a:miter lim="800000"/>
          </a:ln>
          <a:effectLst/>
        </p:spPr>
        <p:txBody>
          <a:bodyPr rtlCol="0" anchor="ctr" anchorCtr="0"/>
          <a:lstStyle/>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・ユニバーサルデザインタクシー</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の需要が高いタクシー</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乗り場</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病院</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、駅</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等</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の</a:t>
            </a: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管理者に専用乗り場の設置を呼びかけ</a:t>
            </a: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・主要な施設（病院等）の乗り場に</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常設スロープの設置を推進し</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迅速な乗降</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を実現</a:t>
            </a: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・ユニバーサルデザインタクシー</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や福祉車両の共同配車</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等を推進し、</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利用者の</a:t>
            </a:r>
            <a:endPar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配車サービスの利用を促進</a:t>
            </a: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・障害者</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割引の原資は事業者が負担することが望ましいことに</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ついて</a:t>
            </a:r>
            <a:endPar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タクシー</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業界に</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働きかけ</a:t>
            </a:r>
            <a:endPar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正方形/長方形 40"/>
          <p:cNvSpPr/>
          <p:nvPr/>
        </p:nvSpPr>
        <p:spPr>
          <a:xfrm>
            <a:off x="65567" y="4237402"/>
            <a:ext cx="3308569" cy="368723"/>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利用環境整備</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28771" y="831273"/>
            <a:ext cx="4478572" cy="3316778"/>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ユニバーサルデザインタクシー</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の多くを占める車種で、車椅子乗車時の目安となる操作時間</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を</a:t>
            </a:r>
            <a:endPar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以下の対応で約</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3</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4</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分に</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短縮</a:t>
            </a:r>
            <a:endPar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本年</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2</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月～：部品交換等の既販車</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対応</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を</a:t>
            </a:r>
            <a:endPar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順次実施</a:t>
            </a:r>
            <a:endPar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本年</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3</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　 改良後</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の車両の</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販売を開始</a:t>
            </a:r>
            <a:endParaRPr kumimoji="0" lang="ja-JP" altLang="en-US" sz="1600" strike="sngStrike"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・ユニバーサルデザインタクシーに乗車可能な車椅子の範囲を明示し、改めて周知徹底</a:t>
            </a:r>
            <a:endPar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角丸四角形 11"/>
          <p:cNvSpPr/>
          <p:nvPr/>
        </p:nvSpPr>
        <p:spPr>
          <a:xfrm>
            <a:off x="4618181" y="831273"/>
            <a:ext cx="4454558" cy="3316778"/>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・国交省からタクシー業界に要請</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昨年</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11</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乗車拒否に関する法令遵守の徹底</a:t>
            </a: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車椅子乗降に関する研修の受講等</a:t>
            </a: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配車サービスの充実</a:t>
            </a: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・国交省から車体に対する補助</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を実施する際</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に実際の車両を</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用いた研修を</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義務化</a:t>
            </a:r>
            <a:endPar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・接遇</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が優良な運転者に対する</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表彰を実施</a:t>
            </a:r>
            <a:endPar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90513" y="520344"/>
            <a:ext cx="4328425"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車体改良</a:t>
            </a:r>
          </a:p>
        </p:txBody>
      </p:sp>
      <p:sp>
        <p:nvSpPr>
          <p:cNvPr id="11" name="正方形/長方形 10"/>
          <p:cNvSpPr/>
          <p:nvPr/>
        </p:nvSpPr>
        <p:spPr>
          <a:xfrm>
            <a:off x="4671122" y="520344"/>
            <a:ext cx="4328425"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接遇改善</a:t>
            </a:r>
            <a:endParaRPr kumimoji="0" lang="en-US" altLang="ja-JP"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3078012" y="3612167"/>
            <a:ext cx="1289656" cy="382810"/>
          </a:xfrm>
          <a:prstGeom prst="roundRect">
            <a:avLst>
              <a:gd name="adj" fmla="val 5343"/>
            </a:avLst>
          </a:prstGeom>
          <a:noFill/>
          <a:ln w="12700" cap="flat" cmpd="sng" algn="ctr">
            <a:noFill/>
            <a:prstDash val="dash"/>
            <a:miter lim="800000"/>
          </a:ln>
          <a:effectLst/>
        </p:spPr>
        <p:txBody>
          <a:bodyPr rtlCol="0" anchor="ctr" anchorCtr="0"/>
          <a:lstStyle/>
          <a:p>
            <a:pPr marL="92075" indent="-92075">
              <a:defRPr/>
            </a:pPr>
            <a:r>
              <a:rPr lang="ja-JP" altLang="en-US" sz="1200" dirty="0" smtClean="0">
                <a:solidFill>
                  <a:srgbClr val="002060"/>
                </a:solidFill>
              </a:rPr>
              <a:t>改良後の</a:t>
            </a:r>
            <a:endParaRPr lang="en-US" altLang="ja-JP" sz="1200" dirty="0" smtClean="0">
              <a:solidFill>
                <a:srgbClr val="002060"/>
              </a:solidFill>
            </a:endParaRPr>
          </a:p>
          <a:p>
            <a:pPr marL="92075" indent="-92075">
              <a:defRPr/>
            </a:pPr>
            <a:r>
              <a:rPr lang="ja-JP" altLang="en-US" sz="1200" dirty="0" smtClean="0">
                <a:solidFill>
                  <a:srgbClr val="002060"/>
                </a:solidFill>
              </a:rPr>
              <a:t>組立式スロープ</a:t>
            </a:r>
            <a:endParaRPr lang="en-US" altLang="ja-JP" sz="1200" dirty="0" smtClean="0">
              <a:solidFill>
                <a:srgbClr val="002060"/>
              </a:solidFill>
            </a:endParaRPr>
          </a:p>
        </p:txBody>
      </p:sp>
      <p:pic>
        <p:nvPicPr>
          <p:cNvPr id="3" name="図 2"/>
          <p:cNvPicPr>
            <a:picLocks noChangeAspect="1"/>
          </p:cNvPicPr>
          <p:nvPr/>
        </p:nvPicPr>
        <p:blipFill>
          <a:blip r:embed="rId3"/>
          <a:stretch>
            <a:fillRect/>
          </a:stretch>
        </p:blipFill>
        <p:spPr>
          <a:xfrm>
            <a:off x="6982600" y="5702744"/>
            <a:ext cx="1375724" cy="1104454"/>
          </a:xfrm>
          <a:prstGeom prst="rect">
            <a:avLst/>
          </a:prstGeom>
        </p:spPr>
      </p:pic>
      <p:pic>
        <p:nvPicPr>
          <p:cNvPr id="4" name="図 3"/>
          <p:cNvPicPr>
            <a:picLocks noChangeAspect="1"/>
          </p:cNvPicPr>
          <p:nvPr/>
        </p:nvPicPr>
        <p:blipFill rotWithShape="1">
          <a:blip r:embed="rId4"/>
          <a:srcRect l="3979" t="8401" r="15737" b="4690"/>
          <a:stretch/>
        </p:blipFill>
        <p:spPr>
          <a:xfrm>
            <a:off x="5943600" y="2955895"/>
            <a:ext cx="1802928" cy="1098146"/>
          </a:xfrm>
          <a:prstGeom prst="rect">
            <a:avLst/>
          </a:prstGeom>
        </p:spPr>
      </p:pic>
      <p:pic>
        <p:nvPicPr>
          <p:cNvPr id="5" name="図 4"/>
          <p:cNvPicPr>
            <a:picLocks noChangeAspect="1"/>
          </p:cNvPicPr>
          <p:nvPr/>
        </p:nvPicPr>
        <p:blipFill>
          <a:blip r:embed="rId5"/>
          <a:stretch>
            <a:fillRect/>
          </a:stretch>
        </p:blipFill>
        <p:spPr>
          <a:xfrm>
            <a:off x="6982600" y="4617311"/>
            <a:ext cx="1375724" cy="1033000"/>
          </a:xfrm>
          <a:prstGeom prst="rect">
            <a:avLst/>
          </a:prstGeom>
        </p:spPr>
      </p:pic>
      <p:pic>
        <p:nvPicPr>
          <p:cNvPr id="8" name="図 7"/>
          <p:cNvPicPr>
            <a:picLocks noChangeAspect="1"/>
          </p:cNvPicPr>
          <p:nvPr/>
        </p:nvPicPr>
        <p:blipFill>
          <a:blip r:embed="rId6"/>
          <a:stretch>
            <a:fillRect/>
          </a:stretch>
        </p:blipFill>
        <p:spPr>
          <a:xfrm>
            <a:off x="1207622" y="2938704"/>
            <a:ext cx="1895774" cy="1141677"/>
          </a:xfrm>
          <a:prstGeom prst="rect">
            <a:avLst/>
          </a:prstGeom>
        </p:spPr>
      </p:pic>
    </p:spTree>
    <p:extLst>
      <p:ext uri="{BB962C8B-B14F-4D97-AF65-F5344CB8AC3E}">
        <p14:creationId xmlns:p14="http://schemas.microsoft.com/office/powerpoint/2010/main" val="3716869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en-US" altLang="ja-JP"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　障害者割引の利用者利便の改善</a:t>
            </a:r>
            <a:endPar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角丸四角形 37"/>
          <p:cNvSpPr/>
          <p:nvPr/>
        </p:nvSpPr>
        <p:spPr>
          <a:xfrm>
            <a:off x="5781964" y="1039390"/>
            <a:ext cx="3331857" cy="3717337"/>
          </a:xfrm>
          <a:prstGeom prst="roundRect">
            <a:avLst>
              <a:gd name="adj" fmla="val 6107"/>
            </a:avLst>
          </a:prstGeom>
          <a:noFill/>
          <a:ln w="28575" cap="flat" cmpd="sng" algn="ctr">
            <a:solidFill>
              <a:srgbClr val="002060"/>
            </a:solidFill>
            <a:prstDash val="solid"/>
            <a:miter lim="800000"/>
          </a:ln>
          <a:effectLst/>
        </p:spPr>
        <p:txBody>
          <a:bodyPr rtlCol="0" anchor="t"/>
          <a:lstStyle/>
          <a:p>
            <a:pPr>
              <a:defRPr/>
            </a:pPr>
            <a:endPar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・鉄道における障害者割引手続きについて、障害者手帳の提示以外の電子的な方法等による本人確認・購入を可能とする方策を検討</a:t>
            </a:r>
          </a:p>
          <a:p>
            <a:pPr marL="92075" indent="-92075">
              <a:defRPr/>
            </a:pPr>
            <a:endPar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従来</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障害者手帳の提示・携帯</a:t>
            </a: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今後</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左記通知の改正により、</a:t>
            </a: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事業者の判断で電子的な</a:t>
            </a:r>
            <a:endPar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方法等による確認が可能</a:t>
            </a:r>
            <a:endPar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であることを明確化</a:t>
            </a:r>
          </a:p>
        </p:txBody>
      </p:sp>
      <p:sp>
        <p:nvSpPr>
          <p:cNvPr id="39" name="正方形/長方形 38"/>
          <p:cNvSpPr/>
          <p:nvPr/>
        </p:nvSpPr>
        <p:spPr>
          <a:xfrm>
            <a:off x="5837375" y="727569"/>
            <a:ext cx="3006991" cy="42389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障害者手帳の提示の簡素化</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角丸四角形 39"/>
          <p:cNvSpPr/>
          <p:nvPr/>
        </p:nvSpPr>
        <p:spPr>
          <a:xfrm>
            <a:off x="44286" y="5258462"/>
            <a:ext cx="9043967" cy="1486659"/>
          </a:xfrm>
          <a:prstGeom prst="roundRect">
            <a:avLst>
              <a:gd name="adj" fmla="val 10823"/>
            </a:avLst>
          </a:prstGeom>
          <a:solidFill>
            <a:sysClr val="window" lastClr="FFFFFF"/>
          </a:solidFill>
          <a:ln w="28575" cap="flat" cmpd="sng" algn="ctr">
            <a:solidFill>
              <a:srgbClr val="002060"/>
            </a:solidFill>
            <a:prstDash val="solid"/>
            <a:miter lim="800000"/>
          </a:ln>
          <a:effectLst/>
        </p:spPr>
        <p:txBody>
          <a:bodyPr numCol="2" rtlCol="0" anchor="ctr" anchorCtr="0"/>
          <a:lstStyle/>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・昨年</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10</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月から</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航空旅客運賃の障害者割引の対象者を精神障害者</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まで拡大</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するとともに</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、公共</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交通</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事</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業者に対して　割引制度を導入するよう要請</a:t>
            </a:r>
            <a:endPar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正方形/長方形 40"/>
          <p:cNvSpPr/>
          <p:nvPr/>
        </p:nvSpPr>
        <p:spPr>
          <a:xfrm>
            <a:off x="74803" y="4860337"/>
            <a:ext cx="3308569" cy="449799"/>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精神障害者割引の拡大</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74817" y="1056520"/>
            <a:ext cx="5509613" cy="3700207"/>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これまでの課題</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・公共交通機関で障害者割引を受ける際の障害者手帳の提示や携帯について、標準的な方法等として国の通知等に記載があり、多くの事業者が障害者手帳の提示等を求めている。</a:t>
            </a:r>
          </a:p>
          <a:p>
            <a:pPr marL="92075" indent="-92075">
              <a:defRPr/>
            </a:pP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対応状況</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・本年１月から順次、公共交通機関の障害者割引の適用時に、障害者手帳以外の方法による本人確認も可能なことを明確にするため、国の通知等の改正を実施</a:t>
            </a:r>
            <a:endPar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角丸四角形 10"/>
          <p:cNvSpPr/>
          <p:nvPr/>
        </p:nvSpPr>
        <p:spPr>
          <a:xfrm>
            <a:off x="128386" y="3586507"/>
            <a:ext cx="5394958" cy="1059870"/>
          </a:xfrm>
          <a:prstGeom prst="roundRect">
            <a:avLst>
              <a:gd name="adj" fmla="val 5343"/>
            </a:avLst>
          </a:prstGeom>
          <a:solidFill>
            <a:sysClr val="window" lastClr="FFFFFF"/>
          </a:solidFill>
          <a:ln w="12700" cap="flat" cmpd="sng" algn="ctr">
            <a:solidFill>
              <a:srgbClr val="002060"/>
            </a:solidFill>
            <a:prstDash val="dash"/>
            <a:miter lim="800000"/>
          </a:ln>
          <a:effectLst/>
        </p:spPr>
        <p:txBody>
          <a:bodyPr rtlCol="0" anchor="t"/>
          <a:lstStyle/>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○航空</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2</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月</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15</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日 自治体宛通知を改正済</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厚労省</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○鉄道</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2</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月</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15</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日 </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自治</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体</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宛</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通知を改正済</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厚労省</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○乗合バス</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3</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月</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18</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日 関係告示を改正済</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国交省）</a:t>
            </a:r>
            <a:endPar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○旅客船</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月</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25</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日 関係通知を改正済</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国交省</a:t>
            </a:r>
            <a:r>
              <a:rPr kumimoji="0" lang="en-US" altLang="ja-JP"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12" name="角丸四角形 11"/>
          <p:cNvSpPr/>
          <p:nvPr/>
        </p:nvSpPr>
        <p:spPr>
          <a:xfrm>
            <a:off x="4609371" y="5636254"/>
            <a:ext cx="4234995" cy="921335"/>
          </a:xfrm>
          <a:prstGeom prst="roundRect">
            <a:avLst>
              <a:gd name="adj" fmla="val 5343"/>
            </a:avLst>
          </a:prstGeom>
          <a:solidFill>
            <a:sysClr val="window" lastClr="FFFFFF"/>
          </a:solidFill>
          <a:ln w="12700" cap="flat" cmpd="sng" algn="ctr">
            <a:solidFill>
              <a:srgbClr val="002060"/>
            </a:solidFill>
            <a:prstDash val="dash"/>
            <a:miter lim="800000"/>
          </a:ln>
          <a:effectLst/>
        </p:spPr>
        <p:txBody>
          <a:bodyPr rtlCol="0" anchor="ctr"/>
          <a:lstStyle/>
          <a:p>
            <a:pPr marL="92075" indent="-92075">
              <a:defRPr/>
            </a:pP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○航空</a:t>
            </a:r>
            <a:r>
              <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昨年</a:t>
            </a:r>
            <a:r>
              <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10</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月に導入</a:t>
            </a:r>
            <a:endPar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en-US" altLang="ja-JP"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航空を含めた各</a:t>
            </a:r>
            <a:r>
              <a:rPr kumimoji="0" lang="zh-TW"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公共交通</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事業者に対し、</a:t>
            </a:r>
            <a:endPar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昨年</a:t>
            </a:r>
            <a:r>
              <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11</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a:t>
            </a:r>
            <a:r>
              <a:rPr kumimoji="0" lang="en-US" altLang="ja-JP"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12</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月に順次導入拡大を要請</a:t>
            </a:r>
            <a:endPar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100678" y="727569"/>
            <a:ext cx="4328425" cy="42389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割引適用時の手帳提示規定の廃止</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正方形/長方形 13"/>
          <p:cNvSpPr/>
          <p:nvPr/>
        </p:nvSpPr>
        <p:spPr>
          <a:xfrm>
            <a:off x="4596682" y="5413710"/>
            <a:ext cx="2481385" cy="210501"/>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sz="1400"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精神障害者割引等の導入状況</a:t>
            </a:r>
            <a:endParaRPr kumimoji="0" lang="ja-JP" altLang="en-US" sz="1400"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正方形/長方形 14"/>
          <p:cNvSpPr/>
          <p:nvPr/>
        </p:nvSpPr>
        <p:spPr>
          <a:xfrm>
            <a:off x="162564" y="3430375"/>
            <a:ext cx="2481385" cy="210501"/>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sz="1400"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関連通知・告示の改正状況</a:t>
            </a:r>
            <a:endParaRPr kumimoji="0" lang="ja-JP" altLang="en-US" sz="1400"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1642282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角丸四角形 29"/>
          <p:cNvSpPr/>
          <p:nvPr/>
        </p:nvSpPr>
        <p:spPr>
          <a:xfrm>
            <a:off x="4630422" y="1961619"/>
            <a:ext cx="4477366" cy="4685922"/>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lIns="36000" rIns="0" rtlCol="0" anchor="t"/>
          <a:lstStyle/>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バリアフリー経路案内サイトにて、多言語、</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スマートフォン</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音声読み上げへ</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対応</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22971" y="1961619"/>
            <a:ext cx="4477366" cy="4685922"/>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lIns="36000" rIns="0" rtlCol="0" anchor="t"/>
          <a:lstStyle/>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・歩行空間の段差や勾配、施設のバリアフリー</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情報のオープンデータ化により、ニーズに応じた </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移動支援情報が、民間事業者により提供される環境を目指す</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・バリアフリー情報等のオープンデータ化を進める。</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また、データを効率的、継続的に整備・更新する手法を障害当事者等に参加頂き検証</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ja-JP" altLang="en-US"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４．最新技術を活用した情報提供の強化</a:t>
            </a:r>
            <a:endPar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9" name="角丸四角形 2"/>
          <p:cNvSpPr/>
          <p:nvPr/>
        </p:nvSpPr>
        <p:spPr>
          <a:xfrm>
            <a:off x="12907" y="543518"/>
            <a:ext cx="9118393" cy="1270805"/>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indent="-182563"/>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○公共</a:t>
            </a:r>
            <a:r>
              <a:rPr lang="ja-JP" altLang="en-US"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空間のバリアフリー情報をオープンデータ化するとともに</a:t>
            </a:r>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、民間事</a:t>
            </a:r>
            <a:r>
              <a:rPr lang="ja-JP" altLang="en-US"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業者と連携</a:t>
            </a:r>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し実証実験</a:t>
            </a:r>
            <a:endParaRPr lang="en-US" altLang="ja-JP"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182563" indent="-182563"/>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○インターネット</a:t>
            </a:r>
            <a:r>
              <a:rPr lang="ja-JP" altLang="en-US"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による公共交通のバリアフリー経路案内について、本年４月</a:t>
            </a:r>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からサイトリニューアル</a:t>
            </a:r>
          </a:p>
        </p:txBody>
      </p:sp>
      <p:sp>
        <p:nvSpPr>
          <p:cNvPr id="35" name="正方形/長方形 34"/>
          <p:cNvSpPr/>
          <p:nvPr/>
        </p:nvSpPr>
        <p:spPr>
          <a:xfrm>
            <a:off x="2402057" y="1874559"/>
            <a:ext cx="4328425"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移動円滑化</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 name="図 2"/>
          <p:cNvPicPr>
            <a:picLocks noChangeAspect="1"/>
          </p:cNvPicPr>
          <p:nvPr/>
        </p:nvPicPr>
        <p:blipFill rotWithShape="1">
          <a:blip r:embed="rId3"/>
          <a:srcRect l="13539" t="51689" r="58160" b="5733"/>
          <a:stretch/>
        </p:blipFill>
        <p:spPr>
          <a:xfrm>
            <a:off x="181623" y="3466843"/>
            <a:ext cx="4160061" cy="2042128"/>
          </a:xfrm>
          <a:prstGeom prst="rect">
            <a:avLst/>
          </a:prstGeom>
        </p:spPr>
      </p:pic>
      <p:grpSp>
        <p:nvGrpSpPr>
          <p:cNvPr id="5" name="グループ化 4"/>
          <p:cNvGrpSpPr/>
          <p:nvPr/>
        </p:nvGrpSpPr>
        <p:grpSpPr>
          <a:xfrm>
            <a:off x="4649276" y="3035332"/>
            <a:ext cx="4349395" cy="3346614"/>
            <a:chOff x="4863800" y="4083050"/>
            <a:chExt cx="3415836" cy="2511463"/>
          </a:xfrm>
        </p:grpSpPr>
        <p:pic>
          <p:nvPicPr>
            <p:cNvPr id="4" name="図 3"/>
            <p:cNvPicPr>
              <a:picLocks noChangeAspect="1"/>
            </p:cNvPicPr>
            <p:nvPr/>
          </p:nvPicPr>
          <p:blipFill rotWithShape="1">
            <a:blip r:embed="rId4"/>
            <a:srcRect l="59787" t="11326" r="10479" b="21677"/>
            <a:stretch/>
          </p:blipFill>
          <p:spPr>
            <a:xfrm>
              <a:off x="4863800" y="4083050"/>
              <a:ext cx="3415836" cy="2511463"/>
            </a:xfrm>
            <a:prstGeom prst="rect">
              <a:avLst/>
            </a:prstGeom>
          </p:spPr>
        </p:pic>
        <p:pic>
          <p:nvPicPr>
            <p:cNvPr id="7" name="図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80578" y="4382477"/>
              <a:ext cx="773642" cy="535598"/>
            </a:xfrm>
            <a:prstGeom prst="rect">
              <a:avLst/>
            </a:prstGeom>
            <a:ln w="3175">
              <a:solidFill>
                <a:schemeClr val="tx1"/>
              </a:solidFill>
            </a:ln>
          </p:spPr>
        </p:pic>
        <p:cxnSp>
          <p:nvCxnSpPr>
            <p:cNvPr id="9" name="直線コネクタ 8"/>
            <p:cNvCxnSpPr/>
            <p:nvPr/>
          </p:nvCxnSpPr>
          <p:spPr>
            <a:xfrm>
              <a:off x="6968987" y="4918075"/>
              <a:ext cx="135466" cy="2550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33510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５</a:t>
            </a:r>
            <a:r>
              <a:rPr lang="ja-JP" altLang="en-US"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．心のバリアフリー研修の拡大・向上</a:t>
            </a:r>
            <a:endPar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9" name="角丸四角形 2"/>
          <p:cNvSpPr/>
          <p:nvPr/>
        </p:nvSpPr>
        <p:spPr>
          <a:xfrm>
            <a:off x="12907" y="543518"/>
            <a:ext cx="9118393" cy="1270805"/>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indent="-182563"/>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○障害者団体、国、経済界協議会が連携して、全国各地において心のバリアフリー研修を実施</a:t>
            </a:r>
            <a:endParaRPr lang="en-US" altLang="ja-JP"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○国家公務員を対象とした心のバリアフリー研修を地方公務員に拡大できるよう検討</a:t>
            </a:r>
            <a:endParaRPr lang="en-US" altLang="ja-JP"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角丸四角形 37"/>
          <p:cNvSpPr/>
          <p:nvPr/>
        </p:nvSpPr>
        <p:spPr>
          <a:xfrm>
            <a:off x="4736628" y="2670626"/>
            <a:ext cx="4377193" cy="4085774"/>
          </a:xfrm>
          <a:prstGeom prst="roundRect">
            <a:avLst>
              <a:gd name="adj" fmla="val 6107"/>
            </a:avLst>
          </a:prstGeom>
          <a:noFill/>
          <a:ln w="28575" cap="flat" cmpd="sng" algn="ctr">
            <a:solidFill>
              <a:srgbClr val="002060"/>
            </a:solid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2016</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年度より国家公務員研修や、オリパラ事務局主催のイベントにおいて「心のバリアフリー」研修を実施</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・来年度</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から</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、全国各地</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での研修開催や、</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地方公務員を対象と</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した研修への拡大を</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検討</a:t>
            </a:r>
            <a:endPar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9" name="正方形/長方形 38"/>
          <p:cNvSpPr/>
          <p:nvPr/>
        </p:nvSpPr>
        <p:spPr>
          <a:xfrm>
            <a:off x="4934269" y="2377690"/>
            <a:ext cx="3879096"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研修の実施</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37483" y="2663371"/>
            <a:ext cx="4623546" cy="4093029"/>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・「汎用性のある研修プログラム」</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作成</a:t>
            </a:r>
            <a:endPar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149230" y="2369623"/>
            <a:ext cx="4328425"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「心のバリアフリー」教育ツールの整備</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正方形/長方形 18"/>
          <p:cNvSpPr/>
          <p:nvPr/>
        </p:nvSpPr>
        <p:spPr>
          <a:xfrm>
            <a:off x="2258253" y="1911677"/>
            <a:ext cx="5019600"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障害者団体、経済界協議会との連携した取組</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 name="グループ化 2"/>
          <p:cNvGrpSpPr/>
          <p:nvPr/>
        </p:nvGrpSpPr>
        <p:grpSpPr>
          <a:xfrm>
            <a:off x="94323" y="3221584"/>
            <a:ext cx="4224392" cy="3442641"/>
            <a:chOff x="94323" y="3221585"/>
            <a:chExt cx="3907404" cy="3184314"/>
          </a:xfrm>
        </p:grpSpPr>
        <p:sp>
          <p:nvSpPr>
            <p:cNvPr id="20" name="フローチャート: 複数書類 19"/>
            <p:cNvSpPr/>
            <p:nvPr/>
          </p:nvSpPr>
          <p:spPr>
            <a:xfrm>
              <a:off x="283850" y="3221585"/>
              <a:ext cx="1608138" cy="1026904"/>
            </a:xfrm>
            <a:prstGeom prst="flowChartMultidocument">
              <a:avLst/>
            </a:prstGeom>
            <a:ln/>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kumimoji="1" lang="ja-JP" altLang="en-US" sz="16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汎用性のある</a:t>
              </a:r>
              <a:endParaRPr kumimoji="1" lang="en-US" altLang="ja-JP" sz="16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6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研修プログラム</a:t>
              </a:r>
            </a:p>
          </p:txBody>
        </p:sp>
        <p:pic>
          <p:nvPicPr>
            <p:cNvPr id="21" name="図 2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9236" y="3587428"/>
              <a:ext cx="722491" cy="1151695"/>
            </a:xfrm>
            <a:prstGeom prst="rect">
              <a:avLst/>
            </a:prstGeom>
          </p:spPr>
        </p:pic>
        <p:sp>
          <p:nvSpPr>
            <p:cNvPr id="22" name="正方形/長方形 21"/>
            <p:cNvSpPr/>
            <p:nvPr/>
          </p:nvSpPr>
          <p:spPr>
            <a:xfrm>
              <a:off x="1910603" y="3412842"/>
              <a:ext cx="1386401" cy="73866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ja-JP" altLang="en-US"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障害当事者が</a:t>
              </a:r>
              <a:endParaRPr lang="en-US" altLang="ja-JP"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ファシリテーターの</a:t>
              </a:r>
              <a:endParaRPr lang="en-US" altLang="ja-JP"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集合研修</a:t>
              </a:r>
            </a:p>
          </p:txBody>
        </p:sp>
        <p:sp>
          <p:nvSpPr>
            <p:cNvPr id="23" name="角丸四角形吹き出し 22"/>
            <p:cNvSpPr/>
            <p:nvPr/>
          </p:nvSpPr>
          <p:spPr>
            <a:xfrm>
              <a:off x="1463280" y="4214074"/>
              <a:ext cx="1250834" cy="479309"/>
            </a:xfrm>
            <a:prstGeom prst="wedgeRoundRectCallout">
              <a:avLst>
                <a:gd name="adj1" fmla="val -33492"/>
                <a:gd name="adj2" fmla="val -94704"/>
                <a:gd name="adj3" fmla="val 16667"/>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kumimoji="1" lang="ja-JP" altLang="en-US"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セルフワーク用テキスト</a:t>
              </a:r>
            </a:p>
          </p:txBody>
        </p:sp>
        <p:sp>
          <p:nvSpPr>
            <p:cNvPr id="24" name="テキスト ボックス 19"/>
            <p:cNvSpPr txBox="1"/>
            <p:nvPr/>
          </p:nvSpPr>
          <p:spPr>
            <a:xfrm>
              <a:off x="94323" y="4797696"/>
              <a:ext cx="2396810" cy="36933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・アニメーション教材作成</a:t>
              </a:r>
              <a:endParaRPr lang="ja-JP" altLang="en-US"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5" name="図 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373582" flipH="1">
              <a:off x="2066687" y="5798283"/>
              <a:ext cx="476110" cy="476109"/>
            </a:xfrm>
            <a:prstGeom prst="rect">
              <a:avLst/>
            </a:prstGeom>
          </p:spPr>
        </p:pic>
        <p:sp>
          <p:nvSpPr>
            <p:cNvPr id="26" name="角丸四角形吹き出し 25"/>
            <p:cNvSpPr/>
            <p:nvPr/>
          </p:nvSpPr>
          <p:spPr>
            <a:xfrm>
              <a:off x="98474" y="4214074"/>
              <a:ext cx="1304675" cy="479309"/>
            </a:xfrm>
            <a:prstGeom prst="wedgeRoundRectCallout">
              <a:avLst>
                <a:gd name="adj1" fmla="val -18716"/>
                <a:gd name="adj2" fmla="val -72584"/>
                <a:gd name="adj3" fmla="val 16667"/>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kumimoji="1" lang="ja-JP" altLang="en-US"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講師用シナリオ</a:t>
              </a:r>
            </a:p>
          </p:txBody>
        </p:sp>
        <p:sp>
          <p:nvSpPr>
            <p:cNvPr id="28" name="正方形/長方形 27"/>
            <p:cNvSpPr/>
            <p:nvPr/>
          </p:nvSpPr>
          <p:spPr>
            <a:xfrm>
              <a:off x="171001" y="5140932"/>
              <a:ext cx="2243454" cy="1077218"/>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ja-JP" altLang="en-US" sz="16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中学生以上の人々を対象に、アニメーション動画で学習できる教材をインターネット上で提供</a:t>
              </a:r>
            </a:p>
          </p:txBody>
        </p:sp>
        <p:pic>
          <p:nvPicPr>
            <p:cNvPr id="29" name="図 28"/>
            <p:cNvPicPr>
              <a:picLocks noChangeAspect="1"/>
            </p:cNvPicPr>
            <p:nvPr/>
          </p:nvPicPr>
          <p:blipFill>
            <a:blip r:embed="rId5">
              <a:clrChange>
                <a:clrFrom>
                  <a:srgbClr val="FFFFFF"/>
                </a:clrFrom>
                <a:clrTo>
                  <a:srgbClr val="FFFFFF">
                    <a:alpha val="0"/>
                  </a:srgbClr>
                </a:clrTo>
              </a:clrChange>
              <a:biLevel thresh="75000"/>
            </a:blip>
            <a:stretch>
              <a:fillRect/>
            </a:stretch>
          </p:blipFill>
          <p:spPr>
            <a:xfrm>
              <a:off x="2156935" y="4913765"/>
              <a:ext cx="1511767" cy="1492134"/>
            </a:xfrm>
            <a:prstGeom prst="rect">
              <a:avLst/>
            </a:prstGeom>
          </p:spPr>
        </p:pic>
        <p:sp>
          <p:nvSpPr>
            <p:cNvPr id="30" name="角丸四角形吹き出し 29"/>
            <p:cNvSpPr/>
            <p:nvPr/>
          </p:nvSpPr>
          <p:spPr>
            <a:xfrm>
              <a:off x="3173725" y="4821723"/>
              <a:ext cx="825407" cy="661288"/>
            </a:xfrm>
            <a:prstGeom prst="wedgeRoundRectCallout">
              <a:avLst>
                <a:gd name="adj1" fmla="val -70723"/>
                <a:gd name="adj2" fmla="val 30832"/>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solidFill>
                  <a:srgbClr val="1D3972"/>
                </a:solidFill>
              </a:endParaRPr>
            </a:p>
          </p:txBody>
        </p:sp>
        <p:pic>
          <p:nvPicPr>
            <p:cNvPr id="31" name="図 30"/>
            <p:cNvPicPr>
              <a:picLocks noChangeAspect="1"/>
            </p:cNvPicPr>
            <p:nvPr/>
          </p:nvPicPr>
          <p:blipFill>
            <a:blip r:embed="rId6">
              <a:clrChange>
                <a:clrFrom>
                  <a:srgbClr val="FFFFFF"/>
                </a:clrFrom>
                <a:clrTo>
                  <a:srgbClr val="FFFFFF">
                    <a:alpha val="0"/>
                  </a:srgbClr>
                </a:clrTo>
              </a:clrChange>
            </a:blip>
            <a:stretch>
              <a:fillRect/>
            </a:stretch>
          </p:blipFill>
          <p:spPr>
            <a:xfrm>
              <a:off x="3263757" y="4838042"/>
              <a:ext cx="657225" cy="628650"/>
            </a:xfrm>
            <a:prstGeom prst="rect">
              <a:avLst/>
            </a:prstGeom>
          </p:spPr>
        </p:pic>
      </p:grpSp>
      <p:pic>
        <p:nvPicPr>
          <p:cNvPr id="4" name="図 3"/>
          <p:cNvPicPr>
            <a:picLocks noChangeAspect="1"/>
          </p:cNvPicPr>
          <p:nvPr/>
        </p:nvPicPr>
        <p:blipFill rotWithShape="1">
          <a:blip r:embed="rId7"/>
          <a:srcRect l="4573" t="22108" r="8886" b="7065"/>
          <a:stretch/>
        </p:blipFill>
        <p:spPr>
          <a:xfrm>
            <a:off x="6883400" y="3665875"/>
            <a:ext cx="2129593" cy="1229559"/>
          </a:xfrm>
          <a:prstGeom prst="rect">
            <a:avLst/>
          </a:prstGeom>
        </p:spPr>
      </p:pic>
      <p:pic>
        <p:nvPicPr>
          <p:cNvPr id="32" name="図 31"/>
          <p:cNvPicPr>
            <a:picLocks noChangeAspect="1"/>
          </p:cNvPicPr>
          <p:nvPr/>
        </p:nvPicPr>
        <p:blipFill rotWithShape="1">
          <a:blip r:embed="rId8" cstate="print">
            <a:extLst>
              <a:ext uri="{28A0092B-C50C-407E-A947-70E740481C1C}">
                <a14:useLocalDpi xmlns:a14="http://schemas.microsoft.com/office/drawing/2010/main" val="0"/>
              </a:ext>
            </a:extLst>
          </a:blip>
          <a:srcRect t="-538"/>
          <a:stretch/>
        </p:blipFill>
        <p:spPr>
          <a:xfrm>
            <a:off x="5018974" y="3989170"/>
            <a:ext cx="1628510" cy="1043917"/>
          </a:xfrm>
          <a:prstGeom prst="rect">
            <a:avLst/>
          </a:prstGeom>
        </p:spPr>
      </p:pic>
      <p:pic>
        <p:nvPicPr>
          <p:cNvPr id="33" name="図 32"/>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7162800" y="5576010"/>
            <a:ext cx="1835072" cy="1088215"/>
          </a:xfrm>
          <a:prstGeom prst="rect">
            <a:avLst/>
          </a:prstGeom>
        </p:spPr>
      </p:pic>
      <p:sp>
        <p:nvSpPr>
          <p:cNvPr id="5" name="正方形/長方形 4"/>
          <p:cNvSpPr/>
          <p:nvPr/>
        </p:nvSpPr>
        <p:spPr>
          <a:xfrm>
            <a:off x="7317254" y="3367315"/>
            <a:ext cx="1261884" cy="307777"/>
          </a:xfrm>
          <a:prstGeom prst="rect">
            <a:avLst/>
          </a:prstGeom>
        </p:spPr>
        <p:txBody>
          <a:bodyPr wrap="none">
            <a:spAutoFit/>
          </a:bodyPr>
          <a:lstStyle/>
          <a:p>
            <a:pPr>
              <a:tabLst>
                <a:tab pos="404813" algn="r"/>
                <a:tab pos="536972" algn="l"/>
              </a:tabLst>
            </a:pPr>
            <a:r>
              <a:rPr lang="ja-JP" altLang="en-US" sz="140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政策</a:t>
            </a:r>
            <a:r>
              <a:rPr lang="ja-JP" altLang="en-US"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課題研究</a:t>
            </a:r>
            <a:endParaRPr lang="en-US" altLang="ja-JP"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正方形/長方形 35"/>
          <p:cNvSpPr/>
          <p:nvPr/>
        </p:nvSpPr>
        <p:spPr>
          <a:xfrm>
            <a:off x="5313451" y="3681393"/>
            <a:ext cx="1021433" cy="307777"/>
          </a:xfrm>
          <a:prstGeom prst="rect">
            <a:avLst/>
          </a:prstGeom>
        </p:spPr>
        <p:txBody>
          <a:bodyPr wrap="none">
            <a:spAutoFit/>
          </a:bodyPr>
          <a:lstStyle/>
          <a:p>
            <a:pPr>
              <a:tabLst>
                <a:tab pos="404813" algn="r"/>
                <a:tab pos="536972" algn="l"/>
              </a:tabLst>
            </a:pPr>
            <a:r>
              <a:rPr lang="ja-JP" altLang="en-US" sz="140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車いす体験</a:t>
            </a:r>
            <a:endParaRPr lang="en-US" altLang="ja-JP"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正方形/長方形 36"/>
          <p:cNvSpPr/>
          <p:nvPr/>
        </p:nvSpPr>
        <p:spPr>
          <a:xfrm>
            <a:off x="7463304" y="5220281"/>
            <a:ext cx="1204176" cy="307777"/>
          </a:xfrm>
          <a:prstGeom prst="rect">
            <a:avLst/>
          </a:prstGeom>
        </p:spPr>
        <p:txBody>
          <a:bodyPr wrap="none">
            <a:spAutoFit/>
          </a:bodyPr>
          <a:lstStyle/>
          <a:p>
            <a:pPr>
              <a:tabLst>
                <a:tab pos="404813" algn="r"/>
                <a:tab pos="536972" algn="l"/>
              </a:tabLst>
            </a:pPr>
            <a:r>
              <a:rPr lang="ja-JP" altLang="en-US" sz="140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アイマスク体験</a:t>
            </a:r>
            <a:endParaRPr lang="en-US" altLang="ja-JP"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173546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６．障害者雇用</a:t>
            </a:r>
            <a:r>
              <a:rPr lang="ja-JP" altLang="en-US"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の</a:t>
            </a: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推進</a:t>
            </a:r>
          </a:p>
        </p:txBody>
      </p:sp>
      <p:sp>
        <p:nvSpPr>
          <p:cNvPr id="35" name="正方形/長方形 34"/>
          <p:cNvSpPr/>
          <p:nvPr/>
        </p:nvSpPr>
        <p:spPr>
          <a:xfrm>
            <a:off x="126445" y="1183933"/>
            <a:ext cx="4328425"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公務</a:t>
            </a: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部門における取組</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角丸四角形 37"/>
          <p:cNvSpPr/>
          <p:nvPr/>
        </p:nvSpPr>
        <p:spPr>
          <a:xfrm>
            <a:off x="4718304" y="1536798"/>
            <a:ext cx="4224528" cy="2614578"/>
          </a:xfrm>
          <a:prstGeom prst="roundRect">
            <a:avLst>
              <a:gd name="adj" fmla="val 6107"/>
            </a:avLst>
          </a:prstGeom>
          <a:noFill/>
          <a:ln w="28575" cap="flat" cmpd="sng" algn="ctr">
            <a:solidFill>
              <a:srgbClr val="002060"/>
            </a:solidFill>
            <a:prstDash val="solid"/>
            <a:miter lim="800000"/>
          </a:ln>
          <a:effectLst/>
        </p:spPr>
        <p:txBody>
          <a:bodyPr rtlCol="0" anchor="t"/>
          <a:lstStyle/>
          <a:p>
            <a:pPr>
              <a:defRPr/>
            </a:pPr>
            <a:endParaRPr kumimoji="0" lang="en-US" altLang="ja-JP"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6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昨年４月の改正障害者</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雇用促進法の施行に伴い、</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法定</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雇用率を０．２％</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引上げ（</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民間２．２％、公的機関２．５％、教育委２．４％</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民間企業における法定雇用率の達成に向けた取組を引き続き実施</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9" name="正方形/長方形 38"/>
          <p:cNvSpPr/>
          <p:nvPr/>
        </p:nvSpPr>
        <p:spPr>
          <a:xfrm>
            <a:off x="4731230" y="1183934"/>
            <a:ext cx="4211602"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民間企業における取組</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123553" y="1536798"/>
            <a:ext cx="4318391" cy="2614578"/>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a:defRPr/>
            </a:pPr>
            <a:endPar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・昨年とりまとめた</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「公務部門における障害者雇用に関する基本方針」に基づき、再発防止はもとより、法定雇用率の速やかな達成、障害のある方の活躍の場の拡大に向けた取組を実施</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角丸四角形 7"/>
          <p:cNvSpPr/>
          <p:nvPr/>
        </p:nvSpPr>
        <p:spPr>
          <a:xfrm>
            <a:off x="198797" y="5078732"/>
            <a:ext cx="8666731" cy="1047748"/>
          </a:xfrm>
          <a:prstGeom prst="roundRect">
            <a:avLst>
              <a:gd name="adj" fmla="val 1082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・障害者</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の雇用を一層促進するため、障害者雇用促進法の改正案を国会に提出する予定</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正方形/長方形 8"/>
          <p:cNvSpPr/>
          <p:nvPr/>
        </p:nvSpPr>
        <p:spPr>
          <a:xfrm>
            <a:off x="221015" y="4709159"/>
            <a:ext cx="3308569" cy="369573"/>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障害者雇用促進法の改正</a:t>
            </a:r>
          </a:p>
        </p:txBody>
      </p:sp>
    </p:spTree>
    <p:extLst>
      <p:ext uri="{BB962C8B-B14F-4D97-AF65-F5344CB8AC3E}">
        <p14:creationId xmlns:p14="http://schemas.microsoft.com/office/powerpoint/2010/main" val="186181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10198</TotalTime>
  <Words>1020</Words>
  <Application>Microsoft Office PowerPoint</Application>
  <PresentationFormat>画面に合わせる (4:3)</PresentationFormat>
  <Paragraphs>133</Paragraphs>
  <Slides>6</Slides>
  <Notes>6</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6</vt:i4>
      </vt:variant>
    </vt:vector>
  </HeadingPairs>
  <TitlesOfParts>
    <vt:vector size="12" baseType="lpstr">
      <vt:lpstr>Meiryo UI</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川上 悟史（オリパラ事務局）</dc:creator>
  <cp:lastModifiedBy>栗田 信行（オリパラ事務局）</cp:lastModifiedBy>
  <cp:revision>62</cp:revision>
  <cp:lastPrinted>2019-03-18T11:15:55Z</cp:lastPrinted>
  <dcterms:created xsi:type="dcterms:W3CDTF">2017-11-16T10:55:06Z</dcterms:created>
  <dcterms:modified xsi:type="dcterms:W3CDTF">2019-03-20T01:43:24Z</dcterms:modified>
</cp:coreProperties>
</file>