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6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E14F-FC01-49D5-B7BE-8D14A900CD85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14A9D-E8A2-4226-BC44-EF6593F9B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618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E14F-FC01-49D5-B7BE-8D14A900CD85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14A9D-E8A2-4226-BC44-EF6593F9B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7667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E14F-FC01-49D5-B7BE-8D14A900CD85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14A9D-E8A2-4226-BC44-EF6593F9B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1202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E14F-FC01-49D5-B7BE-8D14A900CD85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14A9D-E8A2-4226-BC44-EF6593F9B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2236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E14F-FC01-49D5-B7BE-8D14A900CD85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14A9D-E8A2-4226-BC44-EF6593F9B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690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E14F-FC01-49D5-B7BE-8D14A900CD85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14A9D-E8A2-4226-BC44-EF6593F9B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676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E14F-FC01-49D5-B7BE-8D14A900CD85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14A9D-E8A2-4226-BC44-EF6593F9B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305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E14F-FC01-49D5-B7BE-8D14A900CD85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14A9D-E8A2-4226-BC44-EF6593F9B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722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E14F-FC01-49D5-B7BE-8D14A900CD85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14A9D-E8A2-4226-BC44-EF6593F9B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6874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E14F-FC01-49D5-B7BE-8D14A900CD85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14A9D-E8A2-4226-BC44-EF6593F9B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3072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E14F-FC01-49D5-B7BE-8D14A900CD85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14A9D-E8A2-4226-BC44-EF6593F9B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5396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5E14F-FC01-49D5-B7BE-8D14A900CD85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14A9D-E8A2-4226-BC44-EF6593F9B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2592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線コネクタ 25"/>
          <p:cNvCxnSpPr>
            <a:stCxn id="19" idx="2"/>
            <a:endCxn id="21" idx="0"/>
          </p:cNvCxnSpPr>
          <p:nvPr/>
        </p:nvCxnSpPr>
        <p:spPr>
          <a:xfrm>
            <a:off x="4585222" y="1336569"/>
            <a:ext cx="0" cy="12462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正方形/長方形 5"/>
          <p:cNvSpPr/>
          <p:nvPr/>
        </p:nvSpPr>
        <p:spPr>
          <a:xfrm>
            <a:off x="613620" y="153475"/>
            <a:ext cx="794320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200" dirty="0" smtClean="0"/>
              <a:t>ユニバーサルデザイン</a:t>
            </a:r>
            <a:r>
              <a:rPr lang="en-US" altLang="ja-JP" sz="2200" dirty="0" smtClean="0"/>
              <a:t>2020</a:t>
            </a:r>
            <a:r>
              <a:rPr lang="ja-JP" altLang="en-US" sz="2200" dirty="0" smtClean="0"/>
              <a:t>行動計画の実行性担保の枠組み（案）</a:t>
            </a:r>
            <a:endParaRPr lang="ja-JP" altLang="en-US" sz="2200" dirty="0"/>
          </a:p>
        </p:txBody>
      </p:sp>
      <p:sp>
        <p:nvSpPr>
          <p:cNvPr id="10" name="正方形/長方形 9"/>
          <p:cNvSpPr/>
          <p:nvPr/>
        </p:nvSpPr>
        <p:spPr>
          <a:xfrm>
            <a:off x="361294" y="3561652"/>
            <a:ext cx="8447855" cy="305596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568058" y="6419578"/>
            <a:ext cx="1866217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ja-JP" altLang="en-US" sz="2000" dirty="0" smtClean="0"/>
              <a:t>加速化プロセス</a:t>
            </a:r>
            <a:endParaRPr lang="ja-JP" altLang="en-US" sz="2000" dirty="0"/>
          </a:p>
        </p:txBody>
      </p:sp>
      <p:sp>
        <p:nvSpPr>
          <p:cNvPr id="13" name="円/楕円 12"/>
          <p:cNvSpPr/>
          <p:nvPr/>
        </p:nvSpPr>
        <p:spPr>
          <a:xfrm>
            <a:off x="3490516" y="3589933"/>
            <a:ext cx="2189409" cy="115792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/>
        </p:nvSpPr>
        <p:spPr>
          <a:xfrm>
            <a:off x="6568223" y="4964705"/>
            <a:ext cx="2189409" cy="115792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/>
          <p:cNvSpPr/>
          <p:nvPr/>
        </p:nvSpPr>
        <p:spPr>
          <a:xfrm>
            <a:off x="399931" y="4901691"/>
            <a:ext cx="2189409" cy="115792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801977" y="5188265"/>
            <a:ext cx="13853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600" dirty="0" smtClean="0"/>
              <a:t>内閣官房にて</a:t>
            </a:r>
            <a:endParaRPr lang="en-US" altLang="ja-JP" sz="1600" dirty="0" smtClean="0"/>
          </a:p>
          <a:p>
            <a:pPr algn="ctr"/>
            <a:r>
              <a:rPr lang="ja-JP" altLang="en-US" sz="1600" dirty="0" smtClean="0"/>
              <a:t>進捗を確認</a:t>
            </a:r>
            <a:endParaRPr lang="ja-JP" altLang="en-US" sz="1600" dirty="0"/>
          </a:p>
        </p:txBody>
      </p:sp>
      <p:sp>
        <p:nvSpPr>
          <p:cNvPr id="17" name="正方形/長方形 16"/>
          <p:cNvSpPr/>
          <p:nvPr/>
        </p:nvSpPr>
        <p:spPr>
          <a:xfrm>
            <a:off x="3892562" y="3867081"/>
            <a:ext cx="13853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dirty="0" smtClean="0"/>
              <a:t>評価会議にて</a:t>
            </a:r>
            <a:endParaRPr lang="en-US" altLang="ja-JP" sz="1600" dirty="0" smtClean="0"/>
          </a:p>
          <a:p>
            <a:r>
              <a:rPr lang="ja-JP" altLang="en-US" sz="1600" dirty="0" smtClean="0"/>
              <a:t>改善を提案</a:t>
            </a:r>
            <a:endParaRPr lang="ja-JP" altLang="en-US" sz="1600" dirty="0"/>
          </a:p>
        </p:txBody>
      </p:sp>
      <p:sp>
        <p:nvSpPr>
          <p:cNvPr id="18" name="正方形/長方形 17"/>
          <p:cNvSpPr/>
          <p:nvPr/>
        </p:nvSpPr>
        <p:spPr>
          <a:xfrm>
            <a:off x="6969468" y="5005058"/>
            <a:ext cx="138691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dirty="0" smtClean="0"/>
              <a:t>関係各省で</a:t>
            </a:r>
            <a:endParaRPr lang="en-US" altLang="ja-JP" sz="1600" dirty="0" smtClean="0"/>
          </a:p>
          <a:p>
            <a:r>
              <a:rPr lang="ja-JP" altLang="en-US" sz="1600" dirty="0"/>
              <a:t>提案</a:t>
            </a:r>
            <a:r>
              <a:rPr lang="ja-JP" altLang="en-US" sz="1600" dirty="0" smtClean="0"/>
              <a:t>に基づき</a:t>
            </a:r>
            <a:endParaRPr lang="en-US" altLang="ja-JP" sz="1600" dirty="0" smtClean="0"/>
          </a:p>
          <a:p>
            <a:r>
              <a:rPr lang="ja-JP" altLang="en-US" sz="1600" dirty="0"/>
              <a:t>施策</a:t>
            </a:r>
            <a:r>
              <a:rPr lang="ja-JP" altLang="en-US" sz="1600" dirty="0" smtClean="0"/>
              <a:t>を検討し</a:t>
            </a:r>
            <a:endParaRPr lang="en-US" altLang="ja-JP" sz="1600" dirty="0" smtClean="0"/>
          </a:p>
          <a:p>
            <a:r>
              <a:rPr lang="ja-JP" altLang="en-US" sz="1600" dirty="0" smtClean="0"/>
              <a:t>改善等を措置</a:t>
            </a:r>
            <a:endParaRPr lang="ja-JP" altLang="en-US" sz="1600" dirty="0"/>
          </a:p>
        </p:txBody>
      </p:sp>
      <p:sp>
        <p:nvSpPr>
          <p:cNvPr id="19" name="角丸四角形 18"/>
          <p:cNvSpPr/>
          <p:nvPr/>
        </p:nvSpPr>
        <p:spPr>
          <a:xfrm>
            <a:off x="2047009" y="769004"/>
            <a:ext cx="5076425" cy="56756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東京オリンピック・パラリンピック推進</a:t>
            </a:r>
            <a:r>
              <a:rPr lang="ja-JP" altLang="en-US" dirty="0" smtClean="0">
                <a:solidFill>
                  <a:schemeClr val="tx1"/>
                </a:solidFill>
              </a:rPr>
              <a:t>本部</a:t>
            </a:r>
            <a:endParaRPr lang="en-US" altLang="ja-JP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本</a:t>
            </a:r>
            <a:r>
              <a:rPr lang="ja-JP" altLang="en-US" sz="1200" dirty="0" smtClean="0">
                <a:solidFill>
                  <a:schemeClr val="tx1"/>
                </a:solidFill>
              </a:rPr>
              <a:t>部長：</a:t>
            </a:r>
            <a:r>
              <a:rPr lang="ja-JP" altLang="en-US" sz="1200" dirty="0">
                <a:solidFill>
                  <a:schemeClr val="tx1"/>
                </a:solidFill>
              </a:rPr>
              <a:t>安倍</a:t>
            </a:r>
            <a:r>
              <a:rPr lang="ja-JP" altLang="en-US" sz="1200" dirty="0" smtClean="0">
                <a:solidFill>
                  <a:schemeClr val="tx1"/>
                </a:solidFill>
              </a:rPr>
              <a:t>内閣総理大臣　副本部長：櫻田オリパラ大臣、菅官房長官</a:t>
            </a:r>
            <a:endParaRPr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20" name="角丸四角形 19"/>
          <p:cNvSpPr/>
          <p:nvPr/>
        </p:nvSpPr>
        <p:spPr>
          <a:xfrm>
            <a:off x="2047009" y="1459161"/>
            <a:ext cx="5076425" cy="96133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ユニバーサルデザイン</a:t>
            </a:r>
            <a:r>
              <a:rPr lang="en-US" altLang="ja-JP" dirty="0">
                <a:solidFill>
                  <a:schemeClr val="tx1"/>
                </a:solidFill>
              </a:rPr>
              <a:t>2020</a:t>
            </a:r>
            <a:r>
              <a:rPr lang="ja-JP" altLang="en-US" dirty="0">
                <a:solidFill>
                  <a:schemeClr val="tx1"/>
                </a:solidFill>
              </a:rPr>
              <a:t>関係閣僚</a:t>
            </a:r>
            <a:r>
              <a:rPr lang="ja-JP" altLang="en-US" dirty="0" smtClean="0">
                <a:solidFill>
                  <a:schemeClr val="tx1"/>
                </a:solidFill>
              </a:rPr>
              <a:t>会議</a:t>
            </a:r>
            <a:endParaRPr lang="en-US" altLang="ja-JP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sz="1200" dirty="0" smtClean="0">
                <a:solidFill>
                  <a:schemeClr val="tx1"/>
                </a:solidFill>
              </a:rPr>
              <a:t>議長：櫻田オリパラ大臣　副議長：菅官房長官</a:t>
            </a:r>
            <a:endParaRPr lang="en-US" altLang="ja-JP" sz="1200" dirty="0">
              <a:solidFill>
                <a:schemeClr val="tx1"/>
              </a:solidFill>
            </a:endParaRPr>
          </a:p>
          <a:p>
            <a:r>
              <a:rPr lang="ja-JP" altLang="en-US" sz="1600" dirty="0" smtClean="0">
                <a:solidFill>
                  <a:schemeClr val="tx1"/>
                </a:solidFill>
              </a:rPr>
              <a:t>　　　　　・行動計画の決定</a:t>
            </a:r>
            <a:endParaRPr lang="en-US" altLang="ja-JP" sz="1600" dirty="0" smtClean="0">
              <a:solidFill>
                <a:schemeClr val="tx1"/>
              </a:solidFill>
            </a:endParaRPr>
          </a:p>
          <a:p>
            <a:r>
              <a:rPr lang="ja-JP" altLang="en-US" sz="1600" dirty="0" smtClean="0">
                <a:solidFill>
                  <a:schemeClr val="tx1"/>
                </a:solidFill>
              </a:rPr>
              <a:t>　　　　　・</a:t>
            </a:r>
            <a:r>
              <a:rPr lang="ja-JP" altLang="en-US" sz="1600" dirty="0">
                <a:solidFill>
                  <a:schemeClr val="tx1"/>
                </a:solidFill>
              </a:rPr>
              <a:t>行動計画の進捗管理</a:t>
            </a:r>
          </a:p>
        </p:txBody>
      </p:sp>
      <p:sp>
        <p:nvSpPr>
          <p:cNvPr id="21" name="角丸四角形 20"/>
          <p:cNvSpPr/>
          <p:nvPr/>
        </p:nvSpPr>
        <p:spPr>
          <a:xfrm>
            <a:off x="2047009" y="2582849"/>
            <a:ext cx="5076425" cy="226118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ユニバーサルデザイン</a:t>
            </a:r>
            <a:r>
              <a:rPr lang="en-US" altLang="ja-JP" dirty="0">
                <a:solidFill>
                  <a:schemeClr val="tx1"/>
                </a:solidFill>
              </a:rPr>
              <a:t>2020</a:t>
            </a:r>
            <a:r>
              <a:rPr lang="ja-JP" altLang="en-US" dirty="0">
                <a:solidFill>
                  <a:schemeClr val="tx1"/>
                </a:solidFill>
              </a:rPr>
              <a:t>評価</a:t>
            </a:r>
            <a:r>
              <a:rPr lang="ja-JP" altLang="en-US" dirty="0" smtClean="0">
                <a:solidFill>
                  <a:schemeClr val="tx1"/>
                </a:solidFill>
              </a:rPr>
              <a:t>会議</a:t>
            </a:r>
            <a:endParaRPr lang="en-US" altLang="ja-JP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sz="1200" smtClean="0">
                <a:solidFill>
                  <a:schemeClr val="tx1"/>
                </a:solidFill>
              </a:rPr>
              <a:t>　議長：</a:t>
            </a:r>
            <a:r>
              <a:rPr lang="ja-JP" altLang="en-US" sz="1200" dirty="0" smtClean="0">
                <a:solidFill>
                  <a:schemeClr val="tx1"/>
                </a:solidFill>
              </a:rPr>
              <a:t>平田オリパラ事務局長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・障害当事者（構成員の過半数）　・学識経験者</a:t>
            </a:r>
            <a:endParaRPr lang="en-US" altLang="ja-JP" dirty="0" smtClean="0">
              <a:solidFill>
                <a:schemeClr val="tx1"/>
              </a:solidFill>
            </a:endParaRPr>
          </a:p>
          <a:p>
            <a:pPr algn="ctr"/>
            <a:endParaRPr lang="en-US" altLang="ja-JP" dirty="0" smtClean="0">
              <a:solidFill>
                <a:schemeClr val="tx1"/>
              </a:solidFill>
            </a:endParaRPr>
          </a:p>
        </p:txBody>
      </p:sp>
      <p:sp>
        <p:nvSpPr>
          <p:cNvPr id="22" name="下矢印 21"/>
          <p:cNvSpPr/>
          <p:nvPr/>
        </p:nvSpPr>
        <p:spPr>
          <a:xfrm rot="14479075">
            <a:off x="2553050" y="3910423"/>
            <a:ext cx="462422" cy="1346036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下矢印 22"/>
          <p:cNvSpPr/>
          <p:nvPr/>
        </p:nvSpPr>
        <p:spPr>
          <a:xfrm rot="18350715">
            <a:off x="6226447" y="3874699"/>
            <a:ext cx="462422" cy="133194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下矢印 23"/>
          <p:cNvSpPr/>
          <p:nvPr/>
        </p:nvSpPr>
        <p:spPr>
          <a:xfrm rot="5400000">
            <a:off x="4269956" y="3860487"/>
            <a:ext cx="462422" cy="3464417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/>
          <p:cNvSpPr/>
          <p:nvPr/>
        </p:nvSpPr>
        <p:spPr>
          <a:xfrm>
            <a:off x="1991023" y="6042511"/>
            <a:ext cx="52004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600" dirty="0" smtClean="0">
                <a:solidFill>
                  <a:schemeClr val="tx1"/>
                </a:solidFill>
              </a:rPr>
              <a:t>※</a:t>
            </a:r>
            <a:r>
              <a:rPr lang="ja-JP" altLang="en-US" sz="1600" dirty="0" smtClean="0"/>
              <a:t>年度単位で</a:t>
            </a:r>
            <a:r>
              <a:rPr lang="ja-JP" altLang="en-US" sz="1600" smtClean="0"/>
              <a:t>この</a:t>
            </a:r>
            <a:r>
              <a:rPr lang="ja-JP" altLang="en-US" sz="1600" smtClean="0">
                <a:solidFill>
                  <a:schemeClr val="tx1"/>
                </a:solidFill>
              </a:rPr>
              <a:t>サイクルにて加速化</a:t>
            </a:r>
            <a:r>
              <a:rPr lang="ja-JP" altLang="en-US" sz="1600" dirty="0" smtClean="0">
                <a:solidFill>
                  <a:schemeClr val="tx1"/>
                </a:solidFill>
              </a:rPr>
              <a:t>プロセスを実施する</a:t>
            </a:r>
            <a:endParaRPr lang="en-US" altLang="ja-JP" sz="1600" dirty="0">
              <a:solidFill>
                <a:schemeClr val="tx1"/>
              </a:solidFill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8391838" y="14474"/>
            <a:ext cx="736099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ja-JP" altLang="en-US" sz="1600" dirty="0" smtClean="0"/>
              <a:t>資料３</a:t>
            </a:r>
            <a:endParaRPr lang="ja-JP" altLang="en-US" sz="1600" dirty="0"/>
          </a:p>
        </p:txBody>
      </p:sp>
      <p:sp>
        <p:nvSpPr>
          <p:cNvPr id="27" name="正方形/長方形 26"/>
          <p:cNvSpPr/>
          <p:nvPr/>
        </p:nvSpPr>
        <p:spPr>
          <a:xfrm>
            <a:off x="2097597" y="4143753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600" dirty="0" smtClean="0">
                <a:solidFill>
                  <a:schemeClr val="tx1"/>
                </a:solidFill>
              </a:rPr>
              <a:t>報告</a:t>
            </a:r>
            <a:endParaRPr lang="en-US" altLang="ja-JP" sz="1600" dirty="0">
              <a:solidFill>
                <a:schemeClr val="tx1"/>
              </a:solidFill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6519976" y="4143753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600" dirty="0" smtClean="0">
                <a:solidFill>
                  <a:schemeClr val="tx1"/>
                </a:solidFill>
              </a:rPr>
              <a:t>提案</a:t>
            </a:r>
            <a:endParaRPr lang="en-US" altLang="ja-JP" sz="1600" dirty="0">
              <a:solidFill>
                <a:schemeClr val="tx1"/>
              </a:solidFill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3138983" y="5096221"/>
            <a:ext cx="27243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600" dirty="0" smtClean="0">
                <a:solidFill>
                  <a:schemeClr val="tx1"/>
                </a:solidFill>
              </a:rPr>
              <a:t>措置内容等の確認</a:t>
            </a:r>
            <a:endParaRPr lang="en-US" altLang="ja-JP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72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88</Words>
  <Application>Microsoft Office PowerPoint</Application>
  <PresentationFormat>画面に合わせる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2018-12-06T06:40:21Z</dcterms:created>
  <dcterms:modified xsi:type="dcterms:W3CDTF">2018-12-06T06:40:30Z</dcterms:modified>
</cp:coreProperties>
</file>