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94"/>
  </p:notesMasterIdLst>
  <p:sldIdLst>
    <p:sldId id="1054" r:id="rId2"/>
    <p:sldId id="1407" r:id="rId3"/>
    <p:sldId id="1408" r:id="rId4"/>
    <p:sldId id="920" r:id="rId5"/>
    <p:sldId id="1423" r:id="rId6"/>
    <p:sldId id="1457" r:id="rId7"/>
    <p:sldId id="1424" r:id="rId8"/>
    <p:sldId id="1425" r:id="rId9"/>
    <p:sldId id="1429" r:id="rId10"/>
    <p:sldId id="1426" r:id="rId11"/>
    <p:sldId id="1427" r:id="rId12"/>
    <p:sldId id="1428" r:id="rId13"/>
    <p:sldId id="1430" r:id="rId14"/>
    <p:sldId id="1443" r:id="rId15"/>
    <p:sldId id="1431" r:id="rId16"/>
    <p:sldId id="1410" r:id="rId17"/>
    <p:sldId id="1432" r:id="rId18"/>
    <p:sldId id="1433" r:id="rId19"/>
    <p:sldId id="1434" r:id="rId20"/>
    <p:sldId id="1435" r:id="rId21"/>
    <p:sldId id="1436" r:id="rId22"/>
    <p:sldId id="1418" r:id="rId23"/>
    <p:sldId id="1437" r:id="rId24"/>
    <p:sldId id="1438" r:id="rId25"/>
    <p:sldId id="1420" r:id="rId26"/>
    <p:sldId id="1421" r:id="rId27"/>
    <p:sldId id="1422" r:id="rId28"/>
    <p:sldId id="650" r:id="rId29"/>
    <p:sldId id="1439" r:id="rId30"/>
    <p:sldId id="1440" r:id="rId31"/>
    <p:sldId id="1458" r:id="rId32"/>
    <p:sldId id="1459" r:id="rId33"/>
    <p:sldId id="1460" r:id="rId34"/>
    <p:sldId id="1465" r:id="rId35"/>
    <p:sldId id="1461" r:id="rId36"/>
    <p:sldId id="1462" r:id="rId37"/>
    <p:sldId id="1464" r:id="rId38"/>
    <p:sldId id="1444" r:id="rId39"/>
    <p:sldId id="1254" r:id="rId40"/>
    <p:sldId id="1255" r:id="rId41"/>
    <p:sldId id="1258" r:id="rId42"/>
    <p:sldId id="1297" r:id="rId43"/>
    <p:sldId id="1273" r:id="rId44"/>
    <p:sldId id="1343" r:id="rId45"/>
    <p:sldId id="1341" r:id="rId46"/>
    <p:sldId id="1298" r:id="rId47"/>
    <p:sldId id="1299" r:id="rId48"/>
    <p:sldId id="1300" r:id="rId49"/>
    <p:sldId id="1301" r:id="rId50"/>
    <p:sldId id="1302" r:id="rId51"/>
    <p:sldId id="1344" r:id="rId52"/>
    <p:sldId id="1303" r:id="rId53"/>
    <p:sldId id="1304" r:id="rId54"/>
    <p:sldId id="1305" r:id="rId55"/>
    <p:sldId id="1445" r:id="rId56"/>
    <p:sldId id="1307" r:id="rId57"/>
    <p:sldId id="1308" r:id="rId58"/>
    <p:sldId id="1309" r:id="rId59"/>
    <p:sldId id="1310" r:id="rId60"/>
    <p:sldId id="1311" r:id="rId61"/>
    <p:sldId id="1312" r:id="rId62"/>
    <p:sldId id="1313" r:id="rId63"/>
    <p:sldId id="1314" r:id="rId64"/>
    <p:sldId id="1315" r:id="rId65"/>
    <p:sldId id="1316" r:id="rId66"/>
    <p:sldId id="1446" r:id="rId67"/>
    <p:sldId id="1318" r:id="rId68"/>
    <p:sldId id="1319" r:id="rId69"/>
    <p:sldId id="1321" r:id="rId70"/>
    <p:sldId id="1467" r:id="rId71"/>
    <p:sldId id="1323" r:id="rId72"/>
    <p:sldId id="1324" r:id="rId73"/>
    <p:sldId id="1325" r:id="rId74"/>
    <p:sldId id="1326" r:id="rId75"/>
    <p:sldId id="1447" r:id="rId76"/>
    <p:sldId id="1468" r:id="rId77"/>
    <p:sldId id="1330" r:id="rId78"/>
    <p:sldId id="1332" r:id="rId79"/>
    <p:sldId id="1469" r:id="rId80"/>
    <p:sldId id="1470" r:id="rId81"/>
    <p:sldId id="1471" r:id="rId82"/>
    <p:sldId id="1336" r:id="rId83"/>
    <p:sldId id="1466" r:id="rId84"/>
    <p:sldId id="1452" r:id="rId85"/>
    <p:sldId id="1453" r:id="rId86"/>
    <p:sldId id="1454" r:id="rId87"/>
    <p:sldId id="1397" r:id="rId88"/>
    <p:sldId id="1448" r:id="rId89"/>
    <p:sldId id="1337" r:id="rId90"/>
    <p:sldId id="1338" r:id="rId91"/>
    <p:sldId id="1339" r:id="rId92"/>
    <p:sldId id="1340" r:id="rId9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85FF"/>
    <a:srgbClr val="468FFF"/>
    <a:srgbClr val="66CCFF"/>
    <a:srgbClr val="FDAD0C"/>
    <a:srgbClr val="FECC66"/>
    <a:srgbClr val="FAACFF"/>
    <a:srgbClr val="FF00FF"/>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88" autoAdjust="0"/>
    <p:restoredTop sz="91361" autoAdjust="0"/>
  </p:normalViewPr>
  <p:slideViewPr>
    <p:cSldViewPr snapToGrid="0" snapToObjects="1">
      <p:cViewPr>
        <p:scale>
          <a:sx n="75" d="100"/>
          <a:sy n="75" d="100"/>
        </p:scale>
        <p:origin x="2682" y="73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0F4A0D-A132-E34D-AF15-9993FD07118A}" type="datetimeFigureOut">
              <a:rPr kumimoji="1" lang="ja-JP" altLang="en-US" smtClean="0"/>
              <a:t>2019/4/3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D76F6D-245D-F847-AC19-33B279FB95AE}" type="slidenum">
              <a:rPr kumimoji="1" lang="ja-JP" altLang="en-US" smtClean="0"/>
              <a:t>‹#›</a:t>
            </a:fld>
            <a:endParaRPr kumimoji="1" lang="ja-JP" altLang="en-US"/>
          </a:p>
        </p:txBody>
      </p:sp>
    </p:spTree>
    <p:extLst>
      <p:ext uri="{BB962C8B-B14F-4D97-AF65-F5344CB8AC3E}">
        <p14:creationId xmlns:p14="http://schemas.microsoft.com/office/powerpoint/2010/main" val="126504537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はつめいがく授業を始めましょう，今日はみんなで発明を楽しみましょう！</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1</a:t>
            </a:fld>
            <a:endParaRPr kumimoji="1" lang="ja-JP" altLang="en-US"/>
          </a:p>
        </p:txBody>
      </p:sp>
    </p:spTree>
    <p:extLst>
      <p:ext uri="{BB962C8B-B14F-4D97-AF65-F5344CB8AC3E}">
        <p14:creationId xmlns:p14="http://schemas.microsoft.com/office/powerpoint/2010/main" val="3598532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今日の授業は，グループ授業です．近くのお友達，４人で１グループをつくってください．バズ学習，聞き慣れない言葉かも知れませんが，バズとは，蜂のブーンという羽の音です．</a:t>
            </a:r>
            <a:endParaRPr kumimoji="1" lang="en-US" altLang="ja-JP" dirty="0"/>
          </a:p>
          <a:p>
            <a:r>
              <a:rPr kumimoji="1" lang="ja-JP" altLang="en-US" dirty="0"/>
              <a:t>クイズがでてきますので，グループのみんなでワイワイ，意見をだしてみましょう！</a:t>
            </a:r>
            <a:endParaRPr kumimoji="1" lang="en-US" altLang="ja-JP" dirty="0"/>
          </a:p>
          <a:p>
            <a:r>
              <a:rPr kumimoji="1" lang="ja-JP" altLang="en-US" dirty="0"/>
              <a:t>ルールが２つあります．ルールその１，今日の授業では，思いついたことを自由に話してください．お互いに意見を認め合い，あなたもＯＫ，私もＯＫという考えで，お友達の良いところ探しをしてください．</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2</a:t>
            </a:fld>
            <a:endParaRPr kumimoji="1" lang="ja-JP" altLang="en-US"/>
          </a:p>
        </p:txBody>
      </p:sp>
    </p:spTree>
    <p:extLst>
      <p:ext uri="{BB962C8B-B14F-4D97-AF65-F5344CB8AC3E}">
        <p14:creationId xmlns:p14="http://schemas.microsoft.com/office/powerpoint/2010/main" val="4249395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ルールその２</a:t>
            </a:r>
            <a:endParaRPr kumimoji="1" lang="en-US" altLang="ja-JP" dirty="0"/>
          </a:p>
          <a:p>
            <a:r>
              <a:rPr kumimoji="1" lang="ja-JP" altLang="en-US" dirty="0"/>
              <a:t>グループの中で，自分の誕生日が今日の日付，</a:t>
            </a:r>
            <a:r>
              <a:rPr kumimoji="1" lang="en-US" altLang="ja-JP" dirty="0"/>
              <a:t>〇</a:t>
            </a:r>
            <a:r>
              <a:rPr kumimoji="1" lang="ja-JP" altLang="en-US" dirty="0"/>
              <a:t>月</a:t>
            </a:r>
            <a:r>
              <a:rPr kumimoji="1" lang="en-US" altLang="ja-JP" dirty="0"/>
              <a:t>〇</a:t>
            </a:r>
            <a:r>
              <a:rPr kumimoji="1" lang="ja-JP" altLang="en-US" dirty="0"/>
              <a:t>日にもっとも近い人をひとり決めてください．</a:t>
            </a:r>
            <a:endParaRPr kumimoji="1" lang="en-US" altLang="ja-JP" dirty="0"/>
          </a:p>
          <a:p>
            <a:r>
              <a:rPr kumimoji="1" lang="ja-JP" altLang="en-US" dirty="0"/>
              <a:t>（</a:t>
            </a:r>
            <a:r>
              <a:rPr kumimoji="1" lang="en-US" altLang="ja-JP" dirty="0"/>
              <a:t>30</a:t>
            </a:r>
            <a:r>
              <a:rPr kumimoji="1" lang="ja-JP" altLang="en-US" dirty="0"/>
              <a:t>秒待つ）</a:t>
            </a:r>
            <a:endParaRPr kumimoji="1" lang="en-US" altLang="ja-JP" dirty="0"/>
          </a:p>
          <a:p>
            <a:r>
              <a:rPr kumimoji="1" lang="ja-JP" altLang="en-US" dirty="0"/>
              <a:t>はいっ，では，誕生日が今日の日付にもっとも近かった人，右手を高く上げてください．</a:t>
            </a:r>
            <a:endParaRPr kumimoji="1" lang="en-US" altLang="ja-JP" dirty="0"/>
          </a:p>
          <a:p>
            <a:r>
              <a:rPr kumimoji="1" lang="ja-JP" altLang="en-US" dirty="0"/>
              <a:t>（全グループより１名ずつ手が挙がったのを確認後，）</a:t>
            </a:r>
            <a:endParaRPr kumimoji="1" lang="en-US" altLang="ja-JP" dirty="0"/>
          </a:p>
          <a:p>
            <a:r>
              <a:rPr kumimoji="1" lang="ja-JP" altLang="en-US" dirty="0"/>
              <a:t>今，手を上げている人が，この授業でのグループリーダーです．グループの中で司会役をお願いします．</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3</a:t>
            </a:fld>
            <a:endParaRPr kumimoji="1" lang="ja-JP" altLang="en-US"/>
          </a:p>
        </p:txBody>
      </p:sp>
    </p:spTree>
    <p:extLst>
      <p:ext uri="{BB962C8B-B14F-4D97-AF65-F5344CB8AC3E}">
        <p14:creationId xmlns:p14="http://schemas.microsoft.com/office/powerpoint/2010/main" val="3288309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内容は３つです．</a:t>
            </a:r>
            <a:endParaRPr kumimoji="1" lang="en-US" altLang="ja-JP" dirty="0"/>
          </a:p>
          <a:p>
            <a:r>
              <a:rPr kumimoji="1" lang="ja-JP" altLang="en-US" dirty="0"/>
              <a:t>最初に発明品を見つけよう！</a:t>
            </a:r>
            <a:endParaRPr kumimoji="1" lang="en-US" altLang="ja-JP" dirty="0"/>
          </a:p>
          <a:p>
            <a:r>
              <a:rPr kumimoji="1" lang="ja-JP" altLang="en-US" dirty="0"/>
              <a:t>次に，発明を生み出す４つの発想</a:t>
            </a:r>
            <a:endParaRPr kumimoji="1" lang="en-US" altLang="ja-JP" dirty="0"/>
          </a:p>
          <a:p>
            <a:r>
              <a:rPr kumimoji="1" lang="ja-JP" altLang="en-US" dirty="0"/>
              <a:t>最後に，発明にチャレンジしよう！</a:t>
            </a:r>
            <a:endParaRPr kumimoji="1" lang="en-US" altLang="ja-JP" dirty="0"/>
          </a:p>
          <a:p>
            <a:r>
              <a:rPr kumimoji="1" lang="ja-JP" altLang="en-US" dirty="0"/>
              <a:t>です．</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4</a:t>
            </a:fld>
            <a:endParaRPr kumimoji="1" lang="ja-JP" altLang="en-US"/>
          </a:p>
        </p:txBody>
      </p:sp>
    </p:spTree>
    <p:extLst>
      <p:ext uri="{BB962C8B-B14F-4D97-AF65-F5344CB8AC3E}">
        <p14:creationId xmlns:p14="http://schemas.microsoft.com/office/powerpoint/2010/main" val="1351213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まずはみんなで発明品を見つけよう！</a:t>
            </a:r>
            <a:endParaRPr kumimoji="1" lang="en-US" altLang="ja-JP"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5</a:t>
            </a:fld>
            <a:endParaRPr kumimoji="1" lang="ja-JP" altLang="en-US"/>
          </a:p>
        </p:txBody>
      </p:sp>
    </p:spTree>
    <p:extLst>
      <p:ext uri="{BB962C8B-B14F-4D97-AF65-F5344CB8AC3E}">
        <p14:creationId xmlns:p14="http://schemas.microsoft.com/office/powerpoint/2010/main" val="1351213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こんなことありませんか？</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6</a:t>
            </a:fld>
            <a:endParaRPr kumimoji="1" lang="ja-JP" altLang="en-US"/>
          </a:p>
        </p:txBody>
      </p:sp>
    </p:spTree>
    <p:extLst>
      <p:ext uri="{BB962C8B-B14F-4D97-AF65-F5344CB8AC3E}">
        <p14:creationId xmlns:p14="http://schemas.microsoft.com/office/powerpoint/2010/main" val="1822152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文字を消そうとしたら，消しゴムが見つからないということがありませんか？</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7</a:t>
            </a:fld>
            <a:endParaRPr kumimoji="1" lang="ja-JP" altLang="en-US"/>
          </a:p>
        </p:txBody>
      </p:sp>
    </p:spTree>
    <p:extLst>
      <p:ext uri="{BB962C8B-B14F-4D97-AF65-F5344CB8AC3E}">
        <p14:creationId xmlns:p14="http://schemas.microsoft.com/office/powerpoint/2010/main" val="3251471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これも立派な発明品です！消しゴムと鉛筆をくっつけて消しゴム付き鉛筆．</a:t>
            </a:r>
            <a:endParaRPr kumimoji="1" lang="en-US" altLang="ja-JP" dirty="0"/>
          </a:p>
          <a:p>
            <a:r>
              <a:rPr kumimoji="1" lang="ja-JP" altLang="en-US" dirty="0"/>
              <a:t>どんなことが便利になったでしょう？</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8</a:t>
            </a:fld>
            <a:endParaRPr kumimoji="1" lang="ja-JP" altLang="en-US"/>
          </a:p>
        </p:txBody>
      </p:sp>
    </p:spTree>
    <p:extLst>
      <p:ext uri="{BB962C8B-B14F-4D97-AF65-F5344CB8AC3E}">
        <p14:creationId xmlns:p14="http://schemas.microsoft.com/office/powerpoint/2010/main" val="3875336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これも発明品です．</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9</a:t>
            </a:fld>
            <a:endParaRPr kumimoji="1" lang="ja-JP" altLang="en-US"/>
          </a:p>
        </p:txBody>
      </p:sp>
    </p:spTree>
    <p:extLst>
      <p:ext uri="{BB962C8B-B14F-4D97-AF65-F5344CB8AC3E}">
        <p14:creationId xmlns:p14="http://schemas.microsoft.com/office/powerpoint/2010/main" val="2804389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小学生がつくった発明品を紹介します．</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10</a:t>
            </a:fld>
            <a:endParaRPr kumimoji="1" lang="ja-JP" altLang="en-US"/>
          </a:p>
        </p:txBody>
      </p:sp>
    </p:spTree>
    <p:extLst>
      <p:ext uri="{BB962C8B-B14F-4D97-AF65-F5344CB8AC3E}">
        <p14:creationId xmlns:p14="http://schemas.microsoft.com/office/powerpoint/2010/main" val="3929764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は何でしょう？寒い冬の日，お風呂掃除で手が冷たくなるので何とかならないかと考えつくったものです．風呂用スリッパとスポンジをくっつけて，風呂掃除用スリッパです！これでもう手が冷たくならない．</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11</a:t>
            </a:fld>
            <a:endParaRPr kumimoji="1" lang="ja-JP" altLang="en-US"/>
          </a:p>
        </p:txBody>
      </p:sp>
    </p:spTree>
    <p:extLst>
      <p:ext uri="{BB962C8B-B14F-4D97-AF65-F5344CB8AC3E}">
        <p14:creationId xmlns:p14="http://schemas.microsoft.com/office/powerpoint/2010/main" val="2536706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では，グループで，身の周りにある発明品はどんなものがあるか，見つけましょう！発明品にはすべて始まりがあり，発明が生まれた時にタイムスリップして探してみましょう！</a:t>
            </a:r>
            <a:endParaRPr kumimoji="1" lang="en-US" altLang="ja-JP" dirty="0"/>
          </a:p>
          <a:p>
            <a:r>
              <a:rPr kumimoji="1" lang="ja-JP" altLang="en-US" dirty="0"/>
              <a:t>（</a:t>
            </a:r>
            <a:r>
              <a:rPr kumimoji="1" lang="en-US" altLang="ja-JP" dirty="0"/>
              <a:t>3</a:t>
            </a:r>
            <a:r>
              <a:rPr kumimoji="1" lang="ja-JP" altLang="en-US" dirty="0"/>
              <a:t>分間，バズセッション</a:t>
            </a:r>
            <a:endParaRPr kumimoji="1" lang="en-US" altLang="ja-JP" dirty="0"/>
          </a:p>
          <a:p>
            <a:r>
              <a:rPr kumimoji="1" lang="ja-JP" altLang="en-US" dirty="0"/>
              <a:t>どんな意見がでたか，２つのグループにマイクを持っていき，リーダーが発表．</a:t>
            </a:r>
            <a:endParaRPr kumimoji="1" lang="en-US" altLang="ja-JP" dirty="0"/>
          </a:p>
          <a:p>
            <a:r>
              <a:rPr kumimoji="1" lang="ja-JP" altLang="en-US" dirty="0"/>
              <a:t>発表後，みんなで拍手．）</a:t>
            </a:r>
            <a:endParaRPr kumimoji="1" lang="en-US" altLang="ja-JP"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12</a:t>
            </a:fld>
            <a:endParaRPr kumimoji="1" lang="ja-JP" altLang="en-US"/>
          </a:p>
        </p:txBody>
      </p:sp>
    </p:spTree>
    <p:extLst>
      <p:ext uri="{BB962C8B-B14F-4D97-AF65-F5344CB8AC3E}">
        <p14:creationId xmlns:p14="http://schemas.microsoft.com/office/powerpoint/2010/main" val="1918086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今挙げた発明品にはどんな特徴があるかな？グループで考えてみよう！</a:t>
            </a:r>
            <a:endParaRPr kumimoji="1" lang="en-US" altLang="ja-JP" dirty="0"/>
          </a:p>
          <a:p>
            <a:r>
              <a:rPr kumimoji="1" lang="ja-JP" altLang="en-US" dirty="0"/>
              <a:t>（子ども達が見つけた発明品には，どんな特徴があるか，グループで相談．</a:t>
            </a:r>
            <a:endParaRPr kumimoji="1" lang="en-US" altLang="ja-JP" dirty="0"/>
          </a:p>
          <a:p>
            <a:r>
              <a:rPr kumimoji="1" lang="ja-JP" altLang="en-US" dirty="0"/>
              <a:t>先生は，ファシリテーターとして，グループを回る．</a:t>
            </a:r>
            <a:r>
              <a:rPr kumimoji="1" lang="en-US" altLang="ja-JP" dirty="0"/>
              <a:t>3</a:t>
            </a:r>
            <a:r>
              <a:rPr kumimoji="1" lang="ja-JP" altLang="en-US" dirty="0"/>
              <a:t>分間，バズセッション</a:t>
            </a:r>
            <a:endParaRPr kumimoji="1" lang="en-US" altLang="ja-JP" dirty="0"/>
          </a:p>
          <a:p>
            <a:r>
              <a:rPr kumimoji="1" lang="ja-JP" altLang="en-US" dirty="0"/>
              <a:t>どんな意見がでたか，２つのグループにマイクを持っていき，リーダーが発表．</a:t>
            </a:r>
            <a:endParaRPr kumimoji="1" lang="en-US" altLang="ja-JP" dirty="0"/>
          </a:p>
          <a:p>
            <a:r>
              <a:rPr kumimoji="1" lang="ja-JP" altLang="en-US" dirty="0"/>
              <a:t>発表後，みんなで拍手．）</a:t>
            </a:r>
          </a:p>
          <a:p>
            <a:endParaRPr kumimoji="1" lang="ja-JP" altLang="en-US"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13</a:t>
            </a:fld>
            <a:endParaRPr kumimoji="1" lang="ja-JP" altLang="en-US"/>
          </a:p>
        </p:txBody>
      </p:sp>
    </p:spTree>
    <p:extLst>
      <p:ext uri="{BB962C8B-B14F-4D97-AF65-F5344CB8AC3E}">
        <p14:creationId xmlns:p14="http://schemas.microsoft.com/office/powerpoint/2010/main" val="1918086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次に，発明を生み出す４つの発想　です。</a:t>
            </a:r>
            <a:endParaRPr kumimoji="1" lang="en-US" altLang="ja-JP" dirty="0"/>
          </a:p>
          <a:p>
            <a:r>
              <a:rPr kumimoji="1" lang="ja-JP" altLang="en-US" dirty="0"/>
              <a:t>発明にはどんな種類があるのでしょうか？</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14</a:t>
            </a:fld>
            <a:endParaRPr kumimoji="1" lang="ja-JP" altLang="en-US"/>
          </a:p>
        </p:txBody>
      </p:sp>
    </p:spTree>
    <p:extLst>
      <p:ext uri="{BB962C8B-B14F-4D97-AF65-F5344CB8AC3E}">
        <p14:creationId xmlns:p14="http://schemas.microsoft.com/office/powerpoint/2010/main" val="1351213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6867" name="ノート プレースホルダ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r>
              <a:rPr lang="ja-JP" altLang="en-US" dirty="0">
                <a:latin typeface="Calibri" charset="0"/>
                <a:ea typeface="ＭＳ Ｐゴシック" charset="0"/>
              </a:rPr>
              <a:t>発明は才能ではなく，技術であり，このコツを４つに分けて，足し算，引き算，かけ算，割り算の発明の４つに分類しました．</a:t>
            </a:r>
            <a:endParaRPr lang="en-US" altLang="ja-JP" dirty="0">
              <a:latin typeface="Calibri" charset="0"/>
              <a:ea typeface="ＭＳ Ｐゴシック" charset="0"/>
            </a:endParaRPr>
          </a:p>
        </p:txBody>
      </p:sp>
      <p:sp>
        <p:nvSpPr>
          <p:cNvPr id="36868" name="スライド番号プレースホルダ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a:solidFill>
                  <a:schemeClr val="tx1"/>
                </a:solidFill>
                <a:latin typeface="News Gothic MT" charset="0"/>
                <a:ea typeface="ＭＳ Ｐゴシック" charset="0"/>
                <a:cs typeface="ＭＳ Ｐゴシック" charset="0"/>
              </a:defRPr>
            </a:lvl1pPr>
            <a:lvl2pPr marL="37931725" indent="-37474525">
              <a:defRPr kumimoji="1">
                <a:solidFill>
                  <a:schemeClr val="tx1"/>
                </a:solidFill>
                <a:latin typeface="News Gothic MT" charset="0"/>
                <a:ea typeface="ＭＳ Ｐゴシック" charset="0"/>
              </a:defRPr>
            </a:lvl2pPr>
            <a:lvl3pPr>
              <a:defRPr kumimoji="1">
                <a:solidFill>
                  <a:schemeClr val="tx1"/>
                </a:solidFill>
                <a:latin typeface="News Gothic MT" charset="0"/>
                <a:ea typeface="ＭＳ Ｐゴシック" charset="0"/>
              </a:defRPr>
            </a:lvl3pPr>
            <a:lvl4pPr>
              <a:defRPr kumimoji="1">
                <a:solidFill>
                  <a:schemeClr val="tx1"/>
                </a:solidFill>
                <a:latin typeface="News Gothic MT" charset="0"/>
                <a:ea typeface="ＭＳ Ｐゴシック" charset="0"/>
              </a:defRPr>
            </a:lvl4pPr>
            <a:lvl5pPr>
              <a:defRPr kumimoji="1">
                <a:solidFill>
                  <a:schemeClr val="tx1"/>
                </a:solidFill>
                <a:latin typeface="News Gothic MT" charset="0"/>
                <a:ea typeface="ＭＳ Ｐゴシック" charset="0"/>
              </a:defRPr>
            </a:lvl5pPr>
            <a:lvl6pPr marL="457200" fontAlgn="base">
              <a:spcBef>
                <a:spcPct val="0"/>
              </a:spcBef>
              <a:spcAft>
                <a:spcPct val="0"/>
              </a:spcAft>
              <a:defRPr kumimoji="1">
                <a:solidFill>
                  <a:schemeClr val="tx1"/>
                </a:solidFill>
                <a:latin typeface="News Gothic MT" charset="0"/>
                <a:ea typeface="ＭＳ Ｐゴシック" charset="0"/>
              </a:defRPr>
            </a:lvl6pPr>
            <a:lvl7pPr marL="914400" fontAlgn="base">
              <a:spcBef>
                <a:spcPct val="0"/>
              </a:spcBef>
              <a:spcAft>
                <a:spcPct val="0"/>
              </a:spcAft>
              <a:defRPr kumimoji="1">
                <a:solidFill>
                  <a:schemeClr val="tx1"/>
                </a:solidFill>
                <a:latin typeface="News Gothic MT" charset="0"/>
                <a:ea typeface="ＭＳ Ｐゴシック" charset="0"/>
              </a:defRPr>
            </a:lvl7pPr>
            <a:lvl8pPr marL="1371600" fontAlgn="base">
              <a:spcBef>
                <a:spcPct val="0"/>
              </a:spcBef>
              <a:spcAft>
                <a:spcPct val="0"/>
              </a:spcAft>
              <a:defRPr kumimoji="1">
                <a:solidFill>
                  <a:schemeClr val="tx1"/>
                </a:solidFill>
                <a:latin typeface="News Gothic MT" charset="0"/>
                <a:ea typeface="ＭＳ Ｐゴシック" charset="0"/>
              </a:defRPr>
            </a:lvl8pPr>
            <a:lvl9pPr marL="1828800" fontAlgn="base">
              <a:spcBef>
                <a:spcPct val="0"/>
              </a:spcBef>
              <a:spcAft>
                <a:spcPct val="0"/>
              </a:spcAft>
              <a:defRPr kumimoji="1">
                <a:solidFill>
                  <a:schemeClr val="tx1"/>
                </a:solidFill>
                <a:latin typeface="News Gothic MT" charset="0"/>
                <a:ea typeface="ＭＳ Ｐゴシック" charset="0"/>
              </a:defRPr>
            </a:lvl9pPr>
          </a:lstStyle>
          <a:p>
            <a:fld id="{FDFE4185-19BF-9446-B9F9-ED6377B3992F}" type="slidenum">
              <a:rPr lang="ja-JP" altLang="en-US">
                <a:latin typeface="Calibri" charset="0"/>
              </a:rPr>
              <a:pPr/>
              <a:t>15</a:t>
            </a:fld>
            <a:endParaRPr lang="ja-JP" altLang="en-US">
              <a:latin typeface="Calibri"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足し算の発明では，異なる</a:t>
            </a:r>
            <a:r>
              <a:rPr kumimoji="1" lang="en-US" altLang="ja-JP" dirty="0"/>
              <a:t>2</a:t>
            </a:r>
            <a:r>
              <a:rPr kumimoji="1" lang="ja-JP" altLang="en-US" dirty="0"/>
              <a:t>つのものをドッキングします．</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16</a:t>
            </a:fld>
            <a:endParaRPr kumimoji="1" lang="ja-JP" altLang="en-US"/>
          </a:p>
        </p:txBody>
      </p:sp>
    </p:spTree>
    <p:extLst>
      <p:ext uri="{BB962C8B-B14F-4D97-AF65-F5344CB8AC3E}">
        <p14:creationId xmlns:p14="http://schemas.microsoft.com/office/powerpoint/2010/main" val="2004936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文字を消そうとしたら，消しゴムが見つからないということがあります．</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17</a:t>
            </a:fld>
            <a:endParaRPr kumimoji="1" lang="ja-JP" altLang="en-US"/>
          </a:p>
        </p:txBody>
      </p:sp>
    </p:spTree>
    <p:extLst>
      <p:ext uri="{BB962C8B-B14F-4D97-AF65-F5344CB8AC3E}">
        <p14:creationId xmlns:p14="http://schemas.microsoft.com/office/powerpoint/2010/main" val="3251471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消しゴムと鉛筆をドッキングして，消しゴム付き鉛筆，これでもう，消しゴムは無くらならない．</a:t>
            </a:r>
            <a:endParaRPr kumimoji="1" lang="en-US" altLang="ja-JP" dirty="0"/>
          </a:p>
          <a:p>
            <a:r>
              <a:rPr kumimoji="1" lang="ja-JP" altLang="en-US" dirty="0"/>
              <a:t>このように異なる２つのものをドッキングする発明を足し算の発明と名付けました．</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18</a:t>
            </a:fld>
            <a:endParaRPr kumimoji="1" lang="ja-JP" altLang="en-US"/>
          </a:p>
        </p:txBody>
      </p:sp>
    </p:spTree>
    <p:extLst>
      <p:ext uri="{BB962C8B-B14F-4D97-AF65-F5344CB8AC3E}">
        <p14:creationId xmlns:p14="http://schemas.microsoft.com/office/powerpoint/2010/main" val="4032304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続いて，引き算の発明は，物を小さくして発明の効果を生み出します．</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19</a:t>
            </a:fld>
            <a:endParaRPr kumimoji="1" lang="ja-JP" altLang="en-US"/>
          </a:p>
        </p:txBody>
      </p:sp>
    </p:spTree>
    <p:extLst>
      <p:ext uri="{BB962C8B-B14F-4D97-AF65-F5344CB8AC3E}">
        <p14:creationId xmlns:p14="http://schemas.microsoft.com/office/powerpoint/2010/main" val="584198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あるとき，主婦がスリッパを半分のサイズにして履きました．</a:t>
            </a:r>
            <a:endParaRPr kumimoji="1" lang="en-US" altLang="ja-JP" dirty="0"/>
          </a:p>
          <a:p>
            <a:r>
              <a:rPr kumimoji="1" lang="ja-JP" altLang="en-US" dirty="0"/>
              <a:t>すると，つま先立ちをしなっくてはいけなくなって，ダイエット効果がありました．</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20</a:t>
            </a:fld>
            <a:endParaRPr kumimoji="1" lang="ja-JP" altLang="en-US"/>
          </a:p>
        </p:txBody>
      </p:sp>
    </p:spTree>
    <p:extLst>
      <p:ext uri="{BB962C8B-B14F-4D97-AF65-F5344CB8AC3E}">
        <p14:creationId xmlns:p14="http://schemas.microsoft.com/office/powerpoint/2010/main" val="865553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このように，物を小さくして発明の効果を生み出すものを，引き算の発明としました．</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21</a:t>
            </a:fld>
            <a:endParaRPr kumimoji="1" lang="ja-JP" altLang="en-US"/>
          </a:p>
        </p:txBody>
      </p:sp>
    </p:spTree>
    <p:extLst>
      <p:ext uri="{BB962C8B-B14F-4D97-AF65-F5344CB8AC3E}">
        <p14:creationId xmlns:p14="http://schemas.microsoft.com/office/powerpoint/2010/main" val="2519683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かけ算の発明は，ある分野ではあたりまえの知恵を，別の分野でもかけあわせて用います．</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22</a:t>
            </a:fld>
            <a:endParaRPr kumimoji="1" lang="ja-JP" altLang="en-US"/>
          </a:p>
        </p:txBody>
      </p:sp>
    </p:spTree>
    <p:extLst>
      <p:ext uri="{BB962C8B-B14F-4D97-AF65-F5344CB8AC3E}">
        <p14:creationId xmlns:p14="http://schemas.microsoft.com/office/powerpoint/2010/main" val="4234462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ある運送会社がトラックでリンゴとバラを一緒に運んだら，</a:t>
            </a:r>
            <a:endParaRPr kumimoji="1" lang="en-US" altLang="ja-JP" dirty="0"/>
          </a:p>
          <a:p>
            <a:r>
              <a:rPr kumimoji="1" lang="ja-JP" altLang="en-US" dirty="0"/>
              <a:t>バラがすべて枯れていました．</a:t>
            </a:r>
            <a:endParaRPr kumimoji="1" lang="en-US" altLang="ja-JP" dirty="0"/>
          </a:p>
          <a:p>
            <a:r>
              <a:rPr kumimoji="1" lang="ja-JP" altLang="en-US" dirty="0"/>
              <a:t>なんでだろう？と考えたところ，リンゴが出すエチレンガスという植物ホルモンがバラに作用して，バラの成熟が早まっていたことがわかりました．</a:t>
            </a:r>
            <a:endParaRPr kumimoji="1" lang="en-US" altLang="ja-JP" dirty="0"/>
          </a:p>
          <a:p>
            <a:r>
              <a:rPr kumimoji="1" lang="ja-JP" altLang="en-US" dirty="0"/>
              <a:t>そこで，この運送会社では，リンゴとバラは別々のトラックで運ぶということになりました．</a:t>
            </a:r>
            <a:endParaRPr kumimoji="1" lang="en-US" altLang="ja-JP" dirty="0"/>
          </a:p>
          <a:p>
            <a:r>
              <a:rPr kumimoji="1" lang="ja-JP" altLang="en-US" dirty="0"/>
              <a:t>このエチレンガスを遠ざけるという知恵を，ある家電メーカーが冷蔵庫に用いました．</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23</a:t>
            </a:fld>
            <a:endParaRPr kumimoji="1" lang="ja-JP" altLang="en-US"/>
          </a:p>
        </p:txBody>
      </p:sp>
    </p:spTree>
    <p:extLst>
      <p:ext uri="{BB962C8B-B14F-4D97-AF65-F5344CB8AC3E}">
        <p14:creationId xmlns:p14="http://schemas.microsoft.com/office/powerpoint/2010/main" val="5450169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エチレンガスを吸着して，野菜が長持ちする冷蔵庫です．この冷蔵庫が大ヒット商品となりました．</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24</a:t>
            </a:fld>
            <a:endParaRPr kumimoji="1" lang="ja-JP" altLang="en-US"/>
          </a:p>
        </p:txBody>
      </p:sp>
    </p:spTree>
    <p:extLst>
      <p:ext uri="{BB962C8B-B14F-4D97-AF65-F5344CB8AC3E}">
        <p14:creationId xmlns:p14="http://schemas.microsoft.com/office/powerpoint/2010/main" val="20693134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割り算は逆転の発想です．一見，失敗に思っていたことが大成功につながることがあります．</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25</a:t>
            </a:fld>
            <a:endParaRPr kumimoji="1" lang="ja-JP" altLang="en-US"/>
          </a:p>
        </p:txBody>
      </p:sp>
    </p:spTree>
    <p:extLst>
      <p:ext uri="{BB962C8B-B14F-4D97-AF65-F5344CB8AC3E}">
        <p14:creationId xmlns:p14="http://schemas.microsoft.com/office/powerpoint/2010/main" val="825668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上司から，ぜったいに剥がれない，粘着力の強い糊をつくるよう言われていた会社員が，失敗作として粘着力の弱い糊をつくってしまいました．</a:t>
            </a:r>
            <a:endParaRPr kumimoji="1" lang="en-US" altLang="ja-JP" dirty="0"/>
          </a:p>
          <a:p>
            <a:r>
              <a:rPr kumimoji="1" lang="ja-JP" altLang="en-US" dirty="0"/>
              <a:t>これを何かに利用できないかと考えていたとき，</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26</a:t>
            </a:fld>
            <a:endParaRPr kumimoji="1" lang="ja-JP" altLang="en-US"/>
          </a:p>
        </p:txBody>
      </p:sp>
    </p:spTree>
    <p:extLst>
      <p:ext uri="{BB962C8B-B14F-4D97-AF65-F5344CB8AC3E}">
        <p14:creationId xmlns:p14="http://schemas.microsoft.com/office/powerpoint/2010/main" val="35055431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本からしおりがヒラヒラと落ちる瞬間，ひらめきました．</a:t>
            </a:r>
            <a:endParaRPr kumimoji="1" lang="en-US" altLang="ja-JP" dirty="0"/>
          </a:p>
          <a:p>
            <a:r>
              <a:rPr kumimoji="1" lang="ja-JP" altLang="en-US" dirty="0"/>
              <a:t>自分の開発した糊を付箋に付ければ，新しい糊付き付箋ができる！</a:t>
            </a:r>
            <a:endParaRPr kumimoji="1" lang="en-US" altLang="ja-JP" dirty="0"/>
          </a:p>
          <a:p>
            <a:r>
              <a:rPr kumimoji="1" lang="ja-JP" altLang="en-US" dirty="0"/>
              <a:t>ポストイットが誕生した瞬間です．</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27</a:t>
            </a:fld>
            <a:endParaRPr kumimoji="1" lang="ja-JP" altLang="en-US"/>
          </a:p>
        </p:txBody>
      </p:sp>
    </p:spTree>
    <p:extLst>
      <p:ext uri="{BB962C8B-B14F-4D97-AF65-F5344CB8AC3E}">
        <p14:creationId xmlns:p14="http://schemas.microsoft.com/office/powerpoint/2010/main" val="14557405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6867" name="ノート プレースホルダ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r>
              <a:rPr lang="ja-JP" altLang="en-US" dirty="0">
                <a:latin typeface="Calibri" charset="0"/>
                <a:ea typeface="ＭＳ Ｐゴシック" charset="0"/>
              </a:rPr>
              <a:t>発明は才能ではなく、技術であり、このコツを覚えれば誰でも簡単に発明することができます。たし算の発明では、異なるふたつのものをドッキングして、発明の効果を生み出します。消しゴム付きえんぴつは足し算の発想と言えます。引き算の発明は、ものを小型化して発明の効果を生み出します。ダイエットスリッパは、スリッパを半分のサイズに小さくしてつま先立ちを強制し、ダイエット効果を発揮します。かけ算は、転用の発想、わり算は逆転の発想と名付けました。このように，発明を足し算や引き算に例えて考え，みんなに発明を身近に感じて欲しいと思っています．</a:t>
            </a:r>
          </a:p>
        </p:txBody>
      </p:sp>
      <p:sp>
        <p:nvSpPr>
          <p:cNvPr id="36868" name="スライド番号プレースホルダ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a:solidFill>
                  <a:schemeClr val="tx1"/>
                </a:solidFill>
                <a:latin typeface="News Gothic MT" charset="0"/>
                <a:ea typeface="ＭＳ Ｐゴシック" charset="0"/>
                <a:cs typeface="ＭＳ Ｐゴシック" charset="0"/>
              </a:defRPr>
            </a:lvl1pPr>
            <a:lvl2pPr marL="37931725" indent="-37474525">
              <a:defRPr kumimoji="1">
                <a:solidFill>
                  <a:schemeClr val="tx1"/>
                </a:solidFill>
                <a:latin typeface="News Gothic MT" charset="0"/>
                <a:ea typeface="ＭＳ Ｐゴシック" charset="0"/>
              </a:defRPr>
            </a:lvl2pPr>
            <a:lvl3pPr>
              <a:defRPr kumimoji="1">
                <a:solidFill>
                  <a:schemeClr val="tx1"/>
                </a:solidFill>
                <a:latin typeface="News Gothic MT" charset="0"/>
                <a:ea typeface="ＭＳ Ｐゴシック" charset="0"/>
              </a:defRPr>
            </a:lvl3pPr>
            <a:lvl4pPr>
              <a:defRPr kumimoji="1">
                <a:solidFill>
                  <a:schemeClr val="tx1"/>
                </a:solidFill>
                <a:latin typeface="News Gothic MT" charset="0"/>
                <a:ea typeface="ＭＳ Ｐゴシック" charset="0"/>
              </a:defRPr>
            </a:lvl4pPr>
            <a:lvl5pPr>
              <a:defRPr kumimoji="1">
                <a:solidFill>
                  <a:schemeClr val="tx1"/>
                </a:solidFill>
                <a:latin typeface="News Gothic MT" charset="0"/>
                <a:ea typeface="ＭＳ Ｐゴシック" charset="0"/>
              </a:defRPr>
            </a:lvl5pPr>
            <a:lvl6pPr marL="457200" fontAlgn="base">
              <a:spcBef>
                <a:spcPct val="0"/>
              </a:spcBef>
              <a:spcAft>
                <a:spcPct val="0"/>
              </a:spcAft>
              <a:defRPr kumimoji="1">
                <a:solidFill>
                  <a:schemeClr val="tx1"/>
                </a:solidFill>
                <a:latin typeface="News Gothic MT" charset="0"/>
                <a:ea typeface="ＭＳ Ｐゴシック" charset="0"/>
              </a:defRPr>
            </a:lvl6pPr>
            <a:lvl7pPr marL="914400" fontAlgn="base">
              <a:spcBef>
                <a:spcPct val="0"/>
              </a:spcBef>
              <a:spcAft>
                <a:spcPct val="0"/>
              </a:spcAft>
              <a:defRPr kumimoji="1">
                <a:solidFill>
                  <a:schemeClr val="tx1"/>
                </a:solidFill>
                <a:latin typeface="News Gothic MT" charset="0"/>
                <a:ea typeface="ＭＳ Ｐゴシック" charset="0"/>
              </a:defRPr>
            </a:lvl7pPr>
            <a:lvl8pPr marL="1371600" fontAlgn="base">
              <a:spcBef>
                <a:spcPct val="0"/>
              </a:spcBef>
              <a:spcAft>
                <a:spcPct val="0"/>
              </a:spcAft>
              <a:defRPr kumimoji="1">
                <a:solidFill>
                  <a:schemeClr val="tx1"/>
                </a:solidFill>
                <a:latin typeface="News Gothic MT" charset="0"/>
                <a:ea typeface="ＭＳ Ｐゴシック" charset="0"/>
              </a:defRPr>
            </a:lvl8pPr>
            <a:lvl9pPr marL="1828800" fontAlgn="base">
              <a:spcBef>
                <a:spcPct val="0"/>
              </a:spcBef>
              <a:spcAft>
                <a:spcPct val="0"/>
              </a:spcAft>
              <a:defRPr kumimoji="1">
                <a:solidFill>
                  <a:schemeClr val="tx1"/>
                </a:solidFill>
                <a:latin typeface="News Gothic MT" charset="0"/>
                <a:ea typeface="ＭＳ Ｐゴシック" charset="0"/>
              </a:defRPr>
            </a:lvl9pPr>
          </a:lstStyle>
          <a:p>
            <a:fld id="{FDFE4185-19BF-9446-B9F9-ED6377B3992F}" type="slidenum">
              <a:rPr lang="ja-JP" altLang="en-US">
                <a:latin typeface="Calibri" charset="0"/>
              </a:rPr>
              <a:pPr/>
              <a:t>28</a:t>
            </a:fld>
            <a:endParaRPr lang="ja-JP" altLang="en-US">
              <a:latin typeface="Calibri"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発明のほかにも発見という言葉があります．</a:t>
            </a:r>
            <a:endParaRPr kumimoji="1" lang="en-US" altLang="ja-JP" dirty="0"/>
          </a:p>
          <a:p>
            <a:r>
              <a:rPr kumimoji="1" lang="ja-JP" altLang="en-US" dirty="0"/>
              <a:t>発見と発明は何が違うのでしょうか？</a:t>
            </a:r>
            <a:endParaRPr kumimoji="1" lang="en-US" altLang="ja-JP" dirty="0"/>
          </a:p>
          <a:p>
            <a:r>
              <a:rPr kumimoji="1" lang="ja-JP" altLang="en-US" dirty="0"/>
              <a:t>コロンブスがアメリカ大陸を</a:t>
            </a:r>
            <a:r>
              <a:rPr kumimoji="1" lang="en-US" altLang="ja-JP" dirty="0"/>
              <a:t>□</a:t>
            </a:r>
            <a:r>
              <a:rPr kumimoji="1" lang="ja-JP" altLang="en-US" dirty="0"/>
              <a:t>　発見でしょうか？発明でしょうか？</a:t>
            </a:r>
            <a:endParaRPr kumimoji="1" lang="en-US" altLang="ja-JP" dirty="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エジソンが蓄音機を</a:t>
            </a:r>
            <a:r>
              <a:rPr kumimoji="1" lang="en-US" altLang="ja-JP" dirty="0"/>
              <a:t>□</a:t>
            </a:r>
            <a:r>
              <a:rPr kumimoji="1" lang="ja-JP" altLang="en-US" dirty="0"/>
              <a:t>　発見でしょうか？発明でしょうか？</a:t>
            </a:r>
            <a:endParaRPr kumimoji="1" lang="en-US" altLang="ja-JP" dirty="0"/>
          </a:p>
          <a:p>
            <a:r>
              <a:rPr kumimoji="1" lang="ja-JP" altLang="en-US" dirty="0"/>
              <a:t>発見と発明の違いについてグループで相談してください．</a:t>
            </a:r>
            <a:endParaRPr kumimoji="1" lang="en-US" altLang="ja-JP" dirty="0"/>
          </a:p>
          <a:p>
            <a:r>
              <a:rPr kumimoji="1" lang="ja-JP" altLang="en-US" dirty="0"/>
              <a:t>（</a:t>
            </a:r>
            <a:r>
              <a:rPr kumimoji="1" lang="en-US" altLang="ja-JP" dirty="0"/>
              <a:t>3</a:t>
            </a:r>
            <a:r>
              <a:rPr kumimoji="1" lang="ja-JP" altLang="en-US" dirty="0"/>
              <a:t>分間，バズセッション</a:t>
            </a:r>
            <a:endParaRPr kumimoji="1" lang="en-US" altLang="ja-JP" dirty="0"/>
          </a:p>
          <a:p>
            <a:r>
              <a:rPr kumimoji="1" lang="ja-JP" altLang="en-US" dirty="0"/>
              <a:t>どんな意見がでたか，２つのグループにマイクを持っていき，リーダーが発表．</a:t>
            </a:r>
            <a:endParaRPr kumimoji="1" lang="en-US" altLang="ja-JP" dirty="0"/>
          </a:p>
          <a:p>
            <a:r>
              <a:rPr kumimoji="1" lang="ja-JP" altLang="en-US" dirty="0"/>
              <a:t>発表後，みんなで拍手．）</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29</a:t>
            </a:fld>
            <a:endParaRPr kumimoji="1" lang="ja-JP" altLang="en-US"/>
          </a:p>
        </p:txBody>
      </p:sp>
    </p:spTree>
    <p:extLst>
      <p:ext uri="{BB962C8B-B14F-4D97-AF65-F5344CB8AC3E}">
        <p14:creationId xmlns:p14="http://schemas.microsoft.com/office/powerpoint/2010/main" val="11423034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発見とは，まだみんなが知らないことを見つけることです．英語ではディスカバー，覆いを取り去るということが語源です．一方，発明は発見とは異なります．発明とは，この世にないものを個人の工夫で初めて作り出すことです．しかし，この世にないものを作るといっても，発明の材料はすべてこの世に存在するものばかりで，材料自体はすでにみんなの経験や心の中にあります．消しゴムと鉛筆をくっつけて消しゴム付き鉛筆，スリッパを小さくしてダイエットスリッパ，などのように，発明の材料はすでにあなたの経験したこと見たことのあるものです．その材料を足したり，引いたり，別の分野でも掛け合わせて用いたり，新たな組み合わせを考えることです．その材料の組み合わせ方は無限に拡がってい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30</a:t>
            </a:fld>
            <a:endParaRPr kumimoji="1" lang="ja-JP" altLang="en-US"/>
          </a:p>
        </p:txBody>
      </p:sp>
    </p:spTree>
    <p:extLst>
      <p:ext uri="{BB962C8B-B14F-4D97-AF65-F5344CB8AC3E}">
        <p14:creationId xmlns:p14="http://schemas.microsoft.com/office/powerpoint/2010/main" val="445529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31</a:t>
            </a:fld>
            <a:endParaRPr kumimoji="1" lang="ja-JP" altLang="en-US"/>
          </a:p>
        </p:txBody>
      </p:sp>
    </p:spTree>
    <p:extLst>
      <p:ext uri="{BB962C8B-B14F-4D97-AF65-F5344CB8AC3E}">
        <p14:creationId xmlns:p14="http://schemas.microsoft.com/office/powerpoint/2010/main" val="29301961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例示．</a:t>
            </a:r>
            <a:endParaRPr kumimoji="1" lang="en-US" altLang="ja-JP" dirty="0"/>
          </a:p>
          <a:p>
            <a:r>
              <a:rPr kumimoji="1" lang="ja-JP" altLang="en-US" dirty="0"/>
              <a:t>発明の材料とできるものを見せて，</a:t>
            </a:r>
            <a:endParaRPr kumimoji="1" lang="en-US" altLang="ja-JP" dirty="0"/>
          </a:p>
          <a:p>
            <a:r>
              <a:rPr kumimoji="1" lang="ja-JP" altLang="en-US" dirty="0"/>
              <a:t>「これは＋，</a:t>
            </a:r>
            <a:r>
              <a:rPr kumimoji="1" lang="en-US" altLang="ja-JP" dirty="0"/>
              <a:t>−</a:t>
            </a:r>
            <a:r>
              <a:rPr kumimoji="1" lang="ja-JP" altLang="en-US" dirty="0"/>
              <a:t>，</a:t>
            </a:r>
            <a:r>
              <a:rPr kumimoji="1" lang="en-US" altLang="ja-JP" dirty="0"/>
              <a:t>×</a:t>
            </a:r>
            <a:r>
              <a:rPr kumimoji="1" lang="ja-JP" altLang="en-US" dirty="0"/>
              <a:t>，</a:t>
            </a:r>
            <a:r>
              <a:rPr kumimoji="1" lang="en-US" altLang="ja-JP" dirty="0"/>
              <a:t>÷</a:t>
            </a:r>
            <a:r>
              <a:rPr kumimoji="1" lang="ja-JP" altLang="en-US" dirty="0"/>
              <a:t>，何の発想かな？」と児童に問いかける．</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33</a:t>
            </a:fld>
            <a:endParaRPr kumimoji="1" lang="ja-JP" altLang="en-US"/>
          </a:p>
        </p:txBody>
      </p:sp>
    </p:spTree>
    <p:extLst>
      <p:ext uri="{BB962C8B-B14F-4D97-AF65-F5344CB8AC3E}">
        <p14:creationId xmlns:p14="http://schemas.microsoft.com/office/powerpoint/2010/main" val="15829868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これは，足し算だね！どんな発明の効果があるかな？</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34</a:t>
            </a:fld>
            <a:endParaRPr kumimoji="1" lang="ja-JP" altLang="en-US"/>
          </a:p>
        </p:txBody>
      </p:sp>
    </p:spTree>
    <p:extLst>
      <p:ext uri="{BB962C8B-B14F-4D97-AF65-F5344CB8AC3E}">
        <p14:creationId xmlns:p14="http://schemas.microsoft.com/office/powerpoint/2010/main" val="21808483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では，これは？</a:t>
            </a:r>
            <a:endParaRPr kumimoji="1" lang="en-US" altLang="ja-JP" dirty="0"/>
          </a:p>
          <a:p>
            <a:r>
              <a:rPr kumimoji="1" lang="ja-JP" altLang="en-US" dirty="0"/>
              <a:t>（児童に考えてもらう）</a:t>
            </a:r>
            <a:endParaRPr kumimoji="1" lang="en-US" altLang="ja-JP" dirty="0"/>
          </a:p>
          <a:p>
            <a:r>
              <a:rPr kumimoji="1" lang="ja-JP" altLang="en-US" dirty="0"/>
              <a:t>・電話や写真，カレンダーの機能をくっつけているから足し算！</a:t>
            </a:r>
            <a:endParaRPr kumimoji="1" lang="en-US" altLang="ja-JP" dirty="0"/>
          </a:p>
          <a:p>
            <a:r>
              <a:rPr kumimoji="1" lang="ja-JP" altLang="en-US" dirty="0"/>
              <a:t>・持ち運べるように小型化しているから引き算！</a:t>
            </a:r>
            <a:endParaRPr kumimoji="1" lang="en-US" altLang="ja-JP" dirty="0"/>
          </a:p>
          <a:p>
            <a:r>
              <a:rPr kumimoji="1" lang="en-US" altLang="ja-JP" dirty="0"/>
              <a:t>→</a:t>
            </a:r>
            <a:r>
              <a:rPr kumimoji="1" lang="ja-JP" altLang="en-US" dirty="0"/>
              <a:t>そうだね！よく気がついたね！自由な発想で考えてくれて，発明に興味をもってくれると嬉しいな！</a:t>
            </a:r>
            <a:endParaRPr kumimoji="1" lang="en-US" altLang="ja-JP"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35</a:t>
            </a:fld>
            <a:endParaRPr kumimoji="1" lang="ja-JP" altLang="en-US"/>
          </a:p>
        </p:txBody>
      </p:sp>
    </p:spTree>
    <p:extLst>
      <p:ext uri="{BB962C8B-B14F-4D97-AF65-F5344CB8AC3E}">
        <p14:creationId xmlns:p14="http://schemas.microsoft.com/office/powerpoint/2010/main" val="34370218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じゃあ，これは？</a:t>
            </a:r>
            <a:endParaRPr kumimoji="1" lang="en-US" altLang="ja-JP" dirty="0"/>
          </a:p>
          <a:p>
            <a:r>
              <a:rPr kumimoji="1" lang="ja-JP" altLang="en-US" dirty="0"/>
              <a:t>（動画供覧</a:t>
            </a:r>
            <a:r>
              <a:rPr kumimoji="1" lang="ja-JP" altLang="en-US"/>
              <a:t>も可能。実物を持って実演すると児童が理解しやすい。）</a:t>
            </a:r>
            <a:endParaRPr kumimoji="1" lang="en-US" altLang="ja-JP" dirty="0"/>
          </a:p>
          <a:p>
            <a:r>
              <a:rPr kumimoji="1" lang="ja-JP" altLang="en-US" dirty="0"/>
              <a:t>（児童に考えてもらう．この発明で，一体どんなところが便利になったかな</a:t>
            </a:r>
            <a:r>
              <a:rPr kumimoji="1" lang="ja-JP" altLang="en-US"/>
              <a:t>？）</a:t>
            </a:r>
            <a:endParaRPr kumimoji="1" lang="en-US" altLang="ja-JP" dirty="0"/>
          </a:p>
          <a:p>
            <a:endParaRPr kumimoji="1" lang="en-US" altLang="ja-JP" dirty="0"/>
          </a:p>
          <a:p>
            <a:r>
              <a:rPr kumimoji="1" lang="ja-JP" altLang="en-US"/>
              <a:t>従来の傘に触れると衣服が濡れるという困ったことがありました。</a:t>
            </a:r>
            <a:endParaRPr kumimoji="1" lang="en-US" altLang="ja-JP" dirty="0"/>
          </a:p>
          <a:p>
            <a:r>
              <a:rPr kumimoji="1" lang="ja-JP" altLang="en-US"/>
              <a:t>逆転の発想の傘で、濡れている面が内側になり、もう服が濡れません。</a:t>
            </a:r>
            <a:endParaRPr kumimoji="1" lang="en-US" altLang="ja-JP" dirty="0"/>
          </a:p>
          <a:p>
            <a:r>
              <a:rPr kumimoji="1" lang="ja-JP" altLang="en-US"/>
              <a:t>さらに、傘立てが無くても自立します。</a:t>
            </a:r>
            <a:endParaRPr kumimoji="1" lang="en-US" altLang="ja-JP"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36</a:t>
            </a:fld>
            <a:endParaRPr kumimoji="1" lang="ja-JP" altLang="en-US"/>
          </a:p>
        </p:txBody>
      </p:sp>
    </p:spTree>
    <p:extLst>
      <p:ext uri="{BB962C8B-B14F-4D97-AF65-F5344CB8AC3E}">
        <p14:creationId xmlns:p14="http://schemas.microsoft.com/office/powerpoint/2010/main" val="34344058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37</a:t>
            </a:fld>
            <a:endParaRPr kumimoji="1" lang="ja-JP" altLang="en-US"/>
          </a:p>
        </p:txBody>
      </p:sp>
    </p:spTree>
    <p:extLst>
      <p:ext uri="{BB962C8B-B14F-4D97-AF65-F5344CB8AC3E}">
        <p14:creationId xmlns:p14="http://schemas.microsoft.com/office/powerpoint/2010/main" val="10835899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最後に，発明にチャレンジしよう！</a:t>
            </a:r>
            <a:endParaRPr kumimoji="1" lang="en-US" altLang="ja-JP" dirty="0"/>
          </a:p>
          <a:p>
            <a:r>
              <a:rPr kumimoji="1" lang="ja-JP" altLang="en-US" dirty="0"/>
              <a:t>です．</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38</a:t>
            </a:fld>
            <a:endParaRPr kumimoji="1" lang="ja-JP" altLang="en-US"/>
          </a:p>
        </p:txBody>
      </p:sp>
    </p:spTree>
    <p:extLst>
      <p:ext uri="{BB962C8B-B14F-4D97-AF65-F5344CB8AC3E}">
        <p14:creationId xmlns:p14="http://schemas.microsoft.com/office/powerpoint/2010/main" val="13512137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39</a:t>
            </a:fld>
            <a:endParaRPr kumimoji="1" lang="ja-JP" altLang="en-US"/>
          </a:p>
        </p:txBody>
      </p:sp>
    </p:spTree>
    <p:extLst>
      <p:ext uri="{BB962C8B-B14F-4D97-AF65-F5344CB8AC3E}">
        <p14:creationId xmlns:p14="http://schemas.microsoft.com/office/powerpoint/2010/main" val="27660787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じゃあ，今すぐ出来る発想法から練習していきましょう！</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43</a:t>
            </a:fld>
            <a:endParaRPr kumimoji="1" lang="ja-JP" altLang="en-US"/>
          </a:p>
        </p:txBody>
      </p:sp>
    </p:spTree>
    <p:extLst>
      <p:ext uri="{BB962C8B-B14F-4D97-AF65-F5344CB8AC3E}">
        <p14:creationId xmlns:p14="http://schemas.microsoft.com/office/powerpoint/2010/main" val="34556683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28600" indent="-228600">
              <a:buAutoNum type="alphaUcPeriod"/>
            </a:pPr>
            <a:r>
              <a:rPr kumimoji="1" lang="ja-JP" altLang="en-US" dirty="0"/>
              <a:t>まずは身の周りの不便なことや，あきらめてしまっている当たり前を探しましょう！</a:t>
            </a:r>
            <a:endParaRPr kumimoji="1" lang="en-US" altLang="ja-JP" dirty="0"/>
          </a:p>
          <a:p>
            <a:pPr marL="228600" indent="-228600">
              <a:buAutoNum type="alphaUcPeriod"/>
            </a:pPr>
            <a:r>
              <a:rPr kumimoji="1" lang="ja-JP" altLang="en-US" dirty="0"/>
              <a:t>次に，その当たり前を外してみましょう！外し方には，足し算や引き算，かけあわせ，逆転の発想を使います．</a:t>
            </a:r>
            <a:endParaRPr kumimoji="1" lang="en-US" altLang="ja-JP" dirty="0"/>
          </a:p>
          <a:p>
            <a:pPr marL="228600" indent="-228600">
              <a:buAutoNum type="alphaUcPeriod"/>
            </a:pPr>
            <a:r>
              <a:rPr kumimoji="1" lang="ja-JP" altLang="en-US" dirty="0"/>
              <a:t>最後に，その発明で誰が喜んでくれるか想像してみましょう！</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44</a:t>
            </a:fld>
            <a:endParaRPr kumimoji="1" lang="ja-JP" altLang="en-US"/>
          </a:p>
        </p:txBody>
      </p:sp>
    </p:spTree>
    <p:extLst>
      <p:ext uri="{BB962C8B-B14F-4D97-AF65-F5344CB8AC3E}">
        <p14:creationId xmlns:p14="http://schemas.microsoft.com/office/powerpoint/2010/main" val="24317174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当たり前の外し方です。</a:t>
            </a:r>
            <a:endParaRPr kumimoji="1" lang="en-US" altLang="ja-JP" dirty="0"/>
          </a:p>
          <a:p>
            <a:r>
              <a:rPr kumimoji="1" lang="ja-JP" altLang="en-US" dirty="0"/>
              <a:t>足し算の発想スキルでは、これまでの常識にとらわれず、自由に何かと何かをくっつけたり、大きくしたりします。</a:t>
            </a:r>
            <a:endParaRPr kumimoji="1" lang="en-US" altLang="ja-JP" dirty="0"/>
          </a:p>
          <a:p>
            <a:r>
              <a:rPr kumimoji="1" lang="ja-JP" altLang="en-US" dirty="0"/>
              <a:t>引き算の発想スキルは、小さくして発明の効果を生み出します。</a:t>
            </a:r>
            <a:endParaRPr kumimoji="1" lang="en-US" altLang="ja-JP" dirty="0"/>
          </a:p>
          <a:p>
            <a:r>
              <a:rPr kumimoji="1" lang="ja-JP" altLang="en-US" dirty="0"/>
              <a:t>かけあわせの発想は、ある分野では当たり前の知恵を、別の分野にもかけあわせて用います。</a:t>
            </a:r>
            <a:endParaRPr kumimoji="1" lang="en-US" altLang="ja-JP" dirty="0"/>
          </a:p>
          <a:p>
            <a:r>
              <a:rPr kumimoji="1" lang="ja-JP" altLang="en-US" dirty="0"/>
              <a:t>逆転の発想は、ものごとを逆にしてみます。</a:t>
            </a:r>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45</a:t>
            </a:fld>
            <a:endParaRPr kumimoji="1" lang="ja-JP" altLang="en-US"/>
          </a:p>
        </p:txBody>
      </p:sp>
    </p:spTree>
    <p:extLst>
      <p:ext uri="{BB962C8B-B14F-4D97-AF65-F5344CB8AC3E}">
        <p14:creationId xmlns:p14="http://schemas.microsoft.com/office/powerpoint/2010/main" val="31180636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a:t>私が入って秘密基地にしても面白いかもしれないし。</a:t>
            </a:r>
            <a:endParaRPr kumimoji="1" lang="en-US" altLang="ja-JP" dirty="0"/>
          </a:p>
          <a:p>
            <a:r>
              <a:rPr kumimoji="1" lang="ja-JP" altLang="en-US"/>
              <a:t>木にかぶせれば、台風の時に幹や枝を守れるかもしれないね</a:t>
            </a:r>
            <a:endParaRPr kumimoji="1" lang="en-US" altLang="ja-JP" dirty="0"/>
          </a:p>
          <a:p>
            <a:r>
              <a:rPr kumimoji="1" lang="ja-JP" altLang="en-US"/>
              <a:t>・大事なコトは、それがどう役に立つかはあまり気にせず、大きくすることでどんな使い方ができるか、どんどん考えることだと教える</a:t>
            </a:r>
          </a:p>
        </p:txBody>
      </p:sp>
      <p:sp>
        <p:nvSpPr>
          <p:cNvPr id="4" name="スライド番号プレースホルダー 3"/>
          <p:cNvSpPr>
            <a:spLocks noGrp="1"/>
          </p:cNvSpPr>
          <p:nvPr>
            <p:ph type="sldNum" sz="quarter" idx="5"/>
          </p:nvPr>
        </p:nvSpPr>
        <p:spPr/>
        <p:txBody>
          <a:bodyPr/>
          <a:lstStyle/>
          <a:p>
            <a:fld id="{CADDF799-5F01-CE4A-ACC3-E05A77E56ADD}" type="slidenum">
              <a:rPr kumimoji="1" lang="ja-JP" altLang="en-US" smtClean="0"/>
              <a:t>58</a:t>
            </a:fld>
            <a:endParaRPr kumimoji="1" lang="ja-JP" altLang="en-US"/>
          </a:p>
        </p:txBody>
      </p:sp>
    </p:spTree>
    <p:extLst>
      <p:ext uri="{BB962C8B-B14F-4D97-AF65-F5344CB8AC3E}">
        <p14:creationId xmlns:p14="http://schemas.microsoft.com/office/powerpoint/2010/main" val="28134414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大事なコトは、</a:t>
            </a:r>
            <a:r>
              <a:rPr kumimoji="1" lang="en-US" altLang="ja-JP" dirty="0"/>
              <a:t>『</a:t>
            </a:r>
            <a:r>
              <a:rPr kumimoji="1" lang="ja-JP" altLang="en-US" dirty="0"/>
              <a:t>そんなのあり得ないよ！</a:t>
            </a:r>
            <a:r>
              <a:rPr kumimoji="1" lang="en-US" altLang="ja-JP" dirty="0"/>
              <a:t>』</a:t>
            </a:r>
            <a:r>
              <a:rPr kumimoji="1" lang="ja-JP" altLang="en-US" dirty="0"/>
              <a:t>と頭を固くせずに、どんどんありえないことを考えること</a:t>
            </a:r>
            <a:endParaRPr kumimoji="1" lang="en-US" altLang="ja-JP" dirty="0"/>
          </a:p>
          <a:p>
            <a:r>
              <a:rPr kumimoji="1" lang="ja-JP" altLang="en-US" dirty="0"/>
              <a:t>ここで、時間をとって、色んなアイデアを児童に言ってもらう</a:t>
            </a:r>
          </a:p>
        </p:txBody>
      </p:sp>
      <p:sp>
        <p:nvSpPr>
          <p:cNvPr id="4" name="スライド番号プレースホルダー 3"/>
          <p:cNvSpPr>
            <a:spLocks noGrp="1"/>
          </p:cNvSpPr>
          <p:nvPr>
            <p:ph type="sldNum" sz="quarter" idx="5"/>
          </p:nvPr>
        </p:nvSpPr>
        <p:spPr/>
        <p:txBody>
          <a:bodyPr/>
          <a:lstStyle/>
          <a:p>
            <a:fld id="{CADDF799-5F01-CE4A-ACC3-E05A77E56ADD}" type="slidenum">
              <a:rPr kumimoji="1" lang="ja-JP" altLang="en-US" smtClean="0"/>
              <a:t>59</a:t>
            </a:fld>
            <a:endParaRPr kumimoji="1" lang="ja-JP" altLang="en-US"/>
          </a:p>
        </p:txBody>
      </p:sp>
    </p:spTree>
    <p:extLst>
      <p:ext uri="{BB962C8B-B14F-4D97-AF65-F5344CB8AC3E}">
        <p14:creationId xmlns:p14="http://schemas.microsoft.com/office/powerpoint/2010/main" val="18975898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a:t>とにかく</a:t>
            </a:r>
            <a:r>
              <a:rPr kumimoji="1" lang="en-US" altLang="ja-JP" dirty="0"/>
              <a:t>『</a:t>
            </a:r>
            <a:r>
              <a:rPr kumimoji="1" lang="ja-JP" altLang="en-US"/>
              <a:t>役に立つかどうか</a:t>
            </a:r>
            <a:r>
              <a:rPr kumimoji="1" lang="en-US" altLang="ja-JP" dirty="0"/>
              <a:t>』</a:t>
            </a:r>
            <a:r>
              <a:rPr kumimoji="1" lang="ja-JP" altLang="en-US"/>
              <a:t>は後から考えることを説明。どんどんアイデアを出させる</a:t>
            </a:r>
          </a:p>
        </p:txBody>
      </p:sp>
      <p:sp>
        <p:nvSpPr>
          <p:cNvPr id="4" name="スライド番号プレースホルダー 3"/>
          <p:cNvSpPr>
            <a:spLocks noGrp="1"/>
          </p:cNvSpPr>
          <p:nvPr>
            <p:ph type="sldNum" sz="quarter" idx="5"/>
          </p:nvPr>
        </p:nvSpPr>
        <p:spPr/>
        <p:txBody>
          <a:bodyPr/>
          <a:lstStyle/>
          <a:p>
            <a:fld id="{CADDF799-5F01-CE4A-ACC3-E05A77E56ADD}" type="slidenum">
              <a:rPr kumimoji="1" lang="ja-JP" altLang="en-US" smtClean="0"/>
              <a:t>60</a:t>
            </a:fld>
            <a:endParaRPr kumimoji="1" lang="ja-JP" altLang="en-US"/>
          </a:p>
        </p:txBody>
      </p:sp>
    </p:spTree>
    <p:extLst>
      <p:ext uri="{BB962C8B-B14F-4D97-AF65-F5344CB8AC3E}">
        <p14:creationId xmlns:p14="http://schemas.microsoft.com/office/powerpoint/2010/main" val="8140343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アイデアを児童にださせる。どんなに馬鹿馬鹿しいアイデアも褒める！</a:t>
            </a:r>
          </a:p>
        </p:txBody>
      </p:sp>
      <p:sp>
        <p:nvSpPr>
          <p:cNvPr id="4" name="スライド番号プレースホルダー 3"/>
          <p:cNvSpPr>
            <a:spLocks noGrp="1"/>
          </p:cNvSpPr>
          <p:nvPr>
            <p:ph type="sldNum" sz="quarter" idx="5"/>
          </p:nvPr>
        </p:nvSpPr>
        <p:spPr/>
        <p:txBody>
          <a:bodyPr/>
          <a:lstStyle/>
          <a:p>
            <a:fld id="{CADDF799-5F01-CE4A-ACC3-E05A77E56ADD}" type="slidenum">
              <a:rPr kumimoji="1" lang="ja-JP" altLang="en-US" smtClean="0"/>
              <a:t>63</a:t>
            </a:fld>
            <a:endParaRPr kumimoji="1" lang="ja-JP" altLang="en-US"/>
          </a:p>
        </p:txBody>
      </p:sp>
    </p:spTree>
    <p:extLst>
      <p:ext uri="{BB962C8B-B14F-4D97-AF65-F5344CB8AC3E}">
        <p14:creationId xmlns:p14="http://schemas.microsoft.com/office/powerpoint/2010/main" val="35016303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ばい菌を捕まえられるかも</a:t>
            </a:r>
            <a:r>
              <a:rPr kumimoji="1" lang="en-US" altLang="ja-JP" dirty="0"/>
              <a:t> !?</a:t>
            </a:r>
            <a:endParaRPr kumimoji="1" lang="ja-JP" altLang="en-US"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64</a:t>
            </a:fld>
            <a:endParaRPr kumimoji="1" lang="ja-JP" altLang="en-US"/>
          </a:p>
        </p:txBody>
      </p:sp>
    </p:spTree>
    <p:extLst>
      <p:ext uri="{BB962C8B-B14F-4D97-AF65-F5344CB8AC3E}">
        <p14:creationId xmlns:p14="http://schemas.microsoft.com/office/powerpoint/2010/main" val="21779631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a:t>色々な分け方があることを説明。どんな分け方があるか、考えてもらい、時間があれば発表を</a:t>
            </a:r>
          </a:p>
        </p:txBody>
      </p:sp>
      <p:sp>
        <p:nvSpPr>
          <p:cNvPr id="4" name="スライド番号プレースホルダー 3"/>
          <p:cNvSpPr>
            <a:spLocks noGrp="1"/>
          </p:cNvSpPr>
          <p:nvPr>
            <p:ph type="sldNum" sz="quarter" idx="5"/>
          </p:nvPr>
        </p:nvSpPr>
        <p:spPr/>
        <p:txBody>
          <a:bodyPr/>
          <a:lstStyle/>
          <a:p>
            <a:fld id="{CADDF799-5F01-CE4A-ACC3-E05A77E56ADD}" type="slidenum">
              <a:rPr kumimoji="1" lang="ja-JP" altLang="en-US" smtClean="0"/>
              <a:t>68</a:t>
            </a:fld>
            <a:endParaRPr kumimoji="1" lang="ja-JP" altLang="en-US"/>
          </a:p>
        </p:txBody>
      </p:sp>
    </p:spTree>
    <p:extLst>
      <p:ext uri="{BB962C8B-B14F-4D97-AF65-F5344CB8AC3E}">
        <p14:creationId xmlns:p14="http://schemas.microsoft.com/office/powerpoint/2010/main" val="18257171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en-US" altLang="ja-JP" dirty="0"/>
              <a:t>100</a:t>
            </a:r>
            <a:r>
              <a:rPr kumimoji="1" lang="ja-JP" altLang="en-US"/>
              <a:t>円ショップやスーパーデパート。動物園。学校の登下校、世界にはヒントがいっぱい落ちてるんだよ！</a:t>
            </a:r>
            <a:endParaRPr kumimoji="1" lang="en-US" altLang="ja-JP" dirty="0"/>
          </a:p>
          <a:p>
            <a:r>
              <a:rPr kumimoji="1" lang="ja-JP" altLang="en-US"/>
              <a:t>目につくモノ全部をヒントにしよう！と伝える</a:t>
            </a:r>
          </a:p>
        </p:txBody>
      </p:sp>
      <p:sp>
        <p:nvSpPr>
          <p:cNvPr id="4" name="スライド番号プレースホルダー 3"/>
          <p:cNvSpPr>
            <a:spLocks noGrp="1"/>
          </p:cNvSpPr>
          <p:nvPr>
            <p:ph type="sldNum" sz="quarter" idx="5"/>
          </p:nvPr>
        </p:nvSpPr>
        <p:spPr/>
        <p:txBody>
          <a:bodyPr/>
          <a:lstStyle/>
          <a:p>
            <a:fld id="{CADDF799-5F01-CE4A-ACC3-E05A77E56ADD}" type="slidenum">
              <a:rPr kumimoji="1" lang="ja-JP" altLang="en-US" smtClean="0"/>
              <a:t>82</a:t>
            </a:fld>
            <a:endParaRPr kumimoji="1" lang="ja-JP" altLang="en-US"/>
          </a:p>
        </p:txBody>
      </p:sp>
    </p:spTree>
    <p:extLst>
      <p:ext uri="{BB962C8B-B14F-4D97-AF65-F5344CB8AC3E}">
        <p14:creationId xmlns:p14="http://schemas.microsoft.com/office/powerpoint/2010/main" val="14287889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r>
              <a:rPr lang="ja-JP" altLang="en-US" sz="1200" dirty="0">
                <a:latin typeface="Tsukushi A Round Gothic" panose="02020400000000000000" pitchFamily="18" charset="-128"/>
                <a:ea typeface="Tsukushi A Round Gothic" panose="02020400000000000000" pitchFamily="18" charset="-128"/>
              </a:rPr>
              <a:t>今日の帰り道から</a:t>
            </a:r>
            <a:endParaRPr lang="en-US" altLang="ja-JP" sz="1200" dirty="0">
              <a:latin typeface="Tsukushi A Round Gothic" panose="02020400000000000000" pitchFamily="18" charset="-128"/>
              <a:ea typeface="Tsukushi A Round Gothic" panose="02020400000000000000" pitchFamily="18" charset="-128"/>
            </a:endParaRPr>
          </a:p>
          <a:p>
            <a:pPr algn="l"/>
            <a:r>
              <a:rPr lang="ja-JP" altLang="en-US" sz="1200" dirty="0">
                <a:latin typeface="Tsukushi A Round Gothic" panose="02020400000000000000" pitchFamily="18" charset="-128"/>
                <a:ea typeface="Tsukushi A Round Gothic" panose="02020400000000000000" pitchFamily="18" charset="-128"/>
              </a:rPr>
              <a:t>目についたモノを</a:t>
            </a:r>
            <a:endParaRPr lang="en-US" altLang="ja-JP" sz="1200" dirty="0">
              <a:latin typeface="Tsukushi A Round Gothic" panose="02020400000000000000" pitchFamily="18" charset="-128"/>
              <a:ea typeface="Tsukushi A Round Gothic" panose="02020400000000000000" pitchFamily="18" charset="-128"/>
            </a:endParaRPr>
          </a:p>
          <a:p>
            <a:pPr algn="l"/>
            <a:r>
              <a:rPr lang="ja-JP" altLang="en-US" sz="1200" dirty="0">
                <a:solidFill>
                  <a:srgbClr val="FF0000"/>
                </a:solidFill>
                <a:latin typeface="Tsukushi A Round Gothic" panose="02020400000000000000" pitchFamily="18" charset="-128"/>
                <a:ea typeface="Tsukushi A Round Gothic" panose="02020400000000000000" pitchFamily="18" charset="-128"/>
              </a:rPr>
              <a:t>逆にして</a:t>
            </a:r>
            <a:r>
              <a:rPr lang="ja-JP" altLang="en-US" sz="1200" dirty="0">
                <a:latin typeface="Tsukushi A Round Gothic" panose="02020400000000000000" pitchFamily="18" charset="-128"/>
                <a:ea typeface="Tsukushi A Round Gothic" panose="02020400000000000000" pitchFamily="18" charset="-128"/>
              </a:rPr>
              <a:t>みたり</a:t>
            </a:r>
            <a:endParaRPr lang="en-US" altLang="ja-JP" sz="1200" dirty="0">
              <a:latin typeface="Tsukushi A Round Gothic" panose="02020400000000000000" pitchFamily="18" charset="-128"/>
              <a:ea typeface="Tsukushi A Round Gothic" panose="02020400000000000000" pitchFamily="18" charset="-128"/>
            </a:endParaRPr>
          </a:p>
          <a:p>
            <a:pPr algn="l"/>
            <a:r>
              <a:rPr lang="ja-JP" altLang="en-US" sz="1200" dirty="0">
                <a:solidFill>
                  <a:srgbClr val="FF0000"/>
                </a:solidFill>
                <a:latin typeface="Tsukushi A Round Gothic" panose="02020400000000000000" pitchFamily="18" charset="-128"/>
                <a:ea typeface="Tsukushi A Round Gothic" panose="02020400000000000000" pitchFamily="18" charset="-128"/>
              </a:rPr>
              <a:t>大っきくしたり</a:t>
            </a:r>
            <a:r>
              <a:rPr lang="ja-JP" altLang="en-US" sz="1200" dirty="0">
                <a:latin typeface="Tsukushi A Round Gothic" panose="02020400000000000000" pitchFamily="18" charset="-128"/>
                <a:ea typeface="Tsukushi A Round Gothic" panose="02020400000000000000" pitchFamily="18" charset="-128"/>
              </a:rPr>
              <a:t>やってみよう。</a:t>
            </a:r>
            <a:endParaRPr lang="en-US" altLang="ja-JP" sz="1200" dirty="0">
              <a:latin typeface="Tsukushi A Round Gothic" panose="02020400000000000000" pitchFamily="18" charset="-128"/>
              <a:ea typeface="Tsukushi A Round Gothic" panose="02020400000000000000" pitchFamily="18" charset="-128"/>
            </a:endParaRPr>
          </a:p>
          <a:p>
            <a:pPr algn="l"/>
            <a:r>
              <a:rPr kumimoji="1" lang="en-US" altLang="ja-JP" dirty="0"/>
              <a:t>100</a:t>
            </a:r>
            <a:r>
              <a:rPr kumimoji="1" lang="ja-JP" altLang="en-US" dirty="0"/>
              <a:t>円ショップやスーパーデパート。動物園。学校の登下校、世界にはヒントがいっぱい落ちてるんだよ！</a:t>
            </a:r>
            <a:endParaRPr kumimoji="1" lang="en-US" altLang="ja-JP" dirty="0"/>
          </a:p>
          <a:p>
            <a:pPr algn="l"/>
            <a:r>
              <a:rPr kumimoji="1" lang="ja-JP" altLang="en-US" dirty="0"/>
              <a:t>目につくモノ全部をヒントにしよう！と伝える</a:t>
            </a:r>
            <a:endParaRPr kumimoji="1" lang="en-US" altLang="ja-JP" dirty="0"/>
          </a:p>
          <a:p>
            <a:pPr algn="ctr"/>
            <a:endParaRPr lang="en-US" altLang="ja-JP" sz="1200" dirty="0">
              <a:latin typeface="Tsukushi A Round Gothic" panose="02020400000000000000" pitchFamily="18" charset="-128"/>
              <a:ea typeface="Tsukushi A Round Gothic" panose="02020400000000000000"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89</a:t>
            </a:fld>
            <a:endParaRPr kumimoji="1" lang="ja-JP" altLang="en-US"/>
          </a:p>
        </p:txBody>
      </p:sp>
    </p:spTree>
    <p:extLst>
      <p:ext uri="{BB962C8B-B14F-4D97-AF65-F5344CB8AC3E}">
        <p14:creationId xmlns:p14="http://schemas.microsoft.com/office/powerpoint/2010/main" val="14043473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r>
              <a:rPr lang="ja-JP" altLang="en-US" sz="1200" dirty="0">
                <a:latin typeface="Tsukushi A Round Gothic" panose="02020400000000000000" pitchFamily="18" charset="-128"/>
                <a:ea typeface="Tsukushi A Round Gothic" panose="02020400000000000000" pitchFamily="18" charset="-128"/>
              </a:rPr>
              <a:t>人が傷つきそうな内容や</a:t>
            </a:r>
            <a:endParaRPr lang="en-US" altLang="ja-JP" sz="1200" dirty="0">
              <a:latin typeface="Tsukushi A Round Gothic" panose="02020400000000000000" pitchFamily="18" charset="-128"/>
              <a:ea typeface="Tsukushi A Round Gothic" panose="02020400000000000000" pitchFamily="18" charset="-128"/>
            </a:endParaRPr>
          </a:p>
          <a:p>
            <a:pPr algn="l"/>
            <a:r>
              <a:rPr lang="ja-JP" altLang="en-US" sz="1200" dirty="0">
                <a:latin typeface="Tsukushi A Round Gothic" panose="02020400000000000000" pitchFamily="18" charset="-128"/>
                <a:ea typeface="Tsukushi A Round Gothic" panose="02020400000000000000" pitchFamily="18" charset="-128"/>
              </a:rPr>
              <a:t>下品な発想はソッと心にしまおうね</a:t>
            </a:r>
            <a:endParaRPr lang="en-US" altLang="ja-JP" sz="1200" dirty="0">
              <a:latin typeface="Tsukushi A Round Gothic" panose="02020400000000000000" pitchFamily="18" charset="-128"/>
              <a:ea typeface="Tsukushi A Round Gothic" panose="02020400000000000000"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2AD76F6D-245D-F847-AC19-33B279FB95AE}" type="slidenum">
              <a:rPr kumimoji="1" lang="ja-JP" altLang="en-US" smtClean="0"/>
              <a:t>90</a:t>
            </a:fld>
            <a:endParaRPr kumimoji="1" lang="ja-JP" altLang="en-US"/>
          </a:p>
        </p:txBody>
      </p:sp>
    </p:spTree>
    <p:extLst>
      <p:ext uri="{BB962C8B-B14F-4D97-AF65-F5344CB8AC3E}">
        <p14:creationId xmlns:p14="http://schemas.microsoft.com/office/powerpoint/2010/main" val="33917618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pPr algn="l"/>
            <a:r>
              <a:rPr lang="ja-JP" altLang="en-US" sz="1200" dirty="0">
                <a:latin typeface="Tsukushi A Round Gothic" panose="02020400000000000000" pitchFamily="18" charset="-128"/>
                <a:ea typeface="Tsukushi A Round Gothic" panose="02020400000000000000" pitchFamily="18" charset="-128"/>
              </a:rPr>
              <a:t>もしも誰かを傷つけてしまったら</a:t>
            </a:r>
            <a:endParaRPr lang="en-US" altLang="ja-JP" sz="1200" dirty="0">
              <a:latin typeface="Tsukushi A Round Gothic" panose="02020400000000000000" pitchFamily="18" charset="-128"/>
              <a:ea typeface="Tsukushi A Round Gothic" panose="02020400000000000000" pitchFamily="18" charset="-128"/>
            </a:endParaRPr>
          </a:p>
          <a:p>
            <a:pPr algn="l"/>
            <a:r>
              <a:rPr lang="ja-JP" altLang="en-US" sz="1200" dirty="0">
                <a:latin typeface="Tsukushi A Round Gothic" panose="02020400000000000000" pitchFamily="18" charset="-128"/>
                <a:ea typeface="Tsukushi A Round Gothic" panose="02020400000000000000" pitchFamily="18" charset="-128"/>
              </a:rPr>
              <a:t>気がついた瞬間に謝るのが</a:t>
            </a:r>
            <a:endParaRPr lang="en-US" altLang="ja-JP" sz="1200" dirty="0">
              <a:latin typeface="Tsukushi A Round Gothic" panose="02020400000000000000" pitchFamily="18" charset="-128"/>
              <a:ea typeface="Tsukushi A Round Gothic" panose="02020400000000000000" pitchFamily="18" charset="-128"/>
            </a:endParaRPr>
          </a:p>
          <a:p>
            <a:pPr algn="l"/>
            <a:r>
              <a:rPr lang="ja-JP" altLang="en-US" sz="1200" dirty="0">
                <a:latin typeface="Tsukushi A Round Gothic" panose="02020400000000000000" pitchFamily="18" charset="-128"/>
                <a:ea typeface="Tsukushi A Round Gothic" panose="02020400000000000000" pitchFamily="18" charset="-128"/>
              </a:rPr>
              <a:t>かっこいい発明人にゃん！</a:t>
            </a:r>
            <a:endParaRPr lang="en-US" altLang="ja-JP" sz="1200" dirty="0">
              <a:latin typeface="Tsukushi A Round Gothic" panose="02020400000000000000" pitchFamily="18" charset="-128"/>
              <a:ea typeface="Tsukushi A Round Gothic" panose="02020400000000000000" pitchFamily="18"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CADDF799-5F01-CE4A-ACC3-E05A77E56ADD}" type="slidenum">
              <a:rPr kumimoji="1" lang="ja-JP" altLang="en-US" smtClean="0"/>
              <a:t>91</a:t>
            </a:fld>
            <a:endParaRPr kumimoji="1" lang="ja-JP" altLang="en-US"/>
          </a:p>
        </p:txBody>
      </p:sp>
    </p:spTree>
    <p:extLst>
      <p:ext uri="{BB962C8B-B14F-4D97-AF65-F5344CB8AC3E}">
        <p14:creationId xmlns:p14="http://schemas.microsoft.com/office/powerpoint/2010/main" val="25112021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pPr algn="l"/>
            <a:r>
              <a:rPr lang="ja-JP" altLang="en-US" sz="1200" dirty="0">
                <a:latin typeface="Tsukushi A Round Gothic" panose="02020400000000000000" pitchFamily="18" charset="-128"/>
                <a:ea typeface="Tsukushi A Round Gothic" panose="02020400000000000000" pitchFamily="18" charset="-128"/>
              </a:rPr>
              <a:t>どんなことで人が喜んで</a:t>
            </a:r>
            <a:endParaRPr lang="en-US" altLang="ja-JP" sz="1200" dirty="0">
              <a:latin typeface="Tsukushi A Round Gothic" panose="02020400000000000000" pitchFamily="18" charset="-128"/>
              <a:ea typeface="Tsukushi A Round Gothic" panose="02020400000000000000" pitchFamily="18" charset="-128"/>
            </a:endParaRPr>
          </a:p>
          <a:p>
            <a:pPr algn="l"/>
            <a:r>
              <a:rPr lang="ja-JP" altLang="en-US" sz="1200" dirty="0">
                <a:latin typeface="Tsukushi A Round Gothic" panose="02020400000000000000" pitchFamily="18" charset="-128"/>
                <a:ea typeface="Tsukushi A Round Gothic" panose="02020400000000000000" pitchFamily="18" charset="-128"/>
              </a:rPr>
              <a:t>どんなことを人が悲しむか</a:t>
            </a:r>
            <a:endParaRPr lang="en-US" altLang="ja-JP" sz="1200" dirty="0">
              <a:latin typeface="Tsukushi A Round Gothic" panose="02020400000000000000" pitchFamily="18" charset="-128"/>
              <a:ea typeface="Tsukushi A Round Gothic" panose="02020400000000000000" pitchFamily="18" charset="-128"/>
            </a:endParaRPr>
          </a:p>
          <a:p>
            <a:pPr algn="l"/>
            <a:r>
              <a:rPr lang="ja-JP" altLang="en-US" sz="1200" dirty="0">
                <a:latin typeface="Tsukushi A Round Gothic" panose="02020400000000000000" pitchFamily="18" charset="-128"/>
                <a:ea typeface="Tsukushi A Round Gothic" panose="02020400000000000000" pitchFamily="18" charset="-128"/>
              </a:rPr>
              <a:t>想像するのも大事な発明人の仕事やねんね</a:t>
            </a:r>
            <a:endParaRPr lang="en-US" altLang="ja-JP" sz="1200" dirty="0">
              <a:latin typeface="Tsukushi A Round Gothic" panose="02020400000000000000" pitchFamily="18" charset="-128"/>
              <a:ea typeface="Tsukushi A Round Gothic" panose="02020400000000000000" pitchFamily="18"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CADDF799-5F01-CE4A-ACC3-E05A77E56ADD}" type="slidenum">
              <a:rPr kumimoji="1" lang="ja-JP" altLang="en-US" smtClean="0"/>
              <a:t>92</a:t>
            </a:fld>
            <a:endParaRPr kumimoji="1" lang="ja-JP" altLang="en-US"/>
          </a:p>
        </p:txBody>
      </p:sp>
    </p:spTree>
    <p:extLst>
      <p:ext uri="{BB962C8B-B14F-4D97-AF65-F5344CB8AC3E}">
        <p14:creationId xmlns:p14="http://schemas.microsoft.com/office/powerpoint/2010/main" val="2171163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F718D03-72F2-854D-8A5F-E1912CB26467}" type="datetimeFigureOut">
              <a:rPr kumimoji="1" lang="ja-JP" altLang="en-US" smtClean="0"/>
              <a:t>2019/4/3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B28EB93B-A636-054A-AD08-40C781E01247}" type="slidenum">
              <a:rPr kumimoji="1" lang="ja-JP" altLang="en-US" smtClean="0"/>
              <a:t>‹#›</a:t>
            </a:fld>
            <a:endParaRPr kumimoji="1" lang="ja-JP" altLang="en-US"/>
          </a:p>
        </p:txBody>
      </p:sp>
    </p:spTree>
    <p:extLst>
      <p:ext uri="{BB962C8B-B14F-4D97-AF65-F5344CB8AC3E}">
        <p14:creationId xmlns:p14="http://schemas.microsoft.com/office/powerpoint/2010/main" val="1936253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F718D03-72F2-854D-8A5F-E1912CB26467}" type="datetimeFigureOut">
              <a:rPr kumimoji="1" lang="ja-JP" altLang="en-US" smtClean="0"/>
              <a:t>2019/4/3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B28EB93B-A636-054A-AD08-40C781E01247}" type="slidenum">
              <a:rPr kumimoji="1" lang="ja-JP" altLang="en-US" smtClean="0"/>
              <a:t>‹#›</a:t>
            </a:fld>
            <a:endParaRPr kumimoji="1" lang="ja-JP" altLang="en-US"/>
          </a:p>
        </p:txBody>
      </p:sp>
    </p:spTree>
    <p:extLst>
      <p:ext uri="{BB962C8B-B14F-4D97-AF65-F5344CB8AC3E}">
        <p14:creationId xmlns:p14="http://schemas.microsoft.com/office/powerpoint/2010/main" val="1796653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F718D03-72F2-854D-8A5F-E1912CB26467}" type="datetimeFigureOut">
              <a:rPr kumimoji="1" lang="ja-JP" altLang="en-US" smtClean="0"/>
              <a:t>2019/4/3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B28EB93B-A636-054A-AD08-40C781E01247}" type="slidenum">
              <a:rPr kumimoji="1" lang="ja-JP" altLang="en-US" smtClean="0"/>
              <a:t>‹#›</a:t>
            </a:fld>
            <a:endParaRPr kumimoji="1" lang="ja-JP" altLang="en-US"/>
          </a:p>
        </p:txBody>
      </p:sp>
    </p:spTree>
    <p:extLst>
      <p:ext uri="{BB962C8B-B14F-4D97-AF65-F5344CB8AC3E}">
        <p14:creationId xmlns:p14="http://schemas.microsoft.com/office/powerpoint/2010/main" val="580822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F718D03-72F2-854D-8A5F-E1912CB26467}" type="datetimeFigureOut">
              <a:rPr kumimoji="1" lang="ja-JP" altLang="en-US" smtClean="0"/>
              <a:t>2019/4/3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B28EB93B-A636-054A-AD08-40C781E01247}" type="slidenum">
              <a:rPr kumimoji="1" lang="ja-JP" altLang="en-US" smtClean="0"/>
              <a:t>‹#›</a:t>
            </a:fld>
            <a:endParaRPr kumimoji="1" lang="ja-JP" altLang="en-US"/>
          </a:p>
        </p:txBody>
      </p:sp>
    </p:spTree>
    <p:extLst>
      <p:ext uri="{BB962C8B-B14F-4D97-AF65-F5344CB8AC3E}">
        <p14:creationId xmlns:p14="http://schemas.microsoft.com/office/powerpoint/2010/main" val="1567573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F718D03-72F2-854D-8A5F-E1912CB26467}" type="datetimeFigureOut">
              <a:rPr kumimoji="1" lang="ja-JP" altLang="en-US" smtClean="0"/>
              <a:t>2019/4/3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B28EB93B-A636-054A-AD08-40C781E01247}" type="slidenum">
              <a:rPr kumimoji="1" lang="ja-JP" altLang="en-US" smtClean="0"/>
              <a:t>‹#›</a:t>
            </a:fld>
            <a:endParaRPr kumimoji="1" lang="ja-JP" altLang="en-US"/>
          </a:p>
        </p:txBody>
      </p:sp>
    </p:spTree>
    <p:extLst>
      <p:ext uri="{BB962C8B-B14F-4D97-AF65-F5344CB8AC3E}">
        <p14:creationId xmlns:p14="http://schemas.microsoft.com/office/powerpoint/2010/main" val="877290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F718D03-72F2-854D-8A5F-E1912CB26467}" type="datetimeFigureOut">
              <a:rPr kumimoji="1" lang="ja-JP" altLang="en-US" smtClean="0"/>
              <a:t>2019/4/3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B28EB93B-A636-054A-AD08-40C781E01247}" type="slidenum">
              <a:rPr kumimoji="1" lang="ja-JP" altLang="en-US" smtClean="0"/>
              <a:t>‹#›</a:t>
            </a:fld>
            <a:endParaRPr kumimoji="1" lang="ja-JP" altLang="en-US"/>
          </a:p>
        </p:txBody>
      </p:sp>
    </p:spTree>
    <p:extLst>
      <p:ext uri="{BB962C8B-B14F-4D97-AF65-F5344CB8AC3E}">
        <p14:creationId xmlns:p14="http://schemas.microsoft.com/office/powerpoint/2010/main" val="2141625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718D03-72F2-854D-8A5F-E1912CB26467}" type="datetimeFigureOut">
              <a:rPr kumimoji="1" lang="ja-JP" altLang="en-US" smtClean="0"/>
              <a:t>2019/4/3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B28EB93B-A636-054A-AD08-40C781E01247}" type="slidenum">
              <a:rPr kumimoji="1" lang="ja-JP" altLang="en-US" smtClean="0"/>
              <a:t>‹#›</a:t>
            </a:fld>
            <a:endParaRPr kumimoji="1" lang="ja-JP" altLang="en-US"/>
          </a:p>
        </p:txBody>
      </p:sp>
    </p:spTree>
    <p:extLst>
      <p:ext uri="{BB962C8B-B14F-4D97-AF65-F5344CB8AC3E}">
        <p14:creationId xmlns:p14="http://schemas.microsoft.com/office/powerpoint/2010/main" val="323698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F718D03-72F2-854D-8A5F-E1912CB26467}" type="datetimeFigureOut">
              <a:rPr kumimoji="1" lang="ja-JP" altLang="en-US" smtClean="0"/>
              <a:t>2019/4/3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B28EB93B-A636-054A-AD08-40C781E01247}" type="slidenum">
              <a:rPr kumimoji="1" lang="ja-JP" altLang="en-US" smtClean="0"/>
              <a:t>‹#›</a:t>
            </a:fld>
            <a:endParaRPr kumimoji="1" lang="ja-JP" altLang="en-US"/>
          </a:p>
        </p:txBody>
      </p:sp>
    </p:spTree>
    <p:extLst>
      <p:ext uri="{BB962C8B-B14F-4D97-AF65-F5344CB8AC3E}">
        <p14:creationId xmlns:p14="http://schemas.microsoft.com/office/powerpoint/2010/main" val="829989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プレースホルダーまでドラッグするかアイコンをクリックして図を追加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F718D03-72F2-854D-8A5F-E1912CB26467}" type="datetimeFigureOut">
              <a:rPr kumimoji="1" lang="ja-JP" altLang="en-US" smtClean="0"/>
              <a:t>2019/4/3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B28EB93B-A636-054A-AD08-40C781E01247}" type="slidenum">
              <a:rPr kumimoji="1" lang="ja-JP" altLang="en-US" smtClean="0"/>
              <a:t>‹#›</a:t>
            </a:fld>
            <a:endParaRPr kumimoji="1" lang="ja-JP" altLang="en-US"/>
          </a:p>
        </p:txBody>
      </p:sp>
    </p:spTree>
    <p:extLst>
      <p:ext uri="{BB962C8B-B14F-4D97-AF65-F5344CB8AC3E}">
        <p14:creationId xmlns:p14="http://schemas.microsoft.com/office/powerpoint/2010/main" val="1733777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F718D03-72F2-854D-8A5F-E1912CB26467}" type="datetimeFigureOut">
              <a:rPr kumimoji="1" lang="ja-JP" altLang="en-US" smtClean="0"/>
              <a:t>2019/4/3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B28EB93B-A636-054A-AD08-40C781E01247}" type="slidenum">
              <a:rPr kumimoji="1" lang="ja-JP" altLang="en-US" smtClean="0"/>
              <a:t>‹#›</a:t>
            </a:fld>
            <a:endParaRPr kumimoji="1" lang="ja-JP" altLang="en-US"/>
          </a:p>
        </p:txBody>
      </p:sp>
    </p:spTree>
    <p:extLst>
      <p:ext uri="{BB962C8B-B14F-4D97-AF65-F5344CB8AC3E}">
        <p14:creationId xmlns:p14="http://schemas.microsoft.com/office/powerpoint/2010/main" val="387088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F718D03-72F2-854D-8A5F-E1912CB26467}" type="datetimeFigureOut">
              <a:rPr kumimoji="1" lang="ja-JP" altLang="en-US" smtClean="0"/>
              <a:t>2019/4/3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B28EB93B-A636-054A-AD08-40C781E01247}" type="slidenum">
              <a:rPr kumimoji="1" lang="ja-JP" altLang="en-US" smtClean="0"/>
              <a:t>‹#›</a:t>
            </a:fld>
            <a:endParaRPr kumimoji="1" lang="ja-JP" altLang="en-US"/>
          </a:p>
        </p:txBody>
      </p:sp>
    </p:spTree>
    <p:extLst>
      <p:ext uri="{BB962C8B-B14F-4D97-AF65-F5344CB8AC3E}">
        <p14:creationId xmlns:p14="http://schemas.microsoft.com/office/powerpoint/2010/main" val="1066150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095330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718D03-72F2-854D-8A5F-E1912CB26467}" type="datetimeFigureOut">
              <a:rPr kumimoji="1" lang="ja-JP" altLang="en-US" smtClean="0"/>
              <a:t>2019/4/3</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7" name="テキスト ボックス 6"/>
          <p:cNvSpPr txBox="1"/>
          <p:nvPr userDrawn="1"/>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12827022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7"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gif"/><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gif"/><Relationship Id="rId4" Type="http://schemas.openxmlformats.org/officeDocument/2006/relationships/image" Target="../media/image35.gif"/></Relationships>
</file>

<file path=ppt/slides/_rels/slide33.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33.gif"/><Relationship Id="rId7"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6.gif"/><Relationship Id="rId5" Type="http://schemas.openxmlformats.org/officeDocument/2006/relationships/image" Target="../media/image35.gif"/><Relationship Id="rId4" Type="http://schemas.openxmlformats.org/officeDocument/2006/relationships/image" Target="../media/image34.gif"/><Relationship Id="rId9" Type="http://schemas.openxmlformats.org/officeDocument/2006/relationships/image" Target="../media/image7.emf"/></Relationships>
</file>

<file path=ppt/slides/_rels/slide3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3.gif"/><Relationship Id="rId7"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36.gif"/><Relationship Id="rId5" Type="http://schemas.openxmlformats.org/officeDocument/2006/relationships/image" Target="../media/image35.gif"/><Relationship Id="rId4" Type="http://schemas.openxmlformats.org/officeDocument/2006/relationships/image" Target="../media/image34.gif"/><Relationship Id="rId9" Type="http://schemas.openxmlformats.org/officeDocument/2006/relationships/image" Target="../media/image9.png"/></Relationships>
</file>

<file path=ppt/slides/_rels/slide3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gif"/><Relationship Id="rId7"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36.gif"/><Relationship Id="rId11" Type="http://schemas.openxmlformats.org/officeDocument/2006/relationships/image" Target="../media/image41.png"/><Relationship Id="rId5" Type="http://schemas.openxmlformats.org/officeDocument/2006/relationships/image" Target="../media/image35.gif"/><Relationship Id="rId10" Type="http://schemas.openxmlformats.org/officeDocument/2006/relationships/image" Target="../media/image40.png"/><Relationship Id="rId4" Type="http://schemas.openxmlformats.org/officeDocument/2006/relationships/image" Target="../media/image34.gif"/><Relationship Id="rId9" Type="http://schemas.openxmlformats.org/officeDocument/2006/relationships/image" Target="../media/image39.png"/></Relationships>
</file>

<file path=ppt/slides/_rels/slide3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gif"/><Relationship Id="rId7" Type="http://schemas.openxmlformats.org/officeDocument/2006/relationships/image" Target="../media/image42.png"/><Relationship Id="rId12"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36.gif"/><Relationship Id="rId11" Type="http://schemas.openxmlformats.org/officeDocument/2006/relationships/image" Target="../media/image45.png"/><Relationship Id="rId5" Type="http://schemas.openxmlformats.org/officeDocument/2006/relationships/image" Target="../media/image35.gif"/><Relationship Id="rId10" Type="http://schemas.openxmlformats.org/officeDocument/2006/relationships/image" Target="../media/image44.png"/><Relationship Id="rId4" Type="http://schemas.openxmlformats.org/officeDocument/2006/relationships/image" Target="../media/image34.gif"/><Relationship Id="rId9" Type="http://schemas.openxmlformats.org/officeDocument/2006/relationships/image" Target="../media/image43.png"/></Relationships>
</file>

<file path=ppt/slides/_rels/slide3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3.gif"/><Relationship Id="rId7"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36.gif"/><Relationship Id="rId5" Type="http://schemas.openxmlformats.org/officeDocument/2006/relationships/image" Target="../media/image35.gif"/><Relationship Id="rId10" Type="http://schemas.openxmlformats.org/officeDocument/2006/relationships/image" Target="../media/image49.png"/><Relationship Id="rId4" Type="http://schemas.openxmlformats.org/officeDocument/2006/relationships/image" Target="../media/image34.gif"/><Relationship Id="rId9"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6.gif"/><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33.gif"/><Relationship Id="rId5" Type="http://schemas.openxmlformats.org/officeDocument/2006/relationships/image" Target="../media/image35.gif"/><Relationship Id="rId4" Type="http://schemas.openxmlformats.org/officeDocument/2006/relationships/image" Target="../media/image34.gif"/></Relationships>
</file>

<file path=ppt/slides/_rels/slide45.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36.gif"/><Relationship Id="rId5" Type="http://schemas.openxmlformats.org/officeDocument/2006/relationships/image" Target="../media/image33.gif"/><Relationship Id="rId4" Type="http://schemas.openxmlformats.org/officeDocument/2006/relationships/image" Target="../media/image35.gif"/></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61.png"/><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5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63.png"/><Relationship Id="rId4" Type="http://schemas.openxmlformats.org/officeDocument/2006/relationships/image" Target="../media/image64.png"/></Relationships>
</file>

<file path=ppt/slides/_rels/slide5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62.png"/></Relationships>
</file>

<file path=ppt/slides/_rels/slide6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6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68.png"/><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6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6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50.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73.jpeg"/><Relationship Id="rId4" Type="http://schemas.microsoft.com/office/2007/relationships/hdphoto" Target="../media/hdphoto1.wdp"/></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6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50.png"/><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7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2.png"/><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7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4.jpeg"/><Relationship Id="rId1" Type="http://schemas.openxmlformats.org/officeDocument/2006/relationships/slideLayout" Target="../slideLayouts/slideLayout1.xml"/><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52.emf"/></Relationships>
</file>

<file path=ppt/slides/_rels/slide8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8158" y="696479"/>
            <a:ext cx="9144000" cy="3182617"/>
          </a:xfrm>
          <a:prstGeom prst="rect">
            <a:avLst/>
          </a:prstGeom>
        </p:spPr>
      </p:pic>
      <p:sp>
        <p:nvSpPr>
          <p:cNvPr id="10" name="正方形/長方形 1"/>
          <p:cNvSpPr>
            <a:spLocks noChangeArrowheads="1"/>
          </p:cNvSpPr>
          <p:nvPr/>
        </p:nvSpPr>
        <p:spPr bwMode="auto">
          <a:xfrm>
            <a:off x="20097" y="28525"/>
            <a:ext cx="6547352"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altLang="ja-JP" sz="1000" dirty="0">
                <a:solidFill>
                  <a:schemeClr val="bg2">
                    <a:lumMod val="75000"/>
                  </a:schemeClr>
                </a:solidFill>
                <a:latin typeface="News Gothic MT" charset="0"/>
              </a:rPr>
              <a:t>2019. </a:t>
            </a:r>
            <a:r>
              <a:rPr lang="ja-JP" altLang="en-US" sz="1000" dirty="0">
                <a:solidFill>
                  <a:schemeClr val="bg2">
                    <a:lumMod val="75000"/>
                  </a:schemeClr>
                </a:solidFill>
                <a:latin typeface="News Gothic MT" charset="0"/>
              </a:rPr>
              <a:t>内閣府　知財創造教育　ダウンロード教材　はつめいがく</a:t>
            </a:r>
            <a:endParaRPr lang="en-US" altLang="ja-JP" sz="1000" dirty="0">
              <a:solidFill>
                <a:schemeClr val="bg2">
                  <a:lumMod val="75000"/>
                </a:schemeClr>
              </a:solidFill>
              <a:latin typeface="News Gothic MT" charset="0"/>
            </a:endParaRPr>
          </a:p>
        </p:txBody>
      </p:sp>
      <p:sp>
        <p:nvSpPr>
          <p:cNvPr id="3" name="テキスト ボックス 2"/>
          <p:cNvSpPr txBox="1"/>
          <p:nvPr/>
        </p:nvSpPr>
        <p:spPr>
          <a:xfrm>
            <a:off x="-756015" y="6410123"/>
            <a:ext cx="184666" cy="369332"/>
          </a:xfrm>
          <a:prstGeom prst="rect">
            <a:avLst/>
          </a:prstGeom>
          <a:noFill/>
        </p:spPr>
        <p:txBody>
          <a:bodyPr wrap="none" rtlCol="0">
            <a:spAutoFit/>
          </a:bodyPr>
          <a:lstStyle/>
          <a:p>
            <a:endParaRPr kumimoji="1" lang="ja-JP" altLang="en-US" dirty="0"/>
          </a:p>
        </p:txBody>
      </p:sp>
      <p:grpSp>
        <p:nvGrpSpPr>
          <p:cNvPr id="6" name="図形グループ 5"/>
          <p:cNvGrpSpPr/>
          <p:nvPr/>
        </p:nvGrpSpPr>
        <p:grpSpPr>
          <a:xfrm>
            <a:off x="73518" y="5902061"/>
            <a:ext cx="8995802" cy="944198"/>
            <a:chOff x="73518" y="5785269"/>
            <a:chExt cx="8995802" cy="944198"/>
          </a:xfrm>
        </p:grpSpPr>
        <p:grpSp>
          <p:nvGrpSpPr>
            <p:cNvPr id="15" name="グループ化 5"/>
            <p:cNvGrpSpPr/>
            <p:nvPr/>
          </p:nvGrpSpPr>
          <p:grpSpPr>
            <a:xfrm>
              <a:off x="4210683" y="5861517"/>
              <a:ext cx="4858637" cy="854440"/>
              <a:chOff x="4566322" y="6002318"/>
              <a:chExt cx="5137242" cy="903434"/>
            </a:xfrm>
          </p:grpSpPr>
          <p:sp>
            <p:nvSpPr>
              <p:cNvPr id="19" name="正方形/長方形 18"/>
              <p:cNvSpPr/>
              <p:nvPr/>
            </p:nvSpPr>
            <p:spPr>
              <a:xfrm>
                <a:off x="4566322" y="6002318"/>
                <a:ext cx="1119841" cy="2826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sp>
            <p:nvSpPr>
              <p:cNvPr id="17" name="テキスト ボックス 16"/>
              <p:cNvSpPr txBox="1"/>
              <p:nvPr/>
            </p:nvSpPr>
            <p:spPr>
              <a:xfrm>
                <a:off x="6798425" y="6580327"/>
                <a:ext cx="2905139" cy="325425"/>
              </a:xfrm>
              <a:prstGeom prst="rect">
                <a:avLst/>
              </a:prstGeom>
              <a:noFill/>
            </p:spPr>
            <p:txBody>
              <a:bodyPr wrap="square" rtlCol="0">
                <a:spAutoFit/>
              </a:bodyPr>
              <a:lstStyle/>
              <a:p>
                <a:pPr algn="r"/>
                <a:r>
                  <a:rPr lang="en-US" altLang="ja-JP" sz="1400" dirty="0">
                    <a:solidFill>
                      <a:srgbClr val="D9D9D9"/>
                    </a:solidFill>
                    <a:latin typeface="Monotype Corsiva" panose="03010101010201010101" pitchFamily="66" charset="0"/>
                  </a:rPr>
                  <a:t>Tottori University </a:t>
                </a:r>
                <a:endParaRPr lang="ja-JP" altLang="en-US" sz="1400" dirty="0">
                  <a:solidFill>
                    <a:srgbClr val="D9D9D9"/>
                  </a:solidFill>
                  <a:latin typeface="Monotype Corsiva" panose="03010101010201010101" pitchFamily="66" charset="0"/>
                </a:endParaRPr>
              </a:p>
            </p:txBody>
          </p:sp>
        </p:grpSp>
        <p:grpSp>
          <p:nvGrpSpPr>
            <p:cNvPr id="5" name="図形グループ 4"/>
            <p:cNvGrpSpPr/>
            <p:nvPr/>
          </p:nvGrpSpPr>
          <p:grpSpPr>
            <a:xfrm>
              <a:off x="73518" y="5785269"/>
              <a:ext cx="5302785" cy="944198"/>
              <a:chOff x="-3406470" y="1866354"/>
              <a:chExt cx="8782237" cy="1539990"/>
            </a:xfrm>
          </p:grpSpPr>
          <p:pic>
            <p:nvPicPr>
              <p:cNvPr id="20" name="Picture 4"/>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406470" y="2137223"/>
                <a:ext cx="8514565" cy="12691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正方形/長方形 3"/>
              <p:cNvSpPr/>
              <p:nvPr/>
            </p:nvSpPr>
            <p:spPr>
              <a:xfrm>
                <a:off x="3261619" y="2043757"/>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571349" y="1866354"/>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sp>
        <p:nvSpPr>
          <p:cNvPr id="22" name="Shape 44"/>
          <p:cNvSpPr/>
          <p:nvPr/>
        </p:nvSpPr>
        <p:spPr>
          <a:xfrm>
            <a:off x="202038" y="4402190"/>
            <a:ext cx="8690760" cy="718145"/>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sz="4800">
                <a:solidFill>
                  <a:srgbClr val="009051"/>
                </a:solidFill>
              </a:defRPr>
            </a:lvl1pPr>
          </a:lstStyle>
          <a:p>
            <a:pPr lvl="0" algn="ctr">
              <a:defRPr sz="1800">
                <a:solidFill>
                  <a:srgbClr val="000000"/>
                </a:solidFill>
              </a:defRPr>
            </a:pPr>
            <a:r>
              <a:rPr sz="4000" dirty="0">
                <a:solidFill>
                  <a:srgbClr val="009051"/>
                </a:solidFill>
              </a:rPr>
              <a:t>〜</a:t>
            </a:r>
            <a:r>
              <a:rPr lang="ja-JP" altLang="en-US" sz="4000" dirty="0">
                <a:solidFill>
                  <a:srgbClr val="009051"/>
                </a:solidFill>
              </a:rPr>
              <a:t>あなただけの発明がきっとある</a:t>
            </a:r>
            <a:r>
              <a:rPr sz="4000" dirty="0">
                <a:solidFill>
                  <a:srgbClr val="009051"/>
                </a:solidFill>
              </a:rPr>
              <a:t>〜</a:t>
            </a:r>
          </a:p>
        </p:txBody>
      </p:sp>
      <p:sp>
        <p:nvSpPr>
          <p:cNvPr id="14" name="テキスト ボックス 13"/>
          <p:cNvSpPr txBox="1"/>
          <p:nvPr/>
        </p:nvSpPr>
        <p:spPr>
          <a:xfrm>
            <a:off x="6321734" y="6235747"/>
            <a:ext cx="2747586" cy="307777"/>
          </a:xfrm>
          <a:prstGeom prst="rect">
            <a:avLst/>
          </a:prstGeom>
          <a:noFill/>
        </p:spPr>
        <p:txBody>
          <a:bodyPr wrap="square" rtlCol="0">
            <a:spAutoFit/>
          </a:bodyPr>
          <a:lstStyle/>
          <a:p>
            <a:pPr algn="r"/>
            <a:r>
              <a:rPr lang="ja-JP" altLang="en-US" sz="1400" dirty="0">
                <a:solidFill>
                  <a:schemeClr val="bg2">
                    <a:lumMod val="75000"/>
                  </a:schemeClr>
                </a:solidFill>
                <a:latin typeface="Monotype Corsiva" panose="03010101010201010101" pitchFamily="66" charset="0"/>
              </a:rPr>
              <a:t>鳥取大学</a:t>
            </a:r>
            <a:r>
              <a:rPr lang="en-US" altLang="ja-JP" sz="1400" dirty="0">
                <a:solidFill>
                  <a:schemeClr val="bg2">
                    <a:lumMod val="75000"/>
                  </a:schemeClr>
                </a:solidFill>
                <a:latin typeface="Monotype Corsiva" panose="03010101010201010101" pitchFamily="66" charset="0"/>
              </a:rPr>
              <a:t> </a:t>
            </a:r>
            <a:r>
              <a:rPr lang="ja-JP" altLang="en-US" sz="1400" dirty="0">
                <a:solidFill>
                  <a:schemeClr val="bg2">
                    <a:lumMod val="75000"/>
                  </a:schemeClr>
                </a:solidFill>
                <a:latin typeface="Monotype Corsiva" panose="03010101010201010101" pitchFamily="66" charset="0"/>
              </a:rPr>
              <a:t>知財創造教育</a:t>
            </a:r>
            <a:r>
              <a:rPr lang="en-US" altLang="ja-JP" sz="1400" dirty="0">
                <a:solidFill>
                  <a:schemeClr val="bg2">
                    <a:lumMod val="75000"/>
                  </a:schemeClr>
                </a:solidFill>
                <a:latin typeface="+mn-ea"/>
              </a:rPr>
              <a:t>WG</a:t>
            </a:r>
            <a:endParaRPr lang="ja-JP" altLang="en-US" sz="1400" dirty="0">
              <a:solidFill>
                <a:schemeClr val="bg2">
                  <a:lumMod val="75000"/>
                </a:schemeClr>
              </a:solidFill>
              <a:latin typeface="+mn-ea"/>
            </a:endParaRPr>
          </a:p>
        </p:txBody>
      </p:sp>
      <p:pic>
        <p:nvPicPr>
          <p:cNvPr id="7" name="図 6">
            <a:extLst>
              <a:ext uri="{FF2B5EF4-FFF2-40B4-BE49-F238E27FC236}">
                <a16:creationId xmlns:a16="http://schemas.microsoft.com/office/drawing/2014/main" id="{5D2195E4-3489-454C-BF6E-D9CAD91A80B1}"/>
              </a:ext>
            </a:extLst>
          </p:cNvPr>
          <p:cNvPicPr>
            <a:picLocks noChangeAspect="1"/>
          </p:cNvPicPr>
          <p:nvPr/>
        </p:nvPicPr>
        <p:blipFill>
          <a:blip r:embed="rId5"/>
          <a:stretch>
            <a:fillRect/>
          </a:stretch>
        </p:blipFill>
        <p:spPr>
          <a:xfrm>
            <a:off x="6205426" y="6231268"/>
            <a:ext cx="638787" cy="533161"/>
          </a:xfrm>
          <a:prstGeom prst="rect">
            <a:avLst/>
          </a:prstGeom>
        </p:spPr>
      </p:pic>
    </p:spTree>
    <p:extLst>
      <p:ext uri="{BB962C8B-B14F-4D97-AF65-F5344CB8AC3E}">
        <p14:creationId xmlns:p14="http://schemas.microsoft.com/office/powerpoint/2010/main" val="1196070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p:tmAbs val="0"/>
                                  </p:iterate>
                                  <p:childTnLst>
                                    <p:set>
                                      <p:cBhvr>
                                        <p:cTn id="6" fill="hold"/>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正方形/長方形 1"/>
          <p:cNvSpPr>
            <a:spLocks noChangeArrowheads="1"/>
          </p:cNvSpPr>
          <p:nvPr/>
        </p:nvSpPr>
        <p:spPr bwMode="auto">
          <a:xfrm>
            <a:off x="129458" y="401892"/>
            <a:ext cx="910832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ja-JP" altLang="en-US" sz="4800" dirty="0"/>
              <a:t>バズ学習</a:t>
            </a:r>
            <a:endParaRPr lang="en-US" altLang="ja-JP" sz="4800" dirty="0"/>
          </a:p>
        </p:txBody>
      </p:sp>
      <p:sp>
        <p:nvSpPr>
          <p:cNvPr id="3" name="テキスト ボックス 2"/>
          <p:cNvSpPr txBox="1"/>
          <p:nvPr/>
        </p:nvSpPr>
        <p:spPr>
          <a:xfrm>
            <a:off x="-756015" y="6410123"/>
            <a:ext cx="184666" cy="369332"/>
          </a:xfrm>
          <a:prstGeom prst="rect">
            <a:avLst/>
          </a:prstGeom>
          <a:noFill/>
        </p:spPr>
        <p:txBody>
          <a:bodyPr wrap="none" rtlCol="0">
            <a:spAutoFit/>
          </a:bodyPr>
          <a:lstStyle/>
          <a:p>
            <a:endParaRPr kumimoji="1" lang="ja-JP" altLang="en-US" dirty="0"/>
          </a:p>
        </p:txBody>
      </p:sp>
      <p:grpSp>
        <p:nvGrpSpPr>
          <p:cNvPr id="6" name="図形グループ 5"/>
          <p:cNvGrpSpPr/>
          <p:nvPr/>
        </p:nvGrpSpPr>
        <p:grpSpPr>
          <a:xfrm>
            <a:off x="73518" y="5902061"/>
            <a:ext cx="5302785" cy="944198"/>
            <a:chOff x="73518" y="5785269"/>
            <a:chExt cx="5302785" cy="944198"/>
          </a:xfrm>
        </p:grpSpPr>
        <p:sp>
          <p:nvSpPr>
            <p:cNvPr id="19" name="正方形/長方形 18"/>
            <p:cNvSpPr/>
            <p:nvPr/>
          </p:nvSpPr>
          <p:spPr>
            <a:xfrm>
              <a:off x="4210682" y="5861514"/>
              <a:ext cx="1059109" cy="2673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grpSp>
          <p:nvGrpSpPr>
            <p:cNvPr id="5" name="図形グループ 4"/>
            <p:cNvGrpSpPr/>
            <p:nvPr/>
          </p:nvGrpSpPr>
          <p:grpSpPr>
            <a:xfrm>
              <a:off x="73518" y="5785269"/>
              <a:ext cx="5302785" cy="944198"/>
              <a:chOff x="-3406470" y="1866354"/>
              <a:chExt cx="8782237" cy="1539990"/>
            </a:xfrm>
          </p:grpSpPr>
          <p:pic>
            <p:nvPicPr>
              <p:cNvPr id="20" name="Picture 4"/>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406470" y="2137223"/>
                <a:ext cx="8514565" cy="12691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正方形/長方形 3"/>
              <p:cNvSpPr/>
              <p:nvPr/>
            </p:nvSpPr>
            <p:spPr>
              <a:xfrm>
                <a:off x="3261619" y="2043757"/>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571349" y="1866354"/>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sp>
        <p:nvSpPr>
          <p:cNvPr id="7" name="角丸四角形 6"/>
          <p:cNvSpPr/>
          <p:nvPr/>
        </p:nvSpPr>
        <p:spPr>
          <a:xfrm>
            <a:off x="455561" y="1822357"/>
            <a:ext cx="2222584" cy="842150"/>
          </a:xfrm>
          <a:prstGeom prst="roundRect">
            <a:avLst/>
          </a:prstGeom>
          <a:solidFill>
            <a:schemeClr val="accent1">
              <a:lumMod val="20000"/>
              <a:lumOff val="80000"/>
            </a:schemeClr>
          </a:solid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524586" y="1918999"/>
            <a:ext cx="2056925" cy="646331"/>
          </a:xfrm>
          <a:prstGeom prst="rect">
            <a:avLst/>
          </a:prstGeom>
          <a:noFill/>
        </p:spPr>
        <p:txBody>
          <a:bodyPr wrap="square" rtlCol="0">
            <a:spAutoFit/>
          </a:bodyPr>
          <a:lstStyle/>
          <a:p>
            <a:pPr algn="ctr"/>
            <a:r>
              <a:rPr lang="ja-JP" altLang="en-US" sz="3600" dirty="0"/>
              <a:t>クイズ</a:t>
            </a:r>
            <a:endParaRPr kumimoji="1" lang="ja-JP" altLang="en-US" sz="3600" dirty="0"/>
          </a:p>
        </p:txBody>
      </p:sp>
      <p:sp>
        <p:nvSpPr>
          <p:cNvPr id="23" name="正方形/長方形 1"/>
          <p:cNvSpPr>
            <a:spLocks noChangeArrowheads="1"/>
          </p:cNvSpPr>
          <p:nvPr/>
        </p:nvSpPr>
        <p:spPr bwMode="auto">
          <a:xfrm>
            <a:off x="101848" y="4019135"/>
            <a:ext cx="910832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ja-JP" altLang="en-US" sz="4000" dirty="0"/>
              <a:t>・思いついたことを自由に話す</a:t>
            </a:r>
            <a:endParaRPr lang="en-US" altLang="ja-JP" sz="4000" dirty="0"/>
          </a:p>
        </p:txBody>
      </p:sp>
      <p:sp>
        <p:nvSpPr>
          <p:cNvPr id="18" name="正方形/長方形 1"/>
          <p:cNvSpPr>
            <a:spLocks noChangeArrowheads="1"/>
          </p:cNvSpPr>
          <p:nvPr/>
        </p:nvSpPr>
        <p:spPr bwMode="auto">
          <a:xfrm>
            <a:off x="74783" y="4879421"/>
            <a:ext cx="9108320"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ja-JP" altLang="en-US" sz="4000" dirty="0"/>
              <a:t>お互いに意見を認め合う</a:t>
            </a:r>
            <a:endParaRPr lang="en-US" altLang="ja-JP" sz="4000" dirty="0"/>
          </a:p>
          <a:p>
            <a:pPr algn="ctr"/>
            <a:r>
              <a:rPr lang="ja-JP" altLang="en-US" sz="4000" dirty="0"/>
              <a:t>あなたもＯＫ、私もＯＫ</a:t>
            </a:r>
            <a:endParaRPr lang="en-US" altLang="ja-JP" sz="4000" dirty="0"/>
          </a:p>
        </p:txBody>
      </p:sp>
      <p:sp>
        <p:nvSpPr>
          <p:cNvPr id="24" name="テキスト ボックス 23"/>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1513" y="1776295"/>
            <a:ext cx="2213040" cy="2017951"/>
          </a:xfrm>
          <a:prstGeom prst="rect">
            <a:avLst/>
          </a:prstGeom>
        </p:spPr>
      </p:pic>
    </p:spTree>
    <p:extLst>
      <p:ext uri="{BB962C8B-B14F-4D97-AF65-F5344CB8AC3E}">
        <p14:creationId xmlns:p14="http://schemas.microsoft.com/office/powerpoint/2010/main" val="332236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756015" y="6410123"/>
            <a:ext cx="184666" cy="369332"/>
          </a:xfrm>
          <a:prstGeom prst="rect">
            <a:avLst/>
          </a:prstGeom>
          <a:noFill/>
        </p:spPr>
        <p:txBody>
          <a:bodyPr wrap="none" rtlCol="0">
            <a:spAutoFit/>
          </a:bodyPr>
          <a:lstStyle/>
          <a:p>
            <a:endParaRPr kumimoji="1" lang="ja-JP" altLang="en-US" dirty="0"/>
          </a:p>
        </p:txBody>
      </p:sp>
      <p:grpSp>
        <p:nvGrpSpPr>
          <p:cNvPr id="6" name="図形グループ 5"/>
          <p:cNvGrpSpPr/>
          <p:nvPr/>
        </p:nvGrpSpPr>
        <p:grpSpPr>
          <a:xfrm>
            <a:off x="73518" y="5902061"/>
            <a:ext cx="5302785" cy="944198"/>
            <a:chOff x="73518" y="5785269"/>
            <a:chExt cx="5302785" cy="944198"/>
          </a:xfrm>
        </p:grpSpPr>
        <p:sp>
          <p:nvSpPr>
            <p:cNvPr id="19" name="正方形/長方形 18"/>
            <p:cNvSpPr/>
            <p:nvPr/>
          </p:nvSpPr>
          <p:spPr>
            <a:xfrm>
              <a:off x="4210682" y="5861514"/>
              <a:ext cx="1059109" cy="2673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grpSp>
          <p:nvGrpSpPr>
            <p:cNvPr id="5" name="図形グループ 4"/>
            <p:cNvGrpSpPr/>
            <p:nvPr/>
          </p:nvGrpSpPr>
          <p:grpSpPr>
            <a:xfrm>
              <a:off x="73518" y="5785269"/>
              <a:ext cx="5302785" cy="944198"/>
              <a:chOff x="-3406470" y="1866354"/>
              <a:chExt cx="8782237" cy="1539990"/>
            </a:xfrm>
          </p:grpSpPr>
          <p:pic>
            <p:nvPicPr>
              <p:cNvPr id="20" name="Picture 4"/>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406470" y="2137223"/>
                <a:ext cx="8514565" cy="12691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正方形/長方形 3"/>
              <p:cNvSpPr/>
              <p:nvPr/>
            </p:nvSpPr>
            <p:spPr>
              <a:xfrm>
                <a:off x="3261619" y="2043757"/>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571349" y="1866354"/>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sp>
        <p:nvSpPr>
          <p:cNvPr id="7" name="角丸四角形 6"/>
          <p:cNvSpPr/>
          <p:nvPr/>
        </p:nvSpPr>
        <p:spPr>
          <a:xfrm>
            <a:off x="455561" y="1822357"/>
            <a:ext cx="2222584" cy="842150"/>
          </a:xfrm>
          <a:prstGeom prst="roundRect">
            <a:avLst/>
          </a:prstGeom>
          <a:solidFill>
            <a:schemeClr val="accent1">
              <a:lumMod val="20000"/>
              <a:lumOff val="80000"/>
            </a:schemeClr>
          </a:solid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524586" y="1918999"/>
            <a:ext cx="2056925" cy="646331"/>
          </a:xfrm>
          <a:prstGeom prst="rect">
            <a:avLst/>
          </a:prstGeom>
          <a:noFill/>
        </p:spPr>
        <p:txBody>
          <a:bodyPr wrap="square" rtlCol="0">
            <a:spAutoFit/>
          </a:bodyPr>
          <a:lstStyle/>
          <a:p>
            <a:pPr algn="ctr"/>
            <a:r>
              <a:rPr lang="ja-JP" altLang="en-US" sz="3600" dirty="0"/>
              <a:t>クイズ</a:t>
            </a:r>
            <a:endParaRPr kumimoji="1" lang="ja-JP" altLang="en-US" sz="3600" dirty="0"/>
          </a:p>
        </p:txBody>
      </p:sp>
      <p:sp>
        <p:nvSpPr>
          <p:cNvPr id="23" name="正方形/長方形 1"/>
          <p:cNvSpPr>
            <a:spLocks noChangeArrowheads="1"/>
          </p:cNvSpPr>
          <p:nvPr/>
        </p:nvSpPr>
        <p:spPr bwMode="auto">
          <a:xfrm>
            <a:off x="101848" y="4019135"/>
            <a:ext cx="910832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ja-JP" altLang="en-US" sz="4000" dirty="0"/>
              <a:t>・誕生日が</a:t>
            </a:r>
            <a:r>
              <a:rPr lang="en-US" altLang="ja-JP" sz="4000" dirty="0"/>
              <a:t>〇</a:t>
            </a:r>
            <a:r>
              <a:rPr lang="ja-JP" altLang="en-US" sz="4000" dirty="0"/>
              <a:t>月</a:t>
            </a:r>
            <a:r>
              <a:rPr lang="en-US" altLang="ja-JP" sz="4000" dirty="0"/>
              <a:t>〇</a:t>
            </a:r>
            <a:r>
              <a:rPr lang="ja-JP" altLang="en-US" sz="4000" dirty="0"/>
              <a:t>日にもっとも近い方</a:t>
            </a:r>
            <a:endParaRPr lang="en-US" altLang="ja-JP" sz="4000" dirty="0"/>
          </a:p>
        </p:txBody>
      </p:sp>
      <p:sp>
        <p:nvSpPr>
          <p:cNvPr id="22" name="テキスト ボックス 21"/>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
        <p:nvSpPr>
          <p:cNvPr id="15" name="正方形/長方形 1"/>
          <p:cNvSpPr>
            <a:spLocks noChangeArrowheads="1"/>
          </p:cNvSpPr>
          <p:nvPr/>
        </p:nvSpPr>
        <p:spPr bwMode="auto">
          <a:xfrm>
            <a:off x="129458" y="401892"/>
            <a:ext cx="910832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ja-JP" altLang="en-US" sz="4800" dirty="0"/>
              <a:t>バズ学習</a:t>
            </a:r>
            <a:endParaRPr lang="en-US" altLang="ja-JP" sz="4800" dirty="0"/>
          </a:p>
        </p:txBody>
      </p:sp>
      <p:pic>
        <p:nvPicPr>
          <p:cNvPr id="16" name="図 15">
            <a:extLst>
              <a:ext uri="{FF2B5EF4-FFF2-40B4-BE49-F238E27FC236}">
                <a16:creationId xmlns:a16="http://schemas.microsoft.com/office/drawing/2014/main" id="{CB467256-1FF3-3241-9E3C-0B4250433D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1513" y="1776295"/>
            <a:ext cx="2213040" cy="2017951"/>
          </a:xfrm>
          <a:prstGeom prst="rect">
            <a:avLst/>
          </a:prstGeom>
        </p:spPr>
      </p:pic>
    </p:spTree>
    <p:extLst>
      <p:ext uri="{BB962C8B-B14F-4D97-AF65-F5344CB8AC3E}">
        <p14:creationId xmlns:p14="http://schemas.microsoft.com/office/powerpoint/2010/main" val="3923541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533400" y="0"/>
            <a:ext cx="8229600" cy="1752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algn="ctr"/>
            <a:r>
              <a:rPr lang="ja-JP" altLang="en-US" sz="4000" dirty="0">
                <a:latin typeface="News Gothic MT" charset="0"/>
              </a:rPr>
              <a:t>内　容</a:t>
            </a:r>
            <a:endParaRPr lang="en-US" altLang="ja-JP" sz="4000" dirty="0">
              <a:latin typeface="News Gothic MT" charset="0"/>
            </a:endParaRPr>
          </a:p>
        </p:txBody>
      </p:sp>
      <p:grpSp>
        <p:nvGrpSpPr>
          <p:cNvPr id="14" name="図形グループ 13"/>
          <p:cNvGrpSpPr/>
          <p:nvPr/>
        </p:nvGrpSpPr>
        <p:grpSpPr>
          <a:xfrm>
            <a:off x="73518" y="5902061"/>
            <a:ext cx="5302785" cy="944198"/>
            <a:chOff x="73518" y="5785269"/>
            <a:chExt cx="5302785" cy="944198"/>
          </a:xfrm>
        </p:grpSpPr>
        <p:sp>
          <p:nvSpPr>
            <p:cNvPr id="20" name="正方形/長方形 19"/>
            <p:cNvSpPr/>
            <p:nvPr/>
          </p:nvSpPr>
          <p:spPr>
            <a:xfrm>
              <a:off x="4210682" y="5861514"/>
              <a:ext cx="1059109" cy="2673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grpSp>
          <p:nvGrpSpPr>
            <p:cNvPr id="16" name="図形グループ 15"/>
            <p:cNvGrpSpPr/>
            <p:nvPr/>
          </p:nvGrpSpPr>
          <p:grpSpPr>
            <a:xfrm>
              <a:off x="73518" y="5785269"/>
              <a:ext cx="5302785" cy="944198"/>
              <a:chOff x="-3406470" y="1866354"/>
              <a:chExt cx="8782237" cy="1539990"/>
            </a:xfrm>
          </p:grpSpPr>
          <p:pic>
            <p:nvPicPr>
              <p:cNvPr id="17" name="Picture 4"/>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406470" y="2137223"/>
                <a:ext cx="8514565" cy="12691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8" name="正方形/長方形 17"/>
              <p:cNvSpPr/>
              <p:nvPr/>
            </p:nvSpPr>
            <p:spPr>
              <a:xfrm>
                <a:off x="3261619" y="2043757"/>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571349" y="1866354"/>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sp>
        <p:nvSpPr>
          <p:cNvPr id="25" name="タイトル 1"/>
          <p:cNvSpPr txBox="1">
            <a:spLocks/>
          </p:cNvSpPr>
          <p:nvPr/>
        </p:nvSpPr>
        <p:spPr>
          <a:xfrm>
            <a:off x="851520" y="3007067"/>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r>
              <a:rPr lang="en-US" altLang="ja-JP" sz="3900" dirty="0">
                <a:solidFill>
                  <a:srgbClr val="000000"/>
                </a:solidFill>
                <a:latin typeface="Calibri" charset="0"/>
              </a:rPr>
              <a:t>② </a:t>
            </a:r>
            <a:r>
              <a:rPr lang="ja-JP" altLang="en-US" sz="3900" dirty="0">
                <a:solidFill>
                  <a:srgbClr val="000000"/>
                </a:solidFill>
                <a:latin typeface="Calibri" charset="0"/>
              </a:rPr>
              <a:t>発明を生み出す４つの発想</a:t>
            </a:r>
          </a:p>
        </p:txBody>
      </p:sp>
      <p:sp>
        <p:nvSpPr>
          <p:cNvPr id="26" name="タイトル 1"/>
          <p:cNvSpPr txBox="1">
            <a:spLocks/>
          </p:cNvSpPr>
          <p:nvPr/>
        </p:nvSpPr>
        <p:spPr>
          <a:xfrm>
            <a:off x="873794" y="4504577"/>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eaLnBrk="1" hangingPunct="1"/>
            <a:r>
              <a:rPr lang="en-US" altLang="ja-JP" sz="3900" dirty="0">
                <a:solidFill>
                  <a:srgbClr val="000000"/>
                </a:solidFill>
                <a:latin typeface="Calibri" charset="0"/>
              </a:rPr>
              <a:t>③ </a:t>
            </a:r>
            <a:r>
              <a:rPr lang="ja-JP" altLang="en-US" sz="3900" dirty="0">
                <a:solidFill>
                  <a:srgbClr val="000000"/>
                </a:solidFill>
                <a:latin typeface="Calibri" charset="0"/>
              </a:rPr>
              <a:t>発明にチャレンジ！</a:t>
            </a:r>
            <a:r>
              <a:rPr lang="en-US" altLang="ja-JP" sz="3900" dirty="0">
                <a:solidFill>
                  <a:srgbClr val="000000"/>
                </a:solidFill>
                <a:latin typeface="Calibri" charset="0"/>
              </a:rPr>
              <a:t> </a:t>
            </a:r>
            <a:endParaRPr lang="ja-JP" altLang="en-US" sz="3900" dirty="0">
              <a:solidFill>
                <a:srgbClr val="000000"/>
              </a:solidFill>
              <a:latin typeface="Calibri" charset="0"/>
            </a:endParaRPr>
          </a:p>
        </p:txBody>
      </p:sp>
      <p:sp>
        <p:nvSpPr>
          <p:cNvPr id="27" name="タイトル 1"/>
          <p:cNvSpPr txBox="1">
            <a:spLocks/>
          </p:cNvSpPr>
          <p:nvPr/>
        </p:nvSpPr>
        <p:spPr>
          <a:xfrm>
            <a:off x="830000" y="1478167"/>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eaLnBrk="1" hangingPunct="1"/>
            <a:r>
              <a:rPr lang="en-US" altLang="ja-JP" sz="3900" dirty="0">
                <a:solidFill>
                  <a:srgbClr val="000000"/>
                </a:solidFill>
                <a:latin typeface="Calibri" charset="0"/>
              </a:rPr>
              <a:t>① </a:t>
            </a:r>
            <a:r>
              <a:rPr lang="ja-JP" altLang="en-US" sz="3900" dirty="0">
                <a:solidFill>
                  <a:srgbClr val="000000"/>
                </a:solidFill>
                <a:latin typeface="Calibri" charset="0"/>
              </a:rPr>
              <a:t>発明品を見つけよう！</a:t>
            </a:r>
          </a:p>
        </p:txBody>
      </p:sp>
      <p:sp>
        <p:nvSpPr>
          <p:cNvPr id="15" name="テキスト ボックス 1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3969768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1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1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dissolve">
                                      <p:cBhvr>
                                        <p:cTn id="17" dur="1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533400" y="0"/>
            <a:ext cx="8229600" cy="1752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algn="ctr"/>
            <a:r>
              <a:rPr lang="ja-JP" altLang="en-US" sz="4000" dirty="0">
                <a:solidFill>
                  <a:schemeClr val="bg1">
                    <a:lumMod val="95000"/>
                  </a:schemeClr>
                </a:solidFill>
                <a:latin typeface="News Gothic MT" charset="0"/>
              </a:rPr>
              <a:t>内　容</a:t>
            </a:r>
            <a:endParaRPr lang="en-US" altLang="ja-JP" sz="4000" dirty="0">
              <a:solidFill>
                <a:schemeClr val="bg1">
                  <a:lumMod val="95000"/>
                </a:schemeClr>
              </a:solidFill>
              <a:latin typeface="News Gothic MT" charset="0"/>
            </a:endParaRPr>
          </a:p>
        </p:txBody>
      </p:sp>
      <p:grpSp>
        <p:nvGrpSpPr>
          <p:cNvPr id="14" name="図形グループ 13"/>
          <p:cNvGrpSpPr/>
          <p:nvPr/>
        </p:nvGrpSpPr>
        <p:grpSpPr>
          <a:xfrm>
            <a:off x="73518" y="5902061"/>
            <a:ext cx="5302785" cy="944198"/>
            <a:chOff x="73518" y="5785269"/>
            <a:chExt cx="5302785" cy="944198"/>
          </a:xfrm>
        </p:grpSpPr>
        <p:sp>
          <p:nvSpPr>
            <p:cNvPr id="20" name="正方形/長方形 19"/>
            <p:cNvSpPr/>
            <p:nvPr/>
          </p:nvSpPr>
          <p:spPr>
            <a:xfrm>
              <a:off x="4210682" y="5861514"/>
              <a:ext cx="1059109" cy="2673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grpSp>
          <p:nvGrpSpPr>
            <p:cNvPr id="16" name="図形グループ 15"/>
            <p:cNvGrpSpPr/>
            <p:nvPr/>
          </p:nvGrpSpPr>
          <p:grpSpPr>
            <a:xfrm>
              <a:off x="73518" y="5785269"/>
              <a:ext cx="5302785" cy="944198"/>
              <a:chOff x="-3406470" y="1866354"/>
              <a:chExt cx="8782237" cy="1539990"/>
            </a:xfrm>
          </p:grpSpPr>
          <p:pic>
            <p:nvPicPr>
              <p:cNvPr id="17" name="Picture 4"/>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406470" y="2137223"/>
                <a:ext cx="8514565" cy="12691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8" name="正方形/長方形 17"/>
              <p:cNvSpPr/>
              <p:nvPr/>
            </p:nvSpPr>
            <p:spPr>
              <a:xfrm>
                <a:off x="3261619" y="2043757"/>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571349" y="1866354"/>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sp>
        <p:nvSpPr>
          <p:cNvPr id="25" name="タイトル 1"/>
          <p:cNvSpPr txBox="1">
            <a:spLocks/>
          </p:cNvSpPr>
          <p:nvPr/>
        </p:nvSpPr>
        <p:spPr>
          <a:xfrm>
            <a:off x="851520" y="3007067"/>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r>
              <a:rPr lang="en-US" altLang="ja-JP" sz="3900" dirty="0">
                <a:solidFill>
                  <a:schemeClr val="bg1">
                    <a:lumMod val="95000"/>
                  </a:schemeClr>
                </a:solidFill>
                <a:latin typeface="Calibri" charset="0"/>
              </a:rPr>
              <a:t>② </a:t>
            </a:r>
            <a:r>
              <a:rPr lang="ja-JP" altLang="en-US" sz="3900" dirty="0">
                <a:solidFill>
                  <a:schemeClr val="bg1">
                    <a:lumMod val="95000"/>
                  </a:schemeClr>
                </a:solidFill>
                <a:latin typeface="Calibri" charset="0"/>
              </a:rPr>
              <a:t>発明を生み出す４つの発想</a:t>
            </a:r>
          </a:p>
        </p:txBody>
      </p:sp>
      <p:sp>
        <p:nvSpPr>
          <p:cNvPr id="26" name="タイトル 1"/>
          <p:cNvSpPr txBox="1">
            <a:spLocks/>
          </p:cNvSpPr>
          <p:nvPr/>
        </p:nvSpPr>
        <p:spPr>
          <a:xfrm>
            <a:off x="873794" y="4504577"/>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eaLnBrk="1" hangingPunct="1"/>
            <a:r>
              <a:rPr lang="en-US" altLang="ja-JP" sz="3900" dirty="0">
                <a:solidFill>
                  <a:schemeClr val="bg1">
                    <a:lumMod val="95000"/>
                  </a:schemeClr>
                </a:solidFill>
                <a:latin typeface="Calibri" charset="0"/>
              </a:rPr>
              <a:t>③ </a:t>
            </a:r>
            <a:r>
              <a:rPr lang="ja-JP" altLang="en-US" sz="3900" dirty="0">
                <a:solidFill>
                  <a:schemeClr val="bg1">
                    <a:lumMod val="95000"/>
                  </a:schemeClr>
                </a:solidFill>
                <a:latin typeface="Calibri" charset="0"/>
              </a:rPr>
              <a:t>発明にチャレンジ！</a:t>
            </a:r>
            <a:r>
              <a:rPr lang="en-US" altLang="ja-JP" sz="3900" dirty="0">
                <a:solidFill>
                  <a:schemeClr val="bg1">
                    <a:lumMod val="95000"/>
                  </a:schemeClr>
                </a:solidFill>
                <a:latin typeface="Calibri" charset="0"/>
              </a:rPr>
              <a:t> </a:t>
            </a:r>
            <a:endParaRPr lang="ja-JP" altLang="en-US" sz="3900" dirty="0">
              <a:solidFill>
                <a:schemeClr val="bg1">
                  <a:lumMod val="95000"/>
                </a:schemeClr>
              </a:solidFill>
              <a:latin typeface="Calibri" charset="0"/>
            </a:endParaRPr>
          </a:p>
        </p:txBody>
      </p:sp>
      <p:sp>
        <p:nvSpPr>
          <p:cNvPr id="27" name="タイトル 1"/>
          <p:cNvSpPr txBox="1">
            <a:spLocks/>
          </p:cNvSpPr>
          <p:nvPr/>
        </p:nvSpPr>
        <p:spPr>
          <a:xfrm>
            <a:off x="830000" y="1478167"/>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eaLnBrk="1" hangingPunct="1"/>
            <a:r>
              <a:rPr lang="en-US" altLang="ja-JP" sz="3900" dirty="0">
                <a:solidFill>
                  <a:srgbClr val="000000"/>
                </a:solidFill>
                <a:latin typeface="Calibri" charset="0"/>
              </a:rPr>
              <a:t>① </a:t>
            </a:r>
            <a:r>
              <a:rPr lang="ja-JP" altLang="en-US" sz="3900" dirty="0">
                <a:solidFill>
                  <a:srgbClr val="000000"/>
                </a:solidFill>
                <a:latin typeface="Calibri" charset="0"/>
              </a:rPr>
              <a:t>発明品を見つけよう！</a:t>
            </a:r>
          </a:p>
        </p:txBody>
      </p:sp>
      <p:sp>
        <p:nvSpPr>
          <p:cNvPr id="15" name="テキスト ボックス 1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209245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65000"/>
                  </a:schemeClr>
                </a:solidFill>
                <a:latin typeface="Monotype Corsiva" panose="03010101010201010101" pitchFamily="66" charset="0"/>
              </a:rPr>
              <a:t>Tottori University </a:t>
            </a:r>
            <a:endParaRPr lang="ja-JP" altLang="en-US" sz="1400" dirty="0">
              <a:solidFill>
                <a:schemeClr val="bg1">
                  <a:lumMod val="65000"/>
                </a:schemeClr>
              </a:solidFill>
              <a:latin typeface="Monotype Corsiva" panose="03010101010201010101" pitchFamily="66" charset="0"/>
            </a:endParaRPr>
          </a:p>
        </p:txBody>
      </p:sp>
      <p:pic>
        <p:nvPicPr>
          <p:cNvPr id="4" name="図 3" descr="IMG_2187.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7" name="図形グループ 6"/>
          <p:cNvGrpSpPr/>
          <p:nvPr/>
        </p:nvGrpSpPr>
        <p:grpSpPr>
          <a:xfrm>
            <a:off x="730652" y="591432"/>
            <a:ext cx="4053369" cy="1826481"/>
            <a:chOff x="800236" y="695802"/>
            <a:chExt cx="4053369" cy="1826481"/>
          </a:xfrm>
        </p:grpSpPr>
        <p:sp>
          <p:nvSpPr>
            <p:cNvPr id="5" name="雲形吹き出し 4"/>
            <p:cNvSpPr/>
            <p:nvPr/>
          </p:nvSpPr>
          <p:spPr>
            <a:xfrm>
              <a:off x="800236" y="695802"/>
              <a:ext cx="4053369" cy="1826481"/>
            </a:xfrm>
            <a:prstGeom prst="cloudCallout">
              <a:avLst>
                <a:gd name="adj1" fmla="val 56849"/>
                <a:gd name="adj2" fmla="val 71071"/>
              </a:avLst>
            </a:prstGeom>
            <a:solidFill>
              <a:schemeClr val="accent1">
                <a:lumMod val="20000"/>
                <a:lumOff val="80000"/>
              </a:schemeClr>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1304731" y="1043704"/>
              <a:ext cx="3287926" cy="954107"/>
            </a:xfrm>
            <a:prstGeom prst="rect">
              <a:avLst/>
            </a:prstGeom>
            <a:noFill/>
          </p:spPr>
          <p:txBody>
            <a:bodyPr wrap="square" rtlCol="0">
              <a:spAutoFit/>
            </a:bodyPr>
            <a:lstStyle/>
            <a:p>
              <a:pPr algn="ctr"/>
              <a:r>
                <a:rPr kumimoji="1" lang="ja-JP" altLang="en-US" sz="2800" dirty="0"/>
                <a:t>あっ、消しゴムを</a:t>
              </a:r>
              <a:endParaRPr kumimoji="1" lang="en-US" altLang="ja-JP" sz="2800" dirty="0"/>
            </a:p>
            <a:p>
              <a:pPr algn="ctr"/>
              <a:r>
                <a:rPr lang="ja-JP" altLang="en-US" sz="2800" dirty="0"/>
                <a:t>忘れちゃった・・・</a:t>
              </a:r>
              <a:endParaRPr kumimoji="1" lang="ja-JP" altLang="en-US" sz="2800" dirty="0"/>
            </a:p>
          </p:txBody>
        </p:sp>
      </p:grpSp>
    </p:spTree>
    <p:extLst>
      <p:ext uri="{BB962C8B-B14F-4D97-AF65-F5344CB8AC3E}">
        <p14:creationId xmlns:p14="http://schemas.microsoft.com/office/powerpoint/2010/main" val="1141605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発明楽PDF版.pdf"/>
          <p:cNvPicPr>
            <a:picLocks noChangeAspect="1"/>
          </p:cNvPicPr>
          <p:nvPr/>
        </p:nvPicPr>
        <p:blipFill rotWithShape="1">
          <a:blip r:embed="rId3" cstate="email">
            <a:extLst>
              <a:ext uri="{28A0092B-C50C-407E-A947-70E740481C1C}">
                <a14:useLocalDpi xmlns:a14="http://schemas.microsoft.com/office/drawing/2010/main"/>
              </a:ext>
            </a:extLst>
          </a:blip>
          <a:srcRect l="55131" t="30425" r="20546" b="29832"/>
          <a:stretch/>
        </p:blipFill>
        <p:spPr>
          <a:xfrm>
            <a:off x="1574153" y="173164"/>
            <a:ext cx="5909393" cy="6684836"/>
          </a:xfrm>
          <a:prstGeom prst="rect">
            <a:avLst/>
          </a:prstGeom>
        </p:spPr>
      </p:pic>
    </p:spTree>
    <p:extLst>
      <p:ext uri="{BB962C8B-B14F-4D97-AF65-F5344CB8AC3E}">
        <p14:creationId xmlns:p14="http://schemas.microsoft.com/office/powerpoint/2010/main" val="2189861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図形グループ 7"/>
          <p:cNvGrpSpPr/>
          <p:nvPr/>
        </p:nvGrpSpPr>
        <p:grpSpPr>
          <a:xfrm>
            <a:off x="1140069" y="877855"/>
            <a:ext cx="6821176" cy="6858000"/>
            <a:chOff x="1140069" y="129870"/>
            <a:chExt cx="6821176" cy="6858000"/>
          </a:xfrm>
        </p:grpSpPr>
        <p:pic>
          <p:nvPicPr>
            <p:cNvPr id="4" name="図 3" descr="発明楽PDF版.pdf"/>
            <p:cNvPicPr>
              <a:picLocks noChangeAspect="1"/>
            </p:cNvPicPr>
            <p:nvPr/>
          </p:nvPicPr>
          <p:blipFill rotWithShape="1">
            <a:blip r:embed="rId3" cstate="email">
              <a:extLst>
                <a:ext uri="{28A0092B-C50C-407E-A947-70E740481C1C}">
                  <a14:useLocalDpi xmlns:a14="http://schemas.microsoft.com/office/drawing/2010/main"/>
                </a:ext>
              </a:extLst>
            </a:blip>
            <a:srcRect l="50503" t="24708" r="20616" b="33352"/>
            <a:stretch/>
          </p:blipFill>
          <p:spPr>
            <a:xfrm>
              <a:off x="1140069" y="129870"/>
              <a:ext cx="6821176" cy="6858000"/>
            </a:xfrm>
            <a:prstGeom prst="rect">
              <a:avLst/>
            </a:prstGeom>
          </p:spPr>
        </p:pic>
        <p:sp>
          <p:nvSpPr>
            <p:cNvPr id="5" name="正方形/長方形 4"/>
            <p:cNvSpPr/>
            <p:nvPr/>
          </p:nvSpPr>
          <p:spPr>
            <a:xfrm rot="1401146">
              <a:off x="4832552" y="1248582"/>
              <a:ext cx="2872178" cy="4835623"/>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rot="1469165">
              <a:off x="1224963" y="673272"/>
              <a:ext cx="3173871" cy="2475671"/>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580184" y="4974985"/>
              <a:ext cx="2872178" cy="158913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4372429" y="5093940"/>
            <a:ext cx="4104535" cy="584775"/>
          </a:xfrm>
          <a:prstGeom prst="rect">
            <a:avLst/>
          </a:prstGeom>
          <a:noFill/>
        </p:spPr>
        <p:txBody>
          <a:bodyPr wrap="square" rtlCol="0">
            <a:spAutoFit/>
          </a:bodyPr>
          <a:lstStyle/>
          <a:p>
            <a:pPr algn="ctr"/>
            <a:r>
              <a:rPr kumimoji="1" lang="ja-JP" altLang="en-US" sz="3200" b="1" dirty="0"/>
              <a:t>発明品</a:t>
            </a:r>
          </a:p>
        </p:txBody>
      </p:sp>
    </p:spTree>
    <p:extLst>
      <p:ext uri="{BB962C8B-B14F-4D97-AF65-F5344CB8AC3E}">
        <p14:creationId xmlns:p14="http://schemas.microsoft.com/office/powerpoint/2010/main" val="3944967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p:cNvSpPr txBox="1"/>
          <p:nvPr/>
        </p:nvSpPr>
        <p:spPr>
          <a:xfrm>
            <a:off x="1328773" y="112103"/>
            <a:ext cx="7256539" cy="584776"/>
          </a:xfrm>
          <a:prstGeom prst="rect">
            <a:avLst/>
          </a:prstGeom>
          <a:noFill/>
        </p:spPr>
        <p:txBody>
          <a:bodyPr wrap="square" rtlCol="0">
            <a:spAutoFit/>
          </a:bodyPr>
          <a:lstStyle/>
          <a:p>
            <a:pPr algn="ctr"/>
            <a:r>
              <a:rPr kumimoji="1" lang="ja-JP" altLang="en-US" sz="3200" b="1" dirty="0"/>
              <a:t>材料</a:t>
            </a:r>
            <a:r>
              <a:rPr lang="ja-JP" altLang="en-US" sz="3200" b="1" dirty="0"/>
              <a:t>：ペン（黒、赤、青）、シャーペン</a:t>
            </a:r>
            <a:endParaRPr kumimoji="1" lang="en-US" altLang="ja-JP" sz="3200" b="1" dirty="0"/>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2047" y="1329410"/>
            <a:ext cx="2011854" cy="1731414"/>
          </a:xfrm>
          <a:prstGeom prst="rect">
            <a:avLst/>
          </a:prstGeom>
        </p:spPr>
      </p:pic>
      <p:grpSp>
        <p:nvGrpSpPr>
          <p:cNvPr id="4" name="グループ化 3">
            <a:extLst>
              <a:ext uri="{FF2B5EF4-FFF2-40B4-BE49-F238E27FC236}">
                <a16:creationId xmlns:a16="http://schemas.microsoft.com/office/drawing/2014/main" id="{D00D084E-819A-024F-8AD5-E6A51055F81A}"/>
              </a:ext>
            </a:extLst>
          </p:cNvPr>
          <p:cNvGrpSpPr/>
          <p:nvPr/>
        </p:nvGrpSpPr>
        <p:grpSpPr>
          <a:xfrm>
            <a:off x="3272678" y="3273226"/>
            <a:ext cx="4104535" cy="2776191"/>
            <a:chOff x="3272678" y="3273226"/>
            <a:chExt cx="4104535" cy="2776191"/>
          </a:xfrm>
        </p:grpSpPr>
        <p:sp>
          <p:nvSpPr>
            <p:cNvPr id="18" name="テキスト ボックス 17"/>
            <p:cNvSpPr txBox="1"/>
            <p:nvPr/>
          </p:nvSpPr>
          <p:spPr>
            <a:xfrm>
              <a:off x="3272678" y="5464642"/>
              <a:ext cx="4104535" cy="584775"/>
            </a:xfrm>
            <a:prstGeom prst="rect">
              <a:avLst/>
            </a:prstGeom>
            <a:noFill/>
          </p:spPr>
          <p:txBody>
            <a:bodyPr wrap="square" rtlCol="0">
              <a:spAutoFit/>
            </a:bodyPr>
            <a:lstStyle/>
            <a:p>
              <a:pPr algn="ctr"/>
              <a:r>
                <a:rPr kumimoji="1" lang="ja-JP" altLang="en-US" sz="3200" b="1" dirty="0"/>
                <a:t>発明品</a:t>
              </a:r>
            </a:p>
          </p:txBody>
        </p:sp>
        <p:sp>
          <p:nvSpPr>
            <p:cNvPr id="2" name="二等辺三角形 1"/>
            <p:cNvSpPr/>
            <p:nvPr/>
          </p:nvSpPr>
          <p:spPr>
            <a:xfrm rot="10800000">
              <a:off x="4001727" y="3273226"/>
              <a:ext cx="1251857" cy="573353"/>
            </a:xfrm>
            <a:prstGeom prst="triangle">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1727" y="4117842"/>
              <a:ext cx="816935" cy="1847248"/>
            </a:xfrm>
            <a:prstGeom prst="rect">
              <a:avLst/>
            </a:prstGeom>
          </p:spPr>
        </p:pic>
      </p:grpSp>
    </p:spTree>
    <p:extLst>
      <p:ext uri="{BB962C8B-B14F-4D97-AF65-F5344CB8AC3E}">
        <p14:creationId xmlns:p14="http://schemas.microsoft.com/office/powerpoint/2010/main" val="91592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035166" y="2543082"/>
            <a:ext cx="5210024" cy="1569660"/>
          </a:xfrm>
          <a:prstGeom prst="rect">
            <a:avLst/>
          </a:prstGeom>
          <a:noFill/>
        </p:spPr>
        <p:txBody>
          <a:bodyPr wrap="square" rtlCol="0">
            <a:spAutoFit/>
          </a:bodyPr>
          <a:lstStyle/>
          <a:p>
            <a:pPr algn="ctr"/>
            <a:r>
              <a:rPr kumimoji="1" lang="ja-JP" altLang="en-US" sz="4800" dirty="0"/>
              <a:t>小学生の発明を</a:t>
            </a:r>
            <a:endParaRPr kumimoji="1" lang="en-US" altLang="ja-JP" sz="4800" dirty="0"/>
          </a:p>
          <a:p>
            <a:pPr algn="ctr"/>
            <a:r>
              <a:rPr kumimoji="1" lang="ja-JP" altLang="en-US" sz="4800" dirty="0"/>
              <a:t>紹介</a:t>
            </a:r>
            <a:endParaRPr kumimoji="1" lang="en-US" altLang="ja-JP" sz="4800" dirty="0"/>
          </a:p>
        </p:txBody>
      </p:sp>
    </p:spTree>
    <p:extLst>
      <p:ext uri="{BB962C8B-B14F-4D97-AF65-F5344CB8AC3E}">
        <p14:creationId xmlns:p14="http://schemas.microsoft.com/office/powerpoint/2010/main" val="2414100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7" name="droppedImage.pdf"/>
          <p:cNvPicPr/>
          <p:nvPr/>
        </p:nvPicPr>
        <p:blipFill>
          <a:blip r:embed="rId3" cstate="email">
            <a:extLst>
              <a:ext uri="{28A0092B-C50C-407E-A947-70E740481C1C}">
                <a14:useLocalDpi xmlns:a14="http://schemas.microsoft.com/office/drawing/2010/main"/>
              </a:ext>
            </a:extLst>
          </a:blip>
          <a:stretch>
            <a:fillRect/>
          </a:stretch>
        </p:blipFill>
        <p:spPr>
          <a:xfrm>
            <a:off x="643665" y="591432"/>
            <a:ext cx="7818435" cy="5920632"/>
          </a:xfrm>
          <a:prstGeom prst="rect">
            <a:avLst/>
          </a:prstGeom>
          <a:ln w="12700">
            <a:miter lim="400000"/>
          </a:ln>
        </p:spPr>
      </p:pic>
    </p:spTree>
    <p:extLst>
      <p:ext uri="{BB962C8B-B14F-4D97-AF65-F5344CB8AC3E}">
        <p14:creationId xmlns:p14="http://schemas.microsoft.com/office/powerpoint/2010/main" val="174394118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1"/>
          <p:cNvSpPr>
            <a:spLocks noChangeArrowheads="1"/>
          </p:cNvSpPr>
          <p:nvPr/>
        </p:nvSpPr>
        <p:spPr bwMode="auto">
          <a:xfrm>
            <a:off x="1335562" y="2686242"/>
            <a:ext cx="6937581"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ja-JP" altLang="en-US" sz="4000" dirty="0"/>
              <a:t>身の周りにある</a:t>
            </a:r>
            <a:endParaRPr lang="en-US" altLang="ja-JP" sz="4000" dirty="0"/>
          </a:p>
          <a:p>
            <a:endParaRPr lang="en-US" altLang="ja-JP" sz="4000" dirty="0"/>
          </a:p>
          <a:p>
            <a:r>
              <a:rPr lang="ja-JP" altLang="en-US" sz="4000" dirty="0"/>
              <a:t>　　　　発明品を見つけよう！</a:t>
            </a:r>
            <a:endParaRPr lang="en-US" altLang="ja-JP" sz="4000" dirty="0"/>
          </a:p>
        </p:txBody>
      </p:sp>
      <p:grpSp>
        <p:nvGrpSpPr>
          <p:cNvPr id="8" name="図形グループ 7"/>
          <p:cNvGrpSpPr/>
          <p:nvPr/>
        </p:nvGrpSpPr>
        <p:grpSpPr>
          <a:xfrm>
            <a:off x="455561" y="1302105"/>
            <a:ext cx="2289235" cy="842150"/>
            <a:chOff x="455561" y="1822357"/>
            <a:chExt cx="2289235" cy="842150"/>
          </a:xfrm>
        </p:grpSpPr>
        <p:sp>
          <p:nvSpPr>
            <p:cNvPr id="9" name="角丸四角形 8"/>
            <p:cNvSpPr/>
            <p:nvPr/>
          </p:nvSpPr>
          <p:spPr>
            <a:xfrm>
              <a:off x="455561" y="1822357"/>
              <a:ext cx="2222584" cy="842150"/>
            </a:xfrm>
            <a:prstGeom prst="roundRect">
              <a:avLst/>
            </a:prstGeom>
            <a:solidFill>
              <a:schemeClr val="accent1">
                <a:lumMod val="20000"/>
                <a:lumOff val="80000"/>
              </a:schemeClr>
            </a:solid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687871" y="1918999"/>
              <a:ext cx="2056925" cy="646331"/>
            </a:xfrm>
            <a:prstGeom prst="rect">
              <a:avLst/>
            </a:prstGeom>
            <a:noFill/>
          </p:spPr>
          <p:txBody>
            <a:bodyPr wrap="square" rtlCol="0">
              <a:spAutoFit/>
            </a:bodyPr>
            <a:lstStyle/>
            <a:p>
              <a:pPr algn="ctr"/>
              <a:r>
                <a:rPr lang="ja-JP" altLang="en-US" sz="3600" dirty="0"/>
                <a:t>クイズ</a:t>
              </a:r>
              <a:r>
                <a:rPr kumimoji="1" lang="ja-JP" altLang="en-US" sz="3600" dirty="0"/>
                <a:t>１．</a:t>
              </a:r>
            </a:p>
          </p:txBody>
        </p:sp>
      </p:grpSp>
    </p:spTree>
    <p:extLst>
      <p:ext uri="{BB962C8B-B14F-4D97-AF65-F5344CB8AC3E}">
        <p14:creationId xmlns:p14="http://schemas.microsoft.com/office/powerpoint/2010/main" val="23400157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図形グループ 6"/>
          <p:cNvGrpSpPr/>
          <p:nvPr/>
        </p:nvGrpSpPr>
        <p:grpSpPr>
          <a:xfrm>
            <a:off x="455561" y="1302105"/>
            <a:ext cx="2289235" cy="842150"/>
            <a:chOff x="455561" y="1822357"/>
            <a:chExt cx="2289235" cy="842150"/>
          </a:xfrm>
        </p:grpSpPr>
        <p:sp>
          <p:nvSpPr>
            <p:cNvPr id="4" name="角丸四角形 3"/>
            <p:cNvSpPr/>
            <p:nvPr/>
          </p:nvSpPr>
          <p:spPr>
            <a:xfrm>
              <a:off x="455561" y="1822357"/>
              <a:ext cx="2222584" cy="842150"/>
            </a:xfrm>
            <a:prstGeom prst="roundRect">
              <a:avLst/>
            </a:prstGeom>
            <a:solidFill>
              <a:schemeClr val="accent1">
                <a:lumMod val="20000"/>
                <a:lumOff val="80000"/>
              </a:schemeClr>
            </a:solid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687871" y="1918999"/>
              <a:ext cx="2056925" cy="646331"/>
            </a:xfrm>
            <a:prstGeom prst="rect">
              <a:avLst/>
            </a:prstGeom>
            <a:noFill/>
          </p:spPr>
          <p:txBody>
            <a:bodyPr wrap="square" rtlCol="0">
              <a:spAutoFit/>
            </a:bodyPr>
            <a:lstStyle/>
            <a:p>
              <a:pPr algn="ctr"/>
              <a:r>
                <a:rPr lang="ja-JP" altLang="en-US" sz="3600" dirty="0"/>
                <a:t>クイズ２</a:t>
              </a:r>
              <a:r>
                <a:rPr kumimoji="1" lang="ja-JP" altLang="en-US" sz="3600" dirty="0"/>
                <a:t>．</a:t>
              </a:r>
            </a:p>
          </p:txBody>
        </p:sp>
      </p:grpSp>
      <p:sp>
        <p:nvSpPr>
          <p:cNvPr id="6" name="正方形/長方形 1"/>
          <p:cNvSpPr>
            <a:spLocks noChangeArrowheads="1"/>
          </p:cNvSpPr>
          <p:nvPr/>
        </p:nvSpPr>
        <p:spPr bwMode="auto">
          <a:xfrm>
            <a:off x="1454093" y="2669309"/>
            <a:ext cx="6937581"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ja-JP" altLang="en-US" sz="4000" dirty="0"/>
              <a:t>発明品には、</a:t>
            </a:r>
            <a:endParaRPr lang="en-US" altLang="ja-JP" sz="4000" dirty="0"/>
          </a:p>
          <a:p>
            <a:endParaRPr lang="en-US" altLang="ja-JP" sz="4000" dirty="0"/>
          </a:p>
          <a:p>
            <a:r>
              <a:rPr lang="ja-JP" altLang="en-US" sz="4000" dirty="0"/>
              <a:t>　　　どんな特徴があるかな？</a:t>
            </a:r>
            <a:endParaRPr lang="en-US" altLang="ja-JP" sz="4000" dirty="0"/>
          </a:p>
        </p:txBody>
      </p:sp>
    </p:spTree>
    <p:extLst>
      <p:ext uri="{BB962C8B-B14F-4D97-AF65-F5344CB8AC3E}">
        <p14:creationId xmlns:p14="http://schemas.microsoft.com/office/powerpoint/2010/main" val="12432293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533400" y="0"/>
            <a:ext cx="8229600" cy="1752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algn="ctr"/>
            <a:r>
              <a:rPr lang="ja-JP" altLang="en-US" sz="4000" dirty="0">
                <a:solidFill>
                  <a:schemeClr val="bg1">
                    <a:lumMod val="85000"/>
                  </a:schemeClr>
                </a:solidFill>
                <a:latin typeface="News Gothic MT" charset="0"/>
              </a:rPr>
              <a:t>内　容</a:t>
            </a:r>
            <a:endParaRPr lang="en-US" altLang="ja-JP" sz="4000" dirty="0">
              <a:solidFill>
                <a:schemeClr val="bg1">
                  <a:lumMod val="85000"/>
                </a:schemeClr>
              </a:solidFill>
              <a:latin typeface="News Gothic MT" charset="0"/>
            </a:endParaRPr>
          </a:p>
        </p:txBody>
      </p:sp>
      <p:grpSp>
        <p:nvGrpSpPr>
          <p:cNvPr id="14" name="図形グループ 13"/>
          <p:cNvGrpSpPr/>
          <p:nvPr/>
        </p:nvGrpSpPr>
        <p:grpSpPr>
          <a:xfrm>
            <a:off x="73518" y="5902061"/>
            <a:ext cx="5302785" cy="944198"/>
            <a:chOff x="73518" y="5785269"/>
            <a:chExt cx="5302785" cy="944198"/>
          </a:xfrm>
        </p:grpSpPr>
        <p:sp>
          <p:nvSpPr>
            <p:cNvPr id="20" name="正方形/長方形 19"/>
            <p:cNvSpPr/>
            <p:nvPr/>
          </p:nvSpPr>
          <p:spPr>
            <a:xfrm>
              <a:off x="4210682" y="5861514"/>
              <a:ext cx="1059109" cy="2673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grpSp>
          <p:nvGrpSpPr>
            <p:cNvPr id="16" name="図形グループ 15"/>
            <p:cNvGrpSpPr/>
            <p:nvPr/>
          </p:nvGrpSpPr>
          <p:grpSpPr>
            <a:xfrm>
              <a:off x="73518" y="5785269"/>
              <a:ext cx="5302785" cy="944198"/>
              <a:chOff x="-3406470" y="1866354"/>
              <a:chExt cx="8782237" cy="1539990"/>
            </a:xfrm>
          </p:grpSpPr>
          <p:pic>
            <p:nvPicPr>
              <p:cNvPr id="17" name="Picture 4"/>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406470" y="2137223"/>
                <a:ext cx="8514565" cy="12691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8" name="正方形/長方形 17"/>
              <p:cNvSpPr/>
              <p:nvPr/>
            </p:nvSpPr>
            <p:spPr>
              <a:xfrm>
                <a:off x="3261619" y="2043757"/>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571349" y="1866354"/>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sp>
        <p:nvSpPr>
          <p:cNvPr id="25" name="タイトル 1"/>
          <p:cNvSpPr txBox="1">
            <a:spLocks/>
          </p:cNvSpPr>
          <p:nvPr/>
        </p:nvSpPr>
        <p:spPr>
          <a:xfrm>
            <a:off x="851520" y="3007067"/>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r>
              <a:rPr lang="en-US" altLang="ja-JP" sz="3900" dirty="0">
                <a:solidFill>
                  <a:srgbClr val="000000"/>
                </a:solidFill>
                <a:latin typeface="Calibri" charset="0"/>
              </a:rPr>
              <a:t>② </a:t>
            </a:r>
            <a:r>
              <a:rPr lang="ja-JP" altLang="en-US" sz="3900" dirty="0">
                <a:solidFill>
                  <a:srgbClr val="000000"/>
                </a:solidFill>
                <a:latin typeface="Calibri" charset="0"/>
              </a:rPr>
              <a:t>発明を生み出す４つの発想</a:t>
            </a:r>
          </a:p>
        </p:txBody>
      </p:sp>
      <p:sp>
        <p:nvSpPr>
          <p:cNvPr id="26" name="タイトル 1"/>
          <p:cNvSpPr txBox="1">
            <a:spLocks/>
          </p:cNvSpPr>
          <p:nvPr/>
        </p:nvSpPr>
        <p:spPr>
          <a:xfrm>
            <a:off x="873794" y="4504577"/>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eaLnBrk="1" hangingPunct="1"/>
            <a:r>
              <a:rPr lang="en-US" altLang="ja-JP" sz="3900" dirty="0">
                <a:solidFill>
                  <a:schemeClr val="bg1">
                    <a:lumMod val="85000"/>
                  </a:schemeClr>
                </a:solidFill>
                <a:latin typeface="Calibri" charset="0"/>
              </a:rPr>
              <a:t>③ </a:t>
            </a:r>
            <a:r>
              <a:rPr lang="ja-JP" altLang="en-US" sz="3900" dirty="0">
                <a:solidFill>
                  <a:schemeClr val="bg1">
                    <a:lumMod val="85000"/>
                  </a:schemeClr>
                </a:solidFill>
                <a:latin typeface="Calibri" charset="0"/>
              </a:rPr>
              <a:t>発明にチャレンジ！</a:t>
            </a:r>
            <a:r>
              <a:rPr lang="en-US" altLang="ja-JP" sz="3900" dirty="0">
                <a:solidFill>
                  <a:schemeClr val="bg1">
                    <a:lumMod val="85000"/>
                  </a:schemeClr>
                </a:solidFill>
                <a:latin typeface="Calibri" charset="0"/>
              </a:rPr>
              <a:t> </a:t>
            </a:r>
            <a:endParaRPr lang="ja-JP" altLang="en-US" sz="3900" dirty="0">
              <a:solidFill>
                <a:schemeClr val="bg1">
                  <a:lumMod val="85000"/>
                </a:schemeClr>
              </a:solidFill>
              <a:latin typeface="Calibri" charset="0"/>
            </a:endParaRPr>
          </a:p>
        </p:txBody>
      </p:sp>
      <p:sp>
        <p:nvSpPr>
          <p:cNvPr id="27" name="タイトル 1"/>
          <p:cNvSpPr txBox="1">
            <a:spLocks/>
          </p:cNvSpPr>
          <p:nvPr/>
        </p:nvSpPr>
        <p:spPr>
          <a:xfrm>
            <a:off x="830000" y="1478167"/>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eaLnBrk="1" hangingPunct="1"/>
            <a:r>
              <a:rPr lang="en-US" altLang="ja-JP" sz="3900" dirty="0">
                <a:solidFill>
                  <a:schemeClr val="bg1">
                    <a:lumMod val="85000"/>
                  </a:schemeClr>
                </a:solidFill>
                <a:latin typeface="Calibri" charset="0"/>
              </a:rPr>
              <a:t>① </a:t>
            </a:r>
            <a:r>
              <a:rPr lang="ja-JP" altLang="en-US" sz="3900" dirty="0">
                <a:solidFill>
                  <a:schemeClr val="bg1">
                    <a:lumMod val="85000"/>
                  </a:schemeClr>
                </a:solidFill>
                <a:latin typeface="Calibri" charset="0"/>
              </a:rPr>
              <a:t>発明品を見つけよう！</a:t>
            </a:r>
          </a:p>
        </p:txBody>
      </p:sp>
      <p:sp>
        <p:nvSpPr>
          <p:cNvPr id="15" name="テキスト ボックス 1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3321924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図形グループ 7"/>
          <p:cNvGrpSpPr>
            <a:grpSpLocks/>
          </p:cNvGrpSpPr>
          <p:nvPr/>
        </p:nvGrpSpPr>
        <p:grpSpPr bwMode="auto">
          <a:xfrm>
            <a:off x="1892300" y="1"/>
            <a:ext cx="5410200" cy="1680866"/>
            <a:chOff x="1892300" y="0"/>
            <a:chExt cx="5410200" cy="1680865"/>
          </a:xfrm>
        </p:grpSpPr>
        <p:pic>
          <p:nvPicPr>
            <p:cNvPr id="15" name="図 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0" y="0"/>
              <a:ext cx="1101725" cy="1112838"/>
            </a:xfrm>
            <a:prstGeom prst="rect">
              <a:avLst/>
            </a:prstGeom>
            <a:noFill/>
            <a:ln w="9525">
              <a:noFill/>
              <a:miter lim="800000"/>
              <a:headEnd/>
              <a:tailEnd/>
            </a:ln>
          </p:spPr>
        </p:pic>
        <p:pic>
          <p:nvPicPr>
            <p:cNvPr id="16" name="図 7" descr="ピクチャ 9.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19488" y="171450"/>
              <a:ext cx="3013075" cy="1004888"/>
            </a:xfrm>
            <a:prstGeom prst="rect">
              <a:avLst/>
            </a:prstGeom>
            <a:noFill/>
            <a:ln w="9525">
              <a:noFill/>
              <a:miter lim="800000"/>
              <a:headEnd/>
              <a:tailEnd/>
            </a:ln>
          </p:spPr>
        </p:pic>
        <p:sp>
          <p:nvSpPr>
            <p:cNvPr id="17" name="テキスト ボックス 4"/>
            <p:cNvSpPr txBox="1">
              <a:spLocks noChangeArrowheads="1"/>
            </p:cNvSpPr>
            <p:nvPr/>
          </p:nvSpPr>
          <p:spPr bwMode="auto">
            <a:xfrm>
              <a:off x="1892300" y="1219200"/>
              <a:ext cx="5410200" cy="461665"/>
            </a:xfrm>
            <a:prstGeom prst="rect">
              <a:avLst/>
            </a:prstGeom>
            <a:noFill/>
            <a:ln w="9525">
              <a:noFill/>
              <a:miter lim="800000"/>
              <a:headEnd/>
              <a:tailEnd/>
            </a:ln>
          </p:spPr>
          <p:txBody>
            <a:bodyPr>
              <a:prstTxWarp prst="textNoShape">
                <a:avLst/>
              </a:prstTxWarp>
              <a:spAutoFit/>
            </a:bodyPr>
            <a:lstStyle/>
            <a:p>
              <a:pPr algn="ctr"/>
              <a:r>
                <a:rPr lang="en-US" altLang="ja-JP" sz="2400" dirty="0">
                  <a:solidFill>
                    <a:srgbClr val="008000"/>
                  </a:solidFill>
                </a:rPr>
                <a:t>〜</a:t>
              </a:r>
              <a:r>
                <a:rPr lang="ja-JP" altLang="en-US" sz="2400" dirty="0">
                  <a:solidFill>
                    <a:srgbClr val="008000"/>
                  </a:solidFill>
                </a:rPr>
                <a:t>発明を生む４つの発想</a:t>
              </a:r>
              <a:r>
                <a:rPr lang="en-US" altLang="ja-JP" sz="2400" dirty="0">
                  <a:solidFill>
                    <a:srgbClr val="008000"/>
                  </a:solidFill>
                </a:rPr>
                <a:t>〜</a:t>
              </a:r>
              <a:endParaRPr lang="ja-JP" altLang="en-US" sz="2400" dirty="0">
                <a:solidFill>
                  <a:srgbClr val="008000"/>
                </a:solidFill>
              </a:endParaRPr>
            </a:p>
          </p:txBody>
        </p:sp>
      </p:grpSp>
      <p:pic>
        <p:nvPicPr>
          <p:cNvPr id="19" name="図 18" descr="発明楽PDF版.pdf"/>
          <p:cNvPicPr>
            <a:picLocks noChangeAspect="1"/>
          </p:cNvPicPr>
          <p:nvPr/>
        </p:nvPicPr>
        <p:blipFill rotWithShape="1">
          <a:blip r:embed="rId5" cstate="email">
            <a:extLst>
              <a:ext uri="{28A0092B-C50C-407E-A947-70E740481C1C}">
                <a14:useLocalDpi xmlns:a14="http://schemas.microsoft.com/office/drawing/2010/main"/>
              </a:ext>
            </a:extLst>
          </a:blip>
          <a:srcRect l="20042" t="29283" r="67447" b="54391"/>
          <a:stretch/>
        </p:blipFill>
        <p:spPr>
          <a:xfrm>
            <a:off x="199105" y="2738250"/>
            <a:ext cx="2318539" cy="2094929"/>
          </a:xfrm>
          <a:prstGeom prst="rect">
            <a:avLst/>
          </a:prstGeom>
        </p:spPr>
      </p:pic>
      <p:pic>
        <p:nvPicPr>
          <p:cNvPr id="20" name="図 19" descr="発明楽PDF版.pdf"/>
          <p:cNvPicPr>
            <a:picLocks noChangeAspect="1"/>
          </p:cNvPicPr>
          <p:nvPr/>
        </p:nvPicPr>
        <p:blipFill rotWithShape="1">
          <a:blip r:embed="rId6" cstate="email">
            <a:extLst>
              <a:ext uri="{28A0092B-C50C-407E-A947-70E740481C1C}">
                <a14:useLocalDpi xmlns:a14="http://schemas.microsoft.com/office/drawing/2010/main"/>
              </a:ext>
            </a:extLst>
          </a:blip>
          <a:srcRect l="23831" t="25619" r="59703" b="64166"/>
          <a:stretch/>
        </p:blipFill>
        <p:spPr>
          <a:xfrm>
            <a:off x="2286000" y="3358747"/>
            <a:ext cx="2315172" cy="994389"/>
          </a:xfrm>
          <a:prstGeom prst="rect">
            <a:avLst/>
          </a:prstGeom>
        </p:spPr>
      </p:pic>
      <p:pic>
        <p:nvPicPr>
          <p:cNvPr id="21" name="図 20" descr="発明楽PDF版.pdf"/>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886623" y="2853720"/>
            <a:ext cx="1871330" cy="1839322"/>
          </a:xfrm>
          <a:prstGeom prst="rect">
            <a:avLst/>
          </a:prstGeom>
        </p:spPr>
      </p:pic>
      <p:grpSp>
        <p:nvGrpSpPr>
          <p:cNvPr id="3" name="図形グループ 2"/>
          <p:cNvGrpSpPr/>
          <p:nvPr/>
        </p:nvGrpSpPr>
        <p:grpSpPr>
          <a:xfrm>
            <a:off x="6648021" y="2738250"/>
            <a:ext cx="2148781" cy="1954792"/>
            <a:chOff x="6648021" y="2738250"/>
            <a:chExt cx="2148781" cy="1954792"/>
          </a:xfrm>
        </p:grpSpPr>
        <p:pic>
          <p:nvPicPr>
            <p:cNvPr id="22" name="図 21" descr="発明楽PDF版.pdf"/>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6757953" y="2985684"/>
              <a:ext cx="2038849" cy="1707358"/>
            </a:xfrm>
            <a:prstGeom prst="rect">
              <a:avLst/>
            </a:prstGeom>
          </p:spPr>
        </p:pic>
        <p:sp>
          <p:nvSpPr>
            <p:cNvPr id="2" name="正方形/長方形 1"/>
            <p:cNvSpPr/>
            <p:nvPr/>
          </p:nvSpPr>
          <p:spPr>
            <a:xfrm>
              <a:off x="6648021" y="2738250"/>
              <a:ext cx="526976" cy="85776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 name="テキスト ボックス 12"/>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297863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dissolv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発明楽PDF版.pdf"/>
          <p:cNvPicPr>
            <a:picLocks noChangeAspect="1"/>
          </p:cNvPicPr>
          <p:nvPr/>
        </p:nvPicPr>
        <p:blipFill rotWithShape="1">
          <a:blip r:embed="rId3" cstate="email">
            <a:extLst>
              <a:ext uri="{28A0092B-C50C-407E-A947-70E740481C1C}">
                <a14:useLocalDpi xmlns:a14="http://schemas.microsoft.com/office/drawing/2010/main"/>
              </a:ext>
            </a:extLst>
          </a:blip>
          <a:srcRect l="20043" t="29283" r="55178" b="24902"/>
          <a:stretch/>
        </p:blipFill>
        <p:spPr>
          <a:xfrm>
            <a:off x="2106965" y="180081"/>
            <a:ext cx="5137524" cy="6576909"/>
          </a:xfrm>
          <a:prstGeom prst="rect">
            <a:avLst/>
          </a:prstGeom>
        </p:spPr>
      </p:pic>
      <p:sp>
        <p:nvSpPr>
          <p:cNvPr id="3" name="テキスト ボックス 2"/>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3428786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発明楽PDF版.pdf"/>
          <p:cNvPicPr>
            <a:picLocks noChangeAspect="1"/>
          </p:cNvPicPr>
          <p:nvPr/>
        </p:nvPicPr>
        <p:blipFill rotWithShape="1">
          <a:blip r:embed="rId3" cstate="email">
            <a:extLst>
              <a:ext uri="{28A0092B-C50C-407E-A947-70E740481C1C}">
                <a14:useLocalDpi xmlns:a14="http://schemas.microsoft.com/office/drawing/2010/main"/>
              </a:ext>
            </a:extLst>
          </a:blip>
          <a:srcRect l="55131" t="30425" r="20546" b="29832"/>
          <a:stretch/>
        </p:blipFill>
        <p:spPr>
          <a:xfrm>
            <a:off x="1574153" y="173164"/>
            <a:ext cx="5909393" cy="6684836"/>
          </a:xfrm>
          <a:prstGeom prst="rect">
            <a:avLst/>
          </a:prstGeom>
        </p:spPr>
      </p:pic>
      <p:sp>
        <p:nvSpPr>
          <p:cNvPr id="2" name="正方形/長方形 1"/>
          <p:cNvSpPr/>
          <p:nvPr/>
        </p:nvSpPr>
        <p:spPr>
          <a:xfrm>
            <a:off x="4799827" y="1583567"/>
            <a:ext cx="3084425" cy="1929972"/>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1698697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発明楽PDF版.pdf"/>
          <p:cNvPicPr>
            <a:picLocks noChangeAspect="1"/>
          </p:cNvPicPr>
          <p:nvPr/>
        </p:nvPicPr>
        <p:blipFill rotWithShape="1">
          <a:blip r:embed="rId3" cstate="email">
            <a:extLst>
              <a:ext uri="{28A0092B-C50C-407E-A947-70E740481C1C}">
                <a14:useLocalDpi xmlns:a14="http://schemas.microsoft.com/office/drawing/2010/main"/>
              </a:ext>
            </a:extLst>
          </a:blip>
          <a:srcRect l="50503" t="24708" r="20616" b="39468"/>
          <a:stretch/>
        </p:blipFill>
        <p:spPr>
          <a:xfrm>
            <a:off x="1140069" y="129870"/>
            <a:ext cx="7455030" cy="6402344"/>
          </a:xfrm>
          <a:prstGeom prst="rect">
            <a:avLst/>
          </a:prstGeom>
        </p:spPr>
      </p:pic>
      <p:sp>
        <p:nvSpPr>
          <p:cNvPr id="3" name="テキスト ボックス 2"/>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3287984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発明楽PDF版.pdf"/>
          <p:cNvPicPr>
            <a:picLocks noChangeAspect="1"/>
          </p:cNvPicPr>
          <p:nvPr/>
        </p:nvPicPr>
        <p:blipFill rotWithShape="1">
          <a:blip r:embed="rId3" cstate="email">
            <a:extLst>
              <a:ext uri="{28A0092B-C50C-407E-A947-70E740481C1C}">
                <a14:useLocalDpi xmlns:a14="http://schemas.microsoft.com/office/drawing/2010/main"/>
              </a:ext>
            </a:extLst>
          </a:blip>
          <a:srcRect l="23831" t="25619" r="55179" b="46076"/>
          <a:stretch/>
        </p:blipFill>
        <p:spPr>
          <a:xfrm>
            <a:off x="2517643" y="282666"/>
            <a:ext cx="4149592" cy="3874198"/>
          </a:xfrm>
          <a:prstGeom prst="rect">
            <a:avLst/>
          </a:prstGeom>
        </p:spPr>
      </p:pic>
      <p:pic>
        <p:nvPicPr>
          <p:cNvPr id="3" name="図 2" descr="発明楽PDF版.pdf"/>
          <p:cNvPicPr>
            <a:picLocks noChangeAspect="1"/>
          </p:cNvPicPr>
          <p:nvPr/>
        </p:nvPicPr>
        <p:blipFill rotWithShape="1">
          <a:blip r:embed="rId3" cstate="email">
            <a:extLst>
              <a:ext uri="{28A0092B-C50C-407E-A947-70E740481C1C}">
                <a14:useLocalDpi xmlns:a14="http://schemas.microsoft.com/office/drawing/2010/main"/>
              </a:ext>
            </a:extLst>
          </a:blip>
          <a:srcRect l="23831" t="57993" r="55179" b="25603"/>
          <a:stretch/>
        </p:blipFill>
        <p:spPr>
          <a:xfrm>
            <a:off x="2670043" y="4585755"/>
            <a:ext cx="4149592" cy="2245240"/>
          </a:xfrm>
          <a:prstGeom prst="rect">
            <a:avLst/>
          </a:prstGeom>
        </p:spPr>
      </p:pic>
      <p:sp>
        <p:nvSpPr>
          <p:cNvPr id="4" name="テキスト ボックス 3"/>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3876662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発明楽PDF版.pdf"/>
          <p:cNvPicPr>
            <a:picLocks noChangeAspect="1"/>
          </p:cNvPicPr>
          <p:nvPr/>
        </p:nvPicPr>
        <p:blipFill rotWithShape="1">
          <a:blip r:embed="rId3" cstate="email">
            <a:extLst>
              <a:ext uri="{28A0092B-C50C-407E-A947-70E740481C1C}">
                <a14:useLocalDpi xmlns:a14="http://schemas.microsoft.com/office/drawing/2010/main"/>
              </a:ext>
            </a:extLst>
          </a:blip>
          <a:srcRect l="47101" t="20249" r="18494" b="28921"/>
          <a:stretch/>
        </p:blipFill>
        <p:spPr>
          <a:xfrm>
            <a:off x="938028" y="0"/>
            <a:ext cx="6623944" cy="6775425"/>
          </a:xfrm>
          <a:prstGeom prst="rect">
            <a:avLst/>
          </a:prstGeom>
        </p:spPr>
      </p:pic>
      <p:sp>
        <p:nvSpPr>
          <p:cNvPr id="4" name="テキスト ボックス 3"/>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3943684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発明楽PDF版.pdf"/>
          <p:cNvPicPr>
            <a:picLocks noChangeAspect="1"/>
          </p:cNvPicPr>
          <p:nvPr/>
        </p:nvPicPr>
        <p:blipFill rotWithShape="1">
          <a:blip r:embed="rId3" cstate="email">
            <a:extLst>
              <a:ext uri="{28A0092B-C50C-407E-A947-70E740481C1C}">
                <a14:useLocalDpi xmlns:a14="http://schemas.microsoft.com/office/drawing/2010/main"/>
              </a:ext>
            </a:extLst>
          </a:blip>
          <a:srcRect l="50187" t="22885" r="18722" b="25374"/>
          <a:stretch/>
        </p:blipFill>
        <p:spPr>
          <a:xfrm>
            <a:off x="1818335" y="220557"/>
            <a:ext cx="5644779" cy="6503960"/>
          </a:xfrm>
          <a:prstGeom prst="rect">
            <a:avLst/>
          </a:prstGeom>
        </p:spPr>
      </p:pic>
      <p:sp>
        <p:nvSpPr>
          <p:cNvPr id="3" name="正方形/長方形 2"/>
          <p:cNvSpPr/>
          <p:nvPr/>
        </p:nvSpPr>
        <p:spPr>
          <a:xfrm>
            <a:off x="1336036" y="5492998"/>
            <a:ext cx="2210230" cy="1187675"/>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4294471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発明楽PDF版.pdf"/>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2768" y="156633"/>
            <a:ext cx="5799380" cy="6596745"/>
          </a:xfrm>
          <a:prstGeom prst="rect">
            <a:avLst/>
          </a:prstGeom>
        </p:spPr>
      </p:pic>
      <p:sp>
        <p:nvSpPr>
          <p:cNvPr id="3" name="正方形/長方形 2"/>
          <p:cNvSpPr/>
          <p:nvPr/>
        </p:nvSpPr>
        <p:spPr>
          <a:xfrm>
            <a:off x="1612127" y="0"/>
            <a:ext cx="1028791" cy="562782"/>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4" name="テキスト ボックス 3"/>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4218229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発明楽PDF版.pdf"/>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486420" y="158734"/>
            <a:ext cx="6228938" cy="6655975"/>
          </a:xfrm>
          <a:prstGeom prst="rect">
            <a:avLst/>
          </a:prstGeom>
        </p:spPr>
      </p:pic>
      <p:sp>
        <p:nvSpPr>
          <p:cNvPr id="3" name="正方形/長方形 2"/>
          <p:cNvSpPr/>
          <p:nvPr/>
        </p:nvSpPr>
        <p:spPr>
          <a:xfrm>
            <a:off x="1336036" y="5492998"/>
            <a:ext cx="3958618" cy="1187675"/>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362508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発明楽PDF版.pdf"/>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18339" y="72150"/>
            <a:ext cx="5832087" cy="6695659"/>
          </a:xfrm>
          <a:prstGeom prst="rect">
            <a:avLst/>
          </a:prstGeom>
        </p:spPr>
      </p:pic>
      <p:sp>
        <p:nvSpPr>
          <p:cNvPr id="3" name="正方形/長方形 2"/>
          <p:cNvSpPr/>
          <p:nvPr/>
        </p:nvSpPr>
        <p:spPr>
          <a:xfrm>
            <a:off x="1665919" y="4701214"/>
            <a:ext cx="1649425" cy="1187675"/>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1818319" y="5311547"/>
            <a:ext cx="2800071" cy="593837"/>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3524255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発明楽PDF版.pdf"/>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90259" y="254734"/>
            <a:ext cx="7919563" cy="6293975"/>
          </a:xfrm>
          <a:prstGeom prst="rect">
            <a:avLst/>
          </a:prstGeom>
        </p:spPr>
      </p:pic>
      <p:sp>
        <p:nvSpPr>
          <p:cNvPr id="3" name="テキスト ボックス 2"/>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2608988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発明楽PDF版.pdf"/>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29215" y="428930"/>
            <a:ext cx="6108026" cy="6119779"/>
          </a:xfrm>
          <a:prstGeom prst="rect">
            <a:avLst/>
          </a:prstGeom>
        </p:spPr>
      </p:pic>
      <p:sp>
        <p:nvSpPr>
          <p:cNvPr id="3" name="テキスト ボックス 2"/>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1775336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発明楽PDF版.pdf"/>
          <p:cNvPicPr>
            <a:picLocks noChangeAspect="1"/>
          </p:cNvPicPr>
          <p:nvPr/>
        </p:nvPicPr>
        <p:blipFill rotWithShape="1">
          <a:blip r:embed="rId3" cstate="email">
            <a:extLst>
              <a:ext uri="{28A0092B-C50C-407E-A947-70E740481C1C}">
                <a14:useLocalDpi xmlns:a14="http://schemas.microsoft.com/office/drawing/2010/main"/>
              </a:ext>
            </a:extLst>
          </a:blip>
          <a:srcRect l="50819" t="23112" r="18564" b="41344"/>
          <a:stretch/>
        </p:blipFill>
        <p:spPr>
          <a:xfrm>
            <a:off x="1039138" y="645404"/>
            <a:ext cx="7508955" cy="6035272"/>
          </a:xfrm>
          <a:prstGeom prst="rect">
            <a:avLst/>
          </a:prstGeom>
        </p:spPr>
      </p:pic>
      <p:sp>
        <p:nvSpPr>
          <p:cNvPr id="4" name="テキスト ボックス 3"/>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3259859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pic>
        <p:nvPicPr>
          <p:cNvPr id="31746" name="Picture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4313" y="1651000"/>
            <a:ext cx="8774112" cy="5006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10" name="図 9"/>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00600" y="2424113"/>
            <a:ext cx="3962400" cy="1873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図 10"/>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24400" y="4484688"/>
            <a:ext cx="4125913" cy="1882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図 1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390525" y="4468813"/>
            <a:ext cx="4029075" cy="1931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図 12"/>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419100" y="2348832"/>
            <a:ext cx="3962400" cy="1935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4" name="図形グループ 7"/>
          <p:cNvGrpSpPr>
            <a:grpSpLocks/>
          </p:cNvGrpSpPr>
          <p:nvPr/>
        </p:nvGrpSpPr>
        <p:grpSpPr bwMode="auto">
          <a:xfrm>
            <a:off x="1892300" y="1"/>
            <a:ext cx="5410200" cy="1680866"/>
            <a:chOff x="1892300" y="0"/>
            <a:chExt cx="5410200" cy="1680865"/>
          </a:xfrm>
        </p:grpSpPr>
        <p:pic>
          <p:nvPicPr>
            <p:cNvPr id="15" name="図 5"/>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2286000" y="0"/>
              <a:ext cx="1101725" cy="1112838"/>
            </a:xfrm>
            <a:prstGeom prst="rect">
              <a:avLst/>
            </a:prstGeom>
            <a:noFill/>
            <a:ln w="9525">
              <a:noFill/>
              <a:miter lim="800000"/>
              <a:headEnd/>
              <a:tailEnd/>
            </a:ln>
          </p:spPr>
        </p:pic>
        <p:pic>
          <p:nvPicPr>
            <p:cNvPr id="16" name="図 7" descr="ピクチャ 9.png"/>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3519488" y="171450"/>
              <a:ext cx="3013075" cy="1004888"/>
            </a:xfrm>
            <a:prstGeom prst="rect">
              <a:avLst/>
            </a:prstGeom>
            <a:noFill/>
            <a:ln w="9525">
              <a:noFill/>
              <a:miter lim="800000"/>
              <a:headEnd/>
              <a:tailEnd/>
            </a:ln>
          </p:spPr>
        </p:pic>
        <p:sp>
          <p:nvSpPr>
            <p:cNvPr id="17" name="テキスト ボックス 4"/>
            <p:cNvSpPr txBox="1">
              <a:spLocks noChangeArrowheads="1"/>
            </p:cNvSpPr>
            <p:nvPr/>
          </p:nvSpPr>
          <p:spPr bwMode="auto">
            <a:xfrm>
              <a:off x="1892300" y="1219200"/>
              <a:ext cx="5410200" cy="461665"/>
            </a:xfrm>
            <a:prstGeom prst="rect">
              <a:avLst/>
            </a:prstGeom>
            <a:noFill/>
            <a:ln w="9525">
              <a:noFill/>
              <a:miter lim="800000"/>
              <a:headEnd/>
              <a:tailEnd/>
            </a:ln>
          </p:spPr>
          <p:txBody>
            <a:bodyPr>
              <a:prstTxWarp prst="textNoShape">
                <a:avLst/>
              </a:prstTxWarp>
              <a:spAutoFit/>
            </a:bodyPr>
            <a:lstStyle/>
            <a:p>
              <a:pPr algn="ctr"/>
              <a:r>
                <a:rPr lang="en-US" altLang="ja-JP" sz="2400" dirty="0">
                  <a:solidFill>
                    <a:srgbClr val="008000"/>
                  </a:solidFill>
                </a:rPr>
                <a:t>〜</a:t>
              </a:r>
              <a:r>
                <a:rPr lang="ja-JP" altLang="en-US" sz="2400" dirty="0">
                  <a:solidFill>
                    <a:srgbClr val="008000"/>
                  </a:solidFill>
                </a:rPr>
                <a:t>発明を生む４つの技術</a:t>
              </a:r>
              <a:r>
                <a:rPr lang="en-US" altLang="ja-JP" sz="2400" dirty="0">
                  <a:solidFill>
                    <a:srgbClr val="008000"/>
                  </a:solidFill>
                </a:rPr>
                <a:t>〜</a:t>
              </a:r>
              <a:endParaRPr lang="ja-JP" altLang="en-US" sz="2400" dirty="0">
                <a:solidFill>
                  <a:srgbClr val="008000"/>
                </a:solidFill>
              </a:endParaRPr>
            </a:p>
          </p:txBody>
        </p:sp>
      </p:grpSp>
    </p:spTree>
    <p:extLst>
      <p:ext uri="{BB962C8B-B14F-4D97-AF65-F5344CB8AC3E}">
        <p14:creationId xmlns:p14="http://schemas.microsoft.com/office/powerpoint/2010/main" val="4815510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fade">
                                      <p:cBhvr>
                                        <p:cTn id="7" dur="500"/>
                                        <p:tgtEl>
                                          <p:spTgt spid="317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500"/>
                                        <p:tgtEl>
                                          <p:spTgt spid="13"/>
                                        </p:tgtEl>
                                      </p:cBhvr>
                                    </p:animEffect>
                                    <p:set>
                                      <p:cBhvr>
                                        <p:cTn id="12" dur="1" fill="hold">
                                          <p:stCondLst>
                                            <p:cond delay="499"/>
                                          </p:stCondLst>
                                        </p:cTn>
                                        <p:tgtEl>
                                          <p:spTgt spid="1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nodeType="clickEffect">
                                  <p:stCondLst>
                                    <p:cond delay="0"/>
                                  </p:stCondLst>
                                  <p:childTnLst>
                                    <p:animEffect transition="out" filter="fade">
                                      <p:cBhvr>
                                        <p:cTn id="21" dur="500"/>
                                        <p:tgtEl>
                                          <p:spTgt spid="12"/>
                                        </p:tgtEl>
                                      </p:cBhvr>
                                    </p:animEffect>
                                    <p:set>
                                      <p:cBhvr>
                                        <p:cTn id="22" dur="1" fill="hold">
                                          <p:stCondLst>
                                            <p:cond delay="499"/>
                                          </p:stCondLst>
                                        </p:cTn>
                                        <p:tgtEl>
                                          <p:spTgt spid="1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descr="ピクチャ 3.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915" name="Shape 915"/>
          <p:cNvSpPr/>
          <p:nvPr/>
        </p:nvSpPr>
        <p:spPr>
          <a:xfrm>
            <a:off x="3283803" y="586557"/>
            <a:ext cx="2822284" cy="764629"/>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lvl1pPr>
              <a:defRPr sz="6400"/>
            </a:lvl1pPr>
          </a:lstStyle>
          <a:p>
            <a:pPr lvl="0" algn="ctr">
              <a:defRPr sz="1800">
                <a:solidFill>
                  <a:srgbClr val="000000"/>
                </a:solidFill>
              </a:defRPr>
            </a:pPr>
            <a:r>
              <a:rPr sz="4500">
                <a:solidFill>
                  <a:srgbClr val="FFFFFF"/>
                </a:solidFill>
              </a:rPr>
              <a:t>発見と発明</a:t>
            </a:r>
          </a:p>
        </p:txBody>
      </p:sp>
      <p:sp>
        <p:nvSpPr>
          <p:cNvPr id="916" name="Shape 916"/>
          <p:cNvSpPr/>
          <p:nvPr/>
        </p:nvSpPr>
        <p:spPr>
          <a:xfrm>
            <a:off x="5870319" y="2791520"/>
            <a:ext cx="841573" cy="533796"/>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lvl="0" algn="ctr">
              <a:defRPr sz="1800">
                <a:solidFill>
                  <a:srgbClr val="000000"/>
                </a:solidFill>
              </a:defRPr>
            </a:pPr>
            <a:r>
              <a:rPr sz="3000" dirty="0">
                <a:solidFill>
                  <a:srgbClr val="FFFFFF"/>
                </a:solidFill>
              </a:rPr>
              <a:t>発見</a:t>
            </a:r>
          </a:p>
        </p:txBody>
      </p:sp>
      <p:sp>
        <p:nvSpPr>
          <p:cNvPr id="917" name="Shape 917"/>
          <p:cNvSpPr/>
          <p:nvPr/>
        </p:nvSpPr>
        <p:spPr>
          <a:xfrm>
            <a:off x="5908360" y="4416723"/>
            <a:ext cx="841573" cy="533796"/>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lvl="0" algn="ctr">
              <a:defRPr sz="1800">
                <a:solidFill>
                  <a:srgbClr val="000000"/>
                </a:solidFill>
              </a:defRPr>
            </a:pPr>
            <a:r>
              <a:rPr sz="3000" dirty="0">
                <a:solidFill>
                  <a:srgbClr val="FFFFFF"/>
                </a:solidFill>
              </a:rPr>
              <a:t>発明</a:t>
            </a:r>
          </a:p>
        </p:txBody>
      </p:sp>
      <p:grpSp>
        <p:nvGrpSpPr>
          <p:cNvPr id="15" name="図形グループ 14"/>
          <p:cNvGrpSpPr/>
          <p:nvPr/>
        </p:nvGrpSpPr>
        <p:grpSpPr>
          <a:xfrm>
            <a:off x="562570" y="586557"/>
            <a:ext cx="2222584" cy="842150"/>
            <a:chOff x="455561" y="1822357"/>
            <a:chExt cx="2222584" cy="842150"/>
          </a:xfrm>
        </p:grpSpPr>
        <p:sp>
          <p:nvSpPr>
            <p:cNvPr id="16" name="角丸四角形 15"/>
            <p:cNvSpPr/>
            <p:nvPr/>
          </p:nvSpPr>
          <p:spPr>
            <a:xfrm>
              <a:off x="455561" y="1822357"/>
              <a:ext cx="2222584" cy="842150"/>
            </a:xfrm>
            <a:prstGeom prst="roundRect">
              <a:avLst/>
            </a:prstGeom>
            <a:solidFill>
              <a:schemeClr val="accent1">
                <a:lumMod val="20000"/>
                <a:lumOff val="80000"/>
              </a:schemeClr>
            </a:solid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524586" y="1918999"/>
              <a:ext cx="2056925" cy="646331"/>
            </a:xfrm>
            <a:prstGeom prst="rect">
              <a:avLst/>
            </a:prstGeom>
            <a:noFill/>
          </p:spPr>
          <p:txBody>
            <a:bodyPr wrap="square" rtlCol="0">
              <a:spAutoFit/>
            </a:bodyPr>
            <a:lstStyle/>
            <a:p>
              <a:pPr algn="ctr"/>
              <a:r>
                <a:rPr lang="ja-JP" altLang="en-US" sz="3600" dirty="0"/>
                <a:t>クイズ３</a:t>
              </a:r>
              <a:r>
                <a:rPr kumimoji="1" lang="ja-JP" altLang="en-US" sz="3600" dirty="0"/>
                <a:t>．</a:t>
              </a:r>
            </a:p>
          </p:txBody>
        </p:sp>
      </p:grpSp>
      <p:grpSp>
        <p:nvGrpSpPr>
          <p:cNvPr id="2" name="グループ化 1">
            <a:extLst>
              <a:ext uri="{FF2B5EF4-FFF2-40B4-BE49-F238E27FC236}">
                <a16:creationId xmlns:a16="http://schemas.microsoft.com/office/drawing/2014/main" id="{9EEAC8F3-BFB3-8044-A498-C890D032B0E8}"/>
              </a:ext>
            </a:extLst>
          </p:cNvPr>
          <p:cNvGrpSpPr/>
          <p:nvPr/>
        </p:nvGrpSpPr>
        <p:grpSpPr>
          <a:xfrm>
            <a:off x="518189" y="2607469"/>
            <a:ext cx="7511314" cy="4206308"/>
            <a:chOff x="518189" y="2607469"/>
            <a:chExt cx="7511314" cy="4206308"/>
          </a:xfrm>
        </p:grpSpPr>
        <p:grpSp>
          <p:nvGrpSpPr>
            <p:cNvPr id="924" name="Group 924"/>
            <p:cNvGrpSpPr/>
            <p:nvPr/>
          </p:nvGrpSpPr>
          <p:grpSpPr>
            <a:xfrm>
              <a:off x="518189" y="2607469"/>
              <a:ext cx="7511314" cy="2518172"/>
              <a:chOff x="0" y="0"/>
              <a:chExt cx="10682756" cy="3581400"/>
            </a:xfrm>
          </p:grpSpPr>
          <p:sp>
            <p:nvSpPr>
              <p:cNvPr id="918" name="Shape 918"/>
              <p:cNvSpPr/>
              <p:nvPr/>
            </p:nvSpPr>
            <p:spPr>
              <a:xfrm>
                <a:off x="7289418" y="0"/>
                <a:ext cx="1816101" cy="1270000"/>
              </a:xfrm>
              <a:prstGeom prst="rect">
                <a:avLst/>
              </a:prstGeom>
              <a:noFill/>
              <a:ln w="38100" cap="flat">
                <a:solidFill>
                  <a:srgbClr val="FFFFFF"/>
                </a:solidFill>
                <a:prstDash val="solid"/>
                <a:miter lim="400000"/>
              </a:ln>
              <a:effectLst>
                <a:outerShdw blurRad="76200" dir="18900000" rotWithShape="0">
                  <a:srgbClr val="000000">
                    <a:alpha val="80000"/>
                  </a:srgbClr>
                </a:outerShdw>
              </a:effectLst>
            </p:spPr>
            <p:txBody>
              <a:bodyPr wrap="square" lIns="0" tIns="0" rIns="0" bIns="0" numCol="1" anchor="ctr">
                <a:noAutofit/>
              </a:bodyPr>
              <a:lstStyle/>
              <a:p>
                <a:pPr algn="ctr" defTabSz="562550">
                  <a:defRPr sz="2400">
                    <a:effectLst>
                      <a:outerShdw blurRad="25400" dist="23998" dir="2700000" rotWithShape="0">
                        <a:srgbClr val="000000">
                          <a:alpha val="31034"/>
                        </a:srgbClr>
                      </a:outerShdw>
                    </a:effectLst>
                  </a:defRPr>
                </a:pPr>
                <a:endParaRPr/>
              </a:p>
            </p:txBody>
          </p:sp>
          <p:sp>
            <p:nvSpPr>
              <p:cNvPr id="919" name="Shape 919"/>
              <p:cNvSpPr/>
              <p:nvPr/>
            </p:nvSpPr>
            <p:spPr>
              <a:xfrm>
                <a:off x="0" y="252801"/>
                <a:ext cx="7226300" cy="80249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lvl="0" algn="ctr">
                  <a:defRPr sz="1800">
                    <a:solidFill>
                      <a:srgbClr val="000000"/>
                    </a:solidFill>
                  </a:defRPr>
                </a:pPr>
                <a:r>
                  <a:rPr sz="3000" dirty="0">
                    <a:solidFill>
                      <a:srgbClr val="FFFFFF"/>
                    </a:solidFill>
                  </a:rPr>
                  <a:t>コロンブスがアメリカ大陸を</a:t>
                </a:r>
              </a:p>
            </p:txBody>
          </p:sp>
          <p:sp>
            <p:nvSpPr>
              <p:cNvPr id="920" name="Shape 920"/>
              <p:cNvSpPr/>
              <p:nvPr/>
            </p:nvSpPr>
            <p:spPr>
              <a:xfrm>
                <a:off x="63120" y="2551501"/>
                <a:ext cx="6680201" cy="80249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lvl="0" algn="ctr">
                  <a:defRPr sz="1800">
                    <a:solidFill>
                      <a:srgbClr val="000000"/>
                    </a:solidFill>
                  </a:defRPr>
                </a:pPr>
                <a:r>
                  <a:rPr sz="3000" dirty="0">
                    <a:solidFill>
                      <a:srgbClr val="FFFFFF"/>
                    </a:solidFill>
                  </a:rPr>
                  <a:t>エジソンが</a:t>
                </a:r>
                <a:r>
                  <a:rPr lang="ja-JP" altLang="en-US" sz="3000" dirty="0">
                    <a:solidFill>
                      <a:srgbClr val="FFFFFF"/>
                    </a:solidFill>
                  </a:rPr>
                  <a:t>ちく音機</a:t>
                </a:r>
                <a:r>
                  <a:rPr sz="3000" dirty="0">
                    <a:solidFill>
                      <a:srgbClr val="FFFFFF"/>
                    </a:solidFill>
                  </a:rPr>
                  <a:t>を</a:t>
                </a:r>
              </a:p>
            </p:txBody>
          </p:sp>
          <p:sp>
            <p:nvSpPr>
              <p:cNvPr id="921" name="Shape 921"/>
              <p:cNvSpPr/>
              <p:nvPr/>
            </p:nvSpPr>
            <p:spPr>
              <a:xfrm>
                <a:off x="9562717" y="240101"/>
                <a:ext cx="1069238" cy="80249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lvl="0" algn="ctr">
                  <a:defRPr sz="1800">
                    <a:solidFill>
                      <a:srgbClr val="000000"/>
                    </a:solidFill>
                  </a:defRPr>
                </a:pPr>
                <a:r>
                  <a:rPr sz="3000">
                    <a:solidFill>
                      <a:srgbClr val="FFFFFF"/>
                    </a:solidFill>
                  </a:rPr>
                  <a:t>した</a:t>
                </a:r>
              </a:p>
            </p:txBody>
          </p:sp>
          <p:sp>
            <p:nvSpPr>
              <p:cNvPr id="922" name="Shape 922"/>
              <p:cNvSpPr/>
              <p:nvPr/>
            </p:nvSpPr>
            <p:spPr>
              <a:xfrm>
                <a:off x="7340218" y="2311400"/>
                <a:ext cx="1816101" cy="1270000"/>
              </a:xfrm>
              <a:prstGeom prst="rect">
                <a:avLst/>
              </a:prstGeom>
              <a:noFill/>
              <a:ln w="38100" cap="flat">
                <a:solidFill>
                  <a:srgbClr val="FFFFFF"/>
                </a:solidFill>
                <a:prstDash val="solid"/>
                <a:miter lim="400000"/>
              </a:ln>
              <a:effectLst>
                <a:outerShdw blurRad="76200" dir="18900000" rotWithShape="0">
                  <a:srgbClr val="000000">
                    <a:alpha val="80000"/>
                  </a:srgbClr>
                </a:outerShdw>
              </a:effectLst>
            </p:spPr>
            <p:txBody>
              <a:bodyPr wrap="square" lIns="0" tIns="0" rIns="0" bIns="0" numCol="1" anchor="ctr">
                <a:noAutofit/>
              </a:bodyPr>
              <a:lstStyle/>
              <a:p>
                <a:pPr algn="ctr" defTabSz="562550">
                  <a:defRPr sz="2400">
                    <a:effectLst>
                      <a:outerShdw blurRad="25400" dist="23998" dir="2700000" rotWithShape="0">
                        <a:srgbClr val="000000">
                          <a:alpha val="31034"/>
                        </a:srgbClr>
                      </a:outerShdw>
                    </a:effectLst>
                  </a:defRPr>
                </a:pPr>
                <a:endParaRPr/>
              </a:p>
            </p:txBody>
          </p:sp>
          <p:sp>
            <p:nvSpPr>
              <p:cNvPr id="923" name="Shape 923"/>
              <p:cNvSpPr/>
              <p:nvPr/>
            </p:nvSpPr>
            <p:spPr>
              <a:xfrm>
                <a:off x="9613518" y="2551501"/>
                <a:ext cx="1069238" cy="80249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lvl="0" algn="ctr">
                  <a:defRPr sz="1800">
                    <a:solidFill>
                      <a:srgbClr val="000000"/>
                    </a:solidFill>
                  </a:defRPr>
                </a:pPr>
                <a:r>
                  <a:rPr sz="3000">
                    <a:solidFill>
                      <a:srgbClr val="FFFFFF"/>
                    </a:solidFill>
                  </a:rPr>
                  <a:t>した</a:t>
                </a:r>
              </a:p>
            </p:txBody>
          </p:sp>
        </p:grpSp>
        <p:pic>
          <p:nvPicPr>
            <p:cNvPr id="3" name="図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9042" y="4950519"/>
              <a:ext cx="1294163" cy="1863258"/>
            </a:xfrm>
            <a:prstGeom prst="rect">
              <a:avLst/>
            </a:prstGeom>
          </p:spPr>
        </p:pic>
      </p:grpSp>
    </p:spTree>
    <p:extLst>
      <p:ext uri="{BB962C8B-B14F-4D97-AF65-F5344CB8AC3E}">
        <p14:creationId xmlns:p14="http://schemas.microsoft.com/office/powerpoint/2010/main" val="3115876678"/>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iterate>
                                    <p:tmAbs val="0"/>
                                  </p:iterate>
                                  <p:childTnLst>
                                    <p:set>
                                      <p:cBhvr>
                                        <p:cTn id="11" fill="hold"/>
                                        <p:tgtEl>
                                          <p:spTgt spid="916"/>
                                        </p:tgtEl>
                                        <p:attrNameLst>
                                          <p:attrName>style.visibility</p:attrName>
                                        </p:attrNameLst>
                                      </p:cBhvr>
                                      <p:to>
                                        <p:strVal val="visible"/>
                                      </p:to>
                                    </p:set>
                                    <p:animEffect transition="in" filter="dissolve">
                                      <p:cBhvr>
                                        <p:cTn id="12" dur="500"/>
                                        <p:tgtEl>
                                          <p:spTgt spid="91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iterate>
                                    <p:tmAbs val="0"/>
                                  </p:iterate>
                                  <p:childTnLst>
                                    <p:set>
                                      <p:cBhvr>
                                        <p:cTn id="16" fill="hold"/>
                                        <p:tgtEl>
                                          <p:spTgt spid="917"/>
                                        </p:tgtEl>
                                        <p:attrNameLst>
                                          <p:attrName>style.visibility</p:attrName>
                                        </p:attrNameLst>
                                      </p:cBhvr>
                                      <p:to>
                                        <p:strVal val="visible"/>
                                      </p:to>
                                    </p:set>
                                    <p:animEffect transition="in" filter="dissolve">
                                      <p:cBhvr>
                                        <p:cTn id="17" dur="500"/>
                                        <p:tgtEl>
                                          <p:spTgt spid="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6" grpId="0" animBg="1" advAuto="0"/>
      <p:bldP spid="917" grpId="0"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図 32" descr="ピクチャ 3.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926" name="Shape 926"/>
          <p:cNvSpPr/>
          <p:nvPr/>
        </p:nvSpPr>
        <p:spPr>
          <a:xfrm>
            <a:off x="5241726" y="2294929"/>
            <a:ext cx="3402212" cy="33397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0066C1"/>
              </a:gs>
              <a:gs pos="100000">
                <a:srgbClr val="094593"/>
              </a:gs>
            </a:gsLst>
            <a:lin ang="5400000"/>
          </a:gradFill>
          <a:ln w="12700">
            <a:miter lim="400000"/>
          </a:ln>
          <a:effectLst>
            <a:outerShdw blurRad="76200" dir="18900000" rotWithShape="0">
              <a:srgbClr val="000000">
                <a:alpha val="80000"/>
              </a:srgbClr>
            </a:outerShdw>
          </a:effectLst>
        </p:spPr>
        <p:txBody>
          <a:bodyPr lIns="35717" tIns="35717" rIns="35717" bIns="35717" anchor="ctr"/>
          <a:lstStyle/>
          <a:p>
            <a:pPr defTabSz="562550">
              <a:defRPr sz="2400">
                <a:effectLst>
                  <a:outerShdw blurRad="25400" dist="23998" dir="2700000" rotWithShape="0">
                    <a:srgbClr val="000000">
                      <a:alpha val="31034"/>
                    </a:srgbClr>
                  </a:outerShdw>
                </a:effectLst>
              </a:defRPr>
            </a:pPr>
            <a:endParaRPr/>
          </a:p>
        </p:txBody>
      </p:sp>
      <p:sp>
        <p:nvSpPr>
          <p:cNvPr id="927" name="Shape 927"/>
          <p:cNvSpPr/>
          <p:nvPr/>
        </p:nvSpPr>
        <p:spPr>
          <a:xfrm>
            <a:off x="473273" y="2286000"/>
            <a:ext cx="3402212" cy="33397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0066C1"/>
              </a:gs>
              <a:gs pos="100000">
                <a:srgbClr val="094593"/>
              </a:gs>
            </a:gsLst>
            <a:lin ang="5400000"/>
          </a:gradFill>
          <a:ln w="12700">
            <a:miter lim="400000"/>
          </a:ln>
          <a:effectLst>
            <a:outerShdw blurRad="76200" dir="18900000" rotWithShape="0">
              <a:srgbClr val="000000">
                <a:alpha val="80000"/>
              </a:srgbClr>
            </a:outerShdw>
          </a:effectLst>
        </p:spPr>
        <p:txBody>
          <a:bodyPr lIns="35717" tIns="35717" rIns="35717" bIns="35717" anchor="ctr"/>
          <a:lstStyle/>
          <a:p>
            <a:pPr defTabSz="562550">
              <a:defRPr sz="2400">
                <a:effectLst>
                  <a:outerShdw blurRad="25400" dist="23998" dir="2700000" rotWithShape="0">
                    <a:srgbClr val="000000">
                      <a:alpha val="31034"/>
                    </a:srgbClr>
                  </a:outerShdw>
                </a:effectLst>
              </a:defRPr>
            </a:pPr>
            <a:endParaRPr/>
          </a:p>
        </p:txBody>
      </p:sp>
      <p:sp>
        <p:nvSpPr>
          <p:cNvPr id="928" name="Shape 928"/>
          <p:cNvSpPr/>
          <p:nvPr/>
        </p:nvSpPr>
        <p:spPr>
          <a:xfrm>
            <a:off x="546854" y="291877"/>
            <a:ext cx="8001001" cy="764629"/>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spAutoFit/>
          </a:bodyPr>
          <a:lstStyle>
            <a:lvl1pPr>
              <a:defRPr sz="6400"/>
            </a:lvl1pPr>
          </a:lstStyle>
          <a:p>
            <a:pPr lvl="0">
              <a:defRPr sz="1800">
                <a:solidFill>
                  <a:srgbClr val="000000"/>
                </a:solidFill>
              </a:defRPr>
            </a:pPr>
            <a:r>
              <a:rPr sz="4500">
                <a:solidFill>
                  <a:srgbClr val="FFFFFF"/>
                </a:solidFill>
              </a:rPr>
              <a:t>“発見と発明”</a:t>
            </a:r>
          </a:p>
        </p:txBody>
      </p:sp>
      <p:pic>
        <p:nvPicPr>
          <p:cNvPr id="929" name="image.png"/>
          <p:cNvPicPr/>
          <p:nvPr/>
        </p:nvPicPr>
        <p:blipFill>
          <a:blip r:embed="rId4" cstate="email">
            <a:extLst>
              <a:ext uri="{28A0092B-C50C-407E-A947-70E740481C1C}">
                <a14:useLocalDpi xmlns:a14="http://schemas.microsoft.com/office/drawing/2010/main"/>
              </a:ext>
            </a:extLst>
          </a:blip>
          <a:stretch>
            <a:fillRect/>
          </a:stretch>
        </p:blipFill>
        <p:spPr>
          <a:xfrm>
            <a:off x="1870770" y="3119810"/>
            <a:ext cx="848320" cy="1294805"/>
          </a:xfrm>
          <a:prstGeom prst="rect">
            <a:avLst/>
          </a:prstGeom>
          <a:ln w="12700">
            <a:miter lim="400000"/>
          </a:ln>
        </p:spPr>
      </p:pic>
      <p:grpSp>
        <p:nvGrpSpPr>
          <p:cNvPr id="945" name="Group 945"/>
          <p:cNvGrpSpPr/>
          <p:nvPr/>
        </p:nvGrpSpPr>
        <p:grpSpPr>
          <a:xfrm>
            <a:off x="6732634" y="3182776"/>
            <a:ext cx="476918" cy="1348289"/>
            <a:chOff x="-41" y="0"/>
            <a:chExt cx="678282" cy="1917565"/>
          </a:xfrm>
        </p:grpSpPr>
        <p:sp>
          <p:nvSpPr>
            <p:cNvPr id="930" name="Shape 930"/>
            <p:cNvSpPr/>
            <p:nvPr/>
          </p:nvSpPr>
          <p:spPr>
            <a:xfrm rot="15181818" flipH="1">
              <a:off x="73442" y="1482674"/>
              <a:ext cx="145346" cy="2612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6D6FF"/>
            </a:solidFill>
            <a:ln w="19050" cap="flat">
              <a:solidFill>
                <a:srgbClr val="000000"/>
              </a:solidFill>
              <a:prstDash val="solid"/>
              <a:round/>
            </a:ln>
            <a:effectLst/>
          </p:spPr>
          <p:txBody>
            <a:bodyPr wrap="square" lIns="0" tIns="0" rIns="0" bIns="0" numCol="1" anchor="ctr">
              <a:noAutofit/>
            </a:bodyPr>
            <a:lstStyle/>
            <a:p>
              <a:pPr marL="28573" marR="28573" defTabSz="642915">
                <a:defRPr sz="2400">
                  <a:solidFill>
                    <a:srgbClr val="000000"/>
                  </a:solidFill>
                  <a:uFill>
                    <a:solidFill/>
                  </a:uFill>
                  <a:latin typeface="Arial"/>
                  <a:ea typeface="Arial"/>
                  <a:cs typeface="Arial"/>
                  <a:sym typeface="Arial"/>
                </a:defRPr>
              </a:pPr>
              <a:endParaRPr/>
            </a:p>
          </p:txBody>
        </p:sp>
        <p:sp>
          <p:nvSpPr>
            <p:cNvPr id="931" name="Shape 931"/>
            <p:cNvSpPr/>
            <p:nvPr/>
          </p:nvSpPr>
          <p:spPr>
            <a:xfrm rot="16080269" flipH="1">
              <a:off x="-175334" y="1131812"/>
              <a:ext cx="705600" cy="1585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6D6FF"/>
            </a:solidFill>
            <a:ln w="12700" cap="flat">
              <a:solidFill>
                <a:srgbClr val="000000"/>
              </a:solidFill>
              <a:prstDash val="solid"/>
              <a:round/>
            </a:ln>
            <a:effectLst/>
          </p:spPr>
          <p:txBody>
            <a:bodyPr wrap="square" lIns="0" tIns="0" rIns="0" bIns="0" numCol="1" anchor="ctr">
              <a:noAutofit/>
            </a:bodyPr>
            <a:lstStyle/>
            <a:p>
              <a:pPr marL="28573" marR="28573" defTabSz="642915">
                <a:defRPr sz="2400">
                  <a:solidFill>
                    <a:srgbClr val="000000"/>
                  </a:solidFill>
                  <a:uFill>
                    <a:solidFill/>
                  </a:uFill>
                  <a:latin typeface="Arial"/>
                  <a:ea typeface="Arial"/>
                  <a:cs typeface="Arial"/>
                  <a:sym typeface="Arial"/>
                </a:defRPr>
              </a:pPr>
              <a:endParaRPr/>
            </a:p>
          </p:txBody>
        </p:sp>
        <p:sp>
          <p:nvSpPr>
            <p:cNvPr id="932" name="Shape 932"/>
            <p:cNvSpPr/>
            <p:nvPr/>
          </p:nvSpPr>
          <p:spPr>
            <a:xfrm rot="16080269" flipH="1">
              <a:off x="-42823" y="1353848"/>
              <a:ext cx="705600" cy="1775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6D6FF"/>
            </a:solidFill>
            <a:ln w="12700" cap="flat">
              <a:solidFill>
                <a:srgbClr val="000000"/>
              </a:solidFill>
              <a:prstDash val="solid"/>
              <a:round/>
            </a:ln>
            <a:effectLst/>
          </p:spPr>
          <p:txBody>
            <a:bodyPr wrap="square" lIns="0" tIns="0" rIns="0" bIns="0" numCol="1" anchor="ctr">
              <a:noAutofit/>
            </a:bodyPr>
            <a:lstStyle/>
            <a:p>
              <a:pPr marL="28573" marR="28573" defTabSz="642915">
                <a:defRPr sz="2400">
                  <a:solidFill>
                    <a:srgbClr val="000000"/>
                  </a:solidFill>
                  <a:uFill>
                    <a:solidFill/>
                  </a:uFill>
                  <a:latin typeface="Arial"/>
                  <a:ea typeface="Arial"/>
                  <a:cs typeface="Arial"/>
                  <a:sym typeface="Arial"/>
                </a:defRPr>
              </a:pPr>
              <a:endParaRPr/>
            </a:p>
          </p:txBody>
        </p:sp>
        <p:sp>
          <p:nvSpPr>
            <p:cNvPr id="933" name="Shape 933"/>
            <p:cNvSpPr/>
            <p:nvPr/>
          </p:nvSpPr>
          <p:spPr>
            <a:xfrm rot="16140157" flipH="1">
              <a:off x="-189945" y="652913"/>
              <a:ext cx="934838" cy="409590"/>
            </a:xfrm>
            <a:custGeom>
              <a:avLst/>
              <a:gdLst/>
              <a:ahLst/>
              <a:cxnLst>
                <a:cxn ang="0">
                  <a:pos x="wd2" y="hd2"/>
                </a:cxn>
                <a:cxn ang="5400000">
                  <a:pos x="wd2" y="hd2"/>
                </a:cxn>
                <a:cxn ang="10800000">
                  <a:pos x="wd2" y="hd2"/>
                </a:cxn>
                <a:cxn ang="16200000">
                  <a:pos x="wd2" y="hd2"/>
                </a:cxn>
              </a:cxnLst>
              <a:rect l="0" t="0" r="r" b="b"/>
              <a:pathLst>
                <a:path w="19679" h="19679" extrusionOk="0">
                  <a:moveTo>
                    <a:pt x="16797" y="2882"/>
                  </a:moveTo>
                  <a:cubicBezTo>
                    <a:pt x="20639" y="6724"/>
                    <a:pt x="20639" y="12954"/>
                    <a:pt x="16797" y="16796"/>
                  </a:cubicBezTo>
                  <a:cubicBezTo>
                    <a:pt x="12954" y="20639"/>
                    <a:pt x="6724" y="20639"/>
                    <a:pt x="2882" y="16796"/>
                  </a:cubicBezTo>
                  <a:cubicBezTo>
                    <a:pt x="-961" y="12954"/>
                    <a:pt x="-961" y="6724"/>
                    <a:pt x="2882" y="2882"/>
                  </a:cubicBezTo>
                  <a:cubicBezTo>
                    <a:pt x="6724" y="-961"/>
                    <a:pt x="12954" y="-961"/>
                    <a:pt x="16797" y="2882"/>
                  </a:cubicBezTo>
                </a:path>
              </a:pathLst>
            </a:custGeom>
            <a:solidFill>
              <a:srgbClr val="76D6FF"/>
            </a:solidFill>
            <a:ln w="12700" cap="flat">
              <a:solidFill>
                <a:srgbClr val="000000"/>
              </a:solidFill>
              <a:prstDash val="solid"/>
              <a:round/>
            </a:ln>
            <a:effectLst/>
          </p:spPr>
          <p:txBody>
            <a:bodyPr wrap="square" lIns="0" tIns="0" rIns="0" bIns="0" numCol="1" anchor="ctr">
              <a:noAutofit/>
            </a:bodyPr>
            <a:lstStyle/>
            <a:p>
              <a:pPr marL="28573" marR="28573" defTabSz="642915">
                <a:defRPr sz="2400">
                  <a:solidFill>
                    <a:srgbClr val="000000"/>
                  </a:solidFill>
                  <a:uFill>
                    <a:solidFill/>
                  </a:uFill>
                  <a:latin typeface="Arial"/>
                  <a:ea typeface="Arial"/>
                  <a:cs typeface="Arial"/>
                  <a:sym typeface="Arial"/>
                </a:defRPr>
              </a:pPr>
              <a:endParaRPr/>
            </a:p>
          </p:txBody>
        </p:sp>
        <p:grpSp>
          <p:nvGrpSpPr>
            <p:cNvPr id="938" name="Group 938"/>
            <p:cNvGrpSpPr/>
            <p:nvPr/>
          </p:nvGrpSpPr>
          <p:grpSpPr>
            <a:xfrm rot="180341" flipH="1">
              <a:off x="30037" y="66336"/>
              <a:ext cx="549079" cy="581471"/>
              <a:chOff x="0" y="0"/>
              <a:chExt cx="549077" cy="581469"/>
            </a:xfrm>
          </p:grpSpPr>
          <p:sp>
            <p:nvSpPr>
              <p:cNvPr id="934" name="Shape 934"/>
              <p:cNvSpPr/>
              <p:nvPr/>
            </p:nvSpPr>
            <p:spPr>
              <a:xfrm>
                <a:off x="0" y="0"/>
                <a:ext cx="549078" cy="58147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solidFill>
                <a:srgbClr val="76D6FF"/>
              </a:solidFill>
              <a:ln w="12700" cap="flat">
                <a:solidFill>
                  <a:srgbClr val="000000"/>
                </a:solidFill>
                <a:prstDash val="solid"/>
                <a:round/>
              </a:ln>
              <a:effectLst/>
            </p:spPr>
            <p:txBody>
              <a:bodyPr wrap="square" lIns="0" tIns="0" rIns="0" bIns="0" numCol="1" anchor="ctr">
                <a:noAutofit/>
              </a:bodyPr>
              <a:lstStyle/>
              <a:p>
                <a:pPr marL="28573" marR="28573" defTabSz="642915">
                  <a:defRPr sz="2400">
                    <a:solidFill>
                      <a:srgbClr val="000000"/>
                    </a:solidFill>
                    <a:uFill>
                      <a:solidFill/>
                    </a:uFill>
                    <a:latin typeface="Arial"/>
                    <a:ea typeface="Arial"/>
                    <a:cs typeface="Arial"/>
                    <a:sym typeface="Arial"/>
                  </a:defRPr>
                </a:pPr>
                <a:endParaRPr/>
              </a:p>
            </p:txBody>
          </p:sp>
          <p:sp>
            <p:nvSpPr>
              <p:cNvPr id="935" name="Shape 935"/>
              <p:cNvSpPr/>
              <p:nvPr/>
            </p:nvSpPr>
            <p:spPr>
              <a:xfrm>
                <a:off x="155413" y="175793"/>
                <a:ext cx="57196" cy="6057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solidFill>
                <a:srgbClr val="61B3D6"/>
              </a:solidFill>
              <a:ln w="12700" cap="flat">
                <a:noFill/>
                <a:round/>
              </a:ln>
              <a:effectLst/>
            </p:spPr>
            <p:txBody>
              <a:bodyPr wrap="square" lIns="0" tIns="0" rIns="0" bIns="0" numCol="1" anchor="ctr">
                <a:noAutofit/>
              </a:bodyPr>
              <a:lstStyle/>
              <a:p>
                <a:pPr marL="28573" marR="28573" defTabSz="642915">
                  <a:defRPr sz="2400">
                    <a:solidFill>
                      <a:srgbClr val="000000"/>
                    </a:solidFill>
                    <a:uFill>
                      <a:solidFill/>
                    </a:uFill>
                    <a:latin typeface="Arial"/>
                    <a:ea typeface="Arial"/>
                    <a:cs typeface="Arial"/>
                    <a:sym typeface="Arial"/>
                  </a:defRPr>
                </a:pPr>
                <a:endParaRPr/>
              </a:p>
            </p:txBody>
          </p:sp>
          <p:sp>
            <p:nvSpPr>
              <p:cNvPr id="936" name="Shape 936"/>
              <p:cNvSpPr/>
              <p:nvPr/>
            </p:nvSpPr>
            <p:spPr>
              <a:xfrm>
                <a:off x="331316" y="174474"/>
                <a:ext cx="57196" cy="6057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solidFill>
                <a:srgbClr val="61B3D6"/>
              </a:solidFill>
              <a:ln w="12700" cap="flat">
                <a:noFill/>
                <a:round/>
              </a:ln>
              <a:effectLst/>
            </p:spPr>
            <p:txBody>
              <a:bodyPr wrap="square" lIns="0" tIns="0" rIns="0" bIns="0" numCol="1" anchor="ctr">
                <a:noAutofit/>
              </a:bodyPr>
              <a:lstStyle/>
              <a:p>
                <a:pPr marL="28573" marR="28573" defTabSz="642915">
                  <a:defRPr sz="2400">
                    <a:solidFill>
                      <a:srgbClr val="000000"/>
                    </a:solidFill>
                    <a:uFill>
                      <a:solidFill/>
                    </a:uFill>
                    <a:latin typeface="Arial"/>
                    <a:ea typeface="Arial"/>
                    <a:cs typeface="Arial"/>
                    <a:sym typeface="Arial"/>
                  </a:defRPr>
                </a:pPr>
                <a:endParaRPr/>
              </a:p>
            </p:txBody>
          </p:sp>
          <p:sp>
            <p:nvSpPr>
              <p:cNvPr id="937" name="Shape 937"/>
              <p:cNvSpPr/>
              <p:nvPr/>
            </p:nvSpPr>
            <p:spPr>
              <a:xfrm>
                <a:off x="125273" y="174328"/>
                <a:ext cx="296910" cy="298139"/>
              </a:xfrm>
              <a:custGeom>
                <a:avLst/>
                <a:gdLst/>
                <a:ahLst/>
                <a:cxnLst>
                  <a:cxn ang="0">
                    <a:pos x="wd2" y="hd2"/>
                  </a:cxn>
                  <a:cxn ang="5400000">
                    <a:pos x="wd2" y="hd2"/>
                  </a:cxn>
                  <a:cxn ang="10800000">
                    <a:pos x="wd2" y="hd2"/>
                  </a:cxn>
                  <a:cxn ang="16200000">
                    <a:pos x="wd2" y="hd2"/>
                  </a:cxn>
                </a:cxnLst>
                <a:rect l="0" t="0" r="r" b="b"/>
                <a:pathLst>
                  <a:path w="21600" h="20368" extrusionOk="0">
                    <a:moveTo>
                      <a:pt x="4401" y="0"/>
                    </a:moveTo>
                    <a:cubicBezTo>
                      <a:pt x="3252" y="0"/>
                      <a:pt x="2321" y="926"/>
                      <a:pt x="2321" y="2069"/>
                    </a:cubicBezTo>
                    <a:cubicBezTo>
                      <a:pt x="2321" y="3212"/>
                      <a:pt x="3252" y="4138"/>
                      <a:pt x="4401" y="4138"/>
                    </a:cubicBezTo>
                    <a:cubicBezTo>
                      <a:pt x="5550" y="4138"/>
                      <a:pt x="6482" y="3212"/>
                      <a:pt x="6482" y="2069"/>
                    </a:cubicBezTo>
                    <a:cubicBezTo>
                      <a:pt x="6482" y="926"/>
                      <a:pt x="5550" y="0"/>
                      <a:pt x="4401" y="0"/>
                    </a:cubicBezTo>
                    <a:close/>
                    <a:moveTo>
                      <a:pt x="17199" y="0"/>
                    </a:moveTo>
                    <a:cubicBezTo>
                      <a:pt x="16050" y="0"/>
                      <a:pt x="15118" y="926"/>
                      <a:pt x="15118" y="2069"/>
                    </a:cubicBezTo>
                    <a:cubicBezTo>
                      <a:pt x="15118" y="3212"/>
                      <a:pt x="16050" y="4138"/>
                      <a:pt x="17199" y="4138"/>
                    </a:cubicBezTo>
                    <a:cubicBezTo>
                      <a:pt x="18348" y="4138"/>
                      <a:pt x="19279" y="3212"/>
                      <a:pt x="19279" y="2069"/>
                    </a:cubicBezTo>
                    <a:cubicBezTo>
                      <a:pt x="19279" y="926"/>
                      <a:pt x="18348" y="0"/>
                      <a:pt x="17199" y="0"/>
                    </a:cubicBezTo>
                    <a:close/>
                    <a:moveTo>
                      <a:pt x="0" y="16671"/>
                    </a:moveTo>
                    <a:cubicBezTo>
                      <a:pt x="7199" y="21600"/>
                      <a:pt x="14401" y="21600"/>
                      <a:pt x="21600" y="16671"/>
                    </a:cubicBezTo>
                  </a:path>
                </a:pathLst>
              </a:custGeom>
              <a:noFill/>
              <a:ln w="12700" cap="flat">
                <a:solidFill>
                  <a:srgbClr val="000000"/>
                </a:solidFill>
                <a:prstDash val="solid"/>
                <a:round/>
              </a:ln>
              <a:effectLst/>
            </p:spPr>
            <p:txBody>
              <a:bodyPr wrap="square" lIns="0" tIns="0" rIns="0" bIns="0" numCol="1" anchor="ctr">
                <a:noAutofit/>
              </a:bodyPr>
              <a:lstStyle/>
              <a:p>
                <a:pPr marL="28573" marR="28573" defTabSz="642915">
                  <a:defRPr sz="2400">
                    <a:solidFill>
                      <a:srgbClr val="000000"/>
                    </a:solidFill>
                    <a:uFill>
                      <a:solidFill/>
                    </a:uFill>
                    <a:latin typeface="Arial"/>
                    <a:ea typeface="Arial"/>
                    <a:cs typeface="Arial"/>
                    <a:sym typeface="Arial"/>
                  </a:defRPr>
                </a:pPr>
                <a:endParaRPr/>
              </a:p>
            </p:txBody>
          </p:sp>
        </p:grpSp>
        <p:sp>
          <p:nvSpPr>
            <p:cNvPr id="939" name="Shape 939"/>
            <p:cNvSpPr/>
            <p:nvPr/>
          </p:nvSpPr>
          <p:spPr>
            <a:xfrm rot="15181818" flipH="1">
              <a:off x="200882" y="1680116"/>
              <a:ext cx="145346" cy="25999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6D6FF"/>
            </a:solidFill>
            <a:ln w="19050" cap="flat">
              <a:solidFill>
                <a:srgbClr val="000000"/>
              </a:solidFill>
              <a:prstDash val="solid"/>
              <a:round/>
            </a:ln>
            <a:effectLst/>
          </p:spPr>
          <p:txBody>
            <a:bodyPr wrap="square" lIns="0" tIns="0" rIns="0" bIns="0" numCol="1" anchor="ctr">
              <a:noAutofit/>
            </a:bodyPr>
            <a:lstStyle/>
            <a:p>
              <a:pPr marL="28573" marR="28573" defTabSz="642915">
                <a:defRPr sz="2400">
                  <a:solidFill>
                    <a:srgbClr val="000000"/>
                  </a:solidFill>
                  <a:uFill>
                    <a:solidFill/>
                  </a:uFill>
                  <a:latin typeface="Arial"/>
                  <a:ea typeface="Arial"/>
                  <a:cs typeface="Arial"/>
                  <a:sym typeface="Arial"/>
                </a:defRPr>
              </a:pPr>
              <a:endParaRPr/>
            </a:p>
          </p:txBody>
        </p:sp>
        <p:sp>
          <p:nvSpPr>
            <p:cNvPr id="940" name="Shape 940"/>
            <p:cNvSpPr/>
            <p:nvPr/>
          </p:nvSpPr>
          <p:spPr>
            <a:xfrm rot="10860145">
              <a:off x="175867" y="2425"/>
              <a:ext cx="278638" cy="152080"/>
            </a:xfrm>
            <a:custGeom>
              <a:avLst/>
              <a:gdLst/>
              <a:ahLst/>
              <a:cxnLst>
                <a:cxn ang="0">
                  <a:pos x="wd2" y="hd2"/>
                </a:cxn>
                <a:cxn ang="5400000">
                  <a:pos x="wd2" y="hd2"/>
                </a:cxn>
                <a:cxn ang="10800000">
                  <a:pos x="wd2" y="hd2"/>
                </a:cxn>
                <a:cxn ang="16200000">
                  <a:pos x="wd2" y="hd2"/>
                </a:cxn>
              </a:cxnLst>
              <a:rect l="0" t="0" r="r" b="b"/>
              <a:pathLst>
                <a:path w="21379" h="21600" extrusionOk="0">
                  <a:moveTo>
                    <a:pt x="10716" y="2187"/>
                  </a:moveTo>
                  <a:cubicBezTo>
                    <a:pt x="10307" y="1746"/>
                    <a:pt x="9385" y="1018"/>
                    <a:pt x="8871" y="730"/>
                  </a:cubicBezTo>
                  <a:cubicBezTo>
                    <a:pt x="7721" y="152"/>
                    <a:pt x="6541" y="0"/>
                    <a:pt x="5271" y="0"/>
                  </a:cubicBezTo>
                  <a:cubicBezTo>
                    <a:pt x="4031" y="152"/>
                    <a:pt x="2851" y="575"/>
                    <a:pt x="1823" y="1305"/>
                  </a:cubicBezTo>
                  <a:cubicBezTo>
                    <a:pt x="1006" y="2187"/>
                    <a:pt x="431" y="3222"/>
                    <a:pt x="98" y="4220"/>
                  </a:cubicBezTo>
                  <a:cubicBezTo>
                    <a:pt x="-144" y="5410"/>
                    <a:pt x="98" y="6560"/>
                    <a:pt x="431" y="7597"/>
                  </a:cubicBezTo>
                  <a:lnTo>
                    <a:pt x="10716" y="21600"/>
                  </a:lnTo>
                  <a:lnTo>
                    <a:pt x="20851" y="7597"/>
                  </a:lnTo>
                  <a:cubicBezTo>
                    <a:pt x="21336" y="6560"/>
                    <a:pt x="21456" y="5410"/>
                    <a:pt x="21336" y="4220"/>
                  </a:cubicBezTo>
                  <a:cubicBezTo>
                    <a:pt x="20971" y="3222"/>
                    <a:pt x="20276" y="2187"/>
                    <a:pt x="19488" y="1305"/>
                  </a:cubicBezTo>
                  <a:cubicBezTo>
                    <a:pt x="18431" y="575"/>
                    <a:pt x="17281" y="152"/>
                    <a:pt x="16131" y="0"/>
                  </a:cubicBezTo>
                  <a:cubicBezTo>
                    <a:pt x="14861" y="0"/>
                    <a:pt x="13591" y="152"/>
                    <a:pt x="12561" y="730"/>
                  </a:cubicBezTo>
                  <a:cubicBezTo>
                    <a:pt x="12032" y="1018"/>
                    <a:pt x="11110" y="1746"/>
                    <a:pt x="10716" y="2187"/>
                  </a:cubicBezTo>
                  <a:close/>
                </a:path>
              </a:pathLst>
            </a:custGeom>
            <a:solidFill>
              <a:srgbClr val="DDF0F6"/>
            </a:solidFill>
            <a:ln w="12700" cap="flat">
              <a:solidFill>
                <a:srgbClr val="000000"/>
              </a:solidFill>
              <a:prstDash val="solid"/>
              <a:round/>
            </a:ln>
            <a:effectLst/>
          </p:spPr>
          <p:txBody>
            <a:bodyPr wrap="square" lIns="0" tIns="0" rIns="0" bIns="0" numCol="1" anchor="ctr">
              <a:noAutofit/>
            </a:bodyPr>
            <a:lstStyle/>
            <a:p>
              <a:pPr marL="28573" marR="28573" defTabSz="642915">
                <a:defRPr sz="2400">
                  <a:solidFill>
                    <a:srgbClr val="000000"/>
                  </a:solidFill>
                  <a:uFill>
                    <a:solidFill/>
                  </a:uFill>
                  <a:latin typeface="Arial"/>
                  <a:ea typeface="Arial"/>
                  <a:cs typeface="Arial"/>
                  <a:sym typeface="Arial"/>
                </a:defRPr>
              </a:pPr>
              <a:endParaRPr/>
            </a:p>
          </p:txBody>
        </p:sp>
        <p:sp>
          <p:nvSpPr>
            <p:cNvPr id="941" name="Shape 941"/>
            <p:cNvSpPr/>
            <p:nvPr/>
          </p:nvSpPr>
          <p:spPr>
            <a:xfrm rot="20389893">
              <a:off x="390281" y="630690"/>
              <a:ext cx="134502" cy="4168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6D6FF"/>
            </a:solidFill>
            <a:ln w="12700" cap="flat">
              <a:solidFill>
                <a:srgbClr val="000000"/>
              </a:solidFill>
              <a:prstDash val="solid"/>
              <a:round/>
            </a:ln>
            <a:effectLst/>
          </p:spPr>
          <p:txBody>
            <a:bodyPr wrap="square" lIns="0" tIns="0" rIns="0" bIns="0" numCol="1" anchor="ctr">
              <a:noAutofit/>
            </a:bodyPr>
            <a:lstStyle/>
            <a:p>
              <a:pPr marL="28573" marR="28573" defTabSz="642915">
                <a:defRPr sz="2400">
                  <a:solidFill>
                    <a:srgbClr val="000000"/>
                  </a:solidFill>
                  <a:uFill>
                    <a:solidFill/>
                  </a:uFill>
                  <a:latin typeface="Arial"/>
                  <a:ea typeface="Arial"/>
                  <a:cs typeface="Arial"/>
                  <a:sym typeface="Arial"/>
                </a:defRPr>
              </a:pPr>
              <a:endParaRPr/>
            </a:p>
          </p:txBody>
        </p:sp>
        <p:grpSp>
          <p:nvGrpSpPr>
            <p:cNvPr id="944" name="Group 944"/>
            <p:cNvGrpSpPr/>
            <p:nvPr/>
          </p:nvGrpSpPr>
          <p:grpSpPr>
            <a:xfrm rot="18493726">
              <a:off x="75661" y="1055669"/>
              <a:ext cx="631679" cy="232447"/>
              <a:chOff x="0" y="0"/>
              <a:chExt cx="631678" cy="232445"/>
            </a:xfrm>
          </p:grpSpPr>
          <p:sp>
            <p:nvSpPr>
              <p:cNvPr id="942" name="Shape 942"/>
              <p:cNvSpPr/>
              <p:nvPr/>
            </p:nvSpPr>
            <p:spPr>
              <a:xfrm rot="21434442">
                <a:off x="130561" y="33695"/>
                <a:ext cx="498119" cy="1366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6D6FF"/>
              </a:solidFill>
              <a:ln w="12700" cap="flat">
                <a:solidFill>
                  <a:srgbClr val="000000"/>
                </a:solidFill>
                <a:prstDash val="solid"/>
                <a:round/>
              </a:ln>
              <a:effectLst/>
            </p:spPr>
            <p:txBody>
              <a:bodyPr wrap="square" lIns="0" tIns="0" rIns="0" bIns="0" numCol="1" anchor="ctr">
                <a:noAutofit/>
              </a:bodyPr>
              <a:lstStyle/>
              <a:p>
                <a:pPr marL="28573" marR="28573" defTabSz="642915">
                  <a:defRPr sz="2400">
                    <a:solidFill>
                      <a:srgbClr val="000000"/>
                    </a:solidFill>
                    <a:uFill>
                      <a:solidFill/>
                    </a:uFill>
                    <a:latin typeface="Arial"/>
                    <a:ea typeface="Arial"/>
                    <a:cs typeface="Arial"/>
                    <a:sym typeface="Arial"/>
                  </a:defRPr>
                </a:pPr>
                <a:endParaRPr/>
              </a:p>
            </p:txBody>
          </p:sp>
          <p:sp>
            <p:nvSpPr>
              <p:cNvPr id="943" name="Shape 943"/>
              <p:cNvSpPr/>
              <p:nvPr/>
            </p:nvSpPr>
            <p:spPr>
              <a:xfrm rot="21434442">
                <a:off x="5232" y="4976"/>
                <a:ext cx="212103" cy="2224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6D6FF"/>
              </a:solidFill>
              <a:ln w="12700" cap="flat">
                <a:solidFill>
                  <a:srgbClr val="000000"/>
                </a:solidFill>
                <a:prstDash val="solid"/>
                <a:round/>
              </a:ln>
              <a:effectLst/>
            </p:spPr>
            <p:txBody>
              <a:bodyPr wrap="square" lIns="0" tIns="0" rIns="0" bIns="0" numCol="1" anchor="ctr">
                <a:noAutofit/>
              </a:bodyPr>
              <a:lstStyle/>
              <a:p>
                <a:pPr marL="28573" marR="28573" defTabSz="642915">
                  <a:defRPr sz="2400">
                    <a:solidFill>
                      <a:srgbClr val="000000"/>
                    </a:solidFill>
                    <a:uFill>
                      <a:solidFill/>
                    </a:uFill>
                    <a:latin typeface="Arial"/>
                    <a:ea typeface="Arial"/>
                    <a:cs typeface="Arial"/>
                    <a:sym typeface="Arial"/>
                  </a:defRPr>
                </a:pPr>
                <a:endParaRPr/>
              </a:p>
            </p:txBody>
          </p:sp>
        </p:grpSp>
      </p:grpSp>
      <p:sp>
        <p:nvSpPr>
          <p:cNvPr id="946" name="Shape 946"/>
          <p:cNvSpPr/>
          <p:nvPr/>
        </p:nvSpPr>
        <p:spPr>
          <a:xfrm>
            <a:off x="2982516" y="1509117"/>
            <a:ext cx="892969" cy="892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B18CFE"/>
          </a:solidFill>
          <a:ln w="12700">
            <a:miter lim="400000"/>
          </a:ln>
          <a:effectLst>
            <a:outerShdw blurRad="76200" dir="18900000" rotWithShape="0">
              <a:srgbClr val="000000">
                <a:alpha val="80000"/>
              </a:srgbClr>
            </a:outerShdw>
          </a:effectLst>
        </p:spPr>
        <p:txBody>
          <a:bodyPr lIns="0" tIns="0" rIns="0" bIns="0" anchor="ctr"/>
          <a:lstStyle/>
          <a:p>
            <a:pPr defTabSz="562550">
              <a:defRPr sz="2400">
                <a:effectLst>
                  <a:outerShdw blurRad="25400" dist="23998" dir="2700000" rotWithShape="0">
                    <a:srgbClr val="000000">
                      <a:alpha val="31034"/>
                    </a:srgbClr>
                  </a:outerShdw>
                </a:effectLst>
              </a:defRPr>
            </a:pPr>
            <a:endParaRPr/>
          </a:p>
        </p:txBody>
      </p:sp>
      <p:sp>
        <p:nvSpPr>
          <p:cNvPr id="947" name="Shape 947"/>
          <p:cNvSpPr/>
          <p:nvPr/>
        </p:nvSpPr>
        <p:spPr>
          <a:xfrm>
            <a:off x="6659639" y="1785938"/>
            <a:ext cx="619964" cy="646159"/>
          </a:xfrm>
          <a:prstGeom prst="star5">
            <a:avLst>
              <a:gd name="adj" fmla="val 25000"/>
              <a:gd name="hf" fmla="val 105146"/>
              <a:gd name="vf" fmla="val 110557"/>
            </a:avLst>
          </a:prstGeom>
          <a:solidFill>
            <a:srgbClr val="F5EC00"/>
          </a:solidFill>
          <a:ln w="12700">
            <a:miter lim="400000"/>
          </a:ln>
          <a:effectLst>
            <a:outerShdw blurRad="76200" dir="18900000" rotWithShape="0">
              <a:srgbClr val="000000">
                <a:alpha val="80000"/>
              </a:srgbClr>
            </a:outerShdw>
          </a:effectLst>
        </p:spPr>
        <p:txBody>
          <a:bodyPr lIns="0" tIns="0" rIns="0" bIns="0" anchor="ctr"/>
          <a:lstStyle/>
          <a:p>
            <a:pPr defTabSz="562550">
              <a:defRPr sz="2400">
                <a:effectLst>
                  <a:outerShdw blurRad="25400" dist="23998" dir="2700000" rotWithShape="0">
                    <a:srgbClr val="000000">
                      <a:alpha val="31034"/>
                    </a:srgbClr>
                  </a:outerShdw>
                </a:effectLst>
              </a:defRPr>
            </a:pPr>
            <a:endParaRPr/>
          </a:p>
        </p:txBody>
      </p:sp>
      <p:sp>
        <p:nvSpPr>
          <p:cNvPr id="948" name="Shape 948"/>
          <p:cNvSpPr/>
          <p:nvPr/>
        </p:nvSpPr>
        <p:spPr>
          <a:xfrm>
            <a:off x="6712803" y="2586137"/>
            <a:ext cx="456852" cy="533796"/>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lvl="0">
              <a:defRPr sz="1800">
                <a:solidFill>
                  <a:srgbClr val="000000"/>
                </a:solidFill>
              </a:defRPr>
            </a:pPr>
            <a:r>
              <a:rPr sz="3000">
                <a:solidFill>
                  <a:srgbClr val="FFFFFF"/>
                </a:solidFill>
              </a:rPr>
              <a:t>＋</a:t>
            </a:r>
          </a:p>
        </p:txBody>
      </p:sp>
      <p:sp>
        <p:nvSpPr>
          <p:cNvPr id="949" name="Shape 949"/>
          <p:cNvSpPr/>
          <p:nvPr/>
        </p:nvSpPr>
        <p:spPr>
          <a:xfrm>
            <a:off x="6793138" y="4648895"/>
            <a:ext cx="263741" cy="533796"/>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lvl="0">
              <a:defRPr sz="1800">
                <a:solidFill>
                  <a:srgbClr val="000000"/>
                </a:solidFill>
              </a:defRPr>
            </a:pPr>
            <a:r>
              <a:rPr sz="3000">
                <a:solidFill>
                  <a:srgbClr val="FFFFFF"/>
                </a:solidFill>
              </a:rPr>
              <a:t>−</a:t>
            </a:r>
          </a:p>
        </p:txBody>
      </p:sp>
      <p:grpSp>
        <p:nvGrpSpPr>
          <p:cNvPr id="955" name="Group 955"/>
          <p:cNvGrpSpPr/>
          <p:nvPr/>
        </p:nvGrpSpPr>
        <p:grpSpPr>
          <a:xfrm>
            <a:off x="6045399" y="2464594"/>
            <a:ext cx="1848446" cy="2687836"/>
            <a:chOff x="0" y="0"/>
            <a:chExt cx="2628900" cy="3822699"/>
          </a:xfrm>
        </p:grpSpPr>
        <p:sp>
          <p:nvSpPr>
            <p:cNvPr id="950" name="Shape 950"/>
            <p:cNvSpPr/>
            <p:nvPr/>
          </p:nvSpPr>
          <p:spPr>
            <a:xfrm>
              <a:off x="1917700" y="3149600"/>
              <a:ext cx="711201" cy="673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53D5FD"/>
            </a:solidFill>
            <a:ln w="12700" cap="flat">
              <a:noFill/>
              <a:miter lim="400000"/>
            </a:ln>
            <a:effectLst>
              <a:outerShdw blurRad="76200" dir="18900000" rotWithShape="0">
                <a:srgbClr val="000000">
                  <a:alpha val="80000"/>
                </a:srgbClr>
              </a:outerShdw>
            </a:effectLst>
          </p:spPr>
          <p:txBody>
            <a:bodyPr wrap="square" lIns="0" tIns="0" rIns="0" bIns="0" numCol="1" anchor="ctr">
              <a:noAutofit/>
            </a:bodyPr>
            <a:lstStyle/>
            <a:p>
              <a:pPr defTabSz="562550">
                <a:defRPr sz="2400">
                  <a:effectLst>
                    <a:outerShdw blurRad="25400" dist="23998" dir="2700000" rotWithShape="0">
                      <a:srgbClr val="000000">
                        <a:alpha val="31034"/>
                      </a:srgbClr>
                    </a:outerShdw>
                  </a:effectLst>
                </a:defRPr>
              </a:pPr>
              <a:endParaRPr/>
            </a:p>
          </p:txBody>
        </p:sp>
        <p:grpSp>
          <p:nvGrpSpPr>
            <p:cNvPr id="954" name="Group 954"/>
            <p:cNvGrpSpPr/>
            <p:nvPr/>
          </p:nvGrpSpPr>
          <p:grpSpPr>
            <a:xfrm>
              <a:off x="0" y="0"/>
              <a:ext cx="2519799" cy="3797300"/>
              <a:chOff x="0" y="0"/>
              <a:chExt cx="2519798" cy="3797300"/>
            </a:xfrm>
          </p:grpSpPr>
          <p:sp>
            <p:nvSpPr>
              <p:cNvPr id="951" name="Shape 951"/>
              <p:cNvSpPr/>
              <p:nvPr/>
            </p:nvSpPr>
            <p:spPr>
              <a:xfrm>
                <a:off x="76200" y="546100"/>
                <a:ext cx="571500" cy="558800"/>
              </a:xfrm>
              <a:prstGeom prst="rect">
                <a:avLst/>
              </a:prstGeom>
              <a:solidFill>
                <a:srgbClr val="E392FE"/>
              </a:solidFill>
              <a:ln w="12700" cap="flat">
                <a:noFill/>
                <a:miter lim="400000"/>
              </a:ln>
              <a:effectLst>
                <a:outerShdw blurRad="76200" dir="18900000" rotWithShape="0">
                  <a:srgbClr val="000000">
                    <a:alpha val="80000"/>
                  </a:srgbClr>
                </a:outerShdw>
              </a:effectLst>
            </p:spPr>
            <p:txBody>
              <a:bodyPr wrap="square" lIns="0" tIns="0" rIns="0" bIns="0" numCol="1" anchor="ctr">
                <a:noAutofit/>
              </a:bodyPr>
              <a:lstStyle/>
              <a:p>
                <a:pPr defTabSz="562550">
                  <a:defRPr sz="2400">
                    <a:effectLst>
                      <a:outerShdw blurRad="25400" dist="23998" dir="2700000" rotWithShape="0">
                        <a:srgbClr val="000000">
                          <a:alpha val="31034"/>
                        </a:srgbClr>
                      </a:outerShdw>
                    </a:effectLst>
                  </a:defRPr>
                </a:pPr>
                <a:endParaRPr/>
              </a:p>
            </p:txBody>
          </p:sp>
          <p:sp>
            <p:nvSpPr>
              <p:cNvPr id="952" name="Shape 952"/>
              <p:cNvSpPr/>
              <p:nvPr/>
            </p:nvSpPr>
            <p:spPr>
              <a:xfrm>
                <a:off x="0" y="3124200"/>
                <a:ext cx="914400" cy="6731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0800" y="0"/>
                    </a:lnTo>
                    <a:close/>
                  </a:path>
                </a:pathLst>
              </a:custGeom>
              <a:solidFill>
                <a:srgbClr val="FFA57D"/>
              </a:solidFill>
              <a:ln w="12700" cap="flat">
                <a:noFill/>
                <a:miter lim="400000"/>
              </a:ln>
              <a:effectLst>
                <a:outerShdw blurRad="76200" dir="18900000" rotWithShape="0">
                  <a:srgbClr val="000000">
                    <a:alpha val="80000"/>
                  </a:srgbClr>
                </a:outerShdw>
              </a:effectLst>
            </p:spPr>
            <p:txBody>
              <a:bodyPr wrap="square" lIns="0" tIns="0" rIns="0" bIns="0" numCol="1" anchor="ctr">
                <a:noAutofit/>
              </a:bodyPr>
              <a:lstStyle/>
              <a:p>
                <a:pPr defTabSz="562550">
                  <a:defRPr sz="2400">
                    <a:effectLst>
                      <a:outerShdw blurRad="25400" dist="23998" dir="2700000" rotWithShape="0">
                        <a:srgbClr val="000000">
                          <a:alpha val="31034"/>
                        </a:srgbClr>
                      </a:outerShdw>
                    </a:effectLst>
                  </a:defRPr>
                </a:pPr>
                <a:endParaRPr/>
              </a:p>
            </p:txBody>
          </p:sp>
          <p:sp>
            <p:nvSpPr>
              <p:cNvPr id="953" name="Shape 953"/>
              <p:cNvSpPr/>
              <p:nvPr/>
            </p:nvSpPr>
            <p:spPr>
              <a:xfrm>
                <a:off x="1734701" y="0"/>
                <a:ext cx="785098" cy="677749"/>
              </a:xfrm>
              <a:prstGeom prst="pentagon">
                <a:avLst/>
              </a:prstGeom>
              <a:solidFill>
                <a:srgbClr val="96D35F"/>
              </a:solidFill>
              <a:ln w="12700" cap="flat">
                <a:noFill/>
                <a:miter lim="400000"/>
              </a:ln>
              <a:effectLst>
                <a:outerShdw blurRad="76200" dir="18900000" rotWithShape="0">
                  <a:srgbClr val="000000">
                    <a:alpha val="80000"/>
                  </a:srgbClr>
                </a:outerShdw>
              </a:effectLst>
            </p:spPr>
            <p:txBody>
              <a:bodyPr wrap="square" lIns="0" tIns="0" rIns="0" bIns="0" numCol="1" anchor="ctr">
                <a:noAutofit/>
              </a:bodyPr>
              <a:lstStyle/>
              <a:p>
                <a:pPr defTabSz="562550">
                  <a:defRPr sz="2400">
                    <a:effectLst>
                      <a:outerShdw blurRad="25400" dist="23998" dir="2700000" rotWithShape="0">
                        <a:srgbClr val="000000">
                          <a:alpha val="31034"/>
                        </a:srgbClr>
                      </a:outerShdw>
                    </a:effectLst>
                  </a:defRPr>
                </a:pPr>
                <a:endParaRPr/>
              </a:p>
            </p:txBody>
          </p:sp>
        </p:grpSp>
      </p:grpSp>
      <p:sp>
        <p:nvSpPr>
          <p:cNvPr id="956" name="Shape 956"/>
          <p:cNvSpPr/>
          <p:nvPr/>
        </p:nvSpPr>
        <p:spPr>
          <a:xfrm>
            <a:off x="1256764" y="6006207"/>
            <a:ext cx="6680010" cy="533796"/>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lvl="0">
              <a:defRPr sz="1800">
                <a:solidFill>
                  <a:srgbClr val="000000"/>
                </a:solidFill>
              </a:defRPr>
            </a:pPr>
            <a:r>
              <a:rPr sz="3000">
                <a:solidFill>
                  <a:srgbClr val="FFFFFF"/>
                </a:solidFill>
              </a:rPr>
              <a:t>発明の材料は、あなたの心の中にある！</a:t>
            </a:r>
          </a:p>
        </p:txBody>
      </p:sp>
    </p:spTree>
    <p:extLst>
      <p:ext uri="{BB962C8B-B14F-4D97-AF65-F5344CB8AC3E}">
        <p14:creationId xmlns:p14="http://schemas.microsoft.com/office/powerpoint/2010/main" val="1406613673"/>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p:tmAbs val="0"/>
                                  </p:iterate>
                                  <p:childTnLst>
                                    <p:set>
                                      <p:cBhvr>
                                        <p:cTn id="6" fill="hold"/>
                                        <p:tgtEl>
                                          <p:spTgt spid="946"/>
                                        </p:tgtEl>
                                        <p:attrNameLst>
                                          <p:attrName>style.visibility</p:attrName>
                                        </p:attrNameLst>
                                      </p:cBhvr>
                                      <p:to>
                                        <p:strVal val="visible"/>
                                      </p:to>
                                    </p:set>
                                    <p:animEffect transition="in" filter="dissolve">
                                      <p:cBhvr>
                                        <p:cTn id="7" dur="500"/>
                                        <p:tgtEl>
                                          <p:spTgt spid="9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p:tmAbs val="0"/>
                                  </p:iterate>
                                  <p:childTnLst>
                                    <p:set>
                                      <p:cBhvr>
                                        <p:cTn id="11" fill="hold"/>
                                        <p:tgtEl>
                                          <p:spTgt spid="955"/>
                                        </p:tgtEl>
                                        <p:attrNameLst>
                                          <p:attrName>style.visibility</p:attrName>
                                        </p:attrNameLst>
                                      </p:cBhvr>
                                      <p:to>
                                        <p:strVal val="visible"/>
                                      </p:to>
                                    </p:set>
                                    <p:animEffect transition="in" filter="fade">
                                      <p:cBhvr>
                                        <p:cTn id="12" dur="500"/>
                                        <p:tgtEl>
                                          <p:spTgt spid="95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iterate>
                                    <p:tmAbs val="0"/>
                                  </p:iterate>
                                  <p:childTnLst>
                                    <p:set>
                                      <p:cBhvr>
                                        <p:cTn id="16" fill="hold"/>
                                        <p:tgtEl>
                                          <p:spTgt spid="948"/>
                                        </p:tgtEl>
                                        <p:attrNameLst>
                                          <p:attrName>style.visibility</p:attrName>
                                        </p:attrNameLst>
                                      </p:cBhvr>
                                      <p:to>
                                        <p:strVal val="visible"/>
                                      </p:to>
                                    </p:set>
                                    <p:animEffect transition="in" filter="dissolve">
                                      <p:cBhvr>
                                        <p:cTn id="17" dur="250"/>
                                        <p:tgtEl>
                                          <p:spTgt spid="94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iterate>
                                    <p:tmAbs val="0"/>
                                  </p:iterate>
                                  <p:childTnLst>
                                    <p:set>
                                      <p:cBhvr>
                                        <p:cTn id="21" fill="hold"/>
                                        <p:tgtEl>
                                          <p:spTgt spid="949"/>
                                        </p:tgtEl>
                                        <p:attrNameLst>
                                          <p:attrName>style.visibility</p:attrName>
                                        </p:attrNameLst>
                                      </p:cBhvr>
                                      <p:to>
                                        <p:strVal val="visible"/>
                                      </p:to>
                                    </p:set>
                                    <p:animEffect transition="in" filter="dissolve">
                                      <p:cBhvr>
                                        <p:cTn id="22" dur="250"/>
                                        <p:tgtEl>
                                          <p:spTgt spid="94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iterate>
                                    <p:tmAbs val="0"/>
                                  </p:iterate>
                                  <p:childTnLst>
                                    <p:set>
                                      <p:cBhvr>
                                        <p:cTn id="26" fill="hold"/>
                                        <p:tgtEl>
                                          <p:spTgt spid="947"/>
                                        </p:tgtEl>
                                        <p:attrNameLst>
                                          <p:attrName>style.visibility</p:attrName>
                                        </p:attrNameLst>
                                      </p:cBhvr>
                                      <p:to>
                                        <p:strVal val="visible"/>
                                      </p:to>
                                    </p:set>
                                    <p:animEffect transition="in" filter="dissolve">
                                      <p:cBhvr>
                                        <p:cTn id="27" dur="750"/>
                                        <p:tgtEl>
                                          <p:spTgt spid="94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iterate>
                                    <p:tmAbs val="0"/>
                                  </p:iterate>
                                  <p:childTnLst>
                                    <p:set>
                                      <p:cBhvr>
                                        <p:cTn id="31" fill="hold"/>
                                        <p:tgtEl>
                                          <p:spTgt spid="956"/>
                                        </p:tgtEl>
                                        <p:attrNameLst>
                                          <p:attrName>style.visibility</p:attrName>
                                        </p:attrNameLst>
                                      </p:cBhvr>
                                      <p:to>
                                        <p:strVal val="visible"/>
                                      </p:to>
                                    </p:set>
                                    <p:animEffect transition="in" filter="dissolve">
                                      <p:cBhvr>
                                        <p:cTn id="32" dur="500"/>
                                        <p:tgtEl>
                                          <p:spTgt spid="9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6" grpId="0" animBg="1" advAuto="0"/>
      <p:bldP spid="947" grpId="0" animBg="1" advAuto="0"/>
      <p:bldP spid="948" grpId="0" animBg="1" advAuto="0"/>
      <p:bldP spid="949" grpId="0" animBg="1" advAuto="0"/>
      <p:bldP spid="955" grpId="0" animBg="1" advAuto="0"/>
      <p:bldP spid="956" grpId="0"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2705555"/>
            <a:ext cx="7886700" cy="1325563"/>
          </a:xfrm>
        </p:spPr>
        <p:txBody>
          <a:bodyPr/>
          <a:lstStyle/>
          <a:p>
            <a:pPr algn="ctr"/>
            <a:r>
              <a:rPr lang="ja-JP" altLang="en-US" dirty="0"/>
              <a:t>ここで問題</a:t>
            </a:r>
            <a:endParaRPr kumimoji="1" lang="ja-JP" altLang="en-US" dirty="0"/>
          </a:p>
        </p:txBody>
      </p:sp>
      <p:sp>
        <p:nvSpPr>
          <p:cNvPr id="3" name="テキスト ボックス 2"/>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2360488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7450667" y="6273225"/>
            <a:ext cx="1693333" cy="584775"/>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 name="直線コネクタ 4"/>
          <p:cNvCxnSpPr/>
          <p:nvPr/>
        </p:nvCxnSpPr>
        <p:spPr>
          <a:xfrm>
            <a:off x="322172" y="639606"/>
            <a:ext cx="2899548" cy="191881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flipH="1">
            <a:off x="5927018" y="473782"/>
            <a:ext cx="2970617" cy="208464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楕円 7"/>
          <p:cNvSpPr/>
          <p:nvPr/>
        </p:nvSpPr>
        <p:spPr>
          <a:xfrm>
            <a:off x="1921187" y="2402078"/>
            <a:ext cx="5301625" cy="212254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p:cNvCxnSpPr>
            <a:stCxn id="8" idx="4"/>
          </p:cNvCxnSpPr>
          <p:nvPr/>
        </p:nvCxnSpPr>
        <p:spPr>
          <a:xfrm flipH="1">
            <a:off x="4568053" y="4524623"/>
            <a:ext cx="3947" cy="220387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2149009" y="112104"/>
            <a:ext cx="5007880" cy="584775"/>
          </a:xfrm>
          <a:prstGeom prst="rect">
            <a:avLst/>
          </a:prstGeom>
          <a:noFill/>
        </p:spPr>
        <p:txBody>
          <a:bodyPr wrap="square" rtlCol="0">
            <a:spAutoFit/>
          </a:bodyPr>
          <a:lstStyle/>
          <a:p>
            <a:pPr algn="ctr"/>
            <a:r>
              <a:rPr kumimoji="1" lang="ja-JP" altLang="en-US" sz="3200" b="1" dirty="0"/>
              <a:t>材　料</a:t>
            </a:r>
          </a:p>
        </p:txBody>
      </p:sp>
      <p:sp>
        <p:nvSpPr>
          <p:cNvPr id="11" name="テキスト ボックス 10"/>
          <p:cNvSpPr txBox="1"/>
          <p:nvPr/>
        </p:nvSpPr>
        <p:spPr>
          <a:xfrm>
            <a:off x="2105214" y="2530356"/>
            <a:ext cx="5007880" cy="584775"/>
          </a:xfrm>
          <a:prstGeom prst="rect">
            <a:avLst/>
          </a:prstGeom>
          <a:noFill/>
        </p:spPr>
        <p:txBody>
          <a:bodyPr wrap="square" rtlCol="0">
            <a:spAutoFit/>
          </a:bodyPr>
          <a:lstStyle/>
          <a:p>
            <a:pPr algn="ctr"/>
            <a:r>
              <a:rPr kumimoji="1" lang="ja-JP" altLang="en-US" sz="3200" b="1" dirty="0"/>
              <a:t>発明のこう果</a:t>
            </a:r>
          </a:p>
        </p:txBody>
      </p:sp>
      <p:sp>
        <p:nvSpPr>
          <p:cNvPr id="12" name="テキスト ボックス 11"/>
          <p:cNvSpPr txBox="1"/>
          <p:nvPr/>
        </p:nvSpPr>
        <p:spPr>
          <a:xfrm>
            <a:off x="192673" y="6273225"/>
            <a:ext cx="4014515" cy="584775"/>
          </a:xfrm>
          <a:prstGeom prst="rect">
            <a:avLst/>
          </a:prstGeom>
          <a:noFill/>
        </p:spPr>
        <p:txBody>
          <a:bodyPr wrap="square" rtlCol="0">
            <a:spAutoFit/>
          </a:bodyPr>
          <a:lstStyle/>
          <a:p>
            <a:pPr algn="ctr"/>
            <a:r>
              <a:rPr kumimoji="1" lang="ja-JP" altLang="en-US" sz="3200" b="1" dirty="0"/>
              <a:t>組み合わせ方</a:t>
            </a:r>
          </a:p>
        </p:txBody>
      </p:sp>
      <p:sp>
        <p:nvSpPr>
          <p:cNvPr id="18" name="テキスト ボックス 17"/>
          <p:cNvSpPr txBox="1"/>
          <p:nvPr/>
        </p:nvSpPr>
        <p:spPr>
          <a:xfrm>
            <a:off x="5170850" y="6273225"/>
            <a:ext cx="4104535" cy="584775"/>
          </a:xfrm>
          <a:prstGeom prst="rect">
            <a:avLst/>
          </a:prstGeom>
          <a:noFill/>
        </p:spPr>
        <p:txBody>
          <a:bodyPr wrap="square" rtlCol="0">
            <a:spAutoFit/>
          </a:bodyPr>
          <a:lstStyle/>
          <a:p>
            <a:pPr algn="ctr"/>
            <a:r>
              <a:rPr kumimoji="1" lang="ja-JP" altLang="en-US" sz="3200" b="1" dirty="0"/>
              <a:t>できるもの</a:t>
            </a:r>
          </a:p>
        </p:txBody>
      </p:sp>
      <p:sp>
        <p:nvSpPr>
          <p:cNvPr id="15" name="星 5 14"/>
          <p:cNvSpPr/>
          <p:nvPr/>
        </p:nvSpPr>
        <p:spPr>
          <a:xfrm>
            <a:off x="3327442" y="737511"/>
            <a:ext cx="1014622" cy="1014622"/>
          </a:xfrm>
          <a:prstGeom prst="star5">
            <a:avLst/>
          </a:prstGeom>
          <a:solidFill>
            <a:srgbClr val="FF66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2037275" y="949786"/>
            <a:ext cx="792086" cy="79208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二等辺三角形 16"/>
          <p:cNvSpPr/>
          <p:nvPr/>
        </p:nvSpPr>
        <p:spPr>
          <a:xfrm>
            <a:off x="4897496" y="926257"/>
            <a:ext cx="852565" cy="734970"/>
          </a:xfrm>
          <a:prstGeom prst="triangl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6372538" y="1008632"/>
            <a:ext cx="646958" cy="64695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a:off x="1999965" y="686165"/>
            <a:ext cx="5094801" cy="1080345"/>
          </a:xfrm>
          <a:prstGeom prst="roundRect">
            <a:avLst/>
          </a:prstGeom>
          <a:solidFill>
            <a:schemeClr val="bg1">
              <a:alpha val="9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20" name="Picture 5" descr="\\10.15.181.94\Sangyou\産業化drivee\06産業化臨床研究部\事務関係\新規医療研究推進センター\かつべ\植木先生依頼もの\マイナス.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28773" y="5282426"/>
            <a:ext cx="836921" cy="261538"/>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3" descr="\\10.15.181.94\Sangyou\産業化drivee\06産業化臨床研究部\事務関係\新規医療研究推進センター\かつべ\植木先生依頼もの\かける.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453680" y="5070500"/>
            <a:ext cx="756805"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4" descr="\\10.15.181.94\Sangyou\産業化drivee\06産業化臨床研究部\事務関係\新規医療研究推進センター\かつべ\植木先生依頼もの\プラス.gif"/>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98513" y="5070500"/>
            <a:ext cx="723900"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6" descr="\\10.15.181.94\Sangyou\産業化drivee\06産業化臨床研究部\事務関係\新規医療研究推進センター\かつべ\植木先生依頼もの\わる.gif"/>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503237" y="5160375"/>
            <a:ext cx="760003" cy="583574"/>
          </a:xfrm>
          <a:prstGeom prst="rect">
            <a:avLst/>
          </a:prstGeom>
          <a:noFill/>
          <a:extLst>
            <a:ext uri="{909E8E84-426E-40dd-AFC4-6F175D3DCCD1}">
              <a14:hiddenFill xmlns:a14="http://schemas.microsoft.com/office/drawing/2010/main" xmlns="">
                <a:solidFill>
                  <a:srgbClr val="FFFFFF"/>
                </a:solidFill>
              </a14:hiddenFill>
            </a:ext>
          </a:extLst>
        </p:spPr>
      </p:pic>
      <p:pic>
        <p:nvPicPr>
          <p:cNvPr id="25" name="図 2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483600" y="6168395"/>
            <a:ext cx="590866" cy="591121"/>
          </a:xfrm>
          <a:prstGeom prst="rect">
            <a:avLst/>
          </a:prstGeom>
        </p:spPr>
      </p:pic>
    </p:spTree>
    <p:extLst>
      <p:ext uri="{BB962C8B-B14F-4D97-AF65-F5344CB8AC3E}">
        <p14:creationId xmlns:p14="http://schemas.microsoft.com/office/powerpoint/2010/main" val="3169395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正方形/長方形 23"/>
          <p:cNvSpPr/>
          <p:nvPr/>
        </p:nvSpPr>
        <p:spPr>
          <a:xfrm>
            <a:off x="7450667" y="6273225"/>
            <a:ext cx="1693333" cy="584775"/>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 name="直線コネクタ 4"/>
          <p:cNvCxnSpPr/>
          <p:nvPr/>
        </p:nvCxnSpPr>
        <p:spPr>
          <a:xfrm>
            <a:off x="322172" y="639606"/>
            <a:ext cx="2899548" cy="191881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flipH="1">
            <a:off x="5927018" y="473782"/>
            <a:ext cx="2970617" cy="208464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直線コネクタ 9"/>
          <p:cNvCxnSpPr>
            <a:stCxn id="8" idx="4"/>
          </p:cNvCxnSpPr>
          <p:nvPr/>
        </p:nvCxnSpPr>
        <p:spPr>
          <a:xfrm flipH="1">
            <a:off x="4568053" y="4524623"/>
            <a:ext cx="3947" cy="220387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2149009" y="112104"/>
            <a:ext cx="5007880" cy="584775"/>
          </a:xfrm>
          <a:prstGeom prst="rect">
            <a:avLst/>
          </a:prstGeom>
          <a:noFill/>
        </p:spPr>
        <p:txBody>
          <a:bodyPr wrap="square" rtlCol="0">
            <a:spAutoFit/>
          </a:bodyPr>
          <a:lstStyle/>
          <a:p>
            <a:pPr algn="ctr"/>
            <a:r>
              <a:rPr kumimoji="1" lang="ja-JP" altLang="en-US" sz="3200" b="1" dirty="0"/>
              <a:t>材　料</a:t>
            </a:r>
          </a:p>
        </p:txBody>
      </p:sp>
      <p:sp>
        <p:nvSpPr>
          <p:cNvPr id="11" name="テキスト ボックス 10"/>
          <p:cNvSpPr txBox="1"/>
          <p:nvPr/>
        </p:nvSpPr>
        <p:spPr>
          <a:xfrm>
            <a:off x="2105214" y="2530356"/>
            <a:ext cx="5007880" cy="584775"/>
          </a:xfrm>
          <a:prstGeom prst="rect">
            <a:avLst/>
          </a:prstGeom>
          <a:noFill/>
        </p:spPr>
        <p:txBody>
          <a:bodyPr wrap="square" rtlCol="0">
            <a:spAutoFit/>
          </a:bodyPr>
          <a:lstStyle/>
          <a:p>
            <a:pPr algn="ctr"/>
            <a:r>
              <a:rPr kumimoji="1" lang="ja-JP" altLang="en-US" sz="3200" b="1" dirty="0"/>
              <a:t>発明のこう果</a:t>
            </a:r>
          </a:p>
        </p:txBody>
      </p:sp>
      <p:sp>
        <p:nvSpPr>
          <p:cNvPr id="12" name="テキスト ボックス 11"/>
          <p:cNvSpPr txBox="1"/>
          <p:nvPr/>
        </p:nvSpPr>
        <p:spPr>
          <a:xfrm>
            <a:off x="192673" y="6273225"/>
            <a:ext cx="4014515" cy="584775"/>
          </a:xfrm>
          <a:prstGeom prst="rect">
            <a:avLst/>
          </a:prstGeom>
          <a:noFill/>
        </p:spPr>
        <p:txBody>
          <a:bodyPr wrap="square" rtlCol="0">
            <a:spAutoFit/>
          </a:bodyPr>
          <a:lstStyle/>
          <a:p>
            <a:pPr algn="ctr"/>
            <a:r>
              <a:rPr kumimoji="1" lang="ja-JP" altLang="en-US" sz="3200" b="1" dirty="0"/>
              <a:t>組み合わせ方</a:t>
            </a:r>
          </a:p>
        </p:txBody>
      </p:sp>
      <p:pic>
        <p:nvPicPr>
          <p:cNvPr id="27" name="Picture 5" descr="\\10.15.181.94\Sangyou\産業化drivee\06産業化臨床研究部\事務関係\新規医療研究推進センター\かつべ\植木先生依頼もの\マイナス.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28773" y="5282426"/>
            <a:ext cx="836921" cy="261538"/>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3" descr="\\10.15.181.94\Sangyou\産業化drivee\06産業化臨床研究部\事務関係\新規医療研究推進センター\かつべ\植木先生依頼もの\かける.gif"/>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453680" y="5070500"/>
            <a:ext cx="756805"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Picture 4" descr="\\10.15.181.94\Sangyou\産業化drivee\06産業化臨床研究部\事務関係\新規医療研究推進センター\かつべ\植木先生依頼もの\プラス.gif"/>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8513" y="5070500"/>
            <a:ext cx="723900"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30" name="Picture 6" descr="\\10.15.181.94\Sangyou\産業化drivee\06産業化臨床研究部\事務関係\新規医療研究推進センター\かつべ\植木先生依頼もの\わる.gif"/>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503237" y="5160375"/>
            <a:ext cx="760003" cy="583574"/>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円/楕円 22"/>
          <p:cNvSpPr/>
          <p:nvPr/>
        </p:nvSpPr>
        <p:spPr>
          <a:xfrm>
            <a:off x="61389" y="4852946"/>
            <a:ext cx="1229424" cy="1127891"/>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25" name="図 24"/>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483600" y="6168395"/>
            <a:ext cx="590866" cy="591121"/>
          </a:xfrm>
          <a:prstGeom prst="rect">
            <a:avLst/>
          </a:prstGeom>
        </p:spPr>
      </p:pic>
      <p:pic>
        <p:nvPicPr>
          <p:cNvPr id="21" name="図 20" descr="発明楽PDF版.pdf">
            <a:extLst>
              <a:ext uri="{FF2B5EF4-FFF2-40B4-BE49-F238E27FC236}">
                <a16:creationId xmlns:a16="http://schemas.microsoft.com/office/drawing/2014/main" id="{6EED51E1-A5D5-B341-B55B-8198224B7F2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56527" t="35145" r="37460" b="56088"/>
          <a:stretch/>
        </p:blipFill>
        <p:spPr>
          <a:xfrm rot="17727074">
            <a:off x="5026471" y="1038163"/>
            <a:ext cx="1301346" cy="1313514"/>
          </a:xfrm>
          <a:prstGeom prst="rect">
            <a:avLst/>
          </a:prstGeom>
        </p:spPr>
      </p:pic>
      <p:pic>
        <p:nvPicPr>
          <p:cNvPr id="26" name="図 25" descr="発明楽PDF版.pdf">
            <a:extLst>
              <a:ext uri="{FF2B5EF4-FFF2-40B4-BE49-F238E27FC236}">
                <a16:creationId xmlns:a16="http://schemas.microsoft.com/office/drawing/2014/main" id="{736EE828-3FB6-8846-B40C-0A8A1F920C49}"/>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0409" t="30425" r="31337" b="46851"/>
          <a:stretch/>
        </p:blipFill>
        <p:spPr>
          <a:xfrm rot="2285238">
            <a:off x="3410626" y="21758"/>
            <a:ext cx="1492975" cy="2845472"/>
          </a:xfrm>
          <a:prstGeom prst="rect">
            <a:avLst/>
          </a:prstGeom>
        </p:spPr>
      </p:pic>
      <p:sp>
        <p:nvSpPr>
          <p:cNvPr id="3" name="円/楕円 2">
            <a:extLst>
              <a:ext uri="{FF2B5EF4-FFF2-40B4-BE49-F238E27FC236}">
                <a16:creationId xmlns:a16="http://schemas.microsoft.com/office/drawing/2014/main" id="{368FDC2C-7CD1-A940-AE1A-0A00D21BEADB}"/>
              </a:ext>
            </a:extLst>
          </p:cNvPr>
          <p:cNvSpPr/>
          <p:nvPr/>
        </p:nvSpPr>
        <p:spPr>
          <a:xfrm>
            <a:off x="3210485" y="400493"/>
            <a:ext cx="912101" cy="775211"/>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E5C22471-CFB6-664E-9C1C-ADF7548A6374}"/>
              </a:ext>
            </a:extLst>
          </p:cNvPr>
          <p:cNvGrpSpPr/>
          <p:nvPr/>
        </p:nvGrpSpPr>
        <p:grpSpPr>
          <a:xfrm>
            <a:off x="5805155" y="3164369"/>
            <a:ext cx="2083164" cy="4034594"/>
            <a:chOff x="6096103" y="2935767"/>
            <a:chExt cx="2083164" cy="4034594"/>
          </a:xfrm>
        </p:grpSpPr>
        <p:pic>
          <p:nvPicPr>
            <p:cNvPr id="31" name="図 30" descr="発明楽PDF版.pdf">
              <a:extLst>
                <a:ext uri="{FF2B5EF4-FFF2-40B4-BE49-F238E27FC236}">
                  <a16:creationId xmlns:a16="http://schemas.microsoft.com/office/drawing/2014/main" id="{84D52E97-3933-F045-A29B-40744F4EE329}"/>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60176" t="27560" r="30537" b="46461"/>
            <a:stretch/>
          </p:blipFill>
          <p:spPr>
            <a:xfrm rot="1949499">
              <a:off x="6096103" y="2935767"/>
              <a:ext cx="2083164" cy="4034594"/>
            </a:xfrm>
            <a:prstGeom prst="rect">
              <a:avLst/>
            </a:prstGeom>
          </p:spPr>
        </p:pic>
        <p:sp>
          <p:nvSpPr>
            <p:cNvPr id="32" name="円/楕円 31">
              <a:extLst>
                <a:ext uri="{FF2B5EF4-FFF2-40B4-BE49-F238E27FC236}">
                  <a16:creationId xmlns:a16="http://schemas.microsoft.com/office/drawing/2014/main" id="{7B4F2559-4AB5-084F-AE7C-C9E4F61F5ACA}"/>
                </a:ext>
              </a:extLst>
            </p:cNvPr>
            <p:cNvSpPr/>
            <p:nvPr/>
          </p:nvSpPr>
          <p:spPr>
            <a:xfrm>
              <a:off x="6549787" y="3408218"/>
              <a:ext cx="1155506" cy="850247"/>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円/楕円 32">
              <a:extLst>
                <a:ext uri="{FF2B5EF4-FFF2-40B4-BE49-F238E27FC236}">
                  <a16:creationId xmlns:a16="http://schemas.microsoft.com/office/drawing/2014/main" id="{7296248B-D7E2-6D45-BF73-0F2CB7D331F8}"/>
                </a:ext>
              </a:extLst>
            </p:cNvPr>
            <p:cNvSpPr/>
            <p:nvPr/>
          </p:nvSpPr>
          <p:spPr>
            <a:xfrm>
              <a:off x="6910106" y="5581943"/>
              <a:ext cx="1155506" cy="850247"/>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 name="テキスト ボックス 17"/>
          <p:cNvSpPr txBox="1"/>
          <p:nvPr/>
        </p:nvSpPr>
        <p:spPr>
          <a:xfrm>
            <a:off x="5170850" y="6273225"/>
            <a:ext cx="4104535" cy="584775"/>
          </a:xfrm>
          <a:prstGeom prst="rect">
            <a:avLst/>
          </a:prstGeom>
          <a:noFill/>
        </p:spPr>
        <p:txBody>
          <a:bodyPr wrap="square" rtlCol="0">
            <a:spAutoFit/>
          </a:bodyPr>
          <a:lstStyle/>
          <a:p>
            <a:pPr algn="ctr"/>
            <a:r>
              <a:rPr kumimoji="1" lang="ja-JP" altLang="en-US" sz="3200" b="1" dirty="0"/>
              <a:t>できるもの</a:t>
            </a:r>
          </a:p>
        </p:txBody>
      </p:sp>
      <p:sp>
        <p:nvSpPr>
          <p:cNvPr id="19" name="テキスト ボックス 18"/>
          <p:cNvSpPr txBox="1"/>
          <p:nvPr/>
        </p:nvSpPr>
        <p:spPr>
          <a:xfrm>
            <a:off x="2064113" y="3170963"/>
            <a:ext cx="5007880" cy="584775"/>
          </a:xfrm>
          <a:prstGeom prst="rect">
            <a:avLst/>
          </a:prstGeom>
          <a:noFill/>
        </p:spPr>
        <p:txBody>
          <a:bodyPr wrap="square" rtlCol="0">
            <a:spAutoFit/>
          </a:bodyPr>
          <a:lstStyle/>
          <a:p>
            <a:pPr algn="ctr"/>
            <a:r>
              <a:rPr kumimoji="1" lang="ja-JP" altLang="en-US" sz="3200" b="1" dirty="0"/>
              <a:t>消しゴムが</a:t>
            </a:r>
            <a:r>
              <a:rPr lang="ja-JP" altLang="en-US" sz="3200" b="1" dirty="0"/>
              <a:t>無く</a:t>
            </a:r>
            <a:r>
              <a:rPr kumimoji="1" lang="ja-JP" altLang="en-US" sz="3200" b="1" dirty="0"/>
              <a:t>ならない</a:t>
            </a:r>
          </a:p>
        </p:txBody>
      </p:sp>
      <p:sp>
        <p:nvSpPr>
          <p:cNvPr id="8" name="楕円 7"/>
          <p:cNvSpPr/>
          <p:nvPr/>
        </p:nvSpPr>
        <p:spPr>
          <a:xfrm>
            <a:off x="1921187" y="2402078"/>
            <a:ext cx="5301625" cy="212254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6488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正方形/長方形 22"/>
          <p:cNvSpPr/>
          <p:nvPr/>
        </p:nvSpPr>
        <p:spPr>
          <a:xfrm>
            <a:off x="7450667" y="6273225"/>
            <a:ext cx="1693333" cy="584775"/>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 name="直線コネクタ 4"/>
          <p:cNvCxnSpPr/>
          <p:nvPr/>
        </p:nvCxnSpPr>
        <p:spPr>
          <a:xfrm>
            <a:off x="322172" y="639606"/>
            <a:ext cx="2899548" cy="191881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flipH="1">
            <a:off x="5927018" y="473782"/>
            <a:ext cx="2970617" cy="208464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楕円 7"/>
          <p:cNvSpPr/>
          <p:nvPr/>
        </p:nvSpPr>
        <p:spPr>
          <a:xfrm>
            <a:off x="1921187" y="2402078"/>
            <a:ext cx="5301625" cy="212254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p:cNvCxnSpPr>
            <a:stCxn id="8" idx="4"/>
          </p:cNvCxnSpPr>
          <p:nvPr/>
        </p:nvCxnSpPr>
        <p:spPr>
          <a:xfrm flipH="1">
            <a:off x="4568053" y="4524623"/>
            <a:ext cx="3947" cy="220387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1328773" y="112103"/>
            <a:ext cx="7256539" cy="584776"/>
          </a:xfrm>
          <a:prstGeom prst="rect">
            <a:avLst/>
          </a:prstGeom>
          <a:noFill/>
        </p:spPr>
        <p:txBody>
          <a:bodyPr wrap="square" rtlCol="0">
            <a:spAutoFit/>
          </a:bodyPr>
          <a:lstStyle/>
          <a:p>
            <a:pPr algn="ctr"/>
            <a:r>
              <a:rPr kumimoji="1" lang="ja-JP" altLang="en-US" sz="3200" b="1" dirty="0"/>
              <a:t>材料</a:t>
            </a:r>
            <a:r>
              <a:rPr lang="ja-JP" altLang="en-US" sz="3200" b="1" dirty="0"/>
              <a:t>：ペン（黒、赤、青）、シャーペン</a:t>
            </a:r>
            <a:endParaRPr kumimoji="1" lang="en-US" altLang="ja-JP" sz="3200" b="1" dirty="0"/>
          </a:p>
        </p:txBody>
      </p:sp>
      <p:sp>
        <p:nvSpPr>
          <p:cNvPr id="11" name="テキスト ボックス 10"/>
          <p:cNvSpPr txBox="1"/>
          <p:nvPr/>
        </p:nvSpPr>
        <p:spPr>
          <a:xfrm>
            <a:off x="2105214" y="2530356"/>
            <a:ext cx="5007880" cy="584775"/>
          </a:xfrm>
          <a:prstGeom prst="rect">
            <a:avLst/>
          </a:prstGeom>
          <a:noFill/>
        </p:spPr>
        <p:txBody>
          <a:bodyPr wrap="square" rtlCol="0">
            <a:spAutoFit/>
          </a:bodyPr>
          <a:lstStyle/>
          <a:p>
            <a:pPr algn="ctr"/>
            <a:r>
              <a:rPr kumimoji="1" lang="ja-JP" altLang="en-US" sz="3200" b="1" dirty="0"/>
              <a:t>発明のこう果</a:t>
            </a:r>
          </a:p>
        </p:txBody>
      </p:sp>
      <p:sp>
        <p:nvSpPr>
          <p:cNvPr id="12" name="テキスト ボックス 11"/>
          <p:cNvSpPr txBox="1"/>
          <p:nvPr/>
        </p:nvSpPr>
        <p:spPr>
          <a:xfrm>
            <a:off x="192673" y="6273225"/>
            <a:ext cx="4014515" cy="584775"/>
          </a:xfrm>
          <a:prstGeom prst="rect">
            <a:avLst/>
          </a:prstGeom>
          <a:noFill/>
        </p:spPr>
        <p:txBody>
          <a:bodyPr wrap="square" rtlCol="0">
            <a:spAutoFit/>
          </a:bodyPr>
          <a:lstStyle/>
          <a:p>
            <a:pPr algn="ctr"/>
            <a:r>
              <a:rPr kumimoji="1" lang="ja-JP" altLang="en-US" sz="3200" b="1" dirty="0"/>
              <a:t>組み合わせ方</a:t>
            </a:r>
          </a:p>
        </p:txBody>
      </p:sp>
      <p:sp>
        <p:nvSpPr>
          <p:cNvPr id="18" name="テキスト ボックス 17"/>
          <p:cNvSpPr txBox="1"/>
          <p:nvPr/>
        </p:nvSpPr>
        <p:spPr>
          <a:xfrm>
            <a:off x="5170850" y="6273225"/>
            <a:ext cx="4104535" cy="584775"/>
          </a:xfrm>
          <a:prstGeom prst="rect">
            <a:avLst/>
          </a:prstGeom>
          <a:noFill/>
        </p:spPr>
        <p:txBody>
          <a:bodyPr wrap="square" rtlCol="0">
            <a:spAutoFit/>
          </a:bodyPr>
          <a:lstStyle/>
          <a:p>
            <a:pPr algn="ctr"/>
            <a:r>
              <a:rPr kumimoji="1" lang="ja-JP" altLang="en-US" sz="3200" b="1" dirty="0"/>
              <a:t>できるもの</a:t>
            </a:r>
          </a:p>
        </p:txBody>
      </p:sp>
      <p:pic>
        <p:nvPicPr>
          <p:cNvPr id="27" name="Picture 5" descr="\\10.15.181.94\Sangyou\産業化drivee\06産業化臨床研究部\事務関係\新規医療研究推進センター\かつべ\植木先生依頼もの\マイナス.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28773" y="5282426"/>
            <a:ext cx="836921" cy="261538"/>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3" descr="\\10.15.181.94\Sangyou\産業化drivee\06産業化臨床研究部\事務関係\新規医療研究推進センター\かつべ\植木先生依頼もの\かける.gif"/>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453680" y="5070500"/>
            <a:ext cx="756805"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Picture 4" descr="\\10.15.181.94\Sangyou\産業化drivee\06産業化臨床研究部\事務関係\新規医療研究推進センター\かつべ\植木先生依頼もの\プラス.gif"/>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8513" y="5070500"/>
            <a:ext cx="723900"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30" name="Picture 6" descr="\\10.15.181.94\Sangyou\産業化drivee\06産業化臨床研究部\事務関係\新規医療研究推進センター\かつべ\植木先生依頼もの\わる.gif"/>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503237" y="5160375"/>
            <a:ext cx="760003" cy="583574"/>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図 23"/>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483600" y="6168395"/>
            <a:ext cx="590866" cy="591121"/>
          </a:xfrm>
          <a:prstGeom prst="rect">
            <a:avLst/>
          </a:prstGeom>
        </p:spPr>
      </p:pic>
      <p:pic>
        <p:nvPicPr>
          <p:cNvPr id="2" name="図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77284" y="634556"/>
            <a:ext cx="2011854" cy="1731414"/>
          </a:xfrm>
          <a:prstGeom prst="rect">
            <a:avLst/>
          </a:prstGeom>
        </p:spPr>
      </p:pic>
      <p:pic>
        <p:nvPicPr>
          <p:cNvPr id="7" name="図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42199" y="4146876"/>
            <a:ext cx="816935" cy="1847248"/>
          </a:xfrm>
          <a:prstGeom prst="rect">
            <a:avLst/>
          </a:prstGeom>
        </p:spPr>
      </p:pic>
    </p:spTree>
    <p:extLst>
      <p:ext uri="{BB962C8B-B14F-4D97-AF65-F5344CB8AC3E}">
        <p14:creationId xmlns:p14="http://schemas.microsoft.com/office/powerpoint/2010/main" val="2538591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正方形/長方形 22"/>
          <p:cNvSpPr/>
          <p:nvPr/>
        </p:nvSpPr>
        <p:spPr>
          <a:xfrm>
            <a:off x="7467603" y="6256295"/>
            <a:ext cx="1693333" cy="584775"/>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 name="直線コネクタ 4"/>
          <p:cNvCxnSpPr/>
          <p:nvPr/>
        </p:nvCxnSpPr>
        <p:spPr>
          <a:xfrm>
            <a:off x="322172" y="639606"/>
            <a:ext cx="2899548" cy="191881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flipH="1">
            <a:off x="5927018" y="473782"/>
            <a:ext cx="2970617" cy="208464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楕円 7"/>
          <p:cNvSpPr/>
          <p:nvPr/>
        </p:nvSpPr>
        <p:spPr>
          <a:xfrm>
            <a:off x="1921187" y="2402078"/>
            <a:ext cx="5301625" cy="212254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p:cNvCxnSpPr>
            <a:stCxn id="8" idx="4"/>
          </p:cNvCxnSpPr>
          <p:nvPr/>
        </p:nvCxnSpPr>
        <p:spPr>
          <a:xfrm flipH="1">
            <a:off x="4568053" y="4524623"/>
            <a:ext cx="3947" cy="220387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2149009" y="112104"/>
            <a:ext cx="5007880" cy="584775"/>
          </a:xfrm>
          <a:prstGeom prst="rect">
            <a:avLst/>
          </a:prstGeom>
          <a:noFill/>
        </p:spPr>
        <p:txBody>
          <a:bodyPr wrap="square" rtlCol="0">
            <a:spAutoFit/>
          </a:bodyPr>
          <a:lstStyle/>
          <a:p>
            <a:pPr algn="ctr"/>
            <a:r>
              <a:rPr kumimoji="1" lang="ja-JP" altLang="en-US" sz="3200" b="1" dirty="0"/>
              <a:t>材　料</a:t>
            </a:r>
          </a:p>
        </p:txBody>
      </p:sp>
      <p:sp>
        <p:nvSpPr>
          <p:cNvPr id="11" name="テキスト ボックス 10"/>
          <p:cNvSpPr txBox="1"/>
          <p:nvPr/>
        </p:nvSpPr>
        <p:spPr>
          <a:xfrm>
            <a:off x="2105214" y="2530356"/>
            <a:ext cx="5007880" cy="584775"/>
          </a:xfrm>
          <a:prstGeom prst="rect">
            <a:avLst/>
          </a:prstGeom>
          <a:noFill/>
        </p:spPr>
        <p:txBody>
          <a:bodyPr wrap="square" rtlCol="0">
            <a:spAutoFit/>
          </a:bodyPr>
          <a:lstStyle/>
          <a:p>
            <a:pPr algn="ctr"/>
            <a:r>
              <a:rPr kumimoji="1" lang="ja-JP" altLang="en-US" sz="3200" b="1" dirty="0"/>
              <a:t>発明のこう果</a:t>
            </a:r>
          </a:p>
        </p:txBody>
      </p:sp>
      <p:sp>
        <p:nvSpPr>
          <p:cNvPr id="12" name="テキスト ボックス 11"/>
          <p:cNvSpPr txBox="1"/>
          <p:nvPr/>
        </p:nvSpPr>
        <p:spPr>
          <a:xfrm>
            <a:off x="192673" y="6273225"/>
            <a:ext cx="4014515" cy="584775"/>
          </a:xfrm>
          <a:prstGeom prst="rect">
            <a:avLst/>
          </a:prstGeom>
          <a:noFill/>
        </p:spPr>
        <p:txBody>
          <a:bodyPr wrap="square" rtlCol="0">
            <a:spAutoFit/>
          </a:bodyPr>
          <a:lstStyle/>
          <a:p>
            <a:pPr algn="ctr"/>
            <a:r>
              <a:rPr kumimoji="1" lang="ja-JP" altLang="en-US" sz="3200" b="1" dirty="0"/>
              <a:t>組み合わせ方</a:t>
            </a:r>
          </a:p>
        </p:txBody>
      </p:sp>
      <p:sp>
        <p:nvSpPr>
          <p:cNvPr id="18" name="テキスト ボックス 17"/>
          <p:cNvSpPr txBox="1"/>
          <p:nvPr/>
        </p:nvSpPr>
        <p:spPr>
          <a:xfrm>
            <a:off x="5170850" y="6273225"/>
            <a:ext cx="4104535" cy="584775"/>
          </a:xfrm>
          <a:prstGeom prst="rect">
            <a:avLst/>
          </a:prstGeom>
          <a:noFill/>
        </p:spPr>
        <p:txBody>
          <a:bodyPr wrap="square" rtlCol="0">
            <a:spAutoFit/>
          </a:bodyPr>
          <a:lstStyle/>
          <a:p>
            <a:pPr algn="ctr"/>
            <a:r>
              <a:rPr kumimoji="1" lang="ja-JP" altLang="en-US" sz="3200" b="1" dirty="0"/>
              <a:t>できるもの</a:t>
            </a:r>
          </a:p>
        </p:txBody>
      </p:sp>
      <p:pic>
        <p:nvPicPr>
          <p:cNvPr id="27" name="Picture 5" descr="\\10.15.181.94\Sangyou\産業化drivee\06産業化臨床研究部\事務関係\新規医療研究推進センター\かつべ\植木先生依頼もの\マイナス.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28773" y="5282426"/>
            <a:ext cx="836921" cy="261538"/>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3" descr="\\10.15.181.94\Sangyou\産業化drivee\06産業化臨床研究部\事務関係\新規医療研究推進センター\かつべ\植木先生依頼もの\かける.gif"/>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453680" y="5070500"/>
            <a:ext cx="756805"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Picture 4" descr="\\10.15.181.94\Sangyou\産業化drivee\06産業化臨床研究部\事務関係\新規医療研究推進センター\かつべ\植木先生依頼もの\プラス.gif"/>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8513" y="5070500"/>
            <a:ext cx="723900"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30" name="Picture 6" descr="\\10.15.181.94\Sangyou\産業化drivee\06産業化臨床研究部\事務関係\新規医療研究推進センター\かつべ\植木先生依頼もの\わる.gif"/>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503237" y="5160375"/>
            <a:ext cx="760003" cy="583574"/>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 name="図形グループ 1"/>
          <p:cNvGrpSpPr/>
          <p:nvPr/>
        </p:nvGrpSpPr>
        <p:grpSpPr>
          <a:xfrm>
            <a:off x="49445" y="4852946"/>
            <a:ext cx="2254228" cy="1127891"/>
            <a:chOff x="49445" y="4852946"/>
            <a:chExt cx="2254228" cy="1127891"/>
          </a:xfrm>
        </p:grpSpPr>
        <p:sp>
          <p:nvSpPr>
            <p:cNvPr id="19" name="円/楕円 18"/>
            <p:cNvSpPr/>
            <p:nvPr/>
          </p:nvSpPr>
          <p:spPr>
            <a:xfrm>
              <a:off x="49445" y="4852946"/>
              <a:ext cx="1229424" cy="1127891"/>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1074249" y="4852946"/>
              <a:ext cx="1229424" cy="1127891"/>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pic>
        <p:nvPicPr>
          <p:cNvPr id="22" name="図 21"/>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483600" y="6168395"/>
            <a:ext cx="590866" cy="591121"/>
          </a:xfrm>
          <a:prstGeom prst="rect">
            <a:avLst/>
          </a:prstGeom>
        </p:spPr>
      </p:pic>
      <p:pic>
        <p:nvPicPr>
          <p:cNvPr id="14" name="図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39833" y="778852"/>
            <a:ext cx="1338642" cy="1306877"/>
          </a:xfrm>
          <a:prstGeom prst="rect">
            <a:avLst/>
          </a:prstGeom>
        </p:spPr>
      </p:pic>
      <p:pic>
        <p:nvPicPr>
          <p:cNvPr id="15" name="図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78198" y="971970"/>
            <a:ext cx="1032667" cy="1088079"/>
          </a:xfrm>
          <a:prstGeom prst="rect">
            <a:avLst/>
          </a:prstGeom>
        </p:spPr>
      </p:pic>
      <p:pic>
        <p:nvPicPr>
          <p:cNvPr id="16" name="図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87313" y="956895"/>
            <a:ext cx="1252797" cy="1027197"/>
          </a:xfrm>
          <a:prstGeom prst="rect">
            <a:avLst/>
          </a:prstGeom>
        </p:spPr>
      </p:pic>
      <p:pic>
        <p:nvPicPr>
          <p:cNvPr id="17" name="図 1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74109" y="4394749"/>
            <a:ext cx="1109568" cy="1524132"/>
          </a:xfrm>
          <a:prstGeom prst="rect">
            <a:avLst/>
          </a:prstGeom>
        </p:spPr>
      </p:pic>
    </p:spTree>
    <p:extLst>
      <p:ext uri="{BB962C8B-B14F-4D97-AF65-F5344CB8AC3E}">
        <p14:creationId xmlns:p14="http://schemas.microsoft.com/office/powerpoint/2010/main" val="151087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7450667" y="6273225"/>
            <a:ext cx="1693333" cy="584775"/>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 name="直線コネクタ 4"/>
          <p:cNvCxnSpPr/>
          <p:nvPr/>
        </p:nvCxnSpPr>
        <p:spPr>
          <a:xfrm>
            <a:off x="322172" y="639606"/>
            <a:ext cx="2899548" cy="191881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flipH="1">
            <a:off x="5927018" y="473782"/>
            <a:ext cx="2970617" cy="208464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楕円 7"/>
          <p:cNvSpPr/>
          <p:nvPr/>
        </p:nvSpPr>
        <p:spPr>
          <a:xfrm>
            <a:off x="1921187" y="2402078"/>
            <a:ext cx="5301625" cy="212254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p:cNvCxnSpPr>
            <a:stCxn id="8" idx="4"/>
          </p:cNvCxnSpPr>
          <p:nvPr/>
        </p:nvCxnSpPr>
        <p:spPr>
          <a:xfrm flipH="1">
            <a:off x="4568053" y="4524623"/>
            <a:ext cx="3947" cy="220387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3644873" y="15654"/>
            <a:ext cx="1854253" cy="584775"/>
          </a:xfrm>
          <a:prstGeom prst="rect">
            <a:avLst/>
          </a:prstGeom>
          <a:noFill/>
        </p:spPr>
        <p:txBody>
          <a:bodyPr wrap="square" rtlCol="0">
            <a:spAutoFit/>
          </a:bodyPr>
          <a:lstStyle/>
          <a:p>
            <a:pPr algn="ctr"/>
            <a:r>
              <a:rPr kumimoji="1" lang="ja-JP" altLang="en-US" sz="3200" b="1" dirty="0"/>
              <a:t>材　料</a:t>
            </a:r>
          </a:p>
        </p:txBody>
      </p:sp>
      <p:sp>
        <p:nvSpPr>
          <p:cNvPr id="11" name="テキスト ボックス 10"/>
          <p:cNvSpPr txBox="1"/>
          <p:nvPr/>
        </p:nvSpPr>
        <p:spPr>
          <a:xfrm>
            <a:off x="2105214" y="2530356"/>
            <a:ext cx="5007880" cy="584775"/>
          </a:xfrm>
          <a:prstGeom prst="rect">
            <a:avLst/>
          </a:prstGeom>
          <a:noFill/>
        </p:spPr>
        <p:txBody>
          <a:bodyPr wrap="square" rtlCol="0">
            <a:spAutoFit/>
          </a:bodyPr>
          <a:lstStyle/>
          <a:p>
            <a:pPr algn="ctr"/>
            <a:r>
              <a:rPr kumimoji="1" lang="ja-JP" altLang="en-US" sz="3200" b="1" dirty="0"/>
              <a:t>発明のこう果</a:t>
            </a:r>
          </a:p>
        </p:txBody>
      </p:sp>
      <p:sp>
        <p:nvSpPr>
          <p:cNvPr id="12" name="テキスト ボックス 11"/>
          <p:cNvSpPr txBox="1"/>
          <p:nvPr/>
        </p:nvSpPr>
        <p:spPr>
          <a:xfrm>
            <a:off x="192673" y="6273225"/>
            <a:ext cx="4014515" cy="584775"/>
          </a:xfrm>
          <a:prstGeom prst="rect">
            <a:avLst/>
          </a:prstGeom>
          <a:noFill/>
        </p:spPr>
        <p:txBody>
          <a:bodyPr wrap="square" rtlCol="0">
            <a:spAutoFit/>
          </a:bodyPr>
          <a:lstStyle/>
          <a:p>
            <a:pPr algn="ctr"/>
            <a:r>
              <a:rPr kumimoji="1" lang="ja-JP" altLang="en-US" sz="3200" b="1" dirty="0"/>
              <a:t>組み合わせ方</a:t>
            </a:r>
          </a:p>
        </p:txBody>
      </p:sp>
      <p:pic>
        <p:nvPicPr>
          <p:cNvPr id="27" name="Picture 5" descr="\\10.15.181.94\Sangyou\産業化drivee\06産業化臨床研究部\事務関係\新規医療研究推進センター\かつべ\植木先生依頼もの\マイナス.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28773" y="5282426"/>
            <a:ext cx="836921" cy="261538"/>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3" descr="\\10.15.181.94\Sangyou\産業化drivee\06産業化臨床研究部\事務関係\新規医療研究推進センター\かつべ\植木先生依頼もの\かける.gif"/>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453680" y="5070500"/>
            <a:ext cx="756805"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Picture 4" descr="\\10.15.181.94\Sangyou\産業化drivee\06産業化臨床研究部\事務関係\新規医療研究推進センター\かつべ\植木先生依頼もの\プラス.gif"/>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8513" y="5070500"/>
            <a:ext cx="723900"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30" name="Picture 6" descr="\\10.15.181.94\Sangyou\産業化drivee\06産業化臨床研究部\事務関係\新規医療研究推進センター\かつべ\植木先生依頼もの\わる.gif"/>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503237" y="5160375"/>
            <a:ext cx="760003" cy="583574"/>
          </a:xfrm>
          <a:prstGeom prst="rect">
            <a:avLst/>
          </a:prstGeom>
          <a:noFill/>
          <a:extLst>
            <a:ext uri="{909E8E84-426E-40dd-AFC4-6F175D3DCCD1}">
              <a14:hiddenFill xmlns:a14="http://schemas.microsoft.com/office/drawing/2010/main" xmlns="">
                <a:solidFill>
                  <a:srgbClr val="FFFFFF"/>
                </a:solidFill>
              </a14:hiddenFill>
            </a:ext>
          </a:extLst>
        </p:spPr>
      </p:pic>
      <p:sp>
        <p:nvSpPr>
          <p:cNvPr id="18" name="テキスト ボックス 17"/>
          <p:cNvSpPr txBox="1"/>
          <p:nvPr/>
        </p:nvSpPr>
        <p:spPr>
          <a:xfrm>
            <a:off x="6207359" y="6143726"/>
            <a:ext cx="2030905" cy="584775"/>
          </a:xfrm>
          <a:prstGeom prst="rect">
            <a:avLst/>
          </a:prstGeom>
          <a:noFill/>
        </p:spPr>
        <p:txBody>
          <a:bodyPr wrap="square" rtlCol="0">
            <a:spAutoFit/>
          </a:bodyPr>
          <a:lstStyle/>
          <a:p>
            <a:pPr algn="ctr"/>
            <a:r>
              <a:rPr kumimoji="1" lang="ja-JP" altLang="en-US" sz="3200" b="1" dirty="0"/>
              <a:t>できるもの</a:t>
            </a:r>
          </a:p>
        </p:txBody>
      </p:sp>
      <p:sp>
        <p:nvSpPr>
          <p:cNvPr id="32" name="円/楕円 31"/>
          <p:cNvSpPr/>
          <p:nvPr/>
        </p:nvSpPr>
        <p:spPr>
          <a:xfrm>
            <a:off x="3234679" y="4852946"/>
            <a:ext cx="1229424" cy="1127891"/>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4" name="図 13" descr="ame-01.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027743" y="3172863"/>
            <a:ext cx="1512921" cy="1512921"/>
          </a:xfrm>
          <a:prstGeom prst="rect">
            <a:avLst/>
          </a:prstGeom>
        </p:spPr>
      </p:pic>
      <p:pic>
        <p:nvPicPr>
          <p:cNvPr id="22" name="図 21"/>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483600" y="6168395"/>
            <a:ext cx="590866" cy="591121"/>
          </a:xfrm>
          <a:prstGeom prst="rect">
            <a:avLst/>
          </a:prstGeom>
        </p:spPr>
      </p:pic>
      <p:pic>
        <p:nvPicPr>
          <p:cNvPr id="3" name="図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25336" y="769641"/>
            <a:ext cx="1521527" cy="1468327"/>
          </a:xfrm>
          <a:prstGeom prst="rect">
            <a:avLst/>
          </a:prstGeom>
        </p:spPr>
      </p:pic>
      <p:pic>
        <p:nvPicPr>
          <p:cNvPr id="15" name="図 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95868" y="1266247"/>
            <a:ext cx="762066" cy="1914310"/>
          </a:xfrm>
          <a:prstGeom prst="rect">
            <a:avLst/>
          </a:prstGeom>
        </p:spPr>
      </p:pic>
      <p:pic>
        <p:nvPicPr>
          <p:cNvPr id="16" name="図 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34080" y="4558315"/>
            <a:ext cx="1786283" cy="1609483"/>
          </a:xfrm>
          <a:prstGeom prst="rect">
            <a:avLst/>
          </a:prstGeom>
        </p:spPr>
      </p:pic>
      <p:pic>
        <p:nvPicPr>
          <p:cNvPr id="17" name="図 1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902342" y="4648333"/>
            <a:ext cx="1637177" cy="1501182"/>
          </a:xfrm>
          <a:prstGeom prst="rect">
            <a:avLst/>
          </a:prstGeom>
        </p:spPr>
      </p:pic>
    </p:spTree>
    <p:extLst>
      <p:ext uri="{BB962C8B-B14F-4D97-AF65-F5344CB8AC3E}">
        <p14:creationId xmlns:p14="http://schemas.microsoft.com/office/powerpoint/2010/main" val="60971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p:cNvSpPr/>
          <p:nvPr/>
        </p:nvSpPr>
        <p:spPr>
          <a:xfrm>
            <a:off x="7450667" y="6273225"/>
            <a:ext cx="1693333" cy="584775"/>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 name="直線コネクタ 4"/>
          <p:cNvCxnSpPr/>
          <p:nvPr/>
        </p:nvCxnSpPr>
        <p:spPr>
          <a:xfrm>
            <a:off x="322172" y="639606"/>
            <a:ext cx="2899548" cy="191881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flipH="1">
            <a:off x="5927018" y="473782"/>
            <a:ext cx="2970617" cy="208464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楕円 7"/>
          <p:cNvSpPr/>
          <p:nvPr/>
        </p:nvSpPr>
        <p:spPr>
          <a:xfrm>
            <a:off x="1921187" y="2402078"/>
            <a:ext cx="5301625" cy="212254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p:cNvCxnSpPr>
            <a:stCxn id="8" idx="4"/>
          </p:cNvCxnSpPr>
          <p:nvPr/>
        </p:nvCxnSpPr>
        <p:spPr>
          <a:xfrm flipH="1">
            <a:off x="4568053" y="4524623"/>
            <a:ext cx="3947" cy="220387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2149009" y="112104"/>
            <a:ext cx="5007880" cy="584775"/>
          </a:xfrm>
          <a:prstGeom prst="rect">
            <a:avLst/>
          </a:prstGeom>
          <a:noFill/>
        </p:spPr>
        <p:txBody>
          <a:bodyPr wrap="square" rtlCol="0">
            <a:spAutoFit/>
          </a:bodyPr>
          <a:lstStyle/>
          <a:p>
            <a:pPr algn="ctr"/>
            <a:r>
              <a:rPr kumimoji="1" lang="ja-JP" altLang="en-US" sz="3200" b="1" dirty="0"/>
              <a:t>材　料</a:t>
            </a:r>
          </a:p>
        </p:txBody>
      </p:sp>
      <p:sp>
        <p:nvSpPr>
          <p:cNvPr id="11" name="テキスト ボックス 10"/>
          <p:cNvSpPr txBox="1"/>
          <p:nvPr/>
        </p:nvSpPr>
        <p:spPr>
          <a:xfrm>
            <a:off x="2105214" y="2530356"/>
            <a:ext cx="5007880" cy="584775"/>
          </a:xfrm>
          <a:prstGeom prst="rect">
            <a:avLst/>
          </a:prstGeom>
          <a:noFill/>
        </p:spPr>
        <p:txBody>
          <a:bodyPr wrap="square" rtlCol="0">
            <a:spAutoFit/>
          </a:bodyPr>
          <a:lstStyle/>
          <a:p>
            <a:pPr algn="ctr"/>
            <a:r>
              <a:rPr kumimoji="1" lang="ja-JP" altLang="en-US" sz="3200" b="1" dirty="0"/>
              <a:t>発明のこう果</a:t>
            </a:r>
          </a:p>
        </p:txBody>
      </p:sp>
      <p:sp>
        <p:nvSpPr>
          <p:cNvPr id="12" name="テキスト ボックス 11"/>
          <p:cNvSpPr txBox="1"/>
          <p:nvPr/>
        </p:nvSpPr>
        <p:spPr>
          <a:xfrm>
            <a:off x="192673" y="6273225"/>
            <a:ext cx="4014515" cy="584775"/>
          </a:xfrm>
          <a:prstGeom prst="rect">
            <a:avLst/>
          </a:prstGeom>
          <a:noFill/>
        </p:spPr>
        <p:txBody>
          <a:bodyPr wrap="square" rtlCol="0">
            <a:spAutoFit/>
          </a:bodyPr>
          <a:lstStyle/>
          <a:p>
            <a:pPr algn="ctr"/>
            <a:r>
              <a:rPr kumimoji="1" lang="ja-JP" altLang="en-US" sz="3200" b="1" dirty="0"/>
              <a:t>組み合わせ方</a:t>
            </a:r>
          </a:p>
        </p:txBody>
      </p:sp>
      <p:pic>
        <p:nvPicPr>
          <p:cNvPr id="27" name="Picture 5" descr="\\10.15.181.94\Sangyou\産業化drivee\06産業化臨床研究部\事務関係\新規医療研究推進センター\かつべ\植木先生依頼もの\マイナス.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28773" y="5282426"/>
            <a:ext cx="836921" cy="261538"/>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3" descr="\\10.15.181.94\Sangyou\産業化drivee\06産業化臨床研究部\事務関係\新規医療研究推進センター\かつべ\植木先生依頼もの\かける.gif"/>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453680" y="5070500"/>
            <a:ext cx="756805"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Picture 4" descr="\\10.15.181.94\Sangyou\産業化drivee\06産業化臨床研究部\事務関係\新規医療研究推進センター\かつべ\植木先生依頼もの\プラス.gif"/>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8513" y="5070500"/>
            <a:ext cx="723900"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30" name="Picture 6" descr="\\10.15.181.94\Sangyou\産業化drivee\06産業化臨床研究部\事務関係\新規医療研究推進センター\かつべ\植木先生依頼もの\わる.gif"/>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503237" y="5160375"/>
            <a:ext cx="760003" cy="583574"/>
          </a:xfrm>
          <a:prstGeom prst="rect">
            <a:avLst/>
          </a:prstGeom>
          <a:noFill/>
          <a:extLst>
            <a:ext uri="{909E8E84-426E-40dd-AFC4-6F175D3DCCD1}">
              <a14:hiddenFill xmlns:a14="http://schemas.microsoft.com/office/drawing/2010/main" xmlns="">
                <a:solidFill>
                  <a:srgbClr val="FFFFFF"/>
                </a:solidFill>
              </a14:hiddenFill>
            </a:ext>
          </a:extLst>
        </p:spPr>
      </p:pic>
      <p:sp>
        <p:nvSpPr>
          <p:cNvPr id="18" name="テキスト ボックス 17"/>
          <p:cNvSpPr txBox="1"/>
          <p:nvPr/>
        </p:nvSpPr>
        <p:spPr>
          <a:xfrm>
            <a:off x="5170850" y="6237005"/>
            <a:ext cx="4104535" cy="584775"/>
          </a:xfrm>
          <a:prstGeom prst="rect">
            <a:avLst/>
          </a:prstGeom>
          <a:noFill/>
        </p:spPr>
        <p:txBody>
          <a:bodyPr wrap="square" rtlCol="0">
            <a:spAutoFit/>
          </a:bodyPr>
          <a:lstStyle/>
          <a:p>
            <a:pPr algn="ctr"/>
            <a:r>
              <a:rPr kumimoji="1" lang="ja-JP" altLang="en-US" sz="3200" b="1" dirty="0"/>
              <a:t>できるもの</a:t>
            </a:r>
          </a:p>
        </p:txBody>
      </p:sp>
      <p:sp>
        <p:nvSpPr>
          <p:cNvPr id="21" name="テキスト ボックス 20"/>
          <p:cNvSpPr txBox="1"/>
          <p:nvPr/>
        </p:nvSpPr>
        <p:spPr>
          <a:xfrm>
            <a:off x="5821177" y="679814"/>
            <a:ext cx="2417133" cy="523220"/>
          </a:xfrm>
          <a:prstGeom prst="rect">
            <a:avLst/>
          </a:prstGeom>
          <a:noFill/>
        </p:spPr>
        <p:txBody>
          <a:bodyPr wrap="square" rtlCol="0">
            <a:spAutoFit/>
          </a:bodyPr>
          <a:lstStyle/>
          <a:p>
            <a:pPr algn="ctr"/>
            <a:r>
              <a:rPr lang="ja-JP" altLang="en-US" sz="2800" b="1" dirty="0"/>
              <a:t>足ツボマット</a:t>
            </a:r>
            <a:endParaRPr kumimoji="1" lang="ja-JP" altLang="en-US" sz="2800" b="1" dirty="0"/>
          </a:p>
        </p:txBody>
      </p:sp>
      <p:sp>
        <p:nvSpPr>
          <p:cNvPr id="22" name="テキスト ボックス 21"/>
          <p:cNvSpPr txBox="1"/>
          <p:nvPr/>
        </p:nvSpPr>
        <p:spPr>
          <a:xfrm>
            <a:off x="1116344" y="737629"/>
            <a:ext cx="2417133" cy="523220"/>
          </a:xfrm>
          <a:prstGeom prst="rect">
            <a:avLst/>
          </a:prstGeom>
          <a:noFill/>
        </p:spPr>
        <p:txBody>
          <a:bodyPr wrap="square" rtlCol="0">
            <a:spAutoFit/>
          </a:bodyPr>
          <a:lstStyle/>
          <a:p>
            <a:pPr algn="ctr"/>
            <a:r>
              <a:rPr kumimoji="1" lang="ja-JP" altLang="en-US" sz="2800" b="1" dirty="0"/>
              <a:t>スリッパ</a:t>
            </a:r>
          </a:p>
        </p:txBody>
      </p:sp>
      <p:pic>
        <p:nvPicPr>
          <p:cNvPr id="19" name="図 18"/>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483600" y="6168395"/>
            <a:ext cx="590866" cy="591121"/>
          </a:xfrm>
          <a:prstGeom prst="rect">
            <a:avLst/>
          </a:prstGeom>
        </p:spPr>
      </p:pic>
      <p:pic>
        <p:nvPicPr>
          <p:cNvPr id="2" name="図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24910" y="1163552"/>
            <a:ext cx="1615580" cy="1152244"/>
          </a:xfrm>
          <a:prstGeom prst="rect">
            <a:avLst/>
          </a:prstGeom>
        </p:spPr>
      </p:pic>
      <p:pic>
        <p:nvPicPr>
          <p:cNvPr id="7" name="図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27649" y="591768"/>
            <a:ext cx="2523963" cy="1774090"/>
          </a:xfrm>
          <a:prstGeom prst="rect">
            <a:avLst/>
          </a:prstGeom>
        </p:spPr>
      </p:pic>
      <p:pic>
        <p:nvPicPr>
          <p:cNvPr id="9" name="図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79732" y="4256321"/>
            <a:ext cx="2066723" cy="1865538"/>
          </a:xfrm>
          <a:prstGeom prst="rect">
            <a:avLst/>
          </a:prstGeom>
        </p:spPr>
      </p:pic>
    </p:spTree>
    <p:extLst>
      <p:ext uri="{BB962C8B-B14F-4D97-AF65-F5344CB8AC3E}">
        <p14:creationId xmlns:p14="http://schemas.microsoft.com/office/powerpoint/2010/main" val="1490535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533400" y="648795"/>
            <a:ext cx="8229600" cy="1752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algn="ctr"/>
            <a:r>
              <a:rPr lang="ja-JP" altLang="en-US" sz="4000" dirty="0">
                <a:solidFill>
                  <a:srgbClr val="D9D9D9"/>
                </a:solidFill>
                <a:latin typeface="News Gothic MT" charset="0"/>
              </a:rPr>
              <a:t>内　容</a:t>
            </a:r>
            <a:endParaRPr lang="en-US" altLang="ja-JP" sz="4000" dirty="0">
              <a:solidFill>
                <a:srgbClr val="D9D9D9"/>
              </a:solidFill>
              <a:latin typeface="News Gothic MT" charset="0"/>
            </a:endParaRPr>
          </a:p>
        </p:txBody>
      </p:sp>
      <p:grpSp>
        <p:nvGrpSpPr>
          <p:cNvPr id="14" name="図形グループ 13"/>
          <p:cNvGrpSpPr/>
          <p:nvPr/>
        </p:nvGrpSpPr>
        <p:grpSpPr>
          <a:xfrm>
            <a:off x="73518" y="5902061"/>
            <a:ext cx="5302785" cy="944198"/>
            <a:chOff x="73518" y="5785269"/>
            <a:chExt cx="5302785" cy="944198"/>
          </a:xfrm>
        </p:grpSpPr>
        <p:sp>
          <p:nvSpPr>
            <p:cNvPr id="20" name="正方形/長方形 19"/>
            <p:cNvSpPr/>
            <p:nvPr/>
          </p:nvSpPr>
          <p:spPr>
            <a:xfrm>
              <a:off x="4210682" y="5861514"/>
              <a:ext cx="1059109" cy="2673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grpSp>
          <p:nvGrpSpPr>
            <p:cNvPr id="16" name="図形グループ 15"/>
            <p:cNvGrpSpPr/>
            <p:nvPr/>
          </p:nvGrpSpPr>
          <p:grpSpPr>
            <a:xfrm>
              <a:off x="73518" y="5785269"/>
              <a:ext cx="5302785" cy="944198"/>
              <a:chOff x="-3406470" y="1866354"/>
              <a:chExt cx="8782237" cy="1539990"/>
            </a:xfrm>
          </p:grpSpPr>
          <p:pic>
            <p:nvPicPr>
              <p:cNvPr id="17" name="Picture 4"/>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406470" y="2137223"/>
                <a:ext cx="8514565" cy="12691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8" name="正方形/長方形 17"/>
              <p:cNvSpPr/>
              <p:nvPr/>
            </p:nvSpPr>
            <p:spPr>
              <a:xfrm>
                <a:off x="3261619" y="2043757"/>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571349" y="1866354"/>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sp>
        <p:nvSpPr>
          <p:cNvPr id="25" name="タイトル 1"/>
          <p:cNvSpPr txBox="1">
            <a:spLocks/>
          </p:cNvSpPr>
          <p:nvPr/>
        </p:nvSpPr>
        <p:spPr>
          <a:xfrm>
            <a:off x="851520" y="3655862"/>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r>
              <a:rPr lang="en-US" altLang="ja-JP" sz="3900" dirty="0">
                <a:solidFill>
                  <a:srgbClr val="D9D9D9"/>
                </a:solidFill>
                <a:latin typeface="Calibri" charset="0"/>
              </a:rPr>
              <a:t>② </a:t>
            </a:r>
            <a:r>
              <a:rPr lang="ja-JP" altLang="en-US" sz="3900" dirty="0">
                <a:solidFill>
                  <a:srgbClr val="D9D9D9"/>
                </a:solidFill>
                <a:latin typeface="Calibri" charset="0"/>
              </a:rPr>
              <a:t>発明を生み出す４つの発想</a:t>
            </a:r>
          </a:p>
        </p:txBody>
      </p:sp>
      <p:sp>
        <p:nvSpPr>
          <p:cNvPr id="26" name="タイトル 1"/>
          <p:cNvSpPr txBox="1">
            <a:spLocks/>
          </p:cNvSpPr>
          <p:nvPr/>
        </p:nvSpPr>
        <p:spPr>
          <a:xfrm>
            <a:off x="873794" y="5153372"/>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eaLnBrk="1" hangingPunct="1"/>
            <a:r>
              <a:rPr lang="en-US" altLang="ja-JP" sz="3900" dirty="0">
                <a:solidFill>
                  <a:srgbClr val="000000"/>
                </a:solidFill>
                <a:latin typeface="Calibri" charset="0"/>
              </a:rPr>
              <a:t>③ </a:t>
            </a:r>
            <a:r>
              <a:rPr lang="ja-JP" altLang="en-US" sz="3900" dirty="0">
                <a:solidFill>
                  <a:srgbClr val="000000"/>
                </a:solidFill>
                <a:latin typeface="Calibri" charset="0"/>
              </a:rPr>
              <a:t>発明にチャレンジ！</a:t>
            </a:r>
            <a:r>
              <a:rPr lang="en-US" altLang="ja-JP" sz="3900" dirty="0">
                <a:solidFill>
                  <a:srgbClr val="000000"/>
                </a:solidFill>
                <a:latin typeface="Calibri" charset="0"/>
              </a:rPr>
              <a:t> </a:t>
            </a:r>
            <a:endParaRPr lang="ja-JP" altLang="en-US" sz="3900" dirty="0">
              <a:solidFill>
                <a:srgbClr val="000000"/>
              </a:solidFill>
              <a:latin typeface="Calibri" charset="0"/>
            </a:endParaRPr>
          </a:p>
        </p:txBody>
      </p:sp>
      <p:sp>
        <p:nvSpPr>
          <p:cNvPr id="27" name="タイトル 1"/>
          <p:cNvSpPr txBox="1">
            <a:spLocks/>
          </p:cNvSpPr>
          <p:nvPr/>
        </p:nvSpPr>
        <p:spPr>
          <a:xfrm>
            <a:off x="830000" y="2126962"/>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eaLnBrk="1" hangingPunct="1"/>
            <a:r>
              <a:rPr lang="en-US" altLang="ja-JP" sz="3900" dirty="0">
                <a:solidFill>
                  <a:srgbClr val="D9D9D9"/>
                </a:solidFill>
                <a:latin typeface="Calibri" charset="0"/>
              </a:rPr>
              <a:t>① </a:t>
            </a:r>
            <a:r>
              <a:rPr lang="ja-JP" altLang="en-US" sz="3900" dirty="0">
                <a:solidFill>
                  <a:srgbClr val="D9D9D9"/>
                </a:solidFill>
                <a:latin typeface="Calibri" charset="0"/>
              </a:rPr>
              <a:t>発明品を見つけよう！</a:t>
            </a:r>
          </a:p>
        </p:txBody>
      </p:sp>
      <p:sp>
        <p:nvSpPr>
          <p:cNvPr id="15" name="テキスト ボックス 1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25946841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19404C5-C162-D046-B96E-AA2C4D3FBCD4}"/>
              </a:ext>
            </a:extLst>
          </p:cNvPr>
          <p:cNvSpPr txBox="1"/>
          <p:nvPr/>
        </p:nvSpPr>
        <p:spPr>
          <a:xfrm>
            <a:off x="3038356" y="2675146"/>
            <a:ext cx="3828326"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誰でも発明人！</a:t>
            </a:r>
          </a:p>
        </p:txBody>
      </p:sp>
      <p:sp>
        <p:nvSpPr>
          <p:cNvPr id="5" name="テキスト ボックス 4">
            <a:extLst>
              <a:ext uri="{FF2B5EF4-FFF2-40B4-BE49-F238E27FC236}">
                <a16:creationId xmlns:a16="http://schemas.microsoft.com/office/drawing/2014/main" id="{BFE0A79C-B5A7-9F41-9790-5891AD4B6415}"/>
              </a:ext>
            </a:extLst>
          </p:cNvPr>
          <p:cNvSpPr txBox="1"/>
          <p:nvPr/>
        </p:nvSpPr>
        <p:spPr>
          <a:xfrm>
            <a:off x="2092123" y="3367510"/>
            <a:ext cx="4774559"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今日から君もハツメイ家！</a:t>
            </a:r>
          </a:p>
        </p:txBody>
      </p:sp>
      <p:sp>
        <p:nvSpPr>
          <p:cNvPr id="6" name="テキスト ボックス 5"/>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5991129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19404C5-C162-D046-B96E-AA2C4D3FBCD4}"/>
              </a:ext>
            </a:extLst>
          </p:cNvPr>
          <p:cNvSpPr txBox="1"/>
          <p:nvPr/>
        </p:nvSpPr>
        <p:spPr>
          <a:xfrm>
            <a:off x="479206" y="1771124"/>
            <a:ext cx="5262689" cy="2400657"/>
          </a:xfrm>
          <a:prstGeom prst="rect">
            <a:avLst/>
          </a:prstGeom>
          <a:noFill/>
          <a:ln w="38100" cap="rnd" cmpd="thickThin">
            <a:solidFill>
              <a:schemeClr val="accent1">
                <a:shade val="50000"/>
              </a:schemeClr>
            </a:solidFill>
          </a:ln>
        </p:spPr>
        <p:txBody>
          <a:bodyPr wrap="square" rtlCol="0">
            <a:spAutoFit/>
          </a:bodyPr>
          <a:lstStyle/>
          <a:p>
            <a:pPr algn="ctr"/>
            <a:r>
              <a:rPr lang="ja-JP" altLang="en-US" sz="3000">
                <a:latin typeface="Tsukushi A Round Gothic" panose="02020400000000000000" pitchFamily="18" charset="-128"/>
                <a:ea typeface="Tsukushi A Round Gothic" panose="02020400000000000000" pitchFamily="18" charset="-128"/>
              </a:rPr>
              <a:t>こんにちは！</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a:latin typeface="Tsukushi A Round Gothic" panose="02020400000000000000" pitchFamily="18" charset="-128"/>
                <a:ea typeface="Tsukushi A Round Gothic" panose="02020400000000000000" pitchFamily="18" charset="-128"/>
              </a:rPr>
              <a:t>わたしは発明ちゃん。</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a:latin typeface="Tsukushi A Round Gothic" panose="02020400000000000000" pitchFamily="18" charset="-128"/>
                <a:ea typeface="Tsukushi A Round Gothic" panose="02020400000000000000" pitchFamily="18" charset="-128"/>
              </a:rPr>
              <a:t>めいちゃんって呼んでね。</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a:latin typeface="Tsukushi A Round Gothic" panose="02020400000000000000" pitchFamily="18" charset="-128"/>
                <a:ea typeface="Tsukushi A Round Gothic" panose="02020400000000000000" pitchFamily="18" charset="-128"/>
              </a:rPr>
              <a:t>これから一緒に発明を勉強</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a:latin typeface="Tsukushi A Round Gothic" panose="02020400000000000000" pitchFamily="18" charset="-128"/>
                <a:ea typeface="Tsukushi A Round Gothic" panose="02020400000000000000" pitchFamily="18" charset="-128"/>
              </a:rPr>
              <a:t>していこう！</a:t>
            </a:r>
            <a:endParaRPr lang="en-US" altLang="ja-JP" sz="3000" dirty="0">
              <a:latin typeface="Tsukushi A Round Gothic" panose="02020400000000000000" pitchFamily="18" charset="-128"/>
              <a:ea typeface="Tsukushi A Round Gothic" panose="02020400000000000000" pitchFamily="18" charset="-128"/>
            </a:endParaRPr>
          </a:p>
        </p:txBody>
      </p:sp>
      <p:pic>
        <p:nvPicPr>
          <p:cNvPr id="3" name="図 2">
            <a:extLst>
              <a:ext uri="{FF2B5EF4-FFF2-40B4-BE49-F238E27FC236}">
                <a16:creationId xmlns:a16="http://schemas.microsoft.com/office/drawing/2014/main" id="{1A51B446-2EE7-FC46-96E7-5E1CDC86F0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69532" y="1488592"/>
            <a:ext cx="2778633" cy="3974783"/>
          </a:xfrm>
          <a:prstGeom prst="rect">
            <a:avLst/>
          </a:prstGeom>
        </p:spPr>
      </p:pic>
      <p:sp>
        <p:nvSpPr>
          <p:cNvPr id="7" name="テキスト ボックス 6">
            <a:extLst>
              <a:ext uri="{FF2B5EF4-FFF2-40B4-BE49-F238E27FC236}">
                <a16:creationId xmlns:a16="http://schemas.microsoft.com/office/drawing/2014/main" id="{24FD4F6B-70AB-F64D-A735-DC42DBDB822A}"/>
              </a:ext>
            </a:extLst>
          </p:cNvPr>
          <p:cNvSpPr txBox="1"/>
          <p:nvPr/>
        </p:nvSpPr>
        <p:spPr>
          <a:xfrm>
            <a:off x="6069532" y="5537027"/>
            <a:ext cx="2561920" cy="461665"/>
          </a:xfrm>
          <a:prstGeom prst="rect">
            <a:avLst/>
          </a:prstGeom>
          <a:noFill/>
        </p:spPr>
        <p:txBody>
          <a:bodyPr wrap="none" rtlCol="0">
            <a:spAutoFit/>
          </a:bodyPr>
          <a:lstStyle/>
          <a:p>
            <a:r>
              <a:rPr lang="ja-JP" altLang="en-US" sz="2400"/>
              <a:t>ハツ</a:t>
            </a:r>
            <a:r>
              <a:rPr lang="en-US" altLang="ja-JP" sz="2400" dirty="0"/>
              <a:t>=</a:t>
            </a:r>
            <a:r>
              <a:rPr lang="ja-JP" altLang="en-US" sz="2400"/>
              <a:t>メイちゃん</a:t>
            </a:r>
          </a:p>
        </p:txBody>
      </p:sp>
      <p:sp>
        <p:nvSpPr>
          <p:cNvPr id="5" name="テキスト ボックス 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9093292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D535308B-FE80-604D-843D-2F6B0A591C79}"/>
              </a:ext>
            </a:extLst>
          </p:cNvPr>
          <p:cNvSpPr txBox="1"/>
          <p:nvPr/>
        </p:nvSpPr>
        <p:spPr>
          <a:xfrm>
            <a:off x="7195533" y="5465687"/>
            <a:ext cx="1723549" cy="461665"/>
          </a:xfrm>
          <a:prstGeom prst="rect">
            <a:avLst/>
          </a:prstGeom>
          <a:noFill/>
        </p:spPr>
        <p:txBody>
          <a:bodyPr wrap="none" rtlCol="0">
            <a:spAutoFit/>
          </a:bodyPr>
          <a:lstStyle/>
          <a:p>
            <a:r>
              <a:rPr lang="ja-JP" altLang="en-US" sz="2400"/>
              <a:t>みっけねこ</a:t>
            </a:r>
          </a:p>
        </p:txBody>
      </p:sp>
      <p:sp>
        <p:nvSpPr>
          <p:cNvPr id="13" name="テキスト ボックス 12">
            <a:extLst>
              <a:ext uri="{FF2B5EF4-FFF2-40B4-BE49-F238E27FC236}">
                <a16:creationId xmlns:a16="http://schemas.microsoft.com/office/drawing/2014/main" id="{4B871219-A1BC-D64E-9ABF-3B2EE973CCD2}"/>
              </a:ext>
            </a:extLst>
          </p:cNvPr>
          <p:cNvSpPr txBox="1"/>
          <p:nvPr/>
        </p:nvSpPr>
        <p:spPr>
          <a:xfrm>
            <a:off x="4986982" y="5479332"/>
            <a:ext cx="1723549" cy="461665"/>
          </a:xfrm>
          <a:prstGeom prst="rect">
            <a:avLst/>
          </a:prstGeom>
          <a:noFill/>
        </p:spPr>
        <p:txBody>
          <a:bodyPr wrap="none" rtlCol="0">
            <a:spAutoFit/>
          </a:bodyPr>
          <a:lstStyle/>
          <a:p>
            <a:r>
              <a:rPr lang="ja-JP" altLang="en-US" sz="2400" dirty="0"/>
              <a:t>はっとみみ</a:t>
            </a:r>
            <a:endParaRPr lang="en-US" altLang="ja-JP" sz="2400" dirty="0"/>
          </a:p>
        </p:txBody>
      </p:sp>
      <p:pic>
        <p:nvPicPr>
          <p:cNvPr id="7" name="図 6">
            <a:extLst>
              <a:ext uri="{FF2B5EF4-FFF2-40B4-BE49-F238E27FC236}">
                <a16:creationId xmlns:a16="http://schemas.microsoft.com/office/drawing/2014/main" id="{2B441F48-AB26-5043-81D9-DBBBB352C45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09274" y="2871630"/>
            <a:ext cx="1709808" cy="2381271"/>
          </a:xfrm>
          <a:prstGeom prst="rect">
            <a:avLst/>
          </a:prstGeom>
        </p:spPr>
      </p:pic>
      <p:sp>
        <p:nvSpPr>
          <p:cNvPr id="8" name="テキスト ボックス 7">
            <a:extLst>
              <a:ext uri="{FF2B5EF4-FFF2-40B4-BE49-F238E27FC236}">
                <a16:creationId xmlns:a16="http://schemas.microsoft.com/office/drawing/2014/main" id="{11518B0A-5B3D-DD42-A6DF-51ECB7B00894}"/>
              </a:ext>
            </a:extLst>
          </p:cNvPr>
          <p:cNvSpPr txBox="1"/>
          <p:nvPr/>
        </p:nvSpPr>
        <p:spPr>
          <a:xfrm>
            <a:off x="145004" y="2593597"/>
            <a:ext cx="4134300" cy="1338828"/>
          </a:xfrm>
          <a:prstGeom prst="rect">
            <a:avLst/>
          </a:prstGeom>
          <a:noFill/>
          <a:ln w="38100" cap="rnd" cmpd="thickThin">
            <a:solidFill>
              <a:srgbClr val="FF0000"/>
            </a:solidFill>
          </a:ln>
        </p:spPr>
        <p:txBody>
          <a:bodyPr wrap="square" rtlCol="0">
            <a:spAutoFit/>
          </a:bodyPr>
          <a:lstStyle/>
          <a:p>
            <a:pPr algn="ctr"/>
            <a:r>
              <a:rPr lang="ja-JP" altLang="en-US" sz="2700" dirty="0">
                <a:latin typeface="Tsukushi A Round Gothic" panose="02020400000000000000" pitchFamily="18" charset="-128"/>
                <a:ea typeface="Tsukushi A Round Gothic" panose="02020400000000000000" pitchFamily="18" charset="-128"/>
              </a:rPr>
              <a:t>ワーイワーイ</a:t>
            </a:r>
            <a:endParaRPr lang="en-US" altLang="ja-JP" sz="2700" dirty="0">
              <a:latin typeface="Tsukushi A Round Gothic" panose="02020400000000000000" pitchFamily="18" charset="-128"/>
              <a:ea typeface="Tsukushi A Round Gothic" panose="02020400000000000000" pitchFamily="18" charset="-128"/>
            </a:endParaRPr>
          </a:p>
          <a:p>
            <a:pPr algn="ctr"/>
            <a:r>
              <a:rPr lang="ja-JP" altLang="en-US" sz="2700" dirty="0">
                <a:latin typeface="Tsukushi A Round Gothic" panose="02020400000000000000" pitchFamily="18" charset="-128"/>
                <a:ea typeface="Tsukushi A Round Gothic" panose="02020400000000000000" pitchFamily="18" charset="-128"/>
              </a:rPr>
              <a:t>めっちゃ面白そうやん！</a:t>
            </a:r>
            <a:endParaRPr lang="en-US" altLang="ja-JP" sz="2700" dirty="0">
              <a:latin typeface="Tsukushi A Round Gothic" panose="02020400000000000000" pitchFamily="18" charset="-128"/>
              <a:ea typeface="Tsukushi A Round Gothic" panose="02020400000000000000" pitchFamily="18" charset="-128"/>
            </a:endParaRPr>
          </a:p>
          <a:p>
            <a:pPr algn="ctr"/>
            <a:r>
              <a:rPr lang="ja-JP" altLang="en-US" sz="2700" dirty="0">
                <a:latin typeface="Tsukushi A Round Gothic" panose="02020400000000000000" pitchFamily="18" charset="-128"/>
                <a:ea typeface="Tsukushi A Round Gothic" panose="02020400000000000000" pitchFamily="18" charset="-128"/>
              </a:rPr>
              <a:t>どんどんやるで！</a:t>
            </a:r>
            <a:endParaRPr lang="en-US" altLang="ja-JP" sz="2700" dirty="0">
              <a:latin typeface="Tsukushi A Round Gothic" panose="02020400000000000000" pitchFamily="18" charset="-128"/>
              <a:ea typeface="Tsukushi A Round Gothic" panose="02020400000000000000" pitchFamily="18" charset="-128"/>
            </a:endParaRPr>
          </a:p>
        </p:txBody>
      </p:sp>
      <p:pic>
        <p:nvPicPr>
          <p:cNvPr id="9" name="図 8">
            <a:extLst>
              <a:ext uri="{FF2B5EF4-FFF2-40B4-BE49-F238E27FC236}">
                <a16:creationId xmlns:a16="http://schemas.microsoft.com/office/drawing/2014/main" id="{03468038-570B-FE4A-9C45-E95A8804D31C}"/>
              </a:ext>
            </a:extLst>
          </p:cNvPr>
          <p:cNvPicPr>
            <a:picLocks noChangeAspect="1"/>
          </p:cNvPicPr>
          <p:nvPr/>
        </p:nvPicPr>
        <p:blipFill>
          <a:blip r:embed="rId3"/>
          <a:stretch>
            <a:fillRect/>
          </a:stretch>
        </p:blipFill>
        <p:spPr>
          <a:xfrm>
            <a:off x="4562842" y="1279621"/>
            <a:ext cx="2147689" cy="4074293"/>
          </a:xfrm>
          <a:prstGeom prst="rect">
            <a:avLst/>
          </a:prstGeom>
        </p:spPr>
      </p:pic>
      <p:sp>
        <p:nvSpPr>
          <p:cNvPr id="10" name="テキスト ボックス 9"/>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13864654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1518B0A-5B3D-DD42-A6DF-51ECB7B00894}"/>
              </a:ext>
            </a:extLst>
          </p:cNvPr>
          <p:cNvSpPr txBox="1"/>
          <p:nvPr/>
        </p:nvSpPr>
        <p:spPr>
          <a:xfrm>
            <a:off x="880259" y="1228345"/>
            <a:ext cx="7383482" cy="1015663"/>
          </a:xfrm>
          <a:prstGeom prst="rect">
            <a:avLst/>
          </a:prstGeom>
          <a:noFill/>
          <a:ln w="38100" cap="rnd" cmpd="thickThin">
            <a:solidFill>
              <a:srgbClr val="FF0000"/>
            </a:solidFill>
          </a:ln>
        </p:spPr>
        <p:txBody>
          <a:bodyPr wrap="square" rtlCol="0">
            <a:spAutoFit/>
          </a:bodyPr>
          <a:lstStyle/>
          <a:p>
            <a:pPr algn="ctr"/>
            <a:r>
              <a:rPr lang="ja-JP" altLang="en-US" sz="3000" dirty="0">
                <a:latin typeface="Tsukushi A Round Gothic" panose="02020400000000000000" pitchFamily="18" charset="-128"/>
                <a:ea typeface="Tsukushi A Round Gothic" panose="02020400000000000000" pitchFamily="18" charset="-128"/>
              </a:rPr>
              <a:t>でも、どうしたらめいちゃんみたいに</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latin typeface="Tsukushi A Round Gothic" panose="02020400000000000000" pitchFamily="18" charset="-128"/>
                <a:ea typeface="Tsukushi A Round Gothic" panose="02020400000000000000" pitchFamily="18" charset="-128"/>
              </a:rPr>
              <a:t>すごい発想ができるの</a:t>
            </a:r>
            <a:r>
              <a:rPr lang="en-US" altLang="ja-JP" sz="3000" dirty="0">
                <a:latin typeface="Tsukushi A Round Gothic" panose="02020400000000000000" pitchFamily="18" charset="-128"/>
                <a:ea typeface="Tsukushi A Round Gothic" panose="02020400000000000000" pitchFamily="18" charset="-128"/>
              </a:rPr>
              <a:t>!?</a:t>
            </a:r>
          </a:p>
        </p:txBody>
      </p:sp>
      <p:sp>
        <p:nvSpPr>
          <p:cNvPr id="14" name="正方形/長方形 13">
            <a:extLst>
              <a:ext uri="{FF2B5EF4-FFF2-40B4-BE49-F238E27FC236}">
                <a16:creationId xmlns:a16="http://schemas.microsoft.com/office/drawing/2014/main" id="{858CF2C7-4C14-3545-867E-27F6ADBFE6F6}"/>
              </a:ext>
            </a:extLst>
          </p:cNvPr>
          <p:cNvSpPr/>
          <p:nvPr/>
        </p:nvSpPr>
        <p:spPr>
          <a:xfrm>
            <a:off x="5200078" y="3024378"/>
            <a:ext cx="1152144" cy="1316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pic>
        <p:nvPicPr>
          <p:cNvPr id="2" name="図 1">
            <a:extLst>
              <a:ext uri="{FF2B5EF4-FFF2-40B4-BE49-F238E27FC236}">
                <a16:creationId xmlns:a16="http://schemas.microsoft.com/office/drawing/2014/main" id="{36325750-1308-7C46-9049-804F45D26BA2}"/>
              </a:ext>
            </a:extLst>
          </p:cNvPr>
          <p:cNvPicPr>
            <a:picLocks noChangeAspect="1"/>
          </p:cNvPicPr>
          <p:nvPr/>
        </p:nvPicPr>
        <p:blipFill>
          <a:blip r:embed="rId2"/>
          <a:stretch>
            <a:fillRect/>
          </a:stretch>
        </p:blipFill>
        <p:spPr>
          <a:xfrm flipH="1">
            <a:off x="3229137" y="2600382"/>
            <a:ext cx="1970941" cy="3481464"/>
          </a:xfrm>
          <a:prstGeom prst="rect">
            <a:avLst/>
          </a:prstGeom>
        </p:spPr>
      </p:pic>
      <p:sp>
        <p:nvSpPr>
          <p:cNvPr id="5" name="テキスト ボックス 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29067564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円形吹き出し 2">
            <a:extLst>
              <a:ext uri="{FF2B5EF4-FFF2-40B4-BE49-F238E27FC236}">
                <a16:creationId xmlns:a16="http://schemas.microsoft.com/office/drawing/2014/main" id="{9BB2C354-8251-8E4F-A153-59B3461C9365}"/>
              </a:ext>
            </a:extLst>
          </p:cNvPr>
          <p:cNvSpPr/>
          <p:nvPr/>
        </p:nvSpPr>
        <p:spPr>
          <a:xfrm>
            <a:off x="2253342" y="1115339"/>
            <a:ext cx="5627032" cy="1637153"/>
          </a:xfrm>
          <a:prstGeom prst="wedgeEllipseCallout">
            <a:avLst>
              <a:gd name="adj1" fmla="val -29370"/>
              <a:gd name="adj2" fmla="val 688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700"/>
              <a:t>じゃあ、</a:t>
            </a:r>
            <a:endParaRPr lang="en-US" altLang="ja-JP" sz="2700" dirty="0"/>
          </a:p>
          <a:p>
            <a:pPr algn="ctr"/>
            <a:r>
              <a:rPr lang="ja-JP" altLang="en-US" sz="2700" b="1">
                <a:solidFill>
                  <a:srgbClr val="FFFF00"/>
                </a:solidFill>
              </a:rPr>
              <a:t>今すぐ出来る発想法</a:t>
            </a:r>
            <a:r>
              <a:rPr lang="ja-JP" altLang="en-US" sz="2700"/>
              <a:t>から</a:t>
            </a:r>
            <a:endParaRPr lang="en-US" altLang="ja-JP" sz="2700" dirty="0"/>
          </a:p>
          <a:p>
            <a:pPr algn="ctr"/>
            <a:r>
              <a:rPr lang="ja-JP" altLang="en-US" sz="2700"/>
              <a:t>練習していきましょう！</a:t>
            </a:r>
          </a:p>
        </p:txBody>
      </p:sp>
      <p:pic>
        <p:nvPicPr>
          <p:cNvPr id="14" name="図 13">
            <a:extLst>
              <a:ext uri="{FF2B5EF4-FFF2-40B4-BE49-F238E27FC236}">
                <a16:creationId xmlns:a16="http://schemas.microsoft.com/office/drawing/2014/main" id="{BFD7D445-8B93-5B4C-8711-414B96A053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5342" y="1933916"/>
            <a:ext cx="2671763" cy="3821906"/>
          </a:xfrm>
          <a:prstGeom prst="rect">
            <a:avLst/>
          </a:prstGeom>
        </p:spPr>
      </p:pic>
      <p:pic>
        <p:nvPicPr>
          <p:cNvPr id="18" name="図 17">
            <a:extLst>
              <a:ext uri="{FF2B5EF4-FFF2-40B4-BE49-F238E27FC236}">
                <a16:creationId xmlns:a16="http://schemas.microsoft.com/office/drawing/2014/main" id="{D5271870-FCD6-924F-8831-5AB973452C11}"/>
              </a:ext>
            </a:extLst>
          </p:cNvPr>
          <p:cNvPicPr>
            <a:picLocks noChangeAspect="1"/>
          </p:cNvPicPr>
          <p:nvPr/>
        </p:nvPicPr>
        <p:blipFill>
          <a:blip r:embed="rId4"/>
          <a:stretch>
            <a:fillRect/>
          </a:stretch>
        </p:blipFill>
        <p:spPr>
          <a:xfrm>
            <a:off x="6375626" y="2583997"/>
            <a:ext cx="2466975" cy="3171825"/>
          </a:xfrm>
          <a:prstGeom prst="rect">
            <a:avLst/>
          </a:prstGeom>
        </p:spPr>
      </p:pic>
      <p:sp>
        <p:nvSpPr>
          <p:cNvPr id="5" name="テキスト ボックス 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24358175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533400" y="0"/>
            <a:ext cx="8229600" cy="1752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algn="ctr"/>
            <a:r>
              <a:rPr lang="ja-JP" altLang="en-US" sz="4000" dirty="0">
                <a:solidFill>
                  <a:srgbClr val="2DA613"/>
                </a:solidFill>
                <a:latin typeface="News Gothic MT" charset="0"/>
              </a:rPr>
              <a:t>発明</a:t>
            </a:r>
            <a:r>
              <a:rPr lang="ja-JP" altLang="en-US" sz="4000" dirty="0">
                <a:latin typeface="News Gothic MT" charset="0"/>
              </a:rPr>
              <a:t>を生み出すコツ</a:t>
            </a:r>
            <a:endParaRPr lang="en-US" altLang="ja-JP" sz="4000" dirty="0">
              <a:latin typeface="News Gothic MT" charset="0"/>
            </a:endParaRPr>
          </a:p>
        </p:txBody>
      </p:sp>
      <p:sp>
        <p:nvSpPr>
          <p:cNvPr id="5" name="タイトル 1"/>
          <p:cNvSpPr txBox="1">
            <a:spLocks/>
          </p:cNvSpPr>
          <p:nvPr/>
        </p:nvSpPr>
        <p:spPr>
          <a:xfrm>
            <a:off x="642768" y="3007067"/>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r>
              <a:rPr lang="en-US" altLang="ja-JP" sz="4400" dirty="0">
                <a:solidFill>
                  <a:srgbClr val="000000"/>
                </a:solidFill>
                <a:latin typeface="Calibri" charset="0"/>
              </a:rPr>
              <a:t>B. </a:t>
            </a:r>
            <a:r>
              <a:rPr lang="ja-JP" altLang="en-US" sz="3900" dirty="0">
                <a:solidFill>
                  <a:srgbClr val="000000"/>
                </a:solidFill>
                <a:latin typeface="Calibri" charset="0"/>
              </a:rPr>
              <a:t>当たり前を外す</a:t>
            </a:r>
          </a:p>
        </p:txBody>
      </p:sp>
      <p:grpSp>
        <p:nvGrpSpPr>
          <p:cNvPr id="14" name="図形グループ 13"/>
          <p:cNvGrpSpPr/>
          <p:nvPr/>
        </p:nvGrpSpPr>
        <p:grpSpPr>
          <a:xfrm>
            <a:off x="73518" y="5902061"/>
            <a:ext cx="5302785" cy="944198"/>
            <a:chOff x="73518" y="5785269"/>
            <a:chExt cx="5302785" cy="944198"/>
          </a:xfrm>
        </p:grpSpPr>
        <p:sp>
          <p:nvSpPr>
            <p:cNvPr id="20" name="正方形/長方形 19"/>
            <p:cNvSpPr/>
            <p:nvPr/>
          </p:nvSpPr>
          <p:spPr>
            <a:xfrm>
              <a:off x="4210682" y="5861514"/>
              <a:ext cx="1059109" cy="2673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grpSp>
          <p:nvGrpSpPr>
            <p:cNvPr id="16" name="図形グループ 15"/>
            <p:cNvGrpSpPr/>
            <p:nvPr/>
          </p:nvGrpSpPr>
          <p:grpSpPr>
            <a:xfrm>
              <a:off x="73518" y="5785269"/>
              <a:ext cx="5302785" cy="944198"/>
              <a:chOff x="-3406470" y="1866354"/>
              <a:chExt cx="8782237" cy="1539990"/>
            </a:xfrm>
          </p:grpSpPr>
          <p:pic>
            <p:nvPicPr>
              <p:cNvPr id="17" name="Picture 4"/>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406470" y="2137223"/>
                <a:ext cx="8514565" cy="12691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8" name="正方形/長方形 17"/>
              <p:cNvSpPr/>
              <p:nvPr/>
            </p:nvSpPr>
            <p:spPr>
              <a:xfrm>
                <a:off x="3261619" y="2043757"/>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571349" y="1866354"/>
                <a:ext cx="2114148" cy="4322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sp>
        <p:nvSpPr>
          <p:cNvPr id="22" name="タイトル 1"/>
          <p:cNvSpPr txBox="1">
            <a:spLocks/>
          </p:cNvSpPr>
          <p:nvPr/>
        </p:nvSpPr>
        <p:spPr>
          <a:xfrm>
            <a:off x="665042" y="4504577"/>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eaLnBrk="1" hangingPunct="1"/>
            <a:r>
              <a:rPr lang="en-US" altLang="ja-JP" sz="4400" dirty="0">
                <a:solidFill>
                  <a:srgbClr val="000000"/>
                </a:solidFill>
                <a:latin typeface="Calibri" charset="0"/>
              </a:rPr>
              <a:t>C. </a:t>
            </a:r>
            <a:r>
              <a:rPr lang="ja-JP" altLang="en-US" sz="3900" dirty="0">
                <a:solidFill>
                  <a:srgbClr val="FD6FCF"/>
                </a:solidFill>
                <a:latin typeface="Calibri" charset="0"/>
              </a:rPr>
              <a:t>だれ</a:t>
            </a:r>
            <a:r>
              <a:rPr lang="ja-JP" altLang="en-US" sz="3900" dirty="0">
                <a:solidFill>
                  <a:srgbClr val="000000"/>
                </a:solidFill>
                <a:latin typeface="Calibri" charset="0"/>
              </a:rPr>
              <a:t>の役に立つの？</a:t>
            </a:r>
          </a:p>
        </p:txBody>
      </p:sp>
      <p:sp>
        <p:nvSpPr>
          <p:cNvPr id="23" name="タイトル 1"/>
          <p:cNvSpPr txBox="1">
            <a:spLocks/>
          </p:cNvSpPr>
          <p:nvPr/>
        </p:nvSpPr>
        <p:spPr>
          <a:xfrm>
            <a:off x="621248" y="1478167"/>
            <a:ext cx="8229600" cy="1371600"/>
          </a:xfrm>
          <a:prstGeom prst="rect">
            <a:avLst/>
          </a:prstGeom>
        </p:spPr>
        <p:txBody>
          <a:bodyPr anchor="ctr">
            <a:normAutofit/>
          </a:bodyPr>
          <a:lstStyle>
            <a:lvl1pPr defTabSz="457200">
              <a:defRPr kumimoji="1" sz="2400">
                <a:solidFill>
                  <a:schemeClr val="tx1"/>
                </a:solidFill>
                <a:latin typeface="Arial" charset="0"/>
                <a:ea typeface="ＭＳ Ｐゴシック" charset="0"/>
                <a:cs typeface="ＭＳ Ｐゴシック" charset="0"/>
              </a:defRPr>
            </a:lvl1pPr>
            <a:lvl2pPr marL="37931725" indent="-37474525" defTabSz="457200">
              <a:defRPr kumimoji="1" sz="2400">
                <a:solidFill>
                  <a:schemeClr val="tx1"/>
                </a:solidFill>
                <a:latin typeface="Arial" charset="0"/>
                <a:ea typeface="ＭＳ Ｐゴシック" charset="0"/>
              </a:defRPr>
            </a:lvl2pPr>
            <a:lvl3pPr>
              <a:defRPr kumimoji="1" sz="2400">
                <a:solidFill>
                  <a:schemeClr val="tx1"/>
                </a:solidFill>
                <a:latin typeface="Arial" charset="0"/>
                <a:ea typeface="ＭＳ Ｐゴシック" charset="0"/>
              </a:defRPr>
            </a:lvl3pPr>
            <a:lvl4pPr>
              <a:defRPr kumimoji="1" sz="2400">
                <a:solidFill>
                  <a:schemeClr val="tx1"/>
                </a:solidFill>
                <a:latin typeface="Arial" charset="0"/>
                <a:ea typeface="ＭＳ Ｐゴシック" charset="0"/>
              </a:defRPr>
            </a:lvl4pPr>
            <a:lvl5pPr>
              <a:defRPr kumimoji="1" sz="2400">
                <a:solidFill>
                  <a:schemeClr val="tx1"/>
                </a:solidFill>
                <a:latin typeface="Arial" charset="0"/>
                <a:ea typeface="ＭＳ Ｐゴシック" charset="0"/>
              </a:defRPr>
            </a:lvl5pPr>
            <a:lvl6pPr marL="457200" eaLnBrk="0" fontAlgn="base" hangingPunct="0">
              <a:spcBef>
                <a:spcPct val="0"/>
              </a:spcBef>
              <a:spcAft>
                <a:spcPct val="0"/>
              </a:spcAft>
              <a:defRPr kumimoji="1" sz="2400">
                <a:solidFill>
                  <a:schemeClr val="tx1"/>
                </a:solidFill>
                <a:latin typeface="Arial" charset="0"/>
                <a:ea typeface="ＭＳ Ｐゴシック" charset="0"/>
              </a:defRPr>
            </a:lvl6pPr>
            <a:lvl7pPr marL="914400" eaLnBrk="0" fontAlgn="base" hangingPunct="0">
              <a:spcBef>
                <a:spcPct val="0"/>
              </a:spcBef>
              <a:spcAft>
                <a:spcPct val="0"/>
              </a:spcAft>
              <a:defRPr kumimoji="1" sz="2400">
                <a:solidFill>
                  <a:schemeClr val="tx1"/>
                </a:solidFill>
                <a:latin typeface="Arial" charset="0"/>
                <a:ea typeface="ＭＳ Ｐゴシック" charset="0"/>
              </a:defRPr>
            </a:lvl7pPr>
            <a:lvl8pPr marL="1371600" eaLnBrk="0" fontAlgn="base" hangingPunct="0">
              <a:spcBef>
                <a:spcPct val="0"/>
              </a:spcBef>
              <a:spcAft>
                <a:spcPct val="0"/>
              </a:spcAft>
              <a:defRPr kumimoji="1" sz="2400">
                <a:solidFill>
                  <a:schemeClr val="tx1"/>
                </a:solidFill>
                <a:latin typeface="Arial" charset="0"/>
                <a:ea typeface="ＭＳ Ｐゴシック" charset="0"/>
              </a:defRPr>
            </a:lvl8pPr>
            <a:lvl9pPr marL="1828800" eaLnBrk="0" fontAlgn="base" hangingPunct="0">
              <a:spcBef>
                <a:spcPct val="0"/>
              </a:spcBef>
              <a:spcAft>
                <a:spcPct val="0"/>
              </a:spcAft>
              <a:defRPr kumimoji="1" sz="2400">
                <a:solidFill>
                  <a:schemeClr val="tx1"/>
                </a:solidFill>
                <a:latin typeface="Arial" charset="0"/>
                <a:ea typeface="ＭＳ Ｐゴシック" charset="0"/>
              </a:defRPr>
            </a:lvl9pPr>
          </a:lstStyle>
          <a:p>
            <a:pPr eaLnBrk="1" hangingPunct="1"/>
            <a:r>
              <a:rPr lang="en-US" altLang="ja-JP" sz="4400" dirty="0">
                <a:solidFill>
                  <a:srgbClr val="000000"/>
                </a:solidFill>
                <a:latin typeface="Calibri" charset="0"/>
              </a:rPr>
              <a:t>A. </a:t>
            </a:r>
            <a:r>
              <a:rPr lang="ja-JP" altLang="en-US" sz="3900" dirty="0">
                <a:solidFill>
                  <a:srgbClr val="000000"/>
                </a:solidFill>
                <a:latin typeface="Calibri" charset="0"/>
              </a:rPr>
              <a:t>当たり前と思っている不便をさがす</a:t>
            </a:r>
          </a:p>
        </p:txBody>
      </p:sp>
      <p:grpSp>
        <p:nvGrpSpPr>
          <p:cNvPr id="2" name="図形グループ 1"/>
          <p:cNvGrpSpPr/>
          <p:nvPr/>
        </p:nvGrpSpPr>
        <p:grpSpPr>
          <a:xfrm>
            <a:off x="2421422" y="4132234"/>
            <a:ext cx="3507846" cy="577333"/>
            <a:chOff x="2509214" y="4086880"/>
            <a:chExt cx="3507846" cy="577333"/>
          </a:xfrm>
        </p:grpSpPr>
        <p:pic>
          <p:nvPicPr>
            <p:cNvPr id="24" name="Picture 3" descr="\\10.15.181.94\Sangyou\産業化drivee\06産業化臨床研究部\事務関係\新規医療研究推進センター\かつべ\植木先生依頼もの\かける.gif"/>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361889" y="4111501"/>
              <a:ext cx="577836" cy="552712"/>
            </a:xfrm>
            <a:prstGeom prst="rect">
              <a:avLst/>
            </a:prstGeom>
            <a:noFill/>
            <a:extLst>
              <a:ext uri="{909E8E84-426E-40dd-AFC4-6F175D3DCCD1}">
                <a14:hiddenFill xmlns:a14="http://schemas.microsoft.com/office/drawing/2010/main" xmlns="">
                  <a:solidFill>
                    <a:srgbClr val="FFFFFF"/>
                  </a:solidFill>
                </a14:hiddenFill>
              </a:ext>
            </a:extLst>
          </p:spPr>
        </p:pic>
        <p:pic>
          <p:nvPicPr>
            <p:cNvPr id="25" name="Picture 4" descr="\\10.15.181.94\Sangyou\産業化drivee\06産業化臨床研究部\事務関係\新規医療研究推進センター\かつべ\植木先生依頼もの\プラス.gif"/>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509214" y="4086880"/>
              <a:ext cx="552712" cy="552712"/>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Picture 5" descr="\\10.15.181.94\Sangyou\産業化drivee\06産業化臨床研究部\事務関係\新規医療研究推進センター\かつべ\植木先生依頼もの\マイナス.gif"/>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419123" y="4258157"/>
              <a:ext cx="639006" cy="199690"/>
            </a:xfrm>
            <a:prstGeom prst="rect">
              <a:avLst/>
            </a:prstGeom>
            <a:noFill/>
            <a:extLst>
              <a:ext uri="{909E8E84-426E-40dd-AFC4-6F175D3DCCD1}">
                <a14:hiddenFill xmlns:a14="http://schemas.microsoft.com/office/drawing/2010/main" xmlns="">
                  <a:solidFill>
                    <a:srgbClr val="FFFFFF"/>
                  </a:solidFill>
                </a14:hiddenFill>
              </a:ext>
            </a:extLst>
          </p:spPr>
        </p:pic>
        <p:pic>
          <p:nvPicPr>
            <p:cNvPr id="27" name="Picture 6" descr="\\10.15.181.94\Sangyou\産業化drivee\06産業化臨床研究部\事務関係\新規医療研究推進センター\かつべ\植木先生依頼もの\わる.gif"/>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436783" y="4155882"/>
              <a:ext cx="580277" cy="445570"/>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8" name="テキスト ボックス 27"/>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106331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1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1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dissolve">
                                      <p:cBhvr>
                                        <p:cTn id="17" dur="1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2" grpId="0"/>
      <p:bldP spid="2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1431685" y="16413"/>
            <a:ext cx="5993726" cy="646331"/>
          </a:xfrm>
          <a:prstGeom prst="rect">
            <a:avLst/>
          </a:prstGeom>
          <a:noFill/>
        </p:spPr>
        <p:txBody>
          <a:bodyPr wrap="square" rtlCol="0">
            <a:spAutoFit/>
          </a:bodyPr>
          <a:lstStyle/>
          <a:p>
            <a:pPr algn="ctr"/>
            <a:r>
              <a:rPr kumimoji="1" lang="en-US" altLang="ja-JP" sz="3600" dirty="0">
                <a:solidFill>
                  <a:srgbClr val="FD6FCF"/>
                </a:solidFill>
              </a:rPr>
              <a:t>【</a:t>
            </a:r>
            <a:r>
              <a:rPr lang="ja-JP" altLang="en-US" sz="3600" dirty="0">
                <a:solidFill>
                  <a:srgbClr val="FD6FCF"/>
                </a:solidFill>
              </a:rPr>
              <a:t>当たり前</a:t>
            </a:r>
            <a:r>
              <a:rPr kumimoji="1" lang="ja-JP" altLang="en-US" sz="3600" dirty="0">
                <a:solidFill>
                  <a:srgbClr val="FD6FCF"/>
                </a:solidFill>
              </a:rPr>
              <a:t>の外し方</a:t>
            </a:r>
            <a:r>
              <a:rPr kumimoji="1" lang="en-US" altLang="ja-JP" sz="3600" dirty="0">
                <a:solidFill>
                  <a:srgbClr val="FD6FCF"/>
                </a:solidFill>
              </a:rPr>
              <a:t>】</a:t>
            </a:r>
            <a:endParaRPr kumimoji="1" lang="ja-JP" altLang="en-US" sz="3600" dirty="0">
              <a:solidFill>
                <a:srgbClr val="FD6FCF"/>
              </a:solidFill>
            </a:endParaRPr>
          </a:p>
        </p:txBody>
      </p:sp>
      <p:sp>
        <p:nvSpPr>
          <p:cNvPr id="5" name="星 5 4"/>
          <p:cNvSpPr/>
          <p:nvPr/>
        </p:nvSpPr>
        <p:spPr>
          <a:xfrm>
            <a:off x="860332" y="2679730"/>
            <a:ext cx="1014622" cy="1014622"/>
          </a:xfrm>
          <a:prstGeom prst="star5">
            <a:avLst/>
          </a:prstGeom>
          <a:solidFill>
            <a:srgbClr val="FF66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971600" y="1460760"/>
            <a:ext cx="792086" cy="79208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二等辺三角形 6"/>
          <p:cNvSpPr/>
          <p:nvPr/>
        </p:nvSpPr>
        <p:spPr>
          <a:xfrm>
            <a:off x="941361" y="4006700"/>
            <a:ext cx="852565" cy="734970"/>
          </a:xfrm>
          <a:prstGeom prst="triangl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1044164" y="5286214"/>
            <a:ext cx="646958" cy="64695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大かっこ 1"/>
          <p:cNvSpPr/>
          <p:nvPr/>
        </p:nvSpPr>
        <p:spPr>
          <a:xfrm>
            <a:off x="467544" y="1267019"/>
            <a:ext cx="1728192" cy="5003771"/>
          </a:xfrm>
          <a:prstGeom prst="bracketPair">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2" name="直線コネクタ 11"/>
          <p:cNvCxnSpPr/>
          <p:nvPr/>
        </p:nvCxnSpPr>
        <p:spPr>
          <a:xfrm flipV="1">
            <a:off x="2771800" y="1267019"/>
            <a:ext cx="0" cy="5003771"/>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2771800" y="1302238"/>
            <a:ext cx="576064"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2771800" y="6242303"/>
            <a:ext cx="576064"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2771800" y="4595614"/>
            <a:ext cx="576064"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2771800" y="2948926"/>
            <a:ext cx="576064"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pic>
        <p:nvPicPr>
          <p:cNvPr id="2051" name="Picture 3" descr="\\10.15.181.94\Sangyou\産業化drivee\06産業化臨床研究部\事務関係\新規医療研究推進センター\かつべ\植木先生依頼もの\かける.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66623" y="4233664"/>
            <a:ext cx="756805"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10.15.181.94\Sangyou\産業化drivee\06産業化臨床研究部\事務関係\新規医療研究推進センター\かつべ\植木先生依頼もの\プラス.gif"/>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499528" y="943228"/>
            <a:ext cx="723900"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3" name="Picture 5" descr="\\10.15.181.94\Sangyou\産業化drivee\06産業化臨床研究部\事務関係\新規医療研究推進センター\かつべ\植木先生依頼もの\マイナス.gif"/>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519055" y="2818157"/>
            <a:ext cx="836921" cy="261538"/>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10.15.181.94\Sangyou\産業化drivee\06産業化臨床研究部\事務関係\新規医療研究推進センター\かつべ\植木先生依頼もの\わる.gif"/>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488117" y="5950516"/>
            <a:ext cx="760003" cy="583574"/>
          </a:xfrm>
          <a:prstGeom prst="rect">
            <a:avLst/>
          </a:prstGeom>
          <a:noFill/>
          <a:extLst>
            <a:ext uri="{909E8E84-426E-40dd-AFC4-6F175D3DCCD1}">
              <a14:hiddenFill xmlns:a14="http://schemas.microsoft.com/office/drawing/2010/main" xmlns="">
                <a:solidFill>
                  <a:srgbClr val="FFFFFF"/>
                </a:solidFill>
              </a14:hiddenFill>
            </a:ext>
          </a:extLst>
        </p:spPr>
      </p:pic>
      <p:sp>
        <p:nvSpPr>
          <p:cNvPr id="33" name="大かっこ 32"/>
          <p:cNvSpPr/>
          <p:nvPr/>
        </p:nvSpPr>
        <p:spPr>
          <a:xfrm>
            <a:off x="4472342" y="883662"/>
            <a:ext cx="2758237" cy="1154195"/>
          </a:xfrm>
          <a:prstGeom prst="bracketPair">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26" name="直線コネクタ 25"/>
          <p:cNvCxnSpPr>
            <a:stCxn id="2" idx="3"/>
          </p:cNvCxnSpPr>
          <p:nvPr/>
        </p:nvCxnSpPr>
        <p:spPr>
          <a:xfrm flipV="1">
            <a:off x="2195736" y="3768904"/>
            <a:ext cx="594320" cy="1"/>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39" name="大かっこ 38"/>
          <p:cNvSpPr/>
          <p:nvPr/>
        </p:nvSpPr>
        <p:spPr>
          <a:xfrm>
            <a:off x="4472342" y="2371828"/>
            <a:ext cx="2758237" cy="1154195"/>
          </a:xfrm>
          <a:prstGeom prst="bracketPair">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0" name="大かっこ 39"/>
          <p:cNvSpPr/>
          <p:nvPr/>
        </p:nvSpPr>
        <p:spPr>
          <a:xfrm>
            <a:off x="4472342" y="4077072"/>
            <a:ext cx="2758237" cy="1154195"/>
          </a:xfrm>
          <a:prstGeom prst="bracketPair">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1" name="大かっこ 40"/>
          <p:cNvSpPr/>
          <p:nvPr/>
        </p:nvSpPr>
        <p:spPr>
          <a:xfrm>
            <a:off x="4472342" y="5661248"/>
            <a:ext cx="2758237" cy="1154195"/>
          </a:xfrm>
          <a:prstGeom prst="bracketPair">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8" name="等号 27"/>
          <p:cNvSpPr/>
          <p:nvPr/>
        </p:nvSpPr>
        <p:spPr>
          <a:xfrm>
            <a:off x="7335180" y="1000800"/>
            <a:ext cx="666328" cy="666328"/>
          </a:xfrm>
          <a:prstGeom prst="mathEqual">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 name="等号 42"/>
          <p:cNvSpPr/>
          <p:nvPr/>
        </p:nvSpPr>
        <p:spPr>
          <a:xfrm>
            <a:off x="7335180" y="2520713"/>
            <a:ext cx="666328" cy="666328"/>
          </a:xfrm>
          <a:prstGeom prst="mathEqual">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等号 43"/>
          <p:cNvSpPr/>
          <p:nvPr/>
        </p:nvSpPr>
        <p:spPr>
          <a:xfrm>
            <a:off x="7335180" y="4262450"/>
            <a:ext cx="666328" cy="666328"/>
          </a:xfrm>
          <a:prstGeom prst="mathEqual">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5" name="等号 44"/>
          <p:cNvSpPr/>
          <p:nvPr/>
        </p:nvSpPr>
        <p:spPr>
          <a:xfrm>
            <a:off x="7335180" y="5909139"/>
            <a:ext cx="666328" cy="666328"/>
          </a:xfrm>
          <a:prstGeom prst="mathEqual">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0" name="図形グループ 9"/>
          <p:cNvGrpSpPr/>
          <p:nvPr/>
        </p:nvGrpSpPr>
        <p:grpSpPr>
          <a:xfrm>
            <a:off x="4634848" y="922146"/>
            <a:ext cx="2798234" cy="1022837"/>
            <a:chOff x="4634848" y="922146"/>
            <a:chExt cx="2798234" cy="1022837"/>
          </a:xfrm>
        </p:grpSpPr>
        <p:sp>
          <p:nvSpPr>
            <p:cNvPr id="29" name="テキスト ボックス 28"/>
            <p:cNvSpPr txBox="1"/>
            <p:nvPr/>
          </p:nvSpPr>
          <p:spPr>
            <a:xfrm>
              <a:off x="4643026" y="922146"/>
              <a:ext cx="2790056" cy="461665"/>
            </a:xfrm>
            <a:prstGeom prst="rect">
              <a:avLst/>
            </a:prstGeom>
            <a:noFill/>
          </p:spPr>
          <p:txBody>
            <a:bodyPr wrap="square" rtlCol="0">
              <a:spAutoFit/>
            </a:bodyPr>
            <a:lstStyle/>
            <a:p>
              <a:r>
                <a:rPr kumimoji="1" lang="ja-JP" altLang="en-US" sz="2400" dirty="0">
                  <a:latin typeface="わんぱくルイカ等幅教漢-０７" panose="02010809020103020304" pitchFamily="1" charset="-128"/>
                  <a:ea typeface="わんぱくルイカ等幅教漢-０７" panose="02010809020103020304" pitchFamily="1" charset="-128"/>
                </a:rPr>
                <a:t>・何</a:t>
              </a:r>
              <a:r>
                <a:rPr lang="ja-JP" altLang="en-US" sz="2400" dirty="0">
                  <a:latin typeface="わんぱくルイカ等幅教漢-０７" panose="02010809020103020304" pitchFamily="1" charset="-128"/>
                  <a:ea typeface="わんぱくルイカ等幅教漢-０７" panose="02010809020103020304" pitchFamily="1" charset="-128"/>
                </a:rPr>
                <a:t>かを加える</a:t>
              </a:r>
              <a:endParaRPr kumimoji="1" lang="ja-JP" altLang="en-US" sz="2400" dirty="0">
                <a:latin typeface="わんぱくルイカ等幅教漢-０７" panose="02010809020103020304" pitchFamily="1" charset="-128"/>
                <a:ea typeface="わんぱくルイカ等幅教漢-０７" panose="02010809020103020304" pitchFamily="1" charset="-128"/>
              </a:endParaRPr>
            </a:p>
          </p:txBody>
        </p:sp>
        <p:sp>
          <p:nvSpPr>
            <p:cNvPr id="34" name="テキスト ボックス 33"/>
            <p:cNvSpPr txBox="1"/>
            <p:nvPr/>
          </p:nvSpPr>
          <p:spPr>
            <a:xfrm>
              <a:off x="4634848" y="1483318"/>
              <a:ext cx="2790056" cy="461665"/>
            </a:xfrm>
            <a:prstGeom prst="rect">
              <a:avLst/>
            </a:prstGeom>
            <a:noFill/>
          </p:spPr>
          <p:txBody>
            <a:bodyPr wrap="square" rtlCol="0">
              <a:spAutoFit/>
            </a:bodyPr>
            <a:lstStyle/>
            <a:p>
              <a:r>
                <a:rPr kumimoji="1" lang="ja-JP" altLang="en-US" sz="2400" dirty="0">
                  <a:latin typeface="わんぱくルイカ等幅教漢-０７" panose="02010809020103020304" pitchFamily="1" charset="-128"/>
                  <a:ea typeface="わんぱくルイカ等幅教漢-０７" panose="02010809020103020304" pitchFamily="1" charset="-128"/>
                </a:rPr>
                <a:t>・</a:t>
              </a:r>
              <a:r>
                <a:rPr lang="ja-JP" altLang="en-US" sz="2400" dirty="0">
                  <a:latin typeface="わんぱくルイカ等幅教漢-０７" panose="02010809020103020304" pitchFamily="1" charset="-128"/>
                  <a:ea typeface="わんぱくルイカ等幅教漢-０７" panose="02010809020103020304" pitchFamily="1" charset="-128"/>
                </a:rPr>
                <a:t>大きくする</a:t>
              </a:r>
              <a:endParaRPr kumimoji="1" lang="ja-JP" altLang="en-US" sz="2400" dirty="0">
                <a:latin typeface="わんぱくルイカ等幅教漢-０７" panose="02010809020103020304" pitchFamily="1" charset="-128"/>
                <a:ea typeface="わんぱくルイカ等幅教漢-０７" panose="02010809020103020304" pitchFamily="1" charset="-128"/>
              </a:endParaRPr>
            </a:p>
          </p:txBody>
        </p:sp>
      </p:grpSp>
      <p:grpSp>
        <p:nvGrpSpPr>
          <p:cNvPr id="11" name="図形グループ 10"/>
          <p:cNvGrpSpPr/>
          <p:nvPr/>
        </p:nvGrpSpPr>
        <p:grpSpPr>
          <a:xfrm>
            <a:off x="4649446" y="2463496"/>
            <a:ext cx="2798234" cy="1008238"/>
            <a:chOff x="4649446" y="2463496"/>
            <a:chExt cx="2798234" cy="1008238"/>
          </a:xfrm>
        </p:grpSpPr>
        <p:sp>
          <p:nvSpPr>
            <p:cNvPr id="35" name="テキスト ボックス 34"/>
            <p:cNvSpPr txBox="1"/>
            <p:nvPr/>
          </p:nvSpPr>
          <p:spPr>
            <a:xfrm>
              <a:off x="4657624" y="2463496"/>
              <a:ext cx="2790056" cy="461665"/>
            </a:xfrm>
            <a:prstGeom prst="rect">
              <a:avLst/>
            </a:prstGeom>
            <a:noFill/>
          </p:spPr>
          <p:txBody>
            <a:bodyPr wrap="square" rtlCol="0">
              <a:spAutoFit/>
            </a:bodyPr>
            <a:lstStyle/>
            <a:p>
              <a:r>
                <a:rPr kumimoji="1" lang="ja-JP" altLang="en-US" sz="2400" dirty="0">
                  <a:latin typeface="わんぱくルイカ等幅教漢-０７" panose="02010809020103020304" pitchFamily="1" charset="-128"/>
                  <a:ea typeface="わんぱくルイカ等幅教漢-０７" panose="02010809020103020304" pitchFamily="1" charset="-128"/>
                </a:rPr>
                <a:t>・</a:t>
              </a:r>
              <a:r>
                <a:rPr lang="ja-JP" altLang="en-US" sz="2400" dirty="0">
                  <a:latin typeface="わんぱくルイカ等幅教漢-０７" panose="02010809020103020304" pitchFamily="1" charset="-128"/>
                  <a:ea typeface="わんぱくルイカ等幅教漢-０７" panose="02010809020103020304" pitchFamily="1" charset="-128"/>
                </a:rPr>
                <a:t>小さくする</a:t>
              </a:r>
              <a:endParaRPr kumimoji="1" lang="ja-JP" altLang="en-US" sz="2400" dirty="0">
                <a:latin typeface="わんぱくルイカ等幅教漢-０７" panose="02010809020103020304" pitchFamily="1" charset="-128"/>
                <a:ea typeface="わんぱくルイカ等幅教漢-０７" panose="02010809020103020304" pitchFamily="1" charset="-128"/>
              </a:endParaRPr>
            </a:p>
          </p:txBody>
        </p:sp>
        <p:sp>
          <p:nvSpPr>
            <p:cNvPr id="36" name="テキスト ボックス 35"/>
            <p:cNvSpPr txBox="1"/>
            <p:nvPr/>
          </p:nvSpPr>
          <p:spPr>
            <a:xfrm>
              <a:off x="4649446" y="3010069"/>
              <a:ext cx="2790056" cy="461665"/>
            </a:xfrm>
            <a:prstGeom prst="rect">
              <a:avLst/>
            </a:prstGeom>
            <a:noFill/>
          </p:spPr>
          <p:txBody>
            <a:bodyPr wrap="square" rtlCol="0">
              <a:spAutoFit/>
            </a:bodyPr>
            <a:lstStyle/>
            <a:p>
              <a:r>
                <a:rPr kumimoji="1" lang="ja-JP" altLang="en-US" sz="2400" dirty="0">
                  <a:latin typeface="わんぱくルイカ等幅教漢-０７" panose="02010809020103020304" pitchFamily="1" charset="-128"/>
                  <a:ea typeface="わんぱくルイカ等幅教漢-０７" panose="02010809020103020304" pitchFamily="1" charset="-128"/>
                </a:rPr>
                <a:t>・</a:t>
              </a:r>
              <a:r>
                <a:rPr lang="ja-JP" altLang="en-US" sz="2400" dirty="0">
                  <a:latin typeface="わんぱくルイカ等幅教漢-０７" panose="02010809020103020304" pitchFamily="1" charset="-128"/>
                  <a:ea typeface="わんぱくルイカ等幅教漢-０７" panose="02010809020103020304" pitchFamily="1" charset="-128"/>
                </a:rPr>
                <a:t>何かをなくす</a:t>
              </a:r>
              <a:endParaRPr kumimoji="1" lang="ja-JP" altLang="en-US" sz="2400" dirty="0">
                <a:latin typeface="わんぱくルイカ等幅教漢-０７" panose="02010809020103020304" pitchFamily="1" charset="-128"/>
                <a:ea typeface="わんぱくルイカ等幅教漢-０７" panose="02010809020103020304" pitchFamily="1" charset="-128"/>
              </a:endParaRPr>
            </a:p>
          </p:txBody>
        </p:sp>
      </p:grpSp>
      <p:grpSp>
        <p:nvGrpSpPr>
          <p:cNvPr id="13" name="図形グループ 12"/>
          <p:cNvGrpSpPr/>
          <p:nvPr/>
        </p:nvGrpSpPr>
        <p:grpSpPr>
          <a:xfrm>
            <a:off x="4628428" y="3845462"/>
            <a:ext cx="2457583" cy="1639611"/>
            <a:chOff x="4628428" y="3845462"/>
            <a:chExt cx="2457583" cy="1639611"/>
          </a:xfrm>
        </p:grpSpPr>
        <p:sp>
          <p:nvSpPr>
            <p:cNvPr id="31" name="テキスト ボックス 30"/>
            <p:cNvSpPr txBox="1"/>
            <p:nvPr/>
          </p:nvSpPr>
          <p:spPr>
            <a:xfrm>
              <a:off x="4628428" y="3845462"/>
              <a:ext cx="2428387" cy="830997"/>
            </a:xfrm>
            <a:prstGeom prst="rect">
              <a:avLst/>
            </a:prstGeom>
            <a:noFill/>
          </p:spPr>
          <p:txBody>
            <a:bodyPr wrap="square" rtlCol="0">
              <a:spAutoFit/>
            </a:bodyPr>
            <a:lstStyle/>
            <a:p>
              <a:r>
                <a:rPr kumimoji="1" lang="ja-JP" altLang="en-US" sz="2400" dirty="0">
                  <a:latin typeface="わんぱくルイカ等幅教漢-０７" panose="02010809020103020304" pitchFamily="1" charset="-128"/>
                  <a:ea typeface="わんぱくルイカ等幅教漢-０７" panose="02010809020103020304" pitchFamily="1" charset="-128"/>
                </a:rPr>
                <a:t>・</a:t>
              </a:r>
              <a:r>
                <a:rPr lang="ja-JP" altLang="en-US" sz="2400" dirty="0">
                  <a:latin typeface="わんぱくルイカ等幅教漢-０７" panose="02010809020103020304" pitchFamily="1" charset="-128"/>
                  <a:ea typeface="わんぱくルイカ等幅教漢-０７" panose="02010809020103020304" pitchFamily="1" charset="-128"/>
                </a:rPr>
                <a:t>ちえ</a:t>
              </a:r>
              <a:r>
                <a:rPr kumimoji="1" lang="ja-JP" altLang="en-US" sz="2400" dirty="0">
                  <a:latin typeface="わんぱくルイカ等幅教漢-０７" panose="02010809020103020304" pitchFamily="1" charset="-128"/>
                  <a:ea typeface="わんぱくルイカ等幅教漢-０７" panose="02010809020103020304" pitchFamily="1" charset="-128"/>
                </a:rPr>
                <a:t>を</a:t>
              </a:r>
              <a:endParaRPr kumimoji="1" lang="en-US" altLang="ja-JP" sz="2400" dirty="0">
                <a:latin typeface="わんぱくルイカ等幅教漢-０７" panose="02010809020103020304" pitchFamily="1" charset="-128"/>
                <a:ea typeface="わんぱくルイカ等幅教漢-０７" panose="02010809020103020304" pitchFamily="1" charset="-128"/>
              </a:endParaRPr>
            </a:p>
            <a:p>
              <a:r>
                <a:rPr lang="ja-JP" altLang="en-US" sz="2400" dirty="0">
                  <a:latin typeface="わんぱくルイカ等幅教漢-０７" panose="02010809020103020304" pitchFamily="1" charset="-128"/>
                  <a:ea typeface="わんぱくルイカ等幅教漢-０７" panose="02010809020103020304" pitchFamily="1" charset="-128"/>
                </a:rPr>
                <a:t>　　別</a:t>
              </a:r>
              <a:r>
                <a:rPr kumimoji="1" lang="ja-JP" altLang="en-US" sz="2400" dirty="0">
                  <a:latin typeface="わんぱくルイカ等幅教漢-０７" panose="02010809020103020304" pitchFamily="1" charset="-128"/>
                  <a:ea typeface="わんぱくルイカ等幅教漢-０７" panose="02010809020103020304" pitchFamily="1" charset="-128"/>
                </a:rPr>
                <a:t>の分野へ</a:t>
              </a:r>
            </a:p>
          </p:txBody>
        </p:sp>
        <p:sp>
          <p:nvSpPr>
            <p:cNvPr id="37" name="テキスト ボックス 36"/>
            <p:cNvSpPr txBox="1"/>
            <p:nvPr/>
          </p:nvSpPr>
          <p:spPr>
            <a:xfrm>
              <a:off x="4657624" y="4654076"/>
              <a:ext cx="2428387" cy="830997"/>
            </a:xfrm>
            <a:prstGeom prst="rect">
              <a:avLst/>
            </a:prstGeom>
            <a:noFill/>
          </p:spPr>
          <p:txBody>
            <a:bodyPr wrap="square" rtlCol="0">
              <a:spAutoFit/>
            </a:bodyPr>
            <a:lstStyle/>
            <a:p>
              <a:r>
                <a:rPr kumimoji="1" lang="ja-JP" altLang="en-US" sz="2400" dirty="0">
                  <a:latin typeface="わんぱくルイカ等幅教漢-０７" panose="02010809020103020304" pitchFamily="1" charset="-128"/>
                  <a:ea typeface="わんぱくルイカ等幅教漢-０７" panose="02010809020103020304" pitchFamily="1" charset="-128"/>
                </a:rPr>
                <a:t>・ちがう使い方</a:t>
              </a:r>
              <a:endParaRPr kumimoji="1" lang="en-US" altLang="ja-JP" sz="2400" dirty="0">
                <a:latin typeface="わんぱくルイカ等幅教漢-０７" panose="02010809020103020304" pitchFamily="1" charset="-128"/>
                <a:ea typeface="わんぱくルイカ等幅教漢-０７" panose="02010809020103020304" pitchFamily="1" charset="-128"/>
              </a:endParaRPr>
            </a:p>
            <a:p>
              <a:r>
                <a:rPr lang="ja-JP" altLang="en-US" sz="2400" dirty="0">
                  <a:latin typeface="わんぱくルイカ等幅教漢-０７" panose="02010809020103020304" pitchFamily="1" charset="-128"/>
                  <a:ea typeface="わんぱくルイカ等幅教漢-０７" panose="02010809020103020304" pitchFamily="1" charset="-128"/>
                </a:rPr>
                <a:t>　　</a:t>
              </a:r>
              <a:r>
                <a:rPr kumimoji="1" lang="ja-JP" altLang="en-US" sz="2400" dirty="0">
                  <a:latin typeface="わんぱくルイカ等幅教漢-０７" panose="02010809020103020304" pitchFamily="1" charset="-128"/>
                  <a:ea typeface="わんぱくルイカ等幅教漢-０７" panose="02010809020103020304" pitchFamily="1" charset="-128"/>
                </a:rPr>
                <a:t>を考える</a:t>
              </a:r>
            </a:p>
          </p:txBody>
        </p:sp>
      </p:grpSp>
      <p:grpSp>
        <p:nvGrpSpPr>
          <p:cNvPr id="14" name="図形グループ 13"/>
          <p:cNvGrpSpPr/>
          <p:nvPr/>
        </p:nvGrpSpPr>
        <p:grpSpPr>
          <a:xfrm>
            <a:off x="4636145" y="5721277"/>
            <a:ext cx="2371027" cy="1039670"/>
            <a:chOff x="4636145" y="5661513"/>
            <a:chExt cx="2371027" cy="1039670"/>
          </a:xfrm>
        </p:grpSpPr>
        <p:sp>
          <p:nvSpPr>
            <p:cNvPr id="32" name="テキスト ボックス 31"/>
            <p:cNvSpPr txBox="1"/>
            <p:nvPr/>
          </p:nvSpPr>
          <p:spPr>
            <a:xfrm>
              <a:off x="4644894" y="5661513"/>
              <a:ext cx="2362278" cy="461665"/>
            </a:xfrm>
            <a:prstGeom prst="rect">
              <a:avLst/>
            </a:prstGeom>
            <a:noFill/>
          </p:spPr>
          <p:txBody>
            <a:bodyPr wrap="square" rtlCol="0">
              <a:spAutoFit/>
            </a:bodyPr>
            <a:lstStyle/>
            <a:p>
              <a:r>
                <a:rPr kumimoji="1" lang="ja-JP" altLang="en-US" sz="2400" dirty="0">
                  <a:latin typeface="わんぱくルイカ等幅教漢-０７" panose="02010809020103020304" pitchFamily="1" charset="-128"/>
                  <a:ea typeface="わんぱくルイカ等幅教漢-０７" panose="02010809020103020304" pitchFamily="1" charset="-128"/>
                </a:rPr>
                <a:t>・</a:t>
              </a:r>
              <a:r>
                <a:rPr lang="ja-JP" altLang="en-US" sz="2400" dirty="0">
                  <a:latin typeface="わんぱくルイカ等幅教漢-０７" panose="02010809020103020304" pitchFamily="1" charset="-128"/>
                  <a:ea typeface="わんぱくルイカ等幅教漢-０７" panose="02010809020103020304" pitchFamily="1" charset="-128"/>
                </a:rPr>
                <a:t>逆にする</a:t>
              </a:r>
              <a:endParaRPr kumimoji="1" lang="ja-JP" altLang="en-US" sz="2400" dirty="0">
                <a:latin typeface="わんぱくルイカ等幅教漢-０７" panose="02010809020103020304" pitchFamily="1" charset="-128"/>
                <a:ea typeface="わんぱくルイカ等幅教漢-０７" panose="02010809020103020304" pitchFamily="1" charset="-128"/>
              </a:endParaRPr>
            </a:p>
          </p:txBody>
        </p:sp>
        <p:sp>
          <p:nvSpPr>
            <p:cNvPr id="38" name="テキスト ボックス 37"/>
            <p:cNvSpPr txBox="1"/>
            <p:nvPr/>
          </p:nvSpPr>
          <p:spPr>
            <a:xfrm>
              <a:off x="4636145" y="6239518"/>
              <a:ext cx="2362278" cy="461665"/>
            </a:xfrm>
            <a:prstGeom prst="rect">
              <a:avLst/>
            </a:prstGeom>
            <a:noFill/>
          </p:spPr>
          <p:txBody>
            <a:bodyPr wrap="square" rtlCol="0">
              <a:spAutoFit/>
            </a:bodyPr>
            <a:lstStyle/>
            <a:p>
              <a:r>
                <a:rPr kumimoji="1" lang="ja-JP" altLang="en-US" sz="2400" dirty="0">
                  <a:latin typeface="わんぱくルイカ等幅教漢-０７" panose="02010809020103020304" pitchFamily="1" charset="-128"/>
                  <a:ea typeface="わんぱくルイカ等幅教漢-０７" panose="02010809020103020304" pitchFamily="1" charset="-128"/>
                </a:rPr>
                <a:t>・</a:t>
              </a:r>
              <a:r>
                <a:rPr lang="ja-JP" altLang="en-US" sz="2400" dirty="0">
                  <a:latin typeface="わんぱくルイカ等幅教漢-０７" panose="02010809020103020304" pitchFamily="1" charset="-128"/>
                  <a:ea typeface="わんぱくルイカ等幅教漢-０７" panose="02010809020103020304" pitchFamily="1" charset="-128"/>
                </a:rPr>
                <a:t>ウラからみる</a:t>
              </a:r>
              <a:endParaRPr kumimoji="1" lang="ja-JP" altLang="en-US" sz="2400" dirty="0">
                <a:latin typeface="わんぱくルイカ等幅教漢-０７" panose="02010809020103020304" pitchFamily="1" charset="-128"/>
                <a:ea typeface="わんぱくルイカ等幅教漢-０７" panose="02010809020103020304" pitchFamily="1" charset="-128"/>
              </a:endParaRPr>
            </a:p>
          </p:txBody>
        </p:sp>
      </p:grpSp>
      <p:sp>
        <p:nvSpPr>
          <p:cNvPr id="9" name="テキスト ボックス 8"/>
          <p:cNvSpPr txBox="1"/>
          <p:nvPr/>
        </p:nvSpPr>
        <p:spPr>
          <a:xfrm>
            <a:off x="3270015" y="4919951"/>
            <a:ext cx="1246121" cy="338554"/>
          </a:xfrm>
          <a:prstGeom prst="rect">
            <a:avLst/>
          </a:prstGeom>
          <a:noFill/>
        </p:spPr>
        <p:txBody>
          <a:bodyPr wrap="square" rtlCol="0">
            <a:spAutoFit/>
          </a:bodyPr>
          <a:lstStyle/>
          <a:p>
            <a:r>
              <a:rPr kumimoji="1" lang="ja-JP" altLang="en-US" sz="1600" dirty="0">
                <a:solidFill>
                  <a:srgbClr val="FF6600"/>
                </a:solidFill>
              </a:rPr>
              <a:t>かけあわせ</a:t>
            </a:r>
          </a:p>
        </p:txBody>
      </p:sp>
      <p:sp>
        <p:nvSpPr>
          <p:cNvPr id="42" name="テキスト ボックス 41"/>
          <p:cNvSpPr txBox="1"/>
          <p:nvPr/>
        </p:nvSpPr>
        <p:spPr>
          <a:xfrm>
            <a:off x="3343005" y="6491488"/>
            <a:ext cx="1246121" cy="338554"/>
          </a:xfrm>
          <a:prstGeom prst="rect">
            <a:avLst/>
          </a:prstGeom>
          <a:noFill/>
        </p:spPr>
        <p:txBody>
          <a:bodyPr wrap="square" rtlCol="0">
            <a:spAutoFit/>
          </a:bodyPr>
          <a:lstStyle/>
          <a:p>
            <a:r>
              <a:rPr kumimoji="1" lang="ja-JP" altLang="en-US" sz="1600" dirty="0">
                <a:solidFill>
                  <a:srgbClr val="2DA613"/>
                </a:solidFill>
              </a:rPr>
              <a:t>ぎゃくてん</a:t>
            </a:r>
          </a:p>
        </p:txBody>
      </p:sp>
      <p:sp>
        <p:nvSpPr>
          <p:cNvPr id="46" name="テキスト ボックス 45"/>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2316347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1518B0A-5B3D-DD42-A6DF-51ECB7B00894}"/>
              </a:ext>
            </a:extLst>
          </p:cNvPr>
          <p:cNvSpPr txBox="1"/>
          <p:nvPr/>
        </p:nvSpPr>
        <p:spPr>
          <a:xfrm>
            <a:off x="3270589" y="2937609"/>
            <a:ext cx="5659559" cy="1477328"/>
          </a:xfrm>
          <a:prstGeom prst="rect">
            <a:avLst/>
          </a:prstGeom>
          <a:noFill/>
          <a:ln w="38100" cap="rnd" cmpd="thickThin">
            <a:solidFill>
              <a:schemeClr val="accent1">
                <a:shade val="50000"/>
              </a:schemeClr>
            </a:solidFill>
          </a:ln>
        </p:spPr>
        <p:txBody>
          <a:bodyPr wrap="square" rtlCol="0">
            <a:spAutoFit/>
          </a:bodyPr>
          <a:lstStyle/>
          <a:p>
            <a:pPr algn="ctr"/>
            <a:r>
              <a:rPr lang="ja-JP" altLang="en-US" sz="3000" dirty="0">
                <a:latin typeface="Tsukushi A Round Gothic" panose="02020400000000000000" pitchFamily="18" charset="-128"/>
                <a:ea typeface="Tsukushi A Round Gothic" panose="02020400000000000000" pitchFamily="18" charset="-128"/>
              </a:rPr>
              <a:t>もうひとつ、</a:t>
            </a:r>
            <a:r>
              <a:rPr lang="en-US" altLang="ja-JP" sz="3000" dirty="0">
                <a:latin typeface="Tsukushi A Round Gothic" panose="02020400000000000000" pitchFamily="18" charset="-128"/>
                <a:ea typeface="Tsukushi A Round Gothic" panose="02020400000000000000" pitchFamily="18" charset="-128"/>
              </a:rPr>
              <a:t>『</a:t>
            </a:r>
            <a:r>
              <a:rPr lang="ja-JP" altLang="en-US" sz="3000" dirty="0">
                <a:latin typeface="Tsukushi A Round Gothic" panose="02020400000000000000" pitchFamily="18" charset="-128"/>
                <a:ea typeface="Tsukushi A Round Gothic" panose="02020400000000000000" pitchFamily="18" charset="-128"/>
              </a:rPr>
              <a:t>いいアイデアじゃない</a:t>
            </a:r>
            <a:r>
              <a:rPr lang="en-US" altLang="ja-JP" sz="3000" dirty="0">
                <a:latin typeface="Tsukushi A Round Gothic" panose="02020400000000000000" pitchFamily="18" charset="-128"/>
                <a:ea typeface="Tsukushi A Round Gothic" panose="02020400000000000000" pitchFamily="18" charset="-128"/>
              </a:rPr>
              <a:t>』</a:t>
            </a:r>
            <a:r>
              <a:rPr lang="ja-JP" altLang="en-US" sz="3000" dirty="0">
                <a:latin typeface="Tsukushi A Round Gothic" panose="02020400000000000000" pitchFamily="18" charset="-128"/>
                <a:ea typeface="Tsukushi A Round Gothic" panose="02020400000000000000" pitchFamily="18" charset="-128"/>
              </a:rPr>
              <a:t>なんて気にしないでどんどん考えると良いよ！</a:t>
            </a:r>
            <a:endParaRPr lang="en-US" altLang="ja-JP" sz="3000" dirty="0">
              <a:latin typeface="Tsukushi A Round Gothic" panose="02020400000000000000" pitchFamily="18" charset="-128"/>
              <a:ea typeface="Tsukushi A Round Gothic" panose="02020400000000000000" pitchFamily="18" charset="-128"/>
            </a:endParaRPr>
          </a:p>
        </p:txBody>
      </p:sp>
      <p:pic>
        <p:nvPicPr>
          <p:cNvPr id="4" name="図 3">
            <a:extLst>
              <a:ext uri="{FF2B5EF4-FFF2-40B4-BE49-F238E27FC236}">
                <a16:creationId xmlns:a16="http://schemas.microsoft.com/office/drawing/2014/main" id="{7A627CCB-3263-9B45-AC17-7771253C1B9B}"/>
              </a:ext>
            </a:extLst>
          </p:cNvPr>
          <p:cNvPicPr>
            <a:picLocks noChangeAspect="1"/>
          </p:cNvPicPr>
          <p:nvPr/>
        </p:nvPicPr>
        <p:blipFill>
          <a:blip r:embed="rId2"/>
          <a:stretch>
            <a:fillRect/>
          </a:stretch>
        </p:blipFill>
        <p:spPr>
          <a:xfrm>
            <a:off x="182804" y="1649911"/>
            <a:ext cx="2879027" cy="4100798"/>
          </a:xfrm>
          <a:prstGeom prst="rect">
            <a:avLst/>
          </a:prstGeom>
        </p:spPr>
      </p:pic>
      <p:sp>
        <p:nvSpPr>
          <p:cNvPr id="5" name="テキスト ボックス 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30464161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1518B0A-5B3D-DD42-A6DF-51ECB7B00894}"/>
              </a:ext>
            </a:extLst>
          </p:cNvPr>
          <p:cNvSpPr txBox="1"/>
          <p:nvPr/>
        </p:nvSpPr>
        <p:spPr>
          <a:xfrm>
            <a:off x="238924" y="1443144"/>
            <a:ext cx="8703908" cy="1015663"/>
          </a:xfrm>
          <a:prstGeom prst="rect">
            <a:avLst/>
          </a:prstGeom>
          <a:noFill/>
          <a:ln w="38100" cap="rnd" cmpd="thickThin">
            <a:solidFill>
              <a:srgbClr val="FF0000"/>
            </a:solidFill>
          </a:ln>
        </p:spPr>
        <p:txBody>
          <a:bodyPr wrap="square" rtlCol="0">
            <a:spAutoFit/>
          </a:bodyPr>
          <a:lstStyle/>
          <a:p>
            <a:pPr algn="ctr"/>
            <a:r>
              <a:rPr lang="ja-JP" altLang="en-US" sz="3000" dirty="0">
                <a:latin typeface="Tsukushi A Round Gothic" panose="02020400000000000000" pitchFamily="18" charset="-128"/>
                <a:ea typeface="Tsukushi A Round Gothic" panose="02020400000000000000" pitchFamily="18" charset="-128"/>
              </a:rPr>
              <a:t>えっ</a:t>
            </a:r>
            <a:r>
              <a:rPr lang="en-US" altLang="ja-JP" sz="3000" dirty="0">
                <a:latin typeface="Tsukushi A Round Gothic" panose="02020400000000000000" pitchFamily="18" charset="-128"/>
                <a:ea typeface="Tsukushi A Round Gothic" panose="02020400000000000000" pitchFamily="18" charset="-128"/>
              </a:rPr>
              <a:t>!? 『</a:t>
            </a:r>
            <a:r>
              <a:rPr lang="ja-JP" altLang="en-US" sz="3000" dirty="0">
                <a:latin typeface="Tsukushi A Round Gothic" panose="02020400000000000000" pitchFamily="18" charset="-128"/>
                <a:ea typeface="Tsukushi A Round Gothic" panose="02020400000000000000" pitchFamily="18" charset="-128"/>
              </a:rPr>
              <a:t>いいアイデアじゃない</a:t>
            </a:r>
            <a:r>
              <a:rPr lang="en-US" altLang="ja-JP" sz="3000" dirty="0">
                <a:latin typeface="Tsukushi A Round Gothic" panose="02020400000000000000" pitchFamily="18" charset="-128"/>
                <a:ea typeface="Tsukushi A Round Gothic" panose="02020400000000000000" pitchFamily="18" charset="-128"/>
              </a:rPr>
              <a:t>』</a:t>
            </a:r>
            <a:r>
              <a:rPr lang="ja-JP" altLang="en-US" sz="3000" dirty="0">
                <a:latin typeface="Tsukushi A Round Gothic" panose="02020400000000000000" pitchFamily="18" charset="-128"/>
                <a:ea typeface="Tsukushi A Round Gothic" panose="02020400000000000000" pitchFamily="18" charset="-128"/>
              </a:rPr>
              <a:t>こともあるの？</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latin typeface="Tsukushi A Round Gothic" panose="02020400000000000000" pitchFamily="18" charset="-128"/>
                <a:ea typeface="Tsukushi A Round Gothic" panose="02020400000000000000" pitchFamily="18" charset="-128"/>
              </a:rPr>
              <a:t>めいちゃんはいつもすごい発想をしてるやん！</a:t>
            </a:r>
            <a:endParaRPr lang="en-US" altLang="ja-JP" sz="3000" dirty="0">
              <a:latin typeface="Tsukushi A Round Gothic" panose="02020400000000000000" pitchFamily="18" charset="-128"/>
              <a:ea typeface="Tsukushi A Round Gothic" panose="02020400000000000000" pitchFamily="18" charset="-128"/>
            </a:endParaRPr>
          </a:p>
        </p:txBody>
      </p:sp>
      <p:pic>
        <p:nvPicPr>
          <p:cNvPr id="2" name="図 1">
            <a:extLst>
              <a:ext uri="{FF2B5EF4-FFF2-40B4-BE49-F238E27FC236}">
                <a16:creationId xmlns:a16="http://schemas.microsoft.com/office/drawing/2014/main" id="{66C5FB52-BA1E-B24C-95B8-B81A8DE24DC8}"/>
              </a:ext>
            </a:extLst>
          </p:cNvPr>
          <p:cNvPicPr>
            <a:picLocks noChangeAspect="1"/>
          </p:cNvPicPr>
          <p:nvPr/>
        </p:nvPicPr>
        <p:blipFill>
          <a:blip r:embed="rId2"/>
          <a:stretch>
            <a:fillRect/>
          </a:stretch>
        </p:blipFill>
        <p:spPr>
          <a:xfrm>
            <a:off x="3613130" y="3023138"/>
            <a:ext cx="1767762" cy="3354215"/>
          </a:xfrm>
          <a:prstGeom prst="rect">
            <a:avLst/>
          </a:prstGeom>
        </p:spPr>
      </p:pic>
      <p:sp>
        <p:nvSpPr>
          <p:cNvPr id="4" name="テキスト ボックス 3"/>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1104013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1518B0A-5B3D-DD42-A6DF-51ECB7B00894}"/>
              </a:ext>
            </a:extLst>
          </p:cNvPr>
          <p:cNvSpPr txBox="1"/>
          <p:nvPr/>
        </p:nvSpPr>
        <p:spPr>
          <a:xfrm>
            <a:off x="364756" y="673628"/>
            <a:ext cx="8348869" cy="2862322"/>
          </a:xfrm>
          <a:prstGeom prst="rect">
            <a:avLst/>
          </a:prstGeom>
          <a:noFill/>
          <a:ln w="38100" cap="rnd" cmpd="thickThin">
            <a:solidFill>
              <a:schemeClr val="accent1">
                <a:shade val="50000"/>
              </a:schemeClr>
            </a:solidFill>
          </a:ln>
        </p:spPr>
        <p:txBody>
          <a:bodyPr wrap="square" rtlCol="0">
            <a:spAutoFit/>
          </a:bodyPr>
          <a:lstStyle/>
          <a:p>
            <a:pPr algn="ctr"/>
            <a:r>
              <a:rPr lang="ja-JP" altLang="en-US" sz="3000" dirty="0">
                <a:latin typeface="Tsukushi A Round Gothic" panose="02020400000000000000" pitchFamily="18" charset="-128"/>
                <a:ea typeface="Tsukushi A Round Gothic" panose="02020400000000000000" pitchFamily="18" charset="-128"/>
              </a:rPr>
              <a:t>そんなことないよ！</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latin typeface="Tsukushi A Round Gothic" panose="02020400000000000000" pitchFamily="18" charset="-128"/>
                <a:ea typeface="Tsukushi A Round Gothic" panose="02020400000000000000" pitchFamily="18" charset="-128"/>
              </a:rPr>
              <a:t>わたしはね、</a:t>
            </a:r>
            <a:r>
              <a:rPr lang="ja-JP" altLang="en-US" sz="3000" b="1" dirty="0">
                <a:solidFill>
                  <a:srgbClr val="FF0000"/>
                </a:solidFill>
                <a:latin typeface="Tsukushi A Round Gothic" panose="02020400000000000000" pitchFamily="18" charset="-128"/>
                <a:ea typeface="Tsukushi A Round Gothic" panose="02020400000000000000" pitchFamily="18" charset="-128"/>
              </a:rPr>
              <a:t>誰より</a:t>
            </a:r>
            <a:r>
              <a:rPr lang="en-US" altLang="ja-JP" sz="3000" b="1" dirty="0">
                <a:solidFill>
                  <a:srgbClr val="FF0000"/>
                </a:solidFill>
                <a:latin typeface="Tsukushi A Round Gothic" panose="02020400000000000000" pitchFamily="18" charset="-128"/>
                <a:ea typeface="Tsukushi A Round Gothic" panose="02020400000000000000" pitchFamily="18" charset="-128"/>
              </a:rPr>
              <a:t>『</a:t>
            </a:r>
            <a:r>
              <a:rPr lang="ja-JP" altLang="en-US" sz="3000" b="1" dirty="0">
                <a:solidFill>
                  <a:srgbClr val="FF0000"/>
                </a:solidFill>
                <a:latin typeface="Tsukushi A Round Gothic" panose="02020400000000000000" pitchFamily="18" charset="-128"/>
                <a:ea typeface="Tsukushi A Round Gothic" panose="02020400000000000000" pitchFamily="18" charset="-128"/>
              </a:rPr>
              <a:t>いいアイデアじゃない</a:t>
            </a:r>
            <a:r>
              <a:rPr lang="en-US" altLang="ja-JP" sz="3000" b="1" dirty="0">
                <a:solidFill>
                  <a:srgbClr val="FF0000"/>
                </a:solidFill>
                <a:latin typeface="Tsukushi A Round Gothic" panose="02020400000000000000" pitchFamily="18" charset="-128"/>
                <a:ea typeface="Tsukushi A Round Gothic" panose="02020400000000000000" pitchFamily="18" charset="-128"/>
              </a:rPr>
              <a:t>』</a:t>
            </a:r>
            <a:r>
              <a:rPr lang="ja-JP" altLang="en-US" sz="3000" b="1" dirty="0">
                <a:solidFill>
                  <a:srgbClr val="FF0000"/>
                </a:solidFill>
                <a:latin typeface="Tsukushi A Round Gothic" panose="02020400000000000000" pitchFamily="18" charset="-128"/>
                <a:ea typeface="Tsukushi A Round Gothic" panose="02020400000000000000" pitchFamily="18" charset="-128"/>
              </a:rPr>
              <a:t>と思ってしまうようなものを作っているの</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latin typeface="Tsukushi A Round Gothic" panose="02020400000000000000" pitchFamily="18" charset="-128"/>
                <a:ea typeface="Tsukushi A Round Gothic" panose="02020400000000000000" pitchFamily="18" charset="-128"/>
              </a:rPr>
              <a:t>誰よりも沢山考えて</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latin typeface="Tsukushi A Round Gothic" panose="02020400000000000000" pitchFamily="18" charset="-128"/>
                <a:ea typeface="Tsukushi A Round Gothic" panose="02020400000000000000" pitchFamily="18" charset="-128"/>
              </a:rPr>
              <a:t>その中で良い物だけを見せてるから</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b="1" dirty="0">
                <a:solidFill>
                  <a:srgbClr val="0070C0"/>
                </a:solidFill>
                <a:latin typeface="Tsukushi A Round Gothic" panose="02020400000000000000" pitchFamily="18" charset="-128"/>
                <a:ea typeface="Tsukushi A Round Gothic" panose="02020400000000000000" pitchFamily="18" charset="-128"/>
              </a:rPr>
              <a:t>良い発想を連発してるように</a:t>
            </a:r>
            <a:r>
              <a:rPr lang="ja-JP" altLang="en-US" sz="3000" b="1" dirty="0">
                <a:solidFill>
                  <a:srgbClr val="FF0000"/>
                </a:solidFill>
                <a:latin typeface="Tsukushi A Round Gothic" panose="02020400000000000000" pitchFamily="18" charset="-128"/>
                <a:ea typeface="Tsukushi A Round Gothic" panose="02020400000000000000" pitchFamily="18" charset="-128"/>
              </a:rPr>
              <a:t>見えてるだけ</a:t>
            </a:r>
            <a:endParaRPr lang="en-US" altLang="ja-JP" sz="3000" dirty="0">
              <a:latin typeface="Tsukushi A Round Gothic" panose="02020400000000000000" pitchFamily="18" charset="-128"/>
              <a:ea typeface="Tsukushi A Round Gothic" panose="02020400000000000000" pitchFamily="18" charset="-128"/>
            </a:endParaRPr>
          </a:p>
        </p:txBody>
      </p:sp>
      <p:pic>
        <p:nvPicPr>
          <p:cNvPr id="2" name="図 1">
            <a:extLst>
              <a:ext uri="{FF2B5EF4-FFF2-40B4-BE49-F238E27FC236}">
                <a16:creationId xmlns:a16="http://schemas.microsoft.com/office/drawing/2014/main" id="{2C84CF91-08E8-9848-9F33-AB677F8EB3B0}"/>
              </a:ext>
            </a:extLst>
          </p:cNvPr>
          <p:cNvPicPr>
            <a:picLocks noChangeAspect="1"/>
          </p:cNvPicPr>
          <p:nvPr/>
        </p:nvPicPr>
        <p:blipFill>
          <a:blip r:embed="rId2"/>
          <a:stretch>
            <a:fillRect/>
          </a:stretch>
        </p:blipFill>
        <p:spPr>
          <a:xfrm>
            <a:off x="2501948" y="3775808"/>
            <a:ext cx="3720564" cy="2402254"/>
          </a:xfrm>
          <a:prstGeom prst="rect">
            <a:avLst/>
          </a:prstGeom>
        </p:spPr>
      </p:pic>
      <p:sp>
        <p:nvSpPr>
          <p:cNvPr id="4" name="テキスト ボックス 3"/>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22047083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1518B0A-5B3D-DD42-A6DF-51ECB7B00894}"/>
              </a:ext>
            </a:extLst>
          </p:cNvPr>
          <p:cNvSpPr txBox="1"/>
          <p:nvPr/>
        </p:nvSpPr>
        <p:spPr>
          <a:xfrm>
            <a:off x="3257563" y="2559791"/>
            <a:ext cx="5694413" cy="2400657"/>
          </a:xfrm>
          <a:prstGeom prst="rect">
            <a:avLst/>
          </a:prstGeom>
          <a:noFill/>
          <a:ln w="38100" cap="rnd" cmpd="thickThin">
            <a:solidFill>
              <a:schemeClr val="accent1">
                <a:shade val="50000"/>
              </a:schemeClr>
            </a:solidFill>
          </a:ln>
        </p:spPr>
        <p:txBody>
          <a:bodyPr wrap="square" rtlCol="0">
            <a:spAutoFit/>
          </a:bodyPr>
          <a:lstStyle/>
          <a:p>
            <a:pPr algn="ctr"/>
            <a:r>
              <a:rPr lang="ja-JP" altLang="en-US" sz="3000">
                <a:latin typeface="Tsukushi A Round Gothic" panose="02020400000000000000" pitchFamily="18" charset="-128"/>
                <a:ea typeface="Tsukushi A Round Gothic" panose="02020400000000000000" pitchFamily="18" charset="-128"/>
              </a:rPr>
              <a:t>ヒットを打つために</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a:latin typeface="Tsukushi A Round Gothic" panose="02020400000000000000" pitchFamily="18" charset="-128"/>
                <a:ea typeface="Tsukushi A Round Gothic" panose="02020400000000000000" pitchFamily="18" charset="-128"/>
              </a:rPr>
              <a:t>誰よりも打席に立ってバットを振っているの</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a:latin typeface="Tsukushi A Round Gothic" panose="02020400000000000000" pitchFamily="18" charset="-128"/>
                <a:ea typeface="Tsukushi A Round Gothic" panose="02020400000000000000" pitchFamily="18" charset="-128"/>
              </a:rPr>
              <a:t>ときどきホームランもあるけど</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a:latin typeface="Tsukushi A Round Gothic" panose="02020400000000000000" pitchFamily="18" charset="-128"/>
                <a:ea typeface="Tsukushi A Round Gothic" panose="02020400000000000000" pitchFamily="18" charset="-128"/>
              </a:rPr>
              <a:t>三振も多いのよ</a:t>
            </a:r>
            <a:endParaRPr lang="en-US" altLang="ja-JP" sz="3000" dirty="0">
              <a:latin typeface="Tsukushi A Round Gothic" panose="02020400000000000000" pitchFamily="18" charset="-128"/>
              <a:ea typeface="Tsukushi A Round Gothic" panose="02020400000000000000" pitchFamily="18" charset="-128"/>
            </a:endParaRPr>
          </a:p>
        </p:txBody>
      </p:sp>
      <p:pic>
        <p:nvPicPr>
          <p:cNvPr id="4" name="図 3">
            <a:extLst>
              <a:ext uri="{FF2B5EF4-FFF2-40B4-BE49-F238E27FC236}">
                <a16:creationId xmlns:a16="http://schemas.microsoft.com/office/drawing/2014/main" id="{380B7365-F770-694B-A9EC-93035D0EE2A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2837" y="1270487"/>
            <a:ext cx="2956751" cy="4229576"/>
          </a:xfrm>
          <a:prstGeom prst="rect">
            <a:avLst/>
          </a:prstGeom>
        </p:spPr>
      </p:pic>
      <p:sp>
        <p:nvSpPr>
          <p:cNvPr id="5" name="テキスト ボックス 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40157635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1518B0A-5B3D-DD42-A6DF-51ECB7B00894}"/>
              </a:ext>
            </a:extLst>
          </p:cNvPr>
          <p:cNvSpPr txBox="1"/>
          <p:nvPr/>
        </p:nvSpPr>
        <p:spPr>
          <a:xfrm>
            <a:off x="4147930" y="2658152"/>
            <a:ext cx="4246262" cy="1477328"/>
          </a:xfrm>
          <a:prstGeom prst="rect">
            <a:avLst/>
          </a:prstGeom>
          <a:noFill/>
          <a:ln w="38100" cap="rnd" cmpd="thickThin">
            <a:solidFill>
              <a:schemeClr val="accent1">
                <a:shade val="50000"/>
              </a:schemeClr>
            </a:solidFill>
          </a:ln>
        </p:spPr>
        <p:txBody>
          <a:bodyPr wrap="square" rtlCol="0">
            <a:spAutoFit/>
          </a:bodyPr>
          <a:lstStyle/>
          <a:p>
            <a:pPr algn="ctr"/>
            <a:r>
              <a:rPr lang="ja-JP" altLang="en-US" sz="3000" b="1">
                <a:solidFill>
                  <a:srgbClr val="FF0000"/>
                </a:solidFill>
                <a:latin typeface="Tsukushi A Round Gothic" panose="02020400000000000000" pitchFamily="18" charset="-128"/>
                <a:ea typeface="Tsukushi A Round Gothic" panose="02020400000000000000" pitchFamily="18" charset="-128"/>
              </a:rPr>
              <a:t>コツは沢山考えて</a:t>
            </a:r>
            <a:endParaRPr lang="en-US" altLang="ja-JP" sz="3000" b="1" dirty="0">
              <a:solidFill>
                <a:srgbClr val="FF0000"/>
              </a:solidFill>
              <a:latin typeface="Tsukushi A Round Gothic" panose="02020400000000000000" pitchFamily="18" charset="-128"/>
              <a:ea typeface="Tsukushi A Round Gothic" panose="02020400000000000000" pitchFamily="18" charset="-128"/>
            </a:endParaRPr>
          </a:p>
          <a:p>
            <a:pPr algn="ctr"/>
            <a:r>
              <a:rPr lang="ja-JP" altLang="en-US" sz="3000" b="1">
                <a:solidFill>
                  <a:srgbClr val="FF0000"/>
                </a:solidFill>
                <a:latin typeface="Tsukushi A Round Gothic" panose="02020400000000000000" pitchFamily="18" charset="-128"/>
                <a:ea typeface="Tsukushi A Round Gothic" panose="02020400000000000000" pitchFamily="18" charset="-128"/>
              </a:rPr>
              <a:t>後から使えるかどうか見直すコトなの</a:t>
            </a:r>
            <a:endParaRPr lang="en-US" altLang="ja-JP" sz="3000" b="1" dirty="0">
              <a:solidFill>
                <a:srgbClr val="FF0000"/>
              </a:solidFill>
              <a:latin typeface="Tsukushi A Round Gothic" panose="02020400000000000000" pitchFamily="18" charset="-128"/>
              <a:ea typeface="Tsukushi A Round Gothic" panose="02020400000000000000" pitchFamily="18" charset="-128"/>
            </a:endParaRPr>
          </a:p>
        </p:txBody>
      </p:sp>
      <p:pic>
        <p:nvPicPr>
          <p:cNvPr id="23" name="図 22">
            <a:extLst>
              <a:ext uri="{FF2B5EF4-FFF2-40B4-BE49-F238E27FC236}">
                <a16:creationId xmlns:a16="http://schemas.microsoft.com/office/drawing/2014/main" id="{08513131-D6D9-E34C-9385-1D09BE95948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2837" y="1270487"/>
            <a:ext cx="2956751" cy="4229576"/>
          </a:xfrm>
          <a:prstGeom prst="rect">
            <a:avLst/>
          </a:prstGeom>
        </p:spPr>
      </p:pic>
      <p:sp>
        <p:nvSpPr>
          <p:cNvPr id="4" name="テキスト ボックス 3"/>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8329785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763496B-6780-9749-BEBA-AD6B7C1E2771}"/>
              </a:ext>
            </a:extLst>
          </p:cNvPr>
          <p:cNvSpPr txBox="1"/>
          <p:nvPr/>
        </p:nvSpPr>
        <p:spPr>
          <a:xfrm>
            <a:off x="2338659" y="1207802"/>
            <a:ext cx="6594284"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発明心構え：ここまでのおさらい</a:t>
            </a:r>
          </a:p>
        </p:txBody>
      </p:sp>
      <p:sp>
        <p:nvSpPr>
          <p:cNvPr id="9" name="テキスト ボックス 8">
            <a:extLst>
              <a:ext uri="{FF2B5EF4-FFF2-40B4-BE49-F238E27FC236}">
                <a16:creationId xmlns:a16="http://schemas.microsoft.com/office/drawing/2014/main" id="{2ADCCF77-A097-5C43-9D0F-F4909D665519}"/>
              </a:ext>
            </a:extLst>
          </p:cNvPr>
          <p:cNvSpPr txBox="1"/>
          <p:nvPr/>
        </p:nvSpPr>
        <p:spPr>
          <a:xfrm>
            <a:off x="3011446" y="2988980"/>
            <a:ext cx="6132554" cy="2400657"/>
          </a:xfrm>
          <a:prstGeom prst="rect">
            <a:avLst/>
          </a:prstGeom>
          <a:noFill/>
        </p:spPr>
        <p:txBody>
          <a:bodyPr wrap="square" rtlCol="0">
            <a:spAutoFit/>
          </a:bodyPr>
          <a:lstStyle/>
          <a:p>
            <a:r>
              <a:rPr lang="en-US" altLang="ja-JP" sz="3000" b="1" dirty="0">
                <a:solidFill>
                  <a:srgbClr val="FF0000"/>
                </a:solidFill>
                <a:latin typeface="Tsukushi A Round Gothic" panose="02020400000000000000" pitchFamily="18" charset="-128"/>
                <a:ea typeface="Tsukushi A Round Gothic" panose="02020400000000000000" pitchFamily="18" charset="-128"/>
              </a:rPr>
              <a:t>〇</a:t>
            </a:r>
            <a:r>
              <a:rPr lang="ja-JP" altLang="en-US" sz="3000" b="1" dirty="0">
                <a:solidFill>
                  <a:srgbClr val="FF0000"/>
                </a:solidFill>
                <a:latin typeface="Tsukushi A Round Gothic" panose="02020400000000000000" pitchFamily="18" charset="-128"/>
                <a:ea typeface="Tsukushi A Round Gothic" panose="02020400000000000000" pitchFamily="18" charset="-128"/>
              </a:rPr>
              <a:t>当たり前を外す</a:t>
            </a:r>
            <a:endParaRPr lang="en-US" altLang="ja-JP" sz="3000" b="1" dirty="0">
              <a:solidFill>
                <a:srgbClr val="FF0000"/>
              </a:solidFill>
              <a:latin typeface="Tsukushi A Round Gothic" panose="02020400000000000000" pitchFamily="18" charset="-128"/>
              <a:ea typeface="Tsukushi A Round Gothic" panose="02020400000000000000" pitchFamily="18" charset="-128"/>
            </a:endParaRPr>
          </a:p>
          <a:p>
            <a:r>
              <a:rPr lang="en-US" altLang="ja-JP" sz="3000" b="1" dirty="0">
                <a:solidFill>
                  <a:srgbClr val="FF0000"/>
                </a:solidFill>
                <a:latin typeface="Tsukushi A Round Gothic" panose="02020400000000000000" pitchFamily="18" charset="-128"/>
                <a:ea typeface="Tsukushi A Round Gothic" panose="02020400000000000000" pitchFamily="18" charset="-128"/>
              </a:rPr>
              <a:t>〇</a:t>
            </a:r>
            <a:r>
              <a:rPr lang="ja-JP" altLang="en-US" sz="3000" b="1" dirty="0">
                <a:solidFill>
                  <a:srgbClr val="FF0000"/>
                </a:solidFill>
                <a:latin typeface="Tsukushi A Round Gothic" panose="02020400000000000000" pitchFamily="18" charset="-128"/>
                <a:ea typeface="Tsukushi A Round Gothic" panose="02020400000000000000" pitchFamily="18" charset="-128"/>
              </a:rPr>
              <a:t>役に立つかどうかは後から</a:t>
            </a:r>
            <a:endParaRPr lang="en-US" altLang="ja-JP" sz="3000" b="1" dirty="0">
              <a:solidFill>
                <a:srgbClr val="FF0000"/>
              </a:solidFill>
              <a:latin typeface="Tsukushi A Round Gothic" panose="02020400000000000000" pitchFamily="18" charset="-128"/>
              <a:ea typeface="Tsukushi A Round Gothic" panose="02020400000000000000" pitchFamily="18" charset="-128"/>
            </a:endParaRPr>
          </a:p>
          <a:p>
            <a:r>
              <a:rPr lang="ja-JP" altLang="en-US" sz="3000" b="1" dirty="0">
                <a:solidFill>
                  <a:srgbClr val="FF0000"/>
                </a:solidFill>
                <a:latin typeface="Tsukushi A Round Gothic" panose="02020400000000000000" pitchFamily="18" charset="-128"/>
                <a:ea typeface="Tsukushi A Round Gothic" panose="02020400000000000000" pitchFamily="18" charset="-128"/>
              </a:rPr>
              <a:t>　　　　　　　　　　　考えよう</a:t>
            </a:r>
            <a:endParaRPr lang="en-US" altLang="ja-JP" sz="3000" b="1" dirty="0">
              <a:solidFill>
                <a:srgbClr val="FF0000"/>
              </a:solidFill>
              <a:latin typeface="Tsukushi A Round Gothic" panose="02020400000000000000" pitchFamily="18" charset="-128"/>
              <a:ea typeface="Tsukushi A Round Gothic" panose="02020400000000000000" pitchFamily="18" charset="-128"/>
            </a:endParaRPr>
          </a:p>
          <a:p>
            <a:r>
              <a:rPr lang="en-US" altLang="ja-JP" sz="3000" b="1" dirty="0">
                <a:solidFill>
                  <a:srgbClr val="FF0000"/>
                </a:solidFill>
                <a:latin typeface="Tsukushi A Round Gothic" panose="02020400000000000000" pitchFamily="18" charset="-128"/>
                <a:ea typeface="Tsukushi A Round Gothic" panose="02020400000000000000" pitchFamily="18" charset="-128"/>
              </a:rPr>
              <a:t>〇</a:t>
            </a:r>
            <a:r>
              <a:rPr lang="ja-JP" altLang="en-US" sz="3000" b="1" dirty="0">
                <a:solidFill>
                  <a:srgbClr val="FF0000"/>
                </a:solidFill>
                <a:latin typeface="Tsukushi A Round Gothic" panose="02020400000000000000" pitchFamily="18" charset="-128"/>
                <a:ea typeface="Tsukushi A Round Gothic" panose="02020400000000000000" pitchFamily="18" charset="-128"/>
              </a:rPr>
              <a:t>失敗を気にせずとにかく</a:t>
            </a:r>
            <a:endParaRPr lang="en-US" altLang="ja-JP" sz="3000" b="1" dirty="0">
              <a:solidFill>
                <a:srgbClr val="FF0000"/>
              </a:solidFill>
              <a:latin typeface="Tsukushi A Round Gothic" panose="02020400000000000000" pitchFamily="18" charset="-128"/>
              <a:ea typeface="Tsukushi A Round Gothic" panose="02020400000000000000" pitchFamily="18" charset="-128"/>
            </a:endParaRPr>
          </a:p>
          <a:p>
            <a:r>
              <a:rPr lang="ja-JP" altLang="en-US" sz="3000" b="1" dirty="0">
                <a:solidFill>
                  <a:srgbClr val="FF0000"/>
                </a:solidFill>
                <a:latin typeface="Tsukushi A Round Gothic" panose="02020400000000000000" pitchFamily="18" charset="-128"/>
                <a:ea typeface="Tsukushi A Round Gothic" panose="02020400000000000000" pitchFamily="18" charset="-128"/>
              </a:rPr>
              <a:t>　　　　　　　　沢山考えよう！</a:t>
            </a:r>
          </a:p>
        </p:txBody>
      </p:sp>
      <p:sp>
        <p:nvSpPr>
          <p:cNvPr id="11" name="円/楕円 10">
            <a:extLst>
              <a:ext uri="{FF2B5EF4-FFF2-40B4-BE49-F238E27FC236}">
                <a16:creationId xmlns:a16="http://schemas.microsoft.com/office/drawing/2014/main" id="{1AF7730A-43A8-274B-8FA9-501C57E286FA}"/>
              </a:ext>
            </a:extLst>
          </p:cNvPr>
          <p:cNvSpPr/>
          <p:nvPr/>
        </p:nvSpPr>
        <p:spPr>
          <a:xfrm>
            <a:off x="560349" y="1175060"/>
            <a:ext cx="883247" cy="872360"/>
          </a:xfrm>
          <a:prstGeom prst="ellipse">
            <a:avLst/>
          </a:prstGeom>
          <a:solidFill>
            <a:srgbClr val="FFFF00"/>
          </a:solid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00"/>
              </a:solidFill>
            </a:endParaRPr>
          </a:p>
        </p:txBody>
      </p:sp>
      <p:sp>
        <p:nvSpPr>
          <p:cNvPr id="12" name="テキスト ボックス 11">
            <a:extLst>
              <a:ext uri="{FF2B5EF4-FFF2-40B4-BE49-F238E27FC236}">
                <a16:creationId xmlns:a16="http://schemas.microsoft.com/office/drawing/2014/main" id="{3E6B5CDB-BEEE-C943-8821-45D72F44997A}"/>
              </a:ext>
            </a:extLst>
          </p:cNvPr>
          <p:cNvSpPr txBox="1"/>
          <p:nvPr/>
        </p:nvSpPr>
        <p:spPr>
          <a:xfrm rot="20817495">
            <a:off x="587815" y="1368977"/>
            <a:ext cx="800219" cy="461665"/>
          </a:xfrm>
          <a:prstGeom prst="rect">
            <a:avLst/>
          </a:prstGeom>
          <a:noFill/>
        </p:spPr>
        <p:txBody>
          <a:bodyPr wrap="none" rtlCol="0">
            <a:spAutoFit/>
          </a:bodyPr>
          <a:lstStyle/>
          <a:p>
            <a:r>
              <a:rPr lang="ja-JP" altLang="en-US" sz="2400" b="1">
                <a:solidFill>
                  <a:srgbClr val="FF0000"/>
                </a:solidFill>
                <a:latin typeface="Heiti TC Medium" pitchFamily="2" charset="-128"/>
                <a:ea typeface="Heiti TC Medium" pitchFamily="2" charset="-128"/>
              </a:rPr>
              <a:t>復習</a:t>
            </a:r>
          </a:p>
        </p:txBody>
      </p:sp>
      <p:pic>
        <p:nvPicPr>
          <p:cNvPr id="13" name="図 12">
            <a:extLst>
              <a:ext uri="{FF2B5EF4-FFF2-40B4-BE49-F238E27FC236}">
                <a16:creationId xmlns:a16="http://schemas.microsoft.com/office/drawing/2014/main" id="{03E436D5-783E-E543-878F-08E46F61FC02}"/>
              </a:ext>
            </a:extLst>
          </p:cNvPr>
          <p:cNvPicPr>
            <a:picLocks noChangeAspect="1"/>
          </p:cNvPicPr>
          <p:nvPr/>
        </p:nvPicPr>
        <p:blipFill>
          <a:blip r:embed="rId2"/>
          <a:stretch>
            <a:fillRect/>
          </a:stretch>
        </p:blipFill>
        <p:spPr>
          <a:xfrm>
            <a:off x="71281" y="2558814"/>
            <a:ext cx="2744629" cy="3110579"/>
          </a:xfrm>
          <a:prstGeom prst="rect">
            <a:avLst/>
          </a:prstGeom>
        </p:spPr>
      </p:pic>
      <p:sp>
        <p:nvSpPr>
          <p:cNvPr id="7" name="テキスト ボックス 6"/>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12465347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1518B0A-5B3D-DD42-A6DF-51ECB7B00894}"/>
              </a:ext>
            </a:extLst>
          </p:cNvPr>
          <p:cNvSpPr txBox="1"/>
          <p:nvPr/>
        </p:nvSpPr>
        <p:spPr>
          <a:xfrm>
            <a:off x="742207" y="1402816"/>
            <a:ext cx="7590684" cy="1015663"/>
          </a:xfrm>
          <a:prstGeom prst="rect">
            <a:avLst/>
          </a:prstGeom>
          <a:noFill/>
          <a:ln w="38100" cap="rnd" cmpd="thickThin">
            <a:solidFill>
              <a:srgbClr val="FF0000"/>
            </a:solidFill>
          </a:ln>
        </p:spPr>
        <p:txBody>
          <a:bodyPr wrap="square" rtlCol="0">
            <a:spAutoFit/>
          </a:bodyPr>
          <a:lstStyle/>
          <a:p>
            <a:pPr algn="ctr"/>
            <a:r>
              <a:rPr lang="en-US" altLang="ja-JP" sz="3000" dirty="0">
                <a:latin typeface="Tsukushi A Round Gothic" panose="02020400000000000000" pitchFamily="18" charset="-128"/>
                <a:ea typeface="Tsukushi A Round Gothic" panose="02020400000000000000" pitchFamily="18" charset="-128"/>
              </a:rPr>
              <a:t>『</a:t>
            </a:r>
            <a:r>
              <a:rPr lang="ja-JP" altLang="en-US" sz="3000" dirty="0">
                <a:latin typeface="Tsukushi A Round Gothic" panose="02020400000000000000" pitchFamily="18" charset="-128"/>
                <a:ea typeface="Tsukushi A Round Gothic" panose="02020400000000000000" pitchFamily="18" charset="-128"/>
              </a:rPr>
              <a:t>いいアイデアじゃない</a:t>
            </a:r>
            <a:r>
              <a:rPr lang="en-US" altLang="ja-JP" sz="3000" dirty="0">
                <a:latin typeface="Tsukushi A Round Gothic" panose="02020400000000000000" pitchFamily="18" charset="-128"/>
                <a:ea typeface="Tsukushi A Round Gothic" panose="02020400000000000000" pitchFamily="18" charset="-128"/>
              </a:rPr>
              <a:t>』</a:t>
            </a:r>
            <a:r>
              <a:rPr lang="ja-JP" altLang="en-US" sz="3000" dirty="0">
                <a:latin typeface="Tsukushi A Round Gothic" panose="02020400000000000000" pitchFamily="18" charset="-128"/>
                <a:ea typeface="Tsukushi A Round Gothic" panose="02020400000000000000" pitchFamily="18" charset="-128"/>
              </a:rPr>
              <a:t>なんて気にせずどんどん考えるにゃん！</a:t>
            </a:r>
            <a:endParaRPr lang="en-US" altLang="ja-JP" sz="3000" dirty="0">
              <a:latin typeface="Tsukushi A Round Gothic" panose="02020400000000000000" pitchFamily="18" charset="-128"/>
              <a:ea typeface="Tsukushi A Round Gothic" panose="02020400000000000000" pitchFamily="18" charset="-128"/>
            </a:endParaRPr>
          </a:p>
        </p:txBody>
      </p:sp>
      <p:pic>
        <p:nvPicPr>
          <p:cNvPr id="15" name="図 14">
            <a:extLst>
              <a:ext uri="{FF2B5EF4-FFF2-40B4-BE49-F238E27FC236}">
                <a16:creationId xmlns:a16="http://schemas.microsoft.com/office/drawing/2014/main" id="{05EA8273-8604-8D43-887A-A57578E43E5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88195" y="2768155"/>
            <a:ext cx="2258759" cy="3232595"/>
          </a:xfrm>
          <a:prstGeom prst="rect">
            <a:avLst/>
          </a:prstGeom>
        </p:spPr>
      </p:pic>
      <p:pic>
        <p:nvPicPr>
          <p:cNvPr id="2" name="図 1">
            <a:extLst>
              <a:ext uri="{FF2B5EF4-FFF2-40B4-BE49-F238E27FC236}">
                <a16:creationId xmlns:a16="http://schemas.microsoft.com/office/drawing/2014/main" id="{073766DD-BE5A-8944-BE38-8C4EA9F48351}"/>
              </a:ext>
            </a:extLst>
          </p:cNvPr>
          <p:cNvPicPr>
            <a:picLocks noChangeAspect="1"/>
          </p:cNvPicPr>
          <p:nvPr/>
        </p:nvPicPr>
        <p:blipFill>
          <a:blip r:embed="rId3"/>
          <a:stretch>
            <a:fillRect/>
          </a:stretch>
        </p:blipFill>
        <p:spPr>
          <a:xfrm>
            <a:off x="2016369" y="2646312"/>
            <a:ext cx="1768231" cy="3354438"/>
          </a:xfrm>
          <a:prstGeom prst="rect">
            <a:avLst/>
          </a:prstGeom>
        </p:spPr>
      </p:pic>
      <p:sp>
        <p:nvSpPr>
          <p:cNvPr id="5" name="テキスト ボックス 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29697917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1518B0A-5B3D-DD42-A6DF-51ECB7B00894}"/>
              </a:ext>
            </a:extLst>
          </p:cNvPr>
          <p:cNvSpPr txBox="1"/>
          <p:nvPr/>
        </p:nvSpPr>
        <p:spPr>
          <a:xfrm>
            <a:off x="722748" y="1609462"/>
            <a:ext cx="7818991" cy="553998"/>
          </a:xfrm>
          <a:prstGeom prst="rect">
            <a:avLst/>
          </a:prstGeom>
          <a:noFill/>
          <a:ln w="38100" cap="rnd" cmpd="thickThin">
            <a:solidFill>
              <a:srgbClr val="FF0000"/>
            </a:solidFill>
          </a:ln>
        </p:spPr>
        <p:txBody>
          <a:bodyPr wrap="square" rtlCol="0">
            <a:spAutoFit/>
          </a:bodyPr>
          <a:lstStyle/>
          <a:p>
            <a:pPr algn="ctr"/>
            <a:r>
              <a:rPr lang="ja-JP" altLang="en-US" sz="3000">
                <a:latin typeface="Tsukushi A Round Gothic" panose="02020400000000000000" pitchFamily="18" charset="-128"/>
                <a:ea typeface="Tsukushi A Round Gothic" panose="02020400000000000000" pitchFamily="18" charset="-128"/>
              </a:rPr>
              <a:t>でも、どうやって沢山考えたらええの？</a:t>
            </a:r>
            <a:endParaRPr lang="en-US" altLang="ja-JP" sz="3000" dirty="0">
              <a:latin typeface="Tsukushi A Round Gothic" panose="02020400000000000000" pitchFamily="18" charset="-128"/>
              <a:ea typeface="Tsukushi A Round Gothic" panose="02020400000000000000" pitchFamily="18" charset="-128"/>
            </a:endParaRPr>
          </a:p>
        </p:txBody>
      </p:sp>
      <p:pic>
        <p:nvPicPr>
          <p:cNvPr id="8" name="図 7">
            <a:extLst>
              <a:ext uri="{FF2B5EF4-FFF2-40B4-BE49-F238E27FC236}">
                <a16:creationId xmlns:a16="http://schemas.microsoft.com/office/drawing/2014/main" id="{44ABFD81-EDEB-E947-A32F-4D6FEACE576F}"/>
              </a:ext>
            </a:extLst>
          </p:cNvPr>
          <p:cNvPicPr>
            <a:picLocks noChangeAspect="1"/>
          </p:cNvPicPr>
          <p:nvPr/>
        </p:nvPicPr>
        <p:blipFill>
          <a:blip r:embed="rId2"/>
          <a:stretch>
            <a:fillRect/>
          </a:stretch>
        </p:blipFill>
        <p:spPr>
          <a:xfrm flipH="1">
            <a:off x="3505199" y="2588845"/>
            <a:ext cx="1817076" cy="3048435"/>
          </a:xfrm>
          <a:prstGeom prst="rect">
            <a:avLst/>
          </a:prstGeom>
        </p:spPr>
      </p:pic>
      <p:sp>
        <p:nvSpPr>
          <p:cNvPr id="9" name="正方形/長方形 8">
            <a:extLst>
              <a:ext uri="{FF2B5EF4-FFF2-40B4-BE49-F238E27FC236}">
                <a16:creationId xmlns:a16="http://schemas.microsoft.com/office/drawing/2014/main" id="{1BA721B3-3719-9944-B028-5E8400D8A8F8}"/>
              </a:ext>
            </a:extLst>
          </p:cNvPr>
          <p:cNvSpPr/>
          <p:nvPr/>
        </p:nvSpPr>
        <p:spPr>
          <a:xfrm rot="2561580">
            <a:off x="5087814" y="2763891"/>
            <a:ext cx="877163" cy="923330"/>
          </a:xfrm>
          <a:prstGeom prst="rect">
            <a:avLst/>
          </a:prstGeom>
          <a:noFill/>
        </p:spPr>
        <p:txBody>
          <a:bodyPr wrap="none" lIns="91440" tIns="45720" rIns="91440" bIns="45720">
            <a:spAutoFit/>
          </a:bodyPr>
          <a:lstStyle/>
          <a:p>
            <a:pPr algn="ctr"/>
            <a:r>
              <a:rPr lang="ja-JP" altLang="en-US" sz="5400" b="1" cap="none" spc="0">
                <a:ln w="6600">
                  <a:solidFill>
                    <a:schemeClr val="accent2"/>
                  </a:solidFill>
                  <a:prstDash val="solid"/>
                </a:ln>
                <a:solidFill>
                  <a:srgbClr val="FFFFFF"/>
                </a:solidFill>
                <a:effectLst>
                  <a:outerShdw dist="38100" dir="2700000" algn="tl" rotWithShape="0">
                    <a:schemeClr val="accent2"/>
                  </a:outerShdw>
                </a:effectLst>
              </a:rPr>
              <a:t>？</a:t>
            </a:r>
          </a:p>
        </p:txBody>
      </p:sp>
      <p:sp>
        <p:nvSpPr>
          <p:cNvPr id="11" name="正方形/長方形 10">
            <a:extLst>
              <a:ext uri="{FF2B5EF4-FFF2-40B4-BE49-F238E27FC236}">
                <a16:creationId xmlns:a16="http://schemas.microsoft.com/office/drawing/2014/main" id="{F50AB5CA-0372-C449-B933-2B9DE7C4673B}"/>
              </a:ext>
            </a:extLst>
          </p:cNvPr>
          <p:cNvSpPr/>
          <p:nvPr/>
        </p:nvSpPr>
        <p:spPr>
          <a:xfrm rot="3740966">
            <a:off x="5310631" y="3153417"/>
            <a:ext cx="877163" cy="923330"/>
          </a:xfrm>
          <a:prstGeom prst="rect">
            <a:avLst/>
          </a:prstGeom>
          <a:noFill/>
        </p:spPr>
        <p:txBody>
          <a:bodyPr wrap="none" lIns="91440" tIns="45720" rIns="91440" bIns="45720">
            <a:spAutoFit/>
          </a:bodyPr>
          <a:lstStyle/>
          <a:p>
            <a:pPr algn="ctr"/>
            <a:r>
              <a:rPr lang="ja-JP" altLang="en-US" sz="5400" b="1" cap="none" spc="0">
                <a:ln w="6600">
                  <a:solidFill>
                    <a:schemeClr val="accent2"/>
                  </a:solidFill>
                  <a:prstDash val="solid"/>
                </a:ln>
                <a:solidFill>
                  <a:srgbClr val="FFFFFF"/>
                </a:solidFill>
                <a:effectLst>
                  <a:outerShdw dist="38100" dir="2700000" algn="tl" rotWithShape="0">
                    <a:schemeClr val="accent2"/>
                  </a:outerShdw>
                </a:effectLst>
              </a:rPr>
              <a:t>？</a:t>
            </a:r>
          </a:p>
        </p:txBody>
      </p:sp>
      <p:sp>
        <p:nvSpPr>
          <p:cNvPr id="6" name="テキスト ボックス 5"/>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10778881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763496B-6780-9749-BEBA-AD6B7C1E2771}"/>
              </a:ext>
            </a:extLst>
          </p:cNvPr>
          <p:cNvSpPr txBox="1"/>
          <p:nvPr/>
        </p:nvSpPr>
        <p:spPr>
          <a:xfrm>
            <a:off x="2310634" y="1376170"/>
            <a:ext cx="4871795"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めいちゃんの発明技！</a:t>
            </a:r>
          </a:p>
        </p:txBody>
      </p:sp>
      <p:sp>
        <p:nvSpPr>
          <p:cNvPr id="10" name="テキスト ボックス 9">
            <a:extLst>
              <a:ext uri="{FF2B5EF4-FFF2-40B4-BE49-F238E27FC236}">
                <a16:creationId xmlns:a16="http://schemas.microsoft.com/office/drawing/2014/main" id="{585EFD39-DB9C-1342-8DBD-B93A3EF8874E}"/>
              </a:ext>
            </a:extLst>
          </p:cNvPr>
          <p:cNvSpPr txBox="1"/>
          <p:nvPr/>
        </p:nvSpPr>
        <p:spPr>
          <a:xfrm>
            <a:off x="344858" y="1907085"/>
            <a:ext cx="8429106" cy="2400657"/>
          </a:xfrm>
          <a:prstGeom prst="rect">
            <a:avLst/>
          </a:prstGeom>
          <a:noFill/>
        </p:spPr>
        <p:txBody>
          <a:bodyPr wrap="square" rtlCol="0">
            <a:spAutoFit/>
          </a:bodyPr>
          <a:lstStyle/>
          <a:p>
            <a:r>
              <a:rPr lang="en-US" altLang="ja-JP" sz="3000" b="1" dirty="0">
                <a:solidFill>
                  <a:srgbClr val="FF0000"/>
                </a:solidFill>
                <a:latin typeface="Tsukushi A Round Gothic" panose="02020400000000000000" pitchFamily="18" charset="-128"/>
                <a:ea typeface="Tsukushi A Round Gothic" panose="02020400000000000000" pitchFamily="18" charset="-128"/>
              </a:rPr>
              <a:t>a.  </a:t>
            </a:r>
            <a:r>
              <a:rPr lang="ja-JP" altLang="en-US" sz="3000" b="1" dirty="0">
                <a:solidFill>
                  <a:srgbClr val="FF0000"/>
                </a:solidFill>
                <a:latin typeface="Tsukushi A Round Gothic" panose="02020400000000000000" pitchFamily="18" charset="-128"/>
                <a:ea typeface="Tsukushi A Round Gothic" panose="02020400000000000000" pitchFamily="18" charset="-128"/>
              </a:rPr>
              <a:t>大きく</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ja-JP" altLang="en-US" sz="3000" b="1" dirty="0">
                <a:latin typeface="Tsukushi A Round Gothic" panose="02020400000000000000" pitchFamily="18" charset="-128"/>
                <a:ea typeface="Tsukushi A Round Gothic" panose="02020400000000000000" pitchFamily="18" charset="-128"/>
              </a:rPr>
              <a:t>⇄</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ja-JP" altLang="en-US" sz="3000" b="1" dirty="0">
                <a:solidFill>
                  <a:srgbClr val="0070C0"/>
                </a:solidFill>
                <a:latin typeface="Tsukushi A Round Gothic" panose="02020400000000000000" pitchFamily="18" charset="-128"/>
                <a:ea typeface="Tsukushi A Round Gothic" panose="02020400000000000000" pitchFamily="18" charset="-128"/>
              </a:rPr>
              <a:t>小さく</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en-US" altLang="ja-JP" sz="3000" b="1" dirty="0">
                <a:latin typeface="Tsukushi A Round Gothic" panose="02020400000000000000" pitchFamily="18" charset="-128"/>
                <a:ea typeface="Tsukushi A Round Gothic" panose="02020400000000000000" pitchFamily="18" charset="-128"/>
              </a:rPr>
              <a:t>(</a:t>
            </a:r>
            <a:r>
              <a:rPr lang="ja-JP" altLang="en-US" sz="3000" b="1" dirty="0">
                <a:solidFill>
                  <a:srgbClr val="FF0000"/>
                </a:solidFill>
                <a:latin typeface="Tsukushi A Round Gothic" panose="02020400000000000000" pitchFamily="18" charset="-128"/>
                <a:ea typeface="Tsukushi A Round Gothic" panose="02020400000000000000" pitchFamily="18" charset="-128"/>
              </a:rPr>
              <a:t>長く</a:t>
            </a:r>
            <a:r>
              <a:rPr lang="ja-JP" altLang="en-US" sz="3000" b="1" dirty="0">
                <a:latin typeface="Tsukushi A Round Gothic" panose="02020400000000000000" pitchFamily="18" charset="-128"/>
                <a:ea typeface="Tsukushi A Round Gothic" panose="02020400000000000000" pitchFamily="18" charset="-128"/>
              </a:rPr>
              <a:t>⇄</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ja-JP" altLang="en-US" sz="3000" b="1" dirty="0">
                <a:solidFill>
                  <a:srgbClr val="0070C0"/>
                </a:solidFill>
                <a:latin typeface="Tsukushi A Round Gothic" panose="02020400000000000000" pitchFamily="18" charset="-128"/>
                <a:ea typeface="Tsukushi A Round Gothic" panose="02020400000000000000" pitchFamily="18" charset="-128"/>
              </a:rPr>
              <a:t>短く</a:t>
            </a:r>
            <a:r>
              <a:rPr lang="en-US" altLang="ja-JP" sz="3000" b="1" dirty="0">
                <a:latin typeface="Tsukushi A Round Gothic" panose="02020400000000000000" pitchFamily="18" charset="-128"/>
                <a:ea typeface="Tsukushi A Round Gothic" panose="02020400000000000000" pitchFamily="18" charset="-128"/>
              </a:rPr>
              <a:t>,</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ja-JP" altLang="en-US" sz="3000" b="1" dirty="0">
                <a:solidFill>
                  <a:srgbClr val="FF0000"/>
                </a:solidFill>
                <a:latin typeface="Tsukushi A Round Gothic" panose="02020400000000000000" pitchFamily="18" charset="-128"/>
                <a:ea typeface="Tsukushi A Round Gothic" panose="02020400000000000000" pitchFamily="18" charset="-128"/>
              </a:rPr>
              <a:t>細く</a:t>
            </a:r>
            <a:r>
              <a:rPr lang="ja-JP" altLang="en-US" sz="3000" b="1" dirty="0">
                <a:latin typeface="Tsukushi A Round Gothic" panose="02020400000000000000" pitchFamily="18" charset="-128"/>
                <a:ea typeface="Tsukushi A Round Gothic" panose="02020400000000000000" pitchFamily="18" charset="-128"/>
              </a:rPr>
              <a:t>⇄</a:t>
            </a:r>
            <a:r>
              <a:rPr lang="ja-JP" altLang="en-US" sz="3000" b="1" dirty="0">
                <a:solidFill>
                  <a:srgbClr val="0070C0"/>
                </a:solidFill>
                <a:latin typeface="Tsukushi A Round Gothic" panose="02020400000000000000" pitchFamily="18" charset="-128"/>
                <a:ea typeface="Tsukushi A Round Gothic" panose="02020400000000000000" pitchFamily="18" charset="-128"/>
              </a:rPr>
              <a:t>太く</a:t>
            </a:r>
            <a:r>
              <a:rPr lang="en-US" altLang="ja-JP" sz="3000" b="1" dirty="0">
                <a:latin typeface="Tsukushi A Round Gothic" panose="02020400000000000000" pitchFamily="18" charset="-128"/>
                <a:ea typeface="Tsukushi A Round Gothic" panose="02020400000000000000" pitchFamily="18" charset="-128"/>
              </a:rPr>
              <a:t>)</a:t>
            </a:r>
          </a:p>
          <a:p>
            <a:r>
              <a:rPr lang="en-US" altLang="ja-JP" sz="3000" b="1" dirty="0">
                <a:solidFill>
                  <a:srgbClr val="FF0000"/>
                </a:solidFill>
                <a:latin typeface="Tsukushi A Round Gothic" panose="02020400000000000000" pitchFamily="18" charset="-128"/>
                <a:ea typeface="Tsukushi A Round Gothic" panose="02020400000000000000" pitchFamily="18" charset="-128"/>
              </a:rPr>
              <a:t>b.  </a:t>
            </a:r>
            <a:r>
              <a:rPr lang="ja-JP" altLang="en-US" sz="3000" b="1" dirty="0">
                <a:solidFill>
                  <a:srgbClr val="FF0000"/>
                </a:solidFill>
                <a:latin typeface="Tsukushi A Round Gothic" panose="02020400000000000000" pitchFamily="18" charset="-128"/>
                <a:ea typeface="Tsukushi A Round Gothic" panose="02020400000000000000" pitchFamily="18" charset="-128"/>
              </a:rPr>
              <a:t>分けてみよう</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ja-JP" altLang="en-US" sz="3000" b="1" dirty="0">
                <a:latin typeface="Tsukushi A Round Gothic" panose="02020400000000000000" pitchFamily="18" charset="-128"/>
                <a:ea typeface="Tsukushi A Round Gothic" panose="02020400000000000000" pitchFamily="18" charset="-128"/>
              </a:rPr>
              <a:t>⇄</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ja-JP" altLang="en-US" sz="3000" b="1" dirty="0">
                <a:solidFill>
                  <a:srgbClr val="0070C0"/>
                </a:solidFill>
                <a:latin typeface="Tsukushi A Round Gothic" panose="02020400000000000000" pitchFamily="18" charset="-128"/>
                <a:ea typeface="Tsukushi A Round Gothic" panose="02020400000000000000" pitchFamily="18" charset="-128"/>
              </a:rPr>
              <a:t>くっつけてみよう</a:t>
            </a:r>
            <a:endParaRPr lang="en-US" altLang="ja-JP" sz="3000" b="1" dirty="0">
              <a:solidFill>
                <a:srgbClr val="0070C0"/>
              </a:solidFill>
              <a:latin typeface="Tsukushi A Round Gothic" panose="02020400000000000000" pitchFamily="18" charset="-128"/>
              <a:ea typeface="Tsukushi A Round Gothic" panose="02020400000000000000" pitchFamily="18" charset="-128"/>
            </a:endParaRPr>
          </a:p>
          <a:p>
            <a:r>
              <a:rPr lang="en-US" altLang="ja-JP" sz="3000" b="1" dirty="0">
                <a:solidFill>
                  <a:srgbClr val="FF0000"/>
                </a:solidFill>
                <a:latin typeface="Tsukushi A Round Gothic" panose="02020400000000000000" pitchFamily="18" charset="-128"/>
                <a:ea typeface="Tsukushi A Round Gothic" panose="02020400000000000000" pitchFamily="18" charset="-128"/>
              </a:rPr>
              <a:t>c.  </a:t>
            </a:r>
            <a:r>
              <a:rPr lang="ja-JP" altLang="en-US" sz="3000" b="1" dirty="0">
                <a:solidFill>
                  <a:srgbClr val="FF0000"/>
                </a:solidFill>
                <a:latin typeface="Tsukushi A Round Gothic" panose="02020400000000000000" pitchFamily="18" charset="-128"/>
                <a:ea typeface="Tsukushi A Round Gothic" panose="02020400000000000000" pitchFamily="18" charset="-128"/>
              </a:rPr>
              <a:t>入れ替えてみよう！他の何かから</a:t>
            </a:r>
            <a:endParaRPr lang="en-US" altLang="ja-JP" sz="3000" b="1" dirty="0">
              <a:solidFill>
                <a:srgbClr val="FF0000"/>
              </a:solidFill>
              <a:latin typeface="Tsukushi A Round Gothic" panose="02020400000000000000" pitchFamily="18" charset="-128"/>
              <a:ea typeface="Tsukushi A Round Gothic" panose="02020400000000000000" pitchFamily="18" charset="-128"/>
            </a:endParaRPr>
          </a:p>
          <a:p>
            <a:r>
              <a:rPr lang="ja-JP" altLang="en-US" sz="3000" b="1" dirty="0">
                <a:solidFill>
                  <a:srgbClr val="FF0000"/>
                </a:solidFill>
                <a:latin typeface="Tsukushi A Round Gothic" panose="02020400000000000000" pitchFamily="18" charset="-128"/>
                <a:ea typeface="Tsukushi A Round Gothic" panose="02020400000000000000" pitchFamily="18" charset="-128"/>
              </a:rPr>
              <a:t>　　ヒントをもらおう！</a:t>
            </a:r>
            <a:endParaRPr lang="en-US" altLang="ja-JP" sz="3000" b="1" dirty="0">
              <a:solidFill>
                <a:srgbClr val="FF0000"/>
              </a:solidFill>
              <a:latin typeface="Tsukushi A Round Gothic" panose="02020400000000000000" pitchFamily="18" charset="-128"/>
              <a:ea typeface="Tsukushi A Round Gothic" panose="02020400000000000000" pitchFamily="18" charset="-128"/>
            </a:endParaRPr>
          </a:p>
          <a:p>
            <a:r>
              <a:rPr lang="en-US" altLang="ja-JP" sz="3000" b="1" dirty="0">
                <a:solidFill>
                  <a:srgbClr val="FF0000"/>
                </a:solidFill>
                <a:latin typeface="Tsukushi A Round Gothic" panose="02020400000000000000" pitchFamily="18" charset="-128"/>
                <a:ea typeface="Tsukushi A Round Gothic" panose="02020400000000000000" pitchFamily="18" charset="-128"/>
              </a:rPr>
              <a:t>d.  </a:t>
            </a:r>
            <a:r>
              <a:rPr lang="ja-JP" altLang="en-US" sz="3000" b="1" dirty="0">
                <a:solidFill>
                  <a:srgbClr val="FF0000"/>
                </a:solidFill>
                <a:latin typeface="Tsukushi A Round Gothic" panose="02020400000000000000" pitchFamily="18" charset="-128"/>
                <a:ea typeface="Tsukushi A Round Gothic" panose="02020400000000000000" pitchFamily="18" charset="-128"/>
              </a:rPr>
              <a:t>逆にしてみよう！　</a:t>
            </a:r>
          </a:p>
        </p:txBody>
      </p:sp>
      <p:pic>
        <p:nvPicPr>
          <p:cNvPr id="9" name="図 8">
            <a:extLst>
              <a:ext uri="{FF2B5EF4-FFF2-40B4-BE49-F238E27FC236}">
                <a16:creationId xmlns:a16="http://schemas.microsoft.com/office/drawing/2014/main" id="{677FAD68-E04B-1D4B-90F8-F667C4C0AFE8}"/>
              </a:ext>
            </a:extLst>
          </p:cNvPr>
          <p:cNvPicPr>
            <a:picLocks noChangeAspect="1"/>
          </p:cNvPicPr>
          <p:nvPr/>
        </p:nvPicPr>
        <p:blipFill>
          <a:blip r:embed="rId2"/>
          <a:stretch>
            <a:fillRect/>
          </a:stretch>
        </p:blipFill>
        <p:spPr>
          <a:xfrm flipH="1">
            <a:off x="6241774" y="3259420"/>
            <a:ext cx="2412641" cy="2972943"/>
          </a:xfrm>
          <a:prstGeom prst="rect">
            <a:avLst/>
          </a:prstGeom>
        </p:spPr>
      </p:pic>
      <p:sp>
        <p:nvSpPr>
          <p:cNvPr id="5" name="テキスト ボックス 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3547597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763496B-6780-9749-BEBA-AD6B7C1E2771}"/>
              </a:ext>
            </a:extLst>
          </p:cNvPr>
          <p:cNvSpPr txBox="1"/>
          <p:nvPr/>
        </p:nvSpPr>
        <p:spPr>
          <a:xfrm>
            <a:off x="2310634" y="1376170"/>
            <a:ext cx="4871795"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めいちゃんの発明技！</a:t>
            </a:r>
          </a:p>
        </p:txBody>
      </p:sp>
      <p:pic>
        <p:nvPicPr>
          <p:cNvPr id="9" name="図 8">
            <a:extLst>
              <a:ext uri="{FF2B5EF4-FFF2-40B4-BE49-F238E27FC236}">
                <a16:creationId xmlns:a16="http://schemas.microsoft.com/office/drawing/2014/main" id="{677FAD68-E04B-1D4B-90F8-F667C4C0AFE8}"/>
              </a:ext>
            </a:extLst>
          </p:cNvPr>
          <p:cNvPicPr>
            <a:picLocks noChangeAspect="1"/>
          </p:cNvPicPr>
          <p:nvPr/>
        </p:nvPicPr>
        <p:blipFill>
          <a:blip r:embed="rId2"/>
          <a:stretch>
            <a:fillRect/>
          </a:stretch>
        </p:blipFill>
        <p:spPr>
          <a:xfrm flipH="1">
            <a:off x="6241774" y="3259420"/>
            <a:ext cx="2412641" cy="2972943"/>
          </a:xfrm>
          <a:prstGeom prst="rect">
            <a:avLst/>
          </a:prstGeom>
        </p:spPr>
      </p:pic>
      <p:sp>
        <p:nvSpPr>
          <p:cNvPr id="5" name="テキスト ボックス 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
        <p:nvSpPr>
          <p:cNvPr id="6" name="テキスト ボックス 5">
            <a:extLst>
              <a:ext uri="{FF2B5EF4-FFF2-40B4-BE49-F238E27FC236}">
                <a16:creationId xmlns:a16="http://schemas.microsoft.com/office/drawing/2014/main" id="{585EFD39-DB9C-1342-8DBD-B93A3EF8874E}"/>
              </a:ext>
            </a:extLst>
          </p:cNvPr>
          <p:cNvSpPr txBox="1"/>
          <p:nvPr/>
        </p:nvSpPr>
        <p:spPr>
          <a:xfrm>
            <a:off x="344858" y="1907085"/>
            <a:ext cx="8429106" cy="2400657"/>
          </a:xfrm>
          <a:prstGeom prst="rect">
            <a:avLst/>
          </a:prstGeom>
          <a:noFill/>
        </p:spPr>
        <p:txBody>
          <a:bodyPr wrap="square" rtlCol="0">
            <a:spAutoFit/>
          </a:bodyPr>
          <a:lstStyle/>
          <a:p>
            <a:r>
              <a:rPr lang="en-US" altLang="ja-JP" sz="3000" b="1" dirty="0">
                <a:solidFill>
                  <a:srgbClr val="FF0000"/>
                </a:solidFill>
                <a:latin typeface="Tsukushi A Round Gothic" panose="02020400000000000000" pitchFamily="18" charset="-128"/>
                <a:ea typeface="Tsukushi A Round Gothic" panose="02020400000000000000" pitchFamily="18" charset="-128"/>
              </a:rPr>
              <a:t>a.  </a:t>
            </a:r>
            <a:r>
              <a:rPr lang="ja-JP" altLang="en-US" sz="3000" b="1" dirty="0">
                <a:solidFill>
                  <a:srgbClr val="FF0000"/>
                </a:solidFill>
                <a:latin typeface="Tsukushi A Round Gothic" panose="02020400000000000000" pitchFamily="18" charset="-128"/>
                <a:ea typeface="Tsukushi A Round Gothic" panose="02020400000000000000" pitchFamily="18" charset="-128"/>
              </a:rPr>
              <a:t>大きく</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ja-JP" altLang="en-US" sz="3000" b="1" dirty="0">
                <a:latin typeface="Tsukushi A Round Gothic" panose="02020400000000000000" pitchFamily="18" charset="-128"/>
                <a:ea typeface="Tsukushi A Round Gothic" panose="02020400000000000000" pitchFamily="18" charset="-128"/>
              </a:rPr>
              <a:t>⇄</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ja-JP" altLang="en-US" sz="3000" b="1" dirty="0">
                <a:solidFill>
                  <a:srgbClr val="0070C0"/>
                </a:solidFill>
                <a:latin typeface="Tsukushi A Round Gothic" panose="02020400000000000000" pitchFamily="18" charset="-128"/>
                <a:ea typeface="Tsukushi A Round Gothic" panose="02020400000000000000" pitchFamily="18" charset="-128"/>
              </a:rPr>
              <a:t>小さく</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en-US" altLang="ja-JP" sz="3000" b="1" dirty="0">
                <a:latin typeface="Tsukushi A Round Gothic" panose="02020400000000000000" pitchFamily="18" charset="-128"/>
                <a:ea typeface="Tsukushi A Round Gothic" panose="02020400000000000000" pitchFamily="18" charset="-128"/>
              </a:rPr>
              <a:t>(</a:t>
            </a:r>
            <a:r>
              <a:rPr lang="ja-JP" altLang="en-US" sz="3000" b="1" dirty="0">
                <a:solidFill>
                  <a:srgbClr val="FF0000"/>
                </a:solidFill>
                <a:latin typeface="Tsukushi A Round Gothic" panose="02020400000000000000" pitchFamily="18" charset="-128"/>
                <a:ea typeface="Tsukushi A Round Gothic" panose="02020400000000000000" pitchFamily="18" charset="-128"/>
              </a:rPr>
              <a:t>長く</a:t>
            </a:r>
            <a:r>
              <a:rPr lang="ja-JP" altLang="en-US" sz="3000" b="1" dirty="0">
                <a:latin typeface="Tsukushi A Round Gothic" panose="02020400000000000000" pitchFamily="18" charset="-128"/>
                <a:ea typeface="Tsukushi A Round Gothic" panose="02020400000000000000" pitchFamily="18" charset="-128"/>
              </a:rPr>
              <a:t>⇄</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ja-JP" altLang="en-US" sz="3000" b="1" dirty="0">
                <a:solidFill>
                  <a:srgbClr val="0070C0"/>
                </a:solidFill>
                <a:latin typeface="Tsukushi A Round Gothic" panose="02020400000000000000" pitchFamily="18" charset="-128"/>
                <a:ea typeface="Tsukushi A Round Gothic" panose="02020400000000000000" pitchFamily="18" charset="-128"/>
              </a:rPr>
              <a:t>短く</a:t>
            </a:r>
            <a:r>
              <a:rPr lang="en-US" altLang="ja-JP" sz="3000" b="1" dirty="0">
                <a:latin typeface="Tsukushi A Round Gothic" panose="02020400000000000000" pitchFamily="18" charset="-128"/>
                <a:ea typeface="Tsukushi A Round Gothic" panose="02020400000000000000" pitchFamily="18" charset="-128"/>
              </a:rPr>
              <a:t>,</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ja-JP" altLang="en-US" sz="3000" b="1" dirty="0">
                <a:solidFill>
                  <a:srgbClr val="FF0000"/>
                </a:solidFill>
                <a:latin typeface="Tsukushi A Round Gothic" panose="02020400000000000000" pitchFamily="18" charset="-128"/>
                <a:ea typeface="Tsukushi A Round Gothic" panose="02020400000000000000" pitchFamily="18" charset="-128"/>
              </a:rPr>
              <a:t>細く</a:t>
            </a:r>
            <a:r>
              <a:rPr lang="ja-JP" altLang="en-US" sz="3000" b="1" dirty="0">
                <a:latin typeface="Tsukushi A Round Gothic" panose="02020400000000000000" pitchFamily="18" charset="-128"/>
                <a:ea typeface="Tsukushi A Round Gothic" panose="02020400000000000000" pitchFamily="18" charset="-128"/>
              </a:rPr>
              <a:t>⇄</a:t>
            </a:r>
            <a:r>
              <a:rPr lang="ja-JP" altLang="en-US" sz="3000" b="1" dirty="0">
                <a:solidFill>
                  <a:srgbClr val="0070C0"/>
                </a:solidFill>
                <a:latin typeface="Tsukushi A Round Gothic" panose="02020400000000000000" pitchFamily="18" charset="-128"/>
                <a:ea typeface="Tsukushi A Round Gothic" panose="02020400000000000000" pitchFamily="18" charset="-128"/>
              </a:rPr>
              <a:t>太く</a:t>
            </a:r>
            <a:r>
              <a:rPr lang="en-US" altLang="ja-JP" sz="3000" b="1" dirty="0">
                <a:latin typeface="Tsukushi A Round Gothic" panose="02020400000000000000" pitchFamily="18" charset="-128"/>
                <a:ea typeface="Tsukushi A Round Gothic" panose="02020400000000000000" pitchFamily="18" charset="-128"/>
              </a:rPr>
              <a:t>)</a:t>
            </a:r>
          </a:p>
          <a:p>
            <a:r>
              <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rPr>
              <a:t>b.  </a:t>
            </a:r>
            <a:r>
              <a:rPr lang="ja-JP" altLang="en-US" sz="3000" b="1" dirty="0">
                <a:solidFill>
                  <a:schemeClr val="bg1">
                    <a:lumMod val="95000"/>
                  </a:schemeClr>
                </a:solidFill>
                <a:latin typeface="Tsukushi A Round Gothic" panose="02020400000000000000" pitchFamily="18" charset="-128"/>
                <a:ea typeface="Tsukushi A Round Gothic" panose="02020400000000000000" pitchFamily="18" charset="-128"/>
              </a:rPr>
              <a:t>分けてみよう</a:t>
            </a:r>
            <a:r>
              <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rPr>
              <a:t> </a:t>
            </a:r>
            <a:r>
              <a:rPr lang="ja-JP" altLang="en-US" sz="3000" b="1" dirty="0">
                <a:solidFill>
                  <a:schemeClr val="bg1">
                    <a:lumMod val="95000"/>
                  </a:schemeClr>
                </a:solidFill>
                <a:latin typeface="Tsukushi A Round Gothic" panose="02020400000000000000" pitchFamily="18" charset="-128"/>
                <a:ea typeface="Tsukushi A Round Gothic" panose="02020400000000000000" pitchFamily="18" charset="-128"/>
              </a:rPr>
              <a:t>⇄</a:t>
            </a:r>
            <a:r>
              <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rPr>
              <a:t> </a:t>
            </a:r>
            <a:r>
              <a:rPr lang="ja-JP" altLang="en-US" sz="3000" b="1" dirty="0">
                <a:solidFill>
                  <a:schemeClr val="bg1">
                    <a:lumMod val="95000"/>
                  </a:schemeClr>
                </a:solidFill>
                <a:latin typeface="Tsukushi A Round Gothic" panose="02020400000000000000" pitchFamily="18" charset="-128"/>
                <a:ea typeface="Tsukushi A Round Gothic" panose="02020400000000000000" pitchFamily="18" charset="-128"/>
              </a:rPr>
              <a:t>くっつけてみよう</a:t>
            </a:r>
            <a:endPar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endParaRPr>
          </a:p>
          <a:p>
            <a:r>
              <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rPr>
              <a:t>c.  </a:t>
            </a:r>
            <a:r>
              <a:rPr lang="ja-JP" altLang="en-US" sz="3000" b="1" dirty="0">
                <a:solidFill>
                  <a:schemeClr val="bg1">
                    <a:lumMod val="95000"/>
                  </a:schemeClr>
                </a:solidFill>
                <a:latin typeface="Tsukushi A Round Gothic" panose="02020400000000000000" pitchFamily="18" charset="-128"/>
                <a:ea typeface="Tsukushi A Round Gothic" panose="02020400000000000000" pitchFamily="18" charset="-128"/>
              </a:rPr>
              <a:t>入れ替えてみよう！他の何かから</a:t>
            </a:r>
            <a:endPar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endParaRPr>
          </a:p>
          <a:p>
            <a:r>
              <a:rPr lang="ja-JP" altLang="en-US" sz="3000" b="1" dirty="0">
                <a:solidFill>
                  <a:schemeClr val="bg1">
                    <a:lumMod val="95000"/>
                  </a:schemeClr>
                </a:solidFill>
                <a:latin typeface="Tsukushi A Round Gothic" panose="02020400000000000000" pitchFamily="18" charset="-128"/>
                <a:ea typeface="Tsukushi A Round Gothic" panose="02020400000000000000" pitchFamily="18" charset="-128"/>
              </a:rPr>
              <a:t>　　ヒントをもらおう！</a:t>
            </a:r>
            <a:endPar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endParaRPr>
          </a:p>
          <a:p>
            <a:r>
              <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rPr>
              <a:t>d.  </a:t>
            </a:r>
            <a:r>
              <a:rPr lang="ja-JP" altLang="en-US" sz="3000" b="1" dirty="0">
                <a:solidFill>
                  <a:schemeClr val="bg1">
                    <a:lumMod val="95000"/>
                  </a:schemeClr>
                </a:solidFill>
                <a:latin typeface="Tsukushi A Round Gothic" panose="02020400000000000000" pitchFamily="18" charset="-128"/>
                <a:ea typeface="Tsukushi A Round Gothic" panose="02020400000000000000" pitchFamily="18" charset="-128"/>
              </a:rPr>
              <a:t>逆にしてみよう！</a:t>
            </a:r>
            <a:r>
              <a:rPr lang="ja-JP" altLang="en-US" sz="3000" b="1" dirty="0">
                <a:solidFill>
                  <a:srgbClr val="FF0000"/>
                </a:solidFill>
                <a:latin typeface="Tsukushi A Round Gothic" panose="02020400000000000000" pitchFamily="18" charset="-128"/>
                <a:ea typeface="Tsukushi A Round Gothic" panose="02020400000000000000" pitchFamily="18" charset="-128"/>
              </a:rPr>
              <a:t>　</a:t>
            </a:r>
          </a:p>
        </p:txBody>
      </p:sp>
    </p:spTree>
    <p:extLst>
      <p:ext uri="{BB962C8B-B14F-4D97-AF65-F5344CB8AC3E}">
        <p14:creationId xmlns:p14="http://schemas.microsoft.com/office/powerpoint/2010/main" val="15071647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2005810" y="1257239"/>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とにかく大きくしてみよう！</a:t>
            </a:r>
          </a:p>
        </p:txBody>
      </p:sp>
      <p:pic>
        <p:nvPicPr>
          <p:cNvPr id="4" name="図 3">
            <a:extLst>
              <a:ext uri="{FF2B5EF4-FFF2-40B4-BE49-F238E27FC236}">
                <a16:creationId xmlns:a16="http://schemas.microsoft.com/office/drawing/2014/main" id="{488A6023-AC71-7E4F-A251-6696002828B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44236" y="2877462"/>
            <a:ext cx="1802668" cy="2578682"/>
          </a:xfrm>
          <a:prstGeom prst="rect">
            <a:avLst/>
          </a:prstGeom>
        </p:spPr>
      </p:pic>
      <p:pic>
        <p:nvPicPr>
          <p:cNvPr id="5" name="図 4" descr="発明楽PDF版.pdf"/>
          <p:cNvPicPr>
            <a:picLocks noChangeAspect="1"/>
          </p:cNvPicPr>
          <p:nvPr/>
        </p:nvPicPr>
        <p:blipFill rotWithShape="1">
          <a:blip r:embed="rId3" cstate="email">
            <a:extLst>
              <a:ext uri="{28A0092B-C50C-407E-A947-70E740481C1C}">
                <a14:useLocalDpi xmlns:a14="http://schemas.microsoft.com/office/drawing/2010/main"/>
              </a:ext>
            </a:extLst>
          </a:blip>
          <a:srcRect l="20042" t="29283" r="67447" b="54391"/>
          <a:stretch/>
        </p:blipFill>
        <p:spPr>
          <a:xfrm>
            <a:off x="0" y="745628"/>
            <a:ext cx="1734521" cy="1567236"/>
          </a:xfrm>
          <a:prstGeom prst="rect">
            <a:avLst/>
          </a:prstGeom>
        </p:spPr>
      </p:pic>
      <p:sp>
        <p:nvSpPr>
          <p:cNvPr id="6" name="テキスト ボックス 5"/>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pic>
        <p:nvPicPr>
          <p:cNvPr id="2" name="図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56772">
            <a:off x="3780310" y="2621517"/>
            <a:ext cx="737680" cy="2121592"/>
          </a:xfrm>
          <a:prstGeom prst="rect">
            <a:avLst/>
          </a:prstGeom>
        </p:spPr>
      </p:pic>
    </p:spTree>
    <p:extLst>
      <p:ext uri="{BB962C8B-B14F-4D97-AF65-F5344CB8AC3E}">
        <p14:creationId xmlns:p14="http://schemas.microsoft.com/office/powerpoint/2010/main" val="316648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2005810" y="1257239"/>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とにかく大きくしてみよう！</a:t>
            </a:r>
          </a:p>
        </p:txBody>
      </p:sp>
      <p:sp>
        <p:nvSpPr>
          <p:cNvPr id="8" name="テキスト ボックス 7">
            <a:extLst>
              <a:ext uri="{FF2B5EF4-FFF2-40B4-BE49-F238E27FC236}">
                <a16:creationId xmlns:a16="http://schemas.microsoft.com/office/drawing/2014/main" id="{3B244757-8E43-D640-B772-CA216D22BD77}"/>
              </a:ext>
            </a:extLst>
          </p:cNvPr>
          <p:cNvSpPr txBox="1"/>
          <p:nvPr/>
        </p:nvSpPr>
        <p:spPr>
          <a:xfrm>
            <a:off x="2900696" y="1808739"/>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どんどん大きく</a:t>
            </a:r>
          </a:p>
        </p:txBody>
      </p:sp>
      <p:pic>
        <p:nvPicPr>
          <p:cNvPr id="10" name="図 9">
            <a:extLst>
              <a:ext uri="{FF2B5EF4-FFF2-40B4-BE49-F238E27FC236}">
                <a16:creationId xmlns:a16="http://schemas.microsoft.com/office/drawing/2014/main" id="{C5718388-849B-0448-AA6B-2EC20CDE8AC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66114" y="4287414"/>
            <a:ext cx="915722" cy="1309924"/>
          </a:xfrm>
          <a:prstGeom prst="rect">
            <a:avLst/>
          </a:prstGeom>
        </p:spPr>
      </p:pic>
      <p:sp>
        <p:nvSpPr>
          <p:cNvPr id="7" name="テキスト ボックス 6"/>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9274" y="2637554"/>
            <a:ext cx="1147316" cy="3299719"/>
          </a:xfrm>
          <a:prstGeom prst="rect">
            <a:avLst/>
          </a:prstGeom>
        </p:spPr>
      </p:pic>
      <p:pic>
        <p:nvPicPr>
          <p:cNvPr id="3" name="図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8246" y="3062011"/>
            <a:ext cx="1237595" cy="2450804"/>
          </a:xfrm>
          <a:prstGeom prst="rect">
            <a:avLst/>
          </a:prstGeom>
        </p:spPr>
      </p:pic>
    </p:spTree>
    <p:extLst>
      <p:ext uri="{BB962C8B-B14F-4D97-AF65-F5344CB8AC3E}">
        <p14:creationId xmlns:p14="http://schemas.microsoft.com/office/powerpoint/2010/main" val="6389404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1047" y="2588508"/>
            <a:ext cx="1147316" cy="3299719"/>
          </a:xfrm>
          <a:prstGeom prst="rect">
            <a:avLst/>
          </a:prstGeom>
        </p:spPr>
      </p:pic>
      <p:sp>
        <p:nvSpPr>
          <p:cNvPr id="9" name="テキスト ボックス 8">
            <a:extLst>
              <a:ext uri="{FF2B5EF4-FFF2-40B4-BE49-F238E27FC236}">
                <a16:creationId xmlns:a16="http://schemas.microsoft.com/office/drawing/2014/main" id="{8865EA9A-5113-9F42-A330-1E81DD3A6FB4}"/>
              </a:ext>
            </a:extLst>
          </p:cNvPr>
          <p:cNvSpPr txBox="1"/>
          <p:nvPr/>
        </p:nvSpPr>
        <p:spPr>
          <a:xfrm>
            <a:off x="2005810" y="1257239"/>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とにかく大きくしてみよう！</a:t>
            </a:r>
          </a:p>
        </p:txBody>
      </p:sp>
      <p:sp>
        <p:nvSpPr>
          <p:cNvPr id="8" name="テキスト ボックス 7">
            <a:extLst>
              <a:ext uri="{FF2B5EF4-FFF2-40B4-BE49-F238E27FC236}">
                <a16:creationId xmlns:a16="http://schemas.microsoft.com/office/drawing/2014/main" id="{3B244757-8E43-D640-B772-CA216D22BD77}"/>
              </a:ext>
            </a:extLst>
          </p:cNvPr>
          <p:cNvSpPr txBox="1"/>
          <p:nvPr/>
        </p:nvSpPr>
        <p:spPr>
          <a:xfrm>
            <a:off x="2900696" y="1808739"/>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どんどん大きく</a:t>
            </a:r>
          </a:p>
        </p:txBody>
      </p:sp>
      <p:sp>
        <p:nvSpPr>
          <p:cNvPr id="7" name="テキスト ボックス 6"/>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pic>
        <p:nvPicPr>
          <p:cNvPr id="2" name="図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1175" y="3012966"/>
            <a:ext cx="1237595" cy="2450804"/>
          </a:xfrm>
          <a:prstGeom prst="rect">
            <a:avLst/>
          </a:prstGeom>
        </p:spPr>
      </p:pic>
      <p:pic>
        <p:nvPicPr>
          <p:cNvPr id="11" name="図 10">
            <a:extLst>
              <a:ext uri="{FF2B5EF4-FFF2-40B4-BE49-F238E27FC236}">
                <a16:creationId xmlns:a16="http://schemas.microsoft.com/office/drawing/2014/main" id="{C5718388-849B-0448-AA6B-2EC20CDE8AC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02073" y="4300152"/>
            <a:ext cx="915722" cy="1309924"/>
          </a:xfrm>
          <a:prstGeom prst="rect">
            <a:avLst/>
          </a:prstGeom>
        </p:spPr>
      </p:pic>
    </p:spTree>
    <p:extLst>
      <p:ext uri="{BB962C8B-B14F-4D97-AF65-F5344CB8AC3E}">
        <p14:creationId xmlns:p14="http://schemas.microsoft.com/office/powerpoint/2010/main" val="38877498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2005810" y="1257239"/>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とにかく大きくしてみよう！</a:t>
            </a:r>
          </a:p>
        </p:txBody>
      </p:sp>
      <p:sp>
        <p:nvSpPr>
          <p:cNvPr id="8" name="テキスト ボックス 7">
            <a:extLst>
              <a:ext uri="{FF2B5EF4-FFF2-40B4-BE49-F238E27FC236}">
                <a16:creationId xmlns:a16="http://schemas.microsoft.com/office/drawing/2014/main" id="{3B244757-8E43-D640-B772-CA216D22BD77}"/>
              </a:ext>
            </a:extLst>
          </p:cNvPr>
          <p:cNvSpPr txBox="1"/>
          <p:nvPr/>
        </p:nvSpPr>
        <p:spPr>
          <a:xfrm>
            <a:off x="3051237" y="1811304"/>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さらに大きく</a:t>
            </a:r>
          </a:p>
        </p:txBody>
      </p:sp>
      <p:pic>
        <p:nvPicPr>
          <p:cNvPr id="12" name="図 11">
            <a:extLst>
              <a:ext uri="{FF2B5EF4-FFF2-40B4-BE49-F238E27FC236}">
                <a16:creationId xmlns:a16="http://schemas.microsoft.com/office/drawing/2014/main" id="{7498A9D7-FD93-9B40-831A-554ED8B7073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54864" y="4843185"/>
            <a:ext cx="350946" cy="502022"/>
          </a:xfrm>
          <a:prstGeom prst="rect">
            <a:avLst/>
          </a:prstGeom>
        </p:spPr>
      </p:pic>
      <p:sp>
        <p:nvSpPr>
          <p:cNvPr id="7" name="テキスト ボックス 6"/>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pic>
        <p:nvPicPr>
          <p:cNvPr id="2" name="図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3284" y="3032872"/>
            <a:ext cx="737680" cy="2121592"/>
          </a:xfrm>
          <a:prstGeom prst="rect">
            <a:avLst/>
          </a:prstGeom>
        </p:spPr>
      </p:pic>
      <p:pic>
        <p:nvPicPr>
          <p:cNvPr id="3" name="図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9394" y="2417631"/>
            <a:ext cx="1786133" cy="2838238"/>
          </a:xfrm>
          <a:prstGeom prst="rect">
            <a:avLst/>
          </a:prstGeom>
        </p:spPr>
      </p:pic>
    </p:spTree>
    <p:extLst>
      <p:ext uri="{BB962C8B-B14F-4D97-AF65-F5344CB8AC3E}">
        <p14:creationId xmlns:p14="http://schemas.microsoft.com/office/powerpoint/2010/main" val="3281635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2005810" y="1257239"/>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とにかく大きくしてみよう！</a:t>
            </a:r>
          </a:p>
        </p:txBody>
      </p:sp>
      <p:sp>
        <p:nvSpPr>
          <p:cNvPr id="8" name="テキスト ボックス 7">
            <a:extLst>
              <a:ext uri="{FF2B5EF4-FFF2-40B4-BE49-F238E27FC236}">
                <a16:creationId xmlns:a16="http://schemas.microsoft.com/office/drawing/2014/main" id="{3B244757-8E43-D640-B772-CA216D22BD77}"/>
              </a:ext>
            </a:extLst>
          </p:cNvPr>
          <p:cNvSpPr txBox="1"/>
          <p:nvPr/>
        </p:nvSpPr>
        <p:spPr>
          <a:xfrm>
            <a:off x="2255170" y="1788154"/>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もっと大きくなれるよ！</a:t>
            </a:r>
          </a:p>
        </p:txBody>
      </p:sp>
      <p:sp>
        <p:nvSpPr>
          <p:cNvPr id="6" name="テキスト ボックス 5"/>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6641" y="4469609"/>
            <a:ext cx="1725318" cy="1774090"/>
          </a:xfrm>
          <a:prstGeom prst="rect">
            <a:avLst/>
          </a:prstGeom>
        </p:spPr>
      </p:pic>
      <p:pic>
        <p:nvPicPr>
          <p:cNvPr id="3" name="図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8526" y="2429677"/>
            <a:ext cx="737680" cy="2121592"/>
          </a:xfrm>
          <a:prstGeom prst="rect">
            <a:avLst/>
          </a:prstGeom>
        </p:spPr>
      </p:pic>
    </p:spTree>
    <p:extLst>
      <p:ext uri="{BB962C8B-B14F-4D97-AF65-F5344CB8AC3E}">
        <p14:creationId xmlns:p14="http://schemas.microsoft.com/office/powerpoint/2010/main" val="22228615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2005810" y="1257239"/>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とにかく小さくしてみよう！</a:t>
            </a:r>
          </a:p>
        </p:txBody>
      </p:sp>
      <p:pic>
        <p:nvPicPr>
          <p:cNvPr id="8" name="図 7">
            <a:extLst>
              <a:ext uri="{FF2B5EF4-FFF2-40B4-BE49-F238E27FC236}">
                <a16:creationId xmlns:a16="http://schemas.microsoft.com/office/drawing/2014/main" id="{7170509E-F7FC-2C4C-AA2C-B60FA9B36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48689" y="2429294"/>
            <a:ext cx="2186469" cy="3127703"/>
          </a:xfrm>
          <a:prstGeom prst="rect">
            <a:avLst/>
          </a:prstGeom>
        </p:spPr>
      </p:pic>
      <p:pic>
        <p:nvPicPr>
          <p:cNvPr id="5" name="図 4" descr="発明楽PDF版.pdf"/>
          <p:cNvPicPr>
            <a:picLocks noChangeAspect="1"/>
          </p:cNvPicPr>
          <p:nvPr/>
        </p:nvPicPr>
        <p:blipFill rotWithShape="1">
          <a:blip r:embed="rId3" cstate="email">
            <a:extLst>
              <a:ext uri="{28A0092B-C50C-407E-A947-70E740481C1C}">
                <a14:useLocalDpi xmlns:a14="http://schemas.microsoft.com/office/drawing/2010/main"/>
              </a:ext>
            </a:extLst>
          </a:blip>
          <a:srcRect l="23831" t="25619" r="59703" b="64166"/>
          <a:stretch/>
        </p:blipFill>
        <p:spPr>
          <a:xfrm>
            <a:off x="134114" y="1220953"/>
            <a:ext cx="1677861" cy="720658"/>
          </a:xfrm>
          <a:prstGeom prst="rect">
            <a:avLst/>
          </a:prstGeom>
        </p:spPr>
      </p:pic>
      <p:sp>
        <p:nvSpPr>
          <p:cNvPr id="6" name="テキスト ボックス 5"/>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pic>
        <p:nvPicPr>
          <p:cNvPr id="7" name="図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266634">
            <a:off x="4290300" y="2025168"/>
            <a:ext cx="586434" cy="1686603"/>
          </a:xfrm>
          <a:prstGeom prst="rect">
            <a:avLst/>
          </a:prstGeom>
        </p:spPr>
      </p:pic>
    </p:spTree>
    <p:extLst>
      <p:ext uri="{BB962C8B-B14F-4D97-AF65-F5344CB8AC3E}">
        <p14:creationId xmlns:p14="http://schemas.microsoft.com/office/powerpoint/2010/main" val="296564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2005810" y="1257239"/>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とにかく小さくしてみよう！</a:t>
            </a:r>
          </a:p>
        </p:txBody>
      </p:sp>
      <p:sp>
        <p:nvSpPr>
          <p:cNvPr id="8" name="テキスト ボックス 7">
            <a:extLst>
              <a:ext uri="{FF2B5EF4-FFF2-40B4-BE49-F238E27FC236}">
                <a16:creationId xmlns:a16="http://schemas.microsoft.com/office/drawing/2014/main" id="{3B244757-8E43-D640-B772-CA216D22BD77}"/>
              </a:ext>
            </a:extLst>
          </p:cNvPr>
          <p:cNvSpPr txBox="1"/>
          <p:nvPr/>
        </p:nvSpPr>
        <p:spPr>
          <a:xfrm>
            <a:off x="2900696" y="1808739"/>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どんどん小さく</a:t>
            </a:r>
          </a:p>
        </p:txBody>
      </p:sp>
      <p:pic>
        <p:nvPicPr>
          <p:cNvPr id="12" name="図 11">
            <a:extLst>
              <a:ext uri="{FF2B5EF4-FFF2-40B4-BE49-F238E27FC236}">
                <a16:creationId xmlns:a16="http://schemas.microsoft.com/office/drawing/2014/main" id="{B41136BA-0BCE-EF44-AEF3-AB19FAB7A63D}"/>
              </a:ext>
            </a:extLst>
          </p:cNvPr>
          <p:cNvPicPr>
            <a:picLocks noChangeAspect="1"/>
          </p:cNvPicPr>
          <p:nvPr/>
        </p:nvPicPr>
        <p:blipFill>
          <a:blip r:embed="rId2"/>
          <a:stretch>
            <a:fillRect/>
          </a:stretch>
        </p:blipFill>
        <p:spPr>
          <a:xfrm>
            <a:off x="753812" y="2153877"/>
            <a:ext cx="3675463" cy="5257681"/>
          </a:xfrm>
          <a:prstGeom prst="rect">
            <a:avLst/>
          </a:prstGeom>
        </p:spPr>
      </p:pic>
      <p:sp>
        <p:nvSpPr>
          <p:cNvPr id="6" name="テキスト ボックス 5"/>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pic>
        <p:nvPicPr>
          <p:cNvPr id="2" name="図 1"/>
          <p:cNvPicPr>
            <a:picLocks noChangeAspect="1"/>
          </p:cNvPicPr>
          <p:nvPr/>
        </p:nvPicPr>
        <p:blipFill>
          <a:blip r:embed="rId3"/>
          <a:stretch>
            <a:fillRect/>
          </a:stretch>
        </p:blipFill>
        <p:spPr>
          <a:xfrm rot="2508365">
            <a:off x="4659102" y="3306176"/>
            <a:ext cx="276466" cy="795126"/>
          </a:xfrm>
          <a:prstGeom prst="rect">
            <a:avLst/>
          </a:prstGeom>
        </p:spPr>
      </p:pic>
    </p:spTree>
    <p:extLst>
      <p:ext uri="{BB962C8B-B14F-4D97-AF65-F5344CB8AC3E}">
        <p14:creationId xmlns:p14="http://schemas.microsoft.com/office/powerpoint/2010/main" val="25120181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2005810" y="1257239"/>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とにかく小さくしてみよう！</a:t>
            </a:r>
          </a:p>
        </p:txBody>
      </p:sp>
      <p:sp>
        <p:nvSpPr>
          <p:cNvPr id="8" name="テキスト ボックス 7">
            <a:extLst>
              <a:ext uri="{FF2B5EF4-FFF2-40B4-BE49-F238E27FC236}">
                <a16:creationId xmlns:a16="http://schemas.microsoft.com/office/drawing/2014/main" id="{3B244757-8E43-D640-B772-CA216D22BD77}"/>
              </a:ext>
            </a:extLst>
          </p:cNvPr>
          <p:cNvSpPr txBox="1"/>
          <p:nvPr/>
        </p:nvSpPr>
        <p:spPr>
          <a:xfrm>
            <a:off x="3051237" y="1811304"/>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さらに小さく</a:t>
            </a:r>
          </a:p>
        </p:txBody>
      </p:sp>
      <p:sp>
        <p:nvSpPr>
          <p:cNvPr id="6" name="テキスト ボックス 5"/>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pic>
        <p:nvPicPr>
          <p:cNvPr id="7" name="図 6"/>
          <p:cNvPicPr>
            <a:picLocks noChangeAspect="1"/>
          </p:cNvPicPr>
          <p:nvPr/>
        </p:nvPicPr>
        <p:blipFill>
          <a:blip r:embed="rId3"/>
          <a:stretch>
            <a:fillRect/>
          </a:stretch>
        </p:blipFill>
        <p:spPr>
          <a:xfrm rot="2508365">
            <a:off x="3056757" y="3448277"/>
            <a:ext cx="276466" cy="795126"/>
          </a:xfrm>
          <a:prstGeom prst="rect">
            <a:avLst/>
          </a:prstGeom>
        </p:spPr>
      </p:pic>
      <p:pic>
        <p:nvPicPr>
          <p:cNvPr id="2" name="図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2811164"/>
            <a:ext cx="1444877" cy="1841152"/>
          </a:xfrm>
          <a:prstGeom prst="rect">
            <a:avLst/>
          </a:prstGeom>
        </p:spPr>
      </p:pic>
    </p:spTree>
    <p:extLst>
      <p:ext uri="{BB962C8B-B14F-4D97-AF65-F5344CB8AC3E}">
        <p14:creationId xmlns:p14="http://schemas.microsoft.com/office/powerpoint/2010/main" val="23547596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2005810" y="1257239"/>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とにかく小さくしてみよう！</a:t>
            </a:r>
          </a:p>
        </p:txBody>
      </p:sp>
      <p:sp>
        <p:nvSpPr>
          <p:cNvPr id="8" name="テキスト ボックス 7">
            <a:extLst>
              <a:ext uri="{FF2B5EF4-FFF2-40B4-BE49-F238E27FC236}">
                <a16:creationId xmlns:a16="http://schemas.microsoft.com/office/drawing/2014/main" id="{3B244757-8E43-D640-B772-CA216D22BD77}"/>
              </a:ext>
            </a:extLst>
          </p:cNvPr>
          <p:cNvSpPr txBox="1"/>
          <p:nvPr/>
        </p:nvSpPr>
        <p:spPr>
          <a:xfrm>
            <a:off x="3051237" y="1811304"/>
            <a:ext cx="5517522"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さらに小さく</a:t>
            </a:r>
          </a:p>
        </p:txBody>
      </p:sp>
      <p:sp>
        <p:nvSpPr>
          <p:cNvPr id="6" name="テキスト ボックス 5"/>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9482" y="2818714"/>
            <a:ext cx="877900" cy="2505673"/>
          </a:xfrm>
          <a:prstGeom prst="rect">
            <a:avLst/>
          </a:prstGeom>
        </p:spPr>
      </p:pic>
    </p:spTree>
    <p:extLst>
      <p:ext uri="{BB962C8B-B14F-4D97-AF65-F5344CB8AC3E}">
        <p14:creationId xmlns:p14="http://schemas.microsoft.com/office/powerpoint/2010/main" val="21499172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763496B-6780-9749-BEBA-AD6B7C1E2771}"/>
              </a:ext>
            </a:extLst>
          </p:cNvPr>
          <p:cNvSpPr txBox="1"/>
          <p:nvPr/>
        </p:nvSpPr>
        <p:spPr>
          <a:xfrm>
            <a:off x="2310634" y="1516505"/>
            <a:ext cx="4871795"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めいちゃんの発明心構え</a:t>
            </a:r>
          </a:p>
        </p:txBody>
      </p:sp>
      <p:sp>
        <p:nvSpPr>
          <p:cNvPr id="9" name="テキスト ボックス 8">
            <a:extLst>
              <a:ext uri="{FF2B5EF4-FFF2-40B4-BE49-F238E27FC236}">
                <a16:creationId xmlns:a16="http://schemas.microsoft.com/office/drawing/2014/main" id="{2ADCCF77-A097-5C43-9D0F-F4909D665519}"/>
              </a:ext>
            </a:extLst>
          </p:cNvPr>
          <p:cNvSpPr txBox="1"/>
          <p:nvPr/>
        </p:nvSpPr>
        <p:spPr>
          <a:xfrm>
            <a:off x="999354" y="2229076"/>
            <a:ext cx="7494354" cy="553998"/>
          </a:xfrm>
          <a:prstGeom prst="rect">
            <a:avLst/>
          </a:prstGeom>
          <a:noFill/>
        </p:spPr>
        <p:txBody>
          <a:bodyPr wrap="square" rtlCol="0">
            <a:spAutoFit/>
          </a:bodyPr>
          <a:lstStyle/>
          <a:p>
            <a:r>
              <a:rPr lang="en-US" altLang="ja-JP" sz="3000" b="1" dirty="0">
                <a:solidFill>
                  <a:srgbClr val="FF0000"/>
                </a:solidFill>
                <a:latin typeface="Tsukushi A Round Gothic" panose="02020400000000000000" pitchFamily="18" charset="-128"/>
                <a:ea typeface="Tsukushi A Round Gothic" panose="02020400000000000000" pitchFamily="18" charset="-128"/>
              </a:rPr>
              <a:t>〇</a:t>
            </a:r>
            <a:r>
              <a:rPr lang="ja-JP" altLang="en-US" sz="3000" b="1" dirty="0">
                <a:solidFill>
                  <a:srgbClr val="FF0000"/>
                </a:solidFill>
                <a:latin typeface="Tsukushi A Round Gothic" panose="02020400000000000000" pitchFamily="18" charset="-128"/>
                <a:ea typeface="Tsukushi A Round Gothic" panose="02020400000000000000" pitchFamily="18" charset="-128"/>
              </a:rPr>
              <a:t>役に立つかどうかは後から考えよう</a:t>
            </a:r>
          </a:p>
        </p:txBody>
      </p:sp>
      <p:sp>
        <p:nvSpPr>
          <p:cNvPr id="10" name="テキスト ボックス 9">
            <a:extLst>
              <a:ext uri="{FF2B5EF4-FFF2-40B4-BE49-F238E27FC236}">
                <a16:creationId xmlns:a16="http://schemas.microsoft.com/office/drawing/2014/main" id="{585EFD39-DB9C-1342-8DBD-B93A3EF8874E}"/>
              </a:ext>
            </a:extLst>
          </p:cNvPr>
          <p:cNvSpPr txBox="1"/>
          <p:nvPr/>
        </p:nvSpPr>
        <p:spPr>
          <a:xfrm>
            <a:off x="988242" y="2913230"/>
            <a:ext cx="7862319" cy="553998"/>
          </a:xfrm>
          <a:prstGeom prst="rect">
            <a:avLst/>
          </a:prstGeom>
          <a:noFill/>
        </p:spPr>
        <p:txBody>
          <a:bodyPr wrap="square" rtlCol="0">
            <a:spAutoFit/>
          </a:bodyPr>
          <a:lstStyle/>
          <a:p>
            <a:r>
              <a:rPr lang="en-US" altLang="ja-JP" sz="3000" b="1" dirty="0">
                <a:solidFill>
                  <a:srgbClr val="FF0000"/>
                </a:solidFill>
                <a:latin typeface="Tsukushi A Round Gothic" panose="02020400000000000000" pitchFamily="18" charset="-128"/>
                <a:ea typeface="Tsukushi A Round Gothic" panose="02020400000000000000" pitchFamily="18" charset="-128"/>
              </a:rPr>
              <a:t>〇</a:t>
            </a:r>
            <a:r>
              <a:rPr lang="ja-JP" altLang="en-US" sz="3000" b="1" dirty="0">
                <a:solidFill>
                  <a:srgbClr val="FF0000"/>
                </a:solidFill>
                <a:latin typeface="Tsukushi A Round Gothic" panose="02020400000000000000" pitchFamily="18" charset="-128"/>
                <a:ea typeface="Tsukushi A Round Gothic" panose="02020400000000000000" pitchFamily="18" charset="-128"/>
              </a:rPr>
              <a:t>失敗を気にせずとにかく沢山考えよう！</a:t>
            </a:r>
          </a:p>
        </p:txBody>
      </p:sp>
      <p:pic>
        <p:nvPicPr>
          <p:cNvPr id="11" name="図 10">
            <a:extLst>
              <a:ext uri="{FF2B5EF4-FFF2-40B4-BE49-F238E27FC236}">
                <a16:creationId xmlns:a16="http://schemas.microsoft.com/office/drawing/2014/main" id="{DDDCA250-9726-9A47-8252-43CF6E3D18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57553" y="3491840"/>
            <a:ext cx="2234565" cy="2532507"/>
          </a:xfrm>
          <a:prstGeom prst="rect">
            <a:avLst/>
          </a:prstGeom>
        </p:spPr>
      </p:pic>
      <p:sp>
        <p:nvSpPr>
          <p:cNvPr id="6" name="円/楕円 5">
            <a:extLst>
              <a:ext uri="{FF2B5EF4-FFF2-40B4-BE49-F238E27FC236}">
                <a16:creationId xmlns:a16="http://schemas.microsoft.com/office/drawing/2014/main" id="{23128DD5-FCEB-B240-8616-751B5BA1049A}"/>
              </a:ext>
            </a:extLst>
          </p:cNvPr>
          <p:cNvSpPr/>
          <p:nvPr/>
        </p:nvSpPr>
        <p:spPr>
          <a:xfrm>
            <a:off x="560349" y="1175060"/>
            <a:ext cx="883247" cy="872360"/>
          </a:xfrm>
          <a:prstGeom prst="ellipse">
            <a:avLst/>
          </a:prstGeom>
          <a:solidFill>
            <a:srgbClr val="FFFF00"/>
          </a:solid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00"/>
              </a:solidFill>
            </a:endParaRPr>
          </a:p>
        </p:txBody>
      </p:sp>
      <p:sp>
        <p:nvSpPr>
          <p:cNvPr id="12" name="テキスト ボックス 11">
            <a:extLst>
              <a:ext uri="{FF2B5EF4-FFF2-40B4-BE49-F238E27FC236}">
                <a16:creationId xmlns:a16="http://schemas.microsoft.com/office/drawing/2014/main" id="{C236D13C-4138-A64C-9D2C-DC41767CCFC5}"/>
              </a:ext>
            </a:extLst>
          </p:cNvPr>
          <p:cNvSpPr txBox="1"/>
          <p:nvPr/>
        </p:nvSpPr>
        <p:spPr>
          <a:xfrm rot="20817495">
            <a:off x="587815" y="1368977"/>
            <a:ext cx="800219" cy="461665"/>
          </a:xfrm>
          <a:prstGeom prst="rect">
            <a:avLst/>
          </a:prstGeom>
          <a:noFill/>
        </p:spPr>
        <p:txBody>
          <a:bodyPr wrap="none" rtlCol="0">
            <a:spAutoFit/>
          </a:bodyPr>
          <a:lstStyle/>
          <a:p>
            <a:r>
              <a:rPr lang="ja-JP" altLang="en-US" sz="2400" b="1">
                <a:solidFill>
                  <a:srgbClr val="FF0000"/>
                </a:solidFill>
                <a:latin typeface="Heiti TC Medium" pitchFamily="2" charset="-128"/>
                <a:ea typeface="Heiti TC Medium" pitchFamily="2" charset="-128"/>
              </a:rPr>
              <a:t>復習</a:t>
            </a:r>
          </a:p>
        </p:txBody>
      </p:sp>
      <p:sp>
        <p:nvSpPr>
          <p:cNvPr id="13" name="円形吹き出し 12">
            <a:extLst>
              <a:ext uri="{FF2B5EF4-FFF2-40B4-BE49-F238E27FC236}">
                <a16:creationId xmlns:a16="http://schemas.microsoft.com/office/drawing/2014/main" id="{6C88396E-F17F-DC48-A912-077CBC60603A}"/>
              </a:ext>
            </a:extLst>
          </p:cNvPr>
          <p:cNvSpPr/>
          <p:nvPr/>
        </p:nvSpPr>
        <p:spPr>
          <a:xfrm>
            <a:off x="5779614" y="4158027"/>
            <a:ext cx="2714093" cy="1866320"/>
          </a:xfrm>
          <a:prstGeom prst="wedgeEllipseCallout">
            <a:avLst>
              <a:gd name="adj1" fmla="val -64171"/>
              <a:gd name="adj2" fmla="val -883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4" name="テキスト ボックス 13">
            <a:extLst>
              <a:ext uri="{FF2B5EF4-FFF2-40B4-BE49-F238E27FC236}">
                <a16:creationId xmlns:a16="http://schemas.microsoft.com/office/drawing/2014/main" id="{635151A9-329A-5C44-8180-B0295A5CCF55}"/>
              </a:ext>
            </a:extLst>
          </p:cNvPr>
          <p:cNvSpPr txBox="1"/>
          <p:nvPr/>
        </p:nvSpPr>
        <p:spPr>
          <a:xfrm>
            <a:off x="5791988" y="4448534"/>
            <a:ext cx="2849658" cy="1015663"/>
          </a:xfrm>
          <a:prstGeom prst="rect">
            <a:avLst/>
          </a:prstGeom>
          <a:noFill/>
        </p:spPr>
        <p:txBody>
          <a:bodyPr wrap="none" rtlCol="0">
            <a:spAutoFit/>
          </a:bodyPr>
          <a:lstStyle/>
          <a:p>
            <a:pPr algn="ctr"/>
            <a:r>
              <a:rPr lang="ja-JP" altLang="en-US" sz="2000" b="1" dirty="0">
                <a:solidFill>
                  <a:srgbClr val="FF0000"/>
                </a:solidFill>
              </a:rPr>
              <a:t>友達を</a:t>
            </a:r>
            <a:endParaRPr lang="en-US" altLang="ja-JP" sz="2000" b="1" dirty="0">
              <a:solidFill>
                <a:srgbClr val="FF0000"/>
              </a:solidFill>
            </a:endParaRPr>
          </a:p>
          <a:p>
            <a:pPr algn="ctr"/>
            <a:r>
              <a:rPr lang="ja-JP" altLang="en-US" sz="2000" b="1" dirty="0">
                <a:solidFill>
                  <a:srgbClr val="FF0000"/>
                </a:solidFill>
              </a:rPr>
              <a:t>笑わせてあげられる</a:t>
            </a:r>
            <a:endParaRPr lang="en-US" altLang="ja-JP" sz="2000" b="1" dirty="0">
              <a:solidFill>
                <a:srgbClr val="FF0000"/>
              </a:solidFill>
            </a:endParaRPr>
          </a:p>
          <a:p>
            <a:pPr algn="ctr"/>
            <a:r>
              <a:rPr lang="ja-JP" altLang="en-US" sz="2000" b="1" dirty="0">
                <a:solidFill>
                  <a:srgbClr val="FF0000"/>
                </a:solidFill>
              </a:rPr>
              <a:t>発想もすごい発想だよ！</a:t>
            </a:r>
            <a:endParaRPr lang="ja-JP" altLang="en-US" sz="2000" dirty="0"/>
          </a:p>
        </p:txBody>
      </p:sp>
      <p:sp>
        <p:nvSpPr>
          <p:cNvPr id="15" name="円形吹き出し 14">
            <a:extLst>
              <a:ext uri="{FF2B5EF4-FFF2-40B4-BE49-F238E27FC236}">
                <a16:creationId xmlns:a16="http://schemas.microsoft.com/office/drawing/2014/main" id="{68509C80-B796-6442-8D24-2C33A3D820ED}"/>
              </a:ext>
            </a:extLst>
          </p:cNvPr>
          <p:cNvSpPr/>
          <p:nvPr/>
        </p:nvSpPr>
        <p:spPr>
          <a:xfrm>
            <a:off x="758509" y="4022185"/>
            <a:ext cx="2411548" cy="1799398"/>
          </a:xfrm>
          <a:prstGeom prst="wedgeEllipseCallout">
            <a:avLst>
              <a:gd name="adj1" fmla="val 67258"/>
              <a:gd name="adj2" fmla="val -636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6" name="テキスト ボックス 15">
            <a:extLst>
              <a:ext uri="{FF2B5EF4-FFF2-40B4-BE49-F238E27FC236}">
                <a16:creationId xmlns:a16="http://schemas.microsoft.com/office/drawing/2014/main" id="{BFE8710C-2E7D-4C43-A543-BD13713FB6AD}"/>
              </a:ext>
            </a:extLst>
          </p:cNvPr>
          <p:cNvSpPr txBox="1"/>
          <p:nvPr/>
        </p:nvSpPr>
        <p:spPr>
          <a:xfrm>
            <a:off x="823176" y="4413761"/>
            <a:ext cx="2337699" cy="1015663"/>
          </a:xfrm>
          <a:prstGeom prst="rect">
            <a:avLst/>
          </a:prstGeom>
          <a:noFill/>
        </p:spPr>
        <p:txBody>
          <a:bodyPr wrap="none" rtlCol="0">
            <a:spAutoFit/>
          </a:bodyPr>
          <a:lstStyle/>
          <a:p>
            <a:pPr algn="ctr"/>
            <a:r>
              <a:rPr lang="ja-JP" altLang="en-US" sz="2000" b="1" dirty="0">
                <a:solidFill>
                  <a:srgbClr val="FF0000"/>
                </a:solidFill>
              </a:rPr>
              <a:t>すごい発明人</a:t>
            </a:r>
            <a:r>
              <a:rPr lang="ja-JP" altLang="en-US" sz="2000" dirty="0"/>
              <a:t>は</a:t>
            </a:r>
            <a:endParaRPr lang="en-US" altLang="ja-JP" sz="2000" dirty="0"/>
          </a:p>
          <a:p>
            <a:pPr algn="ctr"/>
            <a:r>
              <a:rPr lang="ja-JP" altLang="en-US" sz="2000" dirty="0"/>
              <a:t>誰よりも発想を</a:t>
            </a:r>
            <a:endParaRPr lang="en-US" altLang="ja-JP" sz="2000" dirty="0"/>
          </a:p>
          <a:p>
            <a:pPr algn="ctr"/>
            <a:r>
              <a:rPr lang="ja-JP" altLang="en-US" sz="2000" b="1" dirty="0">
                <a:solidFill>
                  <a:srgbClr val="FF0000"/>
                </a:solidFill>
              </a:rPr>
              <a:t>楽しむ人</a:t>
            </a:r>
            <a:r>
              <a:rPr lang="ja-JP" altLang="en-US" sz="2000" dirty="0"/>
              <a:t>なんだよ！</a:t>
            </a:r>
          </a:p>
        </p:txBody>
      </p:sp>
      <p:sp>
        <p:nvSpPr>
          <p:cNvPr id="17" name="テキスト ボックス 16"/>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13014193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763496B-6780-9749-BEBA-AD6B7C1E2771}"/>
              </a:ext>
            </a:extLst>
          </p:cNvPr>
          <p:cNvSpPr txBox="1"/>
          <p:nvPr/>
        </p:nvSpPr>
        <p:spPr>
          <a:xfrm>
            <a:off x="2310634" y="1376170"/>
            <a:ext cx="4871795"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めいちゃんの発明技！</a:t>
            </a:r>
          </a:p>
        </p:txBody>
      </p:sp>
      <p:pic>
        <p:nvPicPr>
          <p:cNvPr id="9" name="図 8">
            <a:extLst>
              <a:ext uri="{FF2B5EF4-FFF2-40B4-BE49-F238E27FC236}">
                <a16:creationId xmlns:a16="http://schemas.microsoft.com/office/drawing/2014/main" id="{677FAD68-E04B-1D4B-90F8-F667C4C0AFE8}"/>
              </a:ext>
            </a:extLst>
          </p:cNvPr>
          <p:cNvPicPr>
            <a:picLocks noChangeAspect="1"/>
          </p:cNvPicPr>
          <p:nvPr/>
        </p:nvPicPr>
        <p:blipFill>
          <a:blip r:embed="rId2"/>
          <a:stretch>
            <a:fillRect/>
          </a:stretch>
        </p:blipFill>
        <p:spPr>
          <a:xfrm flipH="1">
            <a:off x="6241774" y="3259420"/>
            <a:ext cx="2412641" cy="2972943"/>
          </a:xfrm>
          <a:prstGeom prst="rect">
            <a:avLst/>
          </a:prstGeom>
        </p:spPr>
      </p:pic>
      <p:sp>
        <p:nvSpPr>
          <p:cNvPr id="5" name="テキスト ボックス 4"/>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
        <p:nvSpPr>
          <p:cNvPr id="12" name="テキスト ボックス 11">
            <a:extLst>
              <a:ext uri="{FF2B5EF4-FFF2-40B4-BE49-F238E27FC236}">
                <a16:creationId xmlns:a16="http://schemas.microsoft.com/office/drawing/2014/main" id="{585EFD39-DB9C-1342-8DBD-B93A3EF8874E}"/>
              </a:ext>
            </a:extLst>
          </p:cNvPr>
          <p:cNvSpPr txBox="1"/>
          <p:nvPr/>
        </p:nvSpPr>
        <p:spPr>
          <a:xfrm>
            <a:off x="344858" y="1907085"/>
            <a:ext cx="8429106" cy="2400657"/>
          </a:xfrm>
          <a:prstGeom prst="rect">
            <a:avLst/>
          </a:prstGeom>
          <a:noFill/>
        </p:spPr>
        <p:txBody>
          <a:bodyPr wrap="square" rtlCol="0">
            <a:spAutoFit/>
          </a:bodyPr>
          <a:lstStyle/>
          <a:p>
            <a:r>
              <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rPr>
              <a:t>a.  </a:t>
            </a:r>
            <a:r>
              <a:rPr lang="ja-JP" altLang="en-US" sz="3000" b="1" dirty="0">
                <a:solidFill>
                  <a:schemeClr val="bg1">
                    <a:lumMod val="95000"/>
                  </a:schemeClr>
                </a:solidFill>
                <a:latin typeface="Tsukushi A Round Gothic" panose="02020400000000000000" pitchFamily="18" charset="-128"/>
                <a:ea typeface="Tsukushi A Round Gothic" panose="02020400000000000000" pitchFamily="18" charset="-128"/>
              </a:rPr>
              <a:t>大きく</a:t>
            </a:r>
            <a:r>
              <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rPr>
              <a:t> </a:t>
            </a:r>
            <a:r>
              <a:rPr lang="ja-JP" altLang="en-US" sz="3000" b="1" dirty="0">
                <a:solidFill>
                  <a:schemeClr val="bg1">
                    <a:lumMod val="95000"/>
                  </a:schemeClr>
                </a:solidFill>
                <a:latin typeface="Tsukushi A Round Gothic" panose="02020400000000000000" pitchFamily="18" charset="-128"/>
                <a:ea typeface="Tsukushi A Round Gothic" panose="02020400000000000000" pitchFamily="18" charset="-128"/>
              </a:rPr>
              <a:t>⇄</a:t>
            </a:r>
            <a:r>
              <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rPr>
              <a:t> </a:t>
            </a:r>
            <a:r>
              <a:rPr lang="ja-JP" altLang="en-US" sz="3000" b="1" dirty="0">
                <a:solidFill>
                  <a:schemeClr val="bg1">
                    <a:lumMod val="95000"/>
                  </a:schemeClr>
                </a:solidFill>
                <a:latin typeface="Tsukushi A Round Gothic" panose="02020400000000000000" pitchFamily="18" charset="-128"/>
                <a:ea typeface="Tsukushi A Round Gothic" panose="02020400000000000000" pitchFamily="18" charset="-128"/>
              </a:rPr>
              <a:t>小さく</a:t>
            </a:r>
            <a:r>
              <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rPr>
              <a:t> (</a:t>
            </a:r>
            <a:r>
              <a:rPr lang="ja-JP" altLang="en-US" sz="3000" b="1" dirty="0">
                <a:solidFill>
                  <a:schemeClr val="bg1">
                    <a:lumMod val="95000"/>
                  </a:schemeClr>
                </a:solidFill>
                <a:latin typeface="Tsukushi A Round Gothic" panose="02020400000000000000" pitchFamily="18" charset="-128"/>
                <a:ea typeface="Tsukushi A Round Gothic" panose="02020400000000000000" pitchFamily="18" charset="-128"/>
              </a:rPr>
              <a:t>長く⇄</a:t>
            </a:r>
            <a:r>
              <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rPr>
              <a:t> </a:t>
            </a:r>
            <a:r>
              <a:rPr lang="ja-JP" altLang="en-US" sz="3000" b="1" dirty="0">
                <a:solidFill>
                  <a:schemeClr val="bg1">
                    <a:lumMod val="95000"/>
                  </a:schemeClr>
                </a:solidFill>
                <a:latin typeface="Tsukushi A Round Gothic" panose="02020400000000000000" pitchFamily="18" charset="-128"/>
                <a:ea typeface="Tsukushi A Round Gothic" panose="02020400000000000000" pitchFamily="18" charset="-128"/>
              </a:rPr>
              <a:t>短く</a:t>
            </a:r>
            <a:r>
              <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rPr>
              <a:t>, </a:t>
            </a:r>
            <a:r>
              <a:rPr lang="ja-JP" altLang="en-US" sz="3000" b="1" dirty="0">
                <a:solidFill>
                  <a:schemeClr val="bg1">
                    <a:lumMod val="95000"/>
                  </a:schemeClr>
                </a:solidFill>
                <a:latin typeface="Tsukushi A Round Gothic" panose="02020400000000000000" pitchFamily="18" charset="-128"/>
                <a:ea typeface="Tsukushi A Round Gothic" panose="02020400000000000000" pitchFamily="18" charset="-128"/>
              </a:rPr>
              <a:t>細く⇄太く</a:t>
            </a:r>
            <a:r>
              <a:rPr lang="en-US" altLang="ja-JP" sz="3000" b="1" dirty="0">
                <a:solidFill>
                  <a:schemeClr val="bg1">
                    <a:lumMod val="95000"/>
                  </a:schemeClr>
                </a:solidFill>
                <a:latin typeface="Tsukushi A Round Gothic" panose="02020400000000000000" pitchFamily="18" charset="-128"/>
                <a:ea typeface="Tsukushi A Round Gothic" panose="02020400000000000000" pitchFamily="18" charset="-128"/>
              </a:rPr>
              <a:t>)</a:t>
            </a:r>
          </a:p>
          <a:p>
            <a:r>
              <a:rPr lang="en-US" altLang="ja-JP" sz="3000" b="1" dirty="0">
                <a:solidFill>
                  <a:srgbClr val="FF0000"/>
                </a:solidFill>
                <a:latin typeface="Tsukushi A Round Gothic" panose="02020400000000000000" pitchFamily="18" charset="-128"/>
                <a:ea typeface="Tsukushi A Round Gothic" panose="02020400000000000000" pitchFamily="18" charset="-128"/>
              </a:rPr>
              <a:t>b.  </a:t>
            </a:r>
            <a:r>
              <a:rPr lang="ja-JP" altLang="en-US" sz="3000" b="1" dirty="0">
                <a:solidFill>
                  <a:srgbClr val="FF0000"/>
                </a:solidFill>
                <a:latin typeface="Tsukushi A Round Gothic" panose="02020400000000000000" pitchFamily="18" charset="-128"/>
                <a:ea typeface="Tsukushi A Round Gothic" panose="02020400000000000000" pitchFamily="18" charset="-128"/>
              </a:rPr>
              <a:t>分けてみよう</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ja-JP" altLang="en-US" sz="3000" b="1" dirty="0">
                <a:latin typeface="Tsukushi A Round Gothic" panose="02020400000000000000" pitchFamily="18" charset="-128"/>
                <a:ea typeface="Tsukushi A Round Gothic" panose="02020400000000000000" pitchFamily="18" charset="-128"/>
              </a:rPr>
              <a:t>⇄</a:t>
            </a:r>
            <a:r>
              <a:rPr lang="en-US" altLang="ja-JP" sz="3000" b="1" dirty="0">
                <a:solidFill>
                  <a:srgbClr val="FF0000"/>
                </a:solidFill>
                <a:latin typeface="Tsukushi A Round Gothic" panose="02020400000000000000" pitchFamily="18" charset="-128"/>
                <a:ea typeface="Tsukushi A Round Gothic" panose="02020400000000000000" pitchFamily="18" charset="-128"/>
              </a:rPr>
              <a:t> </a:t>
            </a:r>
            <a:r>
              <a:rPr lang="ja-JP" altLang="en-US" sz="3000" b="1" dirty="0">
                <a:solidFill>
                  <a:srgbClr val="0070C0"/>
                </a:solidFill>
                <a:latin typeface="Tsukushi A Round Gothic" panose="02020400000000000000" pitchFamily="18" charset="-128"/>
                <a:ea typeface="Tsukushi A Round Gothic" panose="02020400000000000000" pitchFamily="18" charset="-128"/>
              </a:rPr>
              <a:t>くっつけてみよう</a:t>
            </a:r>
            <a:endParaRPr lang="en-US" altLang="ja-JP" sz="3000" b="1" dirty="0">
              <a:solidFill>
                <a:srgbClr val="0070C0"/>
              </a:solidFill>
              <a:latin typeface="Tsukushi A Round Gothic" panose="02020400000000000000" pitchFamily="18" charset="-128"/>
              <a:ea typeface="Tsukushi A Round Gothic" panose="02020400000000000000" pitchFamily="18" charset="-128"/>
            </a:endParaRPr>
          </a:p>
          <a:p>
            <a:r>
              <a:rPr lang="en-US" altLang="ja-JP" sz="3000" b="1" dirty="0">
                <a:solidFill>
                  <a:srgbClr val="F2F2F2"/>
                </a:solidFill>
                <a:latin typeface="Tsukushi A Round Gothic" panose="02020400000000000000" pitchFamily="18" charset="-128"/>
                <a:ea typeface="Tsukushi A Round Gothic" panose="02020400000000000000" pitchFamily="18" charset="-128"/>
              </a:rPr>
              <a:t>c.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入れ替えてみよう！他の何かから</a:t>
            </a:r>
            <a:endParaRPr lang="en-US" altLang="ja-JP" sz="3000" b="1" dirty="0">
              <a:solidFill>
                <a:srgbClr val="F2F2F2"/>
              </a:solidFill>
              <a:latin typeface="Tsukushi A Round Gothic" panose="02020400000000000000" pitchFamily="18" charset="-128"/>
              <a:ea typeface="Tsukushi A Round Gothic" panose="02020400000000000000" pitchFamily="18" charset="-128"/>
            </a:endParaRPr>
          </a:p>
          <a:p>
            <a:r>
              <a:rPr lang="ja-JP" altLang="en-US" sz="3000" b="1" dirty="0">
                <a:solidFill>
                  <a:srgbClr val="F2F2F2"/>
                </a:solidFill>
                <a:latin typeface="Tsukushi A Round Gothic" panose="02020400000000000000" pitchFamily="18" charset="-128"/>
                <a:ea typeface="Tsukushi A Round Gothic" panose="02020400000000000000" pitchFamily="18" charset="-128"/>
              </a:rPr>
              <a:t>　　ヒントをもらおう！</a:t>
            </a:r>
            <a:endParaRPr lang="en-US" altLang="ja-JP" sz="3000" b="1" dirty="0">
              <a:solidFill>
                <a:srgbClr val="F2F2F2"/>
              </a:solidFill>
              <a:latin typeface="Tsukushi A Round Gothic" panose="02020400000000000000" pitchFamily="18" charset="-128"/>
              <a:ea typeface="Tsukushi A Round Gothic" panose="02020400000000000000" pitchFamily="18" charset="-128"/>
            </a:endParaRPr>
          </a:p>
          <a:p>
            <a:r>
              <a:rPr lang="en-US" altLang="ja-JP" sz="3000" b="1" dirty="0">
                <a:solidFill>
                  <a:srgbClr val="F2F2F2"/>
                </a:solidFill>
                <a:latin typeface="Tsukushi A Round Gothic" panose="02020400000000000000" pitchFamily="18" charset="-128"/>
                <a:ea typeface="Tsukushi A Round Gothic" panose="02020400000000000000" pitchFamily="18" charset="-128"/>
              </a:rPr>
              <a:t>d.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逆にしてみよう！</a:t>
            </a:r>
            <a:r>
              <a:rPr lang="ja-JP" altLang="en-US" sz="3000" b="1" dirty="0">
                <a:solidFill>
                  <a:srgbClr val="FF0000"/>
                </a:solidFill>
                <a:latin typeface="Tsukushi A Round Gothic" panose="02020400000000000000" pitchFamily="18" charset="-128"/>
                <a:ea typeface="Tsukushi A Round Gothic" panose="02020400000000000000" pitchFamily="18" charset="-128"/>
              </a:rPr>
              <a:t>　</a:t>
            </a:r>
          </a:p>
        </p:txBody>
      </p:sp>
    </p:spTree>
    <p:extLst>
      <p:ext uri="{BB962C8B-B14F-4D97-AF65-F5344CB8AC3E}">
        <p14:creationId xmlns:p14="http://schemas.microsoft.com/office/powerpoint/2010/main" val="4502934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1438434" y="833169"/>
            <a:ext cx="6469379"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分けてみたらこんなことが出来た！</a:t>
            </a:r>
          </a:p>
        </p:txBody>
      </p:sp>
      <p:pic>
        <p:nvPicPr>
          <p:cNvPr id="8" name="図 7">
            <a:extLst>
              <a:ext uri="{FF2B5EF4-FFF2-40B4-BE49-F238E27FC236}">
                <a16:creationId xmlns:a16="http://schemas.microsoft.com/office/drawing/2014/main" id="{5B3601A5-C74F-BF43-8132-1676706CDB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4513" y="1924050"/>
            <a:ext cx="2849880" cy="4076700"/>
          </a:xfrm>
          <a:prstGeom prst="rect">
            <a:avLst/>
          </a:prstGeom>
        </p:spPr>
      </p:pic>
      <p:sp>
        <p:nvSpPr>
          <p:cNvPr id="7" name="テキスト ボックス 6"/>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pic>
        <p:nvPicPr>
          <p:cNvPr id="3" name="図 2" descr="CIMG6632.jp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a:ext>
            </a:extLst>
          </a:blip>
          <a:srcRect/>
          <a:stretch/>
        </p:blipFill>
        <p:spPr>
          <a:xfrm>
            <a:off x="5639302" y="1495546"/>
            <a:ext cx="3333137" cy="4885781"/>
          </a:xfrm>
          <a:prstGeom prst="rect">
            <a:avLst/>
          </a:prstGeom>
        </p:spPr>
      </p:pic>
      <p:pic>
        <p:nvPicPr>
          <p:cNvPr id="5" name="図 4" descr="CIMG6633.jpg"/>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37000"/>
                    </a14:imgEffect>
                  </a14:imgLayer>
                </a14:imgProps>
              </a:ext>
              <a:ext uri="{28A0092B-C50C-407E-A947-70E740481C1C}">
                <a14:useLocalDpi xmlns:a14="http://schemas.microsoft.com/office/drawing/2010/main"/>
              </a:ext>
            </a:extLst>
          </a:blip>
          <a:srcRect/>
          <a:stretch/>
        </p:blipFill>
        <p:spPr>
          <a:xfrm>
            <a:off x="3369729" y="1842103"/>
            <a:ext cx="2163677" cy="4399568"/>
          </a:xfrm>
          <a:prstGeom prst="rect">
            <a:avLst/>
          </a:prstGeom>
        </p:spPr>
      </p:pic>
    </p:spTree>
    <p:extLst>
      <p:ext uri="{BB962C8B-B14F-4D97-AF65-F5344CB8AC3E}">
        <p14:creationId xmlns:p14="http://schemas.microsoft.com/office/powerpoint/2010/main" val="21646665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4174" y="2057820"/>
            <a:ext cx="737680" cy="2121592"/>
          </a:xfrm>
          <a:prstGeom prst="rect">
            <a:avLst/>
          </a:prstGeom>
        </p:spPr>
      </p:pic>
      <p:pic>
        <p:nvPicPr>
          <p:cNvPr id="20" name="図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4859" y="2057820"/>
            <a:ext cx="737680" cy="2121592"/>
          </a:xfrm>
          <a:prstGeom prst="rect">
            <a:avLst/>
          </a:prstGeom>
        </p:spPr>
      </p:pic>
      <p:pic>
        <p:nvPicPr>
          <p:cNvPr id="18" name="図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5319" y="2004275"/>
            <a:ext cx="737680" cy="2121592"/>
          </a:xfrm>
          <a:prstGeom prst="rect">
            <a:avLst/>
          </a:prstGeom>
        </p:spPr>
      </p:pic>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0127" y="2004275"/>
            <a:ext cx="737680" cy="2121592"/>
          </a:xfrm>
          <a:prstGeom prst="rect">
            <a:avLst/>
          </a:prstGeom>
        </p:spPr>
      </p:pic>
      <p:sp>
        <p:nvSpPr>
          <p:cNvPr id="9" name="テキスト ボックス 8">
            <a:extLst>
              <a:ext uri="{FF2B5EF4-FFF2-40B4-BE49-F238E27FC236}">
                <a16:creationId xmlns:a16="http://schemas.microsoft.com/office/drawing/2014/main" id="{8865EA9A-5113-9F42-A330-1E81DD3A6FB4}"/>
              </a:ext>
            </a:extLst>
          </p:cNvPr>
          <p:cNvSpPr txBox="1"/>
          <p:nvPr/>
        </p:nvSpPr>
        <p:spPr>
          <a:xfrm>
            <a:off x="3211831" y="792355"/>
            <a:ext cx="2914650"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分けてみよう！</a:t>
            </a:r>
          </a:p>
        </p:txBody>
      </p:sp>
      <p:sp>
        <p:nvSpPr>
          <p:cNvPr id="10" name="円形吹き出し 9">
            <a:extLst>
              <a:ext uri="{FF2B5EF4-FFF2-40B4-BE49-F238E27FC236}">
                <a16:creationId xmlns:a16="http://schemas.microsoft.com/office/drawing/2014/main" id="{9B8D92AF-69F2-E14A-A17E-25644A4A97DF}"/>
              </a:ext>
            </a:extLst>
          </p:cNvPr>
          <p:cNvSpPr/>
          <p:nvPr/>
        </p:nvSpPr>
        <p:spPr>
          <a:xfrm>
            <a:off x="2063090" y="4590244"/>
            <a:ext cx="2576161" cy="1515530"/>
          </a:xfrm>
          <a:prstGeom prst="wedgeEllipseCallout">
            <a:avLst>
              <a:gd name="adj1" fmla="val -63658"/>
              <a:gd name="adj2" fmla="val -3462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3" name="テキスト ボックス 2">
            <a:extLst>
              <a:ext uri="{FF2B5EF4-FFF2-40B4-BE49-F238E27FC236}">
                <a16:creationId xmlns:a16="http://schemas.microsoft.com/office/drawing/2014/main" id="{4370D56C-99E3-7C4B-B2BE-6DB6A602DABF}"/>
              </a:ext>
            </a:extLst>
          </p:cNvPr>
          <p:cNvSpPr txBox="1"/>
          <p:nvPr/>
        </p:nvSpPr>
        <p:spPr>
          <a:xfrm>
            <a:off x="2355301" y="4781614"/>
            <a:ext cx="2136322" cy="1015663"/>
          </a:xfrm>
          <a:prstGeom prst="rect">
            <a:avLst/>
          </a:prstGeom>
          <a:noFill/>
        </p:spPr>
        <p:txBody>
          <a:bodyPr wrap="none" rtlCol="0">
            <a:spAutoFit/>
          </a:bodyPr>
          <a:lstStyle/>
          <a:p>
            <a:pPr algn="ctr"/>
            <a:r>
              <a:rPr lang="ja-JP" altLang="en-US" sz="2000" dirty="0"/>
              <a:t>みんなは</a:t>
            </a:r>
            <a:endParaRPr lang="en-US" altLang="ja-JP" sz="2000" dirty="0"/>
          </a:p>
          <a:p>
            <a:pPr algn="ctr"/>
            <a:r>
              <a:rPr lang="ja-JP" altLang="en-US" sz="2000" b="1" dirty="0">
                <a:solidFill>
                  <a:srgbClr val="FF0000"/>
                </a:solidFill>
              </a:rPr>
              <a:t>どんな分け方</a:t>
            </a:r>
            <a:r>
              <a:rPr lang="ja-JP" altLang="en-US" sz="2000" dirty="0"/>
              <a:t>を</a:t>
            </a:r>
            <a:endParaRPr lang="en-US" altLang="ja-JP" sz="2000" dirty="0"/>
          </a:p>
          <a:p>
            <a:pPr algn="ctr"/>
            <a:r>
              <a:rPr lang="ja-JP" altLang="en-US" sz="2000" dirty="0"/>
              <a:t>思いつけるかな？</a:t>
            </a:r>
          </a:p>
        </p:txBody>
      </p:sp>
      <p:pic>
        <p:nvPicPr>
          <p:cNvPr id="11" name="図 10">
            <a:extLst>
              <a:ext uri="{FF2B5EF4-FFF2-40B4-BE49-F238E27FC236}">
                <a16:creationId xmlns:a16="http://schemas.microsoft.com/office/drawing/2014/main" id="{AB5BED0F-4087-1F4B-85C6-3A4CD04BF86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4769" y="3535611"/>
            <a:ext cx="1666991" cy="2384599"/>
          </a:xfrm>
          <a:prstGeom prst="rect">
            <a:avLst/>
          </a:prstGeom>
        </p:spPr>
      </p:pic>
      <p:cxnSp>
        <p:nvCxnSpPr>
          <p:cNvPr id="5" name="直線コネクタ 4">
            <a:extLst>
              <a:ext uri="{FF2B5EF4-FFF2-40B4-BE49-F238E27FC236}">
                <a16:creationId xmlns:a16="http://schemas.microsoft.com/office/drawing/2014/main" id="{0C945394-7B01-1244-85AF-2C0D7BFD7427}"/>
              </a:ext>
            </a:extLst>
          </p:cNvPr>
          <p:cNvCxnSpPr/>
          <p:nvPr/>
        </p:nvCxnSpPr>
        <p:spPr>
          <a:xfrm>
            <a:off x="2284741" y="2995332"/>
            <a:ext cx="1285454" cy="0"/>
          </a:xfrm>
          <a:prstGeom prst="line">
            <a:avLst/>
          </a:prstGeom>
          <a:ln w="50800">
            <a:prstDash val="sysDot"/>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C120D94D-BB3E-9E4F-B1E2-3AD33E0FE3B8}"/>
              </a:ext>
            </a:extLst>
          </p:cNvPr>
          <p:cNvCxnSpPr>
            <a:cxnSpLocks/>
          </p:cNvCxnSpPr>
          <p:nvPr/>
        </p:nvCxnSpPr>
        <p:spPr>
          <a:xfrm>
            <a:off x="3783082" y="2857269"/>
            <a:ext cx="1138542" cy="1045740"/>
          </a:xfrm>
          <a:prstGeom prst="line">
            <a:avLst/>
          </a:prstGeom>
          <a:ln w="50800">
            <a:prstDash val="sysDot"/>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C649360F-0AB2-5746-ACB5-9CA1D76989C7}"/>
              </a:ext>
            </a:extLst>
          </p:cNvPr>
          <p:cNvCxnSpPr>
            <a:cxnSpLocks/>
          </p:cNvCxnSpPr>
          <p:nvPr/>
        </p:nvCxnSpPr>
        <p:spPr>
          <a:xfrm>
            <a:off x="5743699" y="1776724"/>
            <a:ext cx="0" cy="3057813"/>
          </a:xfrm>
          <a:prstGeom prst="line">
            <a:avLst/>
          </a:prstGeom>
          <a:ln w="50800">
            <a:prstDash val="sysDot"/>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2D485460-A5DB-4F4B-AA80-32FE4062F8E9}"/>
              </a:ext>
            </a:extLst>
          </p:cNvPr>
          <p:cNvCxnSpPr>
            <a:cxnSpLocks/>
          </p:cNvCxnSpPr>
          <p:nvPr/>
        </p:nvCxnSpPr>
        <p:spPr>
          <a:xfrm>
            <a:off x="6812674" y="2741155"/>
            <a:ext cx="606350" cy="502735"/>
          </a:xfrm>
          <a:prstGeom prst="line">
            <a:avLst/>
          </a:prstGeom>
          <a:ln w="50800">
            <a:prstDash val="sysDot"/>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1F4B4941-A845-2145-B04A-BC0F59EBC8D4}"/>
              </a:ext>
            </a:extLst>
          </p:cNvPr>
          <p:cNvCxnSpPr>
            <a:cxnSpLocks/>
          </p:cNvCxnSpPr>
          <p:nvPr/>
        </p:nvCxnSpPr>
        <p:spPr>
          <a:xfrm flipV="1">
            <a:off x="7419024" y="2741155"/>
            <a:ext cx="508018" cy="502735"/>
          </a:xfrm>
          <a:prstGeom prst="line">
            <a:avLst/>
          </a:prstGeom>
          <a:ln w="50800">
            <a:prstDash val="sysDot"/>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Tree>
    <p:extLst>
      <p:ext uri="{BB962C8B-B14F-4D97-AF65-F5344CB8AC3E}">
        <p14:creationId xmlns:p14="http://schemas.microsoft.com/office/powerpoint/2010/main" val="27757886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0866" y="2066551"/>
            <a:ext cx="737680" cy="2121592"/>
          </a:xfrm>
          <a:prstGeom prst="rect">
            <a:avLst/>
          </a:prstGeom>
        </p:spPr>
      </p:pic>
      <p:sp>
        <p:nvSpPr>
          <p:cNvPr id="9" name="テキスト ボックス 8">
            <a:extLst>
              <a:ext uri="{FF2B5EF4-FFF2-40B4-BE49-F238E27FC236}">
                <a16:creationId xmlns:a16="http://schemas.microsoft.com/office/drawing/2014/main" id="{8865EA9A-5113-9F42-A330-1E81DD3A6FB4}"/>
              </a:ext>
            </a:extLst>
          </p:cNvPr>
          <p:cNvSpPr txBox="1"/>
          <p:nvPr/>
        </p:nvSpPr>
        <p:spPr>
          <a:xfrm>
            <a:off x="2737436" y="480892"/>
            <a:ext cx="3657601"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くっつけてみよう！</a:t>
            </a:r>
          </a:p>
        </p:txBody>
      </p:sp>
      <p:sp>
        <p:nvSpPr>
          <p:cNvPr id="10" name="円形吹き出し 9">
            <a:extLst>
              <a:ext uri="{FF2B5EF4-FFF2-40B4-BE49-F238E27FC236}">
                <a16:creationId xmlns:a16="http://schemas.microsoft.com/office/drawing/2014/main" id="{9B8D92AF-69F2-E14A-A17E-25644A4A97DF}"/>
              </a:ext>
            </a:extLst>
          </p:cNvPr>
          <p:cNvSpPr/>
          <p:nvPr/>
        </p:nvSpPr>
        <p:spPr>
          <a:xfrm>
            <a:off x="2570913" y="4257180"/>
            <a:ext cx="2657633" cy="1364687"/>
          </a:xfrm>
          <a:prstGeom prst="wedgeEllipseCallout">
            <a:avLst>
              <a:gd name="adj1" fmla="val -64171"/>
              <a:gd name="adj2" fmla="val -883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3" name="テキスト ボックス 2">
            <a:extLst>
              <a:ext uri="{FF2B5EF4-FFF2-40B4-BE49-F238E27FC236}">
                <a16:creationId xmlns:a16="http://schemas.microsoft.com/office/drawing/2014/main" id="{4370D56C-99E3-7C4B-B2BE-6DB6A602DABF}"/>
              </a:ext>
            </a:extLst>
          </p:cNvPr>
          <p:cNvSpPr txBox="1"/>
          <p:nvPr/>
        </p:nvSpPr>
        <p:spPr>
          <a:xfrm>
            <a:off x="2835907" y="4395255"/>
            <a:ext cx="2210862" cy="1015663"/>
          </a:xfrm>
          <a:prstGeom prst="rect">
            <a:avLst/>
          </a:prstGeom>
          <a:noFill/>
        </p:spPr>
        <p:txBody>
          <a:bodyPr wrap="none" rtlCol="0">
            <a:spAutoFit/>
          </a:bodyPr>
          <a:lstStyle/>
          <a:p>
            <a:pPr algn="ctr"/>
            <a:r>
              <a:rPr lang="ja-JP" altLang="en-US" sz="2000" dirty="0"/>
              <a:t>みんなは</a:t>
            </a:r>
            <a:endParaRPr lang="en-US" altLang="ja-JP" sz="2000" dirty="0"/>
          </a:p>
          <a:p>
            <a:pPr algn="ctr"/>
            <a:r>
              <a:rPr lang="ja-JP" altLang="en-US" sz="2000" b="1" dirty="0">
                <a:solidFill>
                  <a:srgbClr val="FF0000"/>
                </a:solidFill>
              </a:rPr>
              <a:t>どんなくっつけ方</a:t>
            </a:r>
            <a:r>
              <a:rPr lang="ja-JP" altLang="en-US" sz="2000" dirty="0"/>
              <a:t>を</a:t>
            </a:r>
            <a:endParaRPr lang="en-US" altLang="ja-JP" sz="2000" dirty="0"/>
          </a:p>
          <a:p>
            <a:pPr algn="ctr"/>
            <a:r>
              <a:rPr lang="ja-JP" altLang="en-US" sz="2000" dirty="0"/>
              <a:t>思いつけるかな？</a:t>
            </a:r>
          </a:p>
        </p:txBody>
      </p:sp>
      <p:pic>
        <p:nvPicPr>
          <p:cNvPr id="11" name="図 10">
            <a:extLst>
              <a:ext uri="{FF2B5EF4-FFF2-40B4-BE49-F238E27FC236}">
                <a16:creationId xmlns:a16="http://schemas.microsoft.com/office/drawing/2014/main" id="{A3BD56CF-CD8A-A34F-B386-4922029F0A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8710" y="3530781"/>
            <a:ext cx="1699118" cy="2430556"/>
          </a:xfrm>
          <a:prstGeom prst="rect">
            <a:avLst/>
          </a:prstGeom>
        </p:spPr>
      </p:pic>
      <p:sp>
        <p:nvSpPr>
          <p:cNvPr id="19" name="テキスト ボックス 18"/>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pic>
        <p:nvPicPr>
          <p:cNvPr id="21" name="図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930" y="2053348"/>
            <a:ext cx="737680" cy="2121592"/>
          </a:xfrm>
          <a:prstGeom prst="rect">
            <a:avLst/>
          </a:prstGeom>
        </p:spPr>
      </p:pic>
      <p:pic>
        <p:nvPicPr>
          <p:cNvPr id="20" name="図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900" y="1315953"/>
            <a:ext cx="737680" cy="2121592"/>
          </a:xfrm>
          <a:prstGeom prst="rect">
            <a:avLst/>
          </a:prstGeom>
        </p:spPr>
      </p:pic>
      <p:pic>
        <p:nvPicPr>
          <p:cNvPr id="22" name="図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0895" y="2066551"/>
            <a:ext cx="737680" cy="2121592"/>
          </a:xfrm>
          <a:prstGeom prst="rect">
            <a:avLst/>
          </a:prstGeom>
        </p:spPr>
      </p:pic>
      <p:pic>
        <p:nvPicPr>
          <p:cNvPr id="23" name="図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8601" y="2066551"/>
            <a:ext cx="737680" cy="2121592"/>
          </a:xfrm>
          <a:prstGeom prst="rect">
            <a:avLst/>
          </a:prstGeom>
        </p:spPr>
      </p:pic>
      <p:pic>
        <p:nvPicPr>
          <p:cNvPr id="25" name="図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6687" y="2053348"/>
            <a:ext cx="737680" cy="2121592"/>
          </a:xfrm>
          <a:prstGeom prst="rect">
            <a:avLst/>
          </a:prstGeom>
        </p:spPr>
      </p:pic>
      <p:pic>
        <p:nvPicPr>
          <p:cNvPr id="26" name="図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6141037" y="2735048"/>
            <a:ext cx="737680" cy="2121592"/>
          </a:xfrm>
          <a:prstGeom prst="rect">
            <a:avLst/>
          </a:prstGeom>
        </p:spPr>
      </p:pic>
    </p:spTree>
    <p:extLst>
      <p:ext uri="{BB962C8B-B14F-4D97-AF65-F5344CB8AC3E}">
        <p14:creationId xmlns:p14="http://schemas.microsoft.com/office/powerpoint/2010/main" val="25936626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1096452" y="1001355"/>
            <a:ext cx="7327458"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違うモノとくっつけても良いじゃない？</a:t>
            </a:r>
          </a:p>
        </p:txBody>
      </p:sp>
      <p:pic>
        <p:nvPicPr>
          <p:cNvPr id="8" name="図 7">
            <a:extLst>
              <a:ext uri="{FF2B5EF4-FFF2-40B4-BE49-F238E27FC236}">
                <a16:creationId xmlns:a16="http://schemas.microsoft.com/office/drawing/2014/main" id="{FB992ACE-B0E4-BE43-B389-C87E1AE729F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4513" y="1924050"/>
            <a:ext cx="2849880" cy="4076700"/>
          </a:xfrm>
          <a:prstGeom prst="rect">
            <a:avLst/>
          </a:prstGeom>
        </p:spPr>
      </p:pic>
      <p:pic>
        <p:nvPicPr>
          <p:cNvPr id="4" name="図 3">
            <a:extLst>
              <a:ext uri="{FF2B5EF4-FFF2-40B4-BE49-F238E27FC236}">
                <a16:creationId xmlns:a16="http://schemas.microsoft.com/office/drawing/2014/main" id="{720488D4-9065-3742-B5B3-1AA1B7D221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25481" y="2030067"/>
            <a:ext cx="4296310" cy="3228849"/>
          </a:xfrm>
          <a:prstGeom prst="rect">
            <a:avLst/>
          </a:prstGeom>
        </p:spPr>
      </p:pic>
      <p:pic>
        <p:nvPicPr>
          <p:cNvPr id="6" name="図 5" descr="発明楽PDF版.pdf"/>
          <p:cNvPicPr>
            <a:picLocks noChangeAspect="1"/>
          </p:cNvPicPr>
          <p:nvPr/>
        </p:nvPicPr>
        <p:blipFill rotWithShape="1">
          <a:blip r:embed="rId4" cstate="email">
            <a:extLst>
              <a:ext uri="{28A0092B-C50C-407E-A947-70E740481C1C}">
                <a14:useLocalDpi xmlns:a14="http://schemas.microsoft.com/office/drawing/2010/main"/>
              </a:ext>
            </a:extLst>
          </a:blip>
          <a:srcRect l="20042" t="29283" r="67447" b="54391"/>
          <a:stretch/>
        </p:blipFill>
        <p:spPr>
          <a:xfrm>
            <a:off x="189926" y="250275"/>
            <a:ext cx="1096452" cy="990705"/>
          </a:xfrm>
          <a:prstGeom prst="rect">
            <a:avLst/>
          </a:prstGeom>
        </p:spPr>
      </p:pic>
      <p:sp>
        <p:nvSpPr>
          <p:cNvPr id="7" name="テキスト ボックス 6"/>
          <p:cNvSpPr txBox="1"/>
          <p:nvPr/>
        </p:nvSpPr>
        <p:spPr>
          <a:xfrm>
            <a:off x="6321734" y="6524972"/>
            <a:ext cx="2747586" cy="307777"/>
          </a:xfrm>
          <a:prstGeom prst="rect">
            <a:avLst/>
          </a:prstGeom>
          <a:noFill/>
        </p:spPr>
        <p:txBody>
          <a:bodyPr wrap="square" rtlCol="0">
            <a:spAutoFit/>
          </a:bodyPr>
          <a:lstStyle/>
          <a:p>
            <a:pPr algn="r"/>
            <a:r>
              <a:rPr lang="en-US" altLang="ja-JP" sz="1400" dirty="0">
                <a:solidFill>
                  <a:schemeClr val="bg1">
                    <a:lumMod val="85000"/>
                  </a:schemeClr>
                </a:solidFill>
                <a:latin typeface="Monotype Corsiva" panose="03010101010201010101" pitchFamily="66" charset="0"/>
              </a:rPr>
              <a:t>Tottori University </a:t>
            </a:r>
            <a:endParaRPr lang="ja-JP" altLang="en-US" sz="1400" dirty="0">
              <a:solidFill>
                <a:schemeClr val="bg1">
                  <a:lumMod val="85000"/>
                </a:schemeClr>
              </a:solidFill>
              <a:latin typeface="Monotype Corsiva" panose="03010101010201010101" pitchFamily="66" charset="0"/>
            </a:endParaRPr>
          </a:p>
        </p:txBody>
      </p:sp>
      <p:sp>
        <p:nvSpPr>
          <p:cNvPr id="5" name="正方形/長方形 4"/>
          <p:cNvSpPr/>
          <p:nvPr/>
        </p:nvSpPr>
        <p:spPr>
          <a:xfrm>
            <a:off x="0" y="6642556"/>
            <a:ext cx="1819729" cy="215444"/>
          </a:xfrm>
          <a:prstGeom prst="rect">
            <a:avLst/>
          </a:prstGeom>
        </p:spPr>
        <p:txBody>
          <a:bodyPr wrap="none">
            <a:spAutoFit/>
          </a:bodyPr>
          <a:lstStyle/>
          <a:p>
            <a:r>
              <a:rPr lang="zh-TW" altLang="en-US" sz="800" dirty="0">
                <a:solidFill>
                  <a:schemeClr val="bg1">
                    <a:lumMod val="50000"/>
                  </a:schemeClr>
                </a:solidFill>
              </a:rPr>
              <a:t>警視庁警備部災害対策課公式</a:t>
            </a:r>
            <a:r>
              <a:rPr lang="en-US" altLang="zh-TW" sz="800" dirty="0">
                <a:solidFill>
                  <a:schemeClr val="bg1">
                    <a:lumMod val="50000"/>
                  </a:schemeClr>
                </a:solidFill>
                <a:ea typeface="Tsukushi A Round Gothic" panose="02020400000000000000"/>
              </a:rPr>
              <a:t>Twitter</a:t>
            </a:r>
            <a:endParaRPr lang="ja-JP" altLang="en-US" sz="800" dirty="0">
              <a:solidFill>
                <a:schemeClr val="bg1">
                  <a:lumMod val="50000"/>
                </a:schemeClr>
              </a:solidFill>
              <a:ea typeface="Tsukushi A Round Gothic" panose="02020400000000000000"/>
            </a:endParaRPr>
          </a:p>
        </p:txBody>
      </p:sp>
    </p:spTree>
    <p:extLst>
      <p:ext uri="{BB962C8B-B14F-4D97-AF65-F5344CB8AC3E}">
        <p14:creationId xmlns:p14="http://schemas.microsoft.com/office/powerpoint/2010/main" val="1169014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2582352" y="1188659"/>
            <a:ext cx="7327458"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ちょっと理科のお勉強！</a:t>
            </a:r>
          </a:p>
        </p:txBody>
      </p:sp>
      <p:cxnSp>
        <p:nvCxnSpPr>
          <p:cNvPr id="4" name="直線コネクタ 3">
            <a:extLst>
              <a:ext uri="{FF2B5EF4-FFF2-40B4-BE49-F238E27FC236}">
                <a16:creationId xmlns:a16="http://schemas.microsoft.com/office/drawing/2014/main" id="{D4E51339-EEC9-C346-8A81-533102BCC194}"/>
              </a:ext>
            </a:extLst>
          </p:cNvPr>
          <p:cNvCxnSpPr/>
          <p:nvPr/>
        </p:nvCxnSpPr>
        <p:spPr>
          <a:xfrm>
            <a:off x="7132320" y="2423160"/>
            <a:ext cx="0" cy="2926080"/>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A1FB5422-3F62-BA43-8EB9-E702AEFEE1D2}"/>
              </a:ext>
            </a:extLst>
          </p:cNvPr>
          <p:cNvCxnSpPr>
            <a:cxnSpLocks/>
          </p:cNvCxnSpPr>
          <p:nvPr/>
        </p:nvCxnSpPr>
        <p:spPr>
          <a:xfrm flipV="1">
            <a:off x="3643717" y="3806190"/>
            <a:ext cx="3488603" cy="1468211"/>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6C77D7F0-2C74-1D4F-844B-1F639A011D44}"/>
              </a:ext>
            </a:extLst>
          </p:cNvPr>
          <p:cNvCxnSpPr>
            <a:cxnSpLocks/>
          </p:cNvCxnSpPr>
          <p:nvPr/>
        </p:nvCxnSpPr>
        <p:spPr>
          <a:xfrm flipH="1" flipV="1">
            <a:off x="3243415" y="2423160"/>
            <a:ext cx="3888905" cy="138303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0" name="円形吹き出し 19">
            <a:extLst>
              <a:ext uri="{FF2B5EF4-FFF2-40B4-BE49-F238E27FC236}">
                <a16:creationId xmlns:a16="http://schemas.microsoft.com/office/drawing/2014/main" id="{8967CC21-979F-5A40-922F-15B775657DBC}"/>
              </a:ext>
            </a:extLst>
          </p:cNvPr>
          <p:cNvSpPr/>
          <p:nvPr/>
        </p:nvSpPr>
        <p:spPr>
          <a:xfrm>
            <a:off x="2519528" y="2965894"/>
            <a:ext cx="2552508" cy="1391472"/>
          </a:xfrm>
          <a:prstGeom prst="wedgeEllipseCallout">
            <a:avLst>
              <a:gd name="adj1" fmla="val -66445"/>
              <a:gd name="adj2" fmla="val 4605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21" name="テキスト ボックス 20">
            <a:extLst>
              <a:ext uri="{FF2B5EF4-FFF2-40B4-BE49-F238E27FC236}">
                <a16:creationId xmlns:a16="http://schemas.microsoft.com/office/drawing/2014/main" id="{E2910E3B-0FEA-7442-9200-AD93C74CE178}"/>
              </a:ext>
            </a:extLst>
          </p:cNvPr>
          <p:cNvSpPr txBox="1"/>
          <p:nvPr/>
        </p:nvSpPr>
        <p:spPr>
          <a:xfrm>
            <a:off x="2487493" y="3071740"/>
            <a:ext cx="2678346" cy="1015663"/>
          </a:xfrm>
          <a:prstGeom prst="rect">
            <a:avLst/>
          </a:prstGeom>
          <a:noFill/>
        </p:spPr>
        <p:txBody>
          <a:bodyPr wrap="square" rtlCol="0">
            <a:spAutoFit/>
          </a:bodyPr>
          <a:lstStyle/>
          <a:p>
            <a:pPr algn="ctr"/>
            <a:r>
              <a:rPr lang="ja-JP" altLang="en-US" sz="2000" dirty="0"/>
              <a:t>光は</a:t>
            </a:r>
            <a:endParaRPr lang="en-US" altLang="ja-JP" sz="2000" dirty="0"/>
          </a:p>
          <a:p>
            <a:pPr algn="ctr"/>
            <a:r>
              <a:rPr lang="ja-JP" altLang="en-US" sz="2000" dirty="0"/>
              <a:t>障害物にぶつかると</a:t>
            </a:r>
            <a:endParaRPr lang="en-US" altLang="ja-JP" sz="2000" dirty="0"/>
          </a:p>
          <a:p>
            <a:pPr algn="ctr"/>
            <a:r>
              <a:rPr lang="ja-JP" altLang="en-US" sz="2000" dirty="0"/>
              <a:t>反射しちゃうんだね</a:t>
            </a:r>
          </a:p>
        </p:txBody>
      </p:sp>
      <p:sp>
        <p:nvSpPr>
          <p:cNvPr id="22" name="テキスト ボックス 21">
            <a:extLst>
              <a:ext uri="{FF2B5EF4-FFF2-40B4-BE49-F238E27FC236}">
                <a16:creationId xmlns:a16="http://schemas.microsoft.com/office/drawing/2014/main" id="{C740AC0E-A3F1-D748-8186-DF76A306EF1C}"/>
              </a:ext>
            </a:extLst>
          </p:cNvPr>
          <p:cNvSpPr txBox="1"/>
          <p:nvPr/>
        </p:nvSpPr>
        <p:spPr>
          <a:xfrm>
            <a:off x="4552150" y="4826833"/>
            <a:ext cx="184731" cy="300082"/>
          </a:xfrm>
          <a:prstGeom prst="rect">
            <a:avLst/>
          </a:prstGeom>
          <a:noFill/>
        </p:spPr>
        <p:txBody>
          <a:bodyPr wrap="none" rtlCol="0">
            <a:spAutoFit/>
          </a:bodyPr>
          <a:lstStyle/>
          <a:p>
            <a:endParaRPr lang="ja-JP" altLang="en-US" sz="1350"/>
          </a:p>
        </p:txBody>
      </p:sp>
      <p:pic>
        <p:nvPicPr>
          <p:cNvPr id="18" name="図 17">
            <a:extLst>
              <a:ext uri="{FF2B5EF4-FFF2-40B4-BE49-F238E27FC236}">
                <a16:creationId xmlns:a16="http://schemas.microsoft.com/office/drawing/2014/main" id="{EA8E1B15-1B2C-E747-98B1-E8118253C3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5930" y="2965894"/>
            <a:ext cx="2121563" cy="3034856"/>
          </a:xfrm>
          <a:prstGeom prst="rect">
            <a:avLst/>
          </a:prstGeom>
        </p:spPr>
      </p:pic>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9888" y="5005946"/>
            <a:ext cx="1309022" cy="556845"/>
          </a:xfrm>
          <a:prstGeom prst="rect">
            <a:avLst/>
          </a:prstGeom>
        </p:spPr>
      </p:pic>
    </p:spTree>
    <p:extLst>
      <p:ext uri="{BB962C8B-B14F-4D97-AF65-F5344CB8AC3E}">
        <p14:creationId xmlns:p14="http://schemas.microsoft.com/office/powerpoint/2010/main" val="7970136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2582352" y="1188659"/>
            <a:ext cx="7327458"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ちょっと理科のお勉強！</a:t>
            </a:r>
          </a:p>
        </p:txBody>
      </p:sp>
      <p:sp>
        <p:nvSpPr>
          <p:cNvPr id="20" name="円形吹き出し 19">
            <a:extLst>
              <a:ext uri="{FF2B5EF4-FFF2-40B4-BE49-F238E27FC236}">
                <a16:creationId xmlns:a16="http://schemas.microsoft.com/office/drawing/2014/main" id="{8967CC21-979F-5A40-922F-15B775657DBC}"/>
              </a:ext>
            </a:extLst>
          </p:cNvPr>
          <p:cNvSpPr/>
          <p:nvPr/>
        </p:nvSpPr>
        <p:spPr>
          <a:xfrm>
            <a:off x="776149" y="1517141"/>
            <a:ext cx="2447631" cy="1509844"/>
          </a:xfrm>
          <a:prstGeom prst="wedgeEllipseCallout">
            <a:avLst>
              <a:gd name="adj1" fmla="val -31413"/>
              <a:gd name="adj2" fmla="val 8813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21" name="テキスト ボックス 20">
            <a:extLst>
              <a:ext uri="{FF2B5EF4-FFF2-40B4-BE49-F238E27FC236}">
                <a16:creationId xmlns:a16="http://schemas.microsoft.com/office/drawing/2014/main" id="{E2910E3B-0FEA-7442-9200-AD93C74CE178}"/>
              </a:ext>
            </a:extLst>
          </p:cNvPr>
          <p:cNvSpPr txBox="1"/>
          <p:nvPr/>
        </p:nvSpPr>
        <p:spPr>
          <a:xfrm>
            <a:off x="953526" y="1758150"/>
            <a:ext cx="2150348" cy="1015663"/>
          </a:xfrm>
          <a:prstGeom prst="rect">
            <a:avLst/>
          </a:prstGeom>
          <a:noFill/>
        </p:spPr>
        <p:txBody>
          <a:bodyPr wrap="none" rtlCol="0">
            <a:spAutoFit/>
          </a:bodyPr>
          <a:lstStyle/>
          <a:p>
            <a:pPr algn="ctr"/>
            <a:r>
              <a:rPr lang="ja-JP" altLang="en-US" sz="2000" dirty="0"/>
              <a:t>障害物が無いと</a:t>
            </a:r>
            <a:endParaRPr lang="en-US" altLang="ja-JP" sz="2000" dirty="0"/>
          </a:p>
          <a:p>
            <a:pPr algn="ctr"/>
            <a:r>
              <a:rPr lang="ja-JP" altLang="en-US" sz="2000" dirty="0"/>
              <a:t>光は飛び出たまま</a:t>
            </a:r>
            <a:endParaRPr lang="en-US" altLang="ja-JP" sz="2000" dirty="0"/>
          </a:p>
          <a:p>
            <a:pPr algn="ctr"/>
            <a:r>
              <a:rPr lang="ja-JP" altLang="en-US" sz="2000" dirty="0"/>
              <a:t>帰ってこないけど</a:t>
            </a:r>
          </a:p>
        </p:txBody>
      </p:sp>
      <p:sp>
        <p:nvSpPr>
          <p:cNvPr id="22" name="テキスト ボックス 21">
            <a:extLst>
              <a:ext uri="{FF2B5EF4-FFF2-40B4-BE49-F238E27FC236}">
                <a16:creationId xmlns:a16="http://schemas.microsoft.com/office/drawing/2014/main" id="{C740AC0E-A3F1-D748-8186-DF76A306EF1C}"/>
              </a:ext>
            </a:extLst>
          </p:cNvPr>
          <p:cNvSpPr txBox="1"/>
          <p:nvPr/>
        </p:nvSpPr>
        <p:spPr>
          <a:xfrm>
            <a:off x="4552150" y="4826833"/>
            <a:ext cx="184731" cy="300082"/>
          </a:xfrm>
          <a:prstGeom prst="rect">
            <a:avLst/>
          </a:prstGeom>
          <a:noFill/>
        </p:spPr>
        <p:txBody>
          <a:bodyPr wrap="none" rtlCol="0">
            <a:spAutoFit/>
          </a:bodyPr>
          <a:lstStyle/>
          <a:p>
            <a:endParaRPr lang="ja-JP" altLang="en-US" sz="1350"/>
          </a:p>
        </p:txBody>
      </p:sp>
      <p:sp>
        <p:nvSpPr>
          <p:cNvPr id="10" name="台形 9">
            <a:extLst>
              <a:ext uri="{FF2B5EF4-FFF2-40B4-BE49-F238E27FC236}">
                <a16:creationId xmlns:a16="http://schemas.microsoft.com/office/drawing/2014/main" id="{B2980295-A3EA-E047-95A5-3B2F7AB37D80}"/>
              </a:ext>
            </a:extLst>
          </p:cNvPr>
          <p:cNvSpPr/>
          <p:nvPr/>
        </p:nvSpPr>
        <p:spPr>
          <a:xfrm rot="10800000">
            <a:off x="3217728" y="1852711"/>
            <a:ext cx="1476010" cy="2381651"/>
          </a:xfrm>
          <a:prstGeom prst="trapezoid">
            <a:avLst/>
          </a:prstGeom>
          <a:gradFill>
            <a:gsLst>
              <a:gs pos="0">
                <a:schemeClr val="bg1"/>
              </a:gs>
              <a:gs pos="0">
                <a:schemeClr val="bg1"/>
              </a:gs>
              <a:gs pos="0">
                <a:schemeClr val="bg1"/>
              </a:gs>
              <a:gs pos="100000">
                <a:srgbClr val="FFFF00"/>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pic>
        <p:nvPicPr>
          <p:cNvPr id="14" name="図 13">
            <a:extLst>
              <a:ext uri="{FF2B5EF4-FFF2-40B4-BE49-F238E27FC236}">
                <a16:creationId xmlns:a16="http://schemas.microsoft.com/office/drawing/2014/main" id="{D7B009EE-5346-5840-90D7-E12E1B4FE9D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4599" y="3636184"/>
            <a:ext cx="1664683" cy="2381298"/>
          </a:xfrm>
          <a:prstGeom prst="rect">
            <a:avLst/>
          </a:prstGeom>
        </p:spPr>
      </p:pic>
      <p:pic>
        <p:nvPicPr>
          <p:cNvPr id="13" name="図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347284" y="4698451"/>
            <a:ext cx="1309022" cy="556845"/>
          </a:xfrm>
          <a:prstGeom prst="rect">
            <a:avLst/>
          </a:prstGeom>
        </p:spPr>
      </p:pic>
    </p:spTree>
    <p:extLst>
      <p:ext uri="{BB962C8B-B14F-4D97-AF65-F5344CB8AC3E}">
        <p14:creationId xmlns:p14="http://schemas.microsoft.com/office/powerpoint/2010/main" val="27129366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円/楕円 7">
            <a:extLst>
              <a:ext uri="{FF2B5EF4-FFF2-40B4-BE49-F238E27FC236}">
                <a16:creationId xmlns:a16="http://schemas.microsoft.com/office/drawing/2014/main" id="{336FB6A5-AD40-8A47-9B98-93181B2E532A}"/>
              </a:ext>
            </a:extLst>
          </p:cNvPr>
          <p:cNvSpPr/>
          <p:nvPr/>
        </p:nvSpPr>
        <p:spPr>
          <a:xfrm>
            <a:off x="5009827" y="1426813"/>
            <a:ext cx="3754465" cy="3661364"/>
          </a:xfrm>
          <a:prstGeom prst="ellipse">
            <a:avLst/>
          </a:prstGeom>
          <a:gradFill flip="none" rotWithShape="1">
            <a:gsLst>
              <a:gs pos="0">
                <a:schemeClr val="bg1"/>
              </a:gs>
              <a:gs pos="6000">
                <a:schemeClr val="bg1"/>
              </a:gs>
              <a:gs pos="91000">
                <a:schemeClr val="bg1"/>
              </a:gs>
              <a:gs pos="48000">
                <a:srgbClr val="FFFF00"/>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pic>
        <p:nvPicPr>
          <p:cNvPr id="28" name="図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6677" y="2057357"/>
            <a:ext cx="841458" cy="2420061"/>
          </a:xfrm>
          <a:prstGeom prst="rect">
            <a:avLst/>
          </a:prstGeom>
        </p:spPr>
      </p:pic>
      <p:sp>
        <p:nvSpPr>
          <p:cNvPr id="9" name="テキスト ボックス 8">
            <a:extLst>
              <a:ext uri="{FF2B5EF4-FFF2-40B4-BE49-F238E27FC236}">
                <a16:creationId xmlns:a16="http://schemas.microsoft.com/office/drawing/2014/main" id="{8865EA9A-5113-9F42-A330-1E81DD3A6FB4}"/>
              </a:ext>
            </a:extLst>
          </p:cNvPr>
          <p:cNvSpPr txBox="1"/>
          <p:nvPr/>
        </p:nvSpPr>
        <p:spPr>
          <a:xfrm>
            <a:off x="2582352" y="1188659"/>
            <a:ext cx="7327458"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ちょっと理科のお勉強！</a:t>
            </a:r>
          </a:p>
        </p:txBody>
      </p:sp>
      <p:sp>
        <p:nvSpPr>
          <p:cNvPr id="20" name="円形吹き出し 19">
            <a:extLst>
              <a:ext uri="{FF2B5EF4-FFF2-40B4-BE49-F238E27FC236}">
                <a16:creationId xmlns:a16="http://schemas.microsoft.com/office/drawing/2014/main" id="{8967CC21-979F-5A40-922F-15B775657DBC}"/>
              </a:ext>
            </a:extLst>
          </p:cNvPr>
          <p:cNvSpPr/>
          <p:nvPr/>
        </p:nvSpPr>
        <p:spPr>
          <a:xfrm>
            <a:off x="67530" y="1918564"/>
            <a:ext cx="3150197" cy="1567586"/>
          </a:xfrm>
          <a:prstGeom prst="wedgeEllipseCallout">
            <a:avLst>
              <a:gd name="adj1" fmla="val 387"/>
              <a:gd name="adj2" fmla="val 6943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21" name="テキスト ボックス 20">
            <a:extLst>
              <a:ext uri="{FF2B5EF4-FFF2-40B4-BE49-F238E27FC236}">
                <a16:creationId xmlns:a16="http://schemas.microsoft.com/office/drawing/2014/main" id="{E2910E3B-0FEA-7442-9200-AD93C74CE178}"/>
              </a:ext>
            </a:extLst>
          </p:cNvPr>
          <p:cNvSpPr txBox="1"/>
          <p:nvPr/>
        </p:nvSpPr>
        <p:spPr>
          <a:xfrm>
            <a:off x="78111" y="2198147"/>
            <a:ext cx="3064060" cy="1015663"/>
          </a:xfrm>
          <a:prstGeom prst="rect">
            <a:avLst/>
          </a:prstGeom>
          <a:noFill/>
        </p:spPr>
        <p:txBody>
          <a:bodyPr wrap="none" rtlCol="0">
            <a:spAutoFit/>
          </a:bodyPr>
          <a:lstStyle/>
          <a:p>
            <a:pPr algn="ctr"/>
            <a:r>
              <a:rPr lang="ja-JP" altLang="en-US" sz="2000" dirty="0"/>
              <a:t>ペットボトルの水があると</a:t>
            </a:r>
            <a:endParaRPr lang="en-US" altLang="ja-JP" sz="2000" dirty="0"/>
          </a:p>
          <a:p>
            <a:pPr algn="ctr"/>
            <a:r>
              <a:rPr lang="ja-JP" altLang="en-US" sz="2000" dirty="0"/>
              <a:t>中でいっぱい反射するから</a:t>
            </a:r>
            <a:endParaRPr lang="en-US" altLang="ja-JP" sz="2000" dirty="0"/>
          </a:p>
          <a:p>
            <a:pPr algn="ctr"/>
            <a:r>
              <a:rPr lang="ja-JP" altLang="en-US" sz="2000" dirty="0"/>
              <a:t>明るいんだね：</a:t>
            </a:r>
            <a:r>
              <a:rPr lang="ja-JP" altLang="en-US" sz="2000" b="1" dirty="0">
                <a:solidFill>
                  <a:srgbClr val="FF0000"/>
                </a:solidFill>
              </a:rPr>
              <a:t>乱反射</a:t>
            </a:r>
          </a:p>
        </p:txBody>
      </p:sp>
      <p:sp>
        <p:nvSpPr>
          <p:cNvPr id="22" name="テキスト ボックス 21">
            <a:extLst>
              <a:ext uri="{FF2B5EF4-FFF2-40B4-BE49-F238E27FC236}">
                <a16:creationId xmlns:a16="http://schemas.microsoft.com/office/drawing/2014/main" id="{C740AC0E-A3F1-D748-8186-DF76A306EF1C}"/>
              </a:ext>
            </a:extLst>
          </p:cNvPr>
          <p:cNvSpPr txBox="1"/>
          <p:nvPr/>
        </p:nvSpPr>
        <p:spPr>
          <a:xfrm>
            <a:off x="4552150" y="4826833"/>
            <a:ext cx="184731" cy="300082"/>
          </a:xfrm>
          <a:prstGeom prst="rect">
            <a:avLst/>
          </a:prstGeom>
          <a:noFill/>
        </p:spPr>
        <p:txBody>
          <a:bodyPr wrap="none" rtlCol="0">
            <a:spAutoFit/>
          </a:bodyPr>
          <a:lstStyle/>
          <a:p>
            <a:endParaRPr lang="ja-JP" altLang="en-US" sz="1350"/>
          </a:p>
        </p:txBody>
      </p:sp>
      <p:sp>
        <p:nvSpPr>
          <p:cNvPr id="10" name="台形 9">
            <a:extLst>
              <a:ext uri="{FF2B5EF4-FFF2-40B4-BE49-F238E27FC236}">
                <a16:creationId xmlns:a16="http://schemas.microsoft.com/office/drawing/2014/main" id="{B2980295-A3EA-E047-95A5-3B2F7AB37D80}"/>
              </a:ext>
            </a:extLst>
          </p:cNvPr>
          <p:cNvSpPr/>
          <p:nvPr/>
        </p:nvSpPr>
        <p:spPr>
          <a:xfrm rot="10800000">
            <a:off x="3217728" y="1852711"/>
            <a:ext cx="1476010" cy="2381651"/>
          </a:xfrm>
          <a:prstGeom prst="trapezoid">
            <a:avLst/>
          </a:prstGeom>
          <a:gradFill>
            <a:gsLst>
              <a:gs pos="0">
                <a:schemeClr val="bg1"/>
              </a:gs>
              <a:gs pos="0">
                <a:schemeClr val="bg1"/>
              </a:gs>
              <a:gs pos="0">
                <a:schemeClr val="bg1"/>
              </a:gs>
              <a:gs pos="100000">
                <a:srgbClr val="FFFF00"/>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5" name="フリーフォーム 4">
            <a:extLst>
              <a:ext uri="{FF2B5EF4-FFF2-40B4-BE49-F238E27FC236}">
                <a16:creationId xmlns:a16="http://schemas.microsoft.com/office/drawing/2014/main" id="{BC15E5CA-4195-464E-A872-8E9008D9AD8E}"/>
              </a:ext>
            </a:extLst>
          </p:cNvPr>
          <p:cNvSpPr/>
          <p:nvPr/>
        </p:nvSpPr>
        <p:spPr>
          <a:xfrm>
            <a:off x="5930153" y="2531409"/>
            <a:ext cx="1337982" cy="1909482"/>
          </a:xfrm>
          <a:custGeom>
            <a:avLst/>
            <a:gdLst>
              <a:gd name="connsiteX0" fmla="*/ 1183341 w 1783976"/>
              <a:gd name="connsiteY0" fmla="*/ 2366682 h 2545976"/>
              <a:gd name="connsiteX1" fmla="*/ 1748117 w 1783976"/>
              <a:gd name="connsiteY1" fmla="*/ 1604682 h 2545976"/>
              <a:gd name="connsiteX2" fmla="*/ 654423 w 1783976"/>
              <a:gd name="connsiteY2" fmla="*/ 1093694 h 2545976"/>
              <a:gd name="connsiteX3" fmla="*/ 1748117 w 1783976"/>
              <a:gd name="connsiteY3" fmla="*/ 726141 h 2545976"/>
              <a:gd name="connsiteX4" fmla="*/ 663388 w 1783976"/>
              <a:gd name="connsiteY4" fmla="*/ 349623 h 2545976"/>
              <a:gd name="connsiteX5" fmla="*/ 941294 w 1783976"/>
              <a:gd name="connsiteY5" fmla="*/ 26894 h 2545976"/>
              <a:gd name="connsiteX6" fmla="*/ 1783976 w 1783976"/>
              <a:gd name="connsiteY6" fmla="*/ 1147482 h 2545976"/>
              <a:gd name="connsiteX7" fmla="*/ 914400 w 1783976"/>
              <a:gd name="connsiteY7" fmla="*/ 2088776 h 2545976"/>
              <a:gd name="connsiteX8" fmla="*/ 663388 w 1783976"/>
              <a:gd name="connsiteY8" fmla="*/ 1757082 h 2545976"/>
              <a:gd name="connsiteX9" fmla="*/ 1739153 w 1783976"/>
              <a:gd name="connsiteY9" fmla="*/ 466164 h 2545976"/>
              <a:gd name="connsiteX10" fmla="*/ 1272988 w 1783976"/>
              <a:gd name="connsiteY10" fmla="*/ 0 h 2545976"/>
              <a:gd name="connsiteX11" fmla="*/ 654423 w 1783976"/>
              <a:gd name="connsiteY11" fmla="*/ 824753 h 2545976"/>
              <a:gd name="connsiteX12" fmla="*/ 1775011 w 1783976"/>
              <a:gd name="connsiteY12" fmla="*/ 1479176 h 2545976"/>
              <a:gd name="connsiteX13" fmla="*/ 1084729 w 1783976"/>
              <a:gd name="connsiteY13" fmla="*/ 2366682 h 2545976"/>
              <a:gd name="connsiteX14" fmla="*/ 654423 w 1783976"/>
              <a:gd name="connsiteY14" fmla="*/ 1407459 h 2545976"/>
              <a:gd name="connsiteX15" fmla="*/ 1506070 w 1783976"/>
              <a:gd name="connsiteY15" fmla="*/ 8964 h 2545976"/>
              <a:gd name="connsiteX16" fmla="*/ 1586753 w 1783976"/>
              <a:gd name="connsiteY16" fmla="*/ 2079812 h 2545976"/>
              <a:gd name="connsiteX17" fmla="*/ 663388 w 1783976"/>
              <a:gd name="connsiteY17" fmla="*/ 1237129 h 2545976"/>
              <a:gd name="connsiteX18" fmla="*/ 1783976 w 1783976"/>
              <a:gd name="connsiteY18" fmla="*/ 968188 h 2545976"/>
              <a:gd name="connsiteX19" fmla="*/ 699247 w 1783976"/>
              <a:gd name="connsiteY19" fmla="*/ 2079812 h 2545976"/>
              <a:gd name="connsiteX20" fmla="*/ 1129553 w 1783976"/>
              <a:gd name="connsiteY20" fmla="*/ 44823 h 2545976"/>
              <a:gd name="connsiteX21" fmla="*/ 1219200 w 1783976"/>
              <a:gd name="connsiteY21" fmla="*/ 2097741 h 2545976"/>
              <a:gd name="connsiteX22" fmla="*/ 654423 w 1783976"/>
              <a:gd name="connsiteY22" fmla="*/ 968188 h 2545976"/>
              <a:gd name="connsiteX23" fmla="*/ 932329 w 1783976"/>
              <a:gd name="connsiteY23" fmla="*/ 2545976 h 2545976"/>
              <a:gd name="connsiteX24" fmla="*/ 1380564 w 1783976"/>
              <a:gd name="connsiteY24" fmla="*/ 8964 h 2545976"/>
              <a:gd name="connsiteX25" fmla="*/ 1434353 w 1783976"/>
              <a:gd name="connsiteY25" fmla="*/ 2501153 h 2545976"/>
              <a:gd name="connsiteX26" fmla="*/ 1748117 w 1783976"/>
              <a:gd name="connsiteY26" fmla="*/ 842682 h 2545976"/>
              <a:gd name="connsiteX27" fmla="*/ 672353 w 1783976"/>
              <a:gd name="connsiteY27" fmla="*/ 53788 h 2545976"/>
              <a:gd name="connsiteX28" fmla="*/ 0 w 1783976"/>
              <a:gd name="connsiteY28" fmla="*/ 62753 h 2545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83976" h="2545976">
                <a:moveTo>
                  <a:pt x="1183341" y="2366682"/>
                </a:moveTo>
                <a:lnTo>
                  <a:pt x="1748117" y="1604682"/>
                </a:lnTo>
                <a:lnTo>
                  <a:pt x="654423" y="1093694"/>
                </a:lnTo>
                <a:lnTo>
                  <a:pt x="1748117" y="726141"/>
                </a:lnTo>
                <a:lnTo>
                  <a:pt x="663388" y="349623"/>
                </a:lnTo>
                <a:lnTo>
                  <a:pt x="941294" y="26894"/>
                </a:lnTo>
                <a:lnTo>
                  <a:pt x="1783976" y="1147482"/>
                </a:lnTo>
                <a:lnTo>
                  <a:pt x="914400" y="2088776"/>
                </a:lnTo>
                <a:lnTo>
                  <a:pt x="663388" y="1757082"/>
                </a:lnTo>
                <a:lnTo>
                  <a:pt x="1739153" y="466164"/>
                </a:lnTo>
                <a:lnTo>
                  <a:pt x="1272988" y="0"/>
                </a:lnTo>
                <a:lnTo>
                  <a:pt x="654423" y="824753"/>
                </a:lnTo>
                <a:lnTo>
                  <a:pt x="1775011" y="1479176"/>
                </a:lnTo>
                <a:lnTo>
                  <a:pt x="1084729" y="2366682"/>
                </a:lnTo>
                <a:lnTo>
                  <a:pt x="654423" y="1407459"/>
                </a:lnTo>
                <a:lnTo>
                  <a:pt x="1506070" y="8964"/>
                </a:lnTo>
                <a:lnTo>
                  <a:pt x="1586753" y="2079812"/>
                </a:lnTo>
                <a:lnTo>
                  <a:pt x="663388" y="1237129"/>
                </a:lnTo>
                <a:lnTo>
                  <a:pt x="1783976" y="968188"/>
                </a:lnTo>
                <a:lnTo>
                  <a:pt x="699247" y="2079812"/>
                </a:lnTo>
                <a:lnTo>
                  <a:pt x="1129553" y="44823"/>
                </a:lnTo>
                <a:lnTo>
                  <a:pt x="1219200" y="2097741"/>
                </a:lnTo>
                <a:lnTo>
                  <a:pt x="654423" y="968188"/>
                </a:lnTo>
                <a:lnTo>
                  <a:pt x="932329" y="2545976"/>
                </a:lnTo>
                <a:lnTo>
                  <a:pt x="1380564" y="8964"/>
                </a:lnTo>
                <a:lnTo>
                  <a:pt x="1434353" y="2501153"/>
                </a:lnTo>
                <a:lnTo>
                  <a:pt x="1748117" y="842682"/>
                </a:lnTo>
                <a:lnTo>
                  <a:pt x="672353" y="53788"/>
                </a:lnTo>
                <a:lnTo>
                  <a:pt x="0" y="62753"/>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pic>
        <p:nvPicPr>
          <p:cNvPr id="24" name="図 23">
            <a:extLst>
              <a:ext uri="{FF2B5EF4-FFF2-40B4-BE49-F238E27FC236}">
                <a16:creationId xmlns:a16="http://schemas.microsoft.com/office/drawing/2014/main" id="{969F5203-C1B2-0D45-81FA-9599D9E4AB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8652" y="3909534"/>
            <a:ext cx="1991678" cy="2257235"/>
          </a:xfrm>
          <a:prstGeom prst="rect">
            <a:avLst/>
          </a:prstGeom>
        </p:spPr>
      </p:pic>
      <p:pic>
        <p:nvPicPr>
          <p:cNvPr id="26" name="図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3347284" y="4698451"/>
            <a:ext cx="1309022" cy="556845"/>
          </a:xfrm>
          <a:prstGeom prst="rect">
            <a:avLst/>
          </a:prstGeom>
        </p:spPr>
      </p:pic>
      <p:pic>
        <p:nvPicPr>
          <p:cNvPr id="27" name="図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6231423" y="4759728"/>
            <a:ext cx="1309022" cy="556845"/>
          </a:xfrm>
          <a:prstGeom prst="rect">
            <a:avLst/>
          </a:prstGeom>
        </p:spPr>
      </p:pic>
    </p:spTree>
    <p:extLst>
      <p:ext uri="{BB962C8B-B14F-4D97-AF65-F5344CB8AC3E}">
        <p14:creationId xmlns:p14="http://schemas.microsoft.com/office/powerpoint/2010/main" val="8550041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763496B-6780-9749-BEBA-AD6B7C1E2771}"/>
              </a:ext>
            </a:extLst>
          </p:cNvPr>
          <p:cNvSpPr txBox="1"/>
          <p:nvPr/>
        </p:nvSpPr>
        <p:spPr>
          <a:xfrm>
            <a:off x="2310634" y="1516505"/>
            <a:ext cx="4871795"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めいちゃんのアドバイス</a:t>
            </a:r>
          </a:p>
        </p:txBody>
      </p:sp>
      <p:sp>
        <p:nvSpPr>
          <p:cNvPr id="9" name="テキスト ボックス 8">
            <a:extLst>
              <a:ext uri="{FF2B5EF4-FFF2-40B4-BE49-F238E27FC236}">
                <a16:creationId xmlns:a16="http://schemas.microsoft.com/office/drawing/2014/main" id="{2ADCCF77-A097-5C43-9D0F-F4909D665519}"/>
              </a:ext>
            </a:extLst>
          </p:cNvPr>
          <p:cNvSpPr txBox="1"/>
          <p:nvPr/>
        </p:nvSpPr>
        <p:spPr>
          <a:xfrm>
            <a:off x="755255" y="2287796"/>
            <a:ext cx="7494354" cy="1477328"/>
          </a:xfrm>
          <a:prstGeom prst="rect">
            <a:avLst/>
          </a:prstGeom>
          <a:noFill/>
        </p:spPr>
        <p:txBody>
          <a:bodyPr wrap="square" rtlCol="0">
            <a:spAutoFit/>
          </a:bodyPr>
          <a:lstStyle/>
          <a:p>
            <a:pPr algn="ctr"/>
            <a:r>
              <a:rPr lang="ja-JP" altLang="en-US" sz="3000" b="1">
                <a:solidFill>
                  <a:srgbClr val="FF0000"/>
                </a:solidFill>
                <a:latin typeface="Tsukushi A Round Gothic" panose="02020400000000000000" pitchFamily="18" charset="-128"/>
                <a:ea typeface="Tsukushi A Round Gothic" panose="02020400000000000000" pitchFamily="18" charset="-128"/>
              </a:rPr>
              <a:t>不思議なコトが起こったら</a:t>
            </a:r>
            <a:endParaRPr lang="en-US" altLang="ja-JP" sz="3000" b="1" dirty="0">
              <a:solidFill>
                <a:srgbClr val="FF0000"/>
              </a:solidFill>
              <a:latin typeface="Tsukushi A Round Gothic" panose="02020400000000000000" pitchFamily="18" charset="-128"/>
              <a:ea typeface="Tsukushi A Round Gothic" panose="02020400000000000000" pitchFamily="18" charset="-128"/>
            </a:endParaRPr>
          </a:p>
          <a:p>
            <a:pPr algn="ctr"/>
            <a:r>
              <a:rPr lang="ja-JP" altLang="en-US" sz="3000" b="1">
                <a:solidFill>
                  <a:srgbClr val="FF0000"/>
                </a:solidFill>
                <a:latin typeface="Tsukushi A Round Gothic" panose="02020400000000000000" pitchFamily="18" charset="-128"/>
                <a:ea typeface="Tsukushi A Round Gothic" panose="02020400000000000000" pitchFamily="18" charset="-128"/>
              </a:rPr>
              <a:t>理由を調べてみよう！</a:t>
            </a:r>
            <a:endParaRPr lang="en-US" altLang="ja-JP" sz="3000" b="1" dirty="0">
              <a:solidFill>
                <a:srgbClr val="FF0000"/>
              </a:solidFill>
              <a:latin typeface="Tsukushi A Round Gothic" panose="02020400000000000000" pitchFamily="18" charset="-128"/>
              <a:ea typeface="Tsukushi A Round Gothic" panose="02020400000000000000" pitchFamily="18" charset="-128"/>
            </a:endParaRPr>
          </a:p>
          <a:p>
            <a:pPr algn="ctr"/>
            <a:r>
              <a:rPr lang="ja-JP" altLang="en-US" sz="3000" b="1">
                <a:solidFill>
                  <a:srgbClr val="FF0000"/>
                </a:solidFill>
                <a:latin typeface="Tsukushi A Round Gothic" panose="02020400000000000000" pitchFamily="18" charset="-128"/>
                <a:ea typeface="Tsukushi A Round Gothic" panose="02020400000000000000" pitchFamily="18" charset="-128"/>
              </a:rPr>
              <a:t>あっと驚くコトが分かるかもしれないよ</a:t>
            </a:r>
          </a:p>
        </p:txBody>
      </p:sp>
      <p:pic>
        <p:nvPicPr>
          <p:cNvPr id="10" name="図 9">
            <a:extLst>
              <a:ext uri="{FF2B5EF4-FFF2-40B4-BE49-F238E27FC236}">
                <a16:creationId xmlns:a16="http://schemas.microsoft.com/office/drawing/2014/main" id="{E4C95202-C6D2-3141-87EB-D9571A29E92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06593" y="4127828"/>
            <a:ext cx="1991678" cy="2257235"/>
          </a:xfrm>
          <a:prstGeom prst="rect">
            <a:avLst/>
          </a:prstGeom>
        </p:spPr>
      </p:pic>
    </p:spTree>
    <p:extLst>
      <p:ext uri="{BB962C8B-B14F-4D97-AF65-F5344CB8AC3E}">
        <p14:creationId xmlns:p14="http://schemas.microsoft.com/office/powerpoint/2010/main" val="18332036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763496B-6780-9749-BEBA-AD6B7C1E2771}"/>
              </a:ext>
            </a:extLst>
          </p:cNvPr>
          <p:cNvSpPr txBox="1"/>
          <p:nvPr/>
        </p:nvSpPr>
        <p:spPr>
          <a:xfrm>
            <a:off x="2310634" y="1376170"/>
            <a:ext cx="4871795"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めいちゃんの発明技！</a:t>
            </a:r>
          </a:p>
        </p:txBody>
      </p:sp>
      <p:pic>
        <p:nvPicPr>
          <p:cNvPr id="9" name="図 8">
            <a:extLst>
              <a:ext uri="{FF2B5EF4-FFF2-40B4-BE49-F238E27FC236}">
                <a16:creationId xmlns:a16="http://schemas.microsoft.com/office/drawing/2014/main" id="{677FAD68-E04B-1D4B-90F8-F667C4C0AFE8}"/>
              </a:ext>
            </a:extLst>
          </p:cNvPr>
          <p:cNvPicPr>
            <a:picLocks noChangeAspect="1"/>
          </p:cNvPicPr>
          <p:nvPr/>
        </p:nvPicPr>
        <p:blipFill>
          <a:blip r:embed="rId2"/>
          <a:stretch>
            <a:fillRect/>
          </a:stretch>
        </p:blipFill>
        <p:spPr>
          <a:xfrm flipH="1">
            <a:off x="6241774" y="3259420"/>
            <a:ext cx="2412641" cy="2972943"/>
          </a:xfrm>
          <a:prstGeom prst="rect">
            <a:avLst/>
          </a:prstGeom>
        </p:spPr>
      </p:pic>
      <p:sp>
        <p:nvSpPr>
          <p:cNvPr id="5" name="テキスト ボックス 4">
            <a:extLst>
              <a:ext uri="{FF2B5EF4-FFF2-40B4-BE49-F238E27FC236}">
                <a16:creationId xmlns:a16="http://schemas.microsoft.com/office/drawing/2014/main" id="{585EFD39-DB9C-1342-8DBD-B93A3EF8874E}"/>
              </a:ext>
            </a:extLst>
          </p:cNvPr>
          <p:cNvSpPr txBox="1"/>
          <p:nvPr/>
        </p:nvSpPr>
        <p:spPr>
          <a:xfrm>
            <a:off x="344858" y="1907085"/>
            <a:ext cx="8429106" cy="2400657"/>
          </a:xfrm>
          <a:prstGeom prst="rect">
            <a:avLst/>
          </a:prstGeom>
          <a:noFill/>
        </p:spPr>
        <p:txBody>
          <a:bodyPr wrap="square" rtlCol="0">
            <a:spAutoFit/>
          </a:bodyPr>
          <a:lstStyle/>
          <a:p>
            <a:r>
              <a:rPr lang="en-US" altLang="ja-JP" sz="3000" b="1" dirty="0">
                <a:solidFill>
                  <a:srgbClr val="F2F2F2"/>
                </a:solidFill>
                <a:latin typeface="Tsukushi A Round Gothic" panose="02020400000000000000" pitchFamily="18" charset="-128"/>
                <a:ea typeface="Tsukushi A Round Gothic" panose="02020400000000000000" pitchFamily="18" charset="-128"/>
              </a:rPr>
              <a:t>a.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大きく</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小さく</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長く⇄</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短く</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細く⇄太く</a:t>
            </a:r>
            <a:r>
              <a:rPr lang="en-US" altLang="ja-JP" sz="3000" b="1" dirty="0">
                <a:solidFill>
                  <a:srgbClr val="F2F2F2"/>
                </a:solidFill>
                <a:latin typeface="Tsukushi A Round Gothic" panose="02020400000000000000" pitchFamily="18" charset="-128"/>
                <a:ea typeface="Tsukushi A Round Gothic" panose="02020400000000000000" pitchFamily="18" charset="-128"/>
              </a:rPr>
              <a:t>)</a:t>
            </a:r>
          </a:p>
          <a:p>
            <a:r>
              <a:rPr lang="en-US" altLang="ja-JP" sz="3000" b="1" dirty="0">
                <a:solidFill>
                  <a:srgbClr val="F2F2F2"/>
                </a:solidFill>
                <a:latin typeface="Tsukushi A Round Gothic" panose="02020400000000000000" pitchFamily="18" charset="-128"/>
                <a:ea typeface="Tsukushi A Round Gothic" panose="02020400000000000000" pitchFamily="18" charset="-128"/>
              </a:rPr>
              <a:t>b.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分けてみよう</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くっつけてみよう</a:t>
            </a:r>
            <a:endParaRPr lang="en-US" altLang="ja-JP" sz="3000" b="1" dirty="0">
              <a:solidFill>
                <a:srgbClr val="F2F2F2"/>
              </a:solidFill>
              <a:latin typeface="Tsukushi A Round Gothic" panose="02020400000000000000" pitchFamily="18" charset="-128"/>
              <a:ea typeface="Tsukushi A Round Gothic" panose="02020400000000000000" pitchFamily="18" charset="-128"/>
            </a:endParaRPr>
          </a:p>
          <a:p>
            <a:r>
              <a:rPr lang="en-US" altLang="ja-JP" sz="3000" b="1" dirty="0">
                <a:solidFill>
                  <a:srgbClr val="FF0000"/>
                </a:solidFill>
                <a:latin typeface="Tsukushi A Round Gothic" panose="02020400000000000000" pitchFamily="18" charset="-128"/>
                <a:ea typeface="Tsukushi A Round Gothic" panose="02020400000000000000" pitchFamily="18" charset="-128"/>
              </a:rPr>
              <a:t>c.  </a:t>
            </a:r>
            <a:r>
              <a:rPr lang="ja-JP" altLang="en-US" sz="3000" b="1" dirty="0">
                <a:solidFill>
                  <a:srgbClr val="FF0000"/>
                </a:solidFill>
                <a:latin typeface="Tsukushi A Round Gothic" panose="02020400000000000000" pitchFamily="18" charset="-128"/>
                <a:ea typeface="Tsukushi A Round Gothic" panose="02020400000000000000" pitchFamily="18" charset="-128"/>
              </a:rPr>
              <a:t>入れ替えてみよう！他の何かから</a:t>
            </a:r>
            <a:endParaRPr lang="en-US" altLang="ja-JP" sz="3000" b="1" dirty="0">
              <a:solidFill>
                <a:srgbClr val="FF0000"/>
              </a:solidFill>
              <a:latin typeface="Tsukushi A Round Gothic" panose="02020400000000000000" pitchFamily="18" charset="-128"/>
              <a:ea typeface="Tsukushi A Round Gothic" panose="02020400000000000000" pitchFamily="18" charset="-128"/>
            </a:endParaRPr>
          </a:p>
          <a:p>
            <a:r>
              <a:rPr lang="ja-JP" altLang="en-US" sz="3000" b="1" dirty="0">
                <a:solidFill>
                  <a:srgbClr val="FF0000"/>
                </a:solidFill>
                <a:latin typeface="Tsukushi A Round Gothic" panose="02020400000000000000" pitchFamily="18" charset="-128"/>
                <a:ea typeface="Tsukushi A Round Gothic" panose="02020400000000000000" pitchFamily="18" charset="-128"/>
              </a:rPr>
              <a:t>　　ヒントをもらおう！</a:t>
            </a:r>
            <a:endParaRPr lang="en-US" altLang="ja-JP" sz="3000" b="1" dirty="0">
              <a:solidFill>
                <a:srgbClr val="FF0000"/>
              </a:solidFill>
              <a:latin typeface="Tsukushi A Round Gothic" panose="02020400000000000000" pitchFamily="18" charset="-128"/>
              <a:ea typeface="Tsukushi A Round Gothic" panose="02020400000000000000" pitchFamily="18" charset="-128"/>
            </a:endParaRPr>
          </a:p>
          <a:p>
            <a:r>
              <a:rPr lang="en-US" altLang="ja-JP" sz="3000" b="1" dirty="0">
                <a:solidFill>
                  <a:srgbClr val="F2F2F2"/>
                </a:solidFill>
                <a:latin typeface="Tsukushi A Round Gothic" panose="02020400000000000000" pitchFamily="18" charset="-128"/>
                <a:ea typeface="Tsukushi A Round Gothic" panose="02020400000000000000" pitchFamily="18" charset="-128"/>
              </a:rPr>
              <a:t>d.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逆にしてみよう！</a:t>
            </a:r>
            <a:r>
              <a:rPr lang="ja-JP" altLang="en-US" sz="3000" b="1" dirty="0">
                <a:solidFill>
                  <a:srgbClr val="FF0000"/>
                </a:solidFill>
                <a:latin typeface="Tsukushi A Round Gothic" panose="02020400000000000000" pitchFamily="18" charset="-128"/>
                <a:ea typeface="Tsukushi A Round Gothic" panose="02020400000000000000" pitchFamily="18" charset="-128"/>
              </a:rPr>
              <a:t>　</a:t>
            </a:r>
          </a:p>
        </p:txBody>
      </p:sp>
    </p:spTree>
    <p:extLst>
      <p:ext uri="{BB962C8B-B14F-4D97-AF65-F5344CB8AC3E}">
        <p14:creationId xmlns:p14="http://schemas.microsoft.com/office/powerpoint/2010/main" val="4502934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2681206" y="1266506"/>
            <a:ext cx="7327458"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入れ替えてみよう！</a:t>
            </a:r>
          </a:p>
        </p:txBody>
      </p:sp>
      <p:pic>
        <p:nvPicPr>
          <p:cNvPr id="8" name="図 7">
            <a:extLst>
              <a:ext uri="{FF2B5EF4-FFF2-40B4-BE49-F238E27FC236}">
                <a16:creationId xmlns:a16="http://schemas.microsoft.com/office/drawing/2014/main" id="{FB992ACE-B0E4-BE43-B389-C87E1AE729F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4513" y="1924050"/>
            <a:ext cx="2849880" cy="4076700"/>
          </a:xfrm>
          <a:prstGeom prst="rect">
            <a:avLst/>
          </a:prstGeom>
        </p:spPr>
      </p:pic>
      <p:sp>
        <p:nvSpPr>
          <p:cNvPr id="2" name="正方形/長方形 1">
            <a:extLst>
              <a:ext uri="{FF2B5EF4-FFF2-40B4-BE49-F238E27FC236}">
                <a16:creationId xmlns:a16="http://schemas.microsoft.com/office/drawing/2014/main" id="{0B1E266C-E556-8E40-A5DE-E35CE244F134}"/>
              </a:ext>
            </a:extLst>
          </p:cNvPr>
          <p:cNvSpPr/>
          <p:nvPr/>
        </p:nvSpPr>
        <p:spPr>
          <a:xfrm>
            <a:off x="0" y="6519446"/>
            <a:ext cx="5416689" cy="338554"/>
          </a:xfrm>
          <a:prstGeom prst="rect">
            <a:avLst/>
          </a:prstGeom>
        </p:spPr>
        <p:txBody>
          <a:bodyPr wrap="square">
            <a:spAutoFit/>
          </a:bodyPr>
          <a:lstStyle/>
          <a:p>
            <a:r>
              <a:rPr lang="ja-JP" altLang="en-US" sz="800" dirty="0">
                <a:solidFill>
                  <a:schemeClr val="bg1">
                    <a:lumMod val="50000"/>
                  </a:schemeClr>
                </a:solidFill>
                <a:latin typeface="Tsukushi A Round Gothic"/>
              </a:rPr>
              <a:t>浦安市立日の出小学校お父さんの会ホームページ　</a:t>
            </a:r>
            <a:r>
              <a:rPr lang="en-US" altLang="ja-JP" sz="800" dirty="0">
                <a:solidFill>
                  <a:schemeClr val="bg1">
                    <a:lumMod val="50000"/>
                  </a:schemeClr>
                </a:solidFill>
                <a:latin typeface="Tsukushi A Round Gothic"/>
              </a:rPr>
              <a:t>https://sites.google.com/site/hinodepapas/event/event_news/pet_bottle_roket_2011/pb_rocket_tsukurikata</a:t>
            </a:r>
            <a:endParaRPr lang="ja-JP" altLang="en-US" sz="800" dirty="0">
              <a:solidFill>
                <a:schemeClr val="bg1">
                  <a:lumMod val="50000"/>
                </a:schemeClr>
              </a:solidFill>
              <a:latin typeface="Tsukushi A Round Gothic"/>
            </a:endParaRPr>
          </a:p>
        </p:txBody>
      </p:sp>
      <p:pic>
        <p:nvPicPr>
          <p:cNvPr id="4" name="図 3">
            <a:extLst>
              <a:ext uri="{FF2B5EF4-FFF2-40B4-BE49-F238E27FC236}">
                <a16:creationId xmlns:a16="http://schemas.microsoft.com/office/drawing/2014/main" id="{7ACA3364-8263-4D43-AE7F-5C733C6960C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30714" y="1924050"/>
            <a:ext cx="4809434" cy="3607076"/>
          </a:xfrm>
          <a:prstGeom prst="rect">
            <a:avLst/>
          </a:prstGeom>
        </p:spPr>
      </p:pic>
    </p:spTree>
    <p:extLst>
      <p:ext uri="{BB962C8B-B14F-4D97-AF65-F5344CB8AC3E}">
        <p14:creationId xmlns:p14="http://schemas.microsoft.com/office/powerpoint/2010/main" val="463896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2681206" y="1266506"/>
            <a:ext cx="7327458" cy="553998"/>
          </a:xfrm>
          <a:prstGeom prst="rect">
            <a:avLst/>
          </a:prstGeom>
          <a:noFill/>
        </p:spPr>
        <p:txBody>
          <a:bodyPr wrap="square" rtlCol="0">
            <a:spAutoFit/>
          </a:bodyPr>
          <a:lstStyle/>
          <a:p>
            <a:r>
              <a:rPr lang="ja-JP" altLang="en-US" sz="3000">
                <a:latin typeface="Tsukushi A Round Gothic" panose="02020400000000000000" pitchFamily="18" charset="-128"/>
                <a:ea typeface="Tsukushi A Round Gothic" panose="02020400000000000000" pitchFamily="18" charset="-128"/>
              </a:rPr>
              <a:t>入れ替えてみよう！</a:t>
            </a:r>
          </a:p>
        </p:txBody>
      </p:sp>
      <p:pic>
        <p:nvPicPr>
          <p:cNvPr id="3" name="図 2">
            <a:extLst>
              <a:ext uri="{FF2B5EF4-FFF2-40B4-BE49-F238E27FC236}">
                <a16:creationId xmlns:a16="http://schemas.microsoft.com/office/drawing/2014/main" id="{CC928AA8-9197-4943-AEF9-9AB1494AD760}"/>
              </a:ext>
            </a:extLst>
          </p:cNvPr>
          <p:cNvPicPr>
            <a:picLocks noChangeAspect="1"/>
          </p:cNvPicPr>
          <p:nvPr/>
        </p:nvPicPr>
        <p:blipFill>
          <a:blip r:embed="rId2"/>
          <a:stretch>
            <a:fillRect/>
          </a:stretch>
        </p:blipFill>
        <p:spPr>
          <a:xfrm>
            <a:off x="460031" y="3200399"/>
            <a:ext cx="1847850" cy="2514600"/>
          </a:xfrm>
          <a:prstGeom prst="rect">
            <a:avLst/>
          </a:prstGeom>
        </p:spPr>
      </p:pic>
      <p:sp>
        <p:nvSpPr>
          <p:cNvPr id="7" name="テキスト ボックス 6">
            <a:extLst>
              <a:ext uri="{FF2B5EF4-FFF2-40B4-BE49-F238E27FC236}">
                <a16:creationId xmlns:a16="http://schemas.microsoft.com/office/drawing/2014/main" id="{A4B2E0BD-516C-C142-B4F3-34753226B621}"/>
              </a:ext>
            </a:extLst>
          </p:cNvPr>
          <p:cNvSpPr txBox="1"/>
          <p:nvPr/>
        </p:nvSpPr>
        <p:spPr>
          <a:xfrm>
            <a:off x="2576383" y="2194707"/>
            <a:ext cx="5745893" cy="2400657"/>
          </a:xfrm>
          <a:prstGeom prst="rect">
            <a:avLst/>
          </a:prstGeom>
          <a:noFill/>
          <a:ln w="38100" cap="rnd" cmpd="thickThin">
            <a:solidFill>
              <a:srgbClr val="00B050"/>
            </a:solidFill>
          </a:ln>
        </p:spPr>
        <p:txBody>
          <a:bodyPr wrap="square" rtlCol="0">
            <a:spAutoFit/>
          </a:bodyPr>
          <a:lstStyle/>
          <a:p>
            <a:pPr algn="ctr"/>
            <a:r>
              <a:rPr lang="ja-JP" altLang="en-US" sz="3000">
                <a:latin typeface="Tsukushi A Round Gothic" panose="02020400000000000000" pitchFamily="18" charset="-128"/>
                <a:ea typeface="Tsukushi A Round Gothic" panose="02020400000000000000" pitchFamily="18" charset="-128"/>
              </a:rPr>
              <a:t>中身だけじゃなくて</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a:latin typeface="Tsukushi A Round Gothic" panose="02020400000000000000" pitchFamily="18" charset="-128"/>
                <a:ea typeface="Tsukushi A Round Gothic" panose="02020400000000000000" pitchFamily="18" charset="-128"/>
              </a:rPr>
              <a:t>素材を入れ替えることもできるにゃん！</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a:latin typeface="Tsukushi A Round Gothic" panose="02020400000000000000" pitchFamily="18" charset="-128"/>
                <a:ea typeface="Tsukushi A Round Gothic" panose="02020400000000000000" pitchFamily="18" charset="-128"/>
              </a:rPr>
              <a:t>僕の好きなクッキーをボトル形にしたら幸せにゃん！</a:t>
            </a:r>
            <a:endParaRPr lang="en-US" altLang="ja-JP" sz="3000" dirty="0">
              <a:latin typeface="Tsukushi A Round Gothic" panose="02020400000000000000" pitchFamily="18" charset="-128"/>
              <a:ea typeface="Tsukushi A Round Gothic" panose="02020400000000000000" pitchFamily="18" charset="-128"/>
            </a:endParaRPr>
          </a:p>
        </p:txBody>
      </p:sp>
    </p:spTree>
    <p:extLst>
      <p:ext uri="{BB962C8B-B14F-4D97-AF65-F5344CB8AC3E}">
        <p14:creationId xmlns:p14="http://schemas.microsoft.com/office/powerpoint/2010/main" val="1082215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2681206" y="1266506"/>
            <a:ext cx="7327458"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他の何かからヒントをもらおう！</a:t>
            </a:r>
          </a:p>
        </p:txBody>
      </p:sp>
      <p:pic>
        <p:nvPicPr>
          <p:cNvPr id="8" name="図 7">
            <a:extLst>
              <a:ext uri="{FF2B5EF4-FFF2-40B4-BE49-F238E27FC236}">
                <a16:creationId xmlns:a16="http://schemas.microsoft.com/office/drawing/2014/main" id="{FB992ACE-B0E4-BE43-B389-C87E1AE729F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47129" y="2747834"/>
            <a:ext cx="2014856" cy="2882213"/>
          </a:xfrm>
          <a:prstGeom prst="rect">
            <a:avLst/>
          </a:prstGeom>
        </p:spPr>
      </p:pic>
      <p:sp>
        <p:nvSpPr>
          <p:cNvPr id="6" name="円形吹き出し 5">
            <a:extLst>
              <a:ext uri="{FF2B5EF4-FFF2-40B4-BE49-F238E27FC236}">
                <a16:creationId xmlns:a16="http://schemas.microsoft.com/office/drawing/2014/main" id="{E696DDC0-24D7-0C4D-89BD-E5F373371AF8}"/>
              </a:ext>
            </a:extLst>
          </p:cNvPr>
          <p:cNvSpPr/>
          <p:nvPr/>
        </p:nvSpPr>
        <p:spPr>
          <a:xfrm>
            <a:off x="3330272" y="1900028"/>
            <a:ext cx="4078419" cy="1610561"/>
          </a:xfrm>
          <a:prstGeom prst="wedgeEllipseCallout">
            <a:avLst>
              <a:gd name="adj1" fmla="val -54026"/>
              <a:gd name="adj2" fmla="val 4514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7" name="テキスト ボックス 6">
            <a:extLst>
              <a:ext uri="{FF2B5EF4-FFF2-40B4-BE49-F238E27FC236}">
                <a16:creationId xmlns:a16="http://schemas.microsoft.com/office/drawing/2014/main" id="{7A387691-FFBA-4646-8857-2E340029EBFB}"/>
              </a:ext>
            </a:extLst>
          </p:cNvPr>
          <p:cNvSpPr txBox="1"/>
          <p:nvPr/>
        </p:nvSpPr>
        <p:spPr>
          <a:xfrm>
            <a:off x="3581692" y="2280128"/>
            <a:ext cx="3570208" cy="707886"/>
          </a:xfrm>
          <a:prstGeom prst="rect">
            <a:avLst/>
          </a:prstGeom>
          <a:noFill/>
        </p:spPr>
        <p:txBody>
          <a:bodyPr wrap="none" rtlCol="0">
            <a:spAutoFit/>
          </a:bodyPr>
          <a:lstStyle/>
          <a:p>
            <a:pPr algn="ctr"/>
            <a:r>
              <a:rPr lang="ja-JP" altLang="en-US" sz="2000" dirty="0"/>
              <a:t>ヒントを探しに</a:t>
            </a:r>
            <a:endParaRPr lang="en-US" altLang="ja-JP" sz="2000" dirty="0"/>
          </a:p>
          <a:p>
            <a:pPr algn="ctr"/>
            <a:r>
              <a:rPr lang="ja-JP" altLang="en-US" sz="2000" b="1" dirty="0">
                <a:solidFill>
                  <a:srgbClr val="FF0000"/>
                </a:solidFill>
              </a:rPr>
              <a:t>お出かけしてみるのも良いわね</a:t>
            </a:r>
          </a:p>
        </p:txBody>
      </p:sp>
    </p:spTree>
    <p:extLst>
      <p:ext uri="{BB962C8B-B14F-4D97-AF65-F5344CB8AC3E}">
        <p14:creationId xmlns:p14="http://schemas.microsoft.com/office/powerpoint/2010/main" val="36292930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1816542" y="702036"/>
            <a:ext cx="7327458"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他の何かからヒントをもらおう！</a:t>
            </a:r>
          </a:p>
        </p:txBody>
      </p:sp>
      <p:pic>
        <p:nvPicPr>
          <p:cNvPr id="8" name="図 7">
            <a:extLst>
              <a:ext uri="{FF2B5EF4-FFF2-40B4-BE49-F238E27FC236}">
                <a16:creationId xmlns:a16="http://schemas.microsoft.com/office/drawing/2014/main" id="{FB992ACE-B0E4-BE43-B389-C87E1AE729F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2062" y="3498507"/>
            <a:ext cx="1431779" cy="2048132"/>
          </a:xfrm>
          <a:prstGeom prst="rect">
            <a:avLst/>
          </a:prstGeom>
        </p:spPr>
      </p:pic>
      <p:pic>
        <p:nvPicPr>
          <p:cNvPr id="3" name="図 2">
            <a:extLst>
              <a:ext uri="{FF2B5EF4-FFF2-40B4-BE49-F238E27FC236}">
                <a16:creationId xmlns:a16="http://schemas.microsoft.com/office/drawing/2014/main" id="{A6B453BE-8CC7-784F-A90D-165169A024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07625" y="1444487"/>
            <a:ext cx="5790620" cy="4386356"/>
          </a:xfrm>
          <a:prstGeom prst="rect">
            <a:avLst/>
          </a:prstGeom>
        </p:spPr>
      </p:pic>
      <p:sp>
        <p:nvSpPr>
          <p:cNvPr id="10" name="円形吹き出し 9">
            <a:extLst>
              <a:ext uri="{FF2B5EF4-FFF2-40B4-BE49-F238E27FC236}">
                <a16:creationId xmlns:a16="http://schemas.microsoft.com/office/drawing/2014/main" id="{4151852B-7B05-5049-92C3-080F2602DC99}"/>
              </a:ext>
            </a:extLst>
          </p:cNvPr>
          <p:cNvSpPr/>
          <p:nvPr/>
        </p:nvSpPr>
        <p:spPr>
          <a:xfrm>
            <a:off x="250225" y="2064016"/>
            <a:ext cx="1973993" cy="961846"/>
          </a:xfrm>
          <a:prstGeom prst="wedgeEllipseCallout">
            <a:avLst>
              <a:gd name="adj1" fmla="val -9045"/>
              <a:gd name="adj2" fmla="val 10060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1" name="テキスト ボックス 10">
            <a:extLst>
              <a:ext uri="{FF2B5EF4-FFF2-40B4-BE49-F238E27FC236}">
                <a16:creationId xmlns:a16="http://schemas.microsoft.com/office/drawing/2014/main" id="{D01E3827-89A3-B348-8A8D-735C7817C81A}"/>
              </a:ext>
            </a:extLst>
          </p:cNvPr>
          <p:cNvSpPr txBox="1"/>
          <p:nvPr/>
        </p:nvSpPr>
        <p:spPr>
          <a:xfrm>
            <a:off x="571633" y="2197730"/>
            <a:ext cx="1386918" cy="707886"/>
          </a:xfrm>
          <a:prstGeom prst="rect">
            <a:avLst/>
          </a:prstGeom>
          <a:noFill/>
        </p:spPr>
        <p:txBody>
          <a:bodyPr wrap="none" rtlCol="0">
            <a:spAutoFit/>
          </a:bodyPr>
          <a:lstStyle/>
          <a:p>
            <a:pPr algn="ctr"/>
            <a:r>
              <a:rPr lang="ja-JP" altLang="en-US" sz="2000" dirty="0"/>
              <a:t>水族館に</a:t>
            </a:r>
            <a:endParaRPr lang="en-US" altLang="ja-JP" sz="2000" dirty="0"/>
          </a:p>
          <a:p>
            <a:pPr algn="ctr"/>
            <a:r>
              <a:rPr lang="ja-JP" altLang="en-US" sz="2000" dirty="0"/>
              <a:t>来てみたよ</a:t>
            </a:r>
            <a:endParaRPr lang="ja-JP" altLang="en-US" sz="2000" b="1" dirty="0">
              <a:solidFill>
                <a:srgbClr val="FF0000"/>
              </a:solidFill>
            </a:endParaRPr>
          </a:p>
        </p:txBody>
      </p:sp>
      <p:sp>
        <p:nvSpPr>
          <p:cNvPr id="7" name="テキスト ボックス 6">
            <a:extLst>
              <a:ext uri="{FF2B5EF4-FFF2-40B4-BE49-F238E27FC236}">
                <a16:creationId xmlns:a16="http://schemas.microsoft.com/office/drawing/2014/main" id="{8865EA9A-5113-9F42-A330-1E81DD3A6FB4}"/>
              </a:ext>
            </a:extLst>
          </p:cNvPr>
          <p:cNvSpPr txBox="1"/>
          <p:nvPr/>
        </p:nvSpPr>
        <p:spPr>
          <a:xfrm>
            <a:off x="0" y="6661683"/>
            <a:ext cx="3244305" cy="215444"/>
          </a:xfrm>
          <a:prstGeom prst="rect">
            <a:avLst/>
          </a:prstGeom>
          <a:noFill/>
        </p:spPr>
        <p:txBody>
          <a:bodyPr wrap="square" rtlCol="0">
            <a:spAutoFit/>
          </a:bodyPr>
          <a:lstStyle/>
          <a:p>
            <a:r>
              <a:rPr lang="ja-JP" altLang="en-US" sz="800" dirty="0">
                <a:solidFill>
                  <a:schemeClr val="bg1">
                    <a:lumMod val="50000"/>
                  </a:schemeClr>
                </a:solidFill>
                <a:latin typeface="Tsukushi A Round Gothic"/>
                <a:ea typeface="+mj-ea"/>
              </a:rPr>
              <a:t>総合素材サイト「ｿｻﾞｲﾝｸﾞ　」水族館「大きな水槽を観る人たち」</a:t>
            </a:r>
          </a:p>
        </p:txBody>
      </p:sp>
    </p:spTree>
    <p:extLst>
      <p:ext uri="{BB962C8B-B14F-4D97-AF65-F5344CB8AC3E}">
        <p14:creationId xmlns:p14="http://schemas.microsoft.com/office/powerpoint/2010/main" val="10684959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865EA9A-5113-9F42-A330-1E81DD3A6FB4}"/>
              </a:ext>
            </a:extLst>
          </p:cNvPr>
          <p:cNvSpPr txBox="1"/>
          <p:nvPr/>
        </p:nvSpPr>
        <p:spPr>
          <a:xfrm>
            <a:off x="1880002" y="842437"/>
            <a:ext cx="7327458"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他の何かからヒントをもらおう！</a:t>
            </a:r>
          </a:p>
        </p:txBody>
      </p:sp>
      <p:sp>
        <p:nvSpPr>
          <p:cNvPr id="6" name="円形吹き出し 5">
            <a:extLst>
              <a:ext uri="{FF2B5EF4-FFF2-40B4-BE49-F238E27FC236}">
                <a16:creationId xmlns:a16="http://schemas.microsoft.com/office/drawing/2014/main" id="{E696DDC0-24D7-0C4D-89BD-E5F373371AF8}"/>
              </a:ext>
            </a:extLst>
          </p:cNvPr>
          <p:cNvSpPr/>
          <p:nvPr/>
        </p:nvSpPr>
        <p:spPr>
          <a:xfrm>
            <a:off x="2681206" y="1640628"/>
            <a:ext cx="2826644" cy="792233"/>
          </a:xfrm>
          <a:prstGeom prst="wedgeEllipseCallout">
            <a:avLst>
              <a:gd name="adj1" fmla="val -64210"/>
              <a:gd name="adj2" fmla="val 12607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7" name="テキスト ボックス 6">
            <a:extLst>
              <a:ext uri="{FF2B5EF4-FFF2-40B4-BE49-F238E27FC236}">
                <a16:creationId xmlns:a16="http://schemas.microsoft.com/office/drawing/2014/main" id="{7A387691-FFBA-4646-8857-2E340029EBFB}"/>
              </a:ext>
            </a:extLst>
          </p:cNvPr>
          <p:cNvSpPr txBox="1"/>
          <p:nvPr/>
        </p:nvSpPr>
        <p:spPr>
          <a:xfrm>
            <a:off x="2864072" y="1787629"/>
            <a:ext cx="2484574" cy="461665"/>
          </a:xfrm>
          <a:prstGeom prst="rect">
            <a:avLst/>
          </a:prstGeom>
          <a:noFill/>
        </p:spPr>
        <p:txBody>
          <a:bodyPr wrap="none" rtlCol="0">
            <a:spAutoFit/>
          </a:bodyPr>
          <a:lstStyle/>
          <a:p>
            <a:pPr algn="ctr"/>
            <a:r>
              <a:rPr lang="ja-JP" altLang="en-US" sz="2400" dirty="0"/>
              <a:t>水槽にしてみてん</a:t>
            </a:r>
            <a:endParaRPr lang="ja-JP" altLang="en-US" sz="2400" b="1" dirty="0">
              <a:solidFill>
                <a:srgbClr val="FF0000"/>
              </a:solidFill>
            </a:endParaRPr>
          </a:p>
        </p:txBody>
      </p:sp>
      <p:pic>
        <p:nvPicPr>
          <p:cNvPr id="8" name="図 7">
            <a:extLst>
              <a:ext uri="{FF2B5EF4-FFF2-40B4-BE49-F238E27FC236}">
                <a16:creationId xmlns:a16="http://schemas.microsoft.com/office/drawing/2014/main" id="{A92A0FD4-61E4-DE40-B4AE-70CEB77C873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30601" y="2589765"/>
            <a:ext cx="4026261" cy="3019696"/>
          </a:xfrm>
          <a:prstGeom prst="rect">
            <a:avLst/>
          </a:prstGeom>
        </p:spPr>
      </p:pic>
      <p:sp>
        <p:nvSpPr>
          <p:cNvPr id="10" name="正方形/長方形 9">
            <a:extLst>
              <a:ext uri="{FF2B5EF4-FFF2-40B4-BE49-F238E27FC236}">
                <a16:creationId xmlns:a16="http://schemas.microsoft.com/office/drawing/2014/main" id="{29CBE4C9-A4CE-3646-A830-E79F52CF91B2}"/>
              </a:ext>
            </a:extLst>
          </p:cNvPr>
          <p:cNvSpPr/>
          <p:nvPr/>
        </p:nvSpPr>
        <p:spPr>
          <a:xfrm>
            <a:off x="0" y="6644415"/>
            <a:ext cx="3860800" cy="213585"/>
          </a:xfrm>
          <a:prstGeom prst="rect">
            <a:avLst/>
          </a:prstGeom>
        </p:spPr>
        <p:txBody>
          <a:bodyPr wrap="square">
            <a:spAutoFit/>
          </a:bodyPr>
          <a:lstStyle/>
          <a:p>
            <a:r>
              <a:rPr lang="en-US" altLang="ja-JP" sz="800" dirty="0" err="1">
                <a:solidFill>
                  <a:schemeClr val="bg1">
                    <a:lumMod val="50000"/>
                  </a:schemeClr>
                </a:solidFill>
                <a:ea typeface="Tsukushi A Round Gothic" panose="02020400000000000000"/>
              </a:rPr>
              <a:t>livedoorBlog</a:t>
            </a:r>
            <a:r>
              <a:rPr lang="ja-JP" altLang="en-US" sz="800" dirty="0">
                <a:solidFill>
                  <a:schemeClr val="bg1">
                    <a:lumMod val="50000"/>
                  </a:schemeClr>
                </a:solidFill>
                <a:ea typeface="Tsukushi A Round Gothic" panose="02020400000000000000"/>
              </a:rPr>
              <a:t>「指の水温計」</a:t>
            </a:r>
            <a:r>
              <a:rPr lang="en-US" altLang="ja-JP" sz="800" dirty="0">
                <a:solidFill>
                  <a:schemeClr val="bg1">
                    <a:lumMod val="50000"/>
                  </a:schemeClr>
                </a:solidFill>
                <a:ea typeface="Tsukushi A Round Gothic" panose="02020400000000000000"/>
              </a:rPr>
              <a:t>http://blog.livedoor.jp/nh15ch18/archives/50476282.html</a:t>
            </a:r>
            <a:endParaRPr lang="ja-JP" altLang="en-US" sz="800" dirty="0">
              <a:solidFill>
                <a:schemeClr val="bg1">
                  <a:lumMod val="50000"/>
                </a:schemeClr>
              </a:solidFill>
              <a:ea typeface="Tsukushi A Round Gothic" panose="02020400000000000000"/>
            </a:endParaRPr>
          </a:p>
        </p:txBody>
      </p:sp>
      <p:pic>
        <p:nvPicPr>
          <p:cNvPr id="2" name="図 1">
            <a:extLst>
              <a:ext uri="{FF2B5EF4-FFF2-40B4-BE49-F238E27FC236}">
                <a16:creationId xmlns:a16="http://schemas.microsoft.com/office/drawing/2014/main" id="{376837E1-61D8-BC46-8DEA-40BA14C15F60}"/>
              </a:ext>
            </a:extLst>
          </p:cNvPr>
          <p:cNvPicPr>
            <a:picLocks noChangeAspect="1"/>
          </p:cNvPicPr>
          <p:nvPr/>
        </p:nvPicPr>
        <p:blipFill>
          <a:blip r:embed="rId3"/>
          <a:stretch>
            <a:fillRect/>
          </a:stretch>
        </p:blipFill>
        <p:spPr>
          <a:xfrm>
            <a:off x="554403" y="1322556"/>
            <a:ext cx="1997708" cy="4540245"/>
          </a:xfrm>
          <a:prstGeom prst="rect">
            <a:avLst/>
          </a:prstGeom>
        </p:spPr>
      </p:pic>
      <p:pic>
        <p:nvPicPr>
          <p:cNvPr id="11" name="図 10" descr="発明楽PDF版.pdf"/>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78337" y="56019"/>
            <a:ext cx="1288577" cy="1266537"/>
          </a:xfrm>
          <a:prstGeom prst="rect">
            <a:avLst/>
          </a:prstGeom>
        </p:spPr>
      </p:pic>
    </p:spTree>
    <p:extLst>
      <p:ext uri="{BB962C8B-B14F-4D97-AF65-F5344CB8AC3E}">
        <p14:creationId xmlns:p14="http://schemas.microsoft.com/office/powerpoint/2010/main" val="2775821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685" y="1439488"/>
            <a:ext cx="7267062" cy="5511262"/>
          </a:xfrm>
          <a:prstGeom prst="rect">
            <a:avLst/>
          </a:prstGeom>
        </p:spPr>
      </p:pic>
      <p:sp>
        <p:nvSpPr>
          <p:cNvPr id="9" name="テキスト ボックス 8">
            <a:extLst>
              <a:ext uri="{FF2B5EF4-FFF2-40B4-BE49-F238E27FC236}">
                <a16:creationId xmlns:a16="http://schemas.microsoft.com/office/drawing/2014/main" id="{8865EA9A-5113-9F42-A330-1E81DD3A6FB4}"/>
              </a:ext>
            </a:extLst>
          </p:cNvPr>
          <p:cNvSpPr txBox="1"/>
          <p:nvPr/>
        </p:nvSpPr>
        <p:spPr>
          <a:xfrm>
            <a:off x="1913297" y="741172"/>
            <a:ext cx="7327458"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他の何かからヒントをもらおう！</a:t>
            </a:r>
          </a:p>
        </p:txBody>
      </p:sp>
      <p:sp>
        <p:nvSpPr>
          <p:cNvPr id="12" name="円形吹き出し 11">
            <a:extLst>
              <a:ext uri="{FF2B5EF4-FFF2-40B4-BE49-F238E27FC236}">
                <a16:creationId xmlns:a16="http://schemas.microsoft.com/office/drawing/2014/main" id="{B679B881-B1AD-9547-988D-636D8BA5CECE}"/>
              </a:ext>
            </a:extLst>
          </p:cNvPr>
          <p:cNvSpPr/>
          <p:nvPr/>
        </p:nvSpPr>
        <p:spPr>
          <a:xfrm>
            <a:off x="4828401" y="3055239"/>
            <a:ext cx="2994689" cy="1139880"/>
          </a:xfrm>
          <a:prstGeom prst="wedgeEllipseCallout">
            <a:avLst>
              <a:gd name="adj1" fmla="val -73872"/>
              <a:gd name="adj2" fmla="val 1095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3" name="テキスト ボックス 12">
            <a:extLst>
              <a:ext uri="{FF2B5EF4-FFF2-40B4-BE49-F238E27FC236}">
                <a16:creationId xmlns:a16="http://schemas.microsoft.com/office/drawing/2014/main" id="{AD761261-6442-9348-93EB-202DB85A2761}"/>
              </a:ext>
            </a:extLst>
          </p:cNvPr>
          <p:cNvSpPr txBox="1"/>
          <p:nvPr/>
        </p:nvSpPr>
        <p:spPr>
          <a:xfrm>
            <a:off x="4845216" y="3293182"/>
            <a:ext cx="2930810" cy="707886"/>
          </a:xfrm>
          <a:prstGeom prst="rect">
            <a:avLst/>
          </a:prstGeom>
          <a:noFill/>
        </p:spPr>
        <p:txBody>
          <a:bodyPr wrap="none" rtlCol="0">
            <a:spAutoFit/>
          </a:bodyPr>
          <a:lstStyle/>
          <a:p>
            <a:pPr algn="ctr"/>
            <a:r>
              <a:rPr lang="ja-JP" altLang="en-US" sz="2000" dirty="0"/>
              <a:t>ぼくは中に入って、</a:t>
            </a:r>
            <a:r>
              <a:rPr lang="ja-JP" altLang="en-US" sz="2000" b="1" dirty="0">
                <a:solidFill>
                  <a:srgbClr val="FF0000"/>
                </a:solidFill>
              </a:rPr>
              <a:t>中から</a:t>
            </a:r>
            <a:endParaRPr lang="en-US" altLang="ja-JP" sz="2000" b="1" dirty="0">
              <a:solidFill>
                <a:srgbClr val="FF0000"/>
              </a:solidFill>
            </a:endParaRPr>
          </a:p>
          <a:p>
            <a:pPr algn="ctr"/>
            <a:r>
              <a:rPr lang="ja-JP" altLang="en-US" sz="2000" b="1" dirty="0">
                <a:solidFill>
                  <a:srgbClr val="FF0000"/>
                </a:solidFill>
              </a:rPr>
              <a:t>水族館を楽しむにゃん</a:t>
            </a:r>
          </a:p>
        </p:txBody>
      </p:sp>
      <p:sp>
        <p:nvSpPr>
          <p:cNvPr id="14" name="テキスト ボックス 13">
            <a:extLst>
              <a:ext uri="{FF2B5EF4-FFF2-40B4-BE49-F238E27FC236}">
                <a16:creationId xmlns:a16="http://schemas.microsoft.com/office/drawing/2014/main" id="{8865EA9A-5113-9F42-A330-1E81DD3A6FB4}"/>
              </a:ext>
            </a:extLst>
          </p:cNvPr>
          <p:cNvSpPr txBox="1"/>
          <p:nvPr/>
        </p:nvSpPr>
        <p:spPr>
          <a:xfrm>
            <a:off x="23185" y="6658631"/>
            <a:ext cx="3244305" cy="215444"/>
          </a:xfrm>
          <a:prstGeom prst="rect">
            <a:avLst/>
          </a:prstGeom>
          <a:noFill/>
        </p:spPr>
        <p:txBody>
          <a:bodyPr wrap="square" rtlCol="0">
            <a:spAutoFit/>
          </a:bodyPr>
          <a:lstStyle/>
          <a:p>
            <a:r>
              <a:rPr lang="ja-JP" altLang="en-US" sz="800" dirty="0">
                <a:solidFill>
                  <a:schemeClr val="bg1">
                    <a:lumMod val="50000"/>
                  </a:schemeClr>
                </a:solidFill>
                <a:latin typeface="Tsukushi A Round Gothic"/>
                <a:ea typeface="+mj-ea"/>
              </a:rPr>
              <a:t>総合素材サイト「ｿｻﾞｲﾝｸﾞ　」水族館「大きな水槽を観る人たち」</a:t>
            </a:r>
          </a:p>
        </p:txBody>
      </p:sp>
    </p:spTree>
    <p:extLst>
      <p:ext uri="{BB962C8B-B14F-4D97-AF65-F5344CB8AC3E}">
        <p14:creationId xmlns:p14="http://schemas.microsoft.com/office/powerpoint/2010/main" val="11569534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1518B0A-5B3D-DD42-A6DF-51ECB7B00894}"/>
              </a:ext>
            </a:extLst>
          </p:cNvPr>
          <p:cNvSpPr txBox="1"/>
          <p:nvPr/>
        </p:nvSpPr>
        <p:spPr>
          <a:xfrm>
            <a:off x="742207" y="1402816"/>
            <a:ext cx="7383482" cy="1015663"/>
          </a:xfrm>
          <a:prstGeom prst="rect">
            <a:avLst/>
          </a:prstGeom>
          <a:noFill/>
          <a:ln w="38100" cap="rnd" cmpd="thickThin">
            <a:solidFill>
              <a:srgbClr val="FF0000"/>
            </a:solidFill>
          </a:ln>
        </p:spPr>
        <p:txBody>
          <a:bodyPr wrap="square" rtlCol="0">
            <a:spAutoFit/>
          </a:bodyPr>
          <a:lstStyle/>
          <a:p>
            <a:pPr algn="ctr"/>
            <a:r>
              <a:rPr lang="ja-JP" altLang="en-US" sz="3000">
                <a:latin typeface="Tsukushi A Round Gothic" panose="02020400000000000000" pitchFamily="18" charset="-128"/>
                <a:ea typeface="Tsukushi A Round Gothic" panose="02020400000000000000" pitchFamily="18" charset="-128"/>
              </a:rPr>
              <a:t>目につくモノ</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a:latin typeface="Tsukushi A Round Gothic" panose="02020400000000000000" pitchFamily="18" charset="-128"/>
                <a:ea typeface="Tsukushi A Round Gothic" panose="02020400000000000000" pitchFamily="18" charset="-128"/>
              </a:rPr>
              <a:t>全部がヒントになるんだね！</a:t>
            </a:r>
            <a:endParaRPr lang="en-US" altLang="ja-JP" sz="3000" dirty="0">
              <a:latin typeface="Tsukushi A Round Gothic" panose="02020400000000000000" pitchFamily="18" charset="-128"/>
              <a:ea typeface="Tsukushi A Round Gothic" panose="02020400000000000000" pitchFamily="18" charset="-128"/>
            </a:endParaRPr>
          </a:p>
        </p:txBody>
      </p:sp>
      <p:pic>
        <p:nvPicPr>
          <p:cNvPr id="15" name="図 14">
            <a:extLst>
              <a:ext uri="{FF2B5EF4-FFF2-40B4-BE49-F238E27FC236}">
                <a16:creationId xmlns:a16="http://schemas.microsoft.com/office/drawing/2014/main" id="{05EA8273-8604-8D43-887A-A57578E43E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88195" y="2768155"/>
            <a:ext cx="2258759" cy="3232595"/>
          </a:xfrm>
          <a:prstGeom prst="rect">
            <a:avLst/>
          </a:prstGeom>
        </p:spPr>
      </p:pic>
      <p:pic>
        <p:nvPicPr>
          <p:cNvPr id="2" name="図 1">
            <a:extLst>
              <a:ext uri="{FF2B5EF4-FFF2-40B4-BE49-F238E27FC236}">
                <a16:creationId xmlns:a16="http://schemas.microsoft.com/office/drawing/2014/main" id="{98598AA2-4D07-5A4E-98FE-7801384B02B0}"/>
              </a:ext>
            </a:extLst>
          </p:cNvPr>
          <p:cNvPicPr>
            <a:picLocks noChangeAspect="1"/>
          </p:cNvPicPr>
          <p:nvPr/>
        </p:nvPicPr>
        <p:blipFill>
          <a:blip r:embed="rId4"/>
          <a:stretch>
            <a:fillRect/>
          </a:stretch>
        </p:blipFill>
        <p:spPr>
          <a:xfrm>
            <a:off x="2217615" y="2590800"/>
            <a:ext cx="1921858" cy="3645877"/>
          </a:xfrm>
          <a:prstGeom prst="rect">
            <a:avLst/>
          </a:prstGeom>
        </p:spPr>
      </p:pic>
    </p:spTree>
    <p:extLst>
      <p:ext uri="{BB962C8B-B14F-4D97-AF65-F5344CB8AC3E}">
        <p14:creationId xmlns:p14="http://schemas.microsoft.com/office/powerpoint/2010/main" val="4791583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763496B-6780-9749-BEBA-AD6B7C1E2771}"/>
              </a:ext>
            </a:extLst>
          </p:cNvPr>
          <p:cNvSpPr txBox="1"/>
          <p:nvPr/>
        </p:nvSpPr>
        <p:spPr>
          <a:xfrm>
            <a:off x="2310634" y="1376170"/>
            <a:ext cx="4871795" cy="553998"/>
          </a:xfrm>
          <a:prstGeom prst="rect">
            <a:avLst/>
          </a:prstGeom>
          <a:noFill/>
        </p:spPr>
        <p:txBody>
          <a:bodyPr wrap="square" rtlCol="0">
            <a:spAutoFit/>
          </a:bodyPr>
          <a:lstStyle/>
          <a:p>
            <a:r>
              <a:rPr lang="ja-JP" altLang="en-US" sz="3000" dirty="0">
                <a:latin typeface="Tsukushi A Round Gothic" panose="02020400000000000000" pitchFamily="18" charset="-128"/>
                <a:ea typeface="Tsukushi A Round Gothic" panose="02020400000000000000" pitchFamily="18" charset="-128"/>
              </a:rPr>
              <a:t>めいちゃんの発明技！</a:t>
            </a:r>
          </a:p>
        </p:txBody>
      </p:sp>
      <p:pic>
        <p:nvPicPr>
          <p:cNvPr id="9" name="図 8">
            <a:extLst>
              <a:ext uri="{FF2B5EF4-FFF2-40B4-BE49-F238E27FC236}">
                <a16:creationId xmlns:a16="http://schemas.microsoft.com/office/drawing/2014/main" id="{677FAD68-E04B-1D4B-90F8-F667C4C0AFE8}"/>
              </a:ext>
            </a:extLst>
          </p:cNvPr>
          <p:cNvPicPr>
            <a:picLocks noChangeAspect="1"/>
          </p:cNvPicPr>
          <p:nvPr/>
        </p:nvPicPr>
        <p:blipFill>
          <a:blip r:embed="rId2"/>
          <a:stretch>
            <a:fillRect/>
          </a:stretch>
        </p:blipFill>
        <p:spPr>
          <a:xfrm flipH="1">
            <a:off x="6241774" y="3259420"/>
            <a:ext cx="2412641" cy="2972943"/>
          </a:xfrm>
          <a:prstGeom prst="rect">
            <a:avLst/>
          </a:prstGeom>
        </p:spPr>
      </p:pic>
      <p:sp>
        <p:nvSpPr>
          <p:cNvPr id="5" name="テキスト ボックス 4">
            <a:extLst>
              <a:ext uri="{FF2B5EF4-FFF2-40B4-BE49-F238E27FC236}">
                <a16:creationId xmlns:a16="http://schemas.microsoft.com/office/drawing/2014/main" id="{585EFD39-DB9C-1342-8DBD-B93A3EF8874E}"/>
              </a:ext>
            </a:extLst>
          </p:cNvPr>
          <p:cNvSpPr txBox="1"/>
          <p:nvPr/>
        </p:nvSpPr>
        <p:spPr>
          <a:xfrm>
            <a:off x="344858" y="1907085"/>
            <a:ext cx="8429106" cy="2400657"/>
          </a:xfrm>
          <a:prstGeom prst="rect">
            <a:avLst/>
          </a:prstGeom>
          <a:noFill/>
        </p:spPr>
        <p:txBody>
          <a:bodyPr wrap="square" rtlCol="0">
            <a:spAutoFit/>
          </a:bodyPr>
          <a:lstStyle/>
          <a:p>
            <a:r>
              <a:rPr lang="en-US" altLang="ja-JP" sz="3000" b="1" dirty="0">
                <a:solidFill>
                  <a:srgbClr val="F2F2F2"/>
                </a:solidFill>
                <a:latin typeface="Tsukushi A Round Gothic" panose="02020400000000000000" pitchFamily="18" charset="-128"/>
                <a:ea typeface="Tsukushi A Round Gothic" panose="02020400000000000000" pitchFamily="18" charset="-128"/>
              </a:rPr>
              <a:t>a.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大きく</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小さく</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長く⇄</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短く</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細く⇄太く</a:t>
            </a:r>
            <a:r>
              <a:rPr lang="en-US" altLang="ja-JP" sz="3000" b="1" dirty="0">
                <a:solidFill>
                  <a:srgbClr val="F2F2F2"/>
                </a:solidFill>
                <a:latin typeface="Tsukushi A Round Gothic" panose="02020400000000000000" pitchFamily="18" charset="-128"/>
                <a:ea typeface="Tsukushi A Round Gothic" panose="02020400000000000000" pitchFamily="18" charset="-128"/>
              </a:rPr>
              <a:t>)</a:t>
            </a:r>
          </a:p>
          <a:p>
            <a:r>
              <a:rPr lang="en-US" altLang="ja-JP" sz="3000" b="1" dirty="0">
                <a:solidFill>
                  <a:srgbClr val="F2F2F2"/>
                </a:solidFill>
                <a:latin typeface="Tsukushi A Round Gothic" panose="02020400000000000000" pitchFamily="18" charset="-128"/>
                <a:ea typeface="Tsukushi A Round Gothic" panose="02020400000000000000" pitchFamily="18" charset="-128"/>
              </a:rPr>
              <a:t>b.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分けてみよう</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a:t>
            </a:r>
            <a:r>
              <a:rPr lang="en-US" altLang="ja-JP" sz="3000" b="1" dirty="0">
                <a:solidFill>
                  <a:srgbClr val="F2F2F2"/>
                </a:solidFill>
                <a:latin typeface="Tsukushi A Round Gothic" panose="02020400000000000000" pitchFamily="18" charset="-128"/>
                <a:ea typeface="Tsukushi A Round Gothic" panose="02020400000000000000" pitchFamily="18" charset="-128"/>
              </a:rPr>
              <a:t>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くっつけてみよう</a:t>
            </a:r>
            <a:endParaRPr lang="en-US" altLang="ja-JP" sz="3000" b="1" dirty="0">
              <a:solidFill>
                <a:srgbClr val="F2F2F2"/>
              </a:solidFill>
              <a:latin typeface="Tsukushi A Round Gothic" panose="02020400000000000000" pitchFamily="18" charset="-128"/>
              <a:ea typeface="Tsukushi A Round Gothic" panose="02020400000000000000" pitchFamily="18" charset="-128"/>
            </a:endParaRPr>
          </a:p>
          <a:p>
            <a:r>
              <a:rPr lang="en-US" altLang="ja-JP" sz="3000" b="1" dirty="0">
                <a:solidFill>
                  <a:srgbClr val="F2F2F2"/>
                </a:solidFill>
                <a:latin typeface="Tsukushi A Round Gothic" panose="02020400000000000000" pitchFamily="18" charset="-128"/>
                <a:ea typeface="Tsukushi A Round Gothic" panose="02020400000000000000" pitchFamily="18" charset="-128"/>
              </a:rPr>
              <a:t>c.  </a:t>
            </a:r>
            <a:r>
              <a:rPr lang="ja-JP" altLang="en-US" sz="3000" b="1" dirty="0">
                <a:solidFill>
                  <a:srgbClr val="F2F2F2"/>
                </a:solidFill>
                <a:latin typeface="Tsukushi A Round Gothic" panose="02020400000000000000" pitchFamily="18" charset="-128"/>
                <a:ea typeface="Tsukushi A Round Gothic" panose="02020400000000000000" pitchFamily="18" charset="-128"/>
              </a:rPr>
              <a:t>入れ替えてみよう！他の何かから</a:t>
            </a:r>
            <a:endParaRPr lang="en-US" altLang="ja-JP" sz="3000" b="1" dirty="0">
              <a:solidFill>
                <a:srgbClr val="F2F2F2"/>
              </a:solidFill>
              <a:latin typeface="Tsukushi A Round Gothic" panose="02020400000000000000" pitchFamily="18" charset="-128"/>
              <a:ea typeface="Tsukushi A Round Gothic" panose="02020400000000000000" pitchFamily="18" charset="-128"/>
            </a:endParaRPr>
          </a:p>
          <a:p>
            <a:r>
              <a:rPr lang="ja-JP" altLang="en-US" sz="3000" b="1" dirty="0">
                <a:solidFill>
                  <a:srgbClr val="F2F2F2"/>
                </a:solidFill>
                <a:latin typeface="Tsukushi A Round Gothic" panose="02020400000000000000" pitchFamily="18" charset="-128"/>
                <a:ea typeface="Tsukushi A Round Gothic" panose="02020400000000000000" pitchFamily="18" charset="-128"/>
              </a:rPr>
              <a:t>　　ヒントをもらおう！</a:t>
            </a:r>
            <a:endParaRPr lang="en-US" altLang="ja-JP" sz="3000" b="1" dirty="0">
              <a:solidFill>
                <a:srgbClr val="F2F2F2"/>
              </a:solidFill>
              <a:latin typeface="Tsukushi A Round Gothic" panose="02020400000000000000" pitchFamily="18" charset="-128"/>
              <a:ea typeface="Tsukushi A Round Gothic" panose="02020400000000000000" pitchFamily="18" charset="-128"/>
            </a:endParaRPr>
          </a:p>
          <a:p>
            <a:r>
              <a:rPr lang="en-US" altLang="ja-JP" sz="3000" b="1" dirty="0">
                <a:solidFill>
                  <a:srgbClr val="FF0000"/>
                </a:solidFill>
                <a:latin typeface="Tsukushi A Round Gothic" panose="02020400000000000000" pitchFamily="18" charset="-128"/>
                <a:ea typeface="Tsukushi A Round Gothic" panose="02020400000000000000" pitchFamily="18" charset="-128"/>
              </a:rPr>
              <a:t>d.  </a:t>
            </a:r>
            <a:r>
              <a:rPr lang="ja-JP" altLang="en-US" sz="3000" b="1" dirty="0">
                <a:solidFill>
                  <a:srgbClr val="FF0000"/>
                </a:solidFill>
                <a:latin typeface="Tsukushi A Round Gothic" panose="02020400000000000000" pitchFamily="18" charset="-128"/>
                <a:ea typeface="Tsukushi A Round Gothic" panose="02020400000000000000" pitchFamily="18" charset="-128"/>
              </a:rPr>
              <a:t>逆にしてみよう！　</a:t>
            </a:r>
          </a:p>
        </p:txBody>
      </p:sp>
      <p:grpSp>
        <p:nvGrpSpPr>
          <p:cNvPr id="6" name="図形グループ 5"/>
          <p:cNvGrpSpPr/>
          <p:nvPr/>
        </p:nvGrpSpPr>
        <p:grpSpPr>
          <a:xfrm>
            <a:off x="1045093" y="4344493"/>
            <a:ext cx="2148781" cy="1954792"/>
            <a:chOff x="6648021" y="2738250"/>
            <a:chExt cx="2148781" cy="1954792"/>
          </a:xfrm>
        </p:grpSpPr>
        <p:pic>
          <p:nvPicPr>
            <p:cNvPr id="7" name="図 6" descr="発明楽PDF版.pdf"/>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757953" y="2985684"/>
              <a:ext cx="2038849" cy="1707358"/>
            </a:xfrm>
            <a:prstGeom prst="rect">
              <a:avLst/>
            </a:prstGeom>
          </p:spPr>
        </p:pic>
        <p:sp>
          <p:nvSpPr>
            <p:cNvPr id="10" name="正方形/長方形 9"/>
            <p:cNvSpPr/>
            <p:nvPr/>
          </p:nvSpPr>
          <p:spPr>
            <a:xfrm>
              <a:off x="6648021" y="2738250"/>
              <a:ext cx="526976" cy="85776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429210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特急列車"/>
          <p:cNvSpPr txBox="1"/>
          <p:nvPr/>
        </p:nvSpPr>
        <p:spPr>
          <a:xfrm>
            <a:off x="2141682" y="3962736"/>
            <a:ext cx="4996557" cy="1549459"/>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lvl1pPr>
              <a:defRPr sz="9600">
                <a:solidFill>
                  <a:schemeClr val="accent5">
                    <a:hueOff val="-82419"/>
                    <a:satOff val="-9513"/>
                    <a:lumOff val="-16343"/>
                  </a:schemeClr>
                </a:solidFill>
                <a:latin typeface="Tsukushi A Round Gothic Bold"/>
                <a:ea typeface="Tsukushi A Round Gothic Bold"/>
                <a:cs typeface="Tsukushi A Round Gothic Bold"/>
                <a:sym typeface="Tsukushi A Round Gothic Bold"/>
              </a:defRPr>
            </a:lvl1pPr>
          </a:lstStyle>
          <a:p>
            <a:r>
              <a:rPr dirty="0" err="1"/>
              <a:t>特急列車</a:t>
            </a:r>
            <a:endParaRPr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4466" y="1553558"/>
            <a:ext cx="4230991" cy="2255716"/>
          </a:xfrm>
          <a:prstGeom prst="rect">
            <a:avLst/>
          </a:prstGeom>
        </p:spPr>
      </p:pic>
    </p:spTree>
    <p:extLst>
      <p:ext uri="{BB962C8B-B14F-4D97-AF65-F5344CB8AC3E}">
        <p14:creationId xmlns:p14="http://schemas.microsoft.com/office/powerpoint/2010/main" val="11869696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特急列車は…"/>
          <p:cNvSpPr txBox="1"/>
          <p:nvPr/>
        </p:nvSpPr>
        <p:spPr>
          <a:xfrm>
            <a:off x="398800" y="1231592"/>
            <a:ext cx="7458769" cy="1180127"/>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a:defRPr sz="5800">
                <a:solidFill>
                  <a:schemeClr val="accent5">
                    <a:hueOff val="-82419"/>
                    <a:satOff val="-9513"/>
                    <a:lumOff val="-16343"/>
                  </a:schemeClr>
                </a:solidFill>
                <a:latin typeface="Tsukushi A Round Gothic Bold"/>
                <a:ea typeface="Tsukushi A Round Gothic Bold"/>
                <a:cs typeface="Tsukushi A Round Gothic Bold"/>
                <a:sym typeface="Tsukushi A Round Gothic Bold"/>
              </a:defRPr>
            </a:pPr>
            <a:r>
              <a:rPr sz="3600" dirty="0"/>
              <a:t>特急列車は</a:t>
            </a:r>
          </a:p>
          <a:p>
            <a:pPr>
              <a:defRPr sz="5800">
                <a:solidFill>
                  <a:schemeClr val="accent5">
                    <a:hueOff val="-82419"/>
                    <a:satOff val="-9513"/>
                    <a:lumOff val="-16343"/>
                  </a:schemeClr>
                </a:solidFill>
                <a:latin typeface="Tsukushi A Round Gothic Bold"/>
                <a:ea typeface="Tsukushi A Round Gothic Bold"/>
                <a:cs typeface="Tsukushi A Round Gothic Bold"/>
                <a:sym typeface="Tsukushi A Round Gothic Bold"/>
              </a:defRPr>
            </a:pPr>
            <a:r>
              <a:rPr sz="3600" dirty="0"/>
              <a:t>速く目的地に到着するためにできた</a:t>
            </a:r>
          </a:p>
        </p:txBody>
      </p:sp>
      <p:sp>
        <p:nvSpPr>
          <p:cNvPr id="432" name="遅くしてみよう"/>
          <p:cNvSpPr txBox="1"/>
          <p:nvPr/>
        </p:nvSpPr>
        <p:spPr>
          <a:xfrm>
            <a:off x="526143" y="3413317"/>
            <a:ext cx="8279507" cy="1918791"/>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a:defRPr sz="9600">
                <a:solidFill>
                  <a:schemeClr val="accent5">
                    <a:hueOff val="-82419"/>
                    <a:satOff val="-9513"/>
                    <a:lumOff val="-16343"/>
                  </a:schemeClr>
                </a:solidFill>
                <a:latin typeface="Tsukushi A Round Gothic Bold"/>
                <a:ea typeface="Tsukushi A Round Gothic Bold"/>
                <a:cs typeface="Tsukushi A Round Gothic Bold"/>
                <a:sym typeface="Tsukushi A Round Gothic Bold"/>
              </a:defRPr>
            </a:pPr>
            <a:r>
              <a:rPr sz="12000" dirty="0">
                <a:solidFill>
                  <a:schemeClr val="accent1">
                    <a:hueOff val="114395"/>
                    <a:lumOff val="-24975"/>
                  </a:schemeClr>
                </a:solidFill>
              </a:rPr>
              <a:t>遅く</a:t>
            </a:r>
            <a:r>
              <a:rPr sz="8000" dirty="0"/>
              <a:t>してみよう</a:t>
            </a:r>
          </a:p>
        </p:txBody>
      </p:sp>
      <p:grpSp>
        <p:nvGrpSpPr>
          <p:cNvPr id="4" name="図形グループ 3"/>
          <p:cNvGrpSpPr/>
          <p:nvPr/>
        </p:nvGrpSpPr>
        <p:grpSpPr>
          <a:xfrm>
            <a:off x="526143" y="2498990"/>
            <a:ext cx="1209548" cy="1097026"/>
            <a:chOff x="6648021" y="2738250"/>
            <a:chExt cx="2148781" cy="1954792"/>
          </a:xfrm>
        </p:grpSpPr>
        <p:pic>
          <p:nvPicPr>
            <p:cNvPr id="5" name="図 4" descr="発明楽PDF版.pdf"/>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757953" y="2985684"/>
              <a:ext cx="2038849" cy="1707358"/>
            </a:xfrm>
            <a:prstGeom prst="rect">
              <a:avLst/>
            </a:prstGeom>
          </p:spPr>
        </p:pic>
        <p:sp>
          <p:nvSpPr>
            <p:cNvPr id="6" name="正方形/長方形 5"/>
            <p:cNvSpPr/>
            <p:nvPr/>
          </p:nvSpPr>
          <p:spPr>
            <a:xfrm>
              <a:off x="6648021" y="2738250"/>
              <a:ext cx="526976" cy="85776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4142318880"/>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432"/>
                                        </p:tgtEl>
                                        <p:attrNameLst>
                                          <p:attrName>style.visibility</p:attrName>
                                        </p:attrNameLst>
                                      </p:cBhvr>
                                      <p:to>
                                        <p:strVal val="visible"/>
                                      </p:to>
                                    </p:set>
                                    <p:animEffect transition="in" filter="dissolve">
                                      <p:cBhvr>
                                        <p:cTn id="7" dur="1000"/>
                                        <p:tgtEl>
                                          <p:spTgt spid="43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 grpId="0" animBg="1" advAuto="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ゆっくりと…"/>
          <p:cNvSpPr txBox="1"/>
          <p:nvPr/>
        </p:nvSpPr>
        <p:spPr>
          <a:xfrm>
            <a:off x="2539970" y="4492338"/>
            <a:ext cx="4227115" cy="1734125"/>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algn="ctr">
              <a:defRPr sz="5200">
                <a:solidFill>
                  <a:schemeClr val="accent5">
                    <a:hueOff val="-82419"/>
                    <a:satOff val="-9513"/>
                    <a:lumOff val="-16343"/>
                  </a:schemeClr>
                </a:solidFill>
                <a:latin typeface="Tsukushi A Round Gothic Bold"/>
                <a:ea typeface="Tsukushi A Round Gothic Bold"/>
                <a:cs typeface="Tsukushi A Round Gothic Bold"/>
                <a:sym typeface="Tsukushi A Round Gothic Bold"/>
              </a:defRPr>
            </a:pPr>
            <a:r>
              <a:rPr sz="3600" dirty="0"/>
              <a:t>ゆっくりと</a:t>
            </a:r>
          </a:p>
          <a:p>
            <a:pPr algn="ctr">
              <a:defRPr sz="5200">
                <a:solidFill>
                  <a:schemeClr val="accent5">
                    <a:hueOff val="-82419"/>
                    <a:satOff val="-9513"/>
                    <a:lumOff val="-16343"/>
                  </a:schemeClr>
                </a:solidFill>
                <a:latin typeface="Tsukushi A Round Gothic Bold"/>
                <a:ea typeface="Tsukushi A Round Gothic Bold"/>
                <a:cs typeface="Tsukushi A Round Gothic Bold"/>
                <a:sym typeface="Tsukushi A Round Gothic Bold"/>
              </a:defRPr>
            </a:pPr>
            <a:r>
              <a:rPr sz="3600" dirty="0"/>
              <a:t>美しい風景を楽しむ</a:t>
            </a:r>
          </a:p>
          <a:p>
            <a:pPr algn="ctr">
              <a:defRPr sz="5200">
                <a:solidFill>
                  <a:schemeClr val="accent5">
                    <a:hueOff val="-82419"/>
                    <a:satOff val="-9513"/>
                    <a:lumOff val="-16343"/>
                  </a:schemeClr>
                </a:solidFill>
                <a:latin typeface="Tsukushi A Round Gothic Bold"/>
                <a:ea typeface="Tsukushi A Round Gothic Bold"/>
                <a:cs typeface="Tsukushi A Round Gothic Bold"/>
                <a:sym typeface="Tsukushi A Round Gothic Bold"/>
              </a:defRPr>
            </a:pPr>
            <a:r>
              <a:rPr sz="3600" dirty="0"/>
              <a:t>観光特急</a:t>
            </a:r>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1266" y="1563931"/>
            <a:ext cx="3706689" cy="2420322"/>
          </a:xfrm>
          <a:prstGeom prst="rect">
            <a:avLst/>
          </a:prstGeom>
        </p:spPr>
      </p:pic>
    </p:spTree>
    <p:extLst>
      <p:ext uri="{BB962C8B-B14F-4D97-AF65-F5344CB8AC3E}">
        <p14:creationId xmlns:p14="http://schemas.microsoft.com/office/powerpoint/2010/main" val="18255880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円形吹き出し 6">
            <a:extLst>
              <a:ext uri="{FF2B5EF4-FFF2-40B4-BE49-F238E27FC236}">
                <a16:creationId xmlns:a16="http://schemas.microsoft.com/office/drawing/2014/main" id="{7BCE86F8-A8E6-FB42-9AE0-9C72E273990E}"/>
              </a:ext>
            </a:extLst>
          </p:cNvPr>
          <p:cNvSpPr/>
          <p:nvPr/>
        </p:nvSpPr>
        <p:spPr>
          <a:xfrm>
            <a:off x="3589183" y="2570578"/>
            <a:ext cx="4847597" cy="1637153"/>
          </a:xfrm>
          <a:prstGeom prst="wedgeEllipseCallout">
            <a:avLst>
              <a:gd name="adj1" fmla="val -54064"/>
              <a:gd name="adj2" fmla="val 375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700"/>
              <a:t>ただ逆にするだけ！</a:t>
            </a:r>
            <a:endParaRPr lang="en-US" altLang="ja-JP" sz="2700" dirty="0"/>
          </a:p>
          <a:p>
            <a:pPr algn="ctr"/>
            <a:r>
              <a:rPr lang="ja-JP" altLang="en-US" sz="2700"/>
              <a:t>簡単発想法よ！</a:t>
            </a:r>
          </a:p>
        </p:txBody>
      </p:sp>
      <p:pic>
        <p:nvPicPr>
          <p:cNvPr id="8" name="図 7">
            <a:extLst>
              <a:ext uri="{FF2B5EF4-FFF2-40B4-BE49-F238E27FC236}">
                <a16:creationId xmlns:a16="http://schemas.microsoft.com/office/drawing/2014/main" id="{0A28F5E6-7D8A-0D47-ABB0-1F0E7A0736AF}"/>
              </a:ext>
            </a:extLst>
          </p:cNvPr>
          <p:cNvPicPr>
            <a:picLocks noChangeAspect="1"/>
          </p:cNvPicPr>
          <p:nvPr/>
        </p:nvPicPr>
        <p:blipFill>
          <a:blip r:embed="rId2"/>
          <a:stretch>
            <a:fillRect/>
          </a:stretch>
        </p:blipFill>
        <p:spPr>
          <a:xfrm>
            <a:off x="1160308" y="2282858"/>
            <a:ext cx="2428875" cy="2752725"/>
          </a:xfrm>
          <a:prstGeom prst="rect">
            <a:avLst/>
          </a:prstGeom>
        </p:spPr>
      </p:pic>
    </p:spTree>
    <p:extLst>
      <p:ext uri="{BB962C8B-B14F-4D97-AF65-F5344CB8AC3E}">
        <p14:creationId xmlns:p14="http://schemas.microsoft.com/office/powerpoint/2010/main" val="12583306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1518B0A-5B3D-DD42-A6DF-51ECB7B00894}"/>
              </a:ext>
            </a:extLst>
          </p:cNvPr>
          <p:cNvSpPr txBox="1"/>
          <p:nvPr/>
        </p:nvSpPr>
        <p:spPr>
          <a:xfrm>
            <a:off x="1152580" y="867610"/>
            <a:ext cx="5576572" cy="1015663"/>
          </a:xfrm>
          <a:prstGeom prst="rect">
            <a:avLst/>
          </a:prstGeom>
          <a:noFill/>
          <a:ln w="38100" cap="rnd" cmpd="thickThin">
            <a:solidFill>
              <a:srgbClr val="00B050"/>
            </a:solidFill>
          </a:ln>
        </p:spPr>
        <p:txBody>
          <a:bodyPr wrap="square" rtlCol="0">
            <a:spAutoFit/>
          </a:bodyPr>
          <a:lstStyle/>
          <a:p>
            <a:pPr algn="ctr"/>
            <a:r>
              <a:rPr lang="ja-JP" altLang="en-US" sz="3000" dirty="0">
                <a:latin typeface="Tsukushi A Round Gothic" panose="02020400000000000000" pitchFamily="18" charset="-128"/>
                <a:ea typeface="Tsukushi A Round Gothic" panose="02020400000000000000" pitchFamily="18" charset="-128"/>
              </a:rPr>
              <a:t>なるほどー、これなら</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latin typeface="Tsukushi A Round Gothic" panose="02020400000000000000" pitchFamily="18" charset="-128"/>
                <a:ea typeface="Tsukushi A Round Gothic" panose="02020400000000000000" pitchFamily="18" charset="-128"/>
              </a:rPr>
              <a:t>僕にも出来そうだにゃ！</a:t>
            </a:r>
            <a:endParaRPr lang="en-US" altLang="ja-JP" sz="3000" dirty="0">
              <a:latin typeface="Tsukushi A Round Gothic" panose="02020400000000000000" pitchFamily="18" charset="-128"/>
              <a:ea typeface="Tsukushi A Round Gothic" panose="02020400000000000000" pitchFamily="18" charset="-128"/>
            </a:endParaRPr>
          </a:p>
        </p:txBody>
      </p:sp>
      <p:sp>
        <p:nvSpPr>
          <p:cNvPr id="27" name="円形吹き出し 26">
            <a:extLst>
              <a:ext uri="{FF2B5EF4-FFF2-40B4-BE49-F238E27FC236}">
                <a16:creationId xmlns:a16="http://schemas.microsoft.com/office/drawing/2014/main" id="{34FB97CB-3D2F-C049-B233-2BE512CEEA6C}"/>
              </a:ext>
            </a:extLst>
          </p:cNvPr>
          <p:cNvSpPr/>
          <p:nvPr/>
        </p:nvSpPr>
        <p:spPr>
          <a:xfrm>
            <a:off x="2764035" y="4399594"/>
            <a:ext cx="3965117" cy="964107"/>
          </a:xfrm>
          <a:prstGeom prst="wedgeEllipseCallout">
            <a:avLst>
              <a:gd name="adj1" fmla="val 41787"/>
              <a:gd name="adj2" fmla="val -1232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t>やったね</a:t>
            </a:r>
            <a:endParaRPr lang="en-US" altLang="ja-JP" sz="2400" dirty="0"/>
          </a:p>
          <a:p>
            <a:pPr algn="ctr"/>
            <a:r>
              <a:rPr lang="ja-JP" altLang="en-US" sz="2400" dirty="0"/>
              <a:t>いっぱいつくろうね</a:t>
            </a:r>
          </a:p>
        </p:txBody>
      </p:sp>
      <p:pic>
        <p:nvPicPr>
          <p:cNvPr id="4" name="図 3">
            <a:extLst>
              <a:ext uri="{FF2B5EF4-FFF2-40B4-BE49-F238E27FC236}">
                <a16:creationId xmlns:a16="http://schemas.microsoft.com/office/drawing/2014/main" id="{1DC6CC7D-D31F-D94C-ADDE-6B9F3EC0F81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104" y="2124818"/>
            <a:ext cx="2576894" cy="3687890"/>
          </a:xfrm>
          <a:prstGeom prst="rect">
            <a:avLst/>
          </a:prstGeom>
        </p:spPr>
      </p:pic>
      <p:pic>
        <p:nvPicPr>
          <p:cNvPr id="14" name="図 13">
            <a:extLst>
              <a:ext uri="{FF2B5EF4-FFF2-40B4-BE49-F238E27FC236}">
                <a16:creationId xmlns:a16="http://schemas.microsoft.com/office/drawing/2014/main" id="{97842109-CB8C-A74A-9D4D-26FCD8D326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65380" y="2045589"/>
            <a:ext cx="2707386" cy="3872865"/>
          </a:xfrm>
          <a:prstGeom prst="rect">
            <a:avLst/>
          </a:prstGeom>
        </p:spPr>
      </p:pic>
    </p:spTree>
    <p:extLst>
      <p:ext uri="{BB962C8B-B14F-4D97-AF65-F5344CB8AC3E}">
        <p14:creationId xmlns:p14="http://schemas.microsoft.com/office/powerpoint/2010/main" val="7958784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19404C5-C162-D046-B96E-AA2C4D3FBCD4}"/>
              </a:ext>
            </a:extLst>
          </p:cNvPr>
          <p:cNvSpPr txBox="1"/>
          <p:nvPr/>
        </p:nvSpPr>
        <p:spPr>
          <a:xfrm>
            <a:off x="479206" y="2266827"/>
            <a:ext cx="5262689" cy="1938992"/>
          </a:xfrm>
          <a:prstGeom prst="rect">
            <a:avLst/>
          </a:prstGeom>
          <a:noFill/>
          <a:ln w="38100" cap="rnd" cmpd="thickThin">
            <a:solidFill>
              <a:schemeClr val="accent1">
                <a:shade val="50000"/>
              </a:schemeClr>
            </a:solidFill>
          </a:ln>
        </p:spPr>
        <p:txBody>
          <a:bodyPr wrap="square" rtlCol="0">
            <a:spAutoFit/>
          </a:bodyPr>
          <a:lstStyle/>
          <a:p>
            <a:pPr algn="ctr"/>
            <a:r>
              <a:rPr lang="ja-JP" altLang="en-US" sz="3000" dirty="0">
                <a:latin typeface="Tsukushi A Round Gothic" panose="02020400000000000000" pitchFamily="18" charset="-128"/>
                <a:ea typeface="Tsukushi A Round Gothic" panose="02020400000000000000" pitchFamily="18" charset="-128"/>
              </a:rPr>
              <a:t>今日の帰り道から</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latin typeface="Tsukushi A Round Gothic" panose="02020400000000000000" pitchFamily="18" charset="-128"/>
                <a:ea typeface="Tsukushi A Round Gothic" panose="02020400000000000000" pitchFamily="18" charset="-128"/>
              </a:rPr>
              <a:t>目についたモノを</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solidFill>
                  <a:srgbClr val="FF0000"/>
                </a:solidFill>
                <a:latin typeface="Tsukushi A Round Gothic" panose="02020400000000000000" pitchFamily="18" charset="-128"/>
                <a:ea typeface="Tsukushi A Round Gothic" panose="02020400000000000000" pitchFamily="18" charset="-128"/>
              </a:rPr>
              <a:t>逆にして</a:t>
            </a:r>
            <a:r>
              <a:rPr lang="ja-JP" altLang="en-US" sz="3000" dirty="0">
                <a:latin typeface="Tsukushi A Round Gothic" panose="02020400000000000000" pitchFamily="18" charset="-128"/>
                <a:ea typeface="Tsukushi A Round Gothic" panose="02020400000000000000" pitchFamily="18" charset="-128"/>
              </a:rPr>
              <a:t>みたり</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solidFill>
                  <a:srgbClr val="FF0000"/>
                </a:solidFill>
                <a:latin typeface="Tsukushi A Round Gothic" panose="02020400000000000000" pitchFamily="18" charset="-128"/>
                <a:ea typeface="Tsukushi A Round Gothic" panose="02020400000000000000" pitchFamily="18" charset="-128"/>
              </a:rPr>
              <a:t>大っきくしたり</a:t>
            </a:r>
            <a:r>
              <a:rPr lang="ja-JP" altLang="en-US" sz="3000" dirty="0">
                <a:latin typeface="Tsukushi A Round Gothic" panose="02020400000000000000" pitchFamily="18" charset="-128"/>
                <a:ea typeface="Tsukushi A Round Gothic" panose="02020400000000000000" pitchFamily="18" charset="-128"/>
              </a:rPr>
              <a:t>やってみよう</a:t>
            </a:r>
            <a:endParaRPr lang="en-US" altLang="ja-JP" sz="3000" dirty="0">
              <a:latin typeface="Tsukushi A Round Gothic" panose="02020400000000000000" pitchFamily="18" charset="-128"/>
              <a:ea typeface="Tsukushi A Round Gothic" panose="02020400000000000000" pitchFamily="18" charset="-128"/>
            </a:endParaRPr>
          </a:p>
        </p:txBody>
      </p:sp>
      <p:pic>
        <p:nvPicPr>
          <p:cNvPr id="3" name="図 2">
            <a:extLst>
              <a:ext uri="{FF2B5EF4-FFF2-40B4-BE49-F238E27FC236}">
                <a16:creationId xmlns:a16="http://schemas.microsoft.com/office/drawing/2014/main" id="{1A51B446-2EE7-FC46-96E7-5E1CDC86F0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69532" y="1488592"/>
            <a:ext cx="2778633" cy="3974783"/>
          </a:xfrm>
          <a:prstGeom prst="rect">
            <a:avLst/>
          </a:prstGeom>
        </p:spPr>
      </p:pic>
    </p:spTree>
    <p:extLst>
      <p:ext uri="{BB962C8B-B14F-4D97-AF65-F5344CB8AC3E}">
        <p14:creationId xmlns:p14="http://schemas.microsoft.com/office/powerpoint/2010/main" val="7227778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1518B0A-5B3D-DD42-A6DF-51ECB7B00894}"/>
              </a:ext>
            </a:extLst>
          </p:cNvPr>
          <p:cNvSpPr txBox="1"/>
          <p:nvPr/>
        </p:nvSpPr>
        <p:spPr>
          <a:xfrm>
            <a:off x="949453" y="1401406"/>
            <a:ext cx="7383482" cy="1015663"/>
          </a:xfrm>
          <a:prstGeom prst="rect">
            <a:avLst/>
          </a:prstGeom>
          <a:noFill/>
          <a:ln w="38100" cap="rnd" cmpd="thickThin">
            <a:solidFill>
              <a:schemeClr val="accent1">
                <a:shade val="50000"/>
              </a:schemeClr>
            </a:solidFill>
          </a:ln>
        </p:spPr>
        <p:txBody>
          <a:bodyPr wrap="square" rtlCol="0">
            <a:spAutoFit/>
          </a:bodyPr>
          <a:lstStyle/>
          <a:p>
            <a:pPr algn="ctr"/>
            <a:r>
              <a:rPr lang="ja-JP" altLang="en-US" sz="3000" dirty="0">
                <a:latin typeface="Tsukushi A Round Gothic" panose="02020400000000000000" pitchFamily="18" charset="-128"/>
                <a:ea typeface="Tsukushi A Round Gothic" panose="02020400000000000000" pitchFamily="18" charset="-128"/>
              </a:rPr>
              <a:t>人が傷つきそうな内容や</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latin typeface="Tsukushi A Round Gothic" panose="02020400000000000000" pitchFamily="18" charset="-128"/>
                <a:ea typeface="Tsukushi A Round Gothic" panose="02020400000000000000" pitchFamily="18" charset="-128"/>
              </a:rPr>
              <a:t>下品な発想はソッと心にしまおうね</a:t>
            </a:r>
            <a:endParaRPr lang="en-US" altLang="ja-JP" sz="3000" dirty="0">
              <a:latin typeface="Tsukushi A Round Gothic" panose="02020400000000000000" pitchFamily="18" charset="-128"/>
              <a:ea typeface="Tsukushi A Round Gothic" panose="02020400000000000000" pitchFamily="18" charset="-128"/>
            </a:endParaRPr>
          </a:p>
        </p:txBody>
      </p:sp>
      <p:pic>
        <p:nvPicPr>
          <p:cNvPr id="2" name="図 1">
            <a:extLst>
              <a:ext uri="{FF2B5EF4-FFF2-40B4-BE49-F238E27FC236}">
                <a16:creationId xmlns:a16="http://schemas.microsoft.com/office/drawing/2014/main" id="{9F340EAF-3EE6-BF44-AE35-9C094799EC89}"/>
              </a:ext>
            </a:extLst>
          </p:cNvPr>
          <p:cNvPicPr>
            <a:picLocks noChangeAspect="1"/>
          </p:cNvPicPr>
          <p:nvPr/>
        </p:nvPicPr>
        <p:blipFill>
          <a:blip r:embed="rId3"/>
          <a:stretch>
            <a:fillRect/>
          </a:stretch>
        </p:blipFill>
        <p:spPr>
          <a:xfrm>
            <a:off x="2581190" y="3459285"/>
            <a:ext cx="4120007" cy="2660162"/>
          </a:xfrm>
          <a:prstGeom prst="rect">
            <a:avLst/>
          </a:prstGeom>
        </p:spPr>
      </p:pic>
    </p:spTree>
    <p:extLst>
      <p:ext uri="{BB962C8B-B14F-4D97-AF65-F5344CB8AC3E}">
        <p14:creationId xmlns:p14="http://schemas.microsoft.com/office/powerpoint/2010/main" val="9975566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1518B0A-5B3D-DD42-A6DF-51ECB7B00894}"/>
              </a:ext>
            </a:extLst>
          </p:cNvPr>
          <p:cNvSpPr txBox="1"/>
          <p:nvPr/>
        </p:nvSpPr>
        <p:spPr>
          <a:xfrm>
            <a:off x="742207" y="1402816"/>
            <a:ext cx="7383482" cy="1477328"/>
          </a:xfrm>
          <a:prstGeom prst="rect">
            <a:avLst/>
          </a:prstGeom>
          <a:noFill/>
          <a:ln w="38100" cap="rnd" cmpd="thickThin">
            <a:solidFill>
              <a:srgbClr val="FF0000"/>
            </a:solidFill>
          </a:ln>
        </p:spPr>
        <p:txBody>
          <a:bodyPr wrap="square" rtlCol="0">
            <a:spAutoFit/>
          </a:bodyPr>
          <a:lstStyle/>
          <a:p>
            <a:pPr algn="ctr"/>
            <a:r>
              <a:rPr lang="ja-JP" altLang="en-US" sz="3000" dirty="0">
                <a:latin typeface="Tsukushi A Round Gothic" panose="02020400000000000000" pitchFamily="18" charset="-128"/>
                <a:ea typeface="Tsukushi A Round Gothic" panose="02020400000000000000" pitchFamily="18" charset="-128"/>
              </a:rPr>
              <a:t>もしも誰かを傷つけてしまったら</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latin typeface="Tsukushi A Round Gothic" panose="02020400000000000000" pitchFamily="18" charset="-128"/>
                <a:ea typeface="Tsukushi A Round Gothic" panose="02020400000000000000" pitchFamily="18" charset="-128"/>
              </a:rPr>
              <a:t>気がついた瞬間に謝るのが</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latin typeface="Tsukushi A Round Gothic" panose="02020400000000000000" pitchFamily="18" charset="-128"/>
                <a:ea typeface="Tsukushi A Round Gothic" panose="02020400000000000000" pitchFamily="18" charset="-128"/>
              </a:rPr>
              <a:t>かっこいい発明人にゃん！</a:t>
            </a:r>
            <a:endParaRPr lang="en-US" altLang="ja-JP" sz="3000" dirty="0">
              <a:latin typeface="Tsukushi A Round Gothic" panose="02020400000000000000" pitchFamily="18" charset="-128"/>
              <a:ea typeface="Tsukushi A Round Gothic" panose="02020400000000000000" pitchFamily="18" charset="-128"/>
            </a:endParaRPr>
          </a:p>
        </p:txBody>
      </p:sp>
      <p:pic>
        <p:nvPicPr>
          <p:cNvPr id="5" name="図 4">
            <a:extLst>
              <a:ext uri="{FF2B5EF4-FFF2-40B4-BE49-F238E27FC236}">
                <a16:creationId xmlns:a16="http://schemas.microsoft.com/office/drawing/2014/main" id="{97BA67C8-9123-9B4F-9309-7E8B5B915958}"/>
              </a:ext>
            </a:extLst>
          </p:cNvPr>
          <p:cNvPicPr>
            <a:picLocks noChangeAspect="1"/>
          </p:cNvPicPr>
          <p:nvPr/>
        </p:nvPicPr>
        <p:blipFill>
          <a:blip r:embed="rId3"/>
          <a:stretch>
            <a:fillRect/>
          </a:stretch>
        </p:blipFill>
        <p:spPr>
          <a:xfrm>
            <a:off x="460031" y="3200399"/>
            <a:ext cx="2029012" cy="2761130"/>
          </a:xfrm>
          <a:prstGeom prst="rect">
            <a:avLst/>
          </a:prstGeom>
        </p:spPr>
      </p:pic>
    </p:spTree>
    <p:extLst>
      <p:ext uri="{BB962C8B-B14F-4D97-AF65-F5344CB8AC3E}">
        <p14:creationId xmlns:p14="http://schemas.microsoft.com/office/powerpoint/2010/main" val="11423419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1518B0A-5B3D-DD42-A6DF-51ECB7B00894}"/>
              </a:ext>
            </a:extLst>
          </p:cNvPr>
          <p:cNvSpPr txBox="1"/>
          <p:nvPr/>
        </p:nvSpPr>
        <p:spPr>
          <a:xfrm>
            <a:off x="532701" y="1191646"/>
            <a:ext cx="7802492" cy="1477328"/>
          </a:xfrm>
          <a:prstGeom prst="rect">
            <a:avLst/>
          </a:prstGeom>
          <a:noFill/>
          <a:ln w="38100" cap="rnd" cmpd="thickThin">
            <a:solidFill>
              <a:srgbClr val="FF0000"/>
            </a:solidFill>
          </a:ln>
        </p:spPr>
        <p:txBody>
          <a:bodyPr wrap="square" rtlCol="0">
            <a:spAutoFit/>
          </a:bodyPr>
          <a:lstStyle/>
          <a:p>
            <a:pPr algn="ctr"/>
            <a:r>
              <a:rPr lang="ja-JP" altLang="en-US" sz="3000" dirty="0">
                <a:latin typeface="Tsukushi A Round Gothic" panose="02020400000000000000" pitchFamily="18" charset="-128"/>
                <a:ea typeface="Tsukushi A Round Gothic" panose="02020400000000000000" pitchFamily="18" charset="-128"/>
              </a:rPr>
              <a:t>どんなことで人が喜んで</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latin typeface="Tsukushi A Round Gothic" panose="02020400000000000000" pitchFamily="18" charset="-128"/>
                <a:ea typeface="Tsukushi A Round Gothic" panose="02020400000000000000" pitchFamily="18" charset="-128"/>
              </a:rPr>
              <a:t>どんなことを人が悲しむか</a:t>
            </a:r>
            <a:endParaRPr lang="en-US" altLang="ja-JP" sz="3000" dirty="0">
              <a:latin typeface="Tsukushi A Round Gothic" panose="02020400000000000000" pitchFamily="18" charset="-128"/>
              <a:ea typeface="Tsukushi A Round Gothic" panose="02020400000000000000" pitchFamily="18" charset="-128"/>
            </a:endParaRPr>
          </a:p>
          <a:p>
            <a:pPr algn="ctr"/>
            <a:r>
              <a:rPr lang="ja-JP" altLang="en-US" sz="3000" dirty="0">
                <a:latin typeface="Tsukushi A Round Gothic" panose="02020400000000000000" pitchFamily="18" charset="-128"/>
                <a:ea typeface="Tsukushi A Round Gothic" panose="02020400000000000000" pitchFamily="18" charset="-128"/>
              </a:rPr>
              <a:t>想像するのも大事な発明人の仕事やねんね</a:t>
            </a:r>
            <a:endParaRPr lang="en-US" altLang="ja-JP" sz="3000" dirty="0">
              <a:latin typeface="Tsukushi A Round Gothic" panose="02020400000000000000" pitchFamily="18" charset="-128"/>
              <a:ea typeface="Tsukushi A Round Gothic" panose="02020400000000000000" pitchFamily="18" charset="-128"/>
            </a:endParaRPr>
          </a:p>
        </p:txBody>
      </p:sp>
      <p:pic>
        <p:nvPicPr>
          <p:cNvPr id="2" name="図 1">
            <a:extLst>
              <a:ext uri="{FF2B5EF4-FFF2-40B4-BE49-F238E27FC236}">
                <a16:creationId xmlns:a16="http://schemas.microsoft.com/office/drawing/2014/main" id="{38D0BC72-F3E4-024C-B941-99EB27A47EED}"/>
              </a:ext>
            </a:extLst>
          </p:cNvPr>
          <p:cNvPicPr>
            <a:picLocks noChangeAspect="1"/>
          </p:cNvPicPr>
          <p:nvPr/>
        </p:nvPicPr>
        <p:blipFill>
          <a:blip r:embed="rId3"/>
          <a:stretch>
            <a:fillRect/>
          </a:stretch>
        </p:blipFill>
        <p:spPr>
          <a:xfrm>
            <a:off x="4343379" y="2973294"/>
            <a:ext cx="1760154" cy="3339115"/>
          </a:xfrm>
          <a:prstGeom prst="rect">
            <a:avLst/>
          </a:prstGeom>
        </p:spPr>
      </p:pic>
      <p:sp>
        <p:nvSpPr>
          <p:cNvPr id="4" name="テキスト ボックス 3"/>
          <p:cNvSpPr txBox="1"/>
          <p:nvPr/>
        </p:nvSpPr>
        <p:spPr>
          <a:xfrm>
            <a:off x="6232088" y="5951240"/>
            <a:ext cx="2747586" cy="584776"/>
          </a:xfrm>
          <a:prstGeom prst="rect">
            <a:avLst/>
          </a:prstGeom>
          <a:noFill/>
        </p:spPr>
        <p:txBody>
          <a:bodyPr wrap="square" rtlCol="0">
            <a:spAutoFit/>
          </a:bodyPr>
          <a:lstStyle/>
          <a:p>
            <a:pPr algn="r"/>
            <a:r>
              <a:rPr lang="en-US" altLang="ja-JP" sz="3200" dirty="0">
                <a:solidFill>
                  <a:schemeClr val="bg1">
                    <a:lumMod val="65000"/>
                  </a:schemeClr>
                </a:solidFill>
                <a:latin typeface="Monotype Corsiva" panose="03010101010201010101" pitchFamily="66" charset="0"/>
              </a:rPr>
              <a:t>End.</a:t>
            </a:r>
            <a:endParaRPr lang="ja-JP" altLang="en-US" sz="3200" dirty="0">
              <a:solidFill>
                <a:schemeClr val="bg1">
                  <a:lumMod val="65000"/>
                </a:schemeClr>
              </a:solidFill>
              <a:latin typeface="Monotype Corsiva" panose="03010101010201010101" pitchFamily="66" charset="0"/>
            </a:endParaRPr>
          </a:p>
        </p:txBody>
      </p:sp>
    </p:spTree>
    <p:extLst>
      <p:ext uri="{BB962C8B-B14F-4D97-AF65-F5344CB8AC3E}">
        <p14:creationId xmlns:p14="http://schemas.microsoft.com/office/powerpoint/2010/main" val="312201031"/>
      </p:ext>
    </p:extLst>
  </p:cSld>
  <p:clrMapOvr>
    <a:masterClrMapping/>
  </p:clrMapOvr>
</p:sld>
</file>

<file path=ppt/theme/theme1.xml><?xml version="1.0" encoding="utf-8"?>
<a:theme xmlns:a="http://schemas.openxmlformats.org/drawingml/2006/main" name="ホワイト">
  <a:themeElements>
    <a:clrScheme name="ホワイト">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ホワイト">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ホワイ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20000"/>
            <a:lumOff val="80000"/>
          </a:schemeClr>
        </a:solidFill>
        <a:ln w="38100">
          <a:solidFill>
            <a:schemeClr val="accent1">
              <a:lumMod val="40000"/>
              <a:lumOff val="60000"/>
            </a:schemeClr>
          </a:solid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18953</TotalTime>
  <Words>3326</Words>
  <Application>Microsoft Office PowerPoint</Application>
  <PresentationFormat>画面に合わせる (4:3)</PresentationFormat>
  <Paragraphs>500</Paragraphs>
  <Slides>92</Slides>
  <Notes>52</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92</vt:i4>
      </vt:variant>
    </vt:vector>
  </HeadingPairs>
  <TitlesOfParts>
    <vt:vector size="105" baseType="lpstr">
      <vt:lpstr>Heiti TC Medium</vt:lpstr>
      <vt:lpstr>ＭＳ Ｐゴシック</vt:lpstr>
      <vt:lpstr>News Gothic MT</vt:lpstr>
      <vt:lpstr>新細明體</vt:lpstr>
      <vt:lpstr>Tsukushi A Round Gothic</vt:lpstr>
      <vt:lpstr>Tsukushi A Round Gothic Bold</vt:lpstr>
      <vt:lpstr>わんぱくルイカ等幅教漢-０７</vt:lpstr>
      <vt:lpstr>Yu Gothic</vt:lpstr>
      <vt:lpstr>Arial</vt:lpstr>
      <vt:lpstr>Calibri</vt:lpstr>
      <vt:lpstr>Calibri Light</vt:lpstr>
      <vt:lpstr>Monotype Corsiva</vt:lpstr>
      <vt:lpstr>ホワイト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ここで問題</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subject/>
  <dc:creator>植木　賢</dc:creator>
  <cp:keywords/>
  <dc:description/>
  <cp:lastModifiedBy>西川 毅（知財事務局）</cp:lastModifiedBy>
  <cp:revision>464</cp:revision>
  <cp:lastPrinted>2019-01-23T07:43:02Z</cp:lastPrinted>
  <dcterms:created xsi:type="dcterms:W3CDTF">2016-01-24T11:05:46Z</dcterms:created>
  <dcterms:modified xsi:type="dcterms:W3CDTF">2019-04-03T00:49:55Z</dcterms:modified>
  <cp:category/>
</cp:coreProperties>
</file>