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84" r:id="rId1"/>
    <p:sldMasterId id="2147483697" r:id="rId2"/>
    <p:sldMasterId id="2147483701" r:id="rId3"/>
  </p:sldMasterIdLst>
  <p:notesMasterIdLst>
    <p:notesMasterId r:id="rId5"/>
  </p:notesMasterIdLst>
  <p:sldIdLst>
    <p:sldId id="2147482847" r:id="rId4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D2DEEF"/>
    <a:srgbClr val="009999"/>
    <a:srgbClr val="6DD9FF"/>
    <a:srgbClr val="5B9BD5"/>
    <a:srgbClr val="006666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48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ED08C784-7A60-4282-B2C5-26A0EE90DA3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6"/>
            <a:ext cx="5445760" cy="3913615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AAFCAADA-5CFB-4D34-BB8B-AE595DC4A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39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2446-2204-4A18-BF42-42F19192F90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6051"/>
            <a:ext cx="2057400" cy="365125"/>
          </a:xfr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98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89A1-D09B-4B53-898A-C3CC68AB90F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57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88E94-8D82-4626-9977-59A32B8566F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0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8B24-BABE-4A03-86C3-9D28EF3735D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9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4D4C-CA76-429A-BC19-C226BC8114F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6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90CD-0580-41DF-962A-4968E258106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73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58781-4EBF-452F-9F50-15B589429FF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28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6621-8FFF-4738-82C2-2BA52A9CBE2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1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43C3-2189-4831-9084-56F969F9689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86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631-C9B2-4D2B-BA65-AFE0739F0C5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56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323D-3766-4D93-A52F-EEDDE571559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B7917-451B-460A-A872-1F06B3DF4F5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65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9" indent="0" algn="ctr">
              <a:buNone/>
              <a:defRPr sz="1500"/>
            </a:lvl2pPr>
            <a:lvl3pPr marL="685779" indent="0" algn="ctr">
              <a:buNone/>
              <a:defRPr sz="1350"/>
            </a:lvl3pPr>
            <a:lvl4pPr marL="1028667" indent="0" algn="ctr">
              <a:buNone/>
              <a:defRPr sz="1200"/>
            </a:lvl4pPr>
            <a:lvl5pPr marL="1371557" indent="0" algn="ctr">
              <a:buNone/>
              <a:defRPr sz="1200"/>
            </a:lvl5pPr>
            <a:lvl6pPr marL="1714446" indent="0" algn="ctr">
              <a:buNone/>
              <a:defRPr sz="1200"/>
            </a:lvl6pPr>
            <a:lvl7pPr marL="2057336" indent="0" algn="ctr">
              <a:buNone/>
              <a:defRPr sz="1200"/>
            </a:lvl7pPr>
            <a:lvl8pPr marL="2400225" indent="0" algn="ctr">
              <a:buNone/>
              <a:defRPr sz="1200"/>
            </a:lvl8pPr>
            <a:lvl9pPr marL="2743114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2F25-CCAC-4CE1-A652-301831329AE2}" type="datetime1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E4C18ABC-9B3A-494A-9894-3B3B791ACBB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64934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35BC4-6619-42FB-9F13-FD05AF5B3E97}" type="datetime1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18ABC-9B3A-494A-9894-3B3B791ACB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522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9" indent="0" algn="ctr">
              <a:buNone/>
              <a:defRPr sz="1500"/>
            </a:lvl2pPr>
            <a:lvl3pPr marL="685779" indent="0" algn="ctr">
              <a:buNone/>
              <a:defRPr sz="1350"/>
            </a:lvl3pPr>
            <a:lvl4pPr marL="1028667" indent="0" algn="ctr">
              <a:buNone/>
              <a:defRPr sz="1200"/>
            </a:lvl4pPr>
            <a:lvl5pPr marL="1371557" indent="0" algn="ctr">
              <a:buNone/>
              <a:defRPr sz="1200"/>
            </a:lvl5pPr>
            <a:lvl6pPr marL="1714446" indent="0" algn="ctr">
              <a:buNone/>
              <a:defRPr sz="1200"/>
            </a:lvl6pPr>
            <a:lvl7pPr marL="2057336" indent="0" algn="ctr">
              <a:buNone/>
              <a:defRPr sz="1200"/>
            </a:lvl7pPr>
            <a:lvl8pPr marL="2400225" indent="0" algn="ctr">
              <a:buNone/>
              <a:defRPr sz="1200"/>
            </a:lvl8pPr>
            <a:lvl9pPr marL="2743114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42F25-CCAC-4CE1-A652-301831329AE2}" type="datetime1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E4C18ABC-9B3A-494A-9894-3B3B791ACBB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2181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766798" y="6401175"/>
            <a:ext cx="2057400" cy="365125"/>
          </a:xfrm>
        </p:spPr>
        <p:txBody>
          <a:bodyPr/>
          <a:lstStyle/>
          <a:p>
            <a:fld id="{E4C18ABC-9B3A-494A-9894-3B3B791ACB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68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9D9724B-1E53-4F96-93A5-E8EA5ECBA78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2025/3/21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8652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pPr defTabSz="914400"/>
            <a:endParaRPr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318AEB1-7C7F-4B21-A256-0B9356E866B1}"/>
              </a:ext>
            </a:extLst>
          </p:cNvPr>
          <p:cNvCxnSpPr/>
          <p:nvPr userDrawn="1"/>
        </p:nvCxnSpPr>
        <p:spPr>
          <a:xfrm>
            <a:off x="0" y="628659"/>
            <a:ext cx="9144000" cy="0"/>
          </a:xfrm>
          <a:prstGeom prst="line">
            <a:avLst/>
          </a:prstGeom>
          <a:noFill/>
          <a:ln w="4445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4E99426D-9F60-4004-B802-8AEEF72B3FC2}"/>
              </a:ext>
            </a:extLst>
          </p:cNvPr>
          <p:cNvCxnSpPr/>
          <p:nvPr userDrawn="1"/>
        </p:nvCxnSpPr>
        <p:spPr>
          <a:xfrm>
            <a:off x="0" y="692159"/>
            <a:ext cx="9144000" cy="0"/>
          </a:xfrm>
          <a:prstGeom prst="line">
            <a:avLst/>
          </a:prstGeom>
          <a:noFill/>
          <a:ln w="28575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62423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2C69C-3E56-4DCF-8ADD-B908955813AC}" type="datetime1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18ABC-9B3A-494A-9894-3B3B791ACBB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10" name="直線コネクタ 9"/>
          <p:cNvCxnSpPr/>
          <p:nvPr userDrawn="1"/>
        </p:nvCxnSpPr>
        <p:spPr>
          <a:xfrm>
            <a:off x="0" y="445784"/>
            <a:ext cx="9144000" cy="0"/>
          </a:xfrm>
          <a:prstGeom prst="line">
            <a:avLst/>
          </a:prstGeom>
          <a:ln w="444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 userDrawn="1"/>
        </p:nvCxnSpPr>
        <p:spPr>
          <a:xfrm>
            <a:off x="0" y="509284"/>
            <a:ext cx="9144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83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hf hdr="0" ftr="0" dt="0"/>
  <p:txStyles>
    <p:titleStyle>
      <a:lvl1pPr algn="l" defTabSz="685779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5" indent="-171445" algn="l" defTabSz="68577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4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3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12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02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91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80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69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8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9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9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7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7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6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6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5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4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2C69C-3E56-4DCF-8ADD-B908955813AC}" type="datetime1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18ABC-9B3A-494A-9894-3B3B791ACBB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10" name="直線コネクタ 9"/>
          <p:cNvCxnSpPr/>
          <p:nvPr userDrawn="1"/>
        </p:nvCxnSpPr>
        <p:spPr>
          <a:xfrm>
            <a:off x="0" y="445784"/>
            <a:ext cx="9144000" cy="0"/>
          </a:xfrm>
          <a:prstGeom prst="line">
            <a:avLst/>
          </a:prstGeom>
          <a:ln w="444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 userDrawn="1"/>
        </p:nvCxnSpPr>
        <p:spPr>
          <a:xfrm>
            <a:off x="0" y="509284"/>
            <a:ext cx="9144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547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ftr="0" dt="0"/>
  <p:txStyles>
    <p:titleStyle>
      <a:lvl1pPr algn="l" defTabSz="685779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5" indent="-171445" algn="l" defTabSz="68577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4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3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12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02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91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80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69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8" indent="-171445" algn="l" defTabSz="68577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9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9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7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7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6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6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5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4" algn="l" defTabSz="685779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0B860139-1E6E-A0A8-1822-24AA707BF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3645"/>
              </p:ext>
            </p:extLst>
          </p:nvPr>
        </p:nvGraphicFramePr>
        <p:xfrm>
          <a:off x="215338" y="1031731"/>
          <a:ext cx="8713324" cy="51048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820">
                  <a:extLst>
                    <a:ext uri="{9D8B030D-6E8A-4147-A177-3AD203B41FA5}">
                      <a16:colId xmlns:a16="http://schemas.microsoft.com/office/drawing/2014/main" val="1632394359"/>
                    </a:ext>
                  </a:extLst>
                </a:gridCol>
                <a:gridCol w="1052916">
                  <a:extLst>
                    <a:ext uri="{9D8B030D-6E8A-4147-A177-3AD203B41FA5}">
                      <a16:colId xmlns:a16="http://schemas.microsoft.com/office/drawing/2014/main" val="2968921865"/>
                    </a:ext>
                  </a:extLst>
                </a:gridCol>
                <a:gridCol w="1062182">
                  <a:extLst>
                    <a:ext uri="{9D8B030D-6E8A-4147-A177-3AD203B41FA5}">
                      <a16:colId xmlns:a16="http://schemas.microsoft.com/office/drawing/2014/main" val="2270835382"/>
                    </a:ext>
                  </a:extLst>
                </a:gridCol>
                <a:gridCol w="1034472">
                  <a:extLst>
                    <a:ext uri="{9D8B030D-6E8A-4147-A177-3AD203B41FA5}">
                      <a16:colId xmlns:a16="http://schemas.microsoft.com/office/drawing/2014/main" val="3047503056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606492362"/>
                    </a:ext>
                  </a:extLst>
                </a:gridCol>
                <a:gridCol w="1136073">
                  <a:extLst>
                    <a:ext uri="{9D8B030D-6E8A-4147-A177-3AD203B41FA5}">
                      <a16:colId xmlns:a16="http://schemas.microsoft.com/office/drawing/2014/main" val="2426954666"/>
                    </a:ext>
                  </a:extLst>
                </a:gridCol>
                <a:gridCol w="1280952">
                  <a:extLst>
                    <a:ext uri="{9D8B030D-6E8A-4147-A177-3AD203B41FA5}">
                      <a16:colId xmlns:a16="http://schemas.microsoft.com/office/drawing/2014/main" val="542294194"/>
                    </a:ext>
                  </a:extLst>
                </a:gridCol>
              </a:tblGrid>
              <a:tr h="358428">
                <a:tc>
                  <a:txBody>
                    <a:bodyPr/>
                    <a:lstStyle/>
                    <a:p>
                      <a:pPr algn="ctr"/>
                      <a:r>
                        <a:rPr 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 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特許番号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出願番号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ステータス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（権利化状況）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次の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法定期限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留意事項の確認結果</a:t>
                      </a:r>
                      <a:endParaRPr lang="en-US" altLang="ja-JP" sz="900" kern="10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lang="ja-JP" altLang="en-US" sz="900" kern="10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（特に注意すべき点や特筆すべき事項を記載）</a:t>
                      </a:r>
                      <a:endParaRPr lang="en-US" altLang="ja-JP" sz="900" kern="10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備考欄</a:t>
                      </a:r>
                      <a:endParaRPr lang="en-US" altLang="ja-JP" sz="900" kern="10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知財取扱い（類型）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記入欄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95840771"/>
                  </a:ext>
                </a:extLst>
              </a:tr>
              <a:tr h="45327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P1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特許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XXXXXXX</a:t>
                      </a:r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号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登録済み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海外出願（米）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年金納付期限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○年○月○日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u="none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権利維持</a:t>
                      </a:r>
                      <a:endParaRPr lang="ja-JP" sz="900" u="none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68641619"/>
                  </a:ext>
                </a:extLst>
              </a:tr>
              <a:tr h="36029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P2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特願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2022</a:t>
                      </a:r>
                      <a:r>
                        <a:rPr 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-XXXXXX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拒絶理由応答中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海外出願なし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拒絶応答期限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○年○月○日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権利放棄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76540896"/>
                  </a:ext>
                </a:extLst>
              </a:tr>
              <a:tr h="45327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P3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特願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2022</a:t>
                      </a:r>
                      <a:r>
                        <a:rPr 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-YYYYYY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審査請求中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海外出願（米中）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審査中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権利譲渡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16498903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P4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特願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2022</a:t>
                      </a:r>
                      <a:r>
                        <a:rPr 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-ZZZZZZ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審査請求中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海外出願（米欧）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審査中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・スタートアップが事業化済、海外進出計画あり</a:t>
                      </a:r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・研究者は転職後大学への権利譲渡を特に希望せず</a:t>
                      </a:r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・発明者に学生や留学生を含む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altLang="en-US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権利維持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37202848"/>
                  </a:ext>
                </a:extLst>
              </a:tr>
              <a:tr h="45327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P5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特願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2023</a:t>
                      </a:r>
                      <a:r>
                        <a:rPr 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-YYYYYY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審査請求中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海外出願なし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審査中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権利返還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15471122"/>
                  </a:ext>
                </a:extLst>
              </a:tr>
              <a:tr h="453271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P6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特願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2023</a:t>
                      </a:r>
                      <a:r>
                        <a:rPr 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-XXXXXX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未審査請求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海外出願なし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審査請求期限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○年○月○日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・研究者は転職後大学への権利譲渡を希望</a:t>
                      </a:r>
                    </a:p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・転職前大学で</a:t>
                      </a:r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研究を継続する他の研究者あり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・両大学で研究継続</a:t>
                      </a:r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</a:t>
                      </a: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一部譲渡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67999577"/>
                  </a:ext>
                </a:extLst>
              </a:tr>
              <a:tr h="530662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P7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特願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2024</a:t>
                      </a:r>
                      <a:r>
                        <a:rPr 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-XXXXXX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未審査請求</a:t>
                      </a: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海外出願検討中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パリ優先期限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○年○月○日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権利譲渡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8233323"/>
                  </a:ext>
                </a:extLst>
              </a:tr>
              <a:tr h="484039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P8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未出願案件</a:t>
                      </a:r>
                      <a:r>
                        <a:rPr lang="en-US" altLang="ja-JP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出願前</a:t>
                      </a: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－</a:t>
                      </a:r>
                      <a:endParaRPr lang="ja-JP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・転職前大学で</a:t>
                      </a:r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研究を継続する他の研究者あり</a:t>
                      </a:r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・転職前大学と転職後大学の権利関係に留意</a:t>
                      </a: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・出願時までに</a:t>
                      </a:r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両大学で要協議</a:t>
                      </a:r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権利維持</a:t>
                      </a:r>
                      <a:endParaRPr 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7291658"/>
                  </a:ext>
                </a:extLst>
              </a:tr>
              <a:tr h="499428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D1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データ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特許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P1</a:t>
                      </a: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に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関するデータ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－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オリジナルを保管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コピーを持ち出し許可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41248855"/>
                  </a:ext>
                </a:extLst>
              </a:tr>
              <a:tr h="499428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C1</a:t>
                      </a:r>
                      <a:endParaRPr 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プログラム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特許</a:t>
                      </a:r>
                      <a:r>
                        <a:rPr lang="en-US" altLang="ja-JP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P1</a:t>
                      </a:r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に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関するプログラム</a:t>
                      </a:r>
                      <a:endParaRPr lang="en-US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－</a:t>
                      </a:r>
                      <a:endParaRPr lang="ja-JP" altLang="ja-JP" sz="9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altLang="ja-JP" sz="900" kern="10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オリジナルを保管</a:t>
                      </a:r>
                      <a:endParaRPr lang="en-US" alt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9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コピーを持ち出し許可</a:t>
                      </a:r>
                      <a:endParaRPr 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9587630"/>
                  </a:ext>
                </a:extLst>
              </a:tr>
            </a:tbl>
          </a:graphicData>
        </a:graphic>
      </p:graphicFrame>
      <p:sp>
        <p:nvSpPr>
          <p:cNvPr id="6" name="タイトル 4">
            <a:extLst>
              <a:ext uri="{FF2B5EF4-FFF2-40B4-BE49-F238E27FC236}">
                <a16:creationId xmlns:a16="http://schemas.microsoft.com/office/drawing/2014/main" id="{02146328-6754-5B80-DE3A-683405858651}"/>
              </a:ext>
            </a:extLst>
          </p:cNvPr>
          <p:cNvSpPr txBox="1">
            <a:spLocks/>
          </p:cNvSpPr>
          <p:nvPr/>
        </p:nvSpPr>
        <p:spPr>
          <a:xfrm>
            <a:off x="13242" y="20141"/>
            <a:ext cx="9212893" cy="4770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endParaRPr lang="ja-JP" altLang="en-US" sz="1200" dirty="0">
              <a:solidFill>
                <a:srgbClr val="FF0000"/>
              </a:solidFill>
            </a:endParaRPr>
          </a:p>
          <a:p>
            <a:r>
              <a:rPr lang="ja-JP" altLang="en-US" sz="2200" b="1" dirty="0">
                <a:solidFill>
                  <a:prstClr val="black"/>
                </a:solidFill>
              </a:rPr>
              <a:t>知財リスト（様式例）</a:t>
            </a:r>
            <a:endParaRPr lang="en-US" altLang="ja-JP" sz="2200" b="1" dirty="0">
              <a:solidFill>
                <a:prstClr val="black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05E92F5-EC7E-E77B-6EFA-A5DB1DA755DE}"/>
              </a:ext>
            </a:extLst>
          </p:cNvPr>
          <p:cNvSpPr txBox="1"/>
          <p:nvPr/>
        </p:nvSpPr>
        <p:spPr>
          <a:xfrm>
            <a:off x="112813" y="6232610"/>
            <a:ext cx="871332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900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知財リストは転職前大学が作成して転職後大学と共有する。未公開情報等の秘匿すべき情報があるときは、それらを削除したうえで共有することも考えられる</a:t>
            </a:r>
            <a:endParaRPr lang="en-US" altLang="ja-JP" sz="900" kern="100" dirty="0">
              <a:latin typeface="游明朝" panose="02020400000000000000" pitchFamily="18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r>
              <a:rPr lang="en-US" altLang="ja-JP" sz="900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900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共同出願の案件や実施許諾済の案件についてはステータス等の欄にその旨を予め記載しておくことが望ましい</a:t>
            </a:r>
            <a:endParaRPr lang="en-US" altLang="ja-JP" sz="900" kern="100" dirty="0">
              <a:latin typeface="游明朝" panose="02020400000000000000" pitchFamily="18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r>
              <a:rPr lang="en-US" altLang="ja-JP" sz="900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900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特許出願、特許権又は未出願案件に関するデータやプログラム等についても記載しておくことが望ましい</a:t>
            </a:r>
            <a:endParaRPr lang="en-US" altLang="ja-JP" sz="900" kern="100" dirty="0">
              <a:latin typeface="游明朝" panose="02020400000000000000" pitchFamily="18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146748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386</Words>
  <Application>Microsoft Office PowerPoint</Application>
  <PresentationFormat>画面に合わせる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Meiryo UI</vt:lpstr>
      <vt:lpstr>游ゴシック</vt:lpstr>
      <vt:lpstr>游ゴシック Light</vt:lpstr>
      <vt:lpstr>游明朝</vt:lpstr>
      <vt:lpstr>Arial</vt:lpstr>
      <vt:lpstr>Calibri</vt:lpstr>
      <vt:lpstr>Calibri Light</vt:lpstr>
      <vt:lpstr>Cambria</vt:lpstr>
      <vt:lpstr>5_Office テーマ</vt:lpstr>
      <vt:lpstr>6_Office テーマ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2025-03-21T07:43:47Z</dcterms:created>
  <dcterms:modified xsi:type="dcterms:W3CDTF">2025-03-21T07:44:14Z</dcterms:modified>
</cp:coreProperties>
</file>