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2" r:id="rId2"/>
    <p:sldId id="258"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57" d="100"/>
          <a:sy n="157" d="100"/>
        </p:scale>
        <p:origin x="228"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7B4A3-28D6-4810-9DE6-2043535DCC9C}" type="datetimeFigureOut">
              <a:rPr kumimoji="1" lang="ja-JP" altLang="en-US" smtClean="0"/>
              <a:t>2024/6/7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A04FE-0D63-45AC-8B76-D7EBB3AF7E14}" type="slidenum">
              <a:rPr kumimoji="1" lang="ja-JP" altLang="en-US" smtClean="0"/>
              <a:t>‹#›</a:t>
            </a:fld>
            <a:endParaRPr kumimoji="1" lang="ja-JP" altLang="en-US"/>
          </a:p>
        </p:txBody>
      </p:sp>
    </p:spTree>
    <p:extLst>
      <p:ext uri="{BB962C8B-B14F-4D97-AF65-F5344CB8AC3E}">
        <p14:creationId xmlns:p14="http://schemas.microsoft.com/office/powerpoint/2010/main" val="40546276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altLang="ja-JP"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lang="ja-JP" alt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18619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7:notes"/>
          <p:cNvSpPr txBox="1">
            <a:spLocks noGrp="1"/>
          </p:cNvSpPr>
          <p:nvPr>
            <p:ph type="body" idx="1"/>
          </p:nvPr>
        </p:nvSpPr>
        <p:spPr>
          <a:xfrm>
            <a:off x="673101" y="4748213"/>
            <a:ext cx="5389563" cy="3884612"/>
          </a:xfrm>
          <a:prstGeom prst="rect">
            <a:avLst/>
          </a:prstGeom>
          <a:noFill/>
          <a:ln>
            <a:noFill/>
          </a:ln>
        </p:spPr>
        <p:txBody>
          <a:bodyPr spcFirstLastPara="1" wrap="square" lIns="91400" tIns="45675" rIns="91400" bIns="45675" anchor="t" anchorCtr="0">
            <a:noAutofit/>
          </a:bodyPr>
          <a:lstStyle/>
          <a:p>
            <a:pPr marL="0" lvl="0" indent="0" algn="l" rtl="0">
              <a:lnSpc>
                <a:spcPct val="100000"/>
              </a:lnSpc>
              <a:spcBef>
                <a:spcPts val="0"/>
              </a:spcBef>
              <a:spcAft>
                <a:spcPts val="0"/>
              </a:spcAft>
              <a:buSzPts val="1400"/>
              <a:buNone/>
            </a:pPr>
            <a:endParaRPr/>
          </a:p>
        </p:txBody>
      </p:sp>
      <p:sp>
        <p:nvSpPr>
          <p:cNvPr id="123" name="Google Shape;123;p2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13"/>
        <p:cNvGrpSpPr/>
        <p:nvPr/>
      </p:nvGrpSpPr>
      <p:grpSpPr>
        <a:xfrm>
          <a:off x="0" y="0"/>
          <a:ext cx="0" cy="0"/>
          <a:chOff x="0" y="0"/>
          <a:chExt cx="0" cy="0"/>
        </a:xfrm>
      </p:grpSpPr>
      <p:sp>
        <p:nvSpPr>
          <p:cNvPr id="14" name="Google Shape;14;p82"/>
          <p:cNvSpPr txBox="1">
            <a:spLocks noGrp="1"/>
          </p:cNvSpPr>
          <p:nvPr>
            <p:ph type="title"/>
          </p:nvPr>
        </p:nvSpPr>
        <p:spPr>
          <a:xfrm>
            <a:off x="168168" y="105278"/>
            <a:ext cx="11845158" cy="75948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rgbClr val="000000"/>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
        <p:nvSpPr>
          <p:cNvPr id="15" name="Google Shape;15;p82"/>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pic>
        <p:nvPicPr>
          <p:cNvPr id="16" name="Google Shape;16;p82"/>
          <p:cNvPicPr preferRelativeResize="0"/>
          <p:nvPr/>
        </p:nvPicPr>
        <p:blipFill rotWithShape="1">
          <a:blip r:embed="rId2">
            <a:alphaModFix/>
          </a:blip>
          <a:srcRect/>
          <a:stretch/>
        </p:blipFill>
        <p:spPr>
          <a:xfrm>
            <a:off x="10193868" y="84669"/>
            <a:ext cx="1908000" cy="360000"/>
          </a:xfrm>
          <a:prstGeom prst="rect">
            <a:avLst/>
          </a:prstGeom>
          <a:noFill/>
          <a:ln>
            <a:noFill/>
          </a:ln>
        </p:spPr>
      </p:pic>
    </p:spTree>
    <p:extLst>
      <p:ext uri="{BB962C8B-B14F-4D97-AF65-F5344CB8AC3E}">
        <p14:creationId xmlns:p14="http://schemas.microsoft.com/office/powerpoint/2010/main" val="2553710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とコンテンツ">
  <p:cSld name="タイトルとコンテンツ">
    <p:spTree>
      <p:nvGrpSpPr>
        <p:cNvPr id="1" name="Shape 17"/>
        <p:cNvGrpSpPr/>
        <p:nvPr/>
      </p:nvGrpSpPr>
      <p:grpSpPr>
        <a:xfrm>
          <a:off x="0" y="0"/>
          <a:ext cx="0" cy="0"/>
          <a:chOff x="0" y="0"/>
          <a:chExt cx="0" cy="0"/>
        </a:xfrm>
      </p:grpSpPr>
      <p:sp>
        <p:nvSpPr>
          <p:cNvPr id="18" name="Google Shape;18;p84"/>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sp>
        <p:nvSpPr>
          <p:cNvPr id="19" name="Google Shape;19;p84"/>
          <p:cNvSpPr txBox="1">
            <a:spLocks noGrp="1"/>
          </p:cNvSpPr>
          <p:nvPr>
            <p:ph type="title"/>
          </p:nvPr>
        </p:nvSpPr>
        <p:spPr>
          <a:xfrm>
            <a:off x="168168" y="119346"/>
            <a:ext cx="11845158" cy="75948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rgbClr val="000000"/>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
        <p:nvSpPr>
          <p:cNvPr id="20" name="Google Shape;20;p84"/>
          <p:cNvSpPr txBox="1">
            <a:spLocks noGrp="1"/>
          </p:cNvSpPr>
          <p:nvPr>
            <p:ph type="body" idx="1"/>
          </p:nvPr>
        </p:nvSpPr>
        <p:spPr>
          <a:xfrm>
            <a:off x="168275" y="1279525"/>
            <a:ext cx="11844338" cy="51355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Meiryo"/>
                <a:ea typeface="Meiryo"/>
                <a:cs typeface="Meiryo"/>
                <a:sym typeface="Meiryo"/>
              </a:defRPr>
            </a:lvl1pPr>
            <a:lvl2pPr marL="914400" marR="0" lvl="1"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705251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2"/>
          <p:cNvSpPr/>
          <p:nvPr/>
        </p:nvSpPr>
        <p:spPr>
          <a:xfrm>
            <a:off x="0" y="6570000"/>
            <a:ext cx="12192000" cy="288000"/>
          </a:xfrm>
          <a:prstGeom prst="rect">
            <a:avLst/>
          </a:prstGeom>
          <a:solidFill>
            <a:srgbClr val="BFBFBF"/>
          </a:solidFill>
          <a:ln w="12700"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0" i="0" u="none" strike="noStrike" cap="none">
                <a:solidFill>
                  <a:schemeClr val="dk1"/>
                </a:solidFill>
                <a:latin typeface="Century Gothic"/>
                <a:ea typeface="Century Gothic"/>
                <a:cs typeface="Century Gothic"/>
                <a:sym typeface="Century Gothic"/>
              </a:rPr>
              <a:t>Originator Profile CIP</a:t>
            </a:r>
            <a:endParaRPr sz="1200" b="0" i="0" u="none" strike="noStrike" cap="none">
              <a:solidFill>
                <a:schemeClr val="dk1"/>
              </a:solidFill>
              <a:latin typeface="Century Gothic"/>
              <a:ea typeface="Century Gothic"/>
              <a:cs typeface="Century Gothic"/>
              <a:sym typeface="Century Gothic"/>
            </a:endParaRPr>
          </a:p>
        </p:txBody>
      </p:sp>
      <p:sp>
        <p:nvSpPr>
          <p:cNvPr id="11" name="Google Shape;11;p62"/>
          <p:cNvSpPr/>
          <p:nvPr/>
        </p:nvSpPr>
        <p:spPr>
          <a:xfrm>
            <a:off x="10765536" y="6570000"/>
            <a:ext cx="1426464" cy="288000"/>
          </a:xfrm>
          <a:prstGeom prst="rect">
            <a:avLst/>
          </a:prstGeom>
          <a:solidFill>
            <a:srgbClr val="00AFAF"/>
          </a:solidFill>
          <a:ln w="12700" cap="flat" cmpd="sng">
            <a:solidFill>
              <a:srgbClr val="00AFA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050"/>
              <a:buFont typeface="Century Gothic"/>
              <a:buNone/>
            </a:pPr>
            <a:endParaRPr sz="1801" b="0" i="0" u="none" strike="noStrike" cap="none">
              <a:solidFill>
                <a:schemeClr val="dk1"/>
              </a:solidFill>
              <a:latin typeface="Century Gothic"/>
              <a:ea typeface="Century Gothic"/>
              <a:cs typeface="Century Gothic"/>
              <a:sym typeface="Century Gothic"/>
            </a:endParaRPr>
          </a:p>
        </p:txBody>
      </p:sp>
      <p:sp>
        <p:nvSpPr>
          <p:cNvPr id="12" name="Google Shape;12;p62"/>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spTree>
    <p:extLst>
      <p:ext uri="{BB962C8B-B14F-4D97-AF65-F5344CB8AC3E}">
        <p14:creationId xmlns:p14="http://schemas.microsoft.com/office/powerpoint/2010/main" val="1547461070"/>
      </p:ext>
    </p:extLst>
  </p:cSld>
  <p:clrMap bg1="lt1" tx1="dk1" bg2="dk2" tx2="lt2" accent1="accent1" accent2="accent2" accent3="accent3" accent4="accent4" accent5="accent5" accent6="accent6" hlink="hlink" folHlink="folHlink"/>
  <p:sldLayoutIdLst>
    <p:sldLayoutId id="2147483661" r:id="rId1"/>
    <p:sldLayoutId id="214748366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A4A3A4"/>
          </p15:clr>
        </p15:guide>
        <p15:guide id="2" pos="3701">
          <p15:clr>
            <a:srgbClr val="A4A3A4"/>
          </p15:clr>
        </p15:guide>
        <p15:guide id="3" pos="3979">
          <p15:clr>
            <a:srgbClr val="A4A3A4"/>
          </p15:clr>
        </p15:guide>
        <p15:guide id="4" pos="7358">
          <p15:clr>
            <a:srgbClr val="A4A3A4"/>
          </p15:clr>
        </p15:guide>
        <p15:guide id="5" pos="322">
          <p15:clr>
            <a:srgbClr val="A4A3A4"/>
          </p15:clr>
        </p15:guide>
        <p15:guide id="6" orient="horz" pos="3974">
          <p15:clr>
            <a:srgbClr val="A4A3A4"/>
          </p15:clr>
        </p15:guide>
        <p15:guide id="7" orient="horz" pos="4156">
          <p15:clr>
            <a:srgbClr val="A4A3A4"/>
          </p15:clr>
        </p15:guide>
        <p15:guide id="8" orient="horz" pos="4269">
          <p15:clr>
            <a:srgbClr val="A4A3A4"/>
          </p15:clr>
        </p15:guide>
        <p15:guide id="9" orient="horz" pos="935">
          <p15:clr>
            <a:srgbClr val="A4A3A4"/>
          </p15:clr>
        </p15:guide>
        <p15:guide id="10" orient="horz" pos="640">
          <p15:clr>
            <a:srgbClr val="A4A3A4"/>
          </p15:clr>
        </p15:guide>
        <p15:guide id="11" orient="horz" pos="96">
          <p15:clr>
            <a:srgbClr val="A4A3A4"/>
          </p15:clr>
        </p15:guide>
        <p15:guide id="12" orient="horz" pos="504">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B362237-2A9F-5C47-A743-22C0AA17000B}"/>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fld id="{00000000-1234-1234-1234-123412341234}" type="slidenum">
              <a:rPr kumimoji="0" lang="en-US" altLang="ja-JP" sz="1050" b="0" i="0" u="none" strike="noStrike" kern="0" cap="none" spc="0" normalizeH="0" baseline="0" noProof="0" smtClean="0">
                <a:ln>
                  <a:noFill/>
                </a:ln>
                <a:solidFill>
                  <a:srgbClr val="000000"/>
                </a:solidFill>
                <a:effectLst/>
                <a:uLnTx/>
                <a:uFillTx/>
                <a:latin typeface="Century Gothic"/>
                <a:sym typeface="Century Gothic"/>
              </a:rPr>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t>1</a:t>
            </a:fld>
            <a:endParaRPr kumimoji="0" lang="ja-JP" altLang="en-US" sz="1050" b="0" i="0" u="none" strike="noStrike" kern="0" cap="none" spc="0" normalizeH="0" baseline="0" noProof="0" dirty="0">
              <a:ln>
                <a:noFill/>
              </a:ln>
              <a:solidFill>
                <a:srgbClr val="000000"/>
              </a:solidFill>
              <a:effectLst/>
              <a:uLnTx/>
              <a:uFillTx/>
              <a:latin typeface="Century Gothic"/>
              <a:sym typeface="Century Gothic"/>
            </a:endParaRPr>
          </a:p>
        </p:txBody>
      </p:sp>
      <p:sp>
        <p:nvSpPr>
          <p:cNvPr id="4" name="Google Shape;25;p9">
            <a:extLst>
              <a:ext uri="{FF2B5EF4-FFF2-40B4-BE49-F238E27FC236}">
                <a16:creationId xmlns:a16="http://schemas.microsoft.com/office/drawing/2014/main" id="{15131CDC-ADCD-8D40-87D4-ABAC4BB03B59}"/>
              </a:ext>
            </a:extLst>
          </p:cNvPr>
          <p:cNvSpPr txBox="1">
            <a:spLocks noGrp="1"/>
          </p:cNvSpPr>
          <p:nvPr>
            <p:ph type="title"/>
          </p:nvPr>
        </p:nvSpPr>
        <p:spPr>
          <a:xfrm>
            <a:off x="168168" y="156078"/>
            <a:ext cx="11845200" cy="7596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2000"/>
              <a:buNone/>
            </a:pPr>
            <a:r>
              <a:rPr lang="ja-JP" sz="1600"/>
              <a:t>Trusted Web Advertising System with OP （オリジネータープロファイル技術研究組合）</a:t>
            </a:r>
            <a:br>
              <a:rPr lang="ja-JP" sz="2000"/>
            </a:br>
            <a:r>
              <a:rPr lang="ja-JP"/>
              <a:t>現状の課題</a:t>
            </a:r>
            <a:r>
              <a:rPr lang="ja-JP" altLang="en-US"/>
              <a:t>と</a:t>
            </a:r>
            <a:r>
              <a:rPr lang="en-US" altLang="ja-JP" dirty="0"/>
              <a:t>Trusted Web</a:t>
            </a:r>
            <a:r>
              <a:rPr lang="ja-JP" altLang="en-US"/>
              <a:t>により実現する内容</a:t>
            </a:r>
            <a:r>
              <a:rPr lang="ja-JP"/>
              <a:t> </a:t>
            </a:r>
            <a:r>
              <a:rPr lang="ja-JP" sz="1600" b="1">
                <a:solidFill>
                  <a:srgbClr val="3F3F3F"/>
                </a:solidFill>
                <a:latin typeface="Arial"/>
                <a:ea typeface="Arial"/>
                <a:cs typeface="Arial"/>
                <a:sym typeface="Arial"/>
              </a:rPr>
              <a:t>- 1/</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 pages</a:t>
            </a:r>
            <a:endParaRPr sz="4400" b="1" dirty="0">
              <a:solidFill>
                <a:srgbClr val="3F3F3F"/>
              </a:solidFill>
              <a:latin typeface="Arial"/>
              <a:ea typeface="Arial"/>
              <a:cs typeface="Arial"/>
              <a:sym typeface="Arial"/>
            </a:endParaRPr>
          </a:p>
        </p:txBody>
      </p:sp>
      <p:sp>
        <p:nvSpPr>
          <p:cNvPr id="5" name="Google Shape;28;p9">
            <a:extLst>
              <a:ext uri="{FF2B5EF4-FFF2-40B4-BE49-F238E27FC236}">
                <a16:creationId xmlns:a16="http://schemas.microsoft.com/office/drawing/2014/main" id="{47728435-3E6F-BC42-BB9F-B3C1D01F1A37}"/>
              </a:ext>
            </a:extLst>
          </p:cNvPr>
          <p:cNvSpPr txBox="1"/>
          <p:nvPr/>
        </p:nvSpPr>
        <p:spPr>
          <a:xfrm>
            <a:off x="168168" y="957507"/>
            <a:ext cx="11845200" cy="13387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400" b="0" i="0" u="none" strike="noStrike" kern="0" cap="none" spc="0" normalizeH="0" baseline="0" noProof="0" dirty="0">
                <a:ln>
                  <a:noFill/>
                </a:ln>
                <a:solidFill>
                  <a:srgbClr val="000000"/>
                </a:solidFill>
                <a:effectLst/>
                <a:uLnTx/>
                <a:uFillTx/>
                <a:latin typeface="Meiryo"/>
                <a:ea typeface="Meiryo"/>
                <a:cs typeface="Meiryo"/>
                <a:sym typeface="Meiryo"/>
              </a:rPr>
              <a:t>「ネット広告は穴だらけ。稼ぐ方法は腐るほどある。」*というように、インターネット広告の仕組みは信頼性が完全に担保できているとは言えない状態にあります。この状況は、広告が掲載されるメディアの運用者とその信頼性を確認できるメタデータを検証した上で広告取引が出来ないために発生しています。</a:t>
            </a:r>
            <a:endParaRPr kumimoji="0" lang="en-US" altLang="ja-JP" sz="1400" b="0" i="0" u="none" strike="noStrike" kern="0" cap="none" spc="0" normalizeH="0" baseline="0" noProof="0" dirty="0">
              <a:ln>
                <a:noFill/>
              </a:ln>
              <a:solidFill>
                <a:srgbClr val="000000"/>
              </a:solidFill>
              <a:effectLst/>
              <a:uLnTx/>
              <a:uFillTx/>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400" b="0" i="0" u="none" strike="noStrike" kern="0" cap="none" spc="0" normalizeH="0" baseline="0" noProof="0" dirty="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dirty="0">
                <a:ln>
                  <a:noFill/>
                </a:ln>
                <a:solidFill>
                  <a:srgbClr val="000000"/>
                </a:solidFill>
                <a:effectLst/>
                <a:uLnTx/>
                <a:uFillTx/>
                <a:latin typeface="Meiryo"/>
                <a:ea typeface="Meiryo"/>
                <a:cs typeface="Meiryo"/>
                <a:sym typeface="Meiryo"/>
              </a:rPr>
              <a:t>は、ウェブ上でコンテンツの発信者とその信頼性の判断に資する情報を検証可能なデータとして付与する技術です。</a:t>
            </a:r>
            <a:r>
              <a:rPr kumimoji="0" lang="en-US" altLang="ja-JP" sz="1400" b="0" i="0" u="none" strike="noStrike" kern="0" cap="none" spc="0" normalizeH="0" baseline="0" noProof="0" dirty="0">
                <a:ln>
                  <a:noFill/>
                </a:ln>
                <a:solidFill>
                  <a:srgbClr val="000000"/>
                </a:solidFill>
                <a:effectLst/>
                <a:uLnTx/>
                <a:uFillTx/>
                <a:latin typeface="Meiryo"/>
                <a:ea typeface="Meiryo"/>
                <a:cs typeface="Meiryo"/>
                <a:sym typeface="Meiryo"/>
              </a:rPr>
              <a:t>Web</a:t>
            </a:r>
            <a:r>
              <a:rPr kumimoji="0" lang="ja-JP" altLang="en-US" sz="1400" b="0" i="0" u="none" strike="noStrike" kern="0" cap="none" spc="0" normalizeH="0" baseline="0" noProof="0" dirty="0">
                <a:ln>
                  <a:noFill/>
                </a:ln>
                <a:solidFill>
                  <a:srgbClr val="000000"/>
                </a:solidFill>
                <a:effectLst/>
                <a:uLnTx/>
                <a:uFillTx/>
                <a:latin typeface="Meiryo"/>
                <a:ea typeface="Meiryo"/>
                <a:cs typeface="Meiryo"/>
                <a:sym typeface="Meiryo"/>
              </a:rPr>
              <a:t>広告市場に参加する事業者が</a:t>
            </a:r>
            <a:r>
              <a:rPr kumimoji="0" lang="en-US" altLang="ja-JP" sz="1400" b="0" i="0" u="none" strike="noStrike" kern="0" cap="none" spc="0" normalizeH="0" baseline="0" noProof="0" dirty="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dirty="0">
                <a:ln>
                  <a:noFill/>
                </a:ln>
                <a:solidFill>
                  <a:srgbClr val="000000"/>
                </a:solidFill>
                <a:effectLst/>
                <a:uLnTx/>
                <a:uFillTx/>
                <a:latin typeface="Meiryo"/>
                <a:ea typeface="Meiryo"/>
                <a:cs typeface="Meiryo"/>
                <a:sym typeface="Meiryo"/>
              </a:rPr>
              <a:t>を利用して、取引相手の検証をしたうえで広告取引をすることで、現在の</a:t>
            </a:r>
            <a:r>
              <a:rPr kumimoji="0" lang="en-US" altLang="ja-JP" sz="1400" b="0" i="0" u="none" strike="noStrike" kern="0" cap="none" spc="0" normalizeH="0" baseline="0" noProof="0" dirty="0">
                <a:ln>
                  <a:noFill/>
                </a:ln>
                <a:solidFill>
                  <a:srgbClr val="000000"/>
                </a:solidFill>
                <a:effectLst/>
                <a:uLnTx/>
                <a:uFillTx/>
                <a:latin typeface="Meiryo"/>
                <a:ea typeface="Meiryo"/>
                <a:cs typeface="Meiryo"/>
                <a:sym typeface="Meiryo"/>
              </a:rPr>
              <a:t>Web</a:t>
            </a:r>
            <a:r>
              <a:rPr kumimoji="0" lang="ja-JP" altLang="en-US" sz="1400" b="0" i="0" u="none" strike="noStrike" kern="0" cap="none" spc="0" normalizeH="0" baseline="0" noProof="0" dirty="0">
                <a:ln>
                  <a:noFill/>
                </a:ln>
                <a:solidFill>
                  <a:srgbClr val="000000"/>
                </a:solidFill>
                <a:effectLst/>
                <a:uLnTx/>
                <a:uFillTx/>
                <a:latin typeface="Meiryo"/>
                <a:ea typeface="Meiryo"/>
                <a:cs typeface="Meiryo"/>
                <a:sym typeface="Meiryo"/>
              </a:rPr>
              <a:t>広告のビジネスモデルが改善できると考えています。</a:t>
            </a:r>
            <a:endParaRPr kumimoji="0" sz="1400" b="0" i="0" u="none" strike="noStrike" kern="0" cap="none" spc="0" normalizeH="0" baseline="0" noProof="0" dirty="0">
              <a:ln>
                <a:noFill/>
              </a:ln>
              <a:solidFill>
                <a:srgbClr val="000000"/>
              </a:solidFill>
              <a:effectLst/>
              <a:uLnTx/>
              <a:uFillTx/>
              <a:latin typeface="Meiryo"/>
              <a:ea typeface="Meiryo"/>
              <a:cs typeface="Meiryo"/>
              <a:sym typeface="Meiryo"/>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100" b="0" i="0" u="none" strike="noStrike" kern="0" cap="none" spc="0" normalizeH="0" baseline="0" noProof="0" dirty="0">
                <a:ln>
                  <a:noFill/>
                </a:ln>
                <a:solidFill>
                  <a:srgbClr val="000000"/>
                </a:solidFill>
                <a:effectLst/>
                <a:uLnTx/>
                <a:uFillTx/>
                <a:latin typeface="Meiryo"/>
                <a:ea typeface="Meiryo"/>
                <a:cs typeface="Meiryo"/>
                <a:sym typeface="Meiryo"/>
              </a:rPr>
              <a:t>* </a:t>
            </a:r>
            <a:r>
              <a:rPr kumimoji="0" lang="en-US" altLang="ja-JP" sz="1100" b="0" i="0" u="none" strike="noStrike" kern="0" cap="none" spc="0" normalizeH="0" baseline="0" noProof="0" dirty="0">
                <a:ln>
                  <a:noFill/>
                </a:ln>
                <a:solidFill>
                  <a:srgbClr val="000000"/>
                </a:solidFill>
                <a:effectLst/>
                <a:uLnTx/>
                <a:uFillTx/>
                <a:latin typeface="Meiryo"/>
                <a:ea typeface="Meiryo"/>
                <a:cs typeface="Meiryo"/>
                <a:sym typeface="Meiryo"/>
              </a:rPr>
              <a:t>2023</a:t>
            </a:r>
            <a:r>
              <a:rPr kumimoji="0" lang="ja-JP" altLang="en-US" sz="1100" b="0" i="0" u="none" strike="noStrike" kern="0" cap="none" spc="0" normalizeH="0" baseline="0" noProof="0" dirty="0">
                <a:ln>
                  <a:noFill/>
                </a:ln>
                <a:solidFill>
                  <a:srgbClr val="000000"/>
                </a:solidFill>
                <a:effectLst/>
                <a:uLnTx/>
                <a:uFillTx/>
                <a:latin typeface="Meiryo"/>
                <a:ea typeface="Meiryo"/>
                <a:cs typeface="Meiryo"/>
                <a:sym typeface="Meiryo"/>
              </a:rPr>
              <a:t>年</a:t>
            </a:r>
            <a:r>
              <a:rPr kumimoji="0" lang="en-US" altLang="ja-JP" sz="1100" b="0" i="0" u="none" strike="noStrike" kern="0" cap="none" spc="0" normalizeH="0" baseline="0" noProof="0" dirty="0">
                <a:ln>
                  <a:noFill/>
                </a:ln>
                <a:solidFill>
                  <a:srgbClr val="000000"/>
                </a:solidFill>
                <a:effectLst/>
                <a:uLnTx/>
                <a:uFillTx/>
                <a:latin typeface="Meiryo"/>
                <a:ea typeface="Meiryo"/>
                <a:cs typeface="Meiryo"/>
                <a:sym typeface="Meiryo"/>
              </a:rPr>
              <a:t>9</a:t>
            </a:r>
            <a:r>
              <a:rPr kumimoji="0" lang="ja-JP" altLang="en-US" sz="1100" b="0" i="0" u="none" strike="noStrike" kern="0" cap="none" spc="0" normalizeH="0" baseline="0" noProof="0" dirty="0">
                <a:ln>
                  <a:noFill/>
                </a:ln>
                <a:solidFill>
                  <a:srgbClr val="000000"/>
                </a:solidFill>
                <a:effectLst/>
                <a:uLnTx/>
                <a:uFillTx/>
                <a:latin typeface="Meiryo"/>
                <a:ea typeface="Meiryo"/>
                <a:cs typeface="Meiryo"/>
                <a:sym typeface="Meiryo"/>
              </a:rPr>
              <a:t>月</a:t>
            </a:r>
            <a:r>
              <a:rPr kumimoji="0" lang="en-US" altLang="ja-JP" sz="1100" b="0" i="0" u="none" strike="noStrike" kern="0" cap="none" spc="0" normalizeH="0" baseline="0" noProof="0" dirty="0">
                <a:ln>
                  <a:noFill/>
                </a:ln>
                <a:solidFill>
                  <a:srgbClr val="000000"/>
                </a:solidFill>
                <a:effectLst/>
                <a:uLnTx/>
                <a:uFillTx/>
                <a:latin typeface="Meiryo"/>
                <a:ea typeface="Meiryo"/>
                <a:cs typeface="Meiryo"/>
                <a:sym typeface="Meiryo"/>
              </a:rPr>
              <a:t>20</a:t>
            </a:r>
            <a:r>
              <a:rPr kumimoji="0" lang="ja-JP" altLang="en-US" sz="1100" b="0" i="0" u="none" strike="noStrike" kern="0" cap="none" spc="0" normalizeH="0" baseline="0" noProof="0" dirty="0">
                <a:ln>
                  <a:noFill/>
                </a:ln>
                <a:solidFill>
                  <a:srgbClr val="000000"/>
                </a:solidFill>
                <a:effectLst/>
                <a:uLnTx/>
                <a:uFillTx/>
                <a:latin typeface="Meiryo"/>
                <a:ea typeface="Meiryo"/>
                <a:cs typeface="Meiryo"/>
                <a:sym typeface="Meiryo"/>
              </a:rPr>
              <a:t>日付 読売新聞朝刊紙面から。漫画村の元運営者・星野路実氏の発言</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Google Shape;29;p9">
            <a:extLst>
              <a:ext uri="{FF2B5EF4-FFF2-40B4-BE49-F238E27FC236}">
                <a16:creationId xmlns:a16="http://schemas.microsoft.com/office/drawing/2014/main" id="{E001F134-0951-3C45-A49D-6B1B460CC4D0}"/>
              </a:ext>
            </a:extLst>
          </p:cNvPr>
          <p:cNvSpPr/>
          <p:nvPr/>
        </p:nvSpPr>
        <p:spPr>
          <a:xfrm>
            <a:off x="111760" y="2359361"/>
            <a:ext cx="11921886" cy="3889469"/>
          </a:xfrm>
          <a:prstGeom prst="roundRect">
            <a:avLst>
              <a:gd name="adj" fmla="val 5224"/>
            </a:avLst>
          </a:prstGeom>
          <a:solidFill>
            <a:srgbClr val="FFFFFF"/>
          </a:solidFill>
          <a:ln w="25400" cap="flat" cmpd="sng">
            <a:solidFill>
              <a:srgbClr val="46444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7" name="Google Shape;30;p9">
            <a:extLst>
              <a:ext uri="{FF2B5EF4-FFF2-40B4-BE49-F238E27FC236}">
                <a16:creationId xmlns:a16="http://schemas.microsoft.com/office/drawing/2014/main" id="{7C81BCBE-0302-E64A-A61A-B0A7F3230518}"/>
              </a:ext>
            </a:extLst>
          </p:cNvPr>
          <p:cNvSpPr/>
          <p:nvPr/>
        </p:nvSpPr>
        <p:spPr>
          <a:xfrm>
            <a:off x="264862"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広告主</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8" name="Google Shape;31;p9">
            <a:extLst>
              <a:ext uri="{FF2B5EF4-FFF2-40B4-BE49-F238E27FC236}">
                <a16:creationId xmlns:a16="http://schemas.microsoft.com/office/drawing/2014/main" id="{64E7AB6C-1BDA-584A-83DB-10E8274A3ECE}"/>
              </a:ext>
            </a:extLst>
          </p:cNvPr>
          <p:cNvSpPr/>
          <p:nvPr/>
        </p:nvSpPr>
        <p:spPr>
          <a:xfrm>
            <a:off x="991558"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Meiryo"/>
                <a:sym typeface="Meiryo"/>
              </a:rPr>
              <a:t>ＤＳＰ*</a:t>
            </a:r>
            <a:endParaRPr kumimoji="0" sz="1600" b="0" i="0" u="none" strike="noStrike" kern="0" cap="none" spc="0" normalizeH="0" baseline="0" noProof="0" dirty="0">
              <a:ln>
                <a:noFill/>
              </a:ln>
              <a:solidFill>
                <a:srgbClr val="464444"/>
              </a:solidFill>
              <a:effectLst/>
              <a:uLnTx/>
              <a:uFillTx/>
              <a:latin typeface="Meiryo" panose="020B0604030504040204" pitchFamily="34" charset="-128"/>
              <a:ea typeface="Meiryo" panose="020B0604030504040204" pitchFamily="34" charset="-128"/>
              <a:cs typeface="Meiryo"/>
              <a:sym typeface="Meiryo"/>
            </a:endParaRPr>
          </a:p>
        </p:txBody>
      </p:sp>
      <p:sp>
        <p:nvSpPr>
          <p:cNvPr id="9" name="Google Shape;32;p9">
            <a:extLst>
              <a:ext uri="{FF2B5EF4-FFF2-40B4-BE49-F238E27FC236}">
                <a16:creationId xmlns:a16="http://schemas.microsoft.com/office/drawing/2014/main" id="{D90CF0F8-7D36-2741-BB37-DF67E3740F87}"/>
              </a:ext>
            </a:extLst>
          </p:cNvPr>
          <p:cNvSpPr/>
          <p:nvPr/>
        </p:nvSpPr>
        <p:spPr>
          <a:xfrm>
            <a:off x="2782010"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Meiryo"/>
                <a:sym typeface="Meiryo"/>
              </a:rPr>
              <a:t>ＳＳＰ*</a:t>
            </a:r>
            <a:endParaRPr kumimoji="0" sz="1600" b="0" i="0" u="none" strike="noStrike" kern="0" cap="none" spc="0" normalizeH="0" baseline="0" noProof="0" dirty="0">
              <a:ln>
                <a:noFill/>
              </a:ln>
              <a:solidFill>
                <a:srgbClr val="464444"/>
              </a:solidFill>
              <a:effectLst/>
              <a:uLnTx/>
              <a:uFillTx/>
              <a:latin typeface="Meiryo" panose="020B0604030504040204" pitchFamily="34" charset="-128"/>
              <a:ea typeface="Meiryo" panose="020B0604030504040204" pitchFamily="34" charset="-128"/>
              <a:cs typeface="Meiryo"/>
              <a:sym typeface="Meiryo"/>
            </a:endParaRPr>
          </a:p>
        </p:txBody>
      </p:sp>
      <p:sp>
        <p:nvSpPr>
          <p:cNvPr id="10" name="Google Shape;33;p9">
            <a:extLst>
              <a:ext uri="{FF2B5EF4-FFF2-40B4-BE49-F238E27FC236}">
                <a16:creationId xmlns:a16="http://schemas.microsoft.com/office/drawing/2014/main" id="{BEBB37C6-9D2E-9D48-874E-F4A07BF6AF06}"/>
              </a:ext>
            </a:extLst>
          </p:cNvPr>
          <p:cNvSpPr/>
          <p:nvPr/>
        </p:nvSpPr>
        <p:spPr>
          <a:xfrm>
            <a:off x="3508576" y="3659841"/>
            <a:ext cx="755591" cy="1576400"/>
          </a:xfrm>
          <a:prstGeom prst="rect">
            <a:avLst/>
          </a:prstGeom>
          <a:solidFill>
            <a:srgbClr val="464444"/>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ja-JP" altLang="en-US" sz="1600" b="1"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メディア</a:t>
            </a:r>
            <a:endParaRPr kumimoji="0" lang="en-US" altLang="ja-JP" sz="1600" b="1" i="0" u="none" strike="noStrike" kern="0" cap="none" spc="0" normalizeH="0" baseline="0" noProof="0" dirty="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ja-JP" altLang="en-US" sz="1600" b="1"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Arial"/>
                <a:sym typeface="Century Gothic"/>
              </a:rPr>
              <a:t>悪意ある</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11" name="Google Shape;34;p9">
            <a:extLst>
              <a:ext uri="{FF2B5EF4-FFF2-40B4-BE49-F238E27FC236}">
                <a16:creationId xmlns:a16="http://schemas.microsoft.com/office/drawing/2014/main" id="{93B3769A-4784-5546-8F9F-A1854CA32375}"/>
              </a:ext>
            </a:extLst>
          </p:cNvPr>
          <p:cNvSpPr/>
          <p:nvPr/>
        </p:nvSpPr>
        <p:spPr>
          <a:xfrm>
            <a:off x="4556363"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ユーザー</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cxnSp>
        <p:nvCxnSpPr>
          <p:cNvPr id="12" name="Google Shape;35;p9">
            <a:extLst>
              <a:ext uri="{FF2B5EF4-FFF2-40B4-BE49-F238E27FC236}">
                <a16:creationId xmlns:a16="http://schemas.microsoft.com/office/drawing/2014/main" id="{808F37C4-F0E1-1445-AE29-7505F5CD7E11}"/>
              </a:ext>
            </a:extLst>
          </p:cNvPr>
          <p:cNvCxnSpPr>
            <a:cxnSpLocks/>
            <a:stCxn id="7" idx="3"/>
            <a:endCxn id="8" idx="1"/>
          </p:cNvCxnSpPr>
          <p:nvPr/>
        </p:nvCxnSpPr>
        <p:spPr>
          <a:xfrm>
            <a:off x="695250" y="4448041"/>
            <a:ext cx="296308" cy="0"/>
          </a:xfrm>
          <a:prstGeom prst="straightConnector1">
            <a:avLst/>
          </a:prstGeom>
          <a:noFill/>
          <a:ln w="76200" cap="flat" cmpd="sng">
            <a:solidFill>
              <a:srgbClr val="464444"/>
            </a:solidFill>
            <a:prstDash val="solid"/>
            <a:round/>
            <a:headEnd type="none" w="sm" len="sm"/>
            <a:tailEnd type="triangle" w="med" len="med"/>
          </a:ln>
        </p:spPr>
      </p:cxnSp>
      <p:sp>
        <p:nvSpPr>
          <p:cNvPr id="13" name="Google Shape;36;p9">
            <a:extLst>
              <a:ext uri="{FF2B5EF4-FFF2-40B4-BE49-F238E27FC236}">
                <a16:creationId xmlns:a16="http://schemas.microsoft.com/office/drawing/2014/main" id="{AD8063B7-4EF9-D442-B864-59E01EE81063}"/>
              </a:ext>
            </a:extLst>
          </p:cNvPr>
          <p:cNvSpPr/>
          <p:nvPr/>
        </p:nvSpPr>
        <p:spPr>
          <a:xfrm>
            <a:off x="1717473" y="3444576"/>
            <a:ext cx="744031" cy="1202687"/>
          </a:xfrm>
          <a:prstGeom prst="ellipse">
            <a:avLst/>
          </a:prstGeom>
          <a:solidFill>
            <a:srgbClr val="FFFFFF"/>
          </a:solidFill>
          <a:ln w="25400" cap="flat" cmpd="sng">
            <a:solidFill>
              <a:srgbClr val="464444"/>
            </a:solidFill>
            <a:prstDash val="solid"/>
            <a:round/>
            <a:headEnd type="none" w="sm" len="sm"/>
            <a:tailEnd type="none" w="sm" len="sm"/>
          </a:ln>
        </p:spPr>
        <p:txBody>
          <a:bodyPr spcFirstLastPara="1" vert="eaVert" wrap="square" lIns="36000" tIns="45700" rIns="360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取引成立</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cxnSp>
        <p:nvCxnSpPr>
          <p:cNvPr id="15" name="Google Shape;38;p9">
            <a:extLst>
              <a:ext uri="{FF2B5EF4-FFF2-40B4-BE49-F238E27FC236}">
                <a16:creationId xmlns:a16="http://schemas.microsoft.com/office/drawing/2014/main" id="{9A64DEED-9C82-FA42-9FC4-F924D52191CF}"/>
              </a:ext>
            </a:extLst>
          </p:cNvPr>
          <p:cNvCxnSpPr>
            <a:cxnSpLocks/>
          </p:cNvCxnSpPr>
          <p:nvPr/>
        </p:nvCxnSpPr>
        <p:spPr>
          <a:xfrm flipH="1">
            <a:off x="3197469" y="4045921"/>
            <a:ext cx="311107" cy="0"/>
          </a:xfrm>
          <a:prstGeom prst="straightConnector1">
            <a:avLst/>
          </a:prstGeom>
          <a:noFill/>
          <a:ln w="76200" cap="flat" cmpd="sng">
            <a:solidFill>
              <a:srgbClr val="464444"/>
            </a:solidFill>
            <a:prstDash val="solid"/>
            <a:round/>
            <a:headEnd type="none" w="sm" len="sm"/>
            <a:tailEnd type="triangle" w="med" len="med"/>
          </a:ln>
        </p:spPr>
      </p:cxnSp>
      <p:cxnSp>
        <p:nvCxnSpPr>
          <p:cNvPr id="16" name="Google Shape;39;p9">
            <a:extLst>
              <a:ext uri="{FF2B5EF4-FFF2-40B4-BE49-F238E27FC236}">
                <a16:creationId xmlns:a16="http://schemas.microsoft.com/office/drawing/2014/main" id="{5BC6D4AC-246F-9B4B-AEBC-FFA3087A4630}"/>
              </a:ext>
            </a:extLst>
          </p:cNvPr>
          <p:cNvCxnSpPr>
            <a:cxnSpLocks/>
          </p:cNvCxnSpPr>
          <p:nvPr/>
        </p:nvCxnSpPr>
        <p:spPr>
          <a:xfrm>
            <a:off x="1417499" y="4879041"/>
            <a:ext cx="1339554" cy="0"/>
          </a:xfrm>
          <a:prstGeom prst="straightConnector1">
            <a:avLst/>
          </a:prstGeom>
          <a:noFill/>
          <a:ln w="76200" cap="flat" cmpd="sng">
            <a:solidFill>
              <a:srgbClr val="464444"/>
            </a:solidFill>
            <a:prstDash val="solid"/>
            <a:round/>
            <a:headEnd type="none" w="sm" len="sm"/>
            <a:tailEnd type="triangle" w="med" len="med"/>
          </a:ln>
        </p:spPr>
      </p:cxnSp>
      <p:cxnSp>
        <p:nvCxnSpPr>
          <p:cNvPr id="17" name="Google Shape;40;p9">
            <a:extLst>
              <a:ext uri="{FF2B5EF4-FFF2-40B4-BE49-F238E27FC236}">
                <a16:creationId xmlns:a16="http://schemas.microsoft.com/office/drawing/2014/main" id="{FE08EBC9-A2E3-4F4A-9329-A0C7501C8B61}"/>
              </a:ext>
            </a:extLst>
          </p:cNvPr>
          <p:cNvCxnSpPr>
            <a:cxnSpLocks/>
          </p:cNvCxnSpPr>
          <p:nvPr/>
        </p:nvCxnSpPr>
        <p:spPr>
          <a:xfrm flipH="1">
            <a:off x="4264167" y="4045919"/>
            <a:ext cx="308295" cy="0"/>
          </a:xfrm>
          <a:prstGeom prst="straightConnector1">
            <a:avLst/>
          </a:prstGeom>
          <a:noFill/>
          <a:ln w="76200" cap="flat" cmpd="sng">
            <a:solidFill>
              <a:srgbClr val="464444"/>
            </a:solidFill>
            <a:prstDash val="solid"/>
            <a:round/>
            <a:headEnd type="none" w="sm" len="sm"/>
            <a:tailEnd type="triangle" w="med" len="med"/>
          </a:ln>
        </p:spPr>
      </p:cxnSp>
      <p:cxnSp>
        <p:nvCxnSpPr>
          <p:cNvPr id="19" name="Google Shape;42;p9">
            <a:extLst>
              <a:ext uri="{FF2B5EF4-FFF2-40B4-BE49-F238E27FC236}">
                <a16:creationId xmlns:a16="http://schemas.microsoft.com/office/drawing/2014/main" id="{FCCB38A1-3E39-5B44-B691-6124B880FC4A}"/>
              </a:ext>
            </a:extLst>
          </p:cNvPr>
          <p:cNvCxnSpPr>
            <a:cxnSpLocks/>
          </p:cNvCxnSpPr>
          <p:nvPr/>
        </p:nvCxnSpPr>
        <p:spPr>
          <a:xfrm>
            <a:off x="3212398" y="4879041"/>
            <a:ext cx="296178" cy="0"/>
          </a:xfrm>
          <a:prstGeom prst="straightConnector1">
            <a:avLst/>
          </a:prstGeom>
          <a:noFill/>
          <a:ln w="76200" cap="flat" cmpd="sng">
            <a:solidFill>
              <a:srgbClr val="464444"/>
            </a:solidFill>
            <a:prstDash val="solid"/>
            <a:round/>
            <a:headEnd type="none" w="sm" len="sm"/>
            <a:tailEnd type="triangle" w="med" len="med"/>
          </a:ln>
        </p:spPr>
      </p:cxnSp>
      <p:cxnSp>
        <p:nvCxnSpPr>
          <p:cNvPr id="20" name="Google Shape;43;p9">
            <a:extLst>
              <a:ext uri="{FF2B5EF4-FFF2-40B4-BE49-F238E27FC236}">
                <a16:creationId xmlns:a16="http://schemas.microsoft.com/office/drawing/2014/main" id="{92CE20C8-359F-A149-A82B-3C3E58629CCA}"/>
              </a:ext>
            </a:extLst>
          </p:cNvPr>
          <p:cNvCxnSpPr>
            <a:cxnSpLocks/>
          </p:cNvCxnSpPr>
          <p:nvPr/>
        </p:nvCxnSpPr>
        <p:spPr>
          <a:xfrm>
            <a:off x="4264167" y="4874114"/>
            <a:ext cx="308295" cy="0"/>
          </a:xfrm>
          <a:prstGeom prst="straightConnector1">
            <a:avLst/>
          </a:prstGeom>
          <a:noFill/>
          <a:ln w="76200" cap="flat" cmpd="sng">
            <a:solidFill>
              <a:srgbClr val="464444"/>
            </a:solidFill>
            <a:prstDash val="solid"/>
            <a:round/>
            <a:headEnd type="none" w="sm" len="sm"/>
            <a:tailEnd type="triangle" w="med" len="med"/>
          </a:ln>
        </p:spPr>
      </p:cxnSp>
      <p:sp>
        <p:nvSpPr>
          <p:cNvPr id="21" name="Google Shape;44;p9">
            <a:extLst>
              <a:ext uri="{FF2B5EF4-FFF2-40B4-BE49-F238E27FC236}">
                <a16:creationId xmlns:a16="http://schemas.microsoft.com/office/drawing/2014/main" id="{EE0324E8-A3CC-924F-AAAB-965341769263}"/>
              </a:ext>
            </a:extLst>
          </p:cNvPr>
          <p:cNvSpPr txBox="1"/>
          <p:nvPr/>
        </p:nvSpPr>
        <p:spPr>
          <a:xfrm>
            <a:off x="169152" y="2676442"/>
            <a:ext cx="1423800"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①広告発注</a:t>
            </a:r>
            <a:endParaRPr kumimoji="0" sz="14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22" name="Google Shape;45;p9">
            <a:extLst>
              <a:ext uri="{FF2B5EF4-FFF2-40B4-BE49-F238E27FC236}">
                <a16:creationId xmlns:a16="http://schemas.microsoft.com/office/drawing/2014/main" id="{59528D67-F3C4-FA49-889B-BB0AA475DD26}"/>
              </a:ext>
            </a:extLst>
          </p:cNvPr>
          <p:cNvSpPr txBox="1"/>
          <p:nvPr/>
        </p:nvSpPr>
        <p:spPr>
          <a:xfrm>
            <a:off x="678300" y="2412354"/>
            <a:ext cx="1423800" cy="30773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②入札・落札</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46;p9">
            <a:extLst>
              <a:ext uri="{FF2B5EF4-FFF2-40B4-BE49-F238E27FC236}">
                <a16:creationId xmlns:a16="http://schemas.microsoft.com/office/drawing/2014/main" id="{F8312FE1-63F7-B54E-AB99-42814FC75188}"/>
              </a:ext>
            </a:extLst>
          </p:cNvPr>
          <p:cNvSpPr txBox="1"/>
          <p:nvPr/>
        </p:nvSpPr>
        <p:spPr>
          <a:xfrm>
            <a:off x="1389183" y="5440002"/>
            <a:ext cx="1423800" cy="30773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③広告原稿</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47;p9">
            <a:extLst>
              <a:ext uri="{FF2B5EF4-FFF2-40B4-BE49-F238E27FC236}">
                <a16:creationId xmlns:a16="http://schemas.microsoft.com/office/drawing/2014/main" id="{89B82820-93D3-AC4D-8715-2BC57FB19FDE}"/>
              </a:ext>
            </a:extLst>
          </p:cNvPr>
          <p:cNvSpPr txBox="1"/>
          <p:nvPr/>
        </p:nvSpPr>
        <p:spPr>
          <a:xfrm>
            <a:off x="2601953" y="2413992"/>
            <a:ext cx="1038362" cy="307736"/>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入札依頼</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48;p9">
            <a:extLst>
              <a:ext uri="{FF2B5EF4-FFF2-40B4-BE49-F238E27FC236}">
                <a16:creationId xmlns:a16="http://schemas.microsoft.com/office/drawing/2014/main" id="{9DCD09BF-0B06-D14A-A3E1-3000CCA69748}"/>
              </a:ext>
            </a:extLst>
          </p:cNvPr>
          <p:cNvSpPr/>
          <p:nvPr/>
        </p:nvSpPr>
        <p:spPr>
          <a:xfrm>
            <a:off x="2542913" y="2442292"/>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3</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26" name="Google Shape;49;p9">
            <a:extLst>
              <a:ext uri="{FF2B5EF4-FFF2-40B4-BE49-F238E27FC236}">
                <a16:creationId xmlns:a16="http://schemas.microsoft.com/office/drawing/2014/main" id="{B37C3DA9-D6D6-6647-B201-2C5EFF872838}"/>
              </a:ext>
            </a:extLst>
          </p:cNvPr>
          <p:cNvSpPr txBox="1"/>
          <p:nvPr/>
        </p:nvSpPr>
        <p:spPr>
          <a:xfrm>
            <a:off x="3008578" y="2737820"/>
            <a:ext cx="1547786"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　入札依頼</a:t>
            </a:r>
            <a:endParaRPr kumimoji="0" sz="14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27" name="Google Shape;50;p9">
            <a:extLst>
              <a:ext uri="{FF2B5EF4-FFF2-40B4-BE49-F238E27FC236}">
                <a16:creationId xmlns:a16="http://schemas.microsoft.com/office/drawing/2014/main" id="{DE0275DA-2290-3247-BD14-4DD573CF672D}"/>
              </a:ext>
            </a:extLst>
          </p:cNvPr>
          <p:cNvSpPr/>
          <p:nvPr/>
        </p:nvSpPr>
        <p:spPr>
          <a:xfrm>
            <a:off x="3025990" y="2766120"/>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2</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28" name="Google Shape;51;p9">
            <a:extLst>
              <a:ext uri="{FF2B5EF4-FFF2-40B4-BE49-F238E27FC236}">
                <a16:creationId xmlns:a16="http://schemas.microsoft.com/office/drawing/2014/main" id="{A34A5831-52F2-3540-ADD3-C6BC66200297}"/>
              </a:ext>
            </a:extLst>
          </p:cNvPr>
          <p:cNvSpPr txBox="1"/>
          <p:nvPr/>
        </p:nvSpPr>
        <p:spPr>
          <a:xfrm>
            <a:off x="3404326" y="2406958"/>
            <a:ext cx="2025692" cy="307736"/>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ページアクセス</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52;p9">
            <a:extLst>
              <a:ext uri="{FF2B5EF4-FFF2-40B4-BE49-F238E27FC236}">
                <a16:creationId xmlns:a16="http://schemas.microsoft.com/office/drawing/2014/main" id="{4AB60CB1-CCE4-0449-9163-5C8F76087296}"/>
              </a:ext>
            </a:extLst>
          </p:cNvPr>
          <p:cNvSpPr/>
          <p:nvPr/>
        </p:nvSpPr>
        <p:spPr>
          <a:xfrm>
            <a:off x="3776146" y="2435258"/>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1</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30" name="Google Shape;53;p9">
            <a:extLst>
              <a:ext uri="{FF2B5EF4-FFF2-40B4-BE49-F238E27FC236}">
                <a16:creationId xmlns:a16="http://schemas.microsoft.com/office/drawing/2014/main" id="{99195E6F-679C-C247-8570-F6978CDF98EC}"/>
              </a:ext>
            </a:extLst>
          </p:cNvPr>
          <p:cNvSpPr txBox="1"/>
          <p:nvPr/>
        </p:nvSpPr>
        <p:spPr>
          <a:xfrm>
            <a:off x="2692426" y="5427764"/>
            <a:ext cx="1423800" cy="307736"/>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広告掲載</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54;p9">
            <a:extLst>
              <a:ext uri="{FF2B5EF4-FFF2-40B4-BE49-F238E27FC236}">
                <a16:creationId xmlns:a16="http://schemas.microsoft.com/office/drawing/2014/main" id="{26621A26-518A-4D4A-8F93-F034F80F935B}"/>
              </a:ext>
            </a:extLst>
          </p:cNvPr>
          <p:cNvSpPr/>
          <p:nvPr/>
        </p:nvSpPr>
        <p:spPr>
          <a:xfrm>
            <a:off x="2943518" y="5456064"/>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4</a:t>
            </a:r>
            <a:endParaRPr kumimoji="0" sz="1100" b="0" i="0" u="none" strike="noStrike" kern="0" cap="none" spc="0" normalizeH="0" baseline="0" noProof="0">
              <a:ln>
                <a:noFill/>
              </a:ln>
              <a:solidFill>
                <a:srgbClr val="464444"/>
              </a:solidFill>
              <a:effectLst/>
              <a:uLnTx/>
              <a:uFillTx/>
              <a:latin typeface="Meiryo"/>
              <a:ea typeface="Meiryo"/>
              <a:cs typeface="Meiryo"/>
              <a:sym typeface="Meiryo"/>
            </a:endParaRPr>
          </a:p>
        </p:txBody>
      </p:sp>
      <p:sp>
        <p:nvSpPr>
          <p:cNvPr id="32" name="Google Shape;55;p9">
            <a:extLst>
              <a:ext uri="{FF2B5EF4-FFF2-40B4-BE49-F238E27FC236}">
                <a16:creationId xmlns:a16="http://schemas.microsoft.com/office/drawing/2014/main" id="{3A6F57AC-35A3-5843-BA59-CE7F1FB9C869}"/>
              </a:ext>
            </a:extLst>
          </p:cNvPr>
          <p:cNvSpPr txBox="1"/>
          <p:nvPr/>
        </p:nvSpPr>
        <p:spPr>
          <a:xfrm>
            <a:off x="1819722" y="5861914"/>
            <a:ext cx="3285303"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悪意あるページに掲載された広告閲覧</a:t>
            </a:r>
            <a:endParaRPr kumimoji="0" sz="14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33" name="Google Shape;56;p9">
            <a:extLst>
              <a:ext uri="{FF2B5EF4-FFF2-40B4-BE49-F238E27FC236}">
                <a16:creationId xmlns:a16="http://schemas.microsoft.com/office/drawing/2014/main" id="{A0B110CF-7300-2D43-B7CA-97EDED2F5C06}"/>
              </a:ext>
            </a:extLst>
          </p:cNvPr>
          <p:cNvSpPr/>
          <p:nvPr/>
        </p:nvSpPr>
        <p:spPr>
          <a:xfrm>
            <a:off x="1603723" y="5890214"/>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5</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cxnSp>
        <p:nvCxnSpPr>
          <p:cNvPr id="34" name="Google Shape;57;p9">
            <a:extLst>
              <a:ext uri="{FF2B5EF4-FFF2-40B4-BE49-F238E27FC236}">
                <a16:creationId xmlns:a16="http://schemas.microsoft.com/office/drawing/2014/main" id="{95B674F6-1B53-D04D-9F5B-81C9FB6235F7}"/>
              </a:ext>
            </a:extLst>
          </p:cNvPr>
          <p:cNvCxnSpPr>
            <a:cxnSpLocks/>
            <a:stCxn id="28" idx="2"/>
          </p:cNvCxnSpPr>
          <p:nvPr/>
        </p:nvCxnSpPr>
        <p:spPr>
          <a:xfrm>
            <a:off x="4417172" y="2714694"/>
            <a:ext cx="4025" cy="1187426"/>
          </a:xfrm>
          <a:prstGeom prst="straightConnector1">
            <a:avLst/>
          </a:prstGeom>
          <a:noFill/>
          <a:ln w="9525" cap="flat" cmpd="sng">
            <a:solidFill>
              <a:srgbClr val="444141"/>
            </a:solidFill>
            <a:prstDash val="solid"/>
            <a:round/>
            <a:headEnd type="none" w="sm" len="sm"/>
            <a:tailEnd type="none" w="sm" len="sm"/>
          </a:ln>
        </p:spPr>
      </p:cxnSp>
      <p:cxnSp>
        <p:nvCxnSpPr>
          <p:cNvPr id="35" name="Google Shape;58;p9">
            <a:extLst>
              <a:ext uri="{FF2B5EF4-FFF2-40B4-BE49-F238E27FC236}">
                <a16:creationId xmlns:a16="http://schemas.microsoft.com/office/drawing/2014/main" id="{86E605DF-4E4A-CC44-945B-5A9D9FBCCFB7}"/>
              </a:ext>
            </a:extLst>
          </p:cNvPr>
          <p:cNvCxnSpPr>
            <a:cxnSpLocks/>
          </p:cNvCxnSpPr>
          <p:nvPr/>
        </p:nvCxnSpPr>
        <p:spPr>
          <a:xfrm flipH="1" flipV="1">
            <a:off x="4417172" y="5098938"/>
            <a:ext cx="0" cy="762976"/>
          </a:xfrm>
          <a:prstGeom prst="straightConnector1">
            <a:avLst/>
          </a:prstGeom>
          <a:noFill/>
          <a:ln w="9525" cap="flat" cmpd="sng">
            <a:solidFill>
              <a:srgbClr val="444141"/>
            </a:solidFill>
            <a:prstDash val="solid"/>
            <a:round/>
            <a:headEnd type="none" w="sm" len="sm"/>
            <a:tailEnd type="none" w="sm" len="sm"/>
          </a:ln>
        </p:spPr>
      </p:cxnSp>
      <p:cxnSp>
        <p:nvCxnSpPr>
          <p:cNvPr id="36" name="Google Shape;59;p9">
            <a:extLst>
              <a:ext uri="{FF2B5EF4-FFF2-40B4-BE49-F238E27FC236}">
                <a16:creationId xmlns:a16="http://schemas.microsoft.com/office/drawing/2014/main" id="{ECB1AC32-996D-3F4E-B039-F7EA7430C7F4}"/>
              </a:ext>
            </a:extLst>
          </p:cNvPr>
          <p:cNvCxnSpPr>
            <a:cxnSpLocks/>
          </p:cNvCxnSpPr>
          <p:nvPr/>
        </p:nvCxnSpPr>
        <p:spPr>
          <a:xfrm>
            <a:off x="3349570" y="3005206"/>
            <a:ext cx="0" cy="896914"/>
          </a:xfrm>
          <a:prstGeom prst="straightConnector1">
            <a:avLst/>
          </a:prstGeom>
          <a:noFill/>
          <a:ln w="9525" cap="flat" cmpd="sng">
            <a:solidFill>
              <a:srgbClr val="444141"/>
            </a:solidFill>
            <a:prstDash val="solid"/>
            <a:round/>
            <a:headEnd type="none" w="sm" len="sm"/>
            <a:tailEnd type="none" w="sm" len="sm"/>
          </a:ln>
        </p:spPr>
      </p:cxnSp>
      <p:cxnSp>
        <p:nvCxnSpPr>
          <p:cNvPr id="37" name="Google Shape;60;p9">
            <a:extLst>
              <a:ext uri="{FF2B5EF4-FFF2-40B4-BE49-F238E27FC236}">
                <a16:creationId xmlns:a16="http://schemas.microsoft.com/office/drawing/2014/main" id="{CE89485D-DACD-DA4A-B839-E8648AAAE4E5}"/>
              </a:ext>
            </a:extLst>
          </p:cNvPr>
          <p:cNvCxnSpPr>
            <a:cxnSpLocks/>
            <a:endCxn id="30" idx="0"/>
          </p:cNvCxnSpPr>
          <p:nvPr/>
        </p:nvCxnSpPr>
        <p:spPr>
          <a:xfrm>
            <a:off x="3404326" y="5098938"/>
            <a:ext cx="0" cy="328826"/>
          </a:xfrm>
          <a:prstGeom prst="straightConnector1">
            <a:avLst/>
          </a:prstGeom>
          <a:noFill/>
          <a:ln w="9525" cap="flat" cmpd="sng">
            <a:solidFill>
              <a:srgbClr val="444141"/>
            </a:solidFill>
            <a:prstDash val="solid"/>
            <a:round/>
            <a:headEnd type="none" w="sm" len="sm"/>
            <a:tailEnd type="none" w="sm" len="sm"/>
          </a:ln>
        </p:spPr>
      </p:cxnSp>
      <p:cxnSp>
        <p:nvCxnSpPr>
          <p:cNvPr id="38" name="Google Shape;61;p9">
            <a:extLst>
              <a:ext uri="{FF2B5EF4-FFF2-40B4-BE49-F238E27FC236}">
                <a16:creationId xmlns:a16="http://schemas.microsoft.com/office/drawing/2014/main" id="{05F5870F-0711-E64E-BA58-FAD35E837386}"/>
              </a:ext>
            </a:extLst>
          </p:cNvPr>
          <p:cNvCxnSpPr>
            <a:cxnSpLocks/>
            <a:endCxn id="23" idx="0"/>
          </p:cNvCxnSpPr>
          <p:nvPr/>
        </p:nvCxnSpPr>
        <p:spPr>
          <a:xfrm>
            <a:off x="2101083" y="5098938"/>
            <a:ext cx="0" cy="341064"/>
          </a:xfrm>
          <a:prstGeom prst="straightConnector1">
            <a:avLst/>
          </a:prstGeom>
          <a:noFill/>
          <a:ln w="9525" cap="flat" cmpd="sng">
            <a:solidFill>
              <a:srgbClr val="444141"/>
            </a:solidFill>
            <a:prstDash val="solid"/>
            <a:round/>
            <a:headEnd type="none" w="sm" len="sm"/>
            <a:tailEnd type="none" w="sm" len="sm"/>
          </a:ln>
        </p:spPr>
      </p:cxnSp>
      <p:cxnSp>
        <p:nvCxnSpPr>
          <p:cNvPr id="39" name="Google Shape;62;p9">
            <a:extLst>
              <a:ext uri="{FF2B5EF4-FFF2-40B4-BE49-F238E27FC236}">
                <a16:creationId xmlns:a16="http://schemas.microsoft.com/office/drawing/2014/main" id="{3F225B0F-AAF5-6446-814D-75E41D2FCD54}"/>
              </a:ext>
            </a:extLst>
          </p:cNvPr>
          <p:cNvCxnSpPr>
            <a:cxnSpLocks/>
            <a:stCxn id="22" idx="2"/>
          </p:cNvCxnSpPr>
          <p:nvPr/>
        </p:nvCxnSpPr>
        <p:spPr>
          <a:xfrm>
            <a:off x="1390200" y="2720090"/>
            <a:ext cx="213524" cy="1162595"/>
          </a:xfrm>
          <a:prstGeom prst="straightConnector1">
            <a:avLst/>
          </a:prstGeom>
          <a:noFill/>
          <a:ln w="9525" cap="flat" cmpd="sng">
            <a:solidFill>
              <a:srgbClr val="444141"/>
            </a:solidFill>
            <a:prstDash val="solid"/>
            <a:round/>
            <a:headEnd type="none" w="sm" len="sm"/>
            <a:tailEnd type="none" w="sm" len="sm"/>
          </a:ln>
        </p:spPr>
      </p:cxnSp>
      <p:cxnSp>
        <p:nvCxnSpPr>
          <p:cNvPr id="40" name="Google Shape;63;p9">
            <a:extLst>
              <a:ext uri="{FF2B5EF4-FFF2-40B4-BE49-F238E27FC236}">
                <a16:creationId xmlns:a16="http://schemas.microsoft.com/office/drawing/2014/main" id="{EEEB6455-7166-BC48-93F1-A99CCCC3193B}"/>
              </a:ext>
            </a:extLst>
          </p:cNvPr>
          <p:cNvCxnSpPr>
            <a:cxnSpLocks/>
          </p:cNvCxnSpPr>
          <p:nvPr/>
        </p:nvCxnSpPr>
        <p:spPr>
          <a:xfrm>
            <a:off x="2644839" y="2737820"/>
            <a:ext cx="0" cy="1125973"/>
          </a:xfrm>
          <a:prstGeom prst="straightConnector1">
            <a:avLst/>
          </a:prstGeom>
          <a:noFill/>
          <a:ln w="9525" cap="flat" cmpd="sng">
            <a:solidFill>
              <a:srgbClr val="444141"/>
            </a:solidFill>
            <a:prstDash val="solid"/>
            <a:round/>
            <a:headEnd type="none" w="sm" len="sm"/>
            <a:tailEnd type="none" w="sm" len="sm"/>
          </a:ln>
        </p:spPr>
      </p:cxnSp>
      <p:cxnSp>
        <p:nvCxnSpPr>
          <p:cNvPr id="41" name="Google Shape;64;p9">
            <a:extLst>
              <a:ext uri="{FF2B5EF4-FFF2-40B4-BE49-F238E27FC236}">
                <a16:creationId xmlns:a16="http://schemas.microsoft.com/office/drawing/2014/main" id="{D171B7E3-F107-6D4B-B1E4-7494C2889658}"/>
              </a:ext>
            </a:extLst>
          </p:cNvPr>
          <p:cNvCxnSpPr>
            <a:cxnSpLocks/>
          </p:cNvCxnSpPr>
          <p:nvPr/>
        </p:nvCxnSpPr>
        <p:spPr>
          <a:xfrm>
            <a:off x="719244" y="2982120"/>
            <a:ext cx="112672" cy="1262932"/>
          </a:xfrm>
          <a:prstGeom prst="straightConnector1">
            <a:avLst/>
          </a:prstGeom>
          <a:noFill/>
          <a:ln w="9525" cap="flat" cmpd="sng">
            <a:solidFill>
              <a:srgbClr val="444141"/>
            </a:solidFill>
            <a:prstDash val="solid"/>
            <a:round/>
            <a:headEnd type="none" w="sm" len="sm"/>
            <a:tailEnd type="none" w="sm" len="sm"/>
          </a:ln>
        </p:spPr>
      </p:cxnSp>
      <p:sp>
        <p:nvSpPr>
          <p:cNvPr id="42" name="Google Shape;65;p9">
            <a:extLst>
              <a:ext uri="{FF2B5EF4-FFF2-40B4-BE49-F238E27FC236}">
                <a16:creationId xmlns:a16="http://schemas.microsoft.com/office/drawing/2014/main" id="{5CF47C2D-1F65-DC4A-83AC-D5F72CDA5EBF}"/>
              </a:ext>
            </a:extLst>
          </p:cNvPr>
          <p:cNvSpPr/>
          <p:nvPr/>
        </p:nvSpPr>
        <p:spPr>
          <a:xfrm>
            <a:off x="4264167" y="2704247"/>
            <a:ext cx="1411581" cy="666664"/>
          </a:xfrm>
          <a:custGeom>
            <a:avLst/>
            <a:gdLst/>
            <a:ahLst/>
            <a:cxnLst/>
            <a:rect l="l" t="t" r="r" b="b"/>
            <a:pathLst>
              <a:path w="21600" h="21600" extrusionOk="0">
                <a:moveTo>
                  <a:pt x="10800" y="2341"/>
                </a:moveTo>
                <a:lnTo>
                  <a:pt x="14522" y="0"/>
                </a:lnTo>
                <a:cubicBezTo>
                  <a:pt x="14400" y="1775"/>
                  <a:pt x="15442" y="2166"/>
                  <a:pt x="15320" y="3941"/>
                </a:cubicBezTo>
                <a:lnTo>
                  <a:pt x="18380" y="4457"/>
                </a:lnTo>
                <a:lnTo>
                  <a:pt x="16702" y="7315"/>
                </a:lnTo>
                <a:lnTo>
                  <a:pt x="21097" y="8137"/>
                </a:lnTo>
                <a:lnTo>
                  <a:pt x="17607" y="10475"/>
                </a:lnTo>
                <a:lnTo>
                  <a:pt x="21600" y="13290"/>
                </a:lnTo>
                <a:lnTo>
                  <a:pt x="19167" y="15018"/>
                </a:lnTo>
                <a:lnTo>
                  <a:pt x="18145" y="18095"/>
                </a:lnTo>
                <a:lnTo>
                  <a:pt x="15315" y="18147"/>
                </a:lnTo>
                <a:lnTo>
                  <a:pt x="13247" y="19737"/>
                </a:lnTo>
                <a:lnTo>
                  <a:pt x="10661" y="18394"/>
                </a:lnTo>
                <a:lnTo>
                  <a:pt x="8485" y="21600"/>
                </a:lnTo>
                <a:cubicBezTo>
                  <a:pt x="8228" y="19609"/>
                  <a:pt x="7713" y="20155"/>
                  <a:pt x="7456" y="18164"/>
                </a:cubicBezTo>
                <a:lnTo>
                  <a:pt x="3726" y="18540"/>
                </a:lnTo>
                <a:cubicBezTo>
                  <a:pt x="3639" y="17774"/>
                  <a:pt x="3553" y="17009"/>
                  <a:pt x="3466" y="16243"/>
                </a:cubicBezTo>
                <a:lnTo>
                  <a:pt x="135" y="14587"/>
                </a:lnTo>
                <a:lnTo>
                  <a:pt x="3722" y="11775"/>
                </a:lnTo>
                <a:lnTo>
                  <a:pt x="0" y="8615"/>
                </a:lnTo>
                <a:lnTo>
                  <a:pt x="2815" y="7617"/>
                </a:lnTo>
                <a:lnTo>
                  <a:pt x="370" y="2295"/>
                </a:lnTo>
                <a:lnTo>
                  <a:pt x="5111" y="3322"/>
                </a:lnTo>
                <a:lnTo>
                  <a:pt x="8352" y="450"/>
                </a:lnTo>
                <a:lnTo>
                  <a:pt x="10800" y="2341"/>
                </a:lnTo>
                <a:close/>
              </a:path>
            </a:pathLst>
          </a:custGeom>
          <a:solidFill>
            <a:srgbClr val="FFFFFF"/>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ja-JP" altLang="en-US" sz="1400" b="0" i="0" u="none" strike="noStrike" kern="0" cap="none" spc="0" normalizeH="0" baseline="0" noProof="0">
                <a:ln>
                  <a:noFill/>
                </a:ln>
                <a:solidFill>
                  <a:srgbClr val="E6004B"/>
                </a:solidFill>
                <a:effectLst/>
                <a:uLnTx/>
                <a:uFillTx/>
                <a:latin typeface="Meiryo" panose="020B0604030504040204" pitchFamily="34" charset="-128"/>
                <a:ea typeface="Meiryo" panose="020B0604030504040204" pitchFamily="34" charset="-128"/>
                <a:cs typeface="Century Gothic"/>
                <a:sym typeface="Century Gothic"/>
              </a:rPr>
              <a:t>発行者</a:t>
            </a:r>
            <a:endParaRPr kumimoji="0" lang="en-US" altLang="ja-JP" sz="1400" b="0" i="0" u="none" strike="noStrike" kern="0" cap="none" spc="0" normalizeH="0" baseline="0" noProof="0" dirty="0">
              <a:ln>
                <a:noFill/>
              </a:ln>
              <a:solidFill>
                <a:srgbClr val="E6004B"/>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ja-JP" altLang="en-US" sz="1400" b="0" i="0" u="none" strike="noStrike" kern="0" cap="none" spc="0" normalizeH="0" baseline="0" noProof="0">
                <a:ln>
                  <a:noFill/>
                </a:ln>
                <a:solidFill>
                  <a:srgbClr val="E6004B"/>
                </a:solidFill>
                <a:effectLst/>
                <a:uLnTx/>
                <a:uFillTx/>
                <a:latin typeface="Meiryo" panose="020B0604030504040204" pitchFamily="34" charset="-128"/>
                <a:ea typeface="Meiryo" panose="020B0604030504040204" pitchFamily="34" charset="-128"/>
                <a:cs typeface="Century Gothic"/>
                <a:sym typeface="Century Gothic"/>
              </a:rPr>
              <a:t>確認不足</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44" name="Google Shape;67;p9">
            <a:extLst>
              <a:ext uri="{FF2B5EF4-FFF2-40B4-BE49-F238E27FC236}">
                <a16:creationId xmlns:a16="http://schemas.microsoft.com/office/drawing/2014/main" id="{67C99A4F-9491-5745-A7AB-B16B3D02C2DE}"/>
              </a:ext>
            </a:extLst>
          </p:cNvPr>
          <p:cNvSpPr/>
          <p:nvPr/>
        </p:nvSpPr>
        <p:spPr>
          <a:xfrm>
            <a:off x="4083682" y="5221654"/>
            <a:ext cx="1916435" cy="594183"/>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ブランド毀損発生</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45" name="Google Shape;68;p9">
            <a:extLst>
              <a:ext uri="{FF2B5EF4-FFF2-40B4-BE49-F238E27FC236}">
                <a16:creationId xmlns:a16="http://schemas.microsoft.com/office/drawing/2014/main" id="{B16127D9-4DA7-E149-A3FD-AEAAD8F75BE1}"/>
              </a:ext>
            </a:extLst>
          </p:cNvPr>
          <p:cNvSpPr/>
          <p:nvPr/>
        </p:nvSpPr>
        <p:spPr>
          <a:xfrm>
            <a:off x="1256129" y="2836946"/>
            <a:ext cx="1579897" cy="488025"/>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検証漏れ</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46" name="Google Shape;69;p9">
            <a:extLst>
              <a:ext uri="{FF2B5EF4-FFF2-40B4-BE49-F238E27FC236}">
                <a16:creationId xmlns:a16="http://schemas.microsoft.com/office/drawing/2014/main" id="{D32FE0A9-90A3-8045-B076-E4755CF9870B}"/>
              </a:ext>
            </a:extLst>
          </p:cNvPr>
          <p:cNvSpPr txBox="1"/>
          <p:nvPr/>
        </p:nvSpPr>
        <p:spPr>
          <a:xfrm>
            <a:off x="179923" y="6293007"/>
            <a:ext cx="10701553"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800"/>
              <a:buFont typeface="Arial"/>
              <a:buNone/>
              <a:tabLst/>
              <a:defRPr/>
            </a:pPr>
            <a:r>
              <a:rPr kumimoji="0" lang="ja-JP" altLang="en-US" sz="900" b="0" i="0" u="none" strike="noStrike" kern="0" cap="none" spc="0" normalizeH="0" baseline="0" noProof="0">
                <a:ln>
                  <a:noFill/>
                </a:ln>
                <a:solidFill>
                  <a:srgbClr val="464444"/>
                </a:solidFill>
                <a:effectLst/>
                <a:uLnTx/>
                <a:uFillTx/>
                <a:latin typeface="Meiryo"/>
                <a:ea typeface="Meiryo"/>
                <a:cs typeface="Meiryo"/>
                <a:sym typeface="Meiryo"/>
              </a:rPr>
              <a:t>*</a:t>
            </a:r>
            <a:r>
              <a:rPr kumimoji="0" lang="en-US" altLang="ja-JP" sz="900" b="0" i="0" u="none" strike="noStrike" kern="0" cap="none" spc="0" normalizeH="0" baseline="0" noProof="0">
                <a:ln>
                  <a:noFill/>
                </a:ln>
                <a:solidFill>
                  <a:srgbClr val="464444"/>
                </a:solidFill>
                <a:effectLst/>
                <a:uLnTx/>
                <a:uFillTx/>
                <a:latin typeface="Meiryo"/>
                <a:ea typeface="Meiryo"/>
                <a:cs typeface="Meiryo"/>
                <a:sym typeface="Meiryo"/>
              </a:rPr>
              <a:t>DSP=</a:t>
            </a:r>
            <a:r>
              <a:rPr kumimoji="0" lang="ja-JP" altLang="en-US" sz="900" b="0" i="0" u="none" strike="noStrike" kern="0" cap="none" spc="0" normalizeH="0" baseline="0" noProof="0">
                <a:ln>
                  <a:noFill/>
                </a:ln>
                <a:solidFill>
                  <a:srgbClr val="464444"/>
                </a:solidFill>
                <a:effectLst/>
                <a:uLnTx/>
                <a:uFillTx/>
                <a:latin typeface="Meiryo"/>
                <a:ea typeface="Meiryo"/>
                <a:cs typeface="Meiryo"/>
                <a:sym typeface="Meiryo"/>
              </a:rPr>
              <a:t>デマンド･サイド･プラットフォーム。広告主（需要側）の広告効率を最適化する事業者、  </a:t>
            </a:r>
            <a:r>
              <a:rPr kumimoji="0" lang="en-US" altLang="ja-JP" sz="900" b="0" i="0" u="none" strike="noStrike" kern="0" cap="none" spc="0" normalizeH="0" baseline="0" noProof="0">
                <a:ln>
                  <a:noFill/>
                </a:ln>
                <a:solidFill>
                  <a:srgbClr val="464444"/>
                </a:solidFill>
                <a:effectLst/>
                <a:uLnTx/>
                <a:uFillTx/>
                <a:latin typeface="Meiryo"/>
                <a:ea typeface="Meiryo"/>
                <a:cs typeface="Meiryo"/>
                <a:sym typeface="Meiryo"/>
              </a:rPr>
              <a:t>SSP</a:t>
            </a:r>
            <a:r>
              <a:rPr kumimoji="0" lang="ja-JP" altLang="en-US" sz="900" b="0" i="0" u="none" strike="noStrike" kern="0" cap="none" spc="0" normalizeH="0" baseline="0" noProof="0">
                <a:ln>
                  <a:noFill/>
                </a:ln>
                <a:solidFill>
                  <a:srgbClr val="464444"/>
                </a:solidFill>
                <a:effectLst/>
                <a:uLnTx/>
                <a:uFillTx/>
                <a:latin typeface="Meiryo"/>
                <a:ea typeface="Meiryo"/>
                <a:cs typeface="Meiryo"/>
                <a:sym typeface="Meiryo"/>
              </a:rPr>
              <a:t>＝サプライ･サイド･プラットフォーム。メディア（供給側）の広告収益を最適化する事業者</a:t>
            </a:r>
            <a:endParaRPr kumimoji="0" sz="9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47" name="Google Shape;70;p9">
            <a:extLst>
              <a:ext uri="{FF2B5EF4-FFF2-40B4-BE49-F238E27FC236}">
                <a16:creationId xmlns:a16="http://schemas.microsoft.com/office/drawing/2014/main" id="{883C4991-CB04-0646-9244-E4F80A9285A0}"/>
              </a:ext>
            </a:extLst>
          </p:cNvPr>
          <p:cNvSpPr/>
          <p:nvPr/>
        </p:nvSpPr>
        <p:spPr>
          <a:xfrm>
            <a:off x="4504551" y="4393459"/>
            <a:ext cx="1588022" cy="823756"/>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フィッシング</a:t>
            </a:r>
            <a:endParaRPr kumimoji="0" sz="1400" b="0" i="0" u="none" strike="noStrike" kern="0" cap="none" spc="0" normalizeH="0" baseline="0" noProof="0" dirty="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被害</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cxnSp>
        <p:nvCxnSpPr>
          <p:cNvPr id="52" name="Google Shape;35;p9">
            <a:extLst>
              <a:ext uri="{FF2B5EF4-FFF2-40B4-BE49-F238E27FC236}">
                <a16:creationId xmlns:a16="http://schemas.microsoft.com/office/drawing/2014/main" id="{9368B6F0-4B53-EF41-96B2-496A0BF83351}"/>
              </a:ext>
            </a:extLst>
          </p:cNvPr>
          <p:cNvCxnSpPr>
            <a:cxnSpLocks/>
          </p:cNvCxnSpPr>
          <p:nvPr/>
        </p:nvCxnSpPr>
        <p:spPr>
          <a:xfrm>
            <a:off x="1417499" y="4045920"/>
            <a:ext cx="295549" cy="0"/>
          </a:xfrm>
          <a:prstGeom prst="straightConnector1">
            <a:avLst/>
          </a:prstGeom>
          <a:noFill/>
          <a:ln w="76200" cap="flat" cmpd="sng">
            <a:solidFill>
              <a:srgbClr val="464444"/>
            </a:solidFill>
            <a:prstDash val="solid"/>
            <a:round/>
            <a:headEnd type="none" w="sm" len="sm"/>
            <a:tailEnd type="triangle" w="med" len="med"/>
          </a:ln>
        </p:spPr>
      </p:cxnSp>
      <p:cxnSp>
        <p:nvCxnSpPr>
          <p:cNvPr id="53" name="Google Shape;35;p9">
            <a:extLst>
              <a:ext uri="{FF2B5EF4-FFF2-40B4-BE49-F238E27FC236}">
                <a16:creationId xmlns:a16="http://schemas.microsoft.com/office/drawing/2014/main" id="{E90ECFFA-1479-CE4E-BBEA-C843D0A0AE2D}"/>
              </a:ext>
            </a:extLst>
          </p:cNvPr>
          <p:cNvCxnSpPr>
            <a:cxnSpLocks/>
          </p:cNvCxnSpPr>
          <p:nvPr/>
        </p:nvCxnSpPr>
        <p:spPr>
          <a:xfrm flipH="1">
            <a:off x="2461504" y="4045920"/>
            <a:ext cx="295549" cy="0"/>
          </a:xfrm>
          <a:prstGeom prst="straightConnector1">
            <a:avLst/>
          </a:prstGeom>
          <a:noFill/>
          <a:ln w="76200" cap="flat" cmpd="sng">
            <a:solidFill>
              <a:srgbClr val="464444"/>
            </a:solidFill>
            <a:prstDash val="solid"/>
            <a:round/>
            <a:headEnd type="none" w="sm" len="sm"/>
            <a:tailEnd type="triangle" w="med" len="med"/>
          </a:ln>
        </p:spPr>
      </p:cxnSp>
      <p:sp>
        <p:nvSpPr>
          <p:cNvPr id="89" name="Google Shape;30;p9">
            <a:extLst>
              <a:ext uri="{FF2B5EF4-FFF2-40B4-BE49-F238E27FC236}">
                <a16:creationId xmlns:a16="http://schemas.microsoft.com/office/drawing/2014/main" id="{37B5CECF-CD14-474E-A512-559FD7CAB9F5}"/>
              </a:ext>
            </a:extLst>
          </p:cNvPr>
          <p:cNvSpPr/>
          <p:nvPr/>
        </p:nvSpPr>
        <p:spPr>
          <a:xfrm>
            <a:off x="6475882"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広告主</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90" name="Google Shape;31;p9">
            <a:extLst>
              <a:ext uri="{FF2B5EF4-FFF2-40B4-BE49-F238E27FC236}">
                <a16:creationId xmlns:a16="http://schemas.microsoft.com/office/drawing/2014/main" id="{587A330C-1FF5-084D-B139-C8BBEC1A8DFF}"/>
              </a:ext>
            </a:extLst>
          </p:cNvPr>
          <p:cNvSpPr/>
          <p:nvPr/>
        </p:nvSpPr>
        <p:spPr>
          <a:xfrm>
            <a:off x="7202578"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Meiryo"/>
                <a:sym typeface="Meiryo"/>
              </a:rPr>
              <a:t>ＤＳＰ*</a:t>
            </a:r>
            <a:endParaRPr kumimoji="0" sz="1600" b="0" i="0" u="none" strike="noStrike" kern="0" cap="none" spc="0" normalizeH="0" baseline="0" noProof="0" dirty="0">
              <a:ln>
                <a:noFill/>
              </a:ln>
              <a:solidFill>
                <a:srgbClr val="464444"/>
              </a:solidFill>
              <a:effectLst/>
              <a:uLnTx/>
              <a:uFillTx/>
              <a:latin typeface="Meiryo" panose="020B0604030504040204" pitchFamily="34" charset="-128"/>
              <a:ea typeface="Meiryo" panose="020B0604030504040204" pitchFamily="34" charset="-128"/>
              <a:cs typeface="Meiryo"/>
              <a:sym typeface="Meiryo"/>
            </a:endParaRPr>
          </a:p>
        </p:txBody>
      </p:sp>
      <p:sp>
        <p:nvSpPr>
          <p:cNvPr id="91" name="Google Shape;32;p9">
            <a:extLst>
              <a:ext uri="{FF2B5EF4-FFF2-40B4-BE49-F238E27FC236}">
                <a16:creationId xmlns:a16="http://schemas.microsoft.com/office/drawing/2014/main" id="{7DB49544-167F-B742-BF88-AE55A3215CE1}"/>
              </a:ext>
            </a:extLst>
          </p:cNvPr>
          <p:cNvSpPr/>
          <p:nvPr/>
        </p:nvSpPr>
        <p:spPr>
          <a:xfrm>
            <a:off x="8993030"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Meiryo"/>
                <a:sym typeface="Meiryo"/>
              </a:rPr>
              <a:t>ＳＳＰ*</a:t>
            </a:r>
            <a:endParaRPr kumimoji="0" sz="1600" b="0" i="0" u="none" strike="noStrike" kern="0" cap="none" spc="0" normalizeH="0" baseline="0" noProof="0" dirty="0">
              <a:ln>
                <a:noFill/>
              </a:ln>
              <a:solidFill>
                <a:srgbClr val="464444"/>
              </a:solidFill>
              <a:effectLst/>
              <a:uLnTx/>
              <a:uFillTx/>
              <a:latin typeface="Meiryo" panose="020B0604030504040204" pitchFamily="34" charset="-128"/>
              <a:ea typeface="Meiryo" panose="020B0604030504040204" pitchFamily="34" charset="-128"/>
              <a:cs typeface="Meiryo"/>
              <a:sym typeface="Meiryo"/>
            </a:endParaRPr>
          </a:p>
        </p:txBody>
      </p:sp>
      <p:sp>
        <p:nvSpPr>
          <p:cNvPr id="92" name="Google Shape;33;p9">
            <a:extLst>
              <a:ext uri="{FF2B5EF4-FFF2-40B4-BE49-F238E27FC236}">
                <a16:creationId xmlns:a16="http://schemas.microsoft.com/office/drawing/2014/main" id="{E587B38C-475D-C840-9096-E8C6FF32A253}"/>
              </a:ext>
            </a:extLst>
          </p:cNvPr>
          <p:cNvSpPr/>
          <p:nvPr/>
        </p:nvSpPr>
        <p:spPr>
          <a:xfrm>
            <a:off x="9719596" y="3662968"/>
            <a:ext cx="755591" cy="1576400"/>
          </a:xfrm>
          <a:prstGeom prst="rect">
            <a:avLst/>
          </a:prstGeom>
          <a:solidFill>
            <a:srgbClr val="464444"/>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ja-JP" altLang="en-US" sz="1600" b="1"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rPr>
              <a:t>メディア</a:t>
            </a:r>
            <a:endParaRPr kumimoji="0" lang="en-US" altLang="ja-JP" sz="1600" b="1" i="0" u="none" strike="noStrike" kern="0" cap="none" spc="0" normalizeH="0" baseline="0" noProof="0" dirty="0">
              <a:ln>
                <a:noFill/>
              </a:ln>
              <a:solidFill>
                <a:srgbClr val="FFFFFF"/>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ja-JP" altLang="en-US" sz="1600" b="1"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Arial"/>
                <a:sym typeface="Century Gothic"/>
              </a:rPr>
              <a:t>悪意ある</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93" name="Google Shape;34;p9">
            <a:extLst>
              <a:ext uri="{FF2B5EF4-FFF2-40B4-BE49-F238E27FC236}">
                <a16:creationId xmlns:a16="http://schemas.microsoft.com/office/drawing/2014/main" id="{92496B21-4B77-8B43-94DD-A3096907160E}"/>
              </a:ext>
            </a:extLst>
          </p:cNvPr>
          <p:cNvSpPr/>
          <p:nvPr/>
        </p:nvSpPr>
        <p:spPr>
          <a:xfrm>
            <a:off x="10767383"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ja-JP" altLang="en-US" sz="16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ユーザー</a:t>
            </a:r>
            <a:endParaRPr kumimoji="0" sz="11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cxnSp>
        <p:nvCxnSpPr>
          <p:cNvPr id="94" name="Google Shape;35;p9">
            <a:extLst>
              <a:ext uri="{FF2B5EF4-FFF2-40B4-BE49-F238E27FC236}">
                <a16:creationId xmlns:a16="http://schemas.microsoft.com/office/drawing/2014/main" id="{DAA07124-A1FF-5B42-B14B-702CC64E1F5D}"/>
              </a:ext>
            </a:extLst>
          </p:cNvPr>
          <p:cNvCxnSpPr>
            <a:cxnSpLocks/>
            <a:stCxn id="89" idx="3"/>
            <a:endCxn id="90" idx="1"/>
          </p:cNvCxnSpPr>
          <p:nvPr/>
        </p:nvCxnSpPr>
        <p:spPr>
          <a:xfrm>
            <a:off x="6906270" y="4451168"/>
            <a:ext cx="296308" cy="0"/>
          </a:xfrm>
          <a:prstGeom prst="straightConnector1">
            <a:avLst/>
          </a:prstGeom>
          <a:noFill/>
          <a:ln w="76200" cap="flat" cmpd="sng">
            <a:solidFill>
              <a:srgbClr val="464444"/>
            </a:solidFill>
            <a:prstDash val="solid"/>
            <a:round/>
            <a:headEnd type="none" w="sm" len="sm"/>
            <a:tailEnd type="triangle" w="med" len="med"/>
          </a:ln>
        </p:spPr>
      </p:cxnSp>
      <p:sp>
        <p:nvSpPr>
          <p:cNvPr id="95" name="Google Shape;36;p9">
            <a:extLst>
              <a:ext uri="{FF2B5EF4-FFF2-40B4-BE49-F238E27FC236}">
                <a16:creationId xmlns:a16="http://schemas.microsoft.com/office/drawing/2014/main" id="{610A5D7C-2B4D-1548-9C4D-74576DABD686}"/>
              </a:ext>
            </a:extLst>
          </p:cNvPr>
          <p:cNvSpPr/>
          <p:nvPr/>
        </p:nvSpPr>
        <p:spPr>
          <a:xfrm>
            <a:off x="7928493" y="3447703"/>
            <a:ext cx="744031" cy="1291989"/>
          </a:xfrm>
          <a:prstGeom prst="ellipse">
            <a:avLst/>
          </a:prstGeom>
          <a:solidFill>
            <a:srgbClr val="FFFFFF"/>
          </a:solidFill>
          <a:ln w="25400" cap="flat" cmpd="sng">
            <a:solidFill>
              <a:srgbClr val="464444"/>
            </a:solidFill>
            <a:prstDash val="solid"/>
            <a:round/>
            <a:headEnd type="none" w="sm" len="sm"/>
            <a:tailEnd type="none" w="sm" len="sm"/>
          </a:ln>
        </p:spPr>
        <p:txBody>
          <a:bodyPr spcFirstLastPara="1" vert="eaVert"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FF0000"/>
                </a:solidFill>
                <a:effectLst/>
                <a:uLnTx/>
                <a:uFillTx/>
                <a:latin typeface="Meiryo" panose="020B0604030504040204" pitchFamily="34" charset="-128"/>
                <a:ea typeface="Meiryo" panose="020B0604030504040204" pitchFamily="34" charset="-128"/>
                <a:cs typeface="Century Gothic"/>
                <a:sym typeface="Century Gothic"/>
              </a:rPr>
              <a:t>成立しない</a:t>
            </a:r>
            <a:endParaRPr kumimoji="0" lang="en-US" altLang="ja-JP" sz="1400" b="0" i="0" u="none" strike="noStrike" kern="0" cap="none" spc="0" normalizeH="0" baseline="0" noProof="0" dirty="0">
              <a:ln>
                <a:noFill/>
              </a:ln>
              <a:solidFill>
                <a:srgbClr val="FF0000"/>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FF0000"/>
                </a:solidFill>
                <a:effectLst/>
                <a:uLnTx/>
                <a:uFillTx/>
                <a:latin typeface="Meiryo" panose="020B0604030504040204" pitchFamily="34" charset="-128"/>
                <a:ea typeface="Meiryo" panose="020B0604030504040204" pitchFamily="34" charset="-128"/>
                <a:cs typeface="Arial"/>
                <a:sym typeface="Century Gothic"/>
              </a:rPr>
              <a:t>取引が</a:t>
            </a:r>
            <a:endParaRPr kumimoji="0" sz="1400" b="0" i="0" u="none" strike="noStrike" kern="0" cap="none" spc="0" normalizeH="0" baseline="0" noProof="0" dirty="0">
              <a:ln>
                <a:noFill/>
              </a:ln>
              <a:solidFill>
                <a:srgbClr val="FF0000"/>
              </a:solidFill>
              <a:effectLst/>
              <a:uLnTx/>
              <a:uFillTx/>
              <a:latin typeface="Meiryo" panose="020B0604030504040204" pitchFamily="34" charset="-128"/>
              <a:ea typeface="Meiryo" panose="020B0604030504040204" pitchFamily="34" charset="-128"/>
              <a:cs typeface="Arial"/>
              <a:sym typeface="Arial"/>
            </a:endParaRPr>
          </a:p>
        </p:txBody>
      </p:sp>
      <p:cxnSp>
        <p:nvCxnSpPr>
          <p:cNvPr id="96" name="Google Shape;38;p9">
            <a:extLst>
              <a:ext uri="{FF2B5EF4-FFF2-40B4-BE49-F238E27FC236}">
                <a16:creationId xmlns:a16="http://schemas.microsoft.com/office/drawing/2014/main" id="{5AF1F2EE-362E-0744-8935-D52C9F2E5CF0}"/>
              </a:ext>
            </a:extLst>
          </p:cNvPr>
          <p:cNvCxnSpPr>
            <a:cxnSpLocks/>
          </p:cNvCxnSpPr>
          <p:nvPr/>
        </p:nvCxnSpPr>
        <p:spPr>
          <a:xfrm flipH="1">
            <a:off x="9408489" y="4049048"/>
            <a:ext cx="311107" cy="0"/>
          </a:xfrm>
          <a:prstGeom prst="straightConnector1">
            <a:avLst/>
          </a:prstGeom>
          <a:noFill/>
          <a:ln w="76200" cap="flat" cmpd="sng">
            <a:solidFill>
              <a:srgbClr val="464444"/>
            </a:solidFill>
            <a:prstDash val="solid"/>
            <a:round/>
            <a:headEnd type="none" w="sm" len="sm"/>
            <a:tailEnd type="triangle" w="med" len="med"/>
          </a:ln>
        </p:spPr>
      </p:cxnSp>
      <p:cxnSp>
        <p:nvCxnSpPr>
          <p:cNvPr id="97" name="Google Shape;39;p9">
            <a:extLst>
              <a:ext uri="{FF2B5EF4-FFF2-40B4-BE49-F238E27FC236}">
                <a16:creationId xmlns:a16="http://schemas.microsoft.com/office/drawing/2014/main" id="{F8CBCCFD-FF8E-A949-A156-A23456C8FC59}"/>
              </a:ext>
            </a:extLst>
          </p:cNvPr>
          <p:cNvCxnSpPr>
            <a:cxnSpLocks/>
          </p:cNvCxnSpPr>
          <p:nvPr/>
        </p:nvCxnSpPr>
        <p:spPr>
          <a:xfrm>
            <a:off x="7628519" y="4882168"/>
            <a:ext cx="1339554"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98" name="Google Shape;40;p9">
            <a:extLst>
              <a:ext uri="{FF2B5EF4-FFF2-40B4-BE49-F238E27FC236}">
                <a16:creationId xmlns:a16="http://schemas.microsoft.com/office/drawing/2014/main" id="{A45EE426-C46F-4B4D-B84A-9F27F1173276}"/>
              </a:ext>
            </a:extLst>
          </p:cNvPr>
          <p:cNvCxnSpPr>
            <a:cxnSpLocks/>
          </p:cNvCxnSpPr>
          <p:nvPr/>
        </p:nvCxnSpPr>
        <p:spPr>
          <a:xfrm flipH="1">
            <a:off x="10475187" y="4049046"/>
            <a:ext cx="308295" cy="0"/>
          </a:xfrm>
          <a:prstGeom prst="straightConnector1">
            <a:avLst/>
          </a:prstGeom>
          <a:noFill/>
          <a:ln w="76200" cap="flat" cmpd="sng">
            <a:solidFill>
              <a:srgbClr val="464444"/>
            </a:solidFill>
            <a:prstDash val="solid"/>
            <a:round/>
            <a:headEnd type="none" w="sm" len="sm"/>
            <a:tailEnd type="triangle" w="med" len="med"/>
          </a:ln>
        </p:spPr>
      </p:cxnSp>
      <p:cxnSp>
        <p:nvCxnSpPr>
          <p:cNvPr id="99" name="Google Shape;42;p9">
            <a:extLst>
              <a:ext uri="{FF2B5EF4-FFF2-40B4-BE49-F238E27FC236}">
                <a16:creationId xmlns:a16="http://schemas.microsoft.com/office/drawing/2014/main" id="{A596CDD4-9584-8B4F-9FC2-ABCCEB2C665E}"/>
              </a:ext>
            </a:extLst>
          </p:cNvPr>
          <p:cNvCxnSpPr>
            <a:cxnSpLocks/>
          </p:cNvCxnSpPr>
          <p:nvPr/>
        </p:nvCxnSpPr>
        <p:spPr>
          <a:xfrm>
            <a:off x="9423418" y="4882168"/>
            <a:ext cx="296178"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100" name="Google Shape;43;p9">
            <a:extLst>
              <a:ext uri="{FF2B5EF4-FFF2-40B4-BE49-F238E27FC236}">
                <a16:creationId xmlns:a16="http://schemas.microsoft.com/office/drawing/2014/main" id="{21A2A7A6-2E41-F14C-8976-9922E6DD1C79}"/>
              </a:ext>
            </a:extLst>
          </p:cNvPr>
          <p:cNvCxnSpPr>
            <a:cxnSpLocks/>
          </p:cNvCxnSpPr>
          <p:nvPr/>
        </p:nvCxnSpPr>
        <p:spPr>
          <a:xfrm>
            <a:off x="10475187" y="4877241"/>
            <a:ext cx="308295"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sp>
        <p:nvSpPr>
          <p:cNvPr id="101" name="Google Shape;44;p9">
            <a:extLst>
              <a:ext uri="{FF2B5EF4-FFF2-40B4-BE49-F238E27FC236}">
                <a16:creationId xmlns:a16="http://schemas.microsoft.com/office/drawing/2014/main" id="{1EC7E622-B145-DA4C-92F7-5D10087CADC2}"/>
              </a:ext>
            </a:extLst>
          </p:cNvPr>
          <p:cNvSpPr txBox="1"/>
          <p:nvPr/>
        </p:nvSpPr>
        <p:spPr>
          <a:xfrm>
            <a:off x="6279811" y="2680677"/>
            <a:ext cx="1423800"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①広告発注</a:t>
            </a:r>
            <a:endParaRPr kumimoji="0" sz="14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102" name="Google Shape;45;p9">
            <a:extLst>
              <a:ext uri="{FF2B5EF4-FFF2-40B4-BE49-F238E27FC236}">
                <a16:creationId xmlns:a16="http://schemas.microsoft.com/office/drawing/2014/main" id="{54C390FA-C5B6-874F-8BA4-9D72692D2068}"/>
              </a:ext>
            </a:extLst>
          </p:cNvPr>
          <p:cNvSpPr txBox="1"/>
          <p:nvPr/>
        </p:nvSpPr>
        <p:spPr>
          <a:xfrm>
            <a:off x="6889320" y="2415481"/>
            <a:ext cx="1423800" cy="30773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②入札・落札</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4" name="Google Shape;47;p9">
            <a:extLst>
              <a:ext uri="{FF2B5EF4-FFF2-40B4-BE49-F238E27FC236}">
                <a16:creationId xmlns:a16="http://schemas.microsoft.com/office/drawing/2014/main" id="{0A85B3D8-56E9-8D4C-8C7D-2E1ACD8A8EAD}"/>
              </a:ext>
            </a:extLst>
          </p:cNvPr>
          <p:cNvSpPr txBox="1"/>
          <p:nvPr/>
        </p:nvSpPr>
        <p:spPr>
          <a:xfrm>
            <a:off x="8812973" y="2417119"/>
            <a:ext cx="1038362" cy="307736"/>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入札依頼</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 name="Google Shape;48;p9">
            <a:extLst>
              <a:ext uri="{FF2B5EF4-FFF2-40B4-BE49-F238E27FC236}">
                <a16:creationId xmlns:a16="http://schemas.microsoft.com/office/drawing/2014/main" id="{08315581-E49D-1840-A627-45865E84BD0B}"/>
              </a:ext>
            </a:extLst>
          </p:cNvPr>
          <p:cNvSpPr/>
          <p:nvPr/>
        </p:nvSpPr>
        <p:spPr>
          <a:xfrm>
            <a:off x="8753933" y="2445419"/>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3</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106" name="Google Shape;49;p9">
            <a:extLst>
              <a:ext uri="{FF2B5EF4-FFF2-40B4-BE49-F238E27FC236}">
                <a16:creationId xmlns:a16="http://schemas.microsoft.com/office/drawing/2014/main" id="{9968C4F1-236C-7E4F-9B72-6AE539CAD666}"/>
              </a:ext>
            </a:extLst>
          </p:cNvPr>
          <p:cNvSpPr txBox="1"/>
          <p:nvPr/>
        </p:nvSpPr>
        <p:spPr>
          <a:xfrm>
            <a:off x="9219598" y="2740947"/>
            <a:ext cx="1547786" cy="3077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　入札依頼</a:t>
            </a:r>
            <a:endParaRPr kumimoji="0" sz="14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107" name="Google Shape;50;p9">
            <a:extLst>
              <a:ext uri="{FF2B5EF4-FFF2-40B4-BE49-F238E27FC236}">
                <a16:creationId xmlns:a16="http://schemas.microsoft.com/office/drawing/2014/main" id="{0599590D-FE1E-AE4E-A827-CC2F2D2E447D}"/>
              </a:ext>
            </a:extLst>
          </p:cNvPr>
          <p:cNvSpPr/>
          <p:nvPr/>
        </p:nvSpPr>
        <p:spPr>
          <a:xfrm>
            <a:off x="9237010" y="2769247"/>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2</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sp>
        <p:nvSpPr>
          <p:cNvPr id="108" name="Google Shape;51;p9">
            <a:extLst>
              <a:ext uri="{FF2B5EF4-FFF2-40B4-BE49-F238E27FC236}">
                <a16:creationId xmlns:a16="http://schemas.microsoft.com/office/drawing/2014/main" id="{019625D7-E979-8A42-B56F-494E8FF66B87}"/>
              </a:ext>
            </a:extLst>
          </p:cNvPr>
          <p:cNvSpPr txBox="1"/>
          <p:nvPr/>
        </p:nvSpPr>
        <p:spPr>
          <a:xfrm>
            <a:off x="9615346" y="2410085"/>
            <a:ext cx="2025692" cy="307736"/>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a:ea typeface="Meiryo"/>
                <a:cs typeface="Meiryo"/>
                <a:sym typeface="Meiryo"/>
              </a:rPr>
              <a:t>ページアクセス</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 name="Google Shape;52;p9">
            <a:extLst>
              <a:ext uri="{FF2B5EF4-FFF2-40B4-BE49-F238E27FC236}">
                <a16:creationId xmlns:a16="http://schemas.microsoft.com/office/drawing/2014/main" id="{DB45EAB7-BCE1-A24C-98BD-CAF45D87CBB8}"/>
              </a:ext>
            </a:extLst>
          </p:cNvPr>
          <p:cNvSpPr/>
          <p:nvPr/>
        </p:nvSpPr>
        <p:spPr>
          <a:xfrm>
            <a:off x="9987166" y="2438385"/>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100" b="0" i="0" u="none" strike="noStrike" kern="0" cap="none" spc="0" normalizeH="0" baseline="0" noProof="0">
                <a:ln>
                  <a:noFill/>
                </a:ln>
                <a:solidFill>
                  <a:srgbClr val="464444"/>
                </a:solidFill>
                <a:effectLst/>
                <a:uLnTx/>
                <a:uFillTx/>
                <a:latin typeface="Meiryo"/>
                <a:ea typeface="Meiryo"/>
                <a:cs typeface="Meiryo"/>
                <a:sym typeface="Meiryo"/>
              </a:rPr>
              <a:t>1</a:t>
            </a:r>
            <a:endParaRPr kumimoji="0" sz="1100" b="0" i="0" u="none" strike="noStrike" kern="0" cap="none" spc="0" normalizeH="0" baseline="0" noProof="0" dirty="0">
              <a:ln>
                <a:noFill/>
              </a:ln>
              <a:solidFill>
                <a:srgbClr val="464444"/>
              </a:solidFill>
              <a:effectLst/>
              <a:uLnTx/>
              <a:uFillTx/>
              <a:latin typeface="Meiryo"/>
              <a:ea typeface="Meiryo"/>
              <a:cs typeface="Meiryo"/>
              <a:sym typeface="Meiryo"/>
            </a:endParaRPr>
          </a:p>
        </p:txBody>
      </p:sp>
      <p:cxnSp>
        <p:nvCxnSpPr>
          <p:cNvPr id="114" name="Google Shape;57;p9">
            <a:extLst>
              <a:ext uri="{FF2B5EF4-FFF2-40B4-BE49-F238E27FC236}">
                <a16:creationId xmlns:a16="http://schemas.microsoft.com/office/drawing/2014/main" id="{0980DDED-60EC-3240-8D66-88A108FC3C30}"/>
              </a:ext>
            </a:extLst>
          </p:cNvPr>
          <p:cNvCxnSpPr>
            <a:cxnSpLocks/>
            <a:stCxn id="108" idx="2"/>
          </p:cNvCxnSpPr>
          <p:nvPr/>
        </p:nvCxnSpPr>
        <p:spPr>
          <a:xfrm>
            <a:off x="10628192" y="2717821"/>
            <a:ext cx="4025" cy="1187426"/>
          </a:xfrm>
          <a:prstGeom prst="straightConnector1">
            <a:avLst/>
          </a:prstGeom>
          <a:noFill/>
          <a:ln w="9525" cap="flat" cmpd="sng">
            <a:solidFill>
              <a:srgbClr val="444141"/>
            </a:solidFill>
            <a:prstDash val="solid"/>
            <a:round/>
            <a:headEnd type="none" w="sm" len="sm"/>
            <a:tailEnd type="none" w="sm" len="sm"/>
          </a:ln>
        </p:spPr>
      </p:cxnSp>
      <p:cxnSp>
        <p:nvCxnSpPr>
          <p:cNvPr id="116" name="Google Shape;59;p9">
            <a:extLst>
              <a:ext uri="{FF2B5EF4-FFF2-40B4-BE49-F238E27FC236}">
                <a16:creationId xmlns:a16="http://schemas.microsoft.com/office/drawing/2014/main" id="{AE367578-3C0D-8C49-A927-06909A262C09}"/>
              </a:ext>
            </a:extLst>
          </p:cNvPr>
          <p:cNvCxnSpPr>
            <a:cxnSpLocks/>
          </p:cNvCxnSpPr>
          <p:nvPr/>
        </p:nvCxnSpPr>
        <p:spPr>
          <a:xfrm>
            <a:off x="9555802" y="3005206"/>
            <a:ext cx="0" cy="900041"/>
          </a:xfrm>
          <a:prstGeom prst="straightConnector1">
            <a:avLst/>
          </a:prstGeom>
          <a:noFill/>
          <a:ln w="9525" cap="flat" cmpd="sng">
            <a:solidFill>
              <a:srgbClr val="444141"/>
            </a:solidFill>
            <a:prstDash val="solid"/>
            <a:round/>
            <a:headEnd type="none" w="sm" len="sm"/>
            <a:tailEnd type="none" w="sm" len="sm"/>
          </a:ln>
        </p:spPr>
      </p:cxnSp>
      <p:cxnSp>
        <p:nvCxnSpPr>
          <p:cNvPr id="119" name="Google Shape;62;p9">
            <a:extLst>
              <a:ext uri="{FF2B5EF4-FFF2-40B4-BE49-F238E27FC236}">
                <a16:creationId xmlns:a16="http://schemas.microsoft.com/office/drawing/2014/main" id="{C92EC22E-7C78-8A4D-8FEC-9C4F3EF5C7C5}"/>
              </a:ext>
            </a:extLst>
          </p:cNvPr>
          <p:cNvCxnSpPr>
            <a:cxnSpLocks/>
            <a:stCxn id="102" idx="2"/>
          </p:cNvCxnSpPr>
          <p:nvPr/>
        </p:nvCxnSpPr>
        <p:spPr>
          <a:xfrm>
            <a:off x="7601220" y="2723217"/>
            <a:ext cx="213524" cy="1162595"/>
          </a:xfrm>
          <a:prstGeom prst="straightConnector1">
            <a:avLst/>
          </a:prstGeom>
          <a:noFill/>
          <a:ln w="9525" cap="flat" cmpd="sng">
            <a:solidFill>
              <a:srgbClr val="444141"/>
            </a:solidFill>
            <a:prstDash val="solid"/>
            <a:round/>
            <a:headEnd type="none" w="sm" len="sm"/>
            <a:tailEnd type="none" w="sm" len="sm"/>
          </a:ln>
        </p:spPr>
      </p:cxnSp>
      <p:cxnSp>
        <p:nvCxnSpPr>
          <p:cNvPr id="120" name="Google Shape;63;p9">
            <a:extLst>
              <a:ext uri="{FF2B5EF4-FFF2-40B4-BE49-F238E27FC236}">
                <a16:creationId xmlns:a16="http://schemas.microsoft.com/office/drawing/2014/main" id="{B96F36AA-FAAF-2046-A482-E78A58F58228}"/>
              </a:ext>
            </a:extLst>
          </p:cNvPr>
          <p:cNvCxnSpPr>
            <a:cxnSpLocks/>
          </p:cNvCxnSpPr>
          <p:nvPr/>
        </p:nvCxnSpPr>
        <p:spPr>
          <a:xfrm>
            <a:off x="8855859" y="2740947"/>
            <a:ext cx="0" cy="1125973"/>
          </a:xfrm>
          <a:prstGeom prst="straightConnector1">
            <a:avLst/>
          </a:prstGeom>
          <a:noFill/>
          <a:ln w="9525" cap="flat" cmpd="sng">
            <a:solidFill>
              <a:srgbClr val="444141"/>
            </a:solidFill>
            <a:prstDash val="solid"/>
            <a:round/>
            <a:headEnd type="none" w="sm" len="sm"/>
            <a:tailEnd type="none" w="sm" len="sm"/>
          </a:ln>
        </p:spPr>
      </p:cxnSp>
      <p:cxnSp>
        <p:nvCxnSpPr>
          <p:cNvPr id="121" name="Google Shape;64;p9">
            <a:extLst>
              <a:ext uri="{FF2B5EF4-FFF2-40B4-BE49-F238E27FC236}">
                <a16:creationId xmlns:a16="http://schemas.microsoft.com/office/drawing/2014/main" id="{57306697-9F57-C447-B4D0-D28A094B4B32}"/>
              </a:ext>
            </a:extLst>
          </p:cNvPr>
          <p:cNvCxnSpPr>
            <a:cxnSpLocks/>
            <a:stCxn id="101" idx="2"/>
          </p:cNvCxnSpPr>
          <p:nvPr/>
        </p:nvCxnSpPr>
        <p:spPr>
          <a:xfrm>
            <a:off x="6991711" y="2988413"/>
            <a:ext cx="51225" cy="1259766"/>
          </a:xfrm>
          <a:prstGeom prst="straightConnector1">
            <a:avLst/>
          </a:prstGeom>
          <a:noFill/>
          <a:ln w="9525" cap="flat" cmpd="sng">
            <a:solidFill>
              <a:srgbClr val="444141"/>
            </a:solidFill>
            <a:prstDash val="solid"/>
            <a:round/>
            <a:headEnd type="none" w="sm" len="sm"/>
            <a:tailEnd type="none" w="sm" len="sm"/>
          </a:ln>
        </p:spPr>
      </p:cxnSp>
      <p:cxnSp>
        <p:nvCxnSpPr>
          <p:cNvPr id="126" name="Google Shape;35;p9">
            <a:extLst>
              <a:ext uri="{FF2B5EF4-FFF2-40B4-BE49-F238E27FC236}">
                <a16:creationId xmlns:a16="http://schemas.microsoft.com/office/drawing/2014/main" id="{526E15E2-6619-9B4B-A0E3-C905EC436F06}"/>
              </a:ext>
            </a:extLst>
          </p:cNvPr>
          <p:cNvCxnSpPr>
            <a:cxnSpLocks/>
          </p:cNvCxnSpPr>
          <p:nvPr/>
        </p:nvCxnSpPr>
        <p:spPr>
          <a:xfrm>
            <a:off x="7628519" y="4049047"/>
            <a:ext cx="295549"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127" name="Google Shape;35;p9">
            <a:extLst>
              <a:ext uri="{FF2B5EF4-FFF2-40B4-BE49-F238E27FC236}">
                <a16:creationId xmlns:a16="http://schemas.microsoft.com/office/drawing/2014/main" id="{73B67899-4055-2241-9CE0-966EDA602C87}"/>
              </a:ext>
            </a:extLst>
          </p:cNvPr>
          <p:cNvCxnSpPr>
            <a:cxnSpLocks/>
          </p:cNvCxnSpPr>
          <p:nvPr/>
        </p:nvCxnSpPr>
        <p:spPr>
          <a:xfrm flipH="1">
            <a:off x="8672524" y="4049047"/>
            <a:ext cx="295549"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sp>
        <p:nvSpPr>
          <p:cNvPr id="132" name="テキスト ボックス 131">
            <a:extLst>
              <a:ext uri="{FF2B5EF4-FFF2-40B4-BE49-F238E27FC236}">
                <a16:creationId xmlns:a16="http://schemas.microsoft.com/office/drawing/2014/main" id="{88A6BBFC-1C8B-3B43-84CA-9851999A771B}"/>
              </a:ext>
            </a:extLst>
          </p:cNvPr>
          <p:cNvSpPr txBox="1"/>
          <p:nvPr/>
        </p:nvSpPr>
        <p:spPr>
          <a:xfrm>
            <a:off x="7539960" y="3879746"/>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3" name="テキスト ボックス 132">
            <a:extLst>
              <a:ext uri="{FF2B5EF4-FFF2-40B4-BE49-F238E27FC236}">
                <a16:creationId xmlns:a16="http://schemas.microsoft.com/office/drawing/2014/main" id="{85F8950D-C6BF-E947-B261-E035B15237BF}"/>
              </a:ext>
            </a:extLst>
          </p:cNvPr>
          <p:cNvSpPr txBox="1"/>
          <p:nvPr/>
        </p:nvSpPr>
        <p:spPr>
          <a:xfrm>
            <a:off x="8595457" y="3869910"/>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4" name="テキスト ボックス 133">
            <a:extLst>
              <a:ext uri="{FF2B5EF4-FFF2-40B4-BE49-F238E27FC236}">
                <a16:creationId xmlns:a16="http://schemas.microsoft.com/office/drawing/2014/main" id="{4CAEAD35-85A0-E147-9F85-79CD147B668A}"/>
              </a:ext>
            </a:extLst>
          </p:cNvPr>
          <p:cNvSpPr txBox="1"/>
          <p:nvPr/>
        </p:nvSpPr>
        <p:spPr>
          <a:xfrm>
            <a:off x="8075679" y="4697502"/>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6" name="テキスト ボックス 135">
            <a:extLst>
              <a:ext uri="{FF2B5EF4-FFF2-40B4-BE49-F238E27FC236}">
                <a16:creationId xmlns:a16="http://schemas.microsoft.com/office/drawing/2014/main" id="{B87F4FC4-3CEB-6448-80C8-5DB02ABAC2E8}"/>
              </a:ext>
            </a:extLst>
          </p:cNvPr>
          <p:cNvSpPr txBox="1"/>
          <p:nvPr/>
        </p:nvSpPr>
        <p:spPr>
          <a:xfrm>
            <a:off x="9330962" y="4697502"/>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7" name="テキスト ボックス 136">
            <a:extLst>
              <a:ext uri="{FF2B5EF4-FFF2-40B4-BE49-F238E27FC236}">
                <a16:creationId xmlns:a16="http://schemas.microsoft.com/office/drawing/2014/main" id="{1F591EE9-5FCB-4B43-B505-265F75013DAA}"/>
              </a:ext>
            </a:extLst>
          </p:cNvPr>
          <p:cNvSpPr txBox="1"/>
          <p:nvPr/>
        </p:nvSpPr>
        <p:spPr>
          <a:xfrm>
            <a:off x="10400248" y="4699958"/>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8" name="Google Shape;109;g29814e59510_0_94">
            <a:extLst>
              <a:ext uri="{FF2B5EF4-FFF2-40B4-BE49-F238E27FC236}">
                <a16:creationId xmlns:a16="http://schemas.microsoft.com/office/drawing/2014/main" id="{6B448349-DF6D-F74B-B206-CE95BD6BE622}"/>
              </a:ext>
            </a:extLst>
          </p:cNvPr>
          <p:cNvSpPr/>
          <p:nvPr/>
        </p:nvSpPr>
        <p:spPr>
          <a:xfrm>
            <a:off x="10421766" y="2710558"/>
            <a:ext cx="1497715" cy="589296"/>
          </a:xfrm>
          <a:prstGeom prst="ellipse">
            <a:avLst/>
          </a:prstGeom>
          <a:solidFill>
            <a:srgbClr val="FFFFFF"/>
          </a:solidFill>
          <a:ln w="25400" cap="flat" cmpd="sng">
            <a:solidFill>
              <a:srgbClr val="00A8B3"/>
            </a:solidFill>
            <a:prstDash val="solid"/>
            <a:round/>
            <a:headEnd type="none" w="sm" len="sm"/>
            <a:tailEnd type="none" w="sm" len="sm"/>
          </a:ln>
        </p:spPr>
        <p:txBody>
          <a:bodyPr spcFirstLastPara="1" wrap="non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発行者が</a:t>
            </a:r>
            <a:endParaRPr kumimoji="0" lang="en-US" altLang="ja-JP" sz="1400" b="0" i="0" u="none" strike="noStrike" kern="0" cap="none" spc="0" normalizeH="0" baseline="0" noProof="0" dirty="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400" b="0" i="0" u="none" strike="noStrike" kern="0" cap="none" spc="0" normalizeH="0" baseline="0" noProof="0">
                <a:ln>
                  <a:noFill/>
                </a:ln>
                <a:solidFill>
                  <a:srgbClr val="464444"/>
                </a:solidFill>
                <a:effectLst/>
                <a:uLnTx/>
                <a:uFillTx/>
                <a:latin typeface="Meiryo" panose="020B0604030504040204" pitchFamily="34" charset="-128"/>
                <a:ea typeface="Meiryo" panose="020B0604030504040204" pitchFamily="34" charset="-128"/>
                <a:cs typeface="Century Gothic"/>
                <a:sym typeface="Century Gothic"/>
              </a:rPr>
              <a:t>確認可能な状態</a:t>
            </a:r>
            <a:endParaRPr kumimoji="0" sz="12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sp>
        <p:nvSpPr>
          <p:cNvPr id="144" name="Google Shape;113;g29814e59510_0_94">
            <a:extLst>
              <a:ext uri="{FF2B5EF4-FFF2-40B4-BE49-F238E27FC236}">
                <a16:creationId xmlns:a16="http://schemas.microsoft.com/office/drawing/2014/main" id="{2FBE4A1E-3633-6E45-B7CC-11DDA68EE32B}"/>
              </a:ext>
            </a:extLst>
          </p:cNvPr>
          <p:cNvSpPr/>
          <p:nvPr/>
        </p:nvSpPr>
        <p:spPr>
          <a:xfrm>
            <a:off x="9402248" y="3086299"/>
            <a:ext cx="1080877" cy="459215"/>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a:ln>
                  <a:noFill/>
                </a:ln>
                <a:solidFill>
                  <a:srgbClr val="FFFFFF"/>
                </a:solidFill>
                <a:effectLst/>
                <a:uLnTx/>
                <a:uFillTx/>
                <a:latin typeface="Meiryo"/>
                <a:ea typeface="Meiryo"/>
                <a:cs typeface="Meiryo"/>
                <a:sym typeface="Meiryo"/>
              </a:rPr>
              <a:t>OPID</a:t>
            </a: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なし</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45" name="Google Shape;110;g29814e59510_0_94">
            <a:extLst>
              <a:ext uri="{FF2B5EF4-FFF2-40B4-BE49-F238E27FC236}">
                <a16:creationId xmlns:a16="http://schemas.microsoft.com/office/drawing/2014/main" id="{AB0DBC5B-422B-BD43-8506-CE67C8B26EC4}"/>
              </a:ext>
            </a:extLst>
          </p:cNvPr>
          <p:cNvSpPr/>
          <p:nvPr/>
        </p:nvSpPr>
        <p:spPr>
          <a:xfrm>
            <a:off x="7467682" y="2796444"/>
            <a:ext cx="1551926" cy="556636"/>
          </a:xfrm>
          <a:prstGeom prst="ellipse">
            <a:avLst/>
          </a:prstGeom>
          <a:solidFill>
            <a:srgbClr val="00A8B3"/>
          </a:solidFill>
          <a:ln w="25400" cap="flat" cmpd="sng">
            <a:solidFill>
              <a:srgbClr val="007A82"/>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a:ln>
                  <a:noFill/>
                </a:ln>
                <a:solidFill>
                  <a:srgbClr val="FFFFFF"/>
                </a:solidFill>
                <a:effectLst/>
                <a:uLnTx/>
                <a:uFillTx/>
                <a:latin typeface="Meiryo"/>
                <a:ea typeface="Meiryo"/>
                <a:cs typeface="Meiryo"/>
                <a:sym typeface="Meiryo"/>
              </a:rPr>
              <a:t>OPID</a:t>
            </a: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に</a:t>
            </a:r>
            <a:endParaRPr kumimoji="0" sz="1400" b="0" i="0" u="none" strike="noStrike" kern="0" cap="none" spc="0" normalizeH="0" baseline="0" noProof="0">
              <a:ln>
                <a:noFill/>
              </a:ln>
              <a:solidFill>
                <a:srgbClr val="FFFFFF"/>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よる確認</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12;g29814e59510_0_94">
            <a:extLst>
              <a:ext uri="{FF2B5EF4-FFF2-40B4-BE49-F238E27FC236}">
                <a16:creationId xmlns:a16="http://schemas.microsoft.com/office/drawing/2014/main" id="{985605C5-A2E4-4848-A541-8510C7E277CF}"/>
              </a:ext>
            </a:extLst>
          </p:cNvPr>
          <p:cNvSpPr/>
          <p:nvPr/>
        </p:nvSpPr>
        <p:spPr>
          <a:xfrm>
            <a:off x="5795098" y="3041499"/>
            <a:ext cx="1661288" cy="556636"/>
          </a:xfrm>
          <a:prstGeom prst="ellipse">
            <a:avLst/>
          </a:prstGeom>
          <a:solidFill>
            <a:srgbClr val="00A8B3"/>
          </a:solidFill>
          <a:ln w="25400" cap="flat" cmpd="sng">
            <a:solidFill>
              <a:srgbClr val="007A82"/>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a:ln>
                  <a:noFill/>
                </a:ln>
                <a:solidFill>
                  <a:srgbClr val="FFFFFF"/>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メディア</a:t>
            </a:r>
            <a:endParaRPr kumimoji="0" sz="1400" b="0" i="0" u="none" strike="noStrike" kern="0" cap="none" spc="0" normalizeH="0" baseline="0" noProof="0" dirty="0">
              <a:ln>
                <a:noFill/>
              </a:ln>
              <a:solidFill>
                <a:srgbClr val="FFFFFF"/>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指定発注</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49" name="Google Shape;119;g29814e59510_0_94">
            <a:extLst>
              <a:ext uri="{FF2B5EF4-FFF2-40B4-BE49-F238E27FC236}">
                <a16:creationId xmlns:a16="http://schemas.microsoft.com/office/drawing/2014/main" id="{70214B1B-AA35-7E44-BF86-649F17D3FE3B}"/>
              </a:ext>
            </a:extLst>
          </p:cNvPr>
          <p:cNvSpPr txBox="1"/>
          <p:nvPr/>
        </p:nvSpPr>
        <p:spPr>
          <a:xfrm>
            <a:off x="9447842" y="5280178"/>
            <a:ext cx="1335639"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ja-JP" altLang="en-US" sz="1400" b="1" i="0" u="none" strike="noStrike" kern="0" cap="none" spc="0" normalizeH="0" baseline="0" noProof="0">
                <a:ln>
                  <a:noFill/>
                </a:ln>
                <a:solidFill>
                  <a:srgbClr val="E6004B"/>
                </a:solidFill>
                <a:effectLst/>
                <a:uLnTx/>
                <a:uFillTx/>
                <a:latin typeface="Meiryo"/>
                <a:ea typeface="Meiryo"/>
                <a:cs typeface="Meiryo"/>
                <a:sym typeface="Meiryo"/>
              </a:rPr>
              <a:t>広告が</a:t>
            </a:r>
            <a:endParaRPr kumimoji="0" lang="en-US" altLang="ja-JP" sz="1400" b="1" i="0" u="none" strike="noStrike" kern="0" cap="none" spc="0" normalizeH="0" baseline="0" noProof="0" dirty="0">
              <a:ln>
                <a:noFill/>
              </a:ln>
              <a:solidFill>
                <a:srgbClr val="E6004B"/>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ja-JP" altLang="en-US" sz="1400" b="1" i="0" u="none" strike="noStrike" kern="0" cap="none" spc="0" normalizeH="0" baseline="0" noProof="0">
                <a:ln>
                  <a:noFill/>
                </a:ln>
                <a:solidFill>
                  <a:srgbClr val="E6004B"/>
                </a:solidFill>
                <a:effectLst/>
                <a:uLnTx/>
                <a:uFillTx/>
                <a:latin typeface="Meiryo"/>
                <a:ea typeface="Meiryo"/>
                <a:cs typeface="Meiryo"/>
                <a:sym typeface="Meiryo"/>
              </a:rPr>
              <a:t>掲載されない</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50" name="Google Shape;114;g29814e59510_0_94">
            <a:extLst>
              <a:ext uri="{FF2B5EF4-FFF2-40B4-BE49-F238E27FC236}">
                <a16:creationId xmlns:a16="http://schemas.microsoft.com/office/drawing/2014/main" id="{1B18C2B3-D49D-DC4C-91EB-22E47FF0B5D4}"/>
              </a:ext>
            </a:extLst>
          </p:cNvPr>
          <p:cNvSpPr/>
          <p:nvPr/>
        </p:nvSpPr>
        <p:spPr>
          <a:xfrm>
            <a:off x="7028245" y="5669680"/>
            <a:ext cx="2193396" cy="482231"/>
          </a:xfrm>
          <a:prstGeom prst="flowChartMagneticDisk">
            <a:avLst/>
          </a:prstGeom>
          <a:solidFill>
            <a:srgbClr val="00A8B3"/>
          </a:solidFill>
          <a:ln w="25400" cap="flat" cmpd="sng">
            <a:solidFill>
              <a:srgbClr val="007A82"/>
            </a:solidFill>
            <a:prstDash val="solid"/>
            <a:round/>
            <a:headEnd type="none" w="sm" len="sm"/>
            <a:tailEnd type="none" w="sm" len="sm"/>
          </a:ln>
        </p:spPr>
        <p:txBody>
          <a:bodyPr spcFirstLastPara="1" wrap="square" lIns="0" tIns="144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altLang="ja-JP" sz="1400" b="0" i="0" u="none" strike="noStrike" kern="0" cap="none" spc="0" normalizeH="0" baseline="0" noProof="0">
                <a:ln>
                  <a:noFill/>
                </a:ln>
                <a:solidFill>
                  <a:srgbClr val="FFFFFF"/>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FFFFFF"/>
                </a:solidFill>
                <a:effectLst/>
                <a:uLnTx/>
                <a:uFillTx/>
                <a:latin typeface="Meiryo"/>
                <a:ea typeface="Meiryo"/>
                <a:cs typeface="Meiryo"/>
                <a:sym typeface="Meiryo"/>
              </a:rPr>
              <a:t>レジストリサーバー</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cxnSp>
        <p:nvCxnSpPr>
          <p:cNvPr id="151" name="Google Shape;115;g29814e59510_0_94">
            <a:extLst>
              <a:ext uri="{FF2B5EF4-FFF2-40B4-BE49-F238E27FC236}">
                <a16:creationId xmlns:a16="http://schemas.microsoft.com/office/drawing/2014/main" id="{5827A52E-2287-E24E-A424-76CFBA42E180}"/>
              </a:ext>
            </a:extLst>
          </p:cNvPr>
          <p:cNvCxnSpPr>
            <a:cxnSpLocks/>
            <a:stCxn id="89" idx="2"/>
            <a:endCxn id="150" idx="2"/>
          </p:cNvCxnSpPr>
          <p:nvPr/>
        </p:nvCxnSpPr>
        <p:spPr>
          <a:xfrm rot="16200000" flipH="1">
            <a:off x="6523946" y="5406497"/>
            <a:ext cx="671428" cy="337169"/>
          </a:xfrm>
          <a:prstGeom prst="bentConnector2">
            <a:avLst/>
          </a:prstGeom>
          <a:noFill/>
          <a:ln w="28575" cap="flat" cmpd="sng">
            <a:solidFill>
              <a:srgbClr val="00A8B3"/>
            </a:solidFill>
            <a:prstDash val="solid"/>
            <a:round/>
            <a:headEnd type="triangle" w="med" len="med"/>
            <a:tailEnd type="triangle" w="med" len="med"/>
          </a:ln>
        </p:spPr>
      </p:cxnSp>
      <p:cxnSp>
        <p:nvCxnSpPr>
          <p:cNvPr id="152" name="Google Shape;116;g29814e59510_0_94">
            <a:extLst>
              <a:ext uri="{FF2B5EF4-FFF2-40B4-BE49-F238E27FC236}">
                <a16:creationId xmlns:a16="http://schemas.microsoft.com/office/drawing/2014/main" id="{AA0376A5-5E9C-A946-88E2-3E1D98C9A354}"/>
              </a:ext>
            </a:extLst>
          </p:cNvPr>
          <p:cNvCxnSpPr>
            <a:cxnSpLocks/>
            <a:stCxn id="90" idx="2"/>
          </p:cNvCxnSpPr>
          <p:nvPr/>
        </p:nvCxnSpPr>
        <p:spPr>
          <a:xfrm rot="16200000" flipH="1">
            <a:off x="7189636" y="5467503"/>
            <a:ext cx="456273" cy="1"/>
          </a:xfrm>
          <a:prstGeom prst="bentConnector3">
            <a:avLst>
              <a:gd name="adj1" fmla="val 50000"/>
            </a:avLst>
          </a:prstGeom>
          <a:noFill/>
          <a:ln w="28575" cap="flat" cmpd="sng">
            <a:solidFill>
              <a:srgbClr val="00A8B3"/>
            </a:solidFill>
            <a:prstDash val="solid"/>
            <a:round/>
            <a:headEnd type="triangle" w="med" len="med"/>
            <a:tailEnd type="triangle" w="med" len="med"/>
          </a:ln>
        </p:spPr>
      </p:cxnSp>
      <p:cxnSp>
        <p:nvCxnSpPr>
          <p:cNvPr id="153" name="Google Shape;117;g29814e59510_0_94">
            <a:extLst>
              <a:ext uri="{FF2B5EF4-FFF2-40B4-BE49-F238E27FC236}">
                <a16:creationId xmlns:a16="http://schemas.microsoft.com/office/drawing/2014/main" id="{E0CEACF8-7EC5-834A-8C8F-E4DC136028AE}"/>
              </a:ext>
            </a:extLst>
          </p:cNvPr>
          <p:cNvCxnSpPr>
            <a:cxnSpLocks/>
            <a:stCxn id="91" idx="2"/>
          </p:cNvCxnSpPr>
          <p:nvPr/>
        </p:nvCxnSpPr>
        <p:spPr>
          <a:xfrm rot="5400000">
            <a:off x="8867050" y="5365348"/>
            <a:ext cx="467154" cy="215194"/>
          </a:xfrm>
          <a:prstGeom prst="bentConnector3">
            <a:avLst>
              <a:gd name="adj1" fmla="val 50000"/>
            </a:avLst>
          </a:prstGeom>
          <a:noFill/>
          <a:ln w="28575" cap="flat" cmpd="sng">
            <a:solidFill>
              <a:srgbClr val="00A8B3"/>
            </a:solidFill>
            <a:prstDash val="solid"/>
            <a:round/>
            <a:headEnd type="triangle" w="med" len="med"/>
            <a:tailEnd type="triangle" w="med" len="med"/>
          </a:ln>
        </p:spPr>
      </p:cxnSp>
      <p:sp>
        <p:nvSpPr>
          <p:cNvPr id="167" name="Google Shape;118;g29814e59510_0_94">
            <a:extLst>
              <a:ext uri="{FF2B5EF4-FFF2-40B4-BE49-F238E27FC236}">
                <a16:creationId xmlns:a16="http://schemas.microsoft.com/office/drawing/2014/main" id="{0DCB2024-5885-E946-AD7E-AFB78D6ECF43}"/>
              </a:ext>
            </a:extLst>
          </p:cNvPr>
          <p:cNvSpPr txBox="1"/>
          <p:nvPr/>
        </p:nvSpPr>
        <p:spPr>
          <a:xfrm>
            <a:off x="7632966" y="5263506"/>
            <a:ext cx="1360064" cy="46162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altLang="ja-JP" sz="1200" b="0" i="0" u="none" strike="noStrike" kern="0" cap="none" spc="0" normalizeH="0" baseline="0" noProof="0">
                <a:ln>
                  <a:noFill/>
                </a:ln>
                <a:solidFill>
                  <a:srgbClr val="464444"/>
                </a:solidFill>
                <a:effectLst/>
                <a:uLnTx/>
                <a:uFillTx/>
                <a:latin typeface="Meiryo"/>
                <a:ea typeface="Meiryo"/>
                <a:cs typeface="Meiryo"/>
                <a:sym typeface="Meiryo"/>
              </a:rPr>
              <a:t>OP</a:t>
            </a:r>
            <a:r>
              <a:rPr kumimoji="0" lang="ja-JP" altLang="en-US" sz="1200" b="0" i="0" u="none" strike="noStrike" kern="0" cap="none" spc="0" normalizeH="0" baseline="0" noProof="0">
                <a:ln>
                  <a:noFill/>
                </a:ln>
                <a:solidFill>
                  <a:srgbClr val="464444"/>
                </a:solidFill>
                <a:effectLst/>
                <a:uLnTx/>
                <a:uFillTx/>
                <a:latin typeface="Meiryo"/>
                <a:ea typeface="Meiryo"/>
                <a:cs typeface="Meiryo"/>
                <a:sym typeface="Meiryo"/>
              </a:rPr>
              <a:t>登録依頼、</a:t>
            </a:r>
            <a:endParaRPr kumimoji="0" lang="en-US" altLang="ja-JP" sz="1200" b="0" i="0" u="none" strike="noStrike" kern="0" cap="none" spc="0" normalizeH="0" baseline="0" noProof="0" dirty="0">
              <a:ln>
                <a:noFill/>
              </a:ln>
              <a:solidFill>
                <a:srgbClr val="464444"/>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altLang="ja-JP" sz="1200" b="0" i="0" u="none" strike="noStrike" kern="0" cap="none" spc="0" normalizeH="0" baseline="0" noProof="0">
                <a:ln>
                  <a:noFill/>
                </a:ln>
                <a:solidFill>
                  <a:srgbClr val="464444"/>
                </a:solidFill>
                <a:effectLst/>
                <a:uLnTx/>
                <a:uFillTx/>
                <a:latin typeface="Meiryo"/>
                <a:ea typeface="Meiryo"/>
                <a:cs typeface="Meiryo"/>
                <a:sym typeface="Meiryo"/>
              </a:rPr>
              <a:t>OPID</a:t>
            </a:r>
            <a:r>
              <a:rPr kumimoji="0" lang="ja-JP" altLang="en-US" sz="1200" b="0" i="0" u="none" strike="noStrike" kern="0" cap="none" spc="0" normalizeH="0" baseline="0" noProof="0">
                <a:ln>
                  <a:noFill/>
                </a:ln>
                <a:solidFill>
                  <a:srgbClr val="464444"/>
                </a:solidFill>
                <a:effectLst/>
                <a:uLnTx/>
                <a:uFillTx/>
                <a:latin typeface="Meiryo"/>
                <a:ea typeface="Meiryo"/>
                <a:cs typeface="Meiryo"/>
                <a:sym typeface="Meiryo"/>
              </a:rPr>
              <a:t>発行</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68" name="右矢印 167">
            <a:extLst>
              <a:ext uri="{FF2B5EF4-FFF2-40B4-BE49-F238E27FC236}">
                <a16:creationId xmlns:a16="http://schemas.microsoft.com/office/drawing/2014/main" id="{3CE88ECA-E5F6-B846-96D2-268FF4CD7A38}"/>
              </a:ext>
            </a:extLst>
          </p:cNvPr>
          <p:cNvSpPr/>
          <p:nvPr/>
        </p:nvSpPr>
        <p:spPr>
          <a:xfrm>
            <a:off x="5113959" y="3642312"/>
            <a:ext cx="1274260" cy="767582"/>
          </a:xfrm>
          <a:prstGeom prst="rightArrow">
            <a:avLst>
              <a:gd name="adj1" fmla="val 66753"/>
              <a:gd name="adj2" fmla="val 50000"/>
            </a:avLst>
          </a:prstGeom>
          <a:solidFill>
            <a:srgbClr val="00A8B3"/>
          </a:solidFill>
          <a:ln>
            <a:solidFill>
              <a:srgbClr val="007A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050" b="1" i="0" u="none" strike="noStrike" kern="0" cap="none" spc="0" normalizeH="0" baseline="0" noProof="0">
              <a:ln>
                <a:noFill/>
              </a:ln>
              <a:solidFill>
                <a:srgbClr val="FFFFFF"/>
              </a:solidFill>
              <a:effectLst/>
              <a:uLnTx/>
              <a:uFillTx/>
              <a:latin typeface="Arial"/>
              <a:ea typeface="Meiryo" panose="020B0604030504040204" pitchFamily="34" charset="-128"/>
              <a:cs typeface="+mn-cs"/>
              <a:sym typeface="Arial"/>
            </a:endParaRPr>
          </a:p>
        </p:txBody>
      </p:sp>
      <p:sp>
        <p:nvSpPr>
          <p:cNvPr id="169" name="テキスト ボックス 168">
            <a:extLst>
              <a:ext uri="{FF2B5EF4-FFF2-40B4-BE49-F238E27FC236}">
                <a16:creationId xmlns:a16="http://schemas.microsoft.com/office/drawing/2014/main" id="{E7C26848-D9DB-8C4A-97ED-F688C9EAF703}"/>
              </a:ext>
            </a:extLst>
          </p:cNvPr>
          <p:cNvSpPr txBox="1"/>
          <p:nvPr/>
        </p:nvSpPr>
        <p:spPr>
          <a:xfrm>
            <a:off x="5085597" y="3760252"/>
            <a:ext cx="127611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FFFFFF"/>
                </a:solidFill>
                <a:effectLst/>
                <a:uLnTx/>
                <a:uFillTx/>
                <a:latin typeface="Arial"/>
                <a:cs typeface="Arial"/>
                <a:sym typeface="Arial"/>
              </a:rPr>
              <a:t>これらの</a:t>
            </a:r>
            <a:endParaRPr kumimoji="1" lang="en-US" altLang="ja-JP"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FFFFFF"/>
                </a:solidFill>
                <a:effectLst/>
                <a:uLnTx/>
                <a:uFillTx/>
                <a:latin typeface="Arial"/>
                <a:cs typeface="Arial"/>
                <a:sym typeface="Arial"/>
              </a:rPr>
              <a:t>課題を改善</a:t>
            </a:r>
            <a:endParaRPr kumimoji="1" lang="en-US" altLang="ja-JP" sz="1400" b="0" i="0" u="none" strike="noStrike" kern="0" cap="none" spc="0" normalizeH="0" baseline="0" noProof="0" dirty="0">
              <a:ln>
                <a:noFill/>
              </a:ln>
              <a:solidFill>
                <a:srgbClr val="FFFFFF"/>
              </a:solidFill>
              <a:effectLst/>
              <a:uLnTx/>
              <a:uFillTx/>
              <a:latin typeface="Arial"/>
              <a:cs typeface="Arial"/>
              <a:sym typeface="Arial"/>
            </a:endParaRPr>
          </a:p>
        </p:txBody>
      </p:sp>
      <p:sp>
        <p:nvSpPr>
          <p:cNvPr id="2" name="Google Shape;134;p27">
            <a:extLst>
              <a:ext uri="{FF2B5EF4-FFF2-40B4-BE49-F238E27FC236}">
                <a16:creationId xmlns:a16="http://schemas.microsoft.com/office/drawing/2014/main" id="{99E7B449-AEE8-04E8-E64C-143DC31EC05C}"/>
              </a:ext>
            </a:extLst>
          </p:cNvPr>
          <p:cNvSpPr txBox="1"/>
          <p:nvPr/>
        </p:nvSpPr>
        <p:spPr>
          <a:xfrm>
            <a:off x="10629900" y="6581000"/>
            <a:ext cx="1574800"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100" b="0" i="0" u="none" strike="noStrike" kern="0" cap="none" spc="0" normalizeH="0" baseline="0" noProof="0" dirty="0">
                <a:ln>
                  <a:noFill/>
                </a:ln>
                <a:solidFill>
                  <a:srgbClr val="FFFFFF"/>
                </a:solidFill>
                <a:effectLst/>
                <a:uLnTx/>
                <a:uFillTx/>
                <a:latin typeface="Arial"/>
                <a:ea typeface="Arial"/>
                <a:cs typeface="Arial"/>
                <a:sym typeface="Arial"/>
              </a:rPr>
              <a:t>成果概要 簡易版</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89163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168168" y="156078"/>
            <a:ext cx="11845200" cy="7596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2000"/>
              <a:buNone/>
            </a:pPr>
            <a:r>
              <a:rPr lang="ja-JP" sz="1600"/>
              <a:t>Trusted Web Advertising System with OP （オリジネータープロファイル技術研究組合）</a:t>
            </a:r>
            <a:br>
              <a:rPr lang="ja-JP" sz="2000"/>
            </a:br>
            <a:r>
              <a:rPr lang="ja-JP"/>
              <a:t>ユースケースのポイント　</a:t>
            </a:r>
            <a:r>
              <a:rPr lang="ja-JP" sz="1600" b="1">
                <a:solidFill>
                  <a:srgbClr val="3F3F3F"/>
                </a:solidFill>
                <a:latin typeface="Arial"/>
                <a:ea typeface="Arial"/>
                <a:cs typeface="Arial"/>
                <a:sym typeface="Arial"/>
              </a:rPr>
              <a:t> - </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 pages</a:t>
            </a:r>
            <a:endParaRPr sz="4400" dirty="0"/>
          </a:p>
        </p:txBody>
      </p:sp>
      <p:sp>
        <p:nvSpPr>
          <p:cNvPr id="127" name="Google Shape;127;p27"/>
          <p:cNvSpPr/>
          <p:nvPr/>
        </p:nvSpPr>
        <p:spPr>
          <a:xfrm>
            <a:off x="168168" y="1076445"/>
            <a:ext cx="1199300" cy="2699898"/>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ja-JP" altLang="en-US" sz="1400" b="1" i="0" u="none" strike="noStrike" kern="0" cap="none" spc="0" normalizeH="0" baseline="0" noProof="0">
                <a:ln>
                  <a:noFill/>
                </a:ln>
                <a:solidFill>
                  <a:srgbClr val="FFFFFF"/>
                </a:solidFill>
                <a:effectLst/>
                <a:uLnTx/>
                <a:uFillTx/>
                <a:latin typeface="Arial"/>
                <a:ea typeface="Arial"/>
                <a:cs typeface="Arial"/>
                <a:sym typeface="Arial"/>
              </a:rPr>
              <a:t>検証を行う</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ja-JP" altLang="en-US" sz="1400" b="1" i="0" u="none" strike="noStrike" kern="0" cap="none" spc="0" normalizeH="0" baseline="0" noProof="0">
                <a:ln>
                  <a:noFill/>
                </a:ln>
                <a:solidFill>
                  <a:srgbClr val="FFFFFF"/>
                </a:solidFill>
                <a:effectLst/>
                <a:uLnTx/>
                <a:uFillTx/>
                <a:latin typeface="Arial"/>
                <a:ea typeface="Arial"/>
                <a:cs typeface="Arial"/>
                <a:sym typeface="Arial"/>
              </a:rPr>
              <a:t>データ</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p:txBody>
      </p:sp>
      <p:graphicFrame>
        <p:nvGraphicFramePr>
          <p:cNvPr id="128" name="Google Shape;128;p27"/>
          <p:cNvGraphicFramePr/>
          <p:nvPr/>
        </p:nvGraphicFramePr>
        <p:xfrm>
          <a:off x="1527856" y="1076445"/>
          <a:ext cx="10485525" cy="1051725"/>
        </p:xfrm>
        <a:graphic>
          <a:graphicData uri="http://schemas.openxmlformats.org/drawingml/2006/table">
            <a:tbl>
              <a:tblPr firstRow="1" bandRow="1">
                <a:noFill/>
              </a:tblPr>
              <a:tblGrid>
                <a:gridCol w="2037150">
                  <a:extLst>
                    <a:ext uri="{9D8B030D-6E8A-4147-A177-3AD203B41FA5}">
                      <a16:colId xmlns:a16="http://schemas.microsoft.com/office/drawing/2014/main" val="20000"/>
                    </a:ext>
                  </a:extLst>
                </a:gridCol>
                <a:gridCol w="2569575">
                  <a:extLst>
                    <a:ext uri="{9D8B030D-6E8A-4147-A177-3AD203B41FA5}">
                      <a16:colId xmlns:a16="http://schemas.microsoft.com/office/drawing/2014/main" val="20001"/>
                    </a:ext>
                  </a:extLst>
                </a:gridCol>
                <a:gridCol w="3125175">
                  <a:extLst>
                    <a:ext uri="{9D8B030D-6E8A-4147-A177-3AD203B41FA5}">
                      <a16:colId xmlns:a16="http://schemas.microsoft.com/office/drawing/2014/main" val="20002"/>
                    </a:ext>
                  </a:extLst>
                </a:gridCol>
                <a:gridCol w="2753625">
                  <a:extLst>
                    <a:ext uri="{9D8B030D-6E8A-4147-A177-3AD203B41FA5}">
                      <a16:colId xmlns:a16="http://schemas.microsoft.com/office/drawing/2014/main" val="20003"/>
                    </a:ext>
                  </a:extLst>
                </a:gridCol>
              </a:tblGrid>
              <a:tr h="350575">
                <a:tc>
                  <a:txBody>
                    <a:bodyPr/>
                    <a:lstStyle/>
                    <a:p>
                      <a:pPr marL="0" marR="0" lvl="0" indent="0" algn="ctr"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要検証の課題</a:t>
                      </a:r>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検証対象</a:t>
                      </a:r>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検証方法</a:t>
                      </a:r>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検証者</a:t>
                      </a:r>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extLst>
                  <a:ext uri="{0D108BD9-81ED-4DB2-BD59-A6C34878D82A}">
                    <a16:rowId xmlns:a16="http://schemas.microsoft.com/office/drawing/2014/main" val="10000"/>
                  </a:ext>
                </a:extLst>
              </a:tr>
              <a:tr h="350575">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サイト運営者の詐称</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サイト運営者の組織プロファイル</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サイトプロファイル中の組織プロファイル</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DSP（広告主側広告仲介事業者）</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50575">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広告主の詐称</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ja-JP" sz="1200" b="0" u="none" strike="noStrike" cap="none">
                          <a:solidFill>
                            <a:schemeClr val="dk1"/>
                          </a:solidFill>
                          <a:latin typeface="Meiryo"/>
                          <a:ea typeface="Meiryo"/>
                          <a:cs typeface="Meiryo"/>
                          <a:sym typeface="Meiryo"/>
                        </a:rPr>
                        <a:t>広告主の組織プロファイル</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Meiryo"/>
                          <a:ea typeface="Meiryo"/>
                          <a:cs typeface="Meiryo"/>
                          <a:sym typeface="Meiryo"/>
                        </a:rPr>
                        <a:t>広告プロファイル中の組織プロファイル</a:t>
                      </a:r>
                      <a:endParaRPr sz="1200" b="0" u="none" strike="noStrike" cap="none">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dirty="0">
                          <a:solidFill>
                            <a:schemeClr val="dk1"/>
                          </a:solidFill>
                          <a:latin typeface="Meiryo"/>
                          <a:ea typeface="Meiryo"/>
                          <a:cs typeface="Meiryo"/>
                          <a:sym typeface="Meiryo"/>
                        </a:rPr>
                        <a:t>SSP（メディア側広告仲介事業者）</a:t>
                      </a:r>
                      <a:endParaRPr sz="1200" b="0" u="none" strike="noStrike" cap="none" dirty="0">
                        <a:solidFill>
                          <a:schemeClr val="dk1"/>
                        </a:solidFill>
                        <a:latin typeface="Meiryo"/>
                        <a:ea typeface="Meiryo"/>
                        <a:cs typeface="Meiryo"/>
                        <a:sym typeface="Meiryo"/>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9" name="Google Shape;129;p27"/>
          <p:cNvSpPr/>
          <p:nvPr/>
        </p:nvSpPr>
        <p:spPr>
          <a:xfrm>
            <a:off x="1527856" y="2175905"/>
            <a:ext cx="10485512" cy="1600438"/>
          </a:xfrm>
          <a:prstGeom prst="rect">
            <a:avLst/>
          </a:prstGeom>
          <a:noFill/>
          <a:ln>
            <a:noFill/>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検証のポイント</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インターネット広告取引の中でサイト運営者および広告主の真正性を確認する</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広告主とメディアの双方が</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 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を取得した上で、</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を運用型広告取引中に記載する。</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双方が相手側の</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 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を、サイト</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広告</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Profile Pair</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の</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SOP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Signed 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）に記載された</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 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との一致を確認することで、取引相手を</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Verify</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可能とする</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SOP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には第三者認証機関からの認証情報も含まれるため、相手方の信頼性も確認することができる。</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SOP/SDP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は</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VC</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準拠であり取引</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閲覧時に、都度</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レジストリ、</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DP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レジストリとの通信が不要である。</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p:txBody>
      </p:sp>
      <p:sp>
        <p:nvSpPr>
          <p:cNvPr id="130" name="Google Shape;130;p27"/>
          <p:cNvSpPr/>
          <p:nvPr/>
        </p:nvSpPr>
        <p:spPr>
          <a:xfrm>
            <a:off x="168168" y="3856726"/>
            <a:ext cx="1199300" cy="1127670"/>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ja-JP" altLang="en-US" sz="1400" b="1" i="0" u="none" strike="noStrike" kern="0" cap="none" spc="0" normalizeH="0" baseline="0" noProof="0">
                <a:ln>
                  <a:noFill/>
                </a:ln>
                <a:solidFill>
                  <a:srgbClr val="FFFFFF"/>
                </a:solidFill>
                <a:effectLst/>
                <a:uLnTx/>
                <a:uFillTx/>
                <a:latin typeface="Arial"/>
                <a:ea typeface="Arial"/>
                <a:cs typeface="Arial"/>
                <a:sym typeface="Arial"/>
              </a:rPr>
              <a:t>ガバナンス</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ja-JP" altLang="en-US" sz="1400" b="1" i="0" u="none" strike="noStrike" kern="0" cap="none" spc="0" normalizeH="0" baseline="0" noProof="0">
                <a:ln>
                  <a:noFill/>
                </a:ln>
                <a:solidFill>
                  <a:srgbClr val="FFFFFF"/>
                </a:solidFill>
                <a:effectLst/>
                <a:uLnTx/>
                <a:uFillTx/>
                <a:latin typeface="Arial"/>
                <a:ea typeface="Arial"/>
                <a:cs typeface="Arial"/>
                <a:sym typeface="Arial"/>
              </a:rPr>
              <a:t>策定</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31" name="Google Shape;131;p27"/>
          <p:cNvSpPr/>
          <p:nvPr/>
        </p:nvSpPr>
        <p:spPr>
          <a:xfrm>
            <a:off x="168168" y="5064780"/>
            <a:ext cx="1199300" cy="1376995"/>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ja-JP" altLang="en-US" sz="1400" b="1" i="0" u="none" strike="noStrike" kern="0" cap="none" spc="0" normalizeH="0" baseline="0" noProof="0">
                <a:ln>
                  <a:noFill/>
                </a:ln>
                <a:solidFill>
                  <a:srgbClr val="FFFFFF"/>
                </a:solidFill>
                <a:effectLst/>
                <a:uLnTx/>
                <a:uFillTx/>
                <a:latin typeface="Arial"/>
                <a:ea typeface="Arial"/>
                <a:cs typeface="Arial"/>
                <a:sym typeface="Arial"/>
              </a:rPr>
              <a:t>主な成果</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32" name="Google Shape;132;p27"/>
          <p:cNvSpPr/>
          <p:nvPr/>
        </p:nvSpPr>
        <p:spPr>
          <a:xfrm>
            <a:off x="1527856" y="5064780"/>
            <a:ext cx="10485512" cy="1376995"/>
          </a:xfrm>
          <a:prstGeom prst="rect">
            <a:avLst/>
          </a:prstGeom>
          <a:solidFill>
            <a:srgbClr val="D8D8D8"/>
          </a:solidFill>
          <a:ln w="9525" cap="flat" cmpd="sng">
            <a:solidFill>
              <a:srgbClr val="3F3F3F"/>
            </a:solidFill>
            <a:prstDash val="solid"/>
            <a:round/>
            <a:headEnd type="none" w="sm" len="sm"/>
            <a:tailEnd type="none" w="sm" len="sm"/>
          </a:ln>
        </p:spPr>
        <p:txBody>
          <a:bodyPr spcFirstLastPara="1" wrap="square" lIns="91425" tIns="45700" rIns="91425" bIns="45700" anchor="ctr" anchorCtr="0">
            <a:noAutofit/>
          </a:bodyPr>
          <a:lstStyle/>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運用型広告取引において、</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 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を利用し、相手型の</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 ID</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を確認した上で取引が成立することが確認できた。</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ブラウザ拡張機能を利用し、インターネットユーザー側で、レジストリに登録されたメディアや広告主の情報を確認できた。</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外部有識者会議を</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3</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回実施し、</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の基本理念や利用者に求めることについての議論が進んだ。</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メディア、プラットフォーマー、広告会社、広告主、広告仲介事業者、認証団体、技術企業などが実験に参加し、コミュニティを拡大できた。</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133;p27"/>
          <p:cNvSpPr/>
          <p:nvPr/>
        </p:nvSpPr>
        <p:spPr>
          <a:xfrm>
            <a:off x="1527856" y="3856726"/>
            <a:ext cx="10485512" cy="1127670"/>
          </a:xfrm>
          <a:prstGeom prst="rect">
            <a:avLst/>
          </a:prstGeom>
          <a:solidFill>
            <a:srgbClr val="D8D8D8"/>
          </a:solidFill>
          <a:ln w="9525"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はコンテンツ発信者の「真正性」を検証可能にする技術だが、一方で「信頼性」に対する期待が大きい。そこで、外部有識者会議を設置し主に以下の点を議論した。</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ネット空間の課題に対し、</a:t>
            </a: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が果たす役割</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Meiryo"/>
                <a:ea typeface="Meiryo"/>
                <a:cs typeface="Meiryo"/>
                <a:sym typeface="Meiryo"/>
              </a:rPr>
              <a:t>OP</a:t>
            </a: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利用者に求めること、デジタル時代における情報発信についてのコミットメント</a:t>
            </a:r>
            <a:endParaRPr kumimoji="0" sz="1400" b="0" i="0" u="none" strike="noStrike" kern="0" cap="none" spc="0" normalizeH="0" baseline="0" noProof="0">
              <a:ln>
                <a:noFill/>
              </a:ln>
              <a:solidFill>
                <a:srgbClr val="000000"/>
              </a:solidFill>
              <a:effectLst/>
              <a:uLnTx/>
              <a:uFillTx/>
              <a:latin typeface="Meiryo"/>
              <a:ea typeface="Meiryo"/>
              <a:cs typeface="Meiryo"/>
              <a:sym typeface="Meiryo"/>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ja-JP" altLang="en-US" sz="1400" b="0" i="0" u="none" strike="noStrike" kern="0" cap="none" spc="0" normalizeH="0" baseline="0" noProof="0">
                <a:ln>
                  <a:noFill/>
                </a:ln>
                <a:solidFill>
                  <a:srgbClr val="000000"/>
                </a:solidFill>
                <a:effectLst/>
                <a:uLnTx/>
                <a:uFillTx/>
                <a:latin typeface="Meiryo"/>
                <a:ea typeface="Meiryo"/>
                <a:cs typeface="Meiryo"/>
                <a:sym typeface="Meiryo"/>
              </a:rPr>
              <a:t>違反や悪意ある利用への対応</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134;p27"/>
          <p:cNvSpPr txBox="1"/>
          <p:nvPr/>
        </p:nvSpPr>
        <p:spPr>
          <a:xfrm>
            <a:off x="10629900" y="6581000"/>
            <a:ext cx="1574800"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1100" b="0" i="0" u="none" strike="noStrike" kern="0" cap="none" spc="0" normalizeH="0" baseline="0" noProof="0" dirty="0">
                <a:ln>
                  <a:noFill/>
                </a:ln>
                <a:solidFill>
                  <a:srgbClr val="FFFFFF"/>
                </a:solidFill>
                <a:effectLst/>
                <a:uLnTx/>
                <a:uFillTx/>
                <a:latin typeface="Arial"/>
                <a:ea typeface="Arial"/>
                <a:cs typeface="Arial"/>
                <a:sym typeface="Arial"/>
              </a:rPr>
              <a:t>成果概要 簡易版</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スライド番号プレースホルダー 2">
            <a:extLst>
              <a:ext uri="{FF2B5EF4-FFF2-40B4-BE49-F238E27FC236}">
                <a16:creationId xmlns:a16="http://schemas.microsoft.com/office/drawing/2014/main" id="{2F5AF41F-3BAD-9C14-10E3-2C877E5E40F0}"/>
              </a:ext>
            </a:extLst>
          </p:cNvPr>
          <p:cNvSpPr>
            <a:spLocks noGrp="1"/>
          </p:cNvSpPr>
          <p:nvPr>
            <p:ph type="sldNum" idx="12"/>
          </p:nvPr>
        </p:nvSpPr>
        <p:spPr>
          <a:xfrm>
            <a:off x="1" y="6570000"/>
            <a:ext cx="651641" cy="288000"/>
          </a:xfrm>
        </p:spPr>
        <p:txBody>
          <a:bodyPr/>
          <a:lstStyle/>
          <a:p>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fld id="{00000000-1234-1234-1234-123412341234}" type="slidenum">
              <a:rPr kumimoji="0" lang="en-US" altLang="ja-JP" sz="1050" b="0" i="0" u="none" strike="noStrike" kern="0" cap="none" spc="0" normalizeH="0" baseline="0" noProof="0" smtClean="0">
                <a:ln>
                  <a:noFill/>
                </a:ln>
                <a:solidFill>
                  <a:srgbClr val="000000"/>
                </a:solidFill>
                <a:effectLst/>
                <a:uLnTx/>
                <a:uFillTx/>
                <a:latin typeface="Century Gothic"/>
                <a:sym typeface="Century Gothic"/>
              </a:rPr>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t>2</a:t>
            </a:fld>
            <a:endParaRPr kumimoji="0" lang="ja-JP" altLang="en-US" sz="1050" b="0" i="0" u="none" strike="noStrike" kern="0" cap="none" spc="0" normalizeH="0" baseline="0" noProof="0" dirty="0">
              <a:ln>
                <a:noFill/>
              </a:ln>
              <a:solidFill>
                <a:srgbClr val="000000"/>
              </a:solidFill>
              <a:effectLst/>
              <a:uLnTx/>
              <a:uFillTx/>
              <a:latin typeface="Century Gothic"/>
              <a:sym typeface="Century Gothic"/>
            </a:endParaRPr>
          </a:p>
        </p:txBody>
      </p:sp>
    </p:spTree>
  </p:cSld>
  <p:clrMapOvr>
    <a:masterClrMapping/>
  </p:clrMapOvr>
</p:sld>
</file>

<file path=ppt/theme/theme1.xml><?xml version="1.0" encoding="utf-8"?>
<a:theme xmlns:a="http://schemas.openxmlformats.org/drawingml/2006/main" name="DT Template_A4_J_202301">
  <a:themeElements>
    <a:clrScheme name="DT">
      <a:dk1>
        <a:srgbClr val="000000"/>
      </a:dk1>
      <a:lt1>
        <a:srgbClr val="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C68155-6EC4-4F0F-8C38-DA5CC1C52699}"/>
</file>

<file path=customXml/itemProps2.xml><?xml version="1.0" encoding="utf-8"?>
<ds:datastoreItem xmlns:ds="http://schemas.openxmlformats.org/officeDocument/2006/customXml" ds:itemID="{E05041BA-56E1-496F-8469-D9F553E3719F}"/>
</file>

<file path=docProps/app.xml><?xml version="1.0" encoding="utf-8"?>
<Properties xmlns="http://schemas.openxmlformats.org/officeDocument/2006/extended-properties" xmlns:vt="http://schemas.openxmlformats.org/officeDocument/2006/docPropsVTypes">
  <TotalTime>0</TotalTime>
  <Words>774</Words>
  <Application>Microsoft Office PowerPoint</Application>
  <PresentationFormat>ワイド画面</PresentationFormat>
  <Paragraphs>103</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Noto Sans Symbols</vt:lpstr>
      <vt:lpstr>Meiryo</vt:lpstr>
      <vt:lpstr>游ゴシック</vt:lpstr>
      <vt:lpstr>Arial</vt:lpstr>
      <vt:lpstr>Calibri</vt:lpstr>
      <vt:lpstr>Century Gothic</vt:lpstr>
      <vt:lpstr>DT Template_A4_J_202301</vt:lpstr>
      <vt:lpstr>Trusted Web Advertising System with OP （オリジネータープロファイル技術研究組合） 現状の課題とTrusted Webにより実現する内容 - 1/2 pages</vt:lpstr>
      <vt:lpstr>Trusted Web Advertising System with OP （オリジネータープロファイル技術研究組合） ユースケースのポイント　 - 2/2 pages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2024-06-07T08:08:24Z</dcterms:created>
  <dcterms:modified xsi:type="dcterms:W3CDTF">2024-06-07T08:08:40Z</dcterms:modified>
</cp:coreProperties>
</file>