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62" r:id="rId5"/>
    <p:sldId id="425"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85FED6-3765-4D74-973E-B07900E99242}" v="41" dt="2024-04-09T02:48:42.145"/>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91" autoAdjust="0"/>
  </p:normalViewPr>
  <p:slideViewPr>
    <p:cSldViewPr snapToGrid="0" showGuides="1">
      <p:cViewPr varScale="1">
        <p:scale>
          <a:sx n="170" d="100"/>
          <a:sy n="170" d="100"/>
        </p:scale>
        <p:origin x="1008" y="150"/>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315058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タイトル 6">
            <a:extLst>
              <a:ext uri="{FF2B5EF4-FFF2-40B4-BE49-F238E27FC236}">
                <a16:creationId xmlns:a16="http://schemas.microsoft.com/office/drawing/2014/main" id="{D83807CC-0B21-109D-FB46-B3DFE4E6ACA4}"/>
              </a:ext>
            </a:extLst>
          </p:cNvPr>
          <p:cNvSpPr>
            <a:spLocks noGrp="1"/>
          </p:cNvSpPr>
          <p:nvPr>
            <p:ph type="title"/>
          </p:nvPr>
        </p:nvSpPr>
        <p:spPr>
          <a:xfrm>
            <a:off x="403126" y="294006"/>
            <a:ext cx="9072000" cy="369683"/>
          </a:xfrm>
        </p:spPr>
        <p:txBody>
          <a:bodyPr vert="horz"/>
          <a:lstStyle/>
          <a:p>
            <a:r>
              <a:rPr lang="ja-JP" altLang="en-US" dirty="0">
                <a:latin typeface="Meiryo UI" panose="020B0604030504040204" pitchFamily="50" charset="-128"/>
                <a:ea typeface="Meiryo UI" panose="020B0604030504040204" pitchFamily="50" charset="-128"/>
              </a:rPr>
              <a:t>補助金事業を題材とした法人向け行政手続</a:t>
            </a:r>
            <a:r>
              <a:rPr lang="en-US" altLang="ja-JP" dirty="0">
                <a:latin typeface="Meiryo UI" panose="020B0604030504040204" pitchFamily="50" charset="-128"/>
                <a:ea typeface="Meiryo UI" panose="020B0604030504040204" pitchFamily="50" charset="-128"/>
              </a:rPr>
              <a:t>DX</a:t>
            </a:r>
            <a:r>
              <a:rPr lang="ja-JP" altLang="en-US" dirty="0">
                <a:latin typeface="Meiryo UI" panose="020B0604030504040204" pitchFamily="50" charset="-128"/>
                <a:ea typeface="Meiryo UI" panose="020B0604030504040204" pitchFamily="50" charset="-128"/>
              </a:rPr>
              <a:t>社会基盤化のプレ検討</a:t>
            </a:r>
            <a:br>
              <a:rPr lang="en-US" altLang="ja-JP" dirty="0">
                <a:latin typeface="Meiryo UI" panose="020B0604030504040204" pitchFamily="50" charset="-128"/>
                <a:ea typeface="Meiryo UI" panose="020B0604030504040204" pitchFamily="50" charset="-128"/>
              </a:rPr>
            </a:br>
            <a:r>
              <a:rPr lang="ja-JP" altLang="en-US" sz="2000" b="1" dirty="0">
                <a:latin typeface="Meiryo UI" panose="020B0604030504040204" pitchFamily="50" charset="-128"/>
                <a:ea typeface="Meiryo UI" panose="020B0604030504040204" pitchFamily="50" charset="-128"/>
              </a:rPr>
              <a:t>（一般社団法人情報サービス産業協会）</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47D4BB25-21D5-09B7-D38A-99B60AFDBE4A}"/>
              </a:ext>
            </a:extLst>
          </p:cNvPr>
          <p:cNvSpPr/>
          <p:nvPr/>
        </p:nvSpPr>
        <p:spPr>
          <a:xfrm>
            <a:off x="350515" y="800100"/>
            <a:ext cx="4419180" cy="337632"/>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prstClr val="white"/>
                </a:solidFill>
                <a:effectLst/>
                <a:uLnTx/>
                <a:uFillTx/>
                <a:latin typeface="Meiryo UI"/>
                <a:ea typeface="Meiryo UI"/>
                <a:cs typeface="+mn-cs"/>
              </a:rPr>
              <a:t>現在の課題（ペインポイント）</a:t>
            </a:r>
          </a:p>
        </p:txBody>
      </p:sp>
      <p:sp>
        <p:nvSpPr>
          <p:cNvPr id="10" name="正方形/長方形 9">
            <a:extLst>
              <a:ext uri="{FF2B5EF4-FFF2-40B4-BE49-F238E27FC236}">
                <a16:creationId xmlns:a16="http://schemas.microsoft.com/office/drawing/2014/main" id="{240DDC01-1D90-0FF0-532F-539A2D8E9805}"/>
              </a:ext>
            </a:extLst>
          </p:cNvPr>
          <p:cNvSpPr/>
          <p:nvPr/>
        </p:nvSpPr>
        <p:spPr>
          <a:xfrm>
            <a:off x="5124451" y="800099"/>
            <a:ext cx="4427558" cy="352425"/>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Meiryo UI"/>
                <a:ea typeface="Meiryo UI"/>
                <a:cs typeface="+mn-cs"/>
              </a:rPr>
              <a:t>Trusted Web</a:t>
            </a:r>
            <a:r>
              <a:rPr kumimoji="1" lang="ja-JP" altLang="en-US" sz="1200" b="1" i="0" u="none" strike="noStrike" kern="1200" cap="none" spc="0" normalizeH="0" baseline="0" noProof="0" dirty="0">
                <a:ln>
                  <a:noFill/>
                </a:ln>
                <a:solidFill>
                  <a:prstClr val="white"/>
                </a:solidFill>
                <a:effectLst/>
                <a:uLnTx/>
                <a:uFillTx/>
                <a:latin typeface="Meiryo UI"/>
                <a:ea typeface="Meiryo UI"/>
                <a:cs typeface="+mn-cs"/>
              </a:rPr>
              <a:t>の実現により解決する内容</a:t>
            </a:r>
          </a:p>
        </p:txBody>
      </p:sp>
      <p:sp>
        <p:nvSpPr>
          <p:cNvPr id="11" name="二等辺三角形 10">
            <a:extLst>
              <a:ext uri="{FF2B5EF4-FFF2-40B4-BE49-F238E27FC236}">
                <a16:creationId xmlns:a16="http://schemas.microsoft.com/office/drawing/2014/main" id="{7B744746-CDF3-2E53-CCCD-6F1E20BE9C9C}"/>
              </a:ext>
            </a:extLst>
          </p:cNvPr>
          <p:cNvSpPr/>
          <p:nvPr/>
        </p:nvSpPr>
        <p:spPr>
          <a:xfrm rot="5400000">
            <a:off x="2293601" y="3325192"/>
            <a:ext cx="5287434" cy="237251"/>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200" b="0" i="0" u="none" strike="noStrike" kern="1200" cap="none" spc="0" normalizeH="0" baseline="0" noProof="0">
              <a:ln>
                <a:noFill/>
              </a:ln>
              <a:solidFill>
                <a:prstClr val="black"/>
              </a:solidFill>
              <a:effectLst/>
              <a:uLnTx/>
              <a:uFillTx/>
              <a:latin typeface="Meiryo UI"/>
              <a:ea typeface="Meiryo UI"/>
              <a:cs typeface="+mn-cs"/>
            </a:endParaRPr>
          </a:p>
        </p:txBody>
      </p:sp>
      <p:sp>
        <p:nvSpPr>
          <p:cNvPr id="12" name="正方形/長方形 11">
            <a:extLst>
              <a:ext uri="{FF2B5EF4-FFF2-40B4-BE49-F238E27FC236}">
                <a16:creationId xmlns:a16="http://schemas.microsoft.com/office/drawing/2014/main" id="{531EA1EF-7F5F-34AD-0CE0-50978C1EE7FA}"/>
              </a:ext>
            </a:extLst>
          </p:cNvPr>
          <p:cNvSpPr/>
          <p:nvPr/>
        </p:nvSpPr>
        <p:spPr>
          <a:xfrm>
            <a:off x="350517" y="1133158"/>
            <a:ext cx="4419180" cy="2331418"/>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b="0" i="0" u="none" strike="noStrike" kern="1200" cap="none" spc="0" normalizeH="0" baseline="0" noProof="0" dirty="0">
                <a:ln>
                  <a:noFill/>
                </a:ln>
                <a:solidFill>
                  <a:schemeClr val="tx1"/>
                </a:solidFill>
                <a:effectLst/>
                <a:uLnTx/>
                <a:uFillTx/>
                <a:latin typeface="Meiryo UI"/>
                <a:ea typeface="Meiryo UI"/>
                <a:cs typeface="+mn-cs"/>
              </a:rPr>
              <a:t>補助金事業等の事務局等は小規模事業者</a:t>
            </a:r>
            <a:r>
              <a:rPr kumimoji="0" lang="en-US" altLang="ja-JP" sz="1200" b="0" i="0" u="none" strike="noStrike" kern="1200" cap="none" spc="0" normalizeH="0" baseline="0" noProof="0" dirty="0">
                <a:ln>
                  <a:noFill/>
                </a:ln>
                <a:solidFill>
                  <a:schemeClr val="tx1"/>
                </a:solidFill>
                <a:effectLst/>
                <a:uLnTx/>
                <a:uFillTx/>
                <a:latin typeface="Meiryo UI"/>
                <a:ea typeface="Meiryo UI"/>
                <a:cs typeface="+mn-cs"/>
              </a:rPr>
              <a:t>(</a:t>
            </a:r>
            <a:r>
              <a:rPr kumimoji="0" lang="ja-JP" altLang="en-US" sz="1200" b="0" i="0" u="none" strike="noStrike" kern="1200" cap="none" spc="0" normalizeH="0" baseline="0" noProof="0" dirty="0">
                <a:ln>
                  <a:noFill/>
                </a:ln>
                <a:solidFill>
                  <a:schemeClr val="tx1"/>
                </a:solidFill>
                <a:effectLst/>
                <a:uLnTx/>
                <a:uFillTx/>
                <a:latin typeface="Meiryo UI"/>
                <a:ea typeface="Meiryo UI"/>
                <a:cs typeface="+mn-cs"/>
              </a:rPr>
              <a:t>個人事業主を含む</a:t>
            </a:r>
            <a:r>
              <a:rPr kumimoji="0" lang="en-US" altLang="ja-JP" sz="1200" b="0" i="0" u="none" strike="noStrike" kern="1200" cap="none" spc="0" normalizeH="0" baseline="0" noProof="0" dirty="0">
                <a:ln>
                  <a:noFill/>
                </a:ln>
                <a:solidFill>
                  <a:schemeClr val="tx1"/>
                </a:solidFill>
                <a:effectLst/>
                <a:uLnTx/>
                <a:uFillTx/>
                <a:latin typeface="Meiryo UI"/>
                <a:ea typeface="Meiryo UI"/>
                <a:cs typeface="+mn-cs"/>
              </a:rPr>
              <a:t>)</a:t>
            </a:r>
            <a:r>
              <a:rPr kumimoji="0" lang="ja-JP" altLang="en-US" sz="1200" b="0" i="0" u="none" strike="noStrike" kern="1200" cap="none" spc="0" normalizeH="0" baseline="0" noProof="0" dirty="0">
                <a:ln>
                  <a:noFill/>
                </a:ln>
                <a:solidFill>
                  <a:schemeClr val="tx1"/>
                </a:solidFill>
                <a:effectLst/>
                <a:uLnTx/>
                <a:uFillTx/>
                <a:latin typeface="Meiryo UI"/>
                <a:ea typeface="Meiryo UI"/>
                <a:cs typeface="+mn-cs"/>
              </a:rPr>
              <a:t>の活動実態や悪意のある第三者のなりすまし等の確認等に必要な</a:t>
            </a:r>
            <a:r>
              <a:rPr kumimoji="0" lang="en-US" altLang="ja-JP" sz="1200" i="0" u="none" kern="1200" cap="none" spc="0" normalizeH="0" baseline="0" noProof="0" dirty="0">
                <a:ln>
                  <a:noFill/>
                </a:ln>
                <a:solidFill>
                  <a:schemeClr val="tx1"/>
                </a:solidFill>
                <a:effectLst/>
                <a:uLnTx/>
                <a:uFillTx/>
                <a:latin typeface="Meiryo UI"/>
                <a:ea typeface="Meiryo UI"/>
                <a:cs typeface="+mn-cs"/>
              </a:rPr>
              <a:t>KYC/KYB</a:t>
            </a:r>
            <a:r>
              <a:rPr kumimoji="0" lang="ja-JP" altLang="en-US" sz="1100" i="0" u="none" kern="1200" cap="none" spc="0" normalizeH="0" baseline="0" noProof="0" dirty="0">
                <a:ln>
                  <a:noFill/>
                </a:ln>
                <a:solidFill>
                  <a:schemeClr val="tx1"/>
                </a:solidFill>
                <a:effectLst/>
                <a:uLnTx/>
                <a:uFillTx/>
                <a:latin typeface="Meiryo UI"/>
                <a:ea typeface="Meiryo UI"/>
                <a:cs typeface="+mn-cs"/>
              </a:rPr>
              <a:t>（</a:t>
            </a:r>
            <a:r>
              <a:rPr kumimoji="0" lang="en-US" altLang="ja-JP" sz="1100" i="0" u="none" kern="1200" cap="none" spc="0" normalizeH="0" baseline="0" noProof="0" dirty="0">
                <a:ln>
                  <a:noFill/>
                </a:ln>
                <a:solidFill>
                  <a:schemeClr val="tx1"/>
                </a:solidFill>
                <a:effectLst/>
                <a:uLnTx/>
                <a:uFillTx/>
                <a:latin typeface="Meiryo UI"/>
                <a:ea typeface="Meiryo UI"/>
                <a:cs typeface="+mn-cs"/>
              </a:rPr>
              <a:t>※</a:t>
            </a:r>
            <a:r>
              <a:rPr kumimoji="0" lang="ja-JP" altLang="en-US" sz="1100" i="0" u="none" kern="1200" cap="none" spc="0" normalizeH="0" baseline="0" noProof="0" dirty="0">
                <a:ln>
                  <a:noFill/>
                </a:ln>
                <a:solidFill>
                  <a:schemeClr val="tx1"/>
                </a:solidFill>
                <a:effectLst/>
                <a:uLnTx/>
                <a:uFillTx/>
                <a:latin typeface="Meiryo UI"/>
                <a:ea typeface="Meiryo UI"/>
                <a:cs typeface="+mn-cs"/>
              </a:rPr>
              <a:t>）</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業務において、</a:t>
            </a:r>
            <a:r>
              <a:rPr kumimoji="0" lang="ja-JP" altLang="en-US" sz="1200" b="0" i="0" u="none" strike="noStrike" kern="1200" cap="none" spc="0" normalizeH="0" baseline="0" noProof="0" dirty="0">
                <a:ln>
                  <a:noFill/>
                </a:ln>
                <a:solidFill>
                  <a:schemeClr val="tx1"/>
                </a:solidFill>
                <a:effectLst/>
                <a:uLnTx/>
                <a:uFillTx/>
                <a:latin typeface="Meiryo UI"/>
                <a:ea typeface="Meiryo UI"/>
                <a:cs typeface="+mn-cs"/>
              </a:rPr>
              <a:t>現状、公的情報</a:t>
            </a:r>
            <a:r>
              <a:rPr lang="ja-JP" altLang="en-US" sz="1200" dirty="0">
                <a:solidFill>
                  <a:schemeClr val="tx1"/>
                </a:solidFill>
                <a:latin typeface="Meiryo UI"/>
                <a:ea typeface="Meiryo UI"/>
              </a:rPr>
              <a:t>の</a:t>
            </a:r>
            <a:r>
              <a:rPr kumimoji="0" lang="ja-JP" altLang="en-US" sz="1200" b="0" i="0" u="none" strike="noStrike" kern="1200" cap="none" spc="0" normalizeH="0" baseline="0" noProof="0" dirty="0">
                <a:ln>
                  <a:noFill/>
                </a:ln>
                <a:solidFill>
                  <a:schemeClr val="tx1"/>
                </a:solidFill>
                <a:effectLst/>
                <a:uLnTx/>
                <a:uFillTx/>
                <a:latin typeface="Meiryo UI"/>
                <a:ea typeface="Meiryo UI"/>
                <a:cs typeface="+mn-cs"/>
              </a:rPr>
              <a:t>属性情報のカバー範囲と情報鮮度に限界があり、円滑に業務で活用できる取得可能な情報が少なく、確認レベルの向上に支障が生じている。</a:t>
            </a:r>
            <a:endParaRPr kumimoji="0" lang="en-US" altLang="ja-JP" sz="1200" b="0" i="0" u="none" strike="noStrike" kern="1200" cap="none" spc="0" normalizeH="0" baseline="0" noProof="0" dirty="0">
              <a:ln>
                <a:noFill/>
              </a:ln>
              <a:solidFill>
                <a:schemeClr val="tx1"/>
              </a:solidFill>
              <a:effectLst/>
              <a:uLnTx/>
              <a:uFillTx/>
              <a:latin typeface="Meiryo UI"/>
              <a:ea typeface="Meiryo UI"/>
              <a:cs typeface="+mn-cs"/>
            </a:endParaRP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endParaRPr kumimoji="0" lang="en-US" altLang="ja-JP" sz="1200" b="0" i="0" u="none" strike="noStrike" kern="1200" cap="none" spc="0" normalizeH="0" baseline="0" noProof="0" dirty="0">
              <a:ln>
                <a:noFill/>
              </a:ln>
              <a:solidFill>
                <a:schemeClr val="tx1"/>
              </a:solidFill>
              <a:effectLst/>
              <a:uLnTx/>
              <a:uFillTx/>
              <a:latin typeface="Meiryo UI"/>
              <a:ea typeface="Meiryo UI"/>
              <a:cs typeface="+mn-cs"/>
            </a:endParaRP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endParaRPr kumimoji="0" lang="en-US" altLang="ja-JP" sz="1200" b="0" i="0" u="none" strike="noStrike" kern="1200" cap="none" spc="0" normalizeH="0" baseline="0" noProof="0" dirty="0">
              <a:ln>
                <a:noFill/>
              </a:ln>
              <a:solidFill>
                <a:schemeClr val="tx1"/>
              </a:solidFill>
              <a:effectLst/>
              <a:uLnTx/>
              <a:uFillTx/>
              <a:latin typeface="Meiryo UI"/>
              <a:ea typeface="Meiryo UI"/>
              <a:cs typeface="+mn-cs"/>
            </a:endParaRP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関連書類等の種類が多く、データ標準化が出来ていないこと、および中小企業等にとって情報リテラシー・</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UI</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UX</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の観点で取り掛かり容易なデジタル手法がまだ発展・普及していないことから、データが機械で読み取れる形式での取得・提出が可能な書類が限られており、これが自動的な照合作業を含む業務の効率化を妨げている。</a:t>
            </a:r>
          </a:p>
        </p:txBody>
      </p:sp>
      <p:sp>
        <p:nvSpPr>
          <p:cNvPr id="13" name="正方形/長方形 12">
            <a:extLst>
              <a:ext uri="{FF2B5EF4-FFF2-40B4-BE49-F238E27FC236}">
                <a16:creationId xmlns:a16="http://schemas.microsoft.com/office/drawing/2014/main" id="{8CBB4E4B-BF8A-39A6-D2C5-A08385C85C50}"/>
              </a:ext>
            </a:extLst>
          </p:cNvPr>
          <p:cNvSpPr/>
          <p:nvPr/>
        </p:nvSpPr>
        <p:spPr>
          <a:xfrm>
            <a:off x="5119934" y="1133158"/>
            <a:ext cx="4432075" cy="2376736"/>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Trusted Web</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を基にしたシステム</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仕組み</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が社会実装され、事業者の</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KYC/KYB</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に関わる情報のやり取りにおいて、検証可能な対象範囲が、書類等（データ）の取得先まで拡大することで、補助金申請等で今まで活用されなかった情報</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民間事業者（または他省庁や地公体）のビジネス活動等から生成された情報</a:t>
            </a:r>
            <a:r>
              <a:rPr kumimoji="0" lang="en-US" altLang="ja-JP" sz="1200" i="0" u="none" strike="noStrike" kern="1200" cap="none" spc="0" normalizeH="0" baseline="0" noProof="0" dirty="0">
                <a:ln>
                  <a:noFill/>
                </a:ln>
                <a:solidFill>
                  <a:schemeClr val="tx1"/>
                </a:solidFill>
                <a:effectLst/>
                <a:uLnTx/>
                <a:uFillTx/>
                <a:latin typeface="Meiryo UI"/>
                <a:ea typeface="Meiryo UI"/>
                <a:cs typeface="+mn-cs"/>
              </a:rPr>
              <a:t>)</a:t>
            </a:r>
            <a:r>
              <a:rPr kumimoji="0" lang="ja-JP" altLang="en-US" sz="1200" i="0" u="none" strike="noStrike" kern="1200" cap="none" spc="0" normalizeH="0" baseline="0" noProof="0" dirty="0">
                <a:ln>
                  <a:noFill/>
                </a:ln>
                <a:solidFill>
                  <a:schemeClr val="tx1"/>
                </a:solidFill>
                <a:effectLst/>
                <a:uLnTx/>
                <a:uFillTx/>
                <a:latin typeface="Meiryo UI"/>
                <a:ea typeface="Meiryo UI"/>
                <a:cs typeface="+mn-cs"/>
              </a:rPr>
              <a:t>が活用可能となり、補助金事業等に係る不正利用防止のための確認作業レベルが向上する。</a:t>
            </a:r>
            <a:endParaRPr kumimoji="0" lang="en-US" altLang="ja-JP" sz="1200" i="0" u="none" strike="noStrike" kern="1200" cap="none" spc="0" normalizeH="0" baseline="0" noProof="0" dirty="0">
              <a:ln>
                <a:noFill/>
              </a:ln>
              <a:solidFill>
                <a:schemeClr val="tx1"/>
              </a:solidFill>
              <a:effectLst/>
              <a:uLnTx/>
              <a:uFillTx/>
              <a:latin typeface="Meiryo UI"/>
              <a:ea typeface="Meiryo UI"/>
              <a:cs typeface="+mn-cs"/>
            </a:endParaRPr>
          </a:p>
          <a:p>
            <a:pPr marR="0" lvl="0" algn="l" defTabSz="914400" rtl="0" eaLnBrk="1" fontAlgn="base" latinLnBrk="0" hangingPunct="1">
              <a:lnSpc>
                <a:spcPct val="100000"/>
              </a:lnSpc>
              <a:spcBef>
                <a:spcPts val="300"/>
              </a:spcBef>
              <a:spcAft>
                <a:spcPct val="0"/>
              </a:spcAft>
              <a:buClrTx/>
              <a:buSzTx/>
              <a:tabLst/>
              <a:defRPr/>
            </a:pPr>
            <a:endParaRPr kumimoji="0" lang="ja-JP" altLang="en-US" sz="1200" i="0" u="none" strike="noStrike" kern="1200" cap="none" spc="0" normalizeH="0" baseline="0" noProof="0" dirty="0">
              <a:ln>
                <a:noFill/>
              </a:ln>
              <a:solidFill>
                <a:schemeClr val="tx1"/>
              </a:solidFill>
              <a:effectLst/>
              <a:uLnTx/>
              <a:uFillTx/>
              <a:latin typeface="Meiryo UI"/>
              <a:ea typeface="Meiryo UI"/>
              <a:cs typeface="+mn-cs"/>
            </a:endParaRPr>
          </a:p>
          <a:p>
            <a:pPr marL="342900" marR="0" lvl="0" indent="-34290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lang="en-US" altLang="ja-JP" sz="1200" dirty="0">
                <a:solidFill>
                  <a:schemeClr val="tx1"/>
                </a:solidFill>
                <a:latin typeface="Meiryo UI"/>
                <a:ea typeface="Meiryo UI"/>
              </a:rPr>
              <a:t>Trusted Web</a:t>
            </a:r>
            <a:r>
              <a:rPr lang="ja-JP" altLang="en-US" sz="1200" dirty="0">
                <a:solidFill>
                  <a:schemeClr val="tx1"/>
                </a:solidFill>
                <a:latin typeface="Meiryo UI"/>
                <a:ea typeface="Meiryo UI"/>
              </a:rPr>
              <a:t>で利用される技術要素の活用、事業者</a:t>
            </a:r>
            <a:r>
              <a:rPr lang="en-US" altLang="ja-JP" sz="1200" dirty="0">
                <a:solidFill>
                  <a:schemeClr val="tx1"/>
                </a:solidFill>
                <a:latin typeface="Meiryo UI"/>
                <a:ea typeface="Meiryo UI"/>
              </a:rPr>
              <a:t>Digital Identity Wallet</a:t>
            </a:r>
            <a:r>
              <a:rPr lang="ja-JP" altLang="en-US" sz="1200" dirty="0">
                <a:solidFill>
                  <a:schemeClr val="tx1"/>
                </a:solidFill>
                <a:latin typeface="Meiryo UI"/>
                <a:ea typeface="Meiryo UI"/>
              </a:rPr>
              <a:t>や</a:t>
            </a:r>
            <a:r>
              <a:rPr lang="en-US" altLang="ja-JP" sz="1200" dirty="0">
                <a:solidFill>
                  <a:schemeClr val="tx1"/>
                </a:solidFill>
                <a:latin typeface="Meiryo UI"/>
                <a:ea typeface="Meiryo UI"/>
              </a:rPr>
              <a:t>UI/UX</a:t>
            </a:r>
            <a:r>
              <a:rPr lang="ja-JP" altLang="en-US" sz="1200" dirty="0">
                <a:solidFill>
                  <a:schemeClr val="tx1"/>
                </a:solidFill>
                <a:latin typeface="Meiryo UI"/>
                <a:ea typeface="Meiryo UI"/>
              </a:rPr>
              <a:t>としてのポータル機能等の基盤整備により、自動照合処理等による業務効率化を実現する。</a:t>
            </a:r>
          </a:p>
        </p:txBody>
      </p:sp>
      <p:sp>
        <p:nvSpPr>
          <p:cNvPr id="14" name="テキスト ボックス 13">
            <a:extLst>
              <a:ext uri="{FF2B5EF4-FFF2-40B4-BE49-F238E27FC236}">
                <a16:creationId xmlns:a16="http://schemas.microsoft.com/office/drawing/2014/main" id="{E43A93FB-5978-8794-B393-95D7B4AB63D0}"/>
              </a:ext>
            </a:extLst>
          </p:cNvPr>
          <p:cNvSpPr txBox="1"/>
          <p:nvPr/>
        </p:nvSpPr>
        <p:spPr>
          <a:xfrm>
            <a:off x="5119934" y="3496561"/>
            <a:ext cx="4358993" cy="393796"/>
          </a:xfrm>
          <a:prstGeom prst="rect">
            <a:avLst/>
          </a:prstGeom>
          <a:noFill/>
        </p:spPr>
        <p:txBody>
          <a:bodyPr wrap="none" lIns="0" rIns="0" rtlCol="0">
            <a:noAutofit/>
          </a:bodyPr>
          <a:lstStyle/>
          <a:p>
            <a:pPr marL="0" marR="0" lvl="0" indent="0" algn="ctr" defTabSz="288000" rtl="0" eaLnBrk="1" fontAlgn="base" latinLnBrk="0" hangingPunct="1">
              <a:lnSpc>
                <a:spcPct val="100000"/>
              </a:lnSpc>
              <a:spcBef>
                <a:spcPct val="0"/>
              </a:spcBef>
              <a:spcAft>
                <a:spcPct val="0"/>
              </a:spcAft>
              <a:buClrTx/>
              <a:buSzTx/>
              <a:buFontTx/>
              <a:buNone/>
              <a:tabLst/>
              <a:defRPr/>
            </a:pPr>
            <a:r>
              <a:rPr kumimoji="0" lang="ja-JP" altLang="en-US" sz="1100" b="1" i="0" u="sng" strike="noStrike" kern="1200" cap="none" spc="0" normalizeH="0" baseline="0" noProof="0">
                <a:ln>
                  <a:noFill/>
                </a:ln>
                <a:solidFill>
                  <a:prstClr val="black"/>
                </a:solidFill>
                <a:effectLst/>
                <a:uLnTx/>
                <a:uFillTx/>
                <a:latin typeface="Meiryo UI"/>
                <a:ea typeface="Meiryo UI"/>
                <a:cs typeface="Arial" charset="0"/>
              </a:rPr>
              <a:t>創出するユースケース</a:t>
            </a:r>
            <a:r>
              <a:rPr kumimoji="1" lang="ja-JP" altLang="en-US" sz="1100" b="1" i="0" u="sng" strike="noStrike" kern="1200" cap="none" spc="0" normalizeH="0" baseline="0" noProof="0">
                <a:ln>
                  <a:noFill/>
                </a:ln>
                <a:solidFill>
                  <a:prstClr val="black"/>
                </a:solidFill>
                <a:effectLst/>
                <a:uLnTx/>
                <a:uFillTx/>
                <a:latin typeface="Meiryo UI"/>
                <a:ea typeface="Meiryo UI"/>
                <a:cs typeface="Arial" charset="0"/>
              </a:rPr>
              <a:t>の事業スキーム図（</a:t>
            </a:r>
            <a:r>
              <a:rPr kumimoji="0" lang="en-US" altLang="ja-JP" sz="1100" b="1" i="0" u="sng" strike="noStrike" kern="1200" cap="none" spc="0" normalizeH="0" baseline="0" noProof="0">
                <a:ln>
                  <a:noFill/>
                </a:ln>
                <a:solidFill>
                  <a:prstClr val="black"/>
                </a:solidFill>
                <a:effectLst/>
                <a:uLnTx/>
                <a:uFillTx/>
                <a:latin typeface="Meiryo UI"/>
                <a:ea typeface="Meiryo UI"/>
                <a:cs typeface="Arial" charset="0"/>
              </a:rPr>
              <a:t>To-Be</a:t>
            </a:r>
            <a:r>
              <a:rPr kumimoji="1" lang="ja-JP" altLang="en-US" sz="1100" b="1" i="0" u="sng" strike="noStrike" kern="1200" cap="none" spc="0" normalizeH="0" baseline="0" noProof="0">
                <a:ln>
                  <a:noFill/>
                </a:ln>
                <a:solidFill>
                  <a:prstClr val="black"/>
                </a:solidFill>
                <a:effectLst/>
                <a:uLnTx/>
                <a:uFillTx/>
                <a:latin typeface="Meiryo UI"/>
                <a:ea typeface="Meiryo UI"/>
                <a:cs typeface="Arial" charset="0"/>
              </a:rPr>
              <a:t>）</a:t>
            </a:r>
          </a:p>
        </p:txBody>
      </p:sp>
      <p:sp>
        <p:nvSpPr>
          <p:cNvPr id="15" name="テキスト ボックス 14">
            <a:extLst>
              <a:ext uri="{FF2B5EF4-FFF2-40B4-BE49-F238E27FC236}">
                <a16:creationId xmlns:a16="http://schemas.microsoft.com/office/drawing/2014/main" id="{DD1DB82D-D71E-2F9F-2D78-1CE747CA8869}"/>
              </a:ext>
            </a:extLst>
          </p:cNvPr>
          <p:cNvSpPr txBox="1"/>
          <p:nvPr/>
        </p:nvSpPr>
        <p:spPr>
          <a:xfrm>
            <a:off x="1030294" y="3466952"/>
            <a:ext cx="2874121" cy="253093"/>
          </a:xfrm>
          <a:prstGeom prst="rect">
            <a:avLst/>
          </a:prstGeom>
          <a:noFill/>
        </p:spPr>
        <p:txBody>
          <a:bodyPr wrap="none" lIns="0" rIns="0" rtlCol="0">
            <a:noAutofit/>
          </a:bodyPr>
          <a:lstStyle/>
          <a:p>
            <a:pPr marL="0" marR="0" lvl="0" indent="0" algn="ctr" defTabSz="288000" rtl="0" eaLnBrk="1" fontAlgn="base" latinLnBrk="0" hangingPunct="1">
              <a:lnSpc>
                <a:spcPct val="100000"/>
              </a:lnSpc>
              <a:spcBef>
                <a:spcPct val="0"/>
              </a:spcBef>
              <a:spcAft>
                <a:spcPct val="0"/>
              </a:spcAft>
              <a:buClrTx/>
              <a:buSzTx/>
              <a:buFontTx/>
              <a:buNone/>
              <a:tabLst/>
              <a:defRPr/>
            </a:pPr>
            <a:r>
              <a:rPr kumimoji="1" lang="ja-JP" altLang="en-US" sz="1100" b="1" i="0" u="sng" strike="noStrike" kern="1200" cap="none" spc="0" normalizeH="0" baseline="0" noProof="0" dirty="0">
                <a:ln>
                  <a:noFill/>
                </a:ln>
                <a:solidFill>
                  <a:prstClr val="black"/>
                </a:solidFill>
                <a:effectLst/>
                <a:uLnTx/>
                <a:uFillTx/>
                <a:latin typeface="Meiryo UI"/>
                <a:ea typeface="Meiryo UI"/>
                <a:cs typeface="Arial" charset="0"/>
              </a:rPr>
              <a:t>課題解決前の事業スキーム図（</a:t>
            </a:r>
            <a:r>
              <a:rPr kumimoji="0" lang="en-US" altLang="ja-JP" sz="1100" b="1" i="0" u="sng" strike="noStrike" kern="1200" cap="none" spc="0" normalizeH="0" baseline="0" noProof="0" dirty="0">
                <a:ln>
                  <a:noFill/>
                </a:ln>
                <a:solidFill>
                  <a:prstClr val="black"/>
                </a:solidFill>
                <a:effectLst/>
                <a:uLnTx/>
                <a:uFillTx/>
                <a:latin typeface="Meiryo UI"/>
                <a:ea typeface="Meiryo UI"/>
                <a:cs typeface="Arial" charset="0"/>
              </a:rPr>
              <a:t>As-Is</a:t>
            </a:r>
            <a:r>
              <a:rPr kumimoji="1" lang="ja-JP" altLang="en-US" sz="1100" b="1" i="0" u="sng" strike="noStrike" kern="1200" cap="none" spc="0" normalizeH="0" baseline="0" noProof="0" dirty="0">
                <a:ln>
                  <a:noFill/>
                </a:ln>
                <a:solidFill>
                  <a:prstClr val="black"/>
                </a:solidFill>
                <a:effectLst/>
                <a:uLnTx/>
                <a:uFillTx/>
                <a:latin typeface="Meiryo UI"/>
                <a:ea typeface="Meiryo UI"/>
                <a:cs typeface="Arial" charset="0"/>
              </a:rPr>
              <a:t>）</a:t>
            </a:r>
          </a:p>
        </p:txBody>
      </p:sp>
      <p:cxnSp>
        <p:nvCxnSpPr>
          <p:cNvPr id="50" name="Straight Arrow Connector 59">
            <a:extLst>
              <a:ext uri="{FF2B5EF4-FFF2-40B4-BE49-F238E27FC236}">
                <a16:creationId xmlns:a16="http://schemas.microsoft.com/office/drawing/2014/main" id="{B1531003-5ECF-751C-D37B-03AB94ED4AF1}"/>
              </a:ext>
            </a:extLst>
          </p:cNvPr>
          <p:cNvCxnSpPr>
            <a:cxnSpLocks/>
          </p:cNvCxnSpPr>
          <p:nvPr/>
        </p:nvCxnSpPr>
        <p:spPr bwMode="gray">
          <a:xfrm>
            <a:off x="3234619" y="6523815"/>
            <a:ext cx="548917" cy="0"/>
          </a:xfrm>
          <a:prstGeom prst="straightConnector1">
            <a:avLst/>
          </a:prstGeom>
          <a:noFill/>
          <a:ln w="28575" cap="flat" cmpd="sng" algn="ctr">
            <a:solidFill>
              <a:schemeClr val="tx1"/>
            </a:solidFill>
            <a:prstDash val="solid"/>
            <a:miter lim="800000"/>
            <a:tailEnd type="triangle"/>
          </a:ln>
          <a:effectLst/>
        </p:spPr>
      </p:cxnSp>
      <p:sp>
        <p:nvSpPr>
          <p:cNvPr id="51" name="TextBox 61">
            <a:extLst>
              <a:ext uri="{FF2B5EF4-FFF2-40B4-BE49-F238E27FC236}">
                <a16:creationId xmlns:a16="http://schemas.microsoft.com/office/drawing/2014/main" id="{4425EA8F-0F33-CA96-6027-F16E18FDBD16}"/>
              </a:ext>
            </a:extLst>
          </p:cNvPr>
          <p:cNvSpPr txBox="1"/>
          <p:nvPr/>
        </p:nvSpPr>
        <p:spPr>
          <a:xfrm>
            <a:off x="3745698" y="6436922"/>
            <a:ext cx="850869" cy="198376"/>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Meiryo UI"/>
                <a:ea typeface="Meiryo UI"/>
                <a:cs typeface="Arial" charset="0"/>
              </a:rPr>
              <a:t>：サービスの流れ</a:t>
            </a:r>
          </a:p>
        </p:txBody>
      </p:sp>
      <p:cxnSp>
        <p:nvCxnSpPr>
          <p:cNvPr id="52" name="Straight Arrow Connector 62">
            <a:extLst>
              <a:ext uri="{FF2B5EF4-FFF2-40B4-BE49-F238E27FC236}">
                <a16:creationId xmlns:a16="http://schemas.microsoft.com/office/drawing/2014/main" id="{BF2A244E-1656-881D-2433-0684629826B0}"/>
              </a:ext>
            </a:extLst>
          </p:cNvPr>
          <p:cNvCxnSpPr>
            <a:cxnSpLocks/>
          </p:cNvCxnSpPr>
          <p:nvPr/>
        </p:nvCxnSpPr>
        <p:spPr bwMode="gray">
          <a:xfrm>
            <a:off x="3234619" y="6656613"/>
            <a:ext cx="548917" cy="0"/>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53" name="TextBox 64">
            <a:extLst>
              <a:ext uri="{FF2B5EF4-FFF2-40B4-BE49-F238E27FC236}">
                <a16:creationId xmlns:a16="http://schemas.microsoft.com/office/drawing/2014/main" id="{2A14DEE4-C65B-2919-FBA3-6C2F4990D6E9}"/>
              </a:ext>
            </a:extLst>
          </p:cNvPr>
          <p:cNvSpPr txBox="1"/>
          <p:nvPr/>
        </p:nvSpPr>
        <p:spPr>
          <a:xfrm>
            <a:off x="3756046" y="6559256"/>
            <a:ext cx="1040015" cy="20005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Meiryo UI"/>
                <a:ea typeface="Meiryo UI"/>
                <a:cs typeface="Arial" charset="0"/>
              </a:rPr>
              <a:t>：ガバナンスの関係性</a:t>
            </a:r>
          </a:p>
        </p:txBody>
      </p:sp>
      <p:cxnSp>
        <p:nvCxnSpPr>
          <p:cNvPr id="72" name="Straight Arrow Connector 71">
            <a:extLst>
              <a:ext uri="{FF2B5EF4-FFF2-40B4-BE49-F238E27FC236}">
                <a16:creationId xmlns:a16="http://schemas.microsoft.com/office/drawing/2014/main" id="{8B909C08-176B-014A-4844-CA10A085BAA0}"/>
              </a:ext>
            </a:extLst>
          </p:cNvPr>
          <p:cNvCxnSpPr>
            <a:cxnSpLocks/>
            <a:stCxn id="6" idx="1"/>
            <a:endCxn id="89" idx="3"/>
          </p:cNvCxnSpPr>
          <p:nvPr/>
        </p:nvCxnSpPr>
        <p:spPr bwMode="gray">
          <a:xfrm flipH="1">
            <a:off x="1339846" y="5512092"/>
            <a:ext cx="447785" cy="684"/>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74" name="コネクタ: カギ線 73">
            <a:extLst>
              <a:ext uri="{FF2B5EF4-FFF2-40B4-BE49-F238E27FC236}">
                <a16:creationId xmlns:a16="http://schemas.microsoft.com/office/drawing/2014/main" id="{90CD7FE1-9C5B-D2C7-F317-4B01EEB957B2}"/>
              </a:ext>
            </a:extLst>
          </p:cNvPr>
          <p:cNvCxnSpPr>
            <a:cxnSpLocks/>
            <a:stCxn id="5" idx="0"/>
            <a:endCxn id="2" idx="2"/>
          </p:cNvCxnSpPr>
          <p:nvPr/>
        </p:nvCxnSpPr>
        <p:spPr bwMode="gray">
          <a:xfrm rot="16200000" flipV="1">
            <a:off x="3759737" y="5030760"/>
            <a:ext cx="375824" cy="5007"/>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75" name="コネクタ: カギ線 74">
            <a:extLst>
              <a:ext uri="{FF2B5EF4-FFF2-40B4-BE49-F238E27FC236}">
                <a16:creationId xmlns:a16="http://schemas.microsoft.com/office/drawing/2014/main" id="{0A39E23B-31FB-B495-8C6C-41C8B99FCB6E}"/>
              </a:ext>
            </a:extLst>
          </p:cNvPr>
          <p:cNvCxnSpPr>
            <a:cxnSpLocks/>
            <a:stCxn id="6" idx="3"/>
            <a:endCxn id="5" idx="1"/>
          </p:cNvCxnSpPr>
          <p:nvPr/>
        </p:nvCxnSpPr>
        <p:spPr bwMode="gray">
          <a:xfrm flipV="1">
            <a:off x="2687631" y="5512091"/>
            <a:ext cx="722521" cy="1"/>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76" name="四角形: 角を丸くする 75">
            <a:extLst>
              <a:ext uri="{FF2B5EF4-FFF2-40B4-BE49-F238E27FC236}">
                <a16:creationId xmlns:a16="http://schemas.microsoft.com/office/drawing/2014/main" id="{AC7433B2-869B-0A5C-8846-A2DFDB14D3D0}"/>
              </a:ext>
            </a:extLst>
          </p:cNvPr>
          <p:cNvSpPr/>
          <p:nvPr/>
        </p:nvSpPr>
        <p:spPr bwMode="gray">
          <a:xfrm>
            <a:off x="1416341" y="4180867"/>
            <a:ext cx="3217628" cy="1705900"/>
          </a:xfrm>
          <a:prstGeom prst="roundRect">
            <a:avLst/>
          </a:prstGeom>
          <a:noFill/>
          <a:ln w="19050" algn="ctr">
            <a:solidFill>
              <a:srgbClr val="FFC000"/>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77" name="正方形/長方形 76">
            <a:extLst>
              <a:ext uri="{FF2B5EF4-FFF2-40B4-BE49-F238E27FC236}">
                <a16:creationId xmlns:a16="http://schemas.microsoft.com/office/drawing/2014/main" id="{E2F40EFF-40CC-5652-30C3-5FBB3B760BF6}"/>
              </a:ext>
            </a:extLst>
          </p:cNvPr>
          <p:cNvSpPr/>
          <p:nvPr/>
        </p:nvSpPr>
        <p:spPr bwMode="gray">
          <a:xfrm>
            <a:off x="332950" y="3840053"/>
            <a:ext cx="4375177" cy="2110331"/>
          </a:xfrm>
          <a:prstGeom prst="rect">
            <a:avLst/>
          </a:prstGeom>
          <a:noFill/>
          <a:ln w="19050" algn="ctr">
            <a:solidFill>
              <a:srgbClr val="0070C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endParaRPr kumimoji="1" lang="ja-JP" altLang="en-US" sz="1100" dirty="0">
              <a:solidFill>
                <a:prstClr val="black"/>
              </a:solidFill>
              <a:latin typeface="+mn-lt"/>
              <a:cs typeface="+mn-cs"/>
            </a:endParaRPr>
          </a:p>
        </p:txBody>
      </p:sp>
      <p:sp>
        <p:nvSpPr>
          <p:cNvPr id="79" name="正方形/長方形 78">
            <a:extLst>
              <a:ext uri="{FF2B5EF4-FFF2-40B4-BE49-F238E27FC236}">
                <a16:creationId xmlns:a16="http://schemas.microsoft.com/office/drawing/2014/main" id="{6F522057-F615-710D-442D-934B9AD80943}"/>
              </a:ext>
            </a:extLst>
          </p:cNvPr>
          <p:cNvSpPr/>
          <p:nvPr/>
        </p:nvSpPr>
        <p:spPr bwMode="gray">
          <a:xfrm>
            <a:off x="4040985" y="4906952"/>
            <a:ext cx="508191"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認定</a:t>
            </a:r>
          </a:p>
        </p:txBody>
      </p:sp>
      <p:sp>
        <p:nvSpPr>
          <p:cNvPr id="80" name="正方形/長方形 79">
            <a:extLst>
              <a:ext uri="{FF2B5EF4-FFF2-40B4-BE49-F238E27FC236}">
                <a16:creationId xmlns:a16="http://schemas.microsoft.com/office/drawing/2014/main" id="{6B754BB6-132D-C673-38F5-CBF07D473816}"/>
              </a:ext>
            </a:extLst>
          </p:cNvPr>
          <p:cNvSpPr/>
          <p:nvPr/>
        </p:nvSpPr>
        <p:spPr bwMode="gray">
          <a:xfrm>
            <a:off x="3346402" y="4925324"/>
            <a:ext cx="508169"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規定</a:t>
            </a:r>
          </a:p>
        </p:txBody>
      </p:sp>
      <p:sp>
        <p:nvSpPr>
          <p:cNvPr id="81" name="正方形/長方形 80">
            <a:extLst>
              <a:ext uri="{FF2B5EF4-FFF2-40B4-BE49-F238E27FC236}">
                <a16:creationId xmlns:a16="http://schemas.microsoft.com/office/drawing/2014/main" id="{09F5BCC4-F302-12D7-2270-21D7C9175EC5}"/>
              </a:ext>
            </a:extLst>
          </p:cNvPr>
          <p:cNvSpPr/>
          <p:nvPr/>
        </p:nvSpPr>
        <p:spPr bwMode="gray">
          <a:xfrm>
            <a:off x="2819876" y="5197597"/>
            <a:ext cx="419894"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要領</a:t>
            </a:r>
          </a:p>
        </p:txBody>
      </p:sp>
      <p:sp>
        <p:nvSpPr>
          <p:cNvPr id="82" name="正方形/長方形 81">
            <a:extLst>
              <a:ext uri="{FF2B5EF4-FFF2-40B4-BE49-F238E27FC236}">
                <a16:creationId xmlns:a16="http://schemas.microsoft.com/office/drawing/2014/main" id="{A249E97E-AE81-B2E0-41D8-EA9EDB70B7D5}"/>
              </a:ext>
            </a:extLst>
          </p:cNvPr>
          <p:cNvSpPr/>
          <p:nvPr/>
        </p:nvSpPr>
        <p:spPr bwMode="gray">
          <a:xfrm>
            <a:off x="1964875" y="4925324"/>
            <a:ext cx="1249058"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確認・審査・検査</a:t>
            </a:r>
          </a:p>
        </p:txBody>
      </p:sp>
      <p:sp>
        <p:nvSpPr>
          <p:cNvPr id="84" name="正方形/長方形 83">
            <a:extLst>
              <a:ext uri="{FF2B5EF4-FFF2-40B4-BE49-F238E27FC236}">
                <a16:creationId xmlns:a16="http://schemas.microsoft.com/office/drawing/2014/main" id="{8B61CB07-358B-64D5-391C-B26BF989EE17}"/>
              </a:ext>
            </a:extLst>
          </p:cNvPr>
          <p:cNvSpPr/>
          <p:nvPr/>
        </p:nvSpPr>
        <p:spPr bwMode="gray">
          <a:xfrm>
            <a:off x="2411741" y="4093087"/>
            <a:ext cx="2122303" cy="216000"/>
          </a:xfrm>
          <a:prstGeom prst="rect">
            <a:avLst/>
          </a:prstGeom>
          <a:solidFill>
            <a:srgbClr val="FFCD0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1" i="0" u="none" strike="noStrike" kern="1200" cap="none" spc="0" normalizeH="0" baseline="0" noProof="0" dirty="0">
                <a:ln>
                  <a:noFill/>
                </a:ln>
                <a:effectLst/>
                <a:uLnTx/>
                <a:uFillTx/>
                <a:latin typeface="+mn-lt"/>
                <a:ea typeface="+mn-ea"/>
                <a:cs typeface="+mn-cs"/>
              </a:rPr>
              <a:t>ガバナンスの適用対象のコミュニティ</a:t>
            </a:r>
          </a:p>
        </p:txBody>
      </p:sp>
      <p:sp>
        <p:nvSpPr>
          <p:cNvPr id="85" name="正方形/長方形 84">
            <a:extLst>
              <a:ext uri="{FF2B5EF4-FFF2-40B4-BE49-F238E27FC236}">
                <a16:creationId xmlns:a16="http://schemas.microsoft.com/office/drawing/2014/main" id="{DD0384E8-45A2-EE15-9953-3F2617A7C629}"/>
              </a:ext>
            </a:extLst>
          </p:cNvPr>
          <p:cNvSpPr/>
          <p:nvPr/>
        </p:nvSpPr>
        <p:spPr bwMode="gray">
          <a:xfrm>
            <a:off x="3211466" y="3816556"/>
            <a:ext cx="1505136" cy="220157"/>
          </a:xfrm>
          <a:prstGeom prst="rect">
            <a:avLst/>
          </a:prstGeom>
          <a:solidFill>
            <a:srgbClr val="0070C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1" i="0" u="none" strike="noStrike" kern="1200" cap="none" spc="0" normalizeH="0" baseline="0" noProof="0" dirty="0">
                <a:ln>
                  <a:noFill/>
                </a:ln>
                <a:solidFill>
                  <a:schemeClr val="bg1"/>
                </a:solidFill>
                <a:effectLst/>
                <a:uLnTx/>
                <a:uFillTx/>
                <a:latin typeface="+mn-lt"/>
                <a:ea typeface="+mn-ea"/>
                <a:cs typeface="+mn-cs"/>
              </a:rPr>
              <a:t>トラストフレームワーク</a:t>
            </a:r>
          </a:p>
        </p:txBody>
      </p:sp>
      <p:sp>
        <p:nvSpPr>
          <p:cNvPr id="5" name="正方形/長方形 4">
            <a:extLst>
              <a:ext uri="{FF2B5EF4-FFF2-40B4-BE49-F238E27FC236}">
                <a16:creationId xmlns:a16="http://schemas.microsoft.com/office/drawing/2014/main" id="{069ABAE7-ED89-9FCD-8004-CEAB28A768CE}"/>
              </a:ext>
            </a:extLst>
          </p:cNvPr>
          <p:cNvSpPr/>
          <p:nvPr/>
        </p:nvSpPr>
        <p:spPr bwMode="gray">
          <a:xfrm>
            <a:off x="3410152" y="5221176"/>
            <a:ext cx="1080000" cy="581830"/>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補助金事業等の</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事務局等</a:t>
            </a:r>
          </a:p>
        </p:txBody>
      </p:sp>
      <p:sp>
        <p:nvSpPr>
          <p:cNvPr id="6" name="正方形/長方形 5">
            <a:extLst>
              <a:ext uri="{FF2B5EF4-FFF2-40B4-BE49-F238E27FC236}">
                <a16:creationId xmlns:a16="http://schemas.microsoft.com/office/drawing/2014/main" id="{A28EC761-5B91-CABB-CE10-19476EFF1C8B}"/>
              </a:ext>
            </a:extLst>
          </p:cNvPr>
          <p:cNvSpPr/>
          <p:nvPr/>
        </p:nvSpPr>
        <p:spPr bwMode="gray">
          <a:xfrm>
            <a:off x="1787631" y="5221176"/>
            <a:ext cx="900000" cy="581831"/>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補助金等の</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申請事</a:t>
            </a:r>
            <a:r>
              <a:rPr kumimoji="1" lang="ja-JP" altLang="en-US" sz="1200" b="1" i="0" u="none" strike="noStrike" kern="1200" cap="none" spc="0" normalizeH="0" baseline="0" noProof="0" dirty="0">
                <a:ln>
                  <a:noFill/>
                </a:ln>
                <a:solidFill>
                  <a:prstClr val="black"/>
                </a:solidFill>
                <a:effectLst/>
                <a:uLnTx/>
                <a:uFillTx/>
                <a:latin typeface="+mn-lt"/>
                <a:ea typeface="+mn-ea"/>
                <a:cs typeface="+mn-cs"/>
              </a:rPr>
              <a:t>業者</a:t>
            </a:r>
          </a:p>
        </p:txBody>
      </p:sp>
      <p:sp>
        <p:nvSpPr>
          <p:cNvPr id="89" name="正方形/長方形 88">
            <a:extLst>
              <a:ext uri="{FF2B5EF4-FFF2-40B4-BE49-F238E27FC236}">
                <a16:creationId xmlns:a16="http://schemas.microsoft.com/office/drawing/2014/main" id="{34C666A1-5549-5AE5-CFF8-6F639CB745D3}"/>
              </a:ext>
            </a:extLst>
          </p:cNvPr>
          <p:cNvSpPr/>
          <p:nvPr/>
        </p:nvSpPr>
        <p:spPr bwMode="gray">
          <a:xfrm>
            <a:off x="367846" y="5221176"/>
            <a:ext cx="972000" cy="583200"/>
          </a:xfrm>
          <a:prstGeom prst="rect">
            <a:avLst/>
          </a:prstGeom>
          <a:solidFill>
            <a:schemeClr val="bg1"/>
          </a:solidFill>
          <a:ln w="12700" algn="ctr">
            <a:solidFill>
              <a:srgbClr val="BBBCBC"/>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i="0" u="none" strike="noStrike" kern="1200" cap="none" spc="0" normalizeH="0" baseline="0" noProof="0" dirty="0">
                <a:ln>
                  <a:noFill/>
                </a:ln>
                <a:solidFill>
                  <a:prstClr val="black"/>
                </a:solidFill>
                <a:effectLst/>
                <a:uLnTx/>
                <a:uFillTx/>
                <a:latin typeface="+mn-lt"/>
                <a:ea typeface="+mn-ea"/>
                <a:cs typeface="+mn-cs"/>
              </a:rPr>
              <a:t>規定された対象書類やデータ等の取得先</a:t>
            </a:r>
          </a:p>
        </p:txBody>
      </p:sp>
      <p:sp>
        <p:nvSpPr>
          <p:cNvPr id="90" name="正方形/長方形 89">
            <a:extLst>
              <a:ext uri="{FF2B5EF4-FFF2-40B4-BE49-F238E27FC236}">
                <a16:creationId xmlns:a16="http://schemas.microsoft.com/office/drawing/2014/main" id="{FAA2C3DC-78E0-ABD8-E66E-A124AB6A2BB9}"/>
              </a:ext>
            </a:extLst>
          </p:cNvPr>
          <p:cNvSpPr/>
          <p:nvPr/>
        </p:nvSpPr>
        <p:spPr bwMode="gray">
          <a:xfrm>
            <a:off x="1293233" y="5630578"/>
            <a:ext cx="465262"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ja-JP" altLang="en-US" sz="1100" dirty="0">
                <a:solidFill>
                  <a:prstClr val="black"/>
                </a:solidFill>
                <a:latin typeface="+mn-lt"/>
                <a:cs typeface="+mn-cs"/>
              </a:rPr>
              <a:t>要領</a:t>
            </a:r>
            <a:endParaRPr kumimoji="1" lang="en-US" altLang="ja-JP" sz="1100" dirty="0">
              <a:solidFill>
                <a:prstClr val="black"/>
              </a:solidFill>
              <a:latin typeface="+mn-lt"/>
              <a:cs typeface="+mn-cs"/>
            </a:endParaRPr>
          </a:p>
        </p:txBody>
      </p:sp>
      <p:sp>
        <p:nvSpPr>
          <p:cNvPr id="117" name="正方形/長方形 116">
            <a:extLst>
              <a:ext uri="{FF2B5EF4-FFF2-40B4-BE49-F238E27FC236}">
                <a16:creationId xmlns:a16="http://schemas.microsoft.com/office/drawing/2014/main" id="{56D420BC-DA89-34BF-6434-9B8C68095E43}"/>
              </a:ext>
            </a:extLst>
          </p:cNvPr>
          <p:cNvSpPr/>
          <p:nvPr/>
        </p:nvSpPr>
        <p:spPr bwMode="gray">
          <a:xfrm>
            <a:off x="3159383" y="6400019"/>
            <a:ext cx="1532799" cy="355034"/>
          </a:xfrm>
          <a:prstGeom prst="rect">
            <a:avLst/>
          </a:prstGeom>
          <a:noFill/>
          <a:ln w="12700" algn="ctr">
            <a:solidFill>
              <a:srgbClr val="BBBCBC"/>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39" name="正方形/長方形 138">
            <a:extLst>
              <a:ext uri="{FF2B5EF4-FFF2-40B4-BE49-F238E27FC236}">
                <a16:creationId xmlns:a16="http://schemas.microsoft.com/office/drawing/2014/main" id="{D6C29FBE-1042-5943-7A6C-1E7574BF46E5}"/>
              </a:ext>
            </a:extLst>
          </p:cNvPr>
          <p:cNvSpPr/>
          <p:nvPr/>
        </p:nvSpPr>
        <p:spPr bwMode="gray">
          <a:xfrm>
            <a:off x="5114217" y="3825212"/>
            <a:ext cx="4437792" cy="2125172"/>
          </a:xfrm>
          <a:prstGeom prst="rect">
            <a:avLst/>
          </a:prstGeom>
          <a:noFill/>
          <a:ln w="19050" algn="ctr">
            <a:solidFill>
              <a:srgbClr val="0070C0"/>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endParaRPr kumimoji="1" lang="ja-JP" altLang="en-US" sz="1100" dirty="0">
              <a:solidFill>
                <a:prstClr val="black"/>
              </a:solidFill>
              <a:latin typeface="+mn-lt"/>
              <a:cs typeface="+mn-cs"/>
            </a:endParaRPr>
          </a:p>
        </p:txBody>
      </p:sp>
      <p:sp>
        <p:nvSpPr>
          <p:cNvPr id="147" name="正方形/長方形 146">
            <a:extLst>
              <a:ext uri="{FF2B5EF4-FFF2-40B4-BE49-F238E27FC236}">
                <a16:creationId xmlns:a16="http://schemas.microsoft.com/office/drawing/2014/main" id="{B6D093D1-29F1-CA5F-636E-B257817637D4}"/>
              </a:ext>
            </a:extLst>
          </p:cNvPr>
          <p:cNvSpPr/>
          <p:nvPr/>
        </p:nvSpPr>
        <p:spPr bwMode="gray">
          <a:xfrm>
            <a:off x="8037781" y="3825212"/>
            <a:ext cx="1505136" cy="220157"/>
          </a:xfrm>
          <a:prstGeom prst="rect">
            <a:avLst/>
          </a:prstGeom>
          <a:solidFill>
            <a:srgbClr val="0070C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1" i="0" u="none" strike="noStrike" kern="1200" cap="none" spc="0" normalizeH="0" baseline="0" noProof="0" dirty="0">
                <a:ln>
                  <a:noFill/>
                </a:ln>
                <a:solidFill>
                  <a:schemeClr val="bg1"/>
                </a:solidFill>
                <a:effectLst/>
                <a:uLnTx/>
                <a:uFillTx/>
                <a:latin typeface="+mn-lt"/>
                <a:ea typeface="+mn-ea"/>
                <a:cs typeface="+mn-cs"/>
              </a:rPr>
              <a:t>トラストフレームワーク</a:t>
            </a:r>
          </a:p>
        </p:txBody>
      </p:sp>
      <p:sp>
        <p:nvSpPr>
          <p:cNvPr id="2" name="正方形/長方形 1">
            <a:extLst>
              <a:ext uri="{FF2B5EF4-FFF2-40B4-BE49-F238E27FC236}">
                <a16:creationId xmlns:a16="http://schemas.microsoft.com/office/drawing/2014/main" id="{52490939-80DA-799E-9979-14CFB73BB6DD}"/>
              </a:ext>
            </a:extLst>
          </p:cNvPr>
          <p:cNvSpPr/>
          <p:nvPr/>
        </p:nvSpPr>
        <p:spPr bwMode="gray">
          <a:xfrm>
            <a:off x="3410178" y="4377352"/>
            <a:ext cx="1069934" cy="468000"/>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ガバナンス機関</a:t>
            </a:r>
            <a:r>
              <a:rPr kumimoji="1" lang="en-US" altLang="ja-JP" sz="1100" b="1"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所轄省庁</a:t>
            </a:r>
          </a:p>
        </p:txBody>
      </p:sp>
      <p:cxnSp>
        <p:nvCxnSpPr>
          <p:cNvPr id="16" name="Straight Arrow Connector 71">
            <a:extLst>
              <a:ext uri="{FF2B5EF4-FFF2-40B4-BE49-F238E27FC236}">
                <a16:creationId xmlns:a16="http://schemas.microsoft.com/office/drawing/2014/main" id="{29E593DC-2747-A522-D180-7F874A8C5181}"/>
              </a:ext>
            </a:extLst>
          </p:cNvPr>
          <p:cNvCxnSpPr>
            <a:cxnSpLocks/>
            <a:stCxn id="26" idx="1"/>
            <a:endCxn id="30" idx="3"/>
          </p:cNvCxnSpPr>
          <p:nvPr/>
        </p:nvCxnSpPr>
        <p:spPr bwMode="gray">
          <a:xfrm flipH="1">
            <a:off x="6364378" y="5512092"/>
            <a:ext cx="264410" cy="684"/>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コネクタ: カギ線 16">
            <a:extLst>
              <a:ext uri="{FF2B5EF4-FFF2-40B4-BE49-F238E27FC236}">
                <a16:creationId xmlns:a16="http://schemas.microsoft.com/office/drawing/2014/main" id="{E6732ECF-BADE-65F6-B047-847626FD3525}"/>
              </a:ext>
            </a:extLst>
          </p:cNvPr>
          <p:cNvCxnSpPr>
            <a:cxnSpLocks/>
            <a:stCxn id="25" idx="0"/>
            <a:endCxn id="29" idx="2"/>
          </p:cNvCxnSpPr>
          <p:nvPr/>
        </p:nvCxnSpPr>
        <p:spPr bwMode="gray">
          <a:xfrm rot="5400000" flipH="1" flipV="1">
            <a:off x="8603410" y="5033251"/>
            <a:ext cx="375824" cy="26"/>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コネクタ: カギ線 17">
            <a:extLst>
              <a:ext uri="{FF2B5EF4-FFF2-40B4-BE49-F238E27FC236}">
                <a16:creationId xmlns:a16="http://schemas.microsoft.com/office/drawing/2014/main" id="{358C0B9B-1929-1809-DD0D-79719524F54B}"/>
              </a:ext>
            </a:extLst>
          </p:cNvPr>
          <p:cNvCxnSpPr>
            <a:cxnSpLocks/>
            <a:stCxn id="26" idx="3"/>
            <a:endCxn id="25" idx="1"/>
          </p:cNvCxnSpPr>
          <p:nvPr/>
        </p:nvCxnSpPr>
        <p:spPr bwMode="gray">
          <a:xfrm flipV="1">
            <a:off x="7528788" y="5512091"/>
            <a:ext cx="722521" cy="1"/>
          </a:xfrm>
          <a:prstGeom prst="bentConnector3">
            <a:avLst>
              <a:gd name="adj1" fmla="val 50000"/>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9" name="四角形: 角を丸くする 18">
            <a:extLst>
              <a:ext uri="{FF2B5EF4-FFF2-40B4-BE49-F238E27FC236}">
                <a16:creationId xmlns:a16="http://schemas.microsoft.com/office/drawing/2014/main" id="{A1EC468A-6BAC-D693-37EC-4A9F472F7ECD}"/>
              </a:ext>
            </a:extLst>
          </p:cNvPr>
          <p:cNvSpPr/>
          <p:nvPr/>
        </p:nvSpPr>
        <p:spPr bwMode="gray">
          <a:xfrm>
            <a:off x="5166509" y="4184654"/>
            <a:ext cx="4308617" cy="1705900"/>
          </a:xfrm>
          <a:prstGeom prst="roundRect">
            <a:avLst/>
          </a:prstGeom>
          <a:noFill/>
          <a:ln w="19050" algn="ctr">
            <a:solidFill>
              <a:srgbClr val="FFC000"/>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20" name="正方形/長方形 19">
            <a:extLst>
              <a:ext uri="{FF2B5EF4-FFF2-40B4-BE49-F238E27FC236}">
                <a16:creationId xmlns:a16="http://schemas.microsoft.com/office/drawing/2014/main" id="{E0ABBA66-D643-1E89-226E-E00A008D0540}"/>
              </a:ext>
            </a:extLst>
          </p:cNvPr>
          <p:cNvSpPr/>
          <p:nvPr/>
        </p:nvSpPr>
        <p:spPr bwMode="gray">
          <a:xfrm>
            <a:off x="8882142" y="4910739"/>
            <a:ext cx="508191"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認定</a:t>
            </a:r>
          </a:p>
        </p:txBody>
      </p:sp>
      <p:sp>
        <p:nvSpPr>
          <p:cNvPr id="21" name="正方形/長方形 20">
            <a:extLst>
              <a:ext uri="{FF2B5EF4-FFF2-40B4-BE49-F238E27FC236}">
                <a16:creationId xmlns:a16="http://schemas.microsoft.com/office/drawing/2014/main" id="{8FAE7E68-A752-B02C-F862-262BAB1DDBAC}"/>
              </a:ext>
            </a:extLst>
          </p:cNvPr>
          <p:cNvSpPr/>
          <p:nvPr/>
        </p:nvSpPr>
        <p:spPr bwMode="gray">
          <a:xfrm>
            <a:off x="8187559" y="4929111"/>
            <a:ext cx="508169"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規定</a:t>
            </a:r>
          </a:p>
        </p:txBody>
      </p:sp>
      <p:sp>
        <p:nvSpPr>
          <p:cNvPr id="22" name="正方形/長方形 21">
            <a:extLst>
              <a:ext uri="{FF2B5EF4-FFF2-40B4-BE49-F238E27FC236}">
                <a16:creationId xmlns:a16="http://schemas.microsoft.com/office/drawing/2014/main" id="{09A03D35-79B8-BCBD-0741-831123F9EC6D}"/>
              </a:ext>
            </a:extLst>
          </p:cNvPr>
          <p:cNvSpPr/>
          <p:nvPr/>
        </p:nvSpPr>
        <p:spPr bwMode="gray">
          <a:xfrm>
            <a:off x="7661033" y="5207144"/>
            <a:ext cx="419894"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要領</a:t>
            </a:r>
          </a:p>
        </p:txBody>
      </p:sp>
      <p:sp>
        <p:nvSpPr>
          <p:cNvPr id="23" name="正方形/長方形 22">
            <a:extLst>
              <a:ext uri="{FF2B5EF4-FFF2-40B4-BE49-F238E27FC236}">
                <a16:creationId xmlns:a16="http://schemas.microsoft.com/office/drawing/2014/main" id="{104EDB7E-53A6-B0ED-2FD3-6819544918FD}"/>
              </a:ext>
            </a:extLst>
          </p:cNvPr>
          <p:cNvSpPr/>
          <p:nvPr/>
        </p:nvSpPr>
        <p:spPr bwMode="gray">
          <a:xfrm>
            <a:off x="6806032" y="4929111"/>
            <a:ext cx="1249058"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確認・審査・検査</a:t>
            </a:r>
          </a:p>
        </p:txBody>
      </p:sp>
      <p:sp>
        <p:nvSpPr>
          <p:cNvPr id="24" name="正方形/長方形 23">
            <a:extLst>
              <a:ext uri="{FF2B5EF4-FFF2-40B4-BE49-F238E27FC236}">
                <a16:creationId xmlns:a16="http://schemas.microsoft.com/office/drawing/2014/main" id="{40F8667D-E210-0EEC-C031-9450A701A7C7}"/>
              </a:ext>
            </a:extLst>
          </p:cNvPr>
          <p:cNvSpPr/>
          <p:nvPr/>
        </p:nvSpPr>
        <p:spPr bwMode="gray">
          <a:xfrm>
            <a:off x="7252898" y="4096874"/>
            <a:ext cx="2122303" cy="216000"/>
          </a:xfrm>
          <a:prstGeom prst="rect">
            <a:avLst/>
          </a:prstGeom>
          <a:solidFill>
            <a:srgbClr val="FFCD0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1" i="0" u="none" strike="noStrike" kern="1200" cap="none" spc="0" normalizeH="0" baseline="0" noProof="0" dirty="0">
                <a:ln>
                  <a:noFill/>
                </a:ln>
                <a:effectLst/>
                <a:uLnTx/>
                <a:uFillTx/>
                <a:latin typeface="+mn-lt"/>
                <a:ea typeface="+mn-ea"/>
                <a:cs typeface="+mn-cs"/>
              </a:rPr>
              <a:t>ガバナンスの適用対象のコミュニティ</a:t>
            </a:r>
          </a:p>
        </p:txBody>
      </p:sp>
      <p:sp>
        <p:nvSpPr>
          <p:cNvPr id="25" name="正方形/長方形 24">
            <a:extLst>
              <a:ext uri="{FF2B5EF4-FFF2-40B4-BE49-F238E27FC236}">
                <a16:creationId xmlns:a16="http://schemas.microsoft.com/office/drawing/2014/main" id="{6554CC3F-AAF2-76BD-1515-F96D57992D70}"/>
              </a:ext>
            </a:extLst>
          </p:cNvPr>
          <p:cNvSpPr/>
          <p:nvPr/>
        </p:nvSpPr>
        <p:spPr bwMode="gray">
          <a:xfrm>
            <a:off x="8251309" y="5221176"/>
            <a:ext cx="1080000" cy="581830"/>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補助金事業等の</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事務局等</a:t>
            </a:r>
          </a:p>
        </p:txBody>
      </p:sp>
      <p:sp>
        <p:nvSpPr>
          <p:cNvPr id="26" name="正方形/長方形 25">
            <a:extLst>
              <a:ext uri="{FF2B5EF4-FFF2-40B4-BE49-F238E27FC236}">
                <a16:creationId xmlns:a16="http://schemas.microsoft.com/office/drawing/2014/main" id="{9BCD7D1C-C4A9-C2D0-7071-C71134951AAE}"/>
              </a:ext>
            </a:extLst>
          </p:cNvPr>
          <p:cNvSpPr/>
          <p:nvPr/>
        </p:nvSpPr>
        <p:spPr bwMode="gray">
          <a:xfrm>
            <a:off x="6628788" y="5221176"/>
            <a:ext cx="900000" cy="581831"/>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200" b="0" i="0" u="none" strike="noStrike" kern="1200" cap="none" spc="0" normalizeH="0" baseline="0" noProof="0" dirty="0">
                <a:ln>
                  <a:noFill/>
                </a:ln>
                <a:solidFill>
                  <a:prstClr val="black"/>
                </a:solidFill>
                <a:effectLst/>
                <a:uLnTx/>
                <a:uFillTx/>
                <a:latin typeface="+mn-lt"/>
                <a:ea typeface="+mn-ea"/>
                <a:cs typeface="+mn-cs"/>
              </a:rPr>
              <a:t>補助金等の</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申請事</a:t>
            </a:r>
            <a:r>
              <a:rPr kumimoji="1" lang="ja-JP" altLang="en-US" sz="1200" b="1" i="0" u="none" strike="noStrike" kern="1200" cap="none" spc="0" normalizeH="0" baseline="0" noProof="0" dirty="0">
                <a:ln>
                  <a:noFill/>
                </a:ln>
                <a:solidFill>
                  <a:prstClr val="black"/>
                </a:solidFill>
                <a:effectLst/>
                <a:uLnTx/>
                <a:uFillTx/>
                <a:latin typeface="+mn-lt"/>
                <a:ea typeface="+mn-ea"/>
                <a:cs typeface="+mn-cs"/>
              </a:rPr>
              <a:t>業者</a:t>
            </a:r>
          </a:p>
        </p:txBody>
      </p:sp>
      <p:sp>
        <p:nvSpPr>
          <p:cNvPr id="29" name="正方形/長方形 28">
            <a:extLst>
              <a:ext uri="{FF2B5EF4-FFF2-40B4-BE49-F238E27FC236}">
                <a16:creationId xmlns:a16="http://schemas.microsoft.com/office/drawing/2014/main" id="{E1C0BACF-A5B0-A5AB-D318-3579FD65901F}"/>
              </a:ext>
            </a:extLst>
          </p:cNvPr>
          <p:cNvSpPr/>
          <p:nvPr/>
        </p:nvSpPr>
        <p:spPr bwMode="gray">
          <a:xfrm>
            <a:off x="8251335" y="4377352"/>
            <a:ext cx="1080000" cy="468000"/>
          </a:xfrm>
          <a:prstGeom prst="rect">
            <a:avLst/>
          </a:prstGeom>
          <a:solidFill>
            <a:srgbClr val="BCE0FF"/>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100" b="1"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ガバナンス機関</a:t>
            </a:r>
            <a:r>
              <a:rPr kumimoji="1" lang="en-US" altLang="ja-JP" sz="1100" b="1" i="0" u="none" strike="noStrike" kern="1200" cap="none" spc="0" normalizeH="0" baseline="0" noProof="0" dirty="0">
                <a:ln>
                  <a:noFill/>
                </a:ln>
                <a:solidFill>
                  <a:prstClr val="black"/>
                </a:solidFill>
                <a:effectLst/>
                <a:uLnTx/>
                <a:uFillTx/>
                <a:latin typeface="+mn-lt"/>
                <a:ea typeface="+mn-ea"/>
                <a:cs typeface="+mn-cs"/>
              </a:rPr>
              <a:t>】</a:t>
            </a:r>
            <a:r>
              <a:rPr kumimoji="1" lang="ja-JP" altLang="en-US" sz="1100" b="1" i="0" u="none" strike="noStrike" kern="1200" cap="none" spc="0" normalizeH="0" baseline="0" noProof="0" dirty="0">
                <a:ln>
                  <a:noFill/>
                </a:ln>
                <a:solidFill>
                  <a:prstClr val="black"/>
                </a:solidFill>
                <a:effectLst/>
                <a:uLnTx/>
                <a:uFillTx/>
                <a:latin typeface="+mn-lt"/>
                <a:ea typeface="+mn-ea"/>
                <a:cs typeface="+mn-cs"/>
              </a:rPr>
              <a:t>所轄省庁</a:t>
            </a:r>
          </a:p>
        </p:txBody>
      </p:sp>
      <p:sp>
        <p:nvSpPr>
          <p:cNvPr id="30" name="正方形/長方形 29">
            <a:extLst>
              <a:ext uri="{FF2B5EF4-FFF2-40B4-BE49-F238E27FC236}">
                <a16:creationId xmlns:a16="http://schemas.microsoft.com/office/drawing/2014/main" id="{257FEEED-18B1-F58E-DE32-57CDC7FF97A7}"/>
              </a:ext>
            </a:extLst>
          </p:cNvPr>
          <p:cNvSpPr/>
          <p:nvPr/>
        </p:nvSpPr>
        <p:spPr bwMode="gray">
          <a:xfrm>
            <a:off x="5212378" y="5221176"/>
            <a:ext cx="1152000" cy="583200"/>
          </a:xfrm>
          <a:prstGeom prst="rect">
            <a:avLst/>
          </a:prstGeom>
          <a:solidFill>
            <a:srgbClr val="92D05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ja-JP" altLang="en-US" sz="1050" b="1" dirty="0">
                <a:solidFill>
                  <a:prstClr val="black"/>
                </a:solidFill>
                <a:latin typeface="+mn-lt"/>
                <a:cs typeface="+mn-cs"/>
              </a:rPr>
              <a:t>規定された対象書類やデータ等の取得先の民間事業者等</a:t>
            </a:r>
          </a:p>
        </p:txBody>
      </p:sp>
      <p:sp>
        <p:nvSpPr>
          <p:cNvPr id="31" name="正方形/長方形 30">
            <a:extLst>
              <a:ext uri="{FF2B5EF4-FFF2-40B4-BE49-F238E27FC236}">
                <a16:creationId xmlns:a16="http://schemas.microsoft.com/office/drawing/2014/main" id="{E1419763-2885-6370-9511-55FD1E07F9E1}"/>
              </a:ext>
            </a:extLst>
          </p:cNvPr>
          <p:cNvSpPr/>
          <p:nvPr/>
        </p:nvSpPr>
        <p:spPr bwMode="gray">
          <a:xfrm>
            <a:off x="5212378" y="4377352"/>
            <a:ext cx="1152000" cy="468000"/>
          </a:xfrm>
          <a:prstGeom prst="rect">
            <a:avLst/>
          </a:prstGeom>
          <a:solidFill>
            <a:srgbClr val="92D050"/>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50" b="1" i="0" u="none" strike="noStrike" kern="1200" cap="none" spc="0" normalizeH="0" baseline="0" noProof="0" dirty="0">
                <a:ln>
                  <a:noFill/>
                </a:ln>
                <a:solidFill>
                  <a:prstClr val="black"/>
                </a:solidFill>
                <a:effectLst/>
                <a:uLnTx/>
                <a:uFillTx/>
                <a:latin typeface="+mn-lt"/>
                <a:ea typeface="+mn-ea"/>
                <a:cs typeface="+mn-cs"/>
              </a:rPr>
              <a:t>【</a:t>
            </a:r>
            <a:r>
              <a:rPr kumimoji="1" lang="ja-JP" altLang="en-US" sz="1050" b="1" i="0" u="none" strike="noStrike" kern="1200" cap="none" spc="0" normalizeH="0" baseline="0" noProof="0" dirty="0">
                <a:ln>
                  <a:noFill/>
                </a:ln>
                <a:solidFill>
                  <a:prstClr val="black"/>
                </a:solidFill>
                <a:effectLst/>
                <a:uLnTx/>
                <a:uFillTx/>
                <a:latin typeface="+mn-lt"/>
                <a:ea typeface="+mn-ea"/>
                <a:cs typeface="+mn-cs"/>
              </a:rPr>
              <a:t>ガバナンス機関</a:t>
            </a:r>
            <a:r>
              <a:rPr kumimoji="1" lang="en-US" altLang="ja-JP" sz="1050" b="1" i="0" u="none" strike="noStrike" kern="1200" cap="none" spc="0" normalizeH="0" baseline="0" noProof="0" dirty="0">
                <a:ln>
                  <a:noFill/>
                </a:ln>
                <a:solidFill>
                  <a:prstClr val="black"/>
                </a:solidFill>
                <a:effectLst/>
                <a:uLnTx/>
                <a:uFillTx/>
                <a:latin typeface="+mn-lt"/>
                <a:ea typeface="+mn-ea"/>
                <a:cs typeface="+mn-cs"/>
              </a:rPr>
              <a:t>】</a:t>
            </a: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1" i="0" u="none" strike="noStrike" kern="1200" cap="none" spc="0" normalizeH="0" baseline="0" noProof="0" dirty="0">
                <a:ln>
                  <a:noFill/>
                </a:ln>
                <a:solidFill>
                  <a:prstClr val="black"/>
                </a:solidFill>
                <a:effectLst/>
                <a:uLnTx/>
                <a:uFillTx/>
                <a:latin typeface="+mn-lt"/>
                <a:ea typeface="+mn-ea"/>
                <a:cs typeface="+mn-cs"/>
              </a:rPr>
              <a:t>民間組成</a:t>
            </a:r>
          </a:p>
        </p:txBody>
      </p:sp>
      <p:sp>
        <p:nvSpPr>
          <p:cNvPr id="37" name="正方形/長方形 36">
            <a:extLst>
              <a:ext uri="{FF2B5EF4-FFF2-40B4-BE49-F238E27FC236}">
                <a16:creationId xmlns:a16="http://schemas.microsoft.com/office/drawing/2014/main" id="{58BEB785-2F95-5332-F336-5D959B1A4BFB}"/>
              </a:ext>
            </a:extLst>
          </p:cNvPr>
          <p:cNvSpPr/>
          <p:nvPr/>
        </p:nvSpPr>
        <p:spPr bwMode="gray">
          <a:xfrm>
            <a:off x="7041909" y="4352904"/>
            <a:ext cx="619124"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ja-JP" altLang="en-US" sz="1100" dirty="0">
                <a:solidFill>
                  <a:prstClr val="black"/>
                </a:solidFill>
                <a:latin typeface="+mn-lt"/>
                <a:cs typeface="+mn-cs"/>
              </a:rPr>
              <a:t>相互認定</a:t>
            </a:r>
            <a:endParaRPr kumimoji="1" lang="en-US" altLang="ja-JP" sz="1100" dirty="0">
              <a:solidFill>
                <a:prstClr val="black"/>
              </a:solidFill>
              <a:latin typeface="+mn-lt"/>
              <a:cs typeface="+mn-cs"/>
            </a:endParaRPr>
          </a:p>
        </p:txBody>
      </p:sp>
      <p:sp>
        <p:nvSpPr>
          <p:cNvPr id="28" name="正方形/長方形 27">
            <a:extLst>
              <a:ext uri="{FF2B5EF4-FFF2-40B4-BE49-F238E27FC236}">
                <a16:creationId xmlns:a16="http://schemas.microsoft.com/office/drawing/2014/main" id="{15BE6AD8-425D-4078-13B5-2652340CABF0}"/>
              </a:ext>
            </a:extLst>
          </p:cNvPr>
          <p:cNvSpPr/>
          <p:nvPr/>
        </p:nvSpPr>
        <p:spPr bwMode="gray">
          <a:xfrm>
            <a:off x="6258410" y="5635797"/>
            <a:ext cx="465262"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fontAlgn="auto">
              <a:spcBef>
                <a:spcPts val="0"/>
              </a:spcBef>
              <a:spcAft>
                <a:spcPts val="0"/>
              </a:spcAft>
              <a:buSzPct val="100000"/>
            </a:pPr>
            <a:r>
              <a:rPr kumimoji="1" lang="ja-JP" altLang="en-US" sz="1100" dirty="0">
                <a:solidFill>
                  <a:prstClr val="black"/>
                </a:solidFill>
                <a:latin typeface="+mn-lt"/>
                <a:cs typeface="+mn-cs"/>
              </a:rPr>
              <a:t>要領</a:t>
            </a:r>
            <a:endParaRPr kumimoji="1" lang="en-US" altLang="ja-JP" sz="1100" dirty="0">
              <a:solidFill>
                <a:prstClr val="black"/>
              </a:solidFill>
              <a:latin typeface="+mn-lt"/>
              <a:cs typeface="+mn-cs"/>
            </a:endParaRPr>
          </a:p>
        </p:txBody>
      </p:sp>
      <p:sp>
        <p:nvSpPr>
          <p:cNvPr id="41" name="正方形/長方形 40">
            <a:extLst>
              <a:ext uri="{FF2B5EF4-FFF2-40B4-BE49-F238E27FC236}">
                <a16:creationId xmlns:a16="http://schemas.microsoft.com/office/drawing/2014/main" id="{3DC9E23F-A760-0ED5-C01E-638765A3DD31}"/>
              </a:ext>
            </a:extLst>
          </p:cNvPr>
          <p:cNvSpPr/>
          <p:nvPr/>
        </p:nvSpPr>
        <p:spPr bwMode="gray">
          <a:xfrm>
            <a:off x="5920749" y="4943449"/>
            <a:ext cx="508191" cy="216000"/>
          </a:xfrm>
          <a:prstGeom prst="rect">
            <a:avLst/>
          </a:prstGeom>
          <a:solidFill>
            <a:srgbClr val="BBBCBC"/>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100" b="0" i="0" u="none" strike="noStrike" kern="1200" cap="none" spc="0" normalizeH="0" baseline="0" noProof="0" dirty="0">
                <a:ln>
                  <a:noFill/>
                </a:ln>
                <a:solidFill>
                  <a:prstClr val="black"/>
                </a:solidFill>
                <a:effectLst/>
                <a:uLnTx/>
                <a:uFillTx/>
                <a:latin typeface="+mn-lt"/>
                <a:ea typeface="+mn-ea"/>
                <a:cs typeface="+mn-cs"/>
              </a:rPr>
              <a:t>認定</a:t>
            </a:r>
          </a:p>
        </p:txBody>
      </p:sp>
      <p:sp>
        <p:nvSpPr>
          <p:cNvPr id="78" name="フリーフォーム: 図形 77">
            <a:extLst>
              <a:ext uri="{FF2B5EF4-FFF2-40B4-BE49-F238E27FC236}">
                <a16:creationId xmlns:a16="http://schemas.microsoft.com/office/drawing/2014/main" id="{69E5BB5A-9626-C7FD-3E57-B6764A9B7F6B}"/>
              </a:ext>
            </a:extLst>
          </p:cNvPr>
          <p:cNvSpPr/>
          <p:nvPr/>
        </p:nvSpPr>
        <p:spPr bwMode="gray">
          <a:xfrm>
            <a:off x="724158" y="5759439"/>
            <a:ext cx="1285875" cy="419100"/>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triangle"/>
            <a:tailEnd type="triangle"/>
          </a:ln>
          <a:effectLst/>
        </p:spPr>
        <p:txBody>
          <a:bodyPr rtlCol="0" anchor="ctr"/>
          <a:lstStyle/>
          <a:p>
            <a:pPr algn="ctr"/>
            <a:endParaRPr kumimoji="1" lang="ja-JP" altLang="en-US"/>
          </a:p>
        </p:txBody>
      </p:sp>
      <p:sp>
        <p:nvSpPr>
          <p:cNvPr id="86" name="フリーフォーム: 図形 85">
            <a:extLst>
              <a:ext uri="{FF2B5EF4-FFF2-40B4-BE49-F238E27FC236}">
                <a16:creationId xmlns:a16="http://schemas.microsoft.com/office/drawing/2014/main" id="{E90AB7F1-6159-7427-0DF4-49C32CE7B5F0}"/>
              </a:ext>
            </a:extLst>
          </p:cNvPr>
          <p:cNvSpPr/>
          <p:nvPr/>
        </p:nvSpPr>
        <p:spPr bwMode="gray">
          <a:xfrm>
            <a:off x="2509551" y="5759439"/>
            <a:ext cx="1285875" cy="419100"/>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none"/>
            <a:tailEnd type="triangle"/>
          </a:ln>
          <a:effectLst/>
        </p:spPr>
        <p:txBody>
          <a:bodyPr rtlCol="0" anchor="ctr"/>
          <a:lstStyle/>
          <a:p>
            <a:pPr algn="ctr"/>
            <a:endParaRPr kumimoji="1" lang="ja-JP" altLang="en-US"/>
          </a:p>
        </p:txBody>
      </p:sp>
      <p:sp>
        <p:nvSpPr>
          <p:cNvPr id="88" name="テキスト ボックス 87">
            <a:extLst>
              <a:ext uri="{FF2B5EF4-FFF2-40B4-BE49-F238E27FC236}">
                <a16:creationId xmlns:a16="http://schemas.microsoft.com/office/drawing/2014/main" id="{2AAC9874-85E5-FFC2-2CBD-B4A7A5FAB399}"/>
              </a:ext>
            </a:extLst>
          </p:cNvPr>
          <p:cNvSpPr txBox="1"/>
          <p:nvPr/>
        </p:nvSpPr>
        <p:spPr bwMode="gray">
          <a:xfrm>
            <a:off x="5193230" y="6228047"/>
            <a:ext cx="2033720" cy="323165"/>
          </a:xfrm>
          <a:prstGeom prst="rect">
            <a:avLst/>
          </a:prstGeom>
          <a:noFill/>
        </p:spPr>
        <p:txBody>
          <a:bodyPr wrap="squar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取得</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（データが機械で読み取れる形式）</a:t>
            </a:r>
          </a:p>
        </p:txBody>
      </p:sp>
      <p:sp>
        <p:nvSpPr>
          <p:cNvPr id="91" name="フリーフォーム: 図形 90">
            <a:extLst>
              <a:ext uri="{FF2B5EF4-FFF2-40B4-BE49-F238E27FC236}">
                <a16:creationId xmlns:a16="http://schemas.microsoft.com/office/drawing/2014/main" id="{886A5475-6B27-BF24-D535-9BA13931598E}"/>
              </a:ext>
            </a:extLst>
          </p:cNvPr>
          <p:cNvSpPr/>
          <p:nvPr/>
        </p:nvSpPr>
        <p:spPr bwMode="gray">
          <a:xfrm>
            <a:off x="5510807" y="5768935"/>
            <a:ext cx="1285875" cy="412536"/>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triangle"/>
            <a:tailEnd type="triangle"/>
          </a:ln>
          <a:effectLst/>
        </p:spPr>
        <p:txBody>
          <a:bodyPr rtlCol="0" anchor="ctr"/>
          <a:lstStyle/>
          <a:p>
            <a:pPr algn="ctr"/>
            <a:endParaRPr kumimoji="1" lang="ja-JP" altLang="en-US"/>
          </a:p>
        </p:txBody>
      </p:sp>
      <p:sp>
        <p:nvSpPr>
          <p:cNvPr id="92" name="フリーフォーム: 図形 91">
            <a:extLst>
              <a:ext uri="{FF2B5EF4-FFF2-40B4-BE49-F238E27FC236}">
                <a16:creationId xmlns:a16="http://schemas.microsoft.com/office/drawing/2014/main" id="{4B5455D9-4D89-AD21-A434-C2822AF9FA66}"/>
              </a:ext>
            </a:extLst>
          </p:cNvPr>
          <p:cNvSpPr/>
          <p:nvPr/>
        </p:nvSpPr>
        <p:spPr bwMode="gray">
          <a:xfrm>
            <a:off x="7333078" y="5788117"/>
            <a:ext cx="1285875" cy="419100"/>
          </a:xfrm>
          <a:custGeom>
            <a:avLst/>
            <a:gdLst>
              <a:gd name="connsiteX0" fmla="*/ 0 w 1285875"/>
              <a:gd name="connsiteY0" fmla="*/ 19050 h 419100"/>
              <a:gd name="connsiteX1" fmla="*/ 0 w 1285875"/>
              <a:gd name="connsiteY1" fmla="*/ 419100 h 419100"/>
              <a:gd name="connsiteX2" fmla="*/ 1285875 w 1285875"/>
              <a:gd name="connsiteY2" fmla="*/ 419100 h 419100"/>
              <a:gd name="connsiteX3" fmla="*/ 1285875 w 1285875"/>
              <a:gd name="connsiteY3" fmla="*/ 0 h 419100"/>
            </a:gdLst>
            <a:ahLst/>
            <a:cxnLst>
              <a:cxn ang="0">
                <a:pos x="connsiteX0" y="connsiteY0"/>
              </a:cxn>
              <a:cxn ang="0">
                <a:pos x="connsiteX1" y="connsiteY1"/>
              </a:cxn>
              <a:cxn ang="0">
                <a:pos x="connsiteX2" y="connsiteY2"/>
              </a:cxn>
              <a:cxn ang="0">
                <a:pos x="connsiteX3" y="connsiteY3"/>
              </a:cxn>
            </a:cxnLst>
            <a:rect l="l" t="t" r="r" b="b"/>
            <a:pathLst>
              <a:path w="1285875" h="419100">
                <a:moveTo>
                  <a:pt x="0" y="19050"/>
                </a:moveTo>
                <a:lnTo>
                  <a:pt x="0" y="419100"/>
                </a:lnTo>
                <a:lnTo>
                  <a:pt x="1285875" y="419100"/>
                </a:lnTo>
                <a:lnTo>
                  <a:pt x="1285875" y="0"/>
                </a:lnTo>
              </a:path>
            </a:pathLst>
          </a:custGeom>
          <a:noFill/>
          <a:ln w="28575" cap="flat" cmpd="sng" algn="ctr">
            <a:solidFill>
              <a:schemeClr val="tx1"/>
            </a:solidFill>
            <a:prstDash val="solid"/>
            <a:miter lim="800000"/>
            <a:headEnd type="none"/>
            <a:tailEnd type="triangle"/>
          </a:ln>
          <a:effectLst/>
        </p:spPr>
        <p:txBody>
          <a:bodyPr rtlCol="0" anchor="ctr"/>
          <a:lstStyle/>
          <a:p>
            <a:pPr algn="ctr"/>
            <a:endParaRPr kumimoji="1" lang="ja-JP" altLang="en-US"/>
          </a:p>
        </p:txBody>
      </p:sp>
      <p:sp>
        <p:nvSpPr>
          <p:cNvPr id="94" name="テキスト ボックス 93">
            <a:extLst>
              <a:ext uri="{FF2B5EF4-FFF2-40B4-BE49-F238E27FC236}">
                <a16:creationId xmlns:a16="http://schemas.microsoft.com/office/drawing/2014/main" id="{AE6EA4F9-D376-4BE2-A696-9F1A20E90784}"/>
              </a:ext>
            </a:extLst>
          </p:cNvPr>
          <p:cNvSpPr txBox="1"/>
          <p:nvPr/>
        </p:nvSpPr>
        <p:spPr bwMode="gray">
          <a:xfrm>
            <a:off x="7043604" y="6228047"/>
            <a:ext cx="2033720" cy="323165"/>
          </a:xfrm>
          <a:prstGeom prst="rect">
            <a:avLst/>
          </a:prstGeom>
          <a:noFill/>
        </p:spPr>
        <p:txBody>
          <a:bodyPr wrap="squar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提出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（データが機械で読み取れる形式）</a:t>
            </a:r>
          </a:p>
        </p:txBody>
      </p:sp>
      <p:sp>
        <p:nvSpPr>
          <p:cNvPr id="95" name="テキスト ボックス 94">
            <a:extLst>
              <a:ext uri="{FF2B5EF4-FFF2-40B4-BE49-F238E27FC236}">
                <a16:creationId xmlns:a16="http://schemas.microsoft.com/office/drawing/2014/main" id="{1D059F8A-05D2-939B-EE84-3D7FABD3432A}"/>
              </a:ext>
            </a:extLst>
          </p:cNvPr>
          <p:cNvSpPr txBox="1"/>
          <p:nvPr/>
        </p:nvSpPr>
        <p:spPr bwMode="gray">
          <a:xfrm>
            <a:off x="5248857" y="3867718"/>
            <a:ext cx="1453943" cy="323165"/>
          </a:xfrm>
          <a:prstGeom prst="rect">
            <a:avLst/>
          </a:prstGeom>
          <a:noFill/>
        </p:spPr>
        <p:txBody>
          <a:bodyPr wrap="square" lIns="0" tIns="0" rIns="0" bIns="0" rtlCol="0">
            <a:spAutoFit/>
          </a:bodyPr>
          <a:lstStyle/>
          <a:p>
            <a:pPr marL="0" marR="0" indent="0"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50" b="0" i="0" u="none" strike="noStrike" kern="1200" cap="none" spc="0" normalizeH="0" baseline="0" noProof="0" dirty="0">
                <a:ln>
                  <a:noFill/>
                </a:ln>
                <a:solidFill>
                  <a:prstClr val="black"/>
                </a:solidFill>
                <a:effectLst/>
                <a:uLnTx/>
                <a:uFillTx/>
                <a:latin typeface="+mn-lt"/>
                <a:ea typeface="+mn-ea"/>
                <a:cs typeface="+mn-cs"/>
              </a:rPr>
              <a:t>※</a:t>
            </a:r>
            <a:r>
              <a:rPr kumimoji="1" lang="ja-JP" altLang="en-US" sz="1050" b="0" i="0" u="none" strike="noStrike" kern="1200" cap="none" spc="0" normalizeH="0" baseline="0" noProof="0" dirty="0">
                <a:ln>
                  <a:noFill/>
                </a:ln>
                <a:solidFill>
                  <a:prstClr val="black"/>
                </a:solidFill>
                <a:effectLst/>
                <a:uLnTx/>
                <a:uFillTx/>
                <a:latin typeface="+mn-lt"/>
                <a:ea typeface="+mn-ea"/>
                <a:cs typeface="+mn-cs"/>
              </a:rPr>
              <a:t>ビジネス活動等から生成された情報を活用可能</a:t>
            </a:r>
          </a:p>
        </p:txBody>
      </p:sp>
      <p:sp>
        <p:nvSpPr>
          <p:cNvPr id="98" name="テキスト ボックス 97">
            <a:extLst>
              <a:ext uri="{FF2B5EF4-FFF2-40B4-BE49-F238E27FC236}">
                <a16:creationId xmlns:a16="http://schemas.microsoft.com/office/drawing/2014/main" id="{F7F041C5-E8C9-7269-8140-8DA2DE50FFD5}"/>
              </a:ext>
            </a:extLst>
          </p:cNvPr>
          <p:cNvSpPr txBox="1"/>
          <p:nvPr/>
        </p:nvSpPr>
        <p:spPr bwMode="gray">
          <a:xfrm>
            <a:off x="500377" y="6228047"/>
            <a:ext cx="1678938" cy="484748"/>
          </a:xfrm>
          <a:prstGeom prst="rect">
            <a:avLst/>
          </a:prstGeom>
          <a:noFill/>
        </p:spPr>
        <p:txBody>
          <a:bodyPr wrap="squar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取得</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（データが機械で読み取れない紙やイメージデータ等）</a:t>
            </a:r>
          </a:p>
        </p:txBody>
      </p:sp>
      <p:sp>
        <p:nvSpPr>
          <p:cNvPr id="99" name="テキスト ボックス 98">
            <a:extLst>
              <a:ext uri="{FF2B5EF4-FFF2-40B4-BE49-F238E27FC236}">
                <a16:creationId xmlns:a16="http://schemas.microsoft.com/office/drawing/2014/main" id="{C54A5AAB-9F89-A15E-AA9D-A7C92B54B108}"/>
              </a:ext>
            </a:extLst>
          </p:cNvPr>
          <p:cNvSpPr txBox="1"/>
          <p:nvPr/>
        </p:nvSpPr>
        <p:spPr bwMode="gray">
          <a:xfrm>
            <a:off x="2954969" y="6228047"/>
            <a:ext cx="315339" cy="161583"/>
          </a:xfrm>
          <a:prstGeom prst="rect">
            <a:avLst/>
          </a:prstGeom>
          <a:noFill/>
        </p:spPr>
        <p:txBody>
          <a:bodyPr wrap="square" lIns="0" tIns="0" rIns="0" bIns="0" rtlCol="0">
            <a:sp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提出</a:t>
            </a:r>
          </a:p>
        </p:txBody>
      </p:sp>
      <p:sp>
        <p:nvSpPr>
          <p:cNvPr id="100" name="テキスト ボックス 99">
            <a:extLst>
              <a:ext uri="{FF2B5EF4-FFF2-40B4-BE49-F238E27FC236}">
                <a16:creationId xmlns:a16="http://schemas.microsoft.com/office/drawing/2014/main" id="{01168CF9-EFEC-97DD-C8D5-85709F4509F3}"/>
              </a:ext>
            </a:extLst>
          </p:cNvPr>
          <p:cNvSpPr txBox="1"/>
          <p:nvPr/>
        </p:nvSpPr>
        <p:spPr bwMode="gray">
          <a:xfrm>
            <a:off x="437036" y="3905130"/>
            <a:ext cx="856197" cy="969496"/>
          </a:xfrm>
          <a:prstGeom prst="rect">
            <a:avLst/>
          </a:prstGeom>
          <a:noFill/>
        </p:spPr>
        <p:txBody>
          <a:bodyPr wrap="square" lIns="0" tIns="0" rIns="0" bIns="0" rtlCol="0">
            <a:spAutoFit/>
          </a:bodyPr>
          <a:lstStyle/>
          <a:p>
            <a:pPr marL="0" marR="0" indent="0"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050" b="0" i="0" u="none" strike="noStrike" kern="1200" cap="none" spc="0" normalizeH="0" baseline="0" noProof="0" dirty="0">
                <a:ln>
                  <a:noFill/>
                </a:ln>
                <a:solidFill>
                  <a:prstClr val="black"/>
                </a:solidFill>
                <a:effectLst/>
                <a:uLnTx/>
                <a:uFillTx/>
                <a:latin typeface="+mn-lt"/>
                <a:ea typeface="+mn-ea"/>
                <a:cs typeface="+mn-cs"/>
              </a:rPr>
              <a:t>※</a:t>
            </a:r>
            <a:r>
              <a:rPr kumimoji="0" lang="ja-JP" altLang="en-US" sz="1050" b="0" i="0" u="none" strike="noStrike" kern="1200" cap="none" spc="0" normalizeH="0" baseline="0" noProof="0" dirty="0">
                <a:ln>
                  <a:noFill/>
                </a:ln>
                <a:solidFill>
                  <a:schemeClr val="tx1"/>
                </a:solidFill>
                <a:effectLst/>
                <a:uLnTx/>
                <a:uFillTx/>
                <a:latin typeface="Meiryo UI"/>
                <a:ea typeface="Meiryo UI"/>
                <a:cs typeface="+mn-cs"/>
              </a:rPr>
              <a:t>公的情報</a:t>
            </a:r>
            <a:r>
              <a:rPr lang="ja-JP" altLang="en-US" sz="1050" dirty="0">
                <a:solidFill>
                  <a:schemeClr val="tx1"/>
                </a:solidFill>
                <a:latin typeface="Meiryo UI"/>
                <a:ea typeface="Meiryo UI"/>
              </a:rPr>
              <a:t>の事業者に関わる</a:t>
            </a:r>
            <a:r>
              <a:rPr kumimoji="0" lang="ja-JP" altLang="en-US" sz="1050" b="0" i="0" u="none" strike="noStrike" kern="1200" cap="none" spc="0" normalizeH="0" baseline="0" noProof="0" dirty="0">
                <a:ln>
                  <a:noFill/>
                </a:ln>
                <a:solidFill>
                  <a:schemeClr val="tx1"/>
                </a:solidFill>
                <a:effectLst/>
                <a:uLnTx/>
                <a:uFillTx/>
                <a:latin typeface="Meiryo UI"/>
                <a:ea typeface="Meiryo UI"/>
                <a:cs typeface="+mn-cs"/>
              </a:rPr>
              <a:t>属性情報のカバー範囲と情報鮮度に限界がある</a:t>
            </a:r>
            <a:endParaRPr kumimoji="1" lang="ja-JP" altLang="en-US" sz="1050" b="0" i="0" u="none" strike="noStrike" kern="1200" cap="none" spc="0" normalizeH="0" baseline="0" noProof="0" dirty="0">
              <a:ln>
                <a:noFill/>
              </a:ln>
              <a:solidFill>
                <a:prstClr val="black"/>
              </a:solidFill>
              <a:effectLst/>
              <a:uLnTx/>
              <a:uFillTx/>
              <a:latin typeface="+mn-lt"/>
              <a:ea typeface="+mn-ea"/>
              <a:cs typeface="+mn-cs"/>
            </a:endParaRPr>
          </a:p>
        </p:txBody>
      </p:sp>
      <p:cxnSp>
        <p:nvCxnSpPr>
          <p:cNvPr id="8" name="Straight Arrow Connector 71">
            <a:extLst>
              <a:ext uri="{FF2B5EF4-FFF2-40B4-BE49-F238E27FC236}">
                <a16:creationId xmlns:a16="http://schemas.microsoft.com/office/drawing/2014/main" id="{C7327AA9-7495-F0CD-9A62-5BFF56952AD9}"/>
              </a:ext>
            </a:extLst>
          </p:cNvPr>
          <p:cNvCxnSpPr>
            <a:cxnSpLocks/>
            <a:stCxn id="29" idx="1"/>
            <a:endCxn id="31" idx="3"/>
          </p:cNvCxnSpPr>
          <p:nvPr/>
        </p:nvCxnSpPr>
        <p:spPr bwMode="gray">
          <a:xfrm flipH="1">
            <a:off x="6364378" y="4611352"/>
            <a:ext cx="1886957" cy="0"/>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1">
            <a:extLst>
              <a:ext uri="{FF2B5EF4-FFF2-40B4-BE49-F238E27FC236}">
                <a16:creationId xmlns:a16="http://schemas.microsoft.com/office/drawing/2014/main" id="{8743A0B1-CA37-E887-6988-B80F85BDDE5F}"/>
              </a:ext>
            </a:extLst>
          </p:cNvPr>
          <p:cNvCxnSpPr>
            <a:cxnSpLocks/>
            <a:stCxn id="30" idx="0"/>
            <a:endCxn id="31" idx="2"/>
          </p:cNvCxnSpPr>
          <p:nvPr/>
        </p:nvCxnSpPr>
        <p:spPr bwMode="gray">
          <a:xfrm flipV="1">
            <a:off x="5788378" y="4845352"/>
            <a:ext cx="0" cy="375824"/>
          </a:xfrm>
          <a:prstGeom prst="straightConnector1">
            <a:avLst/>
          </a:prstGeom>
          <a:ln w="1905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27" name="スライド番号プレースホルダー 3">
            <a:extLst>
              <a:ext uri="{FF2B5EF4-FFF2-40B4-BE49-F238E27FC236}">
                <a16:creationId xmlns:a16="http://schemas.microsoft.com/office/drawing/2014/main" id="{E023896D-ACED-EDBD-9C6D-EEAE236576C1}"/>
              </a:ext>
            </a:extLst>
          </p:cNvPr>
          <p:cNvSpPr>
            <a:spLocks noGrp="1"/>
          </p:cNvSpPr>
          <p:nvPr>
            <p:ph type="sldNum" sz="quarter" idx="11"/>
          </p:nvPr>
        </p:nvSpPr>
        <p:spPr>
          <a:xfrm>
            <a:off x="4176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sz="900" b="0" i="0" u="none" strike="noStrike" kern="1200" cap="none" spc="0" normalizeH="0" baseline="0" noProof="0">
              <a:ln>
                <a:noFill/>
              </a:ln>
              <a:solidFill>
                <a:prstClr val="black"/>
              </a:solidFill>
              <a:effectLst/>
              <a:uLnTx/>
              <a:uFillTx/>
              <a:latin typeface="Meiryo UI"/>
              <a:ea typeface="Meiryo UI"/>
              <a:cs typeface="+mn-cs"/>
              <a:sym typeface="+mn-lt"/>
            </a:endParaRPr>
          </a:p>
        </p:txBody>
      </p:sp>
      <p:sp>
        <p:nvSpPr>
          <p:cNvPr id="4" name="テキスト ボックス 3">
            <a:extLst>
              <a:ext uri="{FF2B5EF4-FFF2-40B4-BE49-F238E27FC236}">
                <a16:creationId xmlns:a16="http://schemas.microsoft.com/office/drawing/2014/main" id="{6E7A741F-37CD-D8C1-4FD7-B881B522A1FF}"/>
              </a:ext>
            </a:extLst>
          </p:cNvPr>
          <p:cNvSpPr txBox="1"/>
          <p:nvPr/>
        </p:nvSpPr>
        <p:spPr>
          <a:xfrm>
            <a:off x="695809" y="2085710"/>
            <a:ext cx="4392130" cy="430887"/>
          </a:xfrm>
          <a:prstGeom prst="rect">
            <a:avLst/>
          </a:prstGeom>
          <a:noFill/>
        </p:spPr>
        <p:txBody>
          <a:bodyPr wrap="square">
            <a:spAutoFit/>
          </a:bodyPr>
          <a:lstStyle>
            <a:defPPr>
              <a:defRPr lang="en-US"/>
            </a:defPPr>
            <a:lvl1pPr>
              <a:defRPr kumimoji="1" sz="1200">
                <a:solidFill>
                  <a:srgbClr val="000000"/>
                </a:solidFill>
                <a:latin typeface="Meiryo UI"/>
                <a:ea typeface="Meiryo UI"/>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rgbClr val="000000"/>
                </a:solidFill>
                <a:effectLst/>
                <a:uLnTx/>
                <a:uFillTx/>
                <a:latin typeface="+mn-ea"/>
                <a:ea typeface="+mn-ea"/>
                <a:cs typeface="+mn-cs"/>
              </a:rPr>
              <a:t>※KYC (Know Your Customer</a:t>
            </a:r>
            <a:r>
              <a:rPr kumimoji="1" lang="ja-JP" altLang="en-US" sz="1100" b="0" i="0" u="none" strike="noStrike" kern="0" cap="none" spc="0" normalizeH="0" baseline="0" noProof="0" dirty="0">
                <a:ln>
                  <a:noFill/>
                </a:ln>
                <a:solidFill>
                  <a:srgbClr val="000000"/>
                </a:solidFill>
                <a:effectLst/>
                <a:uLnTx/>
                <a:uFillTx/>
                <a:latin typeface="+mn-ea"/>
                <a:ea typeface="+mn-ea"/>
                <a:cs typeface="+mn-cs"/>
              </a:rPr>
              <a:t>≒相手の実在性や本人性等の確認</a:t>
            </a:r>
            <a:r>
              <a:rPr kumimoji="1" lang="en-US" altLang="ja-JP" sz="1100" b="0" i="0" u="none" strike="noStrike" kern="0" cap="none" spc="0" normalizeH="0" baseline="0" noProof="0" dirty="0">
                <a:ln>
                  <a:noFill/>
                </a:ln>
                <a:solidFill>
                  <a:srgbClr val="000000"/>
                </a:solidFill>
                <a:effectLst/>
                <a:uLnTx/>
                <a:uFillTx/>
                <a:latin typeface="+mn-ea"/>
                <a:ea typeface="+mn-ea"/>
                <a:cs typeface="+mn-cs"/>
              </a:rPr>
              <a:t>) </a:t>
            </a:r>
            <a:r>
              <a:rPr kumimoji="1" lang="ja-JP" altLang="en-US" sz="1100" b="0" i="0" u="none" strike="noStrike" kern="0" cap="none" spc="0" normalizeH="0" baseline="0" noProof="0" dirty="0">
                <a:ln>
                  <a:noFill/>
                </a:ln>
                <a:solidFill>
                  <a:srgbClr val="000000"/>
                </a:solidFill>
                <a:effectLst/>
                <a:uLnTx/>
                <a:uFillTx/>
                <a:latin typeface="+mn-ea"/>
                <a:ea typeface="+mn-ea"/>
                <a:cs typeface="+mn-cs"/>
              </a:rPr>
              <a:t>　</a:t>
            </a:r>
            <a:endParaRPr kumimoji="1" lang="en-US" altLang="ja-JP" sz="1100" b="0" i="0" u="none" strike="noStrike" kern="0" cap="none" spc="0" normalizeH="0" baseline="0" noProof="0" dirty="0">
              <a:ln>
                <a:noFill/>
              </a:ln>
              <a:solidFill>
                <a:srgbClr val="000000"/>
              </a:solidFill>
              <a:effectLst/>
              <a:uLnTx/>
              <a:uFillTx/>
              <a:latin typeface="+mn-ea"/>
              <a:ea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rgbClr val="000000"/>
                </a:solidFill>
                <a:effectLst/>
                <a:uLnTx/>
                <a:uFillTx/>
                <a:latin typeface="+mn-ea"/>
                <a:ea typeface="+mn-ea"/>
                <a:cs typeface="+mn-cs"/>
              </a:rPr>
              <a:t>　 </a:t>
            </a:r>
            <a:r>
              <a:rPr kumimoji="1" lang="en-US" altLang="ja-JP" sz="1100" b="0" i="0" u="none" strike="noStrike" kern="0" cap="none" spc="0" normalizeH="0" baseline="0" noProof="0" dirty="0">
                <a:ln>
                  <a:noFill/>
                </a:ln>
                <a:solidFill>
                  <a:srgbClr val="000000"/>
                </a:solidFill>
                <a:effectLst/>
                <a:uLnTx/>
                <a:uFillTx/>
                <a:latin typeface="+mn-ea"/>
                <a:ea typeface="+mn-ea"/>
                <a:cs typeface="+mn-cs"/>
              </a:rPr>
              <a:t>KYB (Know Your Business</a:t>
            </a:r>
            <a:r>
              <a:rPr kumimoji="1" lang="ja-JP" altLang="en-US" sz="1100" b="0" i="0" u="none" strike="noStrike" kern="0" cap="none" spc="0" normalizeH="0" baseline="0" noProof="0" dirty="0">
                <a:ln>
                  <a:noFill/>
                </a:ln>
                <a:solidFill>
                  <a:srgbClr val="000000"/>
                </a:solidFill>
                <a:effectLst/>
                <a:uLnTx/>
                <a:uFillTx/>
                <a:latin typeface="+mn-ea"/>
                <a:ea typeface="+mn-ea"/>
                <a:cs typeface="+mn-cs"/>
              </a:rPr>
              <a:t>≒顧客の事業内容や実態などの確認</a:t>
            </a:r>
            <a:r>
              <a:rPr kumimoji="1" lang="en-US" altLang="ja-JP" sz="1100" b="0" i="0" u="none" strike="noStrike" kern="0" cap="none" spc="0" normalizeH="0" baseline="0" noProof="0" dirty="0">
                <a:ln>
                  <a:noFill/>
                </a:ln>
                <a:solidFill>
                  <a:srgbClr val="000000"/>
                </a:solidFill>
                <a:effectLst/>
                <a:uLnTx/>
                <a:uFillTx/>
                <a:latin typeface="+mn-ea"/>
                <a:ea typeface="+mn-ea"/>
                <a:cs typeface="+mn-cs"/>
              </a:rPr>
              <a:t>) </a:t>
            </a:r>
            <a:endParaRPr kumimoji="1" lang="ja-JP" altLang="en-US" sz="1100" b="0" i="0" u="none" strike="noStrike" kern="0" cap="none" spc="0" normalizeH="0" baseline="0" noProof="0" dirty="0">
              <a:ln>
                <a:noFill/>
              </a:ln>
              <a:solidFill>
                <a:srgbClr val="000000"/>
              </a:solidFill>
              <a:effectLst/>
              <a:uLnTx/>
              <a:uFillTx/>
              <a:latin typeface="+mn-ea"/>
              <a:ea typeface="+mn-ea"/>
              <a:cs typeface="+mn-cs"/>
            </a:endParaRPr>
          </a:p>
        </p:txBody>
      </p:sp>
    </p:spTree>
    <p:extLst>
      <p:ext uri="{BB962C8B-B14F-4D97-AF65-F5344CB8AC3E}">
        <p14:creationId xmlns:p14="http://schemas.microsoft.com/office/powerpoint/2010/main" val="3842944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extLst>
              <p:ext uri="{D42A27DB-BD31-4B8C-83A1-F6EECF244321}">
                <p14:modId xmlns:p14="http://schemas.microsoft.com/office/powerpoint/2010/main" val="122382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692150"/>
            <a:ext cx="1199300" cy="3206946"/>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検証を行う</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データ</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graphicFrame>
        <p:nvGraphicFramePr>
          <p:cNvPr id="8" name="表 7"/>
          <p:cNvGraphicFramePr>
            <a:graphicFrameLocks noGrp="1"/>
          </p:cNvGraphicFramePr>
          <p:nvPr>
            <p:extLst>
              <p:ext uri="{D42A27DB-BD31-4B8C-83A1-F6EECF244321}">
                <p14:modId xmlns:p14="http://schemas.microsoft.com/office/powerpoint/2010/main" val="3448172759"/>
              </p:ext>
            </p:extLst>
          </p:nvPr>
        </p:nvGraphicFramePr>
        <p:xfrm>
          <a:off x="1683307" y="1468316"/>
          <a:ext cx="7890904" cy="2430780"/>
        </p:xfrm>
        <a:graphic>
          <a:graphicData uri="http://schemas.openxmlformats.org/drawingml/2006/table">
            <a:tbl>
              <a:tblPr firstRow="1" bandRow="1">
                <a:tableStyleId>{5C22544A-7EE6-4342-B048-85BDC9FD1C3A}</a:tableStyleId>
              </a:tblPr>
              <a:tblGrid>
                <a:gridCol w="1593293">
                  <a:extLst>
                    <a:ext uri="{9D8B030D-6E8A-4147-A177-3AD203B41FA5}">
                      <a16:colId xmlns:a16="http://schemas.microsoft.com/office/drawing/2014/main" val="1412684183"/>
                    </a:ext>
                  </a:extLst>
                </a:gridCol>
                <a:gridCol w="2438400">
                  <a:extLst>
                    <a:ext uri="{9D8B030D-6E8A-4147-A177-3AD203B41FA5}">
                      <a16:colId xmlns:a16="http://schemas.microsoft.com/office/drawing/2014/main" val="3345453656"/>
                    </a:ext>
                  </a:extLst>
                </a:gridCol>
                <a:gridCol w="2838450">
                  <a:extLst>
                    <a:ext uri="{9D8B030D-6E8A-4147-A177-3AD203B41FA5}">
                      <a16:colId xmlns:a16="http://schemas.microsoft.com/office/drawing/2014/main" val="3577434317"/>
                    </a:ext>
                  </a:extLst>
                </a:gridCol>
                <a:gridCol w="1020761">
                  <a:extLst>
                    <a:ext uri="{9D8B030D-6E8A-4147-A177-3AD203B41FA5}">
                      <a16:colId xmlns:a16="http://schemas.microsoft.com/office/drawing/2014/main" val="1081547598"/>
                    </a:ext>
                  </a:extLst>
                </a:gridCol>
              </a:tblGrid>
              <a:tr h="193596">
                <a:tc>
                  <a:txBody>
                    <a:bodyPr/>
                    <a:lstStyle/>
                    <a:p>
                      <a:pPr algn="ctr"/>
                      <a:r>
                        <a:rPr kumimoji="1" lang="ja-JP" altLang="en-US" sz="1100" b="0" dirty="0">
                          <a:solidFill>
                            <a:schemeClr val="tx1"/>
                          </a:solidFill>
                        </a:rPr>
                        <a:t>要検証の課題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100" b="0" dirty="0">
                          <a:solidFill>
                            <a:schemeClr val="tx1"/>
                          </a:solidFill>
                        </a:rPr>
                        <a:t>検証対象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100" b="0" dirty="0">
                          <a:solidFill>
                            <a:schemeClr val="tx1"/>
                          </a:solidFill>
                        </a:rPr>
                        <a:t>検証方法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1100" b="0" dirty="0">
                          <a:solidFill>
                            <a:schemeClr val="tx1"/>
                          </a:solidFill>
                        </a:rPr>
                        <a:t>検証者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350585">
                <a:tc>
                  <a:txBody>
                    <a:bodyPr/>
                    <a:lstStyle/>
                    <a:p>
                      <a:r>
                        <a:rPr kumimoji="1" lang="ja-JP" altLang="en-US" sz="1050" b="0" kern="1200" dirty="0">
                          <a:solidFill>
                            <a:schemeClr val="tx1"/>
                          </a:solidFill>
                          <a:latin typeface="+mn-lt"/>
                          <a:ea typeface="+mn-ea"/>
                          <a:cs typeface="+mn-cs"/>
                        </a:rPr>
                        <a:t>事業者の</a:t>
                      </a:r>
                      <a:r>
                        <a:rPr kumimoji="1" lang="en-US" altLang="ja-JP" sz="1050" b="0" kern="1200" dirty="0">
                          <a:solidFill>
                            <a:schemeClr val="tx1"/>
                          </a:solidFill>
                          <a:latin typeface="+mn-lt"/>
                          <a:ea typeface="+mn-ea"/>
                          <a:cs typeface="+mn-cs"/>
                        </a:rPr>
                        <a:t>KYC/KYB</a:t>
                      </a:r>
                      <a:r>
                        <a:rPr kumimoji="1" lang="ja-JP" altLang="en-US" sz="1050" b="0" kern="1200" dirty="0">
                          <a:solidFill>
                            <a:schemeClr val="tx1"/>
                          </a:solidFill>
                          <a:latin typeface="+mn-lt"/>
                          <a:ea typeface="+mn-ea"/>
                          <a:cs typeface="+mn-cs"/>
                        </a:rPr>
                        <a:t>に関わる円滑に業務で活用できる取得可能な情報の不足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kumimoji="1" lang="ja-JP" altLang="en-US" sz="1050" b="0" dirty="0">
                          <a:solidFill>
                            <a:schemeClr val="tx1"/>
                          </a:solidFill>
                        </a:rPr>
                        <a:t>これまで補助金給付の申請で保有情報が活用されていない、民間事業者等の発行する証明（ビジネス活動から生成されたデータ）</a:t>
                      </a:r>
                      <a:endParaRPr kumimoji="1" lang="en-US" altLang="ja-JP" sz="1050" b="0" dirty="0">
                        <a:solidFill>
                          <a:schemeClr val="tx1"/>
                        </a:solidFill>
                      </a:endParaRPr>
                    </a:p>
                    <a:p>
                      <a:r>
                        <a:rPr kumimoji="1" lang="ja-JP" altLang="en-US" sz="1050" b="0" dirty="0">
                          <a:solidFill>
                            <a:schemeClr val="tx1"/>
                          </a:solidFill>
                        </a:rPr>
                        <a:t>例：取引実績（取引関係が一定期間継続している事実情報）に関わる商取引等における関係性の情報</a:t>
                      </a:r>
                      <a:endParaRPr kumimoji="1" lang="en-US" altLang="ja-JP" sz="1050" b="0" dirty="0">
                        <a:solidFill>
                          <a:schemeClr val="tx1"/>
                        </a:solidFill>
                      </a:endParaRPr>
                    </a:p>
                    <a:p>
                      <a:r>
                        <a:rPr kumimoji="1" lang="ja-JP" altLang="en-US" sz="1050" b="0" dirty="0">
                          <a:solidFill>
                            <a:schemeClr val="tx1"/>
                          </a:solidFill>
                        </a:rPr>
                        <a:t>例：本人確認（当人認証結果）</a:t>
                      </a:r>
                      <a:endParaRPr kumimoji="1" lang="en-US" altLang="ja-JP" sz="105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171450" indent="-171450">
                        <a:buFont typeface="Arial" panose="020B0604020202020204" pitchFamily="34" charset="0"/>
                        <a:buChar char="•"/>
                      </a:pPr>
                      <a:r>
                        <a:rPr kumimoji="1" lang="en-US" altLang="ja-JP" sz="1050" b="0" dirty="0">
                          <a:solidFill>
                            <a:schemeClr val="tx1"/>
                          </a:solidFill>
                        </a:rPr>
                        <a:t>【</a:t>
                      </a:r>
                      <a:r>
                        <a:rPr kumimoji="1" lang="ja-JP" altLang="en-US" sz="1050" b="0" dirty="0">
                          <a:solidFill>
                            <a:schemeClr val="tx1"/>
                          </a:solidFill>
                        </a:rPr>
                        <a:t>業務目的に対し一定レベルの依拠が出来る状態</a:t>
                      </a:r>
                      <a:r>
                        <a:rPr kumimoji="1" lang="en-US" altLang="ja-JP" sz="1050" b="0" dirty="0">
                          <a:solidFill>
                            <a:schemeClr val="tx1"/>
                          </a:solidFill>
                        </a:rPr>
                        <a:t>】</a:t>
                      </a:r>
                      <a:br>
                        <a:rPr kumimoji="1" lang="en-US" altLang="ja-JP" sz="1050" b="0" dirty="0">
                          <a:solidFill>
                            <a:schemeClr val="tx1"/>
                          </a:solidFill>
                        </a:rPr>
                      </a:br>
                      <a:r>
                        <a:rPr kumimoji="1" lang="ja-JP" altLang="en-US" sz="1050" b="0" dirty="0">
                          <a:solidFill>
                            <a:schemeClr val="tx1"/>
                          </a:solidFill>
                        </a:rPr>
                        <a:t>事業者の事業者の</a:t>
                      </a:r>
                      <a:r>
                        <a:rPr kumimoji="1" lang="en-US" altLang="ja-JP" sz="1050" b="0" dirty="0">
                          <a:solidFill>
                            <a:schemeClr val="tx1"/>
                          </a:solidFill>
                        </a:rPr>
                        <a:t>KYC/KYB</a:t>
                      </a:r>
                      <a:r>
                        <a:rPr kumimoji="1" lang="ja-JP" altLang="en-US" sz="1050" b="0" dirty="0">
                          <a:solidFill>
                            <a:schemeClr val="tx1"/>
                          </a:solidFill>
                        </a:rPr>
                        <a:t>に関わる</a:t>
                      </a:r>
                      <a:r>
                        <a:rPr kumimoji="1" lang="en-US" altLang="ja-JP" sz="1050" b="0" dirty="0">
                          <a:solidFill>
                            <a:schemeClr val="tx1"/>
                          </a:solidFill>
                        </a:rPr>
                        <a:t>Verifiable Identity Community</a:t>
                      </a:r>
                      <a:r>
                        <a:rPr kumimoji="1" lang="ja-JP" altLang="en-US" sz="1050" b="0" dirty="0">
                          <a:solidFill>
                            <a:schemeClr val="tx1"/>
                          </a:solidFill>
                        </a:rPr>
                        <a:t>の形成に派生して整備を想定する</a:t>
                      </a:r>
                      <a:r>
                        <a:rPr kumimoji="1" lang="en-US" altLang="ja-JP" sz="1050" b="0" dirty="0">
                          <a:solidFill>
                            <a:schemeClr val="tx1"/>
                          </a:solidFill>
                        </a:rPr>
                        <a:t>Trusted Identity List</a:t>
                      </a:r>
                      <a:r>
                        <a:rPr kumimoji="1" lang="ja-JP" altLang="en-US" sz="1050" b="0" dirty="0">
                          <a:solidFill>
                            <a:schemeClr val="tx1"/>
                          </a:solidFill>
                        </a:rPr>
                        <a:t>とのアンカリングの検証</a:t>
                      </a:r>
                      <a:endParaRPr kumimoji="1" lang="en-US" altLang="ja-JP" sz="1050" b="0" dirty="0">
                        <a:solidFill>
                          <a:schemeClr val="tx1"/>
                        </a:solidFill>
                      </a:endParaRPr>
                    </a:p>
                    <a:p>
                      <a:pPr marL="171450" marR="0" lvl="0"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dirty="0">
                          <a:solidFill>
                            <a:schemeClr val="tx1"/>
                          </a:solidFill>
                        </a:rPr>
                        <a:t>【</a:t>
                      </a:r>
                      <a:r>
                        <a:rPr kumimoji="1" lang="ja-JP" altLang="en-US" sz="1050" b="0" dirty="0">
                          <a:solidFill>
                            <a:schemeClr val="tx1"/>
                          </a:solidFill>
                        </a:rPr>
                        <a:t>検証可能性の拡大</a:t>
                      </a:r>
                      <a:r>
                        <a:rPr kumimoji="1" lang="en-US" altLang="ja-JP" sz="1050" b="0" dirty="0">
                          <a:solidFill>
                            <a:schemeClr val="tx1"/>
                          </a:solidFill>
                        </a:rPr>
                        <a:t>】</a:t>
                      </a:r>
                      <a:br>
                        <a:rPr kumimoji="1" lang="en-US" altLang="ja-JP" sz="1050" b="0" dirty="0">
                          <a:solidFill>
                            <a:schemeClr val="tx1"/>
                          </a:solidFill>
                        </a:rPr>
                      </a:br>
                      <a:r>
                        <a:rPr kumimoji="1" lang="en-US" altLang="ja-JP" sz="1050" b="0" dirty="0">
                          <a:solidFill>
                            <a:schemeClr val="tx1"/>
                          </a:solidFill>
                        </a:rPr>
                        <a:t>Verifiable Identity</a:t>
                      </a:r>
                      <a:r>
                        <a:rPr kumimoji="1" lang="ja-JP" altLang="en-US" sz="1050" b="0" dirty="0">
                          <a:solidFill>
                            <a:schemeClr val="tx1"/>
                          </a:solidFill>
                        </a:rPr>
                        <a:t>、</a:t>
                      </a:r>
                      <a:r>
                        <a:rPr kumimoji="1" lang="en-US" altLang="ja-JP" sz="1050" b="0" dirty="0">
                          <a:solidFill>
                            <a:schemeClr val="tx1"/>
                          </a:solidFill>
                        </a:rPr>
                        <a:t>Verifiable Data</a:t>
                      </a:r>
                      <a:r>
                        <a:rPr kumimoji="1" lang="ja-JP" altLang="en-US" sz="1050" b="0" dirty="0">
                          <a:solidFill>
                            <a:schemeClr val="tx1"/>
                          </a:solidFill>
                        </a:rPr>
                        <a:t>、</a:t>
                      </a:r>
                      <a:r>
                        <a:rPr kumimoji="1" lang="en-US" altLang="ja-JP" sz="1050" b="0" dirty="0">
                          <a:solidFill>
                            <a:schemeClr val="tx1"/>
                          </a:solidFill>
                        </a:rPr>
                        <a:t>Verifiable Messaging</a:t>
                      </a:r>
                      <a:r>
                        <a:rPr kumimoji="1" lang="ja-JP" altLang="en-US" sz="1050" b="0" dirty="0">
                          <a:solidFill>
                            <a:schemeClr val="tx1"/>
                          </a:solidFill>
                        </a:rPr>
                        <a:t>の検証</a:t>
                      </a:r>
                      <a:endParaRPr kumimoji="1" lang="en-US" altLang="ja-JP" sz="1050" b="0" dirty="0">
                        <a:solidFill>
                          <a:schemeClr val="tx1"/>
                        </a:solidFill>
                      </a:endParaRPr>
                    </a:p>
                    <a:p>
                      <a:pPr marL="171450" marR="0" lvl="0"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dirty="0">
                          <a:solidFill>
                            <a:schemeClr val="tx1"/>
                          </a:solidFill>
                        </a:rPr>
                        <a:t>【</a:t>
                      </a:r>
                      <a:r>
                        <a:rPr kumimoji="1" lang="ja-JP" altLang="en-US" sz="1050" b="0" dirty="0">
                          <a:solidFill>
                            <a:schemeClr val="tx1"/>
                          </a:solidFill>
                        </a:rPr>
                        <a:t>複数の事業者の発行する証明書（データ）のアグリゲートによる複合的な業務判断</a:t>
                      </a:r>
                      <a:r>
                        <a:rPr kumimoji="1" lang="en-US" altLang="ja-JP" sz="1050" b="0" dirty="0">
                          <a:solidFill>
                            <a:schemeClr val="tx1"/>
                          </a:solidFill>
                        </a:rPr>
                        <a:t>】</a:t>
                      </a:r>
                      <a:br>
                        <a:rPr kumimoji="1" lang="en-US" altLang="ja-JP" sz="1050" b="0" dirty="0">
                          <a:solidFill>
                            <a:schemeClr val="tx1"/>
                          </a:solidFill>
                        </a:rPr>
                      </a:br>
                      <a:r>
                        <a:rPr kumimoji="1" lang="ja-JP" altLang="en-US" sz="1050" b="0" dirty="0">
                          <a:solidFill>
                            <a:schemeClr val="tx1"/>
                          </a:solidFill>
                        </a:rPr>
                        <a:t>関連する複数の</a:t>
                      </a:r>
                      <a:r>
                        <a:rPr kumimoji="1" lang="en-US" altLang="ja-JP" sz="1050" b="0" dirty="0">
                          <a:solidFill>
                            <a:schemeClr val="tx1"/>
                          </a:solidFill>
                        </a:rPr>
                        <a:t>Verifiable Data</a:t>
                      </a:r>
                      <a:r>
                        <a:rPr kumimoji="1" lang="ja-JP" altLang="en-US" sz="1050" b="0" dirty="0">
                          <a:solidFill>
                            <a:schemeClr val="tx1"/>
                          </a:solidFill>
                        </a:rPr>
                        <a:t>を一纏めとして連携し、紐づけデータを含めて自動検証</a:t>
                      </a:r>
                      <a:endParaRPr kumimoji="1" lang="en-US" altLang="ja-JP" sz="105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050" b="0" dirty="0">
                          <a:solidFill>
                            <a:schemeClr val="tx1"/>
                          </a:solidFill>
                        </a:rPr>
                        <a:t>補助金事業等の事務局等</a:t>
                      </a:r>
                      <a:endParaRPr kumimoji="1" lang="en-US" altLang="ja-JP" sz="1050" b="0" dirty="0">
                        <a:solidFill>
                          <a:schemeClr val="tx1"/>
                        </a:solidFill>
                      </a:endParaRPr>
                    </a:p>
                    <a:p>
                      <a:r>
                        <a:rPr kumimoji="1" lang="ja-JP" altLang="en-US" sz="1050" b="0" dirty="0">
                          <a:solidFill>
                            <a:schemeClr val="tx1"/>
                          </a:solidFill>
                        </a:rPr>
                        <a:t>（一部、証明発行時に、</a:t>
                      </a:r>
                      <a:r>
                        <a:rPr kumimoji="1" lang="en-US" altLang="ja-JP" sz="1050" b="0" dirty="0">
                          <a:solidFill>
                            <a:schemeClr val="tx1"/>
                          </a:solidFill>
                        </a:rPr>
                        <a:t>Issuer</a:t>
                      </a:r>
                      <a:r>
                        <a:rPr kumimoji="1" lang="ja-JP" altLang="en-US" sz="1050" b="0" dirty="0">
                          <a:solidFill>
                            <a:schemeClr val="tx1"/>
                          </a:solidFill>
                        </a:rPr>
                        <a:t>側での検証利用もあり）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379338">
                <a:tc>
                  <a:txBody>
                    <a:bodyPr/>
                    <a:lstStyle/>
                    <a:p>
                      <a:r>
                        <a:rPr kumimoji="1" lang="ja-JP" altLang="en-US" sz="1050" b="0" dirty="0">
                          <a:solidFill>
                            <a:schemeClr val="tx1"/>
                          </a:solidFill>
                        </a:rPr>
                        <a:t>機械可読性のあるデータとして取得および提出可能な対象書類が限定的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60955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dirty="0">
                          <a:solidFill>
                            <a:schemeClr val="tx1"/>
                          </a:solidFill>
                        </a:rPr>
                        <a:t>紙や機械可読性の無いデータではなく、機械可読性のあるデータの業務活用</a:t>
                      </a:r>
                      <a:endParaRPr kumimoji="1" lang="en-US" altLang="ja-JP" sz="1050" b="0" dirty="0">
                        <a:solidFill>
                          <a:schemeClr val="tx1"/>
                        </a:solidFill>
                      </a:endParaRP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rPr>
                        <a:t>例：口座証明　例：納税証明</a:t>
                      </a:r>
                    </a:p>
                    <a:p>
                      <a:pPr marL="0" marR="0" lvl="0" indent="0" algn="l" defTabSz="609559"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rPr>
                        <a:t>例：請求情報や決済情報等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050" b="0" dirty="0">
                          <a:solidFill>
                            <a:schemeClr val="tx1"/>
                          </a:solidFill>
                        </a:rPr>
                        <a:t>補助金事業等の事務局等</a:t>
                      </a:r>
                      <a:endParaRPr kumimoji="1" lang="en-US" altLang="ja-JP" sz="105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bl>
          </a:graphicData>
        </a:graphic>
      </p:graphicFrame>
      <p:sp>
        <p:nvSpPr>
          <p:cNvPr id="13" name="正方形/長方形 12"/>
          <p:cNvSpPr/>
          <p:nvPr/>
        </p:nvSpPr>
        <p:spPr>
          <a:xfrm>
            <a:off x="331788" y="5042144"/>
            <a:ext cx="1199300" cy="1555506"/>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Arial"/>
                <a:ea typeface="Meiryo UI"/>
                <a:cs typeface="+mn-cs"/>
              </a:rPr>
              <a:t>主な成果</a:t>
            </a:r>
            <a:endParaRPr kumimoji="1" lang="en-US" altLang="ja-JP" sz="1400" b="1" i="0" u="none" strike="noStrike" kern="1200" cap="none" spc="0" normalizeH="0" baseline="0" noProof="0" dirty="0">
              <a:ln>
                <a:noFill/>
              </a:ln>
              <a:solidFill>
                <a:srgbClr val="FFFFFF"/>
              </a:solidFill>
              <a:effectLst/>
              <a:uLnTx/>
              <a:uFillTx/>
              <a:latin typeface="Arial"/>
              <a:ea typeface="Meiryo UI"/>
              <a:cs typeface="+mn-cs"/>
            </a:endParaRPr>
          </a:p>
        </p:txBody>
      </p:sp>
      <p:sp>
        <p:nvSpPr>
          <p:cNvPr id="16" name="正方形/長方形 15"/>
          <p:cNvSpPr/>
          <p:nvPr/>
        </p:nvSpPr>
        <p:spPr>
          <a:xfrm>
            <a:off x="1679944" y="5042142"/>
            <a:ext cx="7894268" cy="1545857"/>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行政手続き（特に補助金事業等）への</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Trusted Web</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の社会実装が、「不適切利用の抑止」「関連書類等のデジタル化促進」の更なる向上に対し、どのように寄与する可能性があるか（最終的に目指す世界観）についての考察、検討が必要となる仕組み（ガバナンス観点、システム観点）の考察</a:t>
            </a:r>
            <a:endParaRPr kumimoji="1" lang="en-US" altLang="ja-JP" sz="1400" dirty="0">
              <a:solidFill>
                <a:schemeClr val="tx1"/>
              </a:solidFill>
              <a:latin typeface="Arial"/>
              <a:ea typeface="Meiryo U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民間ビジネス環境へ寄与する可能性も念頭にした、社会実装された行政手続き基盤の社会定着</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社会基盤化</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a:t>
            </a:r>
            <a:r>
              <a:rPr kumimoji="1" lang="ja-JP" altLang="en-US" sz="1400" dirty="0">
                <a:solidFill>
                  <a:schemeClr val="tx1"/>
                </a:solidFill>
                <a:latin typeface="Arial"/>
                <a:ea typeface="Meiryo UI"/>
              </a:rPr>
              <a:t>に向けた</a:t>
            </a:r>
            <a:r>
              <a:rPr kumimoji="1" lang="en-US" altLang="ja-JP" sz="1400" dirty="0">
                <a:solidFill>
                  <a:schemeClr val="tx1"/>
                </a:solidFill>
                <a:latin typeface="Arial"/>
                <a:ea typeface="Meiryo UI"/>
              </a:rPr>
              <a:t>(or</a:t>
            </a:r>
            <a:r>
              <a:rPr kumimoji="1" lang="ja-JP" altLang="en-US" sz="1400" dirty="0">
                <a:solidFill>
                  <a:schemeClr val="tx1"/>
                </a:solidFill>
                <a:latin typeface="Arial"/>
                <a:ea typeface="Meiryo UI"/>
              </a:rPr>
              <a:t>への</a:t>
            </a:r>
            <a:r>
              <a:rPr kumimoji="1" lang="en-US" altLang="ja-JP" sz="1400" dirty="0">
                <a:solidFill>
                  <a:schemeClr val="tx1"/>
                </a:solidFill>
                <a:latin typeface="Arial"/>
                <a:ea typeface="Meiryo UI"/>
              </a:rPr>
              <a:t>)</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提言</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来年度以降、いずれかの省庁における実証実験の検討契機となる、プロトタイプシステム企画の要件定義として、要求機能の特定、フロー図、システム概要図、</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UI/UX</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イメージ等の検討</a:t>
            </a:r>
            <a:r>
              <a:rPr kumimoji="1" lang="ja-JP" altLang="en-US" sz="1400" dirty="0">
                <a:solidFill>
                  <a:schemeClr val="tx1"/>
                </a:solidFill>
                <a:latin typeface="Arial"/>
                <a:ea typeface="Meiryo UI"/>
              </a:rPr>
              <a:t>の</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実施</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14" name="正方形/長方形 13"/>
          <p:cNvSpPr/>
          <p:nvPr/>
        </p:nvSpPr>
        <p:spPr>
          <a:xfrm>
            <a:off x="1679945" y="3971925"/>
            <a:ext cx="7894268" cy="1000519"/>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補助金事業等の事務局等における課題の特定（現状分析による顕在課題の特定にとどまらない、</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To-Be</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目標を軸とした阻害要因および解決すべき課題の特定）、および</a:t>
            </a:r>
            <a:r>
              <a:rPr kumimoji="1" lang="en-US" altLang="ja-JP" sz="1400" b="0" i="0" u="none" strike="noStrike" kern="1200" cap="none" spc="0" normalizeH="0" baseline="0" noProof="0" dirty="0">
                <a:ln>
                  <a:noFill/>
                </a:ln>
                <a:solidFill>
                  <a:schemeClr val="tx1"/>
                </a:solidFill>
                <a:effectLst/>
                <a:uLnTx/>
                <a:uFillTx/>
                <a:latin typeface="Arial"/>
                <a:ea typeface="Meiryo UI"/>
                <a:cs typeface="+mn-cs"/>
              </a:rPr>
              <a:t>TO BE</a:t>
            </a: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検討および論点整理</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Arial"/>
                <a:ea typeface="Meiryo UI"/>
                <a:cs typeface="+mn-cs"/>
              </a:rPr>
              <a:t>プロトタイプシステム企画におけるシナリオ仮説の考察と、証明発行元として候補となる事業者等との意見交換を踏まえた、机上での事業実現可能性の調査</a:t>
            </a:r>
            <a:endParaRPr kumimoji="1" lang="en-US" altLang="ja-JP" sz="1400" b="0" i="0" u="none" strike="noStrike" kern="1200" cap="none" spc="0" normalizeH="0" baseline="0" noProof="0" dirty="0">
              <a:ln>
                <a:noFill/>
              </a:ln>
              <a:solidFill>
                <a:schemeClr val="tx1"/>
              </a:solidFill>
              <a:effectLst/>
              <a:uLnTx/>
              <a:uFillTx/>
              <a:latin typeface="Arial"/>
              <a:ea typeface="Meiryo UI"/>
              <a:cs typeface="+mn-cs"/>
            </a:endParaRP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7" y="3971925"/>
            <a:ext cx="1199300" cy="1000519"/>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課題</a:t>
            </a:r>
            <a:r>
              <a:rPr kumimoji="1" lang="ja-JP" altLang="en-US" sz="1100" b="1" dirty="0">
                <a:solidFill>
                  <a:srgbClr val="FFFFFF"/>
                </a:solidFill>
                <a:latin typeface="Arial"/>
                <a:ea typeface="Meiryo UI"/>
              </a:rPr>
              <a:t>・</a:t>
            </a: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論点整理・</a:t>
            </a:r>
            <a:r>
              <a:rPr kumimoji="1" lang="en-US" altLang="ja-JP" sz="1100" b="1" i="0" u="none" strike="noStrike" kern="1200" cap="none" spc="0" normalizeH="0" baseline="0" noProof="0" dirty="0">
                <a:ln>
                  <a:noFill/>
                </a:ln>
                <a:solidFill>
                  <a:srgbClr val="FFFFFF"/>
                </a:solidFill>
                <a:effectLst/>
                <a:uLnTx/>
                <a:uFillTx/>
                <a:latin typeface="Arial"/>
                <a:ea typeface="Meiryo UI"/>
                <a:cs typeface="+mn-cs"/>
              </a:rPr>
              <a:t>To-Be</a:t>
            </a: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検討</a:t>
            </a:r>
            <a:endParaRPr kumimoji="1" lang="en-US" altLang="ja-JP" sz="1100" b="1" i="0" u="none" strike="noStrike" kern="1200" cap="none" spc="0" normalizeH="0" baseline="0" noProof="0" dirty="0">
              <a:ln>
                <a:noFill/>
              </a:ln>
              <a:solidFill>
                <a:srgbClr val="FFFFFF"/>
              </a:solidFill>
              <a:effectLst/>
              <a:uLnTx/>
              <a:uFillTx/>
              <a:latin typeface="Arial"/>
              <a:ea typeface="Meiryo UI"/>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1" i="0" u="none" strike="noStrike" kern="1200" cap="none" spc="0" normalizeH="0" baseline="0" noProof="0" dirty="0">
                <a:ln>
                  <a:noFill/>
                </a:ln>
                <a:solidFill>
                  <a:srgbClr val="FFFFFF"/>
                </a:solidFill>
                <a:effectLst/>
                <a:uLnTx/>
                <a:uFillTx/>
                <a:latin typeface="Arial"/>
                <a:ea typeface="Meiryo UI"/>
                <a:cs typeface="+mn-cs"/>
              </a:rPr>
              <a:t>机上ビジネスフィージビリティスタディ</a:t>
            </a:r>
          </a:p>
        </p:txBody>
      </p:sp>
      <p:sp>
        <p:nvSpPr>
          <p:cNvPr id="11" name="タイトル 6">
            <a:extLst>
              <a:ext uri="{FF2B5EF4-FFF2-40B4-BE49-F238E27FC236}">
                <a16:creationId xmlns:a16="http://schemas.microsoft.com/office/drawing/2014/main" id="{6BDF8B62-4739-076A-C10D-BE28CDBE8E2A}"/>
              </a:ext>
            </a:extLst>
          </p:cNvPr>
          <p:cNvSpPr>
            <a:spLocks noGrp="1"/>
          </p:cNvSpPr>
          <p:nvPr>
            <p:ph type="title"/>
          </p:nvPr>
        </p:nvSpPr>
        <p:spPr>
          <a:xfrm>
            <a:off x="403126" y="294006"/>
            <a:ext cx="9072000" cy="369683"/>
          </a:xfrm>
        </p:spPr>
        <p:txBody>
          <a:bodyPr vert="horz"/>
          <a:lstStyle/>
          <a:p>
            <a:r>
              <a:rPr lang="ja-JP" altLang="en-US" dirty="0">
                <a:latin typeface="Meiryo UI" panose="020B0604030504040204" pitchFamily="50" charset="-128"/>
                <a:ea typeface="Meiryo UI" panose="020B0604030504040204" pitchFamily="50" charset="-128"/>
              </a:rPr>
              <a:t>補助金事業を題材とした法人向け行政手続</a:t>
            </a:r>
            <a:r>
              <a:rPr lang="en-US" altLang="ja-JP" dirty="0">
                <a:latin typeface="Meiryo UI" panose="020B0604030504040204" pitchFamily="50" charset="-128"/>
                <a:ea typeface="Meiryo UI" panose="020B0604030504040204" pitchFamily="50" charset="-128"/>
              </a:rPr>
              <a:t>DX</a:t>
            </a:r>
            <a:r>
              <a:rPr lang="ja-JP" altLang="en-US" dirty="0">
                <a:latin typeface="Meiryo UI" panose="020B0604030504040204" pitchFamily="50" charset="-128"/>
                <a:ea typeface="Meiryo UI" panose="020B0604030504040204" pitchFamily="50" charset="-128"/>
              </a:rPr>
              <a:t>社会基盤化のプレ検討</a:t>
            </a:r>
            <a:br>
              <a:rPr lang="en-US" altLang="ja-JP" dirty="0">
                <a:latin typeface="Meiryo UI" panose="020B0604030504040204" pitchFamily="50" charset="-128"/>
                <a:ea typeface="Meiryo UI" panose="020B0604030504040204" pitchFamily="50" charset="-128"/>
              </a:rPr>
            </a:br>
            <a:r>
              <a:rPr lang="ja-JP" altLang="en-US" sz="2000" b="1" dirty="0">
                <a:latin typeface="Meiryo UI" panose="020B0604030504040204" pitchFamily="50" charset="-128"/>
                <a:ea typeface="Meiryo UI" panose="020B0604030504040204" pitchFamily="50" charset="-128"/>
              </a:rPr>
              <a:t>（一般社団法人情報サービス産業協会）</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2/2</a:t>
            </a:r>
            <a:r>
              <a:rPr lang="ja-JP" altLang="en-US" dirty="0">
                <a:latin typeface="Meiryo UI" panose="020B0604030504040204" pitchFamily="50" charset="-128"/>
                <a:ea typeface="Meiryo UI" panose="020B0604030504040204" pitchFamily="50" charset="-128"/>
              </a:rPr>
              <a:t>）</a:t>
            </a:r>
            <a:endParaRPr kumimoji="1" lang="ja-JP" altLang="en-US"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4BC694CB-3111-960F-B847-C5D3523545E4}"/>
              </a:ext>
            </a:extLst>
          </p:cNvPr>
          <p:cNvSpPr txBox="1"/>
          <p:nvPr/>
        </p:nvSpPr>
        <p:spPr bwMode="gray">
          <a:xfrm>
            <a:off x="1609725" y="704051"/>
            <a:ext cx="7964486" cy="769441"/>
          </a:xfrm>
          <a:prstGeom prst="rect">
            <a:avLst/>
          </a:prstGeom>
          <a:noFill/>
        </p:spPr>
        <p:txBody>
          <a:bodyPr wrap="square">
            <a:spAutoFit/>
          </a:bodyPr>
          <a:lstStyle/>
          <a:p>
            <a:pPr marL="171450" marR="0" indent="-171450"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100" dirty="0">
                <a:latin typeface="Meiryo UI" panose="020B0604030504040204" pitchFamily="50" charset="-128"/>
                <a:ea typeface="Meiryo UI" panose="020B0604030504040204" pitchFamily="50" charset="-128"/>
                <a:cs typeface="+mn-cs"/>
              </a:rPr>
              <a:t>「業務目的に対し一定レベルの信頼性の担保がとれない状態」</a:t>
            </a:r>
            <a:r>
              <a:rPr kumimoji="1" lang="ja-JP" altLang="en-US" sz="110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の情報は、補助金事業等の事務局等の業務運用における業務判断の為の</a:t>
            </a:r>
            <a:r>
              <a:rPr kumimoji="1" lang="ja-JP" altLang="en-US" sz="1100" dirty="0">
                <a:latin typeface="Meiryo UI" panose="020B0604030504040204" pitchFamily="50" charset="-128"/>
                <a:ea typeface="Meiryo UI" panose="020B0604030504040204" pitchFamily="50" charset="-128"/>
                <a:cs typeface="+mn-cs"/>
              </a:rPr>
              <a:t>「参考情報」として情報価値が低く、利活用が難しい</a:t>
            </a:r>
            <a:endParaRPr kumimoji="1" lang="en-US" altLang="ja-JP" sz="1100" dirty="0">
              <a:latin typeface="Meiryo UI" panose="020B0604030504040204" pitchFamily="50" charset="-128"/>
              <a:ea typeface="Meiryo UI" panose="020B0604030504040204" pitchFamily="50" charset="-128"/>
              <a:cs typeface="+mn-cs"/>
            </a:endParaRPr>
          </a:p>
          <a:p>
            <a:pPr marL="171450" marR="0" indent="-171450" defTabSz="990564" rtl="0" eaLnBrk="1" fontAlgn="auto" latinLnBrk="0" hangingPunct="1">
              <a:lnSpc>
                <a:spcPct val="100000"/>
              </a:lnSpc>
              <a:spcBef>
                <a:spcPts val="0"/>
              </a:spcBef>
              <a:spcAft>
                <a:spcPts val="0"/>
              </a:spcAft>
              <a:buClrTx/>
              <a:buSzPct val="100000"/>
              <a:buFont typeface="Arial" panose="020B0604020202020204" pitchFamily="34" charset="0"/>
              <a:buChar char="•"/>
              <a:tabLst/>
            </a:pPr>
            <a:r>
              <a:rPr kumimoji="1" lang="ja-JP" altLang="en-US" sz="1100" dirty="0">
                <a:latin typeface="Meiryo UI" panose="020B0604030504040204" pitchFamily="50" charset="-128"/>
                <a:ea typeface="Meiryo UI" panose="020B0604030504040204" pitchFamily="50" charset="-128"/>
                <a:cs typeface="+mn-cs"/>
              </a:rPr>
              <a:t>事業者（個人事業主を含む）の</a:t>
            </a:r>
            <a:r>
              <a:rPr kumimoji="1" lang="en-US" altLang="ja-JP" sz="1100" dirty="0">
                <a:latin typeface="Meiryo UI" panose="020B0604030504040204" pitchFamily="50" charset="-128"/>
                <a:ea typeface="Meiryo UI" panose="020B0604030504040204" pitchFamily="50" charset="-128"/>
                <a:cs typeface="+mn-cs"/>
              </a:rPr>
              <a:t>KYB</a:t>
            </a:r>
            <a:r>
              <a:rPr kumimoji="1" lang="ja-JP" altLang="en-US" sz="1100" dirty="0">
                <a:latin typeface="Meiryo UI" panose="020B0604030504040204" pitchFamily="50" charset="-128"/>
                <a:ea typeface="Meiryo UI" panose="020B0604030504040204" pitchFamily="50" charset="-128"/>
                <a:cs typeface="+mn-cs"/>
              </a:rPr>
              <a:t>に関しては、特定のエビデンスの確認やデータベース等に対する参照だけでは実態の把握が困難であり、複数の事業者の発行する証明書（ビジネス活動から生成されたデータ）を複合的に判断することにより、信頼性の向上を目指す</a:t>
            </a:r>
          </a:p>
        </p:txBody>
      </p:sp>
      <p:sp>
        <p:nvSpPr>
          <p:cNvPr id="5" name="スライド番号プレースホルダー 3">
            <a:extLst>
              <a:ext uri="{FF2B5EF4-FFF2-40B4-BE49-F238E27FC236}">
                <a16:creationId xmlns:a16="http://schemas.microsoft.com/office/drawing/2014/main" id="{DC85B3E2-F6AF-8233-F2F7-1997134752F5}"/>
              </a:ext>
            </a:extLst>
          </p:cNvPr>
          <p:cNvSpPr>
            <a:spLocks noGrp="1"/>
          </p:cNvSpPr>
          <p:nvPr>
            <p:ph type="sldNum" sz="quarter" idx="11"/>
          </p:nvPr>
        </p:nvSpPr>
        <p:spPr>
          <a:xfrm>
            <a:off x="4176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EB1B23-9AF8-425B-BAD7-B9FA00F18833}" type="slidenum">
              <a:rPr kumimoji="0" lang="ja-JP" altLang="en-US" sz="900" b="0" i="0" u="none" strike="noStrike" kern="1200" cap="none" spc="0" normalizeH="0" baseline="0" noProof="0" smtClean="0">
                <a:ln>
                  <a:noFill/>
                </a:ln>
                <a:solidFill>
                  <a:prstClr val="black"/>
                </a:solidFill>
                <a:effectLst/>
                <a:uLnTx/>
                <a:uFillTx/>
                <a:latin typeface="Meiryo UI"/>
                <a:ea typeface="Meiryo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ja-JP" altLang="en-US" sz="900" b="0" i="0" u="none" strike="noStrike" kern="1200" cap="none" spc="0" normalizeH="0" baseline="0" noProof="0">
              <a:ln>
                <a:noFill/>
              </a:ln>
              <a:solidFill>
                <a:prstClr val="black"/>
              </a:solidFill>
              <a:effectLst/>
              <a:uLnTx/>
              <a:uFillTx/>
              <a:latin typeface="Meiryo UI"/>
              <a:ea typeface="Meiryo UI"/>
              <a:cs typeface="+mn-cs"/>
              <a:sym typeface="+mn-lt"/>
            </a:endParaRPr>
          </a:p>
        </p:txBody>
      </p:sp>
    </p:spTree>
    <p:extLst>
      <p:ext uri="{BB962C8B-B14F-4D97-AF65-F5344CB8AC3E}">
        <p14:creationId xmlns:p14="http://schemas.microsoft.com/office/powerpoint/2010/main" val="22250962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CC2C5A-71F2-4D4A-9A8A-EEBFA94D12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3D8878-20AF-451B-8C6F-19EF4CD92CC9}">
  <ds:schemaRefs>
    <ds:schemaRef ds:uri="http://schemas.microsoft.com/sharepoint/v3/contenttype/forms"/>
  </ds:schemaRefs>
</ds:datastoreItem>
</file>

<file path=customXml/itemProps3.xml><?xml version="1.0" encoding="utf-8"?>
<ds:datastoreItem xmlns:ds="http://schemas.openxmlformats.org/officeDocument/2006/customXml" ds:itemID="{98B5F717-885C-4B4B-B4AB-B9B11BC4CA19}">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1256</Words>
  <Application>Microsoft Office PowerPoint</Application>
  <PresentationFormat>A4 210 x 297 mm</PresentationFormat>
  <Paragraphs>85</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Yu Gothic UI</vt:lpstr>
      <vt:lpstr>Arial</vt:lpstr>
      <vt:lpstr>Calibri</vt:lpstr>
      <vt:lpstr>Calibri Light</vt:lpstr>
      <vt:lpstr>Verdana</vt:lpstr>
      <vt:lpstr>Wingdings</vt:lpstr>
      <vt:lpstr>DT Template_A4_J_202201</vt:lpstr>
      <vt:lpstr>think-cell スライド</vt:lpstr>
      <vt:lpstr>補助金事業を題材とした法人向け行政手続DX社会基盤化のプレ検討 （一般社団法人情報サービス産業協会）（1/2）</vt:lpstr>
      <vt:lpstr>補助金事業を題材とした法人向け行政手続DX社会基盤化のプレ検討 （一般社団法人情報サービス産業協会）（2/2）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2024-04-09T02:50:59Z</dcterms:created>
  <dcterms:modified xsi:type="dcterms:W3CDTF">2024-06-04T08:31:19Z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2024-04-09T02:51:09Z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cf2ef8bb-ee98-4919-80f2-801354cdc02a</vt:lpwstr>
  </property>
  <property fmtid="{D5CDD505-2E9C-101B-9397-08002B2CF9AE}" pid="8" name="MSIP_Label_ea60d57e-af5b-4752-ac57-3e4f28ca11dc_ContentBits">
    <vt:lpwstr>0</vt:lpwstr>
  </property>
  <property fmtid="{D5CDD505-2E9C-101B-9397-08002B2CF9AE}" pid="9" name="MSIP_Label_babb27ca-7868-470c-8d5b-74df37759162_ContentBits">
    <vt:lpwstr>0</vt:lpwstr>
  </property>
  <property fmtid="{D5CDD505-2E9C-101B-9397-08002B2CF9AE}" pid="10" name="ContentTypeId">
    <vt:lpwstr>0x010100232F9C2F28AFE34988257E434D6816F1</vt:lpwstr>
  </property>
  <property fmtid="{D5CDD505-2E9C-101B-9397-08002B2CF9AE}" pid="11" name="MSIP_Label_babb27ca-7868-470c-8d5b-74df37759162_ActionId">
    <vt:lpwstr>52dfc13f-b815-4f70-9187-5433fd9d1ad9</vt:lpwstr>
  </property>
  <property fmtid="{D5CDD505-2E9C-101B-9397-08002B2CF9AE}" pid="12" name="MSIP_Label_babb27ca-7868-470c-8d5b-74df37759162_SetDate">
    <vt:lpwstr>2024-04-05T08:06:32Z</vt:lpwstr>
  </property>
  <property fmtid="{D5CDD505-2E9C-101B-9397-08002B2CF9AE}" pid="13" name="MSIP_Label_babb27ca-7868-470c-8d5b-74df37759162_SiteId">
    <vt:lpwstr>bdda4ca5-4ffd-4f47-9e0d-ce56ad194b37</vt:lpwstr>
  </property>
  <property fmtid="{D5CDD505-2E9C-101B-9397-08002B2CF9AE}" pid="14" name="MSIP_Label_babb27ca-7868-470c-8d5b-74df37759162_Method">
    <vt:lpwstr>Privileged</vt:lpwstr>
  </property>
  <property fmtid="{D5CDD505-2E9C-101B-9397-08002B2CF9AE}" pid="15" name="MSIP_Label_babb27ca-7868-470c-8d5b-74df37759162_Enabled">
    <vt:lpwstr>true</vt:lpwstr>
  </property>
  <property fmtid="{D5CDD505-2E9C-101B-9397-08002B2CF9AE}" pid="16" name="MSIP_Label_babb27ca-7868-470c-8d5b-74df37759162_Name">
    <vt:lpwstr>babb27ca-7868-470c-8d5b-74df37759162</vt:lpwstr>
  </property>
  <property fmtid="{D5CDD505-2E9C-101B-9397-08002B2CF9AE}" pid="17" name="MediaServiceImageTags">
    <vt:lpwstr/>
  </property>
</Properties>
</file>