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908" r:id="rId4"/>
  </p:sldMasterIdLst>
  <p:notesMasterIdLst>
    <p:notesMasterId r:id="rId7"/>
  </p:notesMasterIdLst>
  <p:handoutMasterIdLst>
    <p:handoutMasterId r:id="rId8"/>
  </p:handoutMasterIdLst>
  <p:sldIdLst>
    <p:sldId id="2147472663" r:id="rId5"/>
    <p:sldId id="2147472659" r:id="rId6"/>
  </p:sldIdLst>
  <p:sldSz cx="9906000" cy="6858000" type="A4"/>
  <p:notesSz cx="6807200" cy="9939338"/>
  <p:custDataLst>
    <p:tags r:id="rId9"/>
  </p:custDataLst>
  <p:defaultTex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2" pos="312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85FED6-3765-4D74-973E-B07900E99242}" v="41" dt="2024-04-09T02:48:42.145"/>
  </p1510:revLst>
</p1510:revInfo>
</file>

<file path=ppt/tableStyles.xml><?xml version="1.0" encoding="utf-8"?>
<a:tblStyleLst xmlns:a="http://schemas.openxmlformats.org/drawingml/2006/main" def="{5C22544A-7EE6-4342-B048-85BDC9FD1C3A}">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6391" autoAdjust="0"/>
  </p:normalViewPr>
  <p:slideViewPr>
    <p:cSldViewPr snapToGrid="0" showGuides="1">
      <p:cViewPr varScale="1">
        <p:scale>
          <a:sx n="170" d="100"/>
          <a:sy n="170" d="100"/>
        </p:scale>
        <p:origin x="1008" y="150"/>
      </p:cViewPr>
      <p:guideLst>
        <p:guide pos="3120"/>
        <p:guide orient="horz" pos="2160"/>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74" d="100"/>
          <a:sy n="74" d="100"/>
        </p:scale>
        <p:origin x="4044"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viewProps" Target="viewProps.xml"/><Relationship Id="rId2" Type="http://schemas.openxmlformats.org/officeDocument/2006/relationships/customXml" Target="../customXml/item2.xml"/><Relationship Id="rId16"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tags" Target="tags/tag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4C85D748-EDF5-72AD-A12B-11D25A8930BA}"/>
              </a:ext>
            </a:extLst>
          </p:cNvPr>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B0E94C6B-CEBE-A8BC-2562-5DDE6897DCCC}"/>
              </a:ext>
            </a:extLst>
          </p:cNvPr>
          <p:cNvSpPr>
            <a:spLocks noGrp="1"/>
          </p:cNvSpPr>
          <p:nvPr>
            <p:ph type="dt" sz="quarter" idx="1"/>
          </p:nvPr>
        </p:nvSpPr>
        <p:spPr>
          <a:xfrm>
            <a:off x="3856038" y="0"/>
            <a:ext cx="2949575" cy="498475"/>
          </a:xfrm>
          <a:prstGeom prst="rect">
            <a:avLst/>
          </a:prstGeom>
        </p:spPr>
        <p:txBody>
          <a:bodyPr vert="horz" lIns="91440" tIns="45720" rIns="91440" bIns="45720" rtlCol="0"/>
          <a:lstStyle>
            <a:lvl1pPr algn="r">
              <a:defRPr sz="1200"/>
            </a:lvl1pPr>
          </a:lstStyle>
          <a:p>
            <a:fld id="{F2C8F3A3-07AD-427D-8E22-DD858B88B29D}" type="datetimeFigureOut">
              <a:rPr kumimoji="1" lang="ja-JP" altLang="en-US" smtClean="0"/>
              <a:t>2024/6/4</a:t>
            </a:fld>
            <a:endParaRPr kumimoji="1" lang="ja-JP" altLang="en-US"/>
          </a:p>
        </p:txBody>
      </p:sp>
      <p:sp>
        <p:nvSpPr>
          <p:cNvPr id="4" name="フッター プレースホルダー 3">
            <a:extLst>
              <a:ext uri="{FF2B5EF4-FFF2-40B4-BE49-F238E27FC236}">
                <a16:creationId xmlns:a16="http://schemas.microsoft.com/office/drawing/2014/main" id="{91B140E9-14C2-A29D-1107-2D0B2711F652}"/>
              </a:ext>
            </a:extLst>
          </p:cNvPr>
          <p:cNvSpPr>
            <a:spLocks noGrp="1"/>
          </p:cNvSpPr>
          <p:nvPr>
            <p:ph type="ftr" sz="quarter" idx="2"/>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763F226-09A3-D57E-BF47-E11E079CB5D9}"/>
              </a:ext>
            </a:extLst>
          </p:cNvPr>
          <p:cNvSpPr>
            <a:spLocks noGrp="1"/>
          </p:cNvSpPr>
          <p:nvPr>
            <p:ph type="sldNum" sz="quarter" idx="3"/>
          </p:nvPr>
        </p:nvSpPr>
        <p:spPr>
          <a:xfrm>
            <a:off x="3856038" y="9440863"/>
            <a:ext cx="2949575" cy="498475"/>
          </a:xfrm>
          <a:prstGeom prst="rect">
            <a:avLst/>
          </a:prstGeom>
        </p:spPr>
        <p:txBody>
          <a:bodyPr vert="horz" lIns="91440" tIns="45720" rIns="91440" bIns="45720" rtlCol="0" anchor="b"/>
          <a:lstStyle>
            <a:lvl1pPr algn="r">
              <a:defRPr sz="1200"/>
            </a:lvl1pPr>
          </a:lstStyle>
          <a:p>
            <a:fld id="{2991E0DE-9570-4C61-AE68-708F6D0731A7}" type="slidenum">
              <a:rPr kumimoji="1" lang="ja-JP" altLang="en-US" smtClean="0"/>
              <a:t>‹#›</a:t>
            </a:fld>
            <a:endParaRPr kumimoji="1" lang="ja-JP" altLang="en-US"/>
          </a:p>
        </p:txBody>
      </p:sp>
    </p:spTree>
    <p:extLst>
      <p:ext uri="{BB962C8B-B14F-4D97-AF65-F5344CB8AC3E}">
        <p14:creationId xmlns:p14="http://schemas.microsoft.com/office/powerpoint/2010/main" val="176391025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30" userDrawn="1">
          <p15:clr>
            <a:srgbClr val="F26B43"/>
          </p15:clr>
        </p15:guide>
        <p15:guide id="2" pos="214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50375" cy="498966"/>
          </a:xfrm>
          <a:prstGeom prst="rect">
            <a:avLst/>
          </a:prstGeom>
        </p:spPr>
        <p:txBody>
          <a:bodyPr vert="horz" lIns="92236" tIns="46118" rIns="92236" bIns="46118" rtlCol="0"/>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3" name="日付プレースホルダー 2"/>
          <p:cNvSpPr>
            <a:spLocks noGrp="1"/>
          </p:cNvSpPr>
          <p:nvPr>
            <p:ph type="dt" idx="1"/>
          </p:nvPr>
        </p:nvSpPr>
        <p:spPr>
          <a:xfrm>
            <a:off x="3855221" y="0"/>
            <a:ext cx="2950374" cy="498966"/>
          </a:xfrm>
          <a:prstGeom prst="rect">
            <a:avLst/>
          </a:prstGeom>
        </p:spPr>
        <p:txBody>
          <a:bodyPr vert="horz" lIns="92236" tIns="46118" rIns="92236" bIns="46118" rtlCol="0"/>
          <a:lstStyle>
            <a:lvl1pPr algn="r">
              <a:defRPr sz="1200">
                <a:latin typeface="+mn-lt"/>
                <a:ea typeface="Yu Gothic UI" panose="020B0500000000000000" pitchFamily="50" charset="-128"/>
                <a:cs typeface="+mn-cs"/>
                <a:sym typeface="+mn-lt"/>
              </a:defRPr>
            </a:lvl1pPr>
          </a:lstStyle>
          <a:p>
            <a:fld id="{AAE2C4BB-DD5D-4EF0-8811-528209874544}" type="datetimeFigureOut">
              <a:rPr kumimoji="1" lang="ja-JP" altLang="en-US" smtClean="0"/>
              <a:pPr/>
              <a:t>2024/6/4</a:t>
            </a:fld>
            <a:endParaRPr kumimoji="1" lang="ja-JP" altLang="en-US"/>
          </a:p>
        </p:txBody>
      </p:sp>
      <p:sp>
        <p:nvSpPr>
          <p:cNvPr id="4" name="スライド イメージ プレースホルダー 3"/>
          <p:cNvSpPr>
            <a:spLocks noGrp="1" noRot="1" noChangeAspect="1"/>
          </p:cNvSpPr>
          <p:nvPr>
            <p:ph type="sldImg" idx="2"/>
          </p:nvPr>
        </p:nvSpPr>
        <p:spPr>
          <a:xfrm>
            <a:off x="982663" y="1243013"/>
            <a:ext cx="4841875" cy="3352800"/>
          </a:xfrm>
          <a:prstGeom prst="rect">
            <a:avLst/>
          </a:prstGeom>
          <a:noFill/>
          <a:ln w="12700">
            <a:solidFill>
              <a:prstClr val="black"/>
            </a:solidFill>
          </a:ln>
        </p:spPr>
        <p:txBody>
          <a:bodyPr vert="horz" lIns="92236" tIns="46118" rIns="92236" bIns="46118" rtlCol="0" anchor="ctr"/>
          <a:lstStyle/>
          <a:p>
            <a:endParaRPr lang="ja-JP" altLang="en-US" dirty="0"/>
          </a:p>
        </p:txBody>
      </p:sp>
      <p:sp>
        <p:nvSpPr>
          <p:cNvPr id="5" name="ノート プレースホルダー 4"/>
          <p:cNvSpPr>
            <a:spLocks noGrp="1"/>
          </p:cNvSpPr>
          <p:nvPr>
            <p:ph type="body" sz="quarter" idx="3"/>
          </p:nvPr>
        </p:nvSpPr>
        <p:spPr>
          <a:xfrm>
            <a:off x="680239" y="4783357"/>
            <a:ext cx="5446723" cy="3913364"/>
          </a:xfrm>
          <a:prstGeom prst="rect">
            <a:avLst/>
          </a:prstGeom>
        </p:spPr>
        <p:txBody>
          <a:bodyPr vert="horz" lIns="92236" tIns="46118" rIns="92236" bIns="46118"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1" y="9440372"/>
            <a:ext cx="2950375" cy="498966"/>
          </a:xfrm>
          <a:prstGeom prst="rect">
            <a:avLst/>
          </a:prstGeom>
        </p:spPr>
        <p:txBody>
          <a:bodyPr vert="horz" lIns="92236" tIns="46118" rIns="92236" bIns="46118" rtlCol="0" anchor="b"/>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7" name="スライド番号プレースホルダー 6"/>
          <p:cNvSpPr>
            <a:spLocks noGrp="1"/>
          </p:cNvSpPr>
          <p:nvPr>
            <p:ph type="sldNum" sz="quarter" idx="5"/>
          </p:nvPr>
        </p:nvSpPr>
        <p:spPr>
          <a:xfrm>
            <a:off x="3855221" y="9440372"/>
            <a:ext cx="2950374" cy="498966"/>
          </a:xfrm>
          <a:prstGeom prst="rect">
            <a:avLst/>
          </a:prstGeom>
        </p:spPr>
        <p:txBody>
          <a:bodyPr vert="horz" lIns="92236" tIns="46118" rIns="92236" bIns="46118" rtlCol="0" anchor="b"/>
          <a:lstStyle>
            <a:lvl1pPr algn="r">
              <a:defRPr sz="1200">
                <a:latin typeface="+mn-lt"/>
                <a:ea typeface="Yu Gothic UI" panose="020B0500000000000000" pitchFamily="50" charset="-128"/>
                <a:cs typeface="+mn-cs"/>
                <a:sym typeface="+mn-lt"/>
              </a:defRPr>
            </a:lvl1pPr>
          </a:lstStyle>
          <a:p>
            <a:fld id="{24DE13BB-FCB6-4491-A87D-1E9BA7500F8E}" type="slidenum">
              <a:rPr kumimoji="1" lang="ja-JP" altLang="en-US" smtClean="0"/>
              <a:pPr/>
              <a:t>‹#›</a:t>
            </a:fld>
            <a:endParaRPr kumimoji="1" lang="ja-JP" altLang="en-US"/>
          </a:p>
        </p:txBody>
      </p:sp>
    </p:spTree>
    <p:extLst>
      <p:ext uri="{BB962C8B-B14F-4D97-AF65-F5344CB8AC3E}">
        <p14:creationId xmlns:p14="http://schemas.microsoft.com/office/powerpoint/2010/main" val="98985224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1pPr>
    <a:lvl2pPr marL="4572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2pPr>
    <a:lvl3pPr marL="9144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3pPr>
    <a:lvl4pPr marL="13716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4pPr>
    <a:lvl5pPr marL="18288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pPr marL="171450" indent="-171450">
              <a:buFont typeface="Arial" panose="020B0604020202020204" pitchFamily="34" charset="0"/>
              <a:buChar char="•"/>
            </a:pPr>
            <a:endParaRPr lang="ja-JP" altLang="en-US" sz="1200" dirty="0">
              <a:solidFill>
                <a:schemeClr val="accent2">
                  <a:lumMod val="75000"/>
                  <a:lumOff val="25000"/>
                </a:schemeClr>
              </a:solidFill>
            </a:endParaRP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33386957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基本版） タイトルのみ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15022860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スライド番号プレースホルダ 3"/>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dirty="0"/>
          </a:p>
        </p:txBody>
      </p:sp>
      <p:sp>
        <p:nvSpPr>
          <p:cNvPr id="9" name="テキスト プレースホルダー 2"/>
          <p:cNvSpPr>
            <a:spLocks noGrp="1"/>
          </p:cNvSpPr>
          <p:nvPr>
            <p:ph type="body" sz="quarter" idx="15" hasCustomPrompt="1"/>
          </p:nvPr>
        </p:nvSpPr>
        <p:spPr bwMode="gray">
          <a:xfrm>
            <a:off x="416496" y="1008000"/>
            <a:ext cx="4356000" cy="468000"/>
          </a:xfrm>
          <a:prstGeom prst="rect">
            <a:avLst/>
          </a:prstGeom>
        </p:spPr>
        <p:txBody>
          <a:bodyPr wrap="none" anchor="ctr">
            <a:noAutofit/>
          </a:bodyPr>
          <a:lstStyle>
            <a:lvl1pPr>
              <a:lnSpc>
                <a:spcPct val="100000"/>
              </a:lnSpc>
              <a:spcBef>
                <a:spcPts val="0"/>
              </a:spcBef>
              <a:defRPr sz="1600" b="1">
                <a:solidFill>
                  <a:schemeClr val="accent1"/>
                </a:solidFill>
                <a:latin typeface="+mn-lt"/>
                <a:ea typeface="+mn-ea"/>
                <a:cs typeface="+mn-cs"/>
                <a:sym typeface="+mn-lt"/>
              </a:defRPr>
            </a:lvl1pPr>
          </a:lstStyle>
          <a:p>
            <a:pPr lvl="0"/>
            <a:r>
              <a:rPr kumimoji="1" lang="en-US" altLang="ja-JP" dirty="0"/>
              <a:t>Header</a:t>
            </a:r>
            <a:r>
              <a:rPr kumimoji="1" lang="ja-JP" altLang="en-US" dirty="0"/>
              <a:t>を入力（スライドタイトル）</a:t>
            </a:r>
          </a:p>
        </p:txBody>
      </p:sp>
      <p:sp>
        <p:nvSpPr>
          <p:cNvPr id="6" name="タイトル 5"/>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dirty="0"/>
              <a:t>キーメッセージを入力（本スライドで一番伝えたいこと＜名詞止め・体言止め不可＞）</a:t>
            </a:r>
            <a:endParaRPr kumimoji="1" lang="ja-JP" altLang="en-US" dirty="0"/>
          </a:p>
        </p:txBody>
      </p:sp>
    </p:spTree>
    <p:extLst>
      <p:ext uri="{BB962C8B-B14F-4D97-AF65-F5344CB8AC3E}">
        <p14:creationId xmlns:p14="http://schemas.microsoft.com/office/powerpoint/2010/main" val="1689363007"/>
      </p:ext>
    </p:extLst>
  </p:cSld>
  <p:clrMapOvr>
    <a:masterClrMapping/>
  </p:clrMapOvr>
  <p:hf hdr="0"/>
</p:sldLayout>
</file>

<file path=ppt/slideMasters/_rels/slideMaster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1.emf"/><Relationship Id="rId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3"/>
            </p:custDataLst>
            <p:extLst>
              <p:ext uri="{D42A27DB-BD31-4B8C-83A1-F6EECF244321}">
                <p14:modId xmlns:p14="http://schemas.microsoft.com/office/powerpoint/2010/main" val="14359238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63" imgH="564" progId="TCLayout.ActiveDocument.1">
                  <p:embed/>
                </p:oleObj>
              </mc:Choice>
              <mc:Fallback>
                <p:oleObj name="think-cell スライド" r:id="rId4" imgW="563" imgH="564" progId="TCLayout.ActiveDocument.1">
                  <p:embed/>
                  <p:pic>
                    <p:nvPicPr>
                      <p:cNvPr id="4" name="オブジェクト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bwMode="gray">
          <a:xfrm>
            <a:off x="417000" y="180000"/>
            <a:ext cx="9072000" cy="615600"/>
          </a:xfrm>
          <a:prstGeom prst="rect">
            <a:avLst/>
          </a:prstGeom>
        </p:spPr>
        <p:txBody>
          <a:bodyPr vert="horz" lIns="0" tIns="0" rIns="0" bIns="0" rtlCol="0" anchor="b" anchorCtr="0">
            <a:noAutofit/>
          </a:bodyPr>
          <a:lstStyle/>
          <a:p>
            <a:r>
              <a:rPr lang="ja-JP" altLang="en-US" noProof="0" dirty="0"/>
              <a:t>キーメッセージを入力（本スライドで一番伝えたいこと＜名詞止め・体言止め不可＞）</a:t>
            </a:r>
            <a:endParaRPr lang="en-US" noProof="0" dirty="0"/>
          </a:p>
        </p:txBody>
      </p:sp>
      <p:sp>
        <p:nvSpPr>
          <p:cNvPr id="9" name="スライド番号プレースホルダ 9"/>
          <p:cNvSpPr>
            <a:spLocks noGrp="1"/>
          </p:cNvSpPr>
          <p:nvPr>
            <p:ph type="sldNum" sz="quarter" idx="4"/>
          </p:nvPr>
        </p:nvSpPr>
        <p:spPr bwMode="gray">
          <a:xfrm>
            <a:off x="417600" y="6588000"/>
            <a:ext cx="180000" cy="169200"/>
          </a:xfrm>
          <a:prstGeom prst="rect">
            <a:avLst/>
          </a:prstGeom>
        </p:spPr>
        <p:txBody>
          <a:bodyPr vert="horz" wrap="none" lIns="0" tIns="0" rIns="0" bIns="0" rtlCol="0" anchor="b" anchorCtr="0"/>
          <a:lstStyle>
            <a:lvl1pPr algn="r">
              <a:defRPr sz="900">
                <a:solidFill>
                  <a:schemeClr val="tx1"/>
                </a:solidFill>
                <a:latin typeface="+mn-lt"/>
                <a:ea typeface="+mn-ea"/>
                <a:cs typeface="+mn-cs"/>
                <a:sym typeface="+mn-lt"/>
              </a:defRPr>
            </a:lvl1p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dirty="0"/>
          </a:p>
        </p:txBody>
      </p:sp>
      <p:sp>
        <p:nvSpPr>
          <p:cNvPr id="3" name="テキスト プレースホルダー 2"/>
          <p:cNvSpPr>
            <a:spLocks noGrp="1"/>
          </p:cNvSpPr>
          <p:nvPr>
            <p:ph type="body" idx="1"/>
          </p:nvPr>
        </p:nvSpPr>
        <p:spPr bwMode="gray">
          <a:xfrm>
            <a:off x="416999" y="1476000"/>
            <a:ext cx="9073075" cy="4824000"/>
          </a:xfrm>
          <a:prstGeom prst="rect">
            <a:avLst/>
          </a:prstGeom>
        </p:spPr>
        <p:txBody>
          <a:bodyPr vert="horz" lIns="0" tIns="0" rIns="0" bIns="0" rtlCol="0">
            <a:noAutofit/>
          </a:bodyPr>
          <a:lstStyle/>
          <a:p>
            <a:pPr lvl="0"/>
            <a:r>
              <a:rPr kumimoji="1" lang="ja-JP" altLang="en-US" dirty="0"/>
              <a:t>マスター テキストの書式設定</a:t>
            </a:r>
            <a:endParaRPr kumimoji="1" lang="en-US" altLang="ja-JP" dirty="0"/>
          </a:p>
          <a:p>
            <a:pPr lvl="1"/>
            <a:r>
              <a:rPr kumimoji="1" lang="ja-JP" altLang="en-US" dirty="0"/>
              <a:t>第 </a:t>
            </a:r>
            <a:r>
              <a:rPr kumimoji="1" lang="en-US" altLang="ja-JP" dirty="0"/>
              <a:t>1 </a:t>
            </a:r>
            <a:r>
              <a:rPr kumimoji="1" lang="ja-JP" altLang="en-US" dirty="0"/>
              <a:t>レベル</a:t>
            </a:r>
            <a:endParaRPr kumimoji="1" lang="en-US" altLang="ja-JP" dirty="0"/>
          </a:p>
          <a:p>
            <a:pPr lvl="2"/>
            <a:r>
              <a:rPr kumimoji="1" lang="ja-JP" altLang="en-US" dirty="0"/>
              <a:t>第 </a:t>
            </a:r>
            <a:r>
              <a:rPr kumimoji="1" lang="en-US" altLang="ja-JP" dirty="0"/>
              <a:t>2 </a:t>
            </a:r>
            <a:r>
              <a:rPr kumimoji="1" lang="ja-JP" altLang="en-US" dirty="0"/>
              <a:t>レベル</a:t>
            </a:r>
            <a:endParaRPr kumimoji="1" lang="en-US" altLang="ja-JP" dirty="0"/>
          </a:p>
          <a:p>
            <a:pPr lvl="3"/>
            <a:r>
              <a:rPr kumimoji="1" lang="ja-JP" altLang="en-US" dirty="0"/>
              <a:t>第 </a:t>
            </a:r>
            <a:r>
              <a:rPr kumimoji="1" lang="en-US" altLang="ja-JP" dirty="0"/>
              <a:t>3 </a:t>
            </a:r>
            <a:r>
              <a:rPr kumimoji="1" lang="ja-JP" altLang="en-US" dirty="0"/>
              <a:t>レベル</a:t>
            </a:r>
            <a:endParaRPr kumimoji="1" lang="en-US" altLang="ja-JP" dirty="0"/>
          </a:p>
        </p:txBody>
      </p:sp>
      <p:sp>
        <p:nvSpPr>
          <p:cNvPr id="5" name="日付プレースホルダー 4">
            <a:extLst>
              <a:ext uri="{FF2B5EF4-FFF2-40B4-BE49-F238E27FC236}">
                <a16:creationId xmlns:a16="http://schemas.microsoft.com/office/drawing/2014/main" id="{E4C0FFE5-9BDB-4F97-92E4-5E9243BDA74A}"/>
              </a:ext>
            </a:extLst>
          </p:cNvPr>
          <p:cNvSpPr>
            <a:spLocks noGrp="1"/>
          </p:cNvSpPr>
          <p:nvPr>
            <p:ph type="dt" sz="half" idx="2"/>
          </p:nvPr>
        </p:nvSpPr>
        <p:spPr bwMode="gray">
          <a:xfrm>
            <a:off x="4508167" y="6444000"/>
            <a:ext cx="889667" cy="169277"/>
          </a:xfrm>
          <a:prstGeom prst="rect">
            <a:avLst/>
          </a:prstGeom>
        </p:spPr>
        <p:txBody>
          <a:bodyPr vert="horz" wrap="none" lIns="0" tIns="0" rIns="0" bIns="0" rtlCol="0" anchor="t" anchorCtr="0">
            <a:spAutoFit/>
          </a:bodyPr>
          <a:lstStyle>
            <a:lvl1pPr>
              <a:defRPr kumimoji="1" lang="en-US" altLang="ja-JP" sz="1100" smtClean="0">
                <a:solidFill>
                  <a:srgbClr val="75787B"/>
                </a:solidFill>
                <a:latin typeface="+mn-lt"/>
                <a:cs typeface="+mn-cs"/>
              </a:defRPr>
            </a:lvl1pPr>
          </a:lstStyle>
          <a:p>
            <a:pPr algn="ctr"/>
            <a:r>
              <a:rPr lang="en-US"/>
              <a:t>&lt; Confidential &gt;</a:t>
            </a:r>
            <a:endParaRPr lang="en-US" dirty="0"/>
          </a:p>
        </p:txBody>
      </p:sp>
    </p:spTree>
    <p:extLst>
      <p:ext uri="{BB962C8B-B14F-4D97-AF65-F5344CB8AC3E}">
        <p14:creationId xmlns:p14="http://schemas.microsoft.com/office/powerpoint/2010/main" val="1977651121"/>
      </p:ext>
    </p:extLst>
  </p:cSld>
  <p:clrMap bg1="lt1" tx1="dk1" bg2="lt2" tx2="dk2" accent1="accent1" accent2="accent2" accent3="accent3" accent4="accent4" accent5="accent5" accent6="accent6" hlink="hlink" folHlink="folHlink"/>
  <p:sldLayoutIdLst>
    <p:sldLayoutId id="2147483936" r:id="rId1"/>
  </p:sldLayoutIdLst>
  <p:hf hdr="0"/>
  <p:txStyles>
    <p:titleStyle>
      <a:lvl1pPr algn="l" defTabSz="990564" rtl="0" eaLnBrk="1" latinLnBrk="0" hangingPunct="1">
        <a:spcBef>
          <a:spcPct val="0"/>
        </a:spcBef>
        <a:buNone/>
        <a:defRPr kumimoji="1" sz="2000" b="1" kern="1200" baseline="0">
          <a:solidFill>
            <a:schemeClr val="tx1"/>
          </a:solidFill>
          <a:latin typeface="+mj-lt"/>
          <a:ea typeface="+mj-ea"/>
          <a:cs typeface="+mj-cs"/>
          <a:sym typeface="+mj-lt"/>
        </a:defRPr>
      </a:lvl1pPr>
    </p:titleStyle>
    <p:bodyStyle>
      <a:lvl1pPr marL="0" marR="0" indent="0" algn="l" defTabSz="990564" rtl="0" eaLnBrk="1" fontAlgn="auto" latinLnBrk="0" hangingPunct="1">
        <a:lnSpc>
          <a:spcPct val="110000"/>
        </a:lnSpc>
        <a:spcBef>
          <a:spcPts val="600"/>
        </a:spcBef>
        <a:spcAft>
          <a:spcPts val="0"/>
        </a:spcAft>
        <a:buClrTx/>
        <a:buSzPct val="100000"/>
        <a:buFont typeface="Arial" panose="020B0604020202020204" pitchFamily="34" charset="0"/>
        <a:buNone/>
        <a:tabLst/>
        <a:defRPr kumimoji="1" sz="1200" b="0" kern="1200">
          <a:solidFill>
            <a:schemeClr val="tx1"/>
          </a:solidFill>
          <a:latin typeface="+mn-lt"/>
          <a:ea typeface="+mn-ea"/>
          <a:cs typeface="+mn-cs"/>
          <a:sym typeface="+mn-lt"/>
        </a:defRPr>
      </a:lvl1pPr>
      <a:lvl2pPr marL="180000" marR="0" indent="-180000" algn="l" defTabSz="990564" rtl="0" eaLnBrk="1" fontAlgn="auto" latinLnBrk="0" hangingPunct="1">
        <a:lnSpc>
          <a:spcPct val="110000"/>
        </a:lnSpc>
        <a:spcBef>
          <a:spcPts val="600"/>
        </a:spcBef>
        <a:spcAft>
          <a:spcPts val="0"/>
        </a:spcAft>
        <a:buClrTx/>
        <a:buSzPct val="100000"/>
        <a:buFont typeface="Wingdings" panose="05000000000000000000" pitchFamily="2" charset="2"/>
        <a:buChar char="n"/>
        <a:tabLst/>
        <a:defRPr kumimoji="1" lang="en-US" sz="1200" b="0" kern="1200" dirty="0" smtClean="0">
          <a:solidFill>
            <a:schemeClr val="tx1"/>
          </a:solidFill>
          <a:latin typeface="+mn-lt"/>
          <a:ea typeface="+mn-ea"/>
          <a:cs typeface="+mn-cs"/>
          <a:sym typeface="+mn-lt"/>
        </a:defRPr>
      </a:lvl2pPr>
      <a:lvl3pPr marL="360000" marR="0" indent="-180000" algn="l" defTabSz="990564" rtl="0" eaLnBrk="1" fontAlgn="auto" latinLnBrk="0" hangingPunct="1">
        <a:lnSpc>
          <a:spcPct val="110000"/>
        </a:lnSpc>
        <a:spcBef>
          <a:spcPts val="600"/>
        </a:spcBef>
        <a:spcAft>
          <a:spcPts val="0"/>
        </a:spcAft>
        <a:buClrTx/>
        <a:buSzPct val="100000"/>
        <a:buFont typeface="Wingdings" panose="05000000000000000000" pitchFamily="2" charset="2"/>
        <a:buChar char="Ø"/>
        <a:tabLst/>
        <a:defRPr kumimoji="1" lang="en-US" sz="1200" b="0" kern="1200" dirty="0" smtClean="0">
          <a:solidFill>
            <a:schemeClr val="tx1"/>
          </a:solidFill>
          <a:latin typeface="+mn-lt"/>
          <a:ea typeface="+mn-ea"/>
          <a:cs typeface="+mn-cs"/>
          <a:sym typeface="+mn-lt"/>
        </a:defRPr>
      </a:lvl3pPr>
      <a:lvl4pPr marL="504000" marR="0" indent="-144000" algn="l" defTabSz="990564" rtl="0" eaLnBrk="1" fontAlgn="auto" latinLnBrk="0" hangingPunct="1">
        <a:lnSpc>
          <a:spcPct val="110000"/>
        </a:lnSpc>
        <a:spcBef>
          <a:spcPts val="600"/>
        </a:spcBef>
        <a:spcAft>
          <a:spcPts val="0"/>
        </a:spcAft>
        <a:buClrTx/>
        <a:buSzPct val="100000"/>
        <a:buFont typeface="Arial" panose="020B0604020202020204" pitchFamily="34" charset="0"/>
        <a:buChar char="•"/>
        <a:tabLst/>
        <a:defRPr kumimoji="1" lang="en-US" sz="1200" b="0" kern="1200" baseline="0" dirty="0" smtClean="0">
          <a:solidFill>
            <a:schemeClr val="tx1"/>
          </a:solidFill>
          <a:latin typeface="+mn-lt"/>
          <a:ea typeface="+mn-ea"/>
          <a:cs typeface="+mn-cs"/>
          <a:sym typeface="+mn-lt"/>
        </a:defRPr>
      </a:lvl4pPr>
      <a:lvl5pPr marL="684000" indent="-180000" algn="l" defTabSz="865024" rtl="0" eaLnBrk="1" latinLnBrk="0" hangingPunct="1">
        <a:lnSpc>
          <a:spcPct val="110000"/>
        </a:lnSpc>
        <a:spcBef>
          <a:spcPts val="600"/>
        </a:spcBef>
        <a:spcAft>
          <a:spcPts val="0"/>
        </a:spcAft>
        <a:buClrTx/>
        <a:buSzPct val="100000"/>
        <a:buFont typeface="Verdana" panose="020B0604030504040204" pitchFamily="34" charset="0"/>
        <a:buChar char="−"/>
        <a:tabLst/>
        <a:defRPr kumimoji="1" lang="en-US" sz="1200" kern="1200" baseline="0" dirty="0" smtClean="0">
          <a:solidFill>
            <a:schemeClr val="tx1"/>
          </a:solidFill>
          <a:latin typeface="+mn-lt"/>
          <a:ea typeface="+mn-ea"/>
          <a:cs typeface="+mn-cs"/>
        </a:defRPr>
      </a:lvl5pPr>
      <a:lvl6pPr marL="864000" indent="-180000" algn="l" defTabSz="990564" rtl="0" eaLnBrk="1" latinLnBrk="0" hangingPunct="1">
        <a:lnSpc>
          <a:spcPct val="110000"/>
        </a:lnSpc>
        <a:spcBef>
          <a:spcPts val="600"/>
        </a:spcBef>
        <a:spcAft>
          <a:spcPts val="0"/>
        </a:spcAft>
        <a:buFont typeface="Wingdings" panose="05000000000000000000" pitchFamily="2" charset="2"/>
        <a:buChar char="ü"/>
        <a:defRPr kumimoji="1" sz="1200" kern="1200" baseline="0">
          <a:solidFill>
            <a:schemeClr val="tx1"/>
          </a:solidFill>
          <a:latin typeface="+mn-lt"/>
          <a:ea typeface="+mn-ea"/>
          <a:cs typeface="+mn-cs"/>
        </a:defRPr>
      </a:lvl6pPr>
      <a:lvl7pPr marL="577179" indent="-191093" algn="l" defTabSz="990564" rtl="0" eaLnBrk="1" latinLnBrk="0" hangingPunct="1">
        <a:spcBef>
          <a:spcPts val="0"/>
        </a:spcBef>
        <a:spcAft>
          <a:spcPts val="1083"/>
        </a:spcAft>
        <a:buFont typeface="Verdana" panose="020B0604030504040204" pitchFamily="34" charset="0"/>
        <a:buChar char="−"/>
        <a:defRPr kumimoji="1" sz="1300" kern="1200">
          <a:solidFill>
            <a:schemeClr val="tx1"/>
          </a:solidFill>
          <a:latin typeface="+mn-lt"/>
          <a:ea typeface="+mn-ea"/>
          <a:cs typeface="+mn-cs"/>
        </a:defRPr>
      </a:lvl7pPr>
      <a:lvl8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8pPr>
      <a:lvl9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9pPr>
    </p:bodyStyle>
    <p:otherStyle>
      <a:defPPr>
        <a:defRPr lang="en-US"/>
      </a:defPPr>
      <a:lvl1pPr marL="0" algn="l" defTabSz="990564" rtl="0" eaLnBrk="1" latinLnBrk="0" hangingPunct="1">
        <a:defRPr kumimoji="1" sz="1950" kern="1200">
          <a:solidFill>
            <a:schemeClr val="tx1"/>
          </a:solidFill>
          <a:latin typeface="+mn-lt"/>
          <a:ea typeface="+mn-ea"/>
          <a:cs typeface="+mn-cs"/>
        </a:defRPr>
      </a:lvl1pPr>
      <a:lvl2pPr marL="495283" algn="l" defTabSz="990564" rtl="0" eaLnBrk="1" latinLnBrk="0" hangingPunct="1">
        <a:defRPr kumimoji="1" sz="1950" kern="1200">
          <a:solidFill>
            <a:schemeClr val="tx1"/>
          </a:solidFill>
          <a:latin typeface="+mn-lt"/>
          <a:ea typeface="+mn-ea"/>
          <a:cs typeface="+mn-cs"/>
        </a:defRPr>
      </a:lvl2pPr>
      <a:lvl3pPr marL="990564" algn="l" defTabSz="990564" rtl="0" eaLnBrk="1" latinLnBrk="0" hangingPunct="1">
        <a:defRPr kumimoji="1" sz="1950" kern="1200">
          <a:solidFill>
            <a:schemeClr val="tx1"/>
          </a:solidFill>
          <a:latin typeface="+mn-lt"/>
          <a:ea typeface="+mn-ea"/>
          <a:cs typeface="+mn-cs"/>
        </a:defRPr>
      </a:lvl3pPr>
      <a:lvl4pPr marL="1485846" algn="l" defTabSz="990564" rtl="0" eaLnBrk="1" latinLnBrk="0" hangingPunct="1">
        <a:defRPr kumimoji="1" sz="1950" kern="1200">
          <a:solidFill>
            <a:schemeClr val="tx1"/>
          </a:solidFill>
          <a:latin typeface="+mn-lt"/>
          <a:ea typeface="+mn-ea"/>
          <a:cs typeface="+mn-cs"/>
        </a:defRPr>
      </a:lvl4pPr>
      <a:lvl5pPr marL="1981127" algn="l" defTabSz="990564" rtl="0" eaLnBrk="1" latinLnBrk="0" hangingPunct="1">
        <a:defRPr kumimoji="1" sz="1950" kern="1200">
          <a:solidFill>
            <a:schemeClr val="tx1"/>
          </a:solidFill>
          <a:latin typeface="+mn-lt"/>
          <a:ea typeface="+mn-ea"/>
          <a:cs typeface="+mn-cs"/>
        </a:defRPr>
      </a:lvl5pPr>
      <a:lvl6pPr marL="2476410" algn="l" defTabSz="990564" rtl="0" eaLnBrk="1" latinLnBrk="0" hangingPunct="1">
        <a:defRPr kumimoji="1" sz="1950" kern="1200">
          <a:solidFill>
            <a:schemeClr val="tx1"/>
          </a:solidFill>
          <a:latin typeface="+mn-lt"/>
          <a:ea typeface="+mn-ea"/>
          <a:cs typeface="+mn-cs"/>
        </a:defRPr>
      </a:lvl6pPr>
      <a:lvl7pPr marL="2971692" algn="l" defTabSz="990564" rtl="0" eaLnBrk="1" latinLnBrk="0" hangingPunct="1">
        <a:defRPr kumimoji="1" sz="1950" kern="1200">
          <a:solidFill>
            <a:schemeClr val="tx1"/>
          </a:solidFill>
          <a:latin typeface="+mn-lt"/>
          <a:ea typeface="+mn-ea"/>
          <a:cs typeface="+mn-cs"/>
        </a:defRPr>
      </a:lvl7pPr>
      <a:lvl8pPr marL="3466973" algn="l" defTabSz="990564" rtl="0" eaLnBrk="1" latinLnBrk="0" hangingPunct="1">
        <a:defRPr kumimoji="1" sz="1950" kern="1200">
          <a:solidFill>
            <a:schemeClr val="tx1"/>
          </a:solidFill>
          <a:latin typeface="+mn-lt"/>
          <a:ea typeface="+mn-ea"/>
          <a:cs typeface="+mn-cs"/>
        </a:defRPr>
      </a:lvl8pPr>
      <a:lvl9pPr marL="3962255" algn="l" defTabSz="990564" rtl="0" eaLnBrk="1" latinLnBrk="0" hangingPunct="1">
        <a:defRPr kumimoji="1" sz="195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120">
          <p15:clr>
            <a:srgbClr val="A4A3A4"/>
          </p15:clr>
        </p15:guide>
        <p15:guide id="1" orient="horz" pos="96">
          <p15:clr>
            <a:srgbClr val="A4A3A4"/>
          </p15:clr>
        </p15:guide>
        <p15:guide id="2" pos="3007">
          <p15:clr>
            <a:srgbClr val="A4A3A4"/>
          </p15:clr>
        </p15:guide>
        <p15:guide id="3" pos="3233">
          <p15:clr>
            <a:srgbClr val="A4A3A4"/>
          </p15:clr>
        </p15:guide>
        <p15:guide id="4" pos="5978">
          <p15:clr>
            <a:srgbClr val="A4A3A4"/>
          </p15:clr>
        </p15:guide>
        <p15:guide id="5" pos="262">
          <p15:clr>
            <a:srgbClr val="A4A3A4"/>
          </p15:clr>
        </p15:guide>
        <p15:guide id="6" orient="horz" pos="504">
          <p15:clr>
            <a:srgbClr val="A4A3A4"/>
          </p15:clr>
        </p15:guide>
        <p15:guide id="7" orient="horz" pos="640">
          <p15:clr>
            <a:srgbClr val="A4A3A4"/>
          </p15:clr>
        </p15:guide>
        <p15:guide id="8" orient="horz" pos="935">
          <p15:clr>
            <a:srgbClr val="A4A3A4"/>
          </p15:clr>
        </p15:guide>
        <p15:guide id="9" orient="horz" pos="3974">
          <p15:clr>
            <a:srgbClr val="A4A3A4"/>
          </p15:clr>
        </p15:guide>
        <p15:guide id="10" orient="horz" pos="4156">
          <p15:clr>
            <a:srgbClr val="A4A3A4"/>
          </p15:clr>
        </p15:guide>
        <p15:guide id="11" orient="horz" pos="4269">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5.xml"/><Relationship Id="rId5" Type="http://schemas.openxmlformats.org/officeDocument/2006/relationships/image" Target="../media/image2.emf"/><Relationship Id="rId4" Type="http://schemas.openxmlformats.org/officeDocument/2006/relationships/oleObject" Target="../embeddings/oleObject4.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049692CB-7D99-8D43-9BED-69BAA07D3C2F}"/>
              </a:ext>
            </a:extLst>
          </p:cNvPr>
          <p:cNvGraphicFramePr>
            <a:graphicFrameLocks noChangeAspect="1"/>
          </p:cNvGraphicFramePr>
          <p:nvPr>
            <p:custDataLst>
              <p:tags r:id="rId1"/>
            </p:custDataLst>
            <p:extLst>
              <p:ext uri="{D42A27DB-BD31-4B8C-83A1-F6EECF244321}">
                <p14:modId xmlns:p14="http://schemas.microsoft.com/office/powerpoint/2010/main" val="661876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2" imgH="623" progId="TCLayout.ActiveDocument.1">
                  <p:embed/>
                </p:oleObj>
              </mc:Choice>
              <mc:Fallback>
                <p:oleObj name="think-cell スライド" r:id="rId3" imgW="622" imgH="623" progId="TCLayout.ActiveDocument.1">
                  <p:embed/>
                  <p:pic>
                    <p:nvPicPr>
                      <p:cNvPr id="3" name="think-cell data - do not delete" hidden="1">
                        <a:extLst>
                          <a:ext uri="{FF2B5EF4-FFF2-40B4-BE49-F238E27FC236}">
                            <a16:creationId xmlns:a16="http://schemas.microsoft.com/office/drawing/2014/main" id="{049692CB-7D99-8D43-9BED-69BAA07D3C2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スライド番号プレースホルダー 3">
            <a:extLst>
              <a:ext uri="{FF2B5EF4-FFF2-40B4-BE49-F238E27FC236}">
                <a16:creationId xmlns:a16="http://schemas.microsoft.com/office/drawing/2014/main" id="{885B856A-BC88-C3A5-3839-93799E5D151F}"/>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EB1B23-9AF8-425B-BAD7-B9FA00F18833}" type="slidenum">
              <a:rPr kumimoji="0" lang="ja-JP" altLang="en-US" sz="900" b="0" i="0" u="none" strike="noStrike" kern="1200" cap="none" spc="0" normalizeH="0" baseline="0" noProof="0" smtClean="0">
                <a:ln>
                  <a:noFill/>
                </a:ln>
                <a:solidFill>
                  <a:prstClr val="black"/>
                </a:solidFill>
                <a:effectLst/>
                <a:uLnTx/>
                <a:uFillTx/>
                <a:latin typeface="Meiryo UI"/>
                <a:ea typeface="Meiryo UI"/>
                <a:cs typeface="+mn-cs"/>
                <a:sym typeface="+mn-lt"/>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ja-JP" altLang="en-US" sz="900" b="0" i="0" u="none" strike="noStrike" kern="1200" cap="none" spc="0" normalizeH="0" baseline="0" noProof="0">
              <a:ln>
                <a:noFill/>
              </a:ln>
              <a:solidFill>
                <a:prstClr val="black"/>
              </a:solidFill>
              <a:effectLst/>
              <a:uLnTx/>
              <a:uFillTx/>
              <a:latin typeface="Meiryo UI"/>
              <a:ea typeface="Meiryo UI"/>
              <a:cs typeface="+mn-cs"/>
              <a:sym typeface="+mn-lt"/>
            </a:endParaRPr>
          </a:p>
        </p:txBody>
      </p:sp>
      <p:sp>
        <p:nvSpPr>
          <p:cNvPr id="7" name="タイトル 6">
            <a:extLst>
              <a:ext uri="{FF2B5EF4-FFF2-40B4-BE49-F238E27FC236}">
                <a16:creationId xmlns:a16="http://schemas.microsoft.com/office/drawing/2014/main" id="{D83807CC-0B21-109D-FB46-B3DFE4E6ACA4}"/>
              </a:ext>
            </a:extLst>
          </p:cNvPr>
          <p:cNvSpPr>
            <a:spLocks noGrp="1"/>
          </p:cNvSpPr>
          <p:nvPr>
            <p:ph type="title"/>
          </p:nvPr>
        </p:nvSpPr>
        <p:spPr>
          <a:xfrm>
            <a:off x="417000" y="313182"/>
            <a:ext cx="9072000" cy="369683"/>
          </a:xfrm>
        </p:spPr>
        <p:txBody>
          <a:bodyPr vert="horz"/>
          <a:lstStyle/>
          <a:p>
            <a:pPr>
              <a:lnSpc>
                <a:spcPts val="1400"/>
              </a:lnSpc>
            </a:pPr>
            <a:r>
              <a:rPr lang="en-US" altLang="ja-JP" sz="1400" dirty="0">
                <a:latin typeface="Meiryo UI" panose="020B0604030504040204" pitchFamily="50" charset="-128"/>
                <a:ea typeface="Meiryo UI" panose="020B0604030504040204" pitchFamily="50" charset="-128"/>
              </a:rPr>
              <a:t>Preliminary study of administrative procedure DX social infrastructure for corporations based on subsidy business</a:t>
            </a:r>
            <a:br>
              <a:rPr lang="en-US" altLang="ja-JP" sz="1400" dirty="0">
                <a:latin typeface="Meiryo UI" panose="020B0604030504040204" pitchFamily="50" charset="-128"/>
                <a:ea typeface="Meiryo UI" panose="020B0604030504040204" pitchFamily="50" charset="-128"/>
              </a:rPr>
            </a:br>
            <a:r>
              <a:rPr lang="en-US" altLang="ja-JP" sz="1400" dirty="0">
                <a:latin typeface="Meiryo UI" panose="020B0604030504040204" pitchFamily="50" charset="-128"/>
                <a:ea typeface="Meiryo UI" panose="020B0604030504040204" pitchFamily="50" charset="-128"/>
              </a:rPr>
              <a:t>(</a:t>
            </a:r>
            <a:r>
              <a:rPr lang="en-US" altLang="ja-JP" sz="1400" b="1" dirty="0">
                <a:latin typeface="Meiryo UI" panose="020B0604030504040204" pitchFamily="50" charset="-128"/>
                <a:ea typeface="Meiryo UI" panose="020B0604030504040204" pitchFamily="50" charset="-128"/>
              </a:rPr>
              <a:t>Japan Information Technology Services Industry Association)</a:t>
            </a:r>
            <a:r>
              <a:rPr lang="ja-JP" altLang="en-US" sz="1400" b="1" dirty="0">
                <a:latin typeface="Meiryo UI" panose="020B0604030504040204" pitchFamily="50" charset="-128"/>
                <a:ea typeface="Meiryo UI" panose="020B0604030504040204" pitchFamily="50" charset="-128"/>
              </a:rPr>
              <a:t> </a:t>
            </a:r>
            <a:r>
              <a:rPr lang="en-US" altLang="ja-JP" sz="1400" b="1" dirty="0">
                <a:latin typeface="Meiryo UI" panose="020B0604030504040204" pitchFamily="50" charset="-128"/>
                <a:ea typeface="Meiryo UI" panose="020B0604030504040204" pitchFamily="50" charset="-128"/>
              </a:rPr>
              <a:t>(1/2)</a:t>
            </a:r>
            <a:endParaRPr kumimoji="1" lang="ja-JP" altLang="en-US" sz="1400" dirty="0"/>
          </a:p>
        </p:txBody>
      </p:sp>
      <p:sp>
        <p:nvSpPr>
          <p:cNvPr id="9" name="正方形/長方形 8">
            <a:extLst>
              <a:ext uri="{FF2B5EF4-FFF2-40B4-BE49-F238E27FC236}">
                <a16:creationId xmlns:a16="http://schemas.microsoft.com/office/drawing/2014/main" id="{47D4BB25-21D5-09B7-D38A-99B60AFDBE4A}"/>
              </a:ext>
            </a:extLst>
          </p:cNvPr>
          <p:cNvSpPr/>
          <p:nvPr/>
        </p:nvSpPr>
        <p:spPr>
          <a:xfrm>
            <a:off x="388615" y="800101"/>
            <a:ext cx="4358993" cy="287900"/>
          </a:xfrm>
          <a:prstGeom prst="rect">
            <a:avLst/>
          </a:prstGeom>
          <a:solidFill>
            <a:schemeClr val="bg1">
              <a:lumMod val="5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Arial"/>
                <a:ea typeface="Meiryo UI"/>
                <a:cs typeface="+mn-cs"/>
              </a:rPr>
              <a:t>Current Issues (Pain Points)</a:t>
            </a:r>
            <a:endParaRPr kumimoji="1" lang="ja-JP" altLang="en-US" sz="14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10" name="正方形/長方形 9">
            <a:extLst>
              <a:ext uri="{FF2B5EF4-FFF2-40B4-BE49-F238E27FC236}">
                <a16:creationId xmlns:a16="http://schemas.microsoft.com/office/drawing/2014/main" id="{240DDC01-1D90-0FF0-532F-539A2D8E9805}"/>
              </a:ext>
            </a:extLst>
          </p:cNvPr>
          <p:cNvSpPr/>
          <p:nvPr/>
        </p:nvSpPr>
        <p:spPr>
          <a:xfrm>
            <a:off x="5116133" y="800101"/>
            <a:ext cx="4358993" cy="287900"/>
          </a:xfrm>
          <a:prstGeom prst="rect">
            <a:avLst/>
          </a:prstGeom>
          <a:solidFill>
            <a:schemeClr val="accent1"/>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FFFFFF"/>
                </a:solidFill>
                <a:effectLst/>
                <a:uLnTx/>
                <a:uFillTx/>
                <a:latin typeface="Arial"/>
                <a:ea typeface="Meiryo UI"/>
                <a:cs typeface="+mn-cs"/>
              </a:rPr>
              <a:t>What Trusted Web</a:t>
            </a:r>
            <a:r>
              <a:rPr kumimoji="1" lang="ja-JP" altLang="en-US" sz="1400" b="1" dirty="0">
                <a:solidFill>
                  <a:srgbClr val="FFFFFF"/>
                </a:solidFill>
                <a:latin typeface="Arial"/>
                <a:ea typeface="Meiryo UI"/>
              </a:rPr>
              <a:t> </a:t>
            </a:r>
            <a:r>
              <a:rPr kumimoji="1" lang="en-US" altLang="ja-JP" sz="1400" b="1" dirty="0">
                <a:solidFill>
                  <a:srgbClr val="FFFFFF"/>
                </a:solidFill>
                <a:latin typeface="Arial"/>
                <a:ea typeface="Meiryo UI"/>
              </a:rPr>
              <a:t>Will</a:t>
            </a:r>
            <a:r>
              <a:rPr kumimoji="1" lang="en-US" altLang="ja-JP" sz="1400" b="1" i="0" u="none" strike="noStrike" kern="1200" cap="none" spc="0" normalizeH="0" baseline="0" noProof="0" dirty="0">
                <a:ln>
                  <a:noFill/>
                </a:ln>
                <a:solidFill>
                  <a:srgbClr val="FFFFFF"/>
                </a:solidFill>
                <a:effectLst/>
                <a:uLnTx/>
                <a:uFillTx/>
                <a:latin typeface="Arial"/>
                <a:ea typeface="Meiryo UI"/>
                <a:cs typeface="+mn-cs"/>
              </a:rPr>
              <a:t> Solve</a:t>
            </a:r>
          </a:p>
        </p:txBody>
      </p:sp>
      <p:sp>
        <p:nvSpPr>
          <p:cNvPr id="11" name="二等辺三角形 10">
            <a:extLst>
              <a:ext uri="{FF2B5EF4-FFF2-40B4-BE49-F238E27FC236}">
                <a16:creationId xmlns:a16="http://schemas.microsoft.com/office/drawing/2014/main" id="{7B744746-CDF3-2E53-CCCD-6F1E20BE9C9C}"/>
              </a:ext>
            </a:extLst>
          </p:cNvPr>
          <p:cNvSpPr/>
          <p:nvPr/>
        </p:nvSpPr>
        <p:spPr>
          <a:xfrm rot="5400000">
            <a:off x="3040397" y="3020542"/>
            <a:ext cx="3773718" cy="217673"/>
          </a:xfrm>
          <a:prstGeom prst="triangle">
            <a:avLst/>
          </a:prstGeom>
          <a:solidFill>
            <a:schemeClr val="bg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200" b="0" i="0" u="none" strike="noStrike" kern="1200" cap="none" spc="0" normalizeH="0" baseline="0" noProof="0">
              <a:ln>
                <a:noFill/>
              </a:ln>
              <a:solidFill>
                <a:prstClr val="black"/>
              </a:solidFill>
              <a:effectLst/>
              <a:uLnTx/>
              <a:uFillTx/>
              <a:latin typeface="Meiryo UI"/>
              <a:ea typeface="Meiryo UI"/>
              <a:cs typeface="+mn-cs"/>
            </a:endParaRPr>
          </a:p>
        </p:txBody>
      </p:sp>
      <p:sp>
        <p:nvSpPr>
          <p:cNvPr id="12" name="正方形/長方形 11">
            <a:extLst>
              <a:ext uri="{FF2B5EF4-FFF2-40B4-BE49-F238E27FC236}">
                <a16:creationId xmlns:a16="http://schemas.microsoft.com/office/drawing/2014/main" id="{531EA1EF-7F5F-34AD-0CE0-50978C1EE7FA}"/>
              </a:ext>
            </a:extLst>
          </p:cNvPr>
          <p:cNvSpPr/>
          <p:nvPr/>
        </p:nvSpPr>
        <p:spPr>
          <a:xfrm>
            <a:off x="388617" y="1088001"/>
            <a:ext cx="4358993" cy="2462479"/>
          </a:xfrm>
          <a:prstGeom prst="rect">
            <a:avLst/>
          </a:prstGeom>
          <a:solidFill>
            <a:schemeClr val="bg1">
              <a:lumMod val="9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342900" marR="0" lvl="0" indent="-34290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kumimoji="0" lang="en-US" altLang="ja-JP" sz="900" b="0" i="0" u="none" strike="noStrike" kern="1200" cap="none" spc="0" normalizeH="0" baseline="0" noProof="0" dirty="0">
                <a:ln>
                  <a:noFill/>
                </a:ln>
                <a:solidFill>
                  <a:srgbClr val="007CB0"/>
                </a:solidFill>
                <a:effectLst/>
                <a:uLnTx/>
                <a:uFillTx/>
                <a:latin typeface="Meiryo UI"/>
                <a:ea typeface="Meiryo UI"/>
                <a:cs typeface="+mn-cs"/>
              </a:rPr>
              <a:t>The secretariat of subsidy projects, etc. uses the current status and public information in KYC/KYB operations needed for checking the actual activities of small businesses (including sole proprietors) and impersonation by malicious third parties. There are limits to the coverage and freshness of such attribute information, however, there is little information that can be obtained that can be used smoothly in business, creating obstacles to improving the level of confirmation.</a:t>
            </a:r>
          </a:p>
          <a:p>
            <a:pPr marL="342900" marR="0" lvl="0" indent="-34290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endParaRPr lang="en-US" altLang="ja-JP" sz="900" dirty="0">
              <a:solidFill>
                <a:srgbClr val="007CB0"/>
              </a:solidFill>
              <a:latin typeface="Meiryo UI"/>
              <a:ea typeface="Meiryo UI"/>
            </a:endParaRPr>
          </a:p>
          <a:p>
            <a:pPr marL="342900" marR="0" lvl="0" indent="-34290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kumimoji="0" lang="en-US" altLang="ja-JP" sz="900" b="0" i="0" u="none" strike="noStrike" kern="1200" cap="none" spc="0" normalizeH="0" baseline="0" noProof="0" dirty="0">
                <a:ln>
                  <a:noFill/>
                </a:ln>
                <a:solidFill>
                  <a:srgbClr val="007CB0"/>
                </a:solidFill>
                <a:effectLst/>
                <a:uLnTx/>
                <a:uFillTx/>
                <a:latin typeface="Meiryo UI"/>
                <a:ea typeface="Meiryo UI"/>
                <a:cs typeface="+mn-cs"/>
              </a:rPr>
              <a:t>There are many types of related documents, data cannot be standardized, and digital methods that are easy for small and medium-sized enterprises to adopt from the viewpoint of information literacy and UI/UX have not yet been developed and spread. This means that there are a limited number of documents that can be obtained and submitted in readable formats, which hinders the efficiency of operations, including automatic verification.</a:t>
            </a:r>
            <a:endParaRPr kumimoji="0" lang="ja-JP" altLang="en-US" sz="900" b="0" i="0" u="none" strike="noStrike" kern="1200" cap="none" spc="0" normalizeH="0" baseline="0" noProof="0" dirty="0">
              <a:ln>
                <a:noFill/>
              </a:ln>
              <a:solidFill>
                <a:srgbClr val="007CB0"/>
              </a:solidFill>
              <a:effectLst/>
              <a:uLnTx/>
              <a:uFillTx/>
              <a:latin typeface="Meiryo UI"/>
              <a:ea typeface="Meiryo UI"/>
              <a:cs typeface="+mn-cs"/>
            </a:endParaRPr>
          </a:p>
        </p:txBody>
      </p:sp>
      <p:sp>
        <p:nvSpPr>
          <p:cNvPr id="13" name="正方形/長方形 12">
            <a:extLst>
              <a:ext uri="{FF2B5EF4-FFF2-40B4-BE49-F238E27FC236}">
                <a16:creationId xmlns:a16="http://schemas.microsoft.com/office/drawing/2014/main" id="{8CBB4E4B-BF8A-39A6-D2C5-A08385C85C50}"/>
              </a:ext>
            </a:extLst>
          </p:cNvPr>
          <p:cNvSpPr/>
          <p:nvPr/>
        </p:nvSpPr>
        <p:spPr>
          <a:xfrm>
            <a:off x="5119934" y="1088001"/>
            <a:ext cx="4358993" cy="2462478"/>
          </a:xfrm>
          <a:prstGeom prst="rect">
            <a:avLst/>
          </a:prstGeom>
          <a:solidFill>
            <a:schemeClr val="accent1">
              <a:lumMod val="20000"/>
              <a:lumOff val="8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342900" marR="0" lvl="0" indent="-34290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kumimoji="0" lang="en-US" altLang="ja-JP" sz="900" b="0" i="0" u="none" strike="noStrike" kern="1200" cap="none" spc="0" normalizeH="0" baseline="0" noProof="0" dirty="0">
                <a:ln>
                  <a:noFill/>
                </a:ln>
                <a:solidFill>
                  <a:srgbClr val="007CB0"/>
                </a:solidFill>
                <a:effectLst/>
                <a:uLnTx/>
                <a:uFillTx/>
                <a:latin typeface="Meiryo UI"/>
                <a:ea typeface="Meiryo UI"/>
                <a:cs typeface="+mn-cs"/>
              </a:rPr>
              <a:t>By expanding verifiability based on the concept of Trusted Web and through the social implementation of a system that allows a certain level of reliance for business purposes, the Verifiable Identity Community related to KYC/KYB of business operators will be able to collect related documents, etc. (</a:t>
            </a:r>
            <a:r>
              <a:rPr kumimoji="0" lang="en-US" altLang="ja-JP" sz="900" b="0" i="0" u="none" strike="noStrike" kern="1200" cap="none" spc="0" normalizeH="0" baseline="0" noProof="0" dirty="0" err="1">
                <a:ln>
                  <a:noFill/>
                </a:ln>
                <a:solidFill>
                  <a:srgbClr val="007CB0"/>
                </a:solidFill>
                <a:effectLst/>
                <a:uLnTx/>
                <a:uFillTx/>
                <a:latin typeface="Meiryo UI"/>
                <a:ea typeface="Meiryo UI"/>
                <a:cs typeface="+mn-cs"/>
              </a:rPr>
              <a:t>i.e</a:t>
            </a:r>
            <a:r>
              <a:rPr kumimoji="0" lang="en-US" altLang="ja-JP" sz="900" b="0" i="0" u="none" strike="noStrike" kern="1200" cap="none" spc="0" normalizeH="0" baseline="0" noProof="0" dirty="0">
                <a:ln>
                  <a:noFill/>
                </a:ln>
                <a:solidFill>
                  <a:srgbClr val="007CB0"/>
                </a:solidFill>
                <a:effectLst/>
                <a:uLnTx/>
                <a:uFillTx/>
                <a:latin typeface="Meiryo UI"/>
                <a:ea typeface="Meiryo UI"/>
                <a:cs typeface="+mn-cs"/>
              </a:rPr>
              <a:t>, data). This will allow use of KYC/KYB information generated from the business activities of private businesses (or other ministries, agencies, local governments) whose information has not been previously used in applications for subsidy payments. Through this, information related to the identity of the person can be utilized, and as a result, the level of confirmation performed by secretariats of subsidy projects, etc. to prevent inappropriate use will be improved.</a:t>
            </a:r>
          </a:p>
          <a:p>
            <a:pPr marL="342900" marR="0" lvl="0" indent="-34290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endParaRPr lang="en-US" altLang="ja-JP" sz="900" dirty="0">
              <a:solidFill>
                <a:srgbClr val="007CB0"/>
              </a:solidFill>
              <a:latin typeface="Meiryo UI"/>
              <a:ea typeface="Meiryo UI"/>
            </a:endParaRPr>
          </a:p>
          <a:p>
            <a:pPr marL="342900" marR="0" lvl="0" indent="-34290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en-US" altLang="ja-JP" sz="900" dirty="0">
                <a:solidFill>
                  <a:srgbClr val="007CB0"/>
                </a:solidFill>
                <a:latin typeface="Meiryo UI"/>
                <a:ea typeface="Meiryo UI"/>
              </a:rPr>
              <a:t>Utilizing technical elements used in Trusted Web, establishing infrastructure such as business digital identity wallets and portal functions as UI/UX, we will realize operational efficiency through automatic verification processing, etc.</a:t>
            </a:r>
            <a:endParaRPr lang="ja-JP" altLang="en-US" sz="900" dirty="0">
              <a:solidFill>
                <a:srgbClr val="007CB0"/>
              </a:solidFill>
              <a:latin typeface="Meiryo UI"/>
              <a:ea typeface="Meiryo UI"/>
            </a:endParaRPr>
          </a:p>
        </p:txBody>
      </p:sp>
      <p:sp>
        <p:nvSpPr>
          <p:cNvPr id="14" name="テキスト ボックス 13">
            <a:extLst>
              <a:ext uri="{FF2B5EF4-FFF2-40B4-BE49-F238E27FC236}">
                <a16:creationId xmlns:a16="http://schemas.microsoft.com/office/drawing/2014/main" id="{E43A93FB-5978-8794-B393-95D7B4AB63D0}"/>
              </a:ext>
            </a:extLst>
          </p:cNvPr>
          <p:cNvSpPr txBox="1"/>
          <p:nvPr/>
        </p:nvSpPr>
        <p:spPr>
          <a:xfrm>
            <a:off x="5119934" y="3515063"/>
            <a:ext cx="4358993" cy="288000"/>
          </a:xfrm>
          <a:prstGeom prst="rect">
            <a:avLst/>
          </a:prstGeom>
          <a:noFill/>
        </p:spPr>
        <p:txBody>
          <a:bodyPr wrap="none" lIns="0" rIns="0" rtlCol="0">
            <a:noAutofit/>
          </a:bodyPr>
          <a:lstStyle/>
          <a:p>
            <a:pPr marL="0" marR="0" lvl="0" indent="0" algn="ctr" defTabSz="288000" rtl="0" eaLnBrk="1" fontAlgn="base" latinLnBrk="0" hangingPunct="1">
              <a:lnSpc>
                <a:spcPct val="100000"/>
              </a:lnSpc>
              <a:spcBef>
                <a:spcPct val="0"/>
              </a:spcBef>
              <a:spcAft>
                <a:spcPct val="0"/>
              </a:spcAft>
              <a:buClrTx/>
              <a:buSzTx/>
              <a:buFontTx/>
              <a:buNone/>
              <a:tabLst/>
              <a:defRPr/>
            </a:pPr>
            <a:r>
              <a:rPr kumimoji="0" lang="en-US" altLang="ja-JP" sz="1100" b="1" i="0" u="sng" strike="noStrike" kern="1200" cap="none" spc="0" normalizeH="0" baseline="0" noProof="0" dirty="0">
                <a:ln>
                  <a:noFill/>
                </a:ln>
                <a:solidFill>
                  <a:prstClr val="black"/>
                </a:solidFill>
                <a:effectLst/>
                <a:uLnTx/>
                <a:uFillTx/>
                <a:latin typeface="Meiryo UI"/>
                <a:ea typeface="Meiryo UI"/>
                <a:cs typeface="Arial" charset="0"/>
              </a:rPr>
              <a:t>Business scheme diagram of use cases to be created</a:t>
            </a:r>
            <a:r>
              <a:rPr kumimoji="1" lang="ja-JP" altLang="en-US" sz="1100" b="1" i="0" u="sng" strike="noStrike" kern="1200" cap="none" spc="0" normalizeH="0" baseline="0" noProof="0" dirty="0">
                <a:ln>
                  <a:noFill/>
                </a:ln>
                <a:solidFill>
                  <a:prstClr val="black"/>
                </a:solidFill>
                <a:effectLst/>
                <a:uLnTx/>
                <a:uFillTx/>
                <a:latin typeface="Meiryo UI"/>
                <a:ea typeface="Meiryo UI"/>
                <a:cs typeface="Arial" charset="0"/>
              </a:rPr>
              <a:t>（</a:t>
            </a:r>
            <a:r>
              <a:rPr kumimoji="0" lang="en-US" altLang="ja-JP" sz="1100" b="1" i="0" u="sng" strike="noStrike" kern="1200" cap="none" spc="0" normalizeH="0" baseline="0" noProof="0" dirty="0">
                <a:ln>
                  <a:noFill/>
                </a:ln>
                <a:solidFill>
                  <a:prstClr val="black"/>
                </a:solidFill>
                <a:effectLst/>
                <a:uLnTx/>
                <a:uFillTx/>
                <a:latin typeface="Meiryo UI"/>
                <a:ea typeface="Meiryo UI"/>
                <a:cs typeface="Arial" charset="0"/>
              </a:rPr>
              <a:t>To-Be</a:t>
            </a:r>
            <a:r>
              <a:rPr kumimoji="1" lang="ja-JP" altLang="en-US" sz="1100" b="1" i="0" u="sng" strike="noStrike" kern="1200" cap="none" spc="0" normalizeH="0" baseline="0" noProof="0" dirty="0">
                <a:ln>
                  <a:noFill/>
                </a:ln>
                <a:solidFill>
                  <a:prstClr val="black"/>
                </a:solidFill>
                <a:effectLst/>
                <a:uLnTx/>
                <a:uFillTx/>
                <a:latin typeface="Meiryo UI"/>
                <a:ea typeface="Meiryo UI"/>
                <a:cs typeface="Arial" charset="0"/>
              </a:rPr>
              <a:t>）</a:t>
            </a:r>
          </a:p>
        </p:txBody>
      </p:sp>
      <p:sp>
        <p:nvSpPr>
          <p:cNvPr id="15" name="テキスト ボックス 14">
            <a:extLst>
              <a:ext uri="{FF2B5EF4-FFF2-40B4-BE49-F238E27FC236}">
                <a16:creationId xmlns:a16="http://schemas.microsoft.com/office/drawing/2014/main" id="{DD1DB82D-D71E-2F9F-2D78-1CE747CA8869}"/>
              </a:ext>
            </a:extLst>
          </p:cNvPr>
          <p:cNvSpPr txBox="1"/>
          <p:nvPr/>
        </p:nvSpPr>
        <p:spPr>
          <a:xfrm>
            <a:off x="388615" y="3515063"/>
            <a:ext cx="4358992" cy="288000"/>
          </a:xfrm>
          <a:prstGeom prst="rect">
            <a:avLst/>
          </a:prstGeom>
          <a:noFill/>
        </p:spPr>
        <p:txBody>
          <a:bodyPr wrap="none" lIns="0" rIns="0" rtlCol="0">
            <a:noAutofit/>
          </a:bodyPr>
          <a:lstStyle/>
          <a:p>
            <a:pPr marL="0" marR="0" lvl="0" indent="0" algn="ctr" defTabSz="288000" rtl="0" eaLnBrk="1" fontAlgn="base" latinLnBrk="0" hangingPunct="1">
              <a:lnSpc>
                <a:spcPct val="100000"/>
              </a:lnSpc>
              <a:spcBef>
                <a:spcPct val="0"/>
              </a:spcBef>
              <a:spcAft>
                <a:spcPct val="0"/>
              </a:spcAft>
              <a:buClrTx/>
              <a:buSzTx/>
              <a:buFontTx/>
              <a:buNone/>
              <a:tabLst/>
              <a:defRPr/>
            </a:pPr>
            <a:r>
              <a:rPr kumimoji="1" lang="en-US" altLang="ja-JP" sz="1100" b="1" i="0" u="sng" strike="noStrike" kern="1200" cap="none" spc="0" normalizeH="0" baseline="0" noProof="0" dirty="0">
                <a:ln>
                  <a:noFill/>
                </a:ln>
                <a:solidFill>
                  <a:prstClr val="black"/>
                </a:solidFill>
                <a:effectLst/>
                <a:uLnTx/>
                <a:uFillTx/>
                <a:latin typeface="Meiryo UI"/>
                <a:ea typeface="Meiryo UI"/>
                <a:cs typeface="Arial" charset="0"/>
              </a:rPr>
              <a:t>Business scheme diagram before issues solving</a:t>
            </a:r>
            <a:r>
              <a:rPr kumimoji="1" lang="ja-JP" altLang="en-US" sz="1100" b="1" i="0" u="sng" strike="noStrike" kern="1200" cap="none" spc="0" normalizeH="0" baseline="0" noProof="0" dirty="0">
                <a:ln>
                  <a:noFill/>
                </a:ln>
                <a:solidFill>
                  <a:prstClr val="black"/>
                </a:solidFill>
                <a:effectLst/>
                <a:uLnTx/>
                <a:uFillTx/>
                <a:latin typeface="Meiryo UI"/>
                <a:ea typeface="Meiryo UI"/>
                <a:cs typeface="Arial" charset="0"/>
              </a:rPr>
              <a:t>（</a:t>
            </a:r>
            <a:r>
              <a:rPr kumimoji="0" lang="en-US" altLang="ja-JP" sz="1100" b="1" i="0" u="sng" strike="noStrike" kern="1200" cap="none" spc="0" normalizeH="0" baseline="0" noProof="0" dirty="0">
                <a:ln>
                  <a:noFill/>
                </a:ln>
                <a:solidFill>
                  <a:prstClr val="black"/>
                </a:solidFill>
                <a:effectLst/>
                <a:uLnTx/>
                <a:uFillTx/>
                <a:latin typeface="Meiryo UI"/>
                <a:ea typeface="Meiryo UI"/>
                <a:cs typeface="Arial" charset="0"/>
              </a:rPr>
              <a:t>As-Is</a:t>
            </a:r>
            <a:r>
              <a:rPr kumimoji="1" lang="ja-JP" altLang="en-US" sz="1100" b="1" i="0" u="sng" strike="noStrike" kern="1200" cap="none" spc="0" normalizeH="0" baseline="0" noProof="0" dirty="0">
                <a:ln>
                  <a:noFill/>
                </a:ln>
                <a:solidFill>
                  <a:prstClr val="black"/>
                </a:solidFill>
                <a:effectLst/>
                <a:uLnTx/>
                <a:uFillTx/>
                <a:latin typeface="Meiryo UI"/>
                <a:ea typeface="Meiryo UI"/>
                <a:cs typeface="Arial" charset="0"/>
              </a:rPr>
              <a:t>）</a:t>
            </a:r>
          </a:p>
        </p:txBody>
      </p:sp>
      <p:grpSp>
        <p:nvGrpSpPr>
          <p:cNvPr id="21" name="グループ化 20">
            <a:extLst>
              <a:ext uri="{FF2B5EF4-FFF2-40B4-BE49-F238E27FC236}">
                <a16:creationId xmlns:a16="http://schemas.microsoft.com/office/drawing/2014/main" id="{1EFF4AEA-15CC-B19F-A574-181BCE775CE1}"/>
              </a:ext>
            </a:extLst>
          </p:cNvPr>
          <p:cNvGrpSpPr/>
          <p:nvPr/>
        </p:nvGrpSpPr>
        <p:grpSpPr>
          <a:xfrm>
            <a:off x="2937748" y="6368317"/>
            <a:ext cx="1809859" cy="379287"/>
            <a:chOff x="-1038064" y="3197561"/>
            <a:chExt cx="1809859" cy="379287"/>
          </a:xfrm>
        </p:grpSpPr>
        <p:cxnSp>
          <p:nvCxnSpPr>
            <p:cNvPr id="72" name="Straight Arrow Connector 59">
              <a:extLst>
                <a:ext uri="{FF2B5EF4-FFF2-40B4-BE49-F238E27FC236}">
                  <a16:creationId xmlns:a16="http://schemas.microsoft.com/office/drawing/2014/main" id="{BADD794A-0AE6-D1BE-2708-410A0F0CE421}"/>
                </a:ext>
              </a:extLst>
            </p:cNvPr>
            <p:cNvCxnSpPr>
              <a:cxnSpLocks/>
            </p:cNvCxnSpPr>
            <p:nvPr/>
          </p:nvCxnSpPr>
          <p:spPr bwMode="gray">
            <a:xfrm>
              <a:off x="-1038064" y="3294704"/>
              <a:ext cx="548917" cy="0"/>
            </a:xfrm>
            <a:prstGeom prst="straightConnector1">
              <a:avLst/>
            </a:prstGeom>
            <a:noFill/>
            <a:ln w="28575" cap="flat" cmpd="sng" algn="ctr">
              <a:solidFill>
                <a:schemeClr val="tx1"/>
              </a:solidFill>
              <a:prstDash val="solid"/>
              <a:miter lim="800000"/>
              <a:tailEnd type="triangle"/>
            </a:ln>
            <a:effectLst/>
          </p:spPr>
        </p:cxnSp>
        <p:sp>
          <p:nvSpPr>
            <p:cNvPr id="74" name="TextBox 64">
              <a:extLst>
                <a:ext uri="{FF2B5EF4-FFF2-40B4-BE49-F238E27FC236}">
                  <a16:creationId xmlns:a16="http://schemas.microsoft.com/office/drawing/2014/main" id="{8AC3B274-D69C-257A-744A-A53D1AD2F76A}"/>
                </a:ext>
              </a:extLst>
            </p:cNvPr>
            <p:cNvSpPr txBox="1"/>
            <p:nvPr/>
          </p:nvSpPr>
          <p:spPr>
            <a:xfrm>
              <a:off x="-579805" y="3376793"/>
              <a:ext cx="1351600" cy="200055"/>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ja-JP" altLang="en-US" sz="700" b="0" i="0" u="none" strike="noStrike" kern="1200" cap="none" spc="0" normalizeH="0" baseline="0" noProof="0" dirty="0">
                  <a:ln>
                    <a:noFill/>
                  </a:ln>
                  <a:solidFill>
                    <a:prstClr val="black"/>
                  </a:solidFill>
                  <a:effectLst/>
                  <a:uLnTx/>
                  <a:uFillTx/>
                  <a:latin typeface="Meiryo UI"/>
                  <a:ea typeface="Meiryo UI"/>
                  <a:cs typeface="Arial" charset="0"/>
                </a:rPr>
                <a:t>：</a:t>
              </a:r>
              <a:r>
                <a:rPr kumimoji="0" lang="en-US" altLang="ja-JP" sz="700" b="0" i="0" u="none" strike="noStrike" kern="1200" cap="none" spc="0" normalizeH="0" baseline="0" noProof="0" dirty="0">
                  <a:ln>
                    <a:noFill/>
                  </a:ln>
                  <a:solidFill>
                    <a:prstClr val="black"/>
                  </a:solidFill>
                  <a:effectLst/>
                  <a:uLnTx/>
                  <a:uFillTx/>
                  <a:latin typeface="Meiryo UI"/>
                  <a:ea typeface="Meiryo UI"/>
                  <a:cs typeface="Arial" charset="0"/>
                </a:rPr>
                <a:t> Governance relationship</a:t>
              </a:r>
              <a:endParaRPr kumimoji="0" lang="ja-JP" altLang="en-US" sz="700" b="0" i="0" u="none" strike="noStrike" kern="1200" cap="none" spc="0" normalizeH="0" baseline="0" noProof="0" dirty="0">
                <a:ln>
                  <a:noFill/>
                </a:ln>
                <a:solidFill>
                  <a:prstClr val="black"/>
                </a:solidFill>
                <a:effectLst/>
                <a:uLnTx/>
                <a:uFillTx/>
                <a:latin typeface="Meiryo UI"/>
                <a:ea typeface="Meiryo UI"/>
                <a:cs typeface="Arial" charset="0"/>
              </a:endParaRPr>
            </a:p>
          </p:txBody>
        </p:sp>
        <p:sp>
          <p:nvSpPr>
            <p:cNvPr id="125" name="TextBox 61">
              <a:extLst>
                <a:ext uri="{FF2B5EF4-FFF2-40B4-BE49-F238E27FC236}">
                  <a16:creationId xmlns:a16="http://schemas.microsoft.com/office/drawing/2014/main" id="{5ADAAAFC-86C1-DA2C-2713-0BCEF9D15399}"/>
                </a:ext>
              </a:extLst>
            </p:cNvPr>
            <p:cNvSpPr txBox="1"/>
            <p:nvPr/>
          </p:nvSpPr>
          <p:spPr>
            <a:xfrm>
              <a:off x="-572529" y="3197561"/>
              <a:ext cx="850869" cy="198376"/>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ja-JP" altLang="en-US" sz="700" b="0" i="0" u="none" strike="noStrike" kern="1200" cap="none" spc="0" normalizeH="0" baseline="0" noProof="0" dirty="0">
                  <a:ln>
                    <a:noFill/>
                  </a:ln>
                  <a:solidFill>
                    <a:prstClr val="black"/>
                  </a:solidFill>
                  <a:effectLst/>
                  <a:uLnTx/>
                  <a:uFillTx/>
                  <a:latin typeface="Meiryo UI"/>
                  <a:ea typeface="Meiryo UI"/>
                  <a:cs typeface="Arial" charset="0"/>
                </a:rPr>
                <a:t>：</a:t>
              </a:r>
              <a:r>
                <a:rPr kumimoji="0" lang="en-US" altLang="ja-JP" sz="700" b="0" i="0" u="none" strike="noStrike" kern="1200" cap="none" spc="0" normalizeH="0" baseline="0" noProof="0" dirty="0">
                  <a:ln>
                    <a:noFill/>
                  </a:ln>
                  <a:solidFill>
                    <a:prstClr val="black"/>
                  </a:solidFill>
                  <a:effectLst/>
                  <a:uLnTx/>
                  <a:uFillTx/>
                  <a:latin typeface="Meiryo UI"/>
                  <a:ea typeface="Meiryo UI"/>
                  <a:cs typeface="Arial" charset="0"/>
                </a:rPr>
                <a:t>Service flow</a:t>
              </a:r>
              <a:endParaRPr kumimoji="0" lang="ja-JP" altLang="en-US" sz="700" b="0" i="0" u="none" strike="noStrike" kern="1200" cap="none" spc="0" normalizeH="0" baseline="0" noProof="0" dirty="0">
                <a:ln>
                  <a:noFill/>
                </a:ln>
                <a:solidFill>
                  <a:prstClr val="black"/>
                </a:solidFill>
                <a:effectLst/>
                <a:uLnTx/>
                <a:uFillTx/>
                <a:latin typeface="Meiryo UI"/>
                <a:ea typeface="Meiryo UI"/>
                <a:cs typeface="Arial" charset="0"/>
              </a:endParaRPr>
            </a:p>
          </p:txBody>
        </p:sp>
      </p:grpSp>
      <p:cxnSp>
        <p:nvCxnSpPr>
          <p:cNvPr id="8" name="Straight Arrow Connector 62">
            <a:extLst>
              <a:ext uri="{FF2B5EF4-FFF2-40B4-BE49-F238E27FC236}">
                <a16:creationId xmlns:a16="http://schemas.microsoft.com/office/drawing/2014/main" id="{7F3A86BE-DD69-9756-A870-3CCB56D3C387}"/>
              </a:ext>
            </a:extLst>
          </p:cNvPr>
          <p:cNvCxnSpPr>
            <a:cxnSpLocks/>
          </p:cNvCxnSpPr>
          <p:nvPr/>
        </p:nvCxnSpPr>
        <p:spPr bwMode="gray">
          <a:xfrm>
            <a:off x="2917465" y="6647576"/>
            <a:ext cx="548917" cy="0"/>
          </a:xfrm>
          <a:prstGeom prst="straightConnector1">
            <a:avLst/>
          </a:prstGeom>
          <a:ln w="19050">
            <a:solidFill>
              <a:srgbClr val="FF0000"/>
            </a:solidFill>
            <a:prstDash val="dash"/>
            <a:headEnd type="arrow"/>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71">
            <a:extLst>
              <a:ext uri="{FF2B5EF4-FFF2-40B4-BE49-F238E27FC236}">
                <a16:creationId xmlns:a16="http://schemas.microsoft.com/office/drawing/2014/main" id="{4ECF1A8E-E095-1972-5B6A-2B0F5A3DF7CE}"/>
              </a:ext>
            </a:extLst>
          </p:cNvPr>
          <p:cNvCxnSpPr>
            <a:cxnSpLocks/>
            <a:stCxn id="30" idx="1"/>
            <a:endCxn id="31" idx="3"/>
          </p:cNvCxnSpPr>
          <p:nvPr/>
        </p:nvCxnSpPr>
        <p:spPr bwMode="gray">
          <a:xfrm flipH="1" flipV="1">
            <a:off x="1339846" y="5414988"/>
            <a:ext cx="447785" cy="5556"/>
          </a:xfrm>
          <a:prstGeom prst="straightConnector1">
            <a:avLst/>
          </a:prstGeom>
          <a:ln w="19050">
            <a:solidFill>
              <a:srgbClr val="FF0000"/>
            </a:solidFill>
            <a:prstDash val="dash"/>
            <a:headEnd type="arrow"/>
            <a:tailEnd type="arrow"/>
          </a:ln>
        </p:spPr>
        <p:style>
          <a:lnRef idx="1">
            <a:schemeClr val="accent1"/>
          </a:lnRef>
          <a:fillRef idx="0">
            <a:schemeClr val="accent1"/>
          </a:fillRef>
          <a:effectRef idx="0">
            <a:schemeClr val="accent1"/>
          </a:effectRef>
          <a:fontRef idx="minor">
            <a:schemeClr val="tx1"/>
          </a:fontRef>
        </p:style>
      </p:cxnSp>
      <p:cxnSp>
        <p:nvCxnSpPr>
          <p:cNvPr id="18" name="コネクタ: カギ線 17">
            <a:extLst>
              <a:ext uri="{FF2B5EF4-FFF2-40B4-BE49-F238E27FC236}">
                <a16:creationId xmlns:a16="http://schemas.microsoft.com/office/drawing/2014/main" id="{C3173ABD-328D-590D-5BDA-F2024EFDFA54}"/>
              </a:ext>
            </a:extLst>
          </p:cNvPr>
          <p:cNvCxnSpPr>
            <a:cxnSpLocks/>
            <a:stCxn id="29" idx="0"/>
            <a:endCxn id="36" idx="2"/>
          </p:cNvCxnSpPr>
          <p:nvPr/>
        </p:nvCxnSpPr>
        <p:spPr bwMode="gray">
          <a:xfrm rot="5400000" flipH="1" flipV="1">
            <a:off x="3754299" y="4938783"/>
            <a:ext cx="380299" cy="1394"/>
          </a:xfrm>
          <a:prstGeom prst="bentConnector3">
            <a:avLst>
              <a:gd name="adj1" fmla="val 50000"/>
            </a:avLst>
          </a:prstGeom>
          <a:ln w="19050">
            <a:solidFill>
              <a:srgbClr val="FF0000"/>
            </a:solidFill>
            <a:prstDash val="dash"/>
            <a:headEnd type="arrow"/>
            <a:tailEnd type="arrow"/>
          </a:ln>
        </p:spPr>
        <p:style>
          <a:lnRef idx="1">
            <a:schemeClr val="accent1"/>
          </a:lnRef>
          <a:fillRef idx="0">
            <a:schemeClr val="accent1"/>
          </a:fillRef>
          <a:effectRef idx="0">
            <a:schemeClr val="accent1"/>
          </a:effectRef>
          <a:fontRef idx="minor">
            <a:schemeClr val="tx1"/>
          </a:fontRef>
        </p:style>
      </p:cxnSp>
      <p:cxnSp>
        <p:nvCxnSpPr>
          <p:cNvPr id="19" name="コネクタ: カギ線 18">
            <a:extLst>
              <a:ext uri="{FF2B5EF4-FFF2-40B4-BE49-F238E27FC236}">
                <a16:creationId xmlns:a16="http://schemas.microsoft.com/office/drawing/2014/main" id="{2D7E539F-80FB-8047-06AD-0E4BB796DEF9}"/>
              </a:ext>
            </a:extLst>
          </p:cNvPr>
          <p:cNvCxnSpPr>
            <a:cxnSpLocks/>
            <a:stCxn id="30" idx="3"/>
            <a:endCxn id="29" idx="1"/>
          </p:cNvCxnSpPr>
          <p:nvPr/>
        </p:nvCxnSpPr>
        <p:spPr bwMode="gray">
          <a:xfrm>
            <a:off x="2649495" y="5420544"/>
            <a:ext cx="760657" cy="12700"/>
          </a:xfrm>
          <a:prstGeom prst="bentConnector3">
            <a:avLst>
              <a:gd name="adj1" fmla="val 50000"/>
            </a:avLst>
          </a:prstGeom>
          <a:ln w="19050">
            <a:solidFill>
              <a:srgbClr val="FF0000"/>
            </a:solidFill>
            <a:prstDash val="dash"/>
            <a:headEnd type="arrow"/>
            <a:tailEnd type="arrow"/>
          </a:ln>
        </p:spPr>
        <p:style>
          <a:lnRef idx="1">
            <a:schemeClr val="accent1"/>
          </a:lnRef>
          <a:fillRef idx="0">
            <a:schemeClr val="accent1"/>
          </a:fillRef>
          <a:effectRef idx="0">
            <a:schemeClr val="accent1"/>
          </a:effectRef>
          <a:fontRef idx="minor">
            <a:schemeClr val="tx1"/>
          </a:fontRef>
        </p:style>
      </p:cxnSp>
      <p:sp>
        <p:nvSpPr>
          <p:cNvPr id="20" name="四角形: 角を丸くする 19">
            <a:extLst>
              <a:ext uri="{FF2B5EF4-FFF2-40B4-BE49-F238E27FC236}">
                <a16:creationId xmlns:a16="http://schemas.microsoft.com/office/drawing/2014/main" id="{008CC353-6216-6C82-BE43-95B0BDF9BDE0}"/>
              </a:ext>
            </a:extLst>
          </p:cNvPr>
          <p:cNvSpPr/>
          <p:nvPr/>
        </p:nvSpPr>
        <p:spPr bwMode="gray">
          <a:xfrm>
            <a:off x="1416341" y="4106737"/>
            <a:ext cx="3217628" cy="1705900"/>
          </a:xfrm>
          <a:prstGeom prst="roundRect">
            <a:avLst/>
          </a:prstGeom>
          <a:noFill/>
          <a:ln w="19050" algn="ctr">
            <a:solidFill>
              <a:srgbClr val="FFC000"/>
            </a:solidFill>
            <a:prstDash val="dash"/>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100" b="0" i="0" u="none" strike="noStrike" kern="1200" cap="none" spc="0" normalizeH="0" baseline="0" noProof="0" dirty="0">
              <a:ln>
                <a:noFill/>
              </a:ln>
              <a:solidFill>
                <a:prstClr val="black"/>
              </a:solidFill>
              <a:effectLst/>
              <a:uLnTx/>
              <a:uFillTx/>
              <a:latin typeface="+mn-lt"/>
              <a:ea typeface="+mn-ea"/>
              <a:cs typeface="+mn-cs"/>
            </a:endParaRPr>
          </a:p>
        </p:txBody>
      </p:sp>
      <p:sp>
        <p:nvSpPr>
          <p:cNvPr id="22" name="正方形/長方形 21">
            <a:extLst>
              <a:ext uri="{FF2B5EF4-FFF2-40B4-BE49-F238E27FC236}">
                <a16:creationId xmlns:a16="http://schemas.microsoft.com/office/drawing/2014/main" id="{5063793F-2EA5-097B-7283-5B1F9BDCEE78}"/>
              </a:ext>
            </a:extLst>
          </p:cNvPr>
          <p:cNvSpPr/>
          <p:nvPr/>
        </p:nvSpPr>
        <p:spPr bwMode="gray">
          <a:xfrm>
            <a:off x="332950" y="3765923"/>
            <a:ext cx="4375177" cy="2110331"/>
          </a:xfrm>
          <a:prstGeom prst="rect">
            <a:avLst/>
          </a:prstGeom>
          <a:noFill/>
          <a:ln w="19050" algn="ctr">
            <a:solidFill>
              <a:srgbClr val="0070C0"/>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90564" fontAlgn="auto">
              <a:spcBef>
                <a:spcPts val="0"/>
              </a:spcBef>
              <a:spcAft>
                <a:spcPts val="0"/>
              </a:spcAft>
              <a:buSzPct val="100000"/>
            </a:pPr>
            <a:endParaRPr kumimoji="1" lang="ja-JP" altLang="en-US" sz="1100" dirty="0">
              <a:solidFill>
                <a:prstClr val="black"/>
              </a:solidFill>
              <a:latin typeface="+mn-lt"/>
              <a:cs typeface="+mn-cs"/>
            </a:endParaRPr>
          </a:p>
        </p:txBody>
      </p:sp>
      <p:sp>
        <p:nvSpPr>
          <p:cNvPr id="29" name="正方形/長方形 28">
            <a:extLst>
              <a:ext uri="{FF2B5EF4-FFF2-40B4-BE49-F238E27FC236}">
                <a16:creationId xmlns:a16="http://schemas.microsoft.com/office/drawing/2014/main" id="{C3433F88-AEBA-00E0-83C4-9528A7F5578C}"/>
              </a:ext>
            </a:extLst>
          </p:cNvPr>
          <p:cNvSpPr/>
          <p:nvPr/>
        </p:nvSpPr>
        <p:spPr bwMode="gray">
          <a:xfrm>
            <a:off x="3410152" y="5129629"/>
            <a:ext cx="1067198" cy="581830"/>
          </a:xfrm>
          <a:prstGeom prst="rect">
            <a:avLst/>
          </a:prstGeom>
          <a:solidFill>
            <a:srgbClr val="BCE0FF"/>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100" b="0" i="0" u="none" strike="noStrike" kern="1200" cap="none" spc="0" normalizeH="0" baseline="0" noProof="0" dirty="0">
                <a:ln>
                  <a:noFill/>
                </a:ln>
                <a:solidFill>
                  <a:prstClr val="black"/>
                </a:solidFill>
                <a:effectLst/>
                <a:uLnTx/>
                <a:uFillTx/>
                <a:latin typeface="+mn-lt"/>
                <a:ea typeface="+mn-ea"/>
                <a:cs typeface="+mn-cs"/>
              </a:rPr>
              <a:t>Secretariat for subsidy projects, </a:t>
            </a:r>
            <a:r>
              <a:rPr kumimoji="1" lang="en-US" altLang="ja-JP" sz="1100" b="0" i="0" u="none" strike="noStrike" kern="1200" cap="none" spc="0" normalizeH="0" baseline="0" noProof="0" dirty="0" err="1">
                <a:ln>
                  <a:noFill/>
                </a:ln>
                <a:solidFill>
                  <a:prstClr val="black"/>
                </a:solidFill>
                <a:effectLst/>
                <a:uLnTx/>
                <a:uFillTx/>
                <a:latin typeface="+mn-lt"/>
                <a:ea typeface="+mn-ea"/>
                <a:cs typeface="+mn-cs"/>
              </a:rPr>
              <a:t>etc</a:t>
            </a:r>
            <a:endParaRPr kumimoji="1" lang="ja-JP" altLang="en-US" sz="1100" b="1" i="0" u="none" strike="noStrike" kern="1200" cap="none" spc="0" normalizeH="0" baseline="0" noProof="0" dirty="0">
              <a:ln>
                <a:noFill/>
              </a:ln>
              <a:solidFill>
                <a:prstClr val="black"/>
              </a:solidFill>
              <a:effectLst/>
              <a:uLnTx/>
              <a:uFillTx/>
              <a:latin typeface="+mn-lt"/>
              <a:ea typeface="+mn-ea"/>
              <a:cs typeface="+mn-cs"/>
            </a:endParaRPr>
          </a:p>
        </p:txBody>
      </p:sp>
      <p:sp>
        <p:nvSpPr>
          <p:cNvPr id="30" name="正方形/長方形 29">
            <a:extLst>
              <a:ext uri="{FF2B5EF4-FFF2-40B4-BE49-F238E27FC236}">
                <a16:creationId xmlns:a16="http://schemas.microsoft.com/office/drawing/2014/main" id="{0586A7AA-23BD-4D93-9642-A83D854EB451}"/>
              </a:ext>
            </a:extLst>
          </p:cNvPr>
          <p:cNvSpPr/>
          <p:nvPr/>
        </p:nvSpPr>
        <p:spPr bwMode="gray">
          <a:xfrm>
            <a:off x="1787631" y="5129628"/>
            <a:ext cx="861864" cy="581831"/>
          </a:xfrm>
          <a:prstGeom prst="rect">
            <a:avLst/>
          </a:prstGeom>
          <a:solidFill>
            <a:srgbClr val="BCE0FF"/>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200" b="0" i="0" u="none" strike="noStrike" kern="1200" cap="none" spc="0" normalizeH="0" baseline="0" noProof="0" dirty="0">
                <a:ln>
                  <a:noFill/>
                </a:ln>
                <a:solidFill>
                  <a:prstClr val="black"/>
                </a:solidFill>
                <a:effectLst/>
                <a:uLnTx/>
                <a:uFillTx/>
                <a:latin typeface="+mn-lt"/>
                <a:ea typeface="+mn-ea"/>
                <a:cs typeface="+mn-cs"/>
              </a:rPr>
              <a:t>Businesses applying for subsidies, etc.</a:t>
            </a:r>
          </a:p>
        </p:txBody>
      </p:sp>
      <p:sp>
        <p:nvSpPr>
          <p:cNvPr id="31" name="正方形/長方形 30">
            <a:extLst>
              <a:ext uri="{FF2B5EF4-FFF2-40B4-BE49-F238E27FC236}">
                <a16:creationId xmlns:a16="http://schemas.microsoft.com/office/drawing/2014/main" id="{DA401FEE-E220-06E1-A6CF-E6C8B222C8AB}"/>
              </a:ext>
            </a:extLst>
          </p:cNvPr>
          <p:cNvSpPr/>
          <p:nvPr/>
        </p:nvSpPr>
        <p:spPr bwMode="gray">
          <a:xfrm>
            <a:off x="367846" y="5118515"/>
            <a:ext cx="972000" cy="592945"/>
          </a:xfrm>
          <a:prstGeom prst="rect">
            <a:avLst/>
          </a:prstGeom>
          <a:solidFill>
            <a:schemeClr val="bg1"/>
          </a:solidFill>
          <a:ln w="12700" algn="ctr">
            <a:solidFill>
              <a:srgbClr val="BBBCBC"/>
            </a:solidFill>
            <a:prstDash val="dash"/>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100" i="0" u="none" strike="noStrike" kern="1200" cap="none" spc="0" normalizeH="0" baseline="0" noProof="0" dirty="0">
                <a:ln>
                  <a:noFill/>
                </a:ln>
                <a:solidFill>
                  <a:prstClr val="black"/>
                </a:solidFill>
                <a:effectLst/>
                <a:uLnTx/>
                <a:uFillTx/>
                <a:latin typeface="+mn-lt"/>
                <a:ea typeface="+mn-ea"/>
                <a:cs typeface="+mn-cs"/>
              </a:rPr>
              <a:t>Where to obtain specified target documents and data, etc.</a:t>
            </a:r>
          </a:p>
        </p:txBody>
      </p:sp>
      <p:sp>
        <p:nvSpPr>
          <p:cNvPr id="33" name="正方形/長方形 32">
            <a:extLst>
              <a:ext uri="{FF2B5EF4-FFF2-40B4-BE49-F238E27FC236}">
                <a16:creationId xmlns:a16="http://schemas.microsoft.com/office/drawing/2014/main" id="{E16F050D-6BDE-A1D6-5FBB-09D0641C39A8}"/>
              </a:ext>
            </a:extLst>
          </p:cNvPr>
          <p:cNvSpPr/>
          <p:nvPr/>
        </p:nvSpPr>
        <p:spPr bwMode="gray">
          <a:xfrm>
            <a:off x="2727625" y="6368052"/>
            <a:ext cx="2015098" cy="369681"/>
          </a:xfrm>
          <a:prstGeom prst="rect">
            <a:avLst/>
          </a:prstGeom>
          <a:noFill/>
          <a:ln w="12700" algn="ctr">
            <a:solidFill>
              <a:srgbClr val="BBBCBC"/>
            </a:solidFill>
            <a:prstDash val="dash"/>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34" name="正方形/長方形 33">
            <a:extLst>
              <a:ext uri="{FF2B5EF4-FFF2-40B4-BE49-F238E27FC236}">
                <a16:creationId xmlns:a16="http://schemas.microsoft.com/office/drawing/2014/main" id="{EAC940E2-4B6D-5D9F-12D4-3B48808AF0FE}"/>
              </a:ext>
            </a:extLst>
          </p:cNvPr>
          <p:cNvSpPr/>
          <p:nvPr/>
        </p:nvSpPr>
        <p:spPr bwMode="gray">
          <a:xfrm>
            <a:off x="5114217" y="3751082"/>
            <a:ext cx="4437792" cy="2125172"/>
          </a:xfrm>
          <a:prstGeom prst="rect">
            <a:avLst/>
          </a:prstGeom>
          <a:noFill/>
          <a:ln w="19050" algn="ctr">
            <a:solidFill>
              <a:srgbClr val="0070C0"/>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90564" fontAlgn="auto">
              <a:spcBef>
                <a:spcPts val="0"/>
              </a:spcBef>
              <a:spcAft>
                <a:spcPts val="0"/>
              </a:spcAft>
              <a:buSzPct val="100000"/>
            </a:pPr>
            <a:endParaRPr kumimoji="1" lang="ja-JP" altLang="en-US" sz="1100" dirty="0">
              <a:solidFill>
                <a:prstClr val="black"/>
              </a:solidFill>
              <a:latin typeface="+mn-lt"/>
              <a:cs typeface="+mn-cs"/>
            </a:endParaRPr>
          </a:p>
        </p:txBody>
      </p:sp>
      <p:sp>
        <p:nvSpPr>
          <p:cNvPr id="36" name="正方形/長方形 35">
            <a:extLst>
              <a:ext uri="{FF2B5EF4-FFF2-40B4-BE49-F238E27FC236}">
                <a16:creationId xmlns:a16="http://schemas.microsoft.com/office/drawing/2014/main" id="{4B5A7C62-A40A-3ABD-0195-27C08903C472}"/>
              </a:ext>
            </a:extLst>
          </p:cNvPr>
          <p:cNvSpPr/>
          <p:nvPr/>
        </p:nvSpPr>
        <p:spPr bwMode="gray">
          <a:xfrm>
            <a:off x="3410178" y="4310021"/>
            <a:ext cx="1069934" cy="439309"/>
          </a:xfrm>
          <a:prstGeom prst="rect">
            <a:avLst/>
          </a:prstGeom>
          <a:solidFill>
            <a:srgbClr val="BCE0FF"/>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100" i="0" u="none" strike="noStrike" kern="1200" cap="none" spc="0" normalizeH="0" baseline="0" noProof="0" dirty="0">
                <a:ln>
                  <a:noFill/>
                </a:ln>
                <a:solidFill>
                  <a:prstClr val="black"/>
                </a:solidFill>
                <a:effectLst/>
                <a:uLnTx/>
                <a:uFillTx/>
                <a:latin typeface="+mn-lt"/>
                <a:ea typeface="+mn-ea"/>
                <a:cs typeface="+mn-cs"/>
              </a:rPr>
              <a:t>Competent ministries and agencies</a:t>
            </a:r>
          </a:p>
        </p:txBody>
      </p:sp>
      <p:cxnSp>
        <p:nvCxnSpPr>
          <p:cNvPr id="37" name="Straight Arrow Connector 71">
            <a:extLst>
              <a:ext uri="{FF2B5EF4-FFF2-40B4-BE49-F238E27FC236}">
                <a16:creationId xmlns:a16="http://schemas.microsoft.com/office/drawing/2014/main" id="{ADAC44E5-AA69-25A4-0B0D-4036E0577464}"/>
              </a:ext>
            </a:extLst>
          </p:cNvPr>
          <p:cNvCxnSpPr>
            <a:cxnSpLocks/>
            <a:stCxn id="47" idx="1"/>
            <a:endCxn id="49" idx="3"/>
          </p:cNvCxnSpPr>
          <p:nvPr/>
        </p:nvCxnSpPr>
        <p:spPr bwMode="gray">
          <a:xfrm flipH="1" flipV="1">
            <a:off x="6350692" y="5356939"/>
            <a:ext cx="278096" cy="67392"/>
          </a:xfrm>
          <a:prstGeom prst="straightConnector1">
            <a:avLst/>
          </a:prstGeom>
          <a:ln w="19050">
            <a:solidFill>
              <a:srgbClr val="FF0000"/>
            </a:solidFill>
            <a:prstDash val="dash"/>
            <a:headEnd type="arrow"/>
            <a:tailEnd type="arrow"/>
          </a:ln>
        </p:spPr>
        <p:style>
          <a:lnRef idx="1">
            <a:schemeClr val="accent1"/>
          </a:lnRef>
          <a:fillRef idx="0">
            <a:schemeClr val="accent1"/>
          </a:fillRef>
          <a:effectRef idx="0">
            <a:schemeClr val="accent1"/>
          </a:effectRef>
          <a:fontRef idx="minor">
            <a:schemeClr val="tx1"/>
          </a:fontRef>
        </p:style>
      </p:cxnSp>
      <p:cxnSp>
        <p:nvCxnSpPr>
          <p:cNvPr id="38" name="コネクタ: カギ線 37">
            <a:extLst>
              <a:ext uri="{FF2B5EF4-FFF2-40B4-BE49-F238E27FC236}">
                <a16:creationId xmlns:a16="http://schemas.microsoft.com/office/drawing/2014/main" id="{01A9A412-267C-7ED6-3122-023834CADDBF}"/>
              </a:ext>
            </a:extLst>
          </p:cNvPr>
          <p:cNvCxnSpPr>
            <a:cxnSpLocks/>
            <a:stCxn id="46" idx="0"/>
            <a:endCxn id="48" idx="2"/>
          </p:cNvCxnSpPr>
          <p:nvPr/>
        </p:nvCxnSpPr>
        <p:spPr bwMode="gray">
          <a:xfrm rot="5400000" flipH="1" flipV="1">
            <a:off x="8595456" y="4942570"/>
            <a:ext cx="380299" cy="1394"/>
          </a:xfrm>
          <a:prstGeom prst="bentConnector3">
            <a:avLst>
              <a:gd name="adj1" fmla="val 50000"/>
            </a:avLst>
          </a:prstGeom>
          <a:ln w="19050">
            <a:solidFill>
              <a:srgbClr val="FF0000"/>
            </a:solidFill>
            <a:prstDash val="dash"/>
            <a:headEnd type="arrow"/>
            <a:tailEnd type="arrow"/>
          </a:ln>
        </p:spPr>
        <p:style>
          <a:lnRef idx="1">
            <a:schemeClr val="accent1"/>
          </a:lnRef>
          <a:fillRef idx="0">
            <a:schemeClr val="accent1"/>
          </a:fillRef>
          <a:effectRef idx="0">
            <a:schemeClr val="accent1"/>
          </a:effectRef>
          <a:fontRef idx="minor">
            <a:schemeClr val="tx1"/>
          </a:fontRef>
        </p:style>
      </p:cxnSp>
      <p:cxnSp>
        <p:nvCxnSpPr>
          <p:cNvPr id="39" name="コネクタ: カギ線 38">
            <a:extLst>
              <a:ext uri="{FF2B5EF4-FFF2-40B4-BE49-F238E27FC236}">
                <a16:creationId xmlns:a16="http://schemas.microsoft.com/office/drawing/2014/main" id="{34ECDF05-D7AB-AC2A-2573-778B5372E26C}"/>
              </a:ext>
            </a:extLst>
          </p:cNvPr>
          <p:cNvCxnSpPr>
            <a:cxnSpLocks/>
            <a:stCxn id="47" idx="3"/>
            <a:endCxn id="46" idx="1"/>
          </p:cNvCxnSpPr>
          <p:nvPr/>
        </p:nvCxnSpPr>
        <p:spPr bwMode="gray">
          <a:xfrm>
            <a:off x="7490652" y="5424331"/>
            <a:ext cx="760657" cy="12700"/>
          </a:xfrm>
          <a:prstGeom prst="bentConnector3">
            <a:avLst>
              <a:gd name="adj1" fmla="val 50000"/>
            </a:avLst>
          </a:prstGeom>
          <a:ln w="19050">
            <a:solidFill>
              <a:srgbClr val="FF0000"/>
            </a:solidFill>
            <a:prstDash val="dash"/>
            <a:headEnd type="arrow"/>
            <a:tailEnd type="arrow"/>
          </a:ln>
        </p:spPr>
        <p:style>
          <a:lnRef idx="1">
            <a:schemeClr val="accent1"/>
          </a:lnRef>
          <a:fillRef idx="0">
            <a:schemeClr val="accent1"/>
          </a:fillRef>
          <a:effectRef idx="0">
            <a:schemeClr val="accent1"/>
          </a:effectRef>
          <a:fontRef idx="minor">
            <a:schemeClr val="tx1"/>
          </a:fontRef>
        </p:style>
      </p:cxnSp>
      <p:sp>
        <p:nvSpPr>
          <p:cNvPr id="40" name="四角形: 角を丸くする 39">
            <a:extLst>
              <a:ext uri="{FF2B5EF4-FFF2-40B4-BE49-F238E27FC236}">
                <a16:creationId xmlns:a16="http://schemas.microsoft.com/office/drawing/2014/main" id="{65892023-C81C-7929-6178-A3CC65CDD2B7}"/>
              </a:ext>
            </a:extLst>
          </p:cNvPr>
          <p:cNvSpPr/>
          <p:nvPr/>
        </p:nvSpPr>
        <p:spPr bwMode="gray">
          <a:xfrm>
            <a:off x="5166509" y="4110524"/>
            <a:ext cx="4308617" cy="1705900"/>
          </a:xfrm>
          <a:prstGeom prst="roundRect">
            <a:avLst/>
          </a:prstGeom>
          <a:noFill/>
          <a:ln w="19050" algn="ctr">
            <a:solidFill>
              <a:srgbClr val="FFC000"/>
            </a:solidFill>
            <a:prstDash val="dash"/>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100" b="0" i="0" u="none" strike="noStrike" kern="1200" cap="none" spc="0" normalizeH="0" baseline="0" noProof="0" dirty="0">
              <a:ln>
                <a:noFill/>
              </a:ln>
              <a:solidFill>
                <a:prstClr val="black"/>
              </a:solidFill>
              <a:effectLst/>
              <a:uLnTx/>
              <a:uFillTx/>
              <a:latin typeface="+mn-lt"/>
              <a:ea typeface="+mn-ea"/>
              <a:cs typeface="+mn-cs"/>
            </a:endParaRPr>
          </a:p>
        </p:txBody>
      </p:sp>
      <p:sp>
        <p:nvSpPr>
          <p:cNvPr id="46" name="正方形/長方形 45">
            <a:extLst>
              <a:ext uri="{FF2B5EF4-FFF2-40B4-BE49-F238E27FC236}">
                <a16:creationId xmlns:a16="http://schemas.microsoft.com/office/drawing/2014/main" id="{47A17397-0EDA-7B2B-0BDF-FBBDC31EDD57}"/>
              </a:ext>
            </a:extLst>
          </p:cNvPr>
          <p:cNvSpPr/>
          <p:nvPr/>
        </p:nvSpPr>
        <p:spPr bwMode="gray">
          <a:xfrm>
            <a:off x="8251309" y="5133416"/>
            <a:ext cx="1067198" cy="581830"/>
          </a:xfrm>
          <a:prstGeom prst="rect">
            <a:avLst/>
          </a:prstGeom>
          <a:solidFill>
            <a:srgbClr val="BCE0FF"/>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100" b="0" i="0" u="none" strike="noStrike" kern="1200" cap="none" spc="0" normalizeH="0" baseline="0" noProof="0" dirty="0">
                <a:ln>
                  <a:noFill/>
                </a:ln>
                <a:solidFill>
                  <a:prstClr val="black"/>
                </a:solidFill>
                <a:effectLst/>
                <a:uLnTx/>
                <a:uFillTx/>
                <a:latin typeface="+mn-lt"/>
                <a:ea typeface="+mn-ea"/>
                <a:cs typeface="+mn-cs"/>
              </a:rPr>
              <a:t>Secretariat for subsidy projects, </a:t>
            </a:r>
            <a:r>
              <a:rPr kumimoji="1" lang="en-US" altLang="ja-JP" sz="1100" b="0" i="0" u="none" strike="noStrike" kern="1200" cap="none" spc="0" normalizeH="0" baseline="0" noProof="0" dirty="0" err="1">
                <a:ln>
                  <a:noFill/>
                </a:ln>
                <a:solidFill>
                  <a:prstClr val="black"/>
                </a:solidFill>
                <a:effectLst/>
                <a:uLnTx/>
                <a:uFillTx/>
                <a:latin typeface="+mn-lt"/>
                <a:ea typeface="+mn-ea"/>
                <a:cs typeface="+mn-cs"/>
              </a:rPr>
              <a:t>etc</a:t>
            </a:r>
            <a:endParaRPr kumimoji="1" lang="ja-JP" altLang="en-US" sz="1100" b="1" i="0" u="none" strike="noStrike" kern="1200" cap="none" spc="0" normalizeH="0" baseline="0" noProof="0" dirty="0">
              <a:ln>
                <a:noFill/>
              </a:ln>
              <a:solidFill>
                <a:prstClr val="black"/>
              </a:solidFill>
              <a:effectLst/>
              <a:uLnTx/>
              <a:uFillTx/>
              <a:latin typeface="+mn-lt"/>
              <a:ea typeface="+mn-ea"/>
              <a:cs typeface="+mn-cs"/>
            </a:endParaRPr>
          </a:p>
        </p:txBody>
      </p:sp>
      <p:sp>
        <p:nvSpPr>
          <p:cNvPr id="47" name="正方形/長方形 46">
            <a:extLst>
              <a:ext uri="{FF2B5EF4-FFF2-40B4-BE49-F238E27FC236}">
                <a16:creationId xmlns:a16="http://schemas.microsoft.com/office/drawing/2014/main" id="{E362C4EE-E06A-E362-1D27-B31085AD004E}"/>
              </a:ext>
            </a:extLst>
          </p:cNvPr>
          <p:cNvSpPr/>
          <p:nvPr/>
        </p:nvSpPr>
        <p:spPr bwMode="gray">
          <a:xfrm>
            <a:off x="6628788" y="5133415"/>
            <a:ext cx="861864" cy="581831"/>
          </a:xfrm>
          <a:prstGeom prst="rect">
            <a:avLst/>
          </a:prstGeom>
          <a:solidFill>
            <a:srgbClr val="BCE0FF"/>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200" b="0" i="0" u="none" strike="noStrike" kern="1200" cap="none" spc="0" normalizeH="0" baseline="0" noProof="0" dirty="0">
                <a:ln>
                  <a:noFill/>
                </a:ln>
                <a:solidFill>
                  <a:prstClr val="black"/>
                </a:solidFill>
                <a:effectLst/>
                <a:uLnTx/>
                <a:uFillTx/>
                <a:latin typeface="+mn-lt"/>
                <a:ea typeface="+mn-ea"/>
                <a:cs typeface="+mn-cs"/>
              </a:rPr>
              <a:t>Businesses applying for subsidies, etc.</a:t>
            </a:r>
          </a:p>
        </p:txBody>
      </p:sp>
      <p:sp>
        <p:nvSpPr>
          <p:cNvPr id="48" name="正方形/長方形 47">
            <a:extLst>
              <a:ext uri="{FF2B5EF4-FFF2-40B4-BE49-F238E27FC236}">
                <a16:creationId xmlns:a16="http://schemas.microsoft.com/office/drawing/2014/main" id="{B852A827-3F56-68F2-A4AA-399F9696C91F}"/>
              </a:ext>
            </a:extLst>
          </p:cNvPr>
          <p:cNvSpPr/>
          <p:nvPr/>
        </p:nvSpPr>
        <p:spPr bwMode="gray">
          <a:xfrm>
            <a:off x="8251335" y="4313808"/>
            <a:ext cx="1069934" cy="439309"/>
          </a:xfrm>
          <a:prstGeom prst="rect">
            <a:avLst/>
          </a:prstGeom>
          <a:solidFill>
            <a:srgbClr val="BCE0FF"/>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100" i="0" u="none" strike="noStrike" kern="1200" cap="none" spc="0" normalizeH="0" baseline="0" noProof="0" dirty="0">
                <a:ln>
                  <a:noFill/>
                </a:ln>
                <a:solidFill>
                  <a:prstClr val="black"/>
                </a:solidFill>
                <a:effectLst/>
                <a:uLnTx/>
                <a:uFillTx/>
                <a:latin typeface="+mn-lt"/>
                <a:ea typeface="+mn-ea"/>
                <a:cs typeface="+mn-cs"/>
              </a:rPr>
              <a:t>Competent ministries and agencies</a:t>
            </a:r>
          </a:p>
        </p:txBody>
      </p:sp>
      <p:sp>
        <p:nvSpPr>
          <p:cNvPr id="49" name="正方形/長方形 48">
            <a:extLst>
              <a:ext uri="{FF2B5EF4-FFF2-40B4-BE49-F238E27FC236}">
                <a16:creationId xmlns:a16="http://schemas.microsoft.com/office/drawing/2014/main" id="{A941EEAF-8D92-F38B-1274-5ADE8F426044}"/>
              </a:ext>
            </a:extLst>
          </p:cNvPr>
          <p:cNvSpPr/>
          <p:nvPr/>
        </p:nvSpPr>
        <p:spPr bwMode="gray">
          <a:xfrm>
            <a:off x="5212379" y="4984818"/>
            <a:ext cx="1138313" cy="744241"/>
          </a:xfrm>
          <a:prstGeom prst="rect">
            <a:avLst/>
          </a:prstGeom>
          <a:solidFill>
            <a:srgbClr val="92D050"/>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90564" fontAlgn="auto">
              <a:spcBef>
                <a:spcPts val="0"/>
              </a:spcBef>
              <a:spcAft>
                <a:spcPts val="0"/>
              </a:spcAft>
              <a:buSzPct val="100000"/>
            </a:pPr>
            <a:r>
              <a:rPr kumimoji="1" lang="en-US" altLang="ja-JP" sz="900" dirty="0">
                <a:solidFill>
                  <a:prstClr val="black"/>
                </a:solidFill>
                <a:latin typeface="+mn-lt"/>
                <a:cs typeface="+mn-cs"/>
              </a:rPr>
              <a:t>Private business operators, etc. from which stipulated target documents and data are obtained</a:t>
            </a:r>
          </a:p>
        </p:txBody>
      </p:sp>
      <p:sp>
        <p:nvSpPr>
          <p:cNvPr id="50" name="正方形/長方形 49">
            <a:extLst>
              <a:ext uri="{FF2B5EF4-FFF2-40B4-BE49-F238E27FC236}">
                <a16:creationId xmlns:a16="http://schemas.microsoft.com/office/drawing/2014/main" id="{40465265-BC8D-61E2-8C03-64D709D6C335}"/>
              </a:ext>
            </a:extLst>
          </p:cNvPr>
          <p:cNvSpPr/>
          <p:nvPr/>
        </p:nvSpPr>
        <p:spPr bwMode="gray">
          <a:xfrm>
            <a:off x="5220723" y="4303222"/>
            <a:ext cx="1135111" cy="454398"/>
          </a:xfrm>
          <a:prstGeom prst="rect">
            <a:avLst/>
          </a:prstGeom>
          <a:solidFill>
            <a:srgbClr val="92D050"/>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050" i="0" u="none" strike="noStrike" kern="1200" cap="none" spc="0" normalizeH="0" baseline="0" noProof="0" dirty="0">
                <a:ln>
                  <a:noFill/>
                </a:ln>
                <a:solidFill>
                  <a:prstClr val="black"/>
                </a:solidFill>
                <a:effectLst/>
                <a:uLnTx/>
                <a:uFillTx/>
                <a:latin typeface="+mn-lt"/>
                <a:ea typeface="+mn-ea"/>
                <a:cs typeface="+mn-cs"/>
              </a:rPr>
              <a:t>[Governance body] Private organization</a:t>
            </a:r>
          </a:p>
        </p:txBody>
      </p:sp>
      <p:cxnSp>
        <p:nvCxnSpPr>
          <p:cNvPr id="51" name="コネクタ: カギ線 50">
            <a:extLst>
              <a:ext uri="{FF2B5EF4-FFF2-40B4-BE49-F238E27FC236}">
                <a16:creationId xmlns:a16="http://schemas.microsoft.com/office/drawing/2014/main" id="{237E6CA1-FB9B-06F6-3BE5-1AA8BCA9650E}"/>
              </a:ext>
            </a:extLst>
          </p:cNvPr>
          <p:cNvCxnSpPr>
            <a:cxnSpLocks/>
            <a:stCxn id="50" idx="3"/>
            <a:endCxn id="48" idx="1"/>
          </p:cNvCxnSpPr>
          <p:nvPr/>
        </p:nvCxnSpPr>
        <p:spPr bwMode="gray">
          <a:xfrm>
            <a:off x="6355834" y="4530421"/>
            <a:ext cx="1895501" cy="3042"/>
          </a:xfrm>
          <a:prstGeom prst="bentConnector3">
            <a:avLst>
              <a:gd name="adj1" fmla="val 50000"/>
            </a:avLst>
          </a:prstGeom>
          <a:ln w="19050">
            <a:solidFill>
              <a:srgbClr val="FF0000"/>
            </a:solidFill>
            <a:prstDash val="dash"/>
            <a:headEnd type="arrow"/>
            <a:tailEnd type="arrow"/>
          </a:ln>
        </p:spPr>
        <p:style>
          <a:lnRef idx="1">
            <a:schemeClr val="accent1"/>
          </a:lnRef>
          <a:fillRef idx="0">
            <a:schemeClr val="accent1"/>
          </a:fillRef>
          <a:effectRef idx="0">
            <a:schemeClr val="accent1"/>
          </a:effectRef>
          <a:fontRef idx="minor">
            <a:schemeClr val="tx1"/>
          </a:fontRef>
        </p:style>
      </p:cxnSp>
      <p:cxnSp>
        <p:nvCxnSpPr>
          <p:cNvPr id="54" name="コネクタ: カギ線 53">
            <a:extLst>
              <a:ext uri="{FF2B5EF4-FFF2-40B4-BE49-F238E27FC236}">
                <a16:creationId xmlns:a16="http://schemas.microsoft.com/office/drawing/2014/main" id="{C0F58388-8E72-F612-21F2-1B437C7443EA}"/>
              </a:ext>
            </a:extLst>
          </p:cNvPr>
          <p:cNvCxnSpPr>
            <a:cxnSpLocks/>
            <a:stCxn id="49" idx="0"/>
            <a:endCxn id="50" idx="2"/>
          </p:cNvCxnSpPr>
          <p:nvPr/>
        </p:nvCxnSpPr>
        <p:spPr bwMode="gray">
          <a:xfrm rot="5400000" flipH="1" flipV="1">
            <a:off x="5671308" y="4867848"/>
            <a:ext cx="227198" cy="6743"/>
          </a:xfrm>
          <a:prstGeom prst="bentConnector3">
            <a:avLst>
              <a:gd name="adj1" fmla="val 50000"/>
            </a:avLst>
          </a:prstGeom>
          <a:ln w="19050">
            <a:solidFill>
              <a:srgbClr val="FF0000"/>
            </a:solidFill>
            <a:prstDash val="dash"/>
            <a:headEnd type="arrow"/>
            <a:tailEnd type="arrow"/>
          </a:ln>
        </p:spPr>
        <p:style>
          <a:lnRef idx="1">
            <a:schemeClr val="accent1"/>
          </a:lnRef>
          <a:fillRef idx="0">
            <a:schemeClr val="accent1"/>
          </a:fillRef>
          <a:effectRef idx="0">
            <a:schemeClr val="accent1"/>
          </a:effectRef>
          <a:fontRef idx="minor">
            <a:schemeClr val="tx1"/>
          </a:fontRef>
        </p:style>
      </p:cxnSp>
      <p:sp>
        <p:nvSpPr>
          <p:cNvPr id="56" name="フリーフォーム: 図形 55">
            <a:extLst>
              <a:ext uri="{FF2B5EF4-FFF2-40B4-BE49-F238E27FC236}">
                <a16:creationId xmlns:a16="http://schemas.microsoft.com/office/drawing/2014/main" id="{72440B46-30FE-02C1-F31B-E6FC7C5BEF3A}"/>
              </a:ext>
            </a:extLst>
          </p:cNvPr>
          <p:cNvSpPr/>
          <p:nvPr/>
        </p:nvSpPr>
        <p:spPr bwMode="gray">
          <a:xfrm>
            <a:off x="724158" y="5685309"/>
            <a:ext cx="1285875" cy="419100"/>
          </a:xfrm>
          <a:custGeom>
            <a:avLst/>
            <a:gdLst>
              <a:gd name="connsiteX0" fmla="*/ 0 w 1285875"/>
              <a:gd name="connsiteY0" fmla="*/ 19050 h 419100"/>
              <a:gd name="connsiteX1" fmla="*/ 0 w 1285875"/>
              <a:gd name="connsiteY1" fmla="*/ 419100 h 419100"/>
              <a:gd name="connsiteX2" fmla="*/ 1285875 w 1285875"/>
              <a:gd name="connsiteY2" fmla="*/ 419100 h 419100"/>
              <a:gd name="connsiteX3" fmla="*/ 1285875 w 1285875"/>
              <a:gd name="connsiteY3" fmla="*/ 0 h 419100"/>
            </a:gdLst>
            <a:ahLst/>
            <a:cxnLst>
              <a:cxn ang="0">
                <a:pos x="connsiteX0" y="connsiteY0"/>
              </a:cxn>
              <a:cxn ang="0">
                <a:pos x="connsiteX1" y="connsiteY1"/>
              </a:cxn>
              <a:cxn ang="0">
                <a:pos x="connsiteX2" y="connsiteY2"/>
              </a:cxn>
              <a:cxn ang="0">
                <a:pos x="connsiteX3" y="connsiteY3"/>
              </a:cxn>
            </a:cxnLst>
            <a:rect l="l" t="t" r="r" b="b"/>
            <a:pathLst>
              <a:path w="1285875" h="419100">
                <a:moveTo>
                  <a:pt x="0" y="19050"/>
                </a:moveTo>
                <a:lnTo>
                  <a:pt x="0" y="419100"/>
                </a:lnTo>
                <a:lnTo>
                  <a:pt x="1285875" y="419100"/>
                </a:lnTo>
                <a:lnTo>
                  <a:pt x="1285875" y="0"/>
                </a:lnTo>
              </a:path>
            </a:pathLst>
          </a:custGeom>
          <a:noFill/>
          <a:ln w="28575" cap="flat" cmpd="sng" algn="ctr">
            <a:solidFill>
              <a:schemeClr val="tx1"/>
            </a:solidFill>
            <a:prstDash val="solid"/>
            <a:miter lim="800000"/>
            <a:headEnd type="triangle"/>
            <a:tailEnd type="triangle"/>
          </a:ln>
          <a:effectLst/>
        </p:spPr>
        <p:txBody>
          <a:bodyPr rtlCol="0" anchor="ctr"/>
          <a:lstStyle/>
          <a:p>
            <a:pPr algn="ctr"/>
            <a:endParaRPr kumimoji="1" lang="ja-JP" altLang="en-US"/>
          </a:p>
        </p:txBody>
      </p:sp>
      <p:sp>
        <p:nvSpPr>
          <p:cNvPr id="57" name="フリーフォーム: 図形 56">
            <a:extLst>
              <a:ext uri="{FF2B5EF4-FFF2-40B4-BE49-F238E27FC236}">
                <a16:creationId xmlns:a16="http://schemas.microsoft.com/office/drawing/2014/main" id="{37992550-A2A9-560A-BB49-4998E41B9F22}"/>
              </a:ext>
            </a:extLst>
          </p:cNvPr>
          <p:cNvSpPr/>
          <p:nvPr/>
        </p:nvSpPr>
        <p:spPr bwMode="gray">
          <a:xfrm>
            <a:off x="2509551" y="5685309"/>
            <a:ext cx="1285875" cy="419100"/>
          </a:xfrm>
          <a:custGeom>
            <a:avLst/>
            <a:gdLst>
              <a:gd name="connsiteX0" fmla="*/ 0 w 1285875"/>
              <a:gd name="connsiteY0" fmla="*/ 19050 h 419100"/>
              <a:gd name="connsiteX1" fmla="*/ 0 w 1285875"/>
              <a:gd name="connsiteY1" fmla="*/ 419100 h 419100"/>
              <a:gd name="connsiteX2" fmla="*/ 1285875 w 1285875"/>
              <a:gd name="connsiteY2" fmla="*/ 419100 h 419100"/>
              <a:gd name="connsiteX3" fmla="*/ 1285875 w 1285875"/>
              <a:gd name="connsiteY3" fmla="*/ 0 h 419100"/>
            </a:gdLst>
            <a:ahLst/>
            <a:cxnLst>
              <a:cxn ang="0">
                <a:pos x="connsiteX0" y="connsiteY0"/>
              </a:cxn>
              <a:cxn ang="0">
                <a:pos x="connsiteX1" y="connsiteY1"/>
              </a:cxn>
              <a:cxn ang="0">
                <a:pos x="connsiteX2" y="connsiteY2"/>
              </a:cxn>
              <a:cxn ang="0">
                <a:pos x="connsiteX3" y="connsiteY3"/>
              </a:cxn>
            </a:cxnLst>
            <a:rect l="l" t="t" r="r" b="b"/>
            <a:pathLst>
              <a:path w="1285875" h="419100">
                <a:moveTo>
                  <a:pt x="0" y="19050"/>
                </a:moveTo>
                <a:lnTo>
                  <a:pt x="0" y="419100"/>
                </a:lnTo>
                <a:lnTo>
                  <a:pt x="1285875" y="419100"/>
                </a:lnTo>
                <a:lnTo>
                  <a:pt x="1285875" y="0"/>
                </a:lnTo>
              </a:path>
            </a:pathLst>
          </a:custGeom>
          <a:noFill/>
          <a:ln w="28575" cap="flat" cmpd="sng" algn="ctr">
            <a:solidFill>
              <a:schemeClr val="tx1"/>
            </a:solidFill>
            <a:prstDash val="solid"/>
            <a:miter lim="800000"/>
            <a:headEnd type="none"/>
            <a:tailEnd type="triangle"/>
          </a:ln>
          <a:effectLst/>
        </p:spPr>
        <p:txBody>
          <a:bodyPr rtlCol="0" anchor="ctr"/>
          <a:lstStyle/>
          <a:p>
            <a:pPr algn="ctr"/>
            <a:endParaRPr kumimoji="1" lang="ja-JP" altLang="en-US"/>
          </a:p>
        </p:txBody>
      </p:sp>
      <p:sp>
        <p:nvSpPr>
          <p:cNvPr id="59" name="フリーフォーム: 図形 58">
            <a:extLst>
              <a:ext uri="{FF2B5EF4-FFF2-40B4-BE49-F238E27FC236}">
                <a16:creationId xmlns:a16="http://schemas.microsoft.com/office/drawing/2014/main" id="{9E6B73CE-012B-89DF-5E80-FB1BB3B21D13}"/>
              </a:ext>
            </a:extLst>
          </p:cNvPr>
          <p:cNvSpPr/>
          <p:nvPr/>
        </p:nvSpPr>
        <p:spPr bwMode="gray">
          <a:xfrm>
            <a:off x="5510807" y="5694805"/>
            <a:ext cx="1285875" cy="412536"/>
          </a:xfrm>
          <a:custGeom>
            <a:avLst/>
            <a:gdLst>
              <a:gd name="connsiteX0" fmla="*/ 0 w 1285875"/>
              <a:gd name="connsiteY0" fmla="*/ 19050 h 419100"/>
              <a:gd name="connsiteX1" fmla="*/ 0 w 1285875"/>
              <a:gd name="connsiteY1" fmla="*/ 419100 h 419100"/>
              <a:gd name="connsiteX2" fmla="*/ 1285875 w 1285875"/>
              <a:gd name="connsiteY2" fmla="*/ 419100 h 419100"/>
              <a:gd name="connsiteX3" fmla="*/ 1285875 w 1285875"/>
              <a:gd name="connsiteY3" fmla="*/ 0 h 419100"/>
            </a:gdLst>
            <a:ahLst/>
            <a:cxnLst>
              <a:cxn ang="0">
                <a:pos x="connsiteX0" y="connsiteY0"/>
              </a:cxn>
              <a:cxn ang="0">
                <a:pos x="connsiteX1" y="connsiteY1"/>
              </a:cxn>
              <a:cxn ang="0">
                <a:pos x="connsiteX2" y="connsiteY2"/>
              </a:cxn>
              <a:cxn ang="0">
                <a:pos x="connsiteX3" y="connsiteY3"/>
              </a:cxn>
            </a:cxnLst>
            <a:rect l="l" t="t" r="r" b="b"/>
            <a:pathLst>
              <a:path w="1285875" h="419100">
                <a:moveTo>
                  <a:pt x="0" y="19050"/>
                </a:moveTo>
                <a:lnTo>
                  <a:pt x="0" y="419100"/>
                </a:lnTo>
                <a:lnTo>
                  <a:pt x="1285875" y="419100"/>
                </a:lnTo>
                <a:lnTo>
                  <a:pt x="1285875" y="0"/>
                </a:lnTo>
              </a:path>
            </a:pathLst>
          </a:custGeom>
          <a:noFill/>
          <a:ln w="28575" cap="flat" cmpd="sng" algn="ctr">
            <a:solidFill>
              <a:schemeClr val="tx1"/>
            </a:solidFill>
            <a:prstDash val="solid"/>
            <a:miter lim="800000"/>
            <a:headEnd type="triangle"/>
            <a:tailEnd type="triangle"/>
          </a:ln>
          <a:effectLst/>
        </p:spPr>
        <p:txBody>
          <a:bodyPr rtlCol="0" anchor="ctr"/>
          <a:lstStyle/>
          <a:p>
            <a:pPr algn="ctr"/>
            <a:endParaRPr kumimoji="1" lang="ja-JP" altLang="en-US"/>
          </a:p>
        </p:txBody>
      </p:sp>
      <p:sp>
        <p:nvSpPr>
          <p:cNvPr id="60" name="フリーフォーム: 図形 59">
            <a:extLst>
              <a:ext uri="{FF2B5EF4-FFF2-40B4-BE49-F238E27FC236}">
                <a16:creationId xmlns:a16="http://schemas.microsoft.com/office/drawing/2014/main" id="{9FF2C8A9-02AE-0FC0-5DA2-7215774E8426}"/>
              </a:ext>
            </a:extLst>
          </p:cNvPr>
          <p:cNvSpPr/>
          <p:nvPr/>
        </p:nvSpPr>
        <p:spPr bwMode="gray">
          <a:xfrm>
            <a:off x="7333078" y="5713987"/>
            <a:ext cx="1285875" cy="419100"/>
          </a:xfrm>
          <a:custGeom>
            <a:avLst/>
            <a:gdLst>
              <a:gd name="connsiteX0" fmla="*/ 0 w 1285875"/>
              <a:gd name="connsiteY0" fmla="*/ 19050 h 419100"/>
              <a:gd name="connsiteX1" fmla="*/ 0 w 1285875"/>
              <a:gd name="connsiteY1" fmla="*/ 419100 h 419100"/>
              <a:gd name="connsiteX2" fmla="*/ 1285875 w 1285875"/>
              <a:gd name="connsiteY2" fmla="*/ 419100 h 419100"/>
              <a:gd name="connsiteX3" fmla="*/ 1285875 w 1285875"/>
              <a:gd name="connsiteY3" fmla="*/ 0 h 419100"/>
            </a:gdLst>
            <a:ahLst/>
            <a:cxnLst>
              <a:cxn ang="0">
                <a:pos x="connsiteX0" y="connsiteY0"/>
              </a:cxn>
              <a:cxn ang="0">
                <a:pos x="connsiteX1" y="connsiteY1"/>
              </a:cxn>
              <a:cxn ang="0">
                <a:pos x="connsiteX2" y="connsiteY2"/>
              </a:cxn>
              <a:cxn ang="0">
                <a:pos x="connsiteX3" y="connsiteY3"/>
              </a:cxn>
            </a:cxnLst>
            <a:rect l="l" t="t" r="r" b="b"/>
            <a:pathLst>
              <a:path w="1285875" h="419100">
                <a:moveTo>
                  <a:pt x="0" y="19050"/>
                </a:moveTo>
                <a:lnTo>
                  <a:pt x="0" y="419100"/>
                </a:lnTo>
                <a:lnTo>
                  <a:pt x="1285875" y="419100"/>
                </a:lnTo>
                <a:lnTo>
                  <a:pt x="1285875" y="0"/>
                </a:lnTo>
              </a:path>
            </a:pathLst>
          </a:custGeom>
          <a:noFill/>
          <a:ln w="28575" cap="flat" cmpd="sng" algn="ctr">
            <a:solidFill>
              <a:schemeClr val="tx1"/>
            </a:solidFill>
            <a:prstDash val="solid"/>
            <a:miter lim="800000"/>
            <a:headEnd type="none"/>
            <a:tailEnd type="triangle"/>
          </a:ln>
          <a:effectLst/>
        </p:spPr>
        <p:txBody>
          <a:bodyPr rtlCol="0" anchor="ctr"/>
          <a:lstStyle/>
          <a:p>
            <a:pPr algn="ctr"/>
            <a:endParaRPr kumimoji="1" lang="ja-JP" altLang="en-US"/>
          </a:p>
        </p:txBody>
      </p:sp>
      <p:sp>
        <p:nvSpPr>
          <p:cNvPr id="66" name="正方形/長方形 65">
            <a:extLst>
              <a:ext uri="{FF2B5EF4-FFF2-40B4-BE49-F238E27FC236}">
                <a16:creationId xmlns:a16="http://schemas.microsoft.com/office/drawing/2014/main" id="{CF232B60-587C-7389-2950-81D87098EBB1}"/>
              </a:ext>
            </a:extLst>
          </p:cNvPr>
          <p:cNvSpPr/>
          <p:nvPr/>
        </p:nvSpPr>
        <p:spPr bwMode="gray">
          <a:xfrm>
            <a:off x="3957037" y="4821088"/>
            <a:ext cx="648000" cy="216000"/>
          </a:xfrm>
          <a:prstGeom prst="rect">
            <a:avLst/>
          </a:prstGeom>
          <a:solidFill>
            <a:srgbClr val="BBBCBC"/>
          </a:solidFill>
          <a:ln w="12700" algn="ctr">
            <a:solidFill>
              <a:schemeClr val="bg1"/>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ts val="900"/>
              </a:lnSpc>
              <a:spcBef>
                <a:spcPts val="0"/>
              </a:spcBef>
              <a:spcAft>
                <a:spcPts val="0"/>
              </a:spcAft>
              <a:buClrTx/>
              <a:buSzPct val="100000"/>
              <a:buFont typeface="Wingdings" panose="05000000000000000000" pitchFamily="2" charset="2"/>
              <a:buNone/>
              <a:tabLst/>
            </a:pPr>
            <a:r>
              <a:rPr kumimoji="1" lang="en-US" altLang="ja-JP" sz="1000" b="0" i="0" u="none" strike="noStrike" kern="1200" cap="none" spc="0" normalizeH="0" baseline="0" noProof="0" dirty="0">
                <a:ln>
                  <a:noFill/>
                </a:ln>
                <a:solidFill>
                  <a:prstClr val="black"/>
                </a:solidFill>
                <a:effectLst/>
                <a:uLnTx/>
                <a:uFillTx/>
                <a:latin typeface="+mn-lt"/>
                <a:ea typeface="+mn-ea"/>
                <a:cs typeface="+mn-cs"/>
              </a:rPr>
              <a:t>Certification</a:t>
            </a:r>
            <a:endParaRPr kumimoji="1" lang="ja-JP" altLang="en-US" sz="1000" b="0" i="0" u="none" strike="noStrike" kern="1200" cap="none" spc="0" normalizeH="0" baseline="0" noProof="0" dirty="0">
              <a:ln>
                <a:noFill/>
              </a:ln>
              <a:solidFill>
                <a:prstClr val="black"/>
              </a:solidFill>
              <a:effectLst/>
              <a:uLnTx/>
              <a:uFillTx/>
              <a:latin typeface="+mn-lt"/>
              <a:ea typeface="+mn-ea"/>
              <a:cs typeface="+mn-cs"/>
            </a:endParaRPr>
          </a:p>
        </p:txBody>
      </p:sp>
      <p:sp>
        <p:nvSpPr>
          <p:cNvPr id="67" name="正方形/長方形 66">
            <a:extLst>
              <a:ext uri="{FF2B5EF4-FFF2-40B4-BE49-F238E27FC236}">
                <a16:creationId xmlns:a16="http://schemas.microsoft.com/office/drawing/2014/main" id="{1107739A-1443-DD32-0520-C3AE3EACB219}"/>
              </a:ext>
            </a:extLst>
          </p:cNvPr>
          <p:cNvSpPr/>
          <p:nvPr/>
        </p:nvSpPr>
        <p:spPr bwMode="gray">
          <a:xfrm>
            <a:off x="3225824" y="4821075"/>
            <a:ext cx="648000" cy="216000"/>
          </a:xfrm>
          <a:prstGeom prst="rect">
            <a:avLst/>
          </a:prstGeom>
          <a:solidFill>
            <a:srgbClr val="BBBCBC"/>
          </a:solidFill>
          <a:ln w="12700" algn="ctr">
            <a:solidFill>
              <a:schemeClr val="bg1"/>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000" b="0" i="0" u="none" strike="noStrike" kern="1200" cap="none" spc="0" normalizeH="0" baseline="0" noProof="0" dirty="0">
                <a:ln>
                  <a:noFill/>
                </a:ln>
                <a:solidFill>
                  <a:prstClr val="black"/>
                </a:solidFill>
                <a:effectLst/>
                <a:uLnTx/>
                <a:uFillTx/>
                <a:latin typeface="+mn-lt"/>
                <a:ea typeface="+mn-ea"/>
                <a:cs typeface="+mn-cs"/>
              </a:rPr>
              <a:t>Regulations</a:t>
            </a:r>
            <a:endParaRPr kumimoji="1" lang="ja-JP" altLang="en-US" sz="1000" b="0" i="0" u="none" strike="noStrike" kern="1200" cap="none" spc="0" normalizeH="0" baseline="0" noProof="0" dirty="0">
              <a:ln>
                <a:noFill/>
              </a:ln>
              <a:solidFill>
                <a:prstClr val="black"/>
              </a:solidFill>
              <a:effectLst/>
              <a:uLnTx/>
              <a:uFillTx/>
              <a:latin typeface="+mn-lt"/>
              <a:ea typeface="+mn-ea"/>
              <a:cs typeface="+mn-cs"/>
            </a:endParaRPr>
          </a:p>
        </p:txBody>
      </p:sp>
      <p:sp>
        <p:nvSpPr>
          <p:cNvPr id="68" name="正方形/長方形 67">
            <a:extLst>
              <a:ext uri="{FF2B5EF4-FFF2-40B4-BE49-F238E27FC236}">
                <a16:creationId xmlns:a16="http://schemas.microsoft.com/office/drawing/2014/main" id="{5C6F3B68-E656-B775-2482-0378E130BEB3}"/>
              </a:ext>
            </a:extLst>
          </p:cNvPr>
          <p:cNvSpPr/>
          <p:nvPr/>
        </p:nvSpPr>
        <p:spPr bwMode="gray">
          <a:xfrm>
            <a:off x="2727625" y="5089889"/>
            <a:ext cx="612000" cy="288000"/>
          </a:xfrm>
          <a:prstGeom prst="rect">
            <a:avLst/>
          </a:prstGeom>
          <a:solidFill>
            <a:srgbClr val="BBBCBC"/>
          </a:solidFill>
          <a:ln w="12700" algn="ctr">
            <a:solidFill>
              <a:schemeClr val="bg1"/>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ts val="900"/>
              </a:lnSpc>
              <a:spcBef>
                <a:spcPts val="0"/>
              </a:spcBef>
              <a:spcAft>
                <a:spcPts val="0"/>
              </a:spcAft>
              <a:buClrTx/>
              <a:buSzPct val="100000"/>
              <a:buFont typeface="Wingdings" panose="05000000000000000000" pitchFamily="2" charset="2"/>
              <a:buNone/>
              <a:tabLst/>
            </a:pPr>
            <a:r>
              <a:rPr kumimoji="1" lang="en-US" altLang="ja-JP" sz="1000" b="0" i="0" u="none" strike="noStrike" kern="1200" cap="none" spc="0" normalizeH="0" baseline="0" noProof="0" dirty="0">
                <a:ln>
                  <a:noFill/>
                </a:ln>
                <a:solidFill>
                  <a:prstClr val="black"/>
                </a:solidFill>
                <a:effectLst/>
                <a:uLnTx/>
                <a:uFillTx/>
                <a:latin typeface="+mn-lt"/>
                <a:ea typeface="+mn-ea"/>
                <a:cs typeface="+mn-cs"/>
              </a:rPr>
              <a:t>Main points</a:t>
            </a:r>
            <a:endParaRPr kumimoji="1" lang="ja-JP" altLang="en-US" sz="1000" b="0" i="0" u="none" strike="noStrike" kern="1200" cap="none" spc="0" normalizeH="0" baseline="0" noProof="0" dirty="0">
              <a:ln>
                <a:noFill/>
              </a:ln>
              <a:solidFill>
                <a:prstClr val="black"/>
              </a:solidFill>
              <a:effectLst/>
              <a:uLnTx/>
              <a:uFillTx/>
              <a:latin typeface="+mn-lt"/>
              <a:ea typeface="+mn-ea"/>
              <a:cs typeface="+mn-cs"/>
            </a:endParaRPr>
          </a:p>
        </p:txBody>
      </p:sp>
      <p:sp>
        <p:nvSpPr>
          <p:cNvPr id="69" name="正方形/長方形 68">
            <a:extLst>
              <a:ext uri="{FF2B5EF4-FFF2-40B4-BE49-F238E27FC236}">
                <a16:creationId xmlns:a16="http://schemas.microsoft.com/office/drawing/2014/main" id="{E3F49BF0-8283-2C23-C639-13222C60335F}"/>
              </a:ext>
            </a:extLst>
          </p:cNvPr>
          <p:cNvSpPr/>
          <p:nvPr/>
        </p:nvSpPr>
        <p:spPr bwMode="gray">
          <a:xfrm>
            <a:off x="1754459" y="4769551"/>
            <a:ext cx="1368000" cy="288000"/>
          </a:xfrm>
          <a:prstGeom prst="rect">
            <a:avLst/>
          </a:prstGeom>
          <a:solidFill>
            <a:srgbClr val="BBBCBC"/>
          </a:solidFill>
          <a:ln w="12700" algn="ctr">
            <a:solidFill>
              <a:schemeClr val="bg1"/>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ts val="900"/>
              </a:lnSpc>
              <a:spcBef>
                <a:spcPts val="0"/>
              </a:spcBef>
              <a:spcAft>
                <a:spcPts val="0"/>
              </a:spcAft>
              <a:buClrTx/>
              <a:buSzPct val="100000"/>
              <a:buFont typeface="Wingdings" panose="05000000000000000000" pitchFamily="2" charset="2"/>
              <a:buNone/>
              <a:tabLst/>
            </a:pPr>
            <a:r>
              <a:rPr kumimoji="1" lang="en-US" altLang="ja-JP" sz="1000" b="0" i="0" u="none" strike="noStrike" kern="1200" cap="none" spc="0" normalizeH="0" baseline="0" noProof="0" dirty="0">
                <a:ln>
                  <a:noFill/>
                </a:ln>
                <a:solidFill>
                  <a:prstClr val="black"/>
                </a:solidFill>
                <a:effectLst/>
                <a:uLnTx/>
                <a:uFillTx/>
                <a:latin typeface="+mn-lt"/>
                <a:ea typeface="+mn-ea"/>
                <a:cs typeface="+mn-cs"/>
              </a:rPr>
              <a:t>Confirmation/examination/inspection</a:t>
            </a:r>
            <a:endParaRPr kumimoji="1" lang="ja-JP" altLang="en-US" sz="1000" b="0" i="0" u="none" strike="noStrike" kern="1200" cap="none" spc="0" normalizeH="0" baseline="0" noProof="0" dirty="0">
              <a:ln>
                <a:noFill/>
              </a:ln>
              <a:solidFill>
                <a:prstClr val="black"/>
              </a:solidFill>
              <a:effectLst/>
              <a:uLnTx/>
              <a:uFillTx/>
              <a:latin typeface="+mn-lt"/>
              <a:ea typeface="+mn-ea"/>
              <a:cs typeface="+mn-cs"/>
            </a:endParaRPr>
          </a:p>
        </p:txBody>
      </p:sp>
      <p:sp>
        <p:nvSpPr>
          <p:cNvPr id="70" name="正方形/長方形 69">
            <a:extLst>
              <a:ext uri="{FF2B5EF4-FFF2-40B4-BE49-F238E27FC236}">
                <a16:creationId xmlns:a16="http://schemas.microsoft.com/office/drawing/2014/main" id="{FACD916A-4C5B-EC73-8CCE-C31132E26B8A}"/>
              </a:ext>
            </a:extLst>
          </p:cNvPr>
          <p:cNvSpPr/>
          <p:nvPr/>
        </p:nvSpPr>
        <p:spPr bwMode="gray">
          <a:xfrm>
            <a:off x="1167156" y="5494715"/>
            <a:ext cx="612000" cy="288000"/>
          </a:xfrm>
          <a:prstGeom prst="rect">
            <a:avLst/>
          </a:prstGeom>
          <a:solidFill>
            <a:srgbClr val="BBBCBC"/>
          </a:solidFill>
          <a:ln w="12700" algn="ctr">
            <a:solidFill>
              <a:schemeClr val="bg1"/>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ts val="900"/>
              </a:lnSpc>
              <a:spcBef>
                <a:spcPts val="0"/>
              </a:spcBef>
              <a:spcAft>
                <a:spcPts val="0"/>
              </a:spcAft>
              <a:buClrTx/>
              <a:buSzPct val="100000"/>
              <a:buFont typeface="Wingdings" panose="05000000000000000000" pitchFamily="2" charset="2"/>
              <a:buNone/>
              <a:tabLst/>
            </a:pPr>
            <a:r>
              <a:rPr kumimoji="1" lang="en-US" altLang="ja-JP" sz="1000" b="0" i="0" u="none" strike="noStrike" kern="1200" cap="none" spc="0" normalizeH="0" baseline="0" noProof="0" dirty="0">
                <a:ln>
                  <a:noFill/>
                </a:ln>
                <a:solidFill>
                  <a:prstClr val="black"/>
                </a:solidFill>
                <a:effectLst/>
                <a:uLnTx/>
                <a:uFillTx/>
                <a:latin typeface="+mn-lt"/>
                <a:ea typeface="+mn-ea"/>
                <a:cs typeface="+mn-cs"/>
              </a:rPr>
              <a:t>Main points</a:t>
            </a:r>
            <a:endParaRPr kumimoji="1" lang="ja-JP" altLang="en-US" sz="1000" b="0" i="0" u="none" strike="noStrike" kern="1200" cap="none" spc="0" normalizeH="0" baseline="0" noProof="0" dirty="0">
              <a:ln>
                <a:noFill/>
              </a:ln>
              <a:solidFill>
                <a:prstClr val="black"/>
              </a:solidFill>
              <a:effectLst/>
              <a:uLnTx/>
              <a:uFillTx/>
              <a:latin typeface="+mn-lt"/>
              <a:ea typeface="+mn-ea"/>
              <a:cs typeface="+mn-cs"/>
            </a:endParaRPr>
          </a:p>
        </p:txBody>
      </p:sp>
      <p:sp>
        <p:nvSpPr>
          <p:cNvPr id="71" name="テキスト ボックス 70">
            <a:extLst>
              <a:ext uri="{FF2B5EF4-FFF2-40B4-BE49-F238E27FC236}">
                <a16:creationId xmlns:a16="http://schemas.microsoft.com/office/drawing/2014/main" id="{BAE95256-7802-61DF-F7D1-F40FA7E0FF24}"/>
              </a:ext>
            </a:extLst>
          </p:cNvPr>
          <p:cNvSpPr txBox="1"/>
          <p:nvPr/>
        </p:nvSpPr>
        <p:spPr bwMode="gray">
          <a:xfrm>
            <a:off x="759477" y="6124449"/>
            <a:ext cx="1722111" cy="461665"/>
          </a:xfrm>
          <a:prstGeom prst="rect">
            <a:avLst/>
          </a:prstGeom>
          <a:noFill/>
        </p:spPr>
        <p:txBody>
          <a:bodyPr wrap="square" lIns="0" tIns="0" rIns="0" bIns="0" rtlCol="0">
            <a:spAutoFit/>
          </a:bodyPr>
          <a:lstStyle/>
          <a:p>
            <a: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000" b="0" i="0" u="none" strike="noStrike" kern="1200" cap="none" spc="0" normalizeH="0" baseline="0" noProof="0" dirty="0">
                <a:ln>
                  <a:noFill/>
                </a:ln>
                <a:solidFill>
                  <a:prstClr val="black"/>
                </a:solidFill>
                <a:effectLst/>
                <a:uLnTx/>
                <a:uFillTx/>
                <a:latin typeface="+mn-lt"/>
                <a:ea typeface="+mn-ea"/>
                <a:cs typeface="+mn-cs"/>
              </a:rPr>
              <a:t>Acquisition</a:t>
            </a:r>
          </a:p>
          <a:p>
            <a: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lang="en-US" altLang="ja-JP" sz="1000" dirty="0"/>
              <a:t>* </a:t>
            </a:r>
            <a:r>
              <a:rPr kumimoji="1" lang="en-US" altLang="ja-JP" sz="1000" b="0" i="0" u="none" strike="noStrike" kern="1200" cap="none" spc="0" normalizeH="0" baseline="0" noProof="0" dirty="0">
                <a:ln>
                  <a:noFill/>
                </a:ln>
                <a:solidFill>
                  <a:prstClr val="black"/>
                </a:solidFill>
                <a:effectLst/>
                <a:uLnTx/>
                <a:uFillTx/>
                <a:latin typeface="+mn-lt"/>
                <a:ea typeface="+mn-ea"/>
                <a:cs typeface="+mn-cs"/>
              </a:rPr>
              <a:t>Paper or image data that cannot be read by machines</a:t>
            </a:r>
            <a:endParaRPr kumimoji="1" lang="ja-JP" altLang="en-US" sz="1000" b="0" i="0" u="none" strike="noStrike" kern="1200" cap="none" spc="0" normalizeH="0" baseline="0" noProof="0" dirty="0">
              <a:ln>
                <a:noFill/>
              </a:ln>
              <a:solidFill>
                <a:prstClr val="black"/>
              </a:solidFill>
              <a:effectLst/>
              <a:uLnTx/>
              <a:uFillTx/>
              <a:latin typeface="+mn-lt"/>
              <a:ea typeface="+mn-ea"/>
              <a:cs typeface="+mn-cs"/>
            </a:endParaRPr>
          </a:p>
        </p:txBody>
      </p:sp>
      <p:sp>
        <p:nvSpPr>
          <p:cNvPr id="90" name="テキスト ボックス 89">
            <a:extLst>
              <a:ext uri="{FF2B5EF4-FFF2-40B4-BE49-F238E27FC236}">
                <a16:creationId xmlns:a16="http://schemas.microsoft.com/office/drawing/2014/main" id="{58C3DAEC-85DA-0CB8-9611-0DDF054CDB83}"/>
              </a:ext>
            </a:extLst>
          </p:cNvPr>
          <p:cNvSpPr txBox="1"/>
          <p:nvPr/>
        </p:nvSpPr>
        <p:spPr bwMode="gray">
          <a:xfrm>
            <a:off x="2939607" y="6132076"/>
            <a:ext cx="650724" cy="153888"/>
          </a:xfrm>
          <a:prstGeom prst="rect">
            <a:avLst/>
          </a:prstGeom>
          <a:noFill/>
        </p:spPr>
        <p:txBody>
          <a:bodyPr wrap="square" lIns="0" tIns="0" rIns="0" bIns="0" rtlCol="0">
            <a:spAutoFit/>
          </a:bodyPr>
          <a:lstStyle/>
          <a:p>
            <a: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000" b="0" i="0" u="none" strike="noStrike" kern="1200" cap="none" spc="0" normalizeH="0" baseline="0" noProof="0" dirty="0">
                <a:ln>
                  <a:noFill/>
                </a:ln>
                <a:solidFill>
                  <a:prstClr val="black"/>
                </a:solidFill>
                <a:effectLst/>
                <a:uLnTx/>
                <a:uFillTx/>
                <a:latin typeface="+mn-lt"/>
                <a:ea typeface="+mn-ea"/>
                <a:cs typeface="+mn-cs"/>
              </a:rPr>
              <a:t>Submission</a:t>
            </a:r>
            <a:endParaRPr kumimoji="1" lang="ja-JP" altLang="en-US" sz="1000" b="0" i="0" u="none" strike="noStrike" kern="1200" cap="none" spc="0" normalizeH="0" baseline="0" noProof="0" dirty="0">
              <a:ln>
                <a:noFill/>
              </a:ln>
              <a:solidFill>
                <a:prstClr val="black"/>
              </a:solidFill>
              <a:effectLst/>
              <a:uLnTx/>
              <a:uFillTx/>
              <a:latin typeface="+mn-lt"/>
              <a:ea typeface="+mn-ea"/>
              <a:cs typeface="+mn-cs"/>
            </a:endParaRPr>
          </a:p>
        </p:txBody>
      </p:sp>
      <p:sp>
        <p:nvSpPr>
          <p:cNvPr id="96" name="正方形/長方形 95">
            <a:extLst>
              <a:ext uri="{FF2B5EF4-FFF2-40B4-BE49-F238E27FC236}">
                <a16:creationId xmlns:a16="http://schemas.microsoft.com/office/drawing/2014/main" id="{C0C97378-2751-F08C-BA4C-1AFF2AD19231}"/>
              </a:ext>
            </a:extLst>
          </p:cNvPr>
          <p:cNvSpPr/>
          <p:nvPr/>
        </p:nvSpPr>
        <p:spPr bwMode="gray">
          <a:xfrm>
            <a:off x="2392251" y="3996554"/>
            <a:ext cx="2122303" cy="180000"/>
          </a:xfrm>
          <a:prstGeom prst="rect">
            <a:avLst/>
          </a:prstGeom>
          <a:solidFill>
            <a:srgbClr val="FFCD00"/>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100" b="1" i="0" u="none" strike="noStrike" kern="1200" cap="none" spc="0" normalizeH="0" baseline="0" noProof="0" dirty="0">
                <a:ln>
                  <a:noFill/>
                </a:ln>
                <a:effectLst/>
                <a:uLnTx/>
                <a:uFillTx/>
                <a:latin typeface="+mn-lt"/>
                <a:ea typeface="+mn-ea"/>
                <a:cs typeface="+mn-cs"/>
              </a:rPr>
              <a:t>Communities covered by governance</a:t>
            </a:r>
            <a:endParaRPr kumimoji="1" lang="ja-JP" altLang="en-US" sz="1100" b="1" i="0" u="none" strike="noStrike" kern="1200" cap="none" spc="0" normalizeH="0" baseline="0" noProof="0" dirty="0">
              <a:ln>
                <a:noFill/>
              </a:ln>
              <a:effectLst/>
              <a:uLnTx/>
              <a:uFillTx/>
              <a:latin typeface="+mn-lt"/>
              <a:ea typeface="+mn-ea"/>
              <a:cs typeface="+mn-cs"/>
            </a:endParaRPr>
          </a:p>
        </p:txBody>
      </p:sp>
      <p:sp>
        <p:nvSpPr>
          <p:cNvPr id="97" name="正方形/長方形 96">
            <a:extLst>
              <a:ext uri="{FF2B5EF4-FFF2-40B4-BE49-F238E27FC236}">
                <a16:creationId xmlns:a16="http://schemas.microsoft.com/office/drawing/2014/main" id="{44E3047A-5B9D-EBEB-9066-6B71EB9891C7}"/>
              </a:ext>
            </a:extLst>
          </p:cNvPr>
          <p:cNvSpPr/>
          <p:nvPr/>
        </p:nvSpPr>
        <p:spPr bwMode="gray">
          <a:xfrm>
            <a:off x="3191976" y="3743970"/>
            <a:ext cx="1505136" cy="220157"/>
          </a:xfrm>
          <a:prstGeom prst="rect">
            <a:avLst/>
          </a:prstGeom>
          <a:solidFill>
            <a:srgbClr val="0070C0"/>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200" b="1" i="0" u="none" strike="noStrike" kern="1200" cap="none" spc="0" normalizeH="0" baseline="0" noProof="0" dirty="0">
                <a:ln>
                  <a:noFill/>
                </a:ln>
                <a:solidFill>
                  <a:schemeClr val="bg1"/>
                </a:solidFill>
                <a:effectLst/>
                <a:uLnTx/>
                <a:uFillTx/>
                <a:latin typeface="+mn-lt"/>
                <a:ea typeface="+mn-ea"/>
                <a:cs typeface="+mn-cs"/>
              </a:rPr>
              <a:t>Trust framework</a:t>
            </a:r>
            <a:endParaRPr kumimoji="1" lang="ja-JP" altLang="en-US" sz="1200" b="1" i="0" u="none" strike="noStrike" kern="1200" cap="none" spc="0" normalizeH="0" baseline="0" noProof="0" dirty="0">
              <a:ln>
                <a:noFill/>
              </a:ln>
              <a:solidFill>
                <a:schemeClr val="bg1"/>
              </a:solidFill>
              <a:effectLst/>
              <a:uLnTx/>
              <a:uFillTx/>
              <a:latin typeface="+mn-lt"/>
              <a:ea typeface="+mn-ea"/>
              <a:cs typeface="+mn-cs"/>
            </a:endParaRPr>
          </a:p>
        </p:txBody>
      </p:sp>
      <p:sp>
        <p:nvSpPr>
          <p:cNvPr id="98" name="正方形/長方形 97">
            <a:extLst>
              <a:ext uri="{FF2B5EF4-FFF2-40B4-BE49-F238E27FC236}">
                <a16:creationId xmlns:a16="http://schemas.microsoft.com/office/drawing/2014/main" id="{2FA70A61-342B-2F75-A34E-1DAA97B644B7}"/>
              </a:ext>
            </a:extLst>
          </p:cNvPr>
          <p:cNvSpPr/>
          <p:nvPr/>
        </p:nvSpPr>
        <p:spPr bwMode="gray">
          <a:xfrm>
            <a:off x="7248401" y="3996554"/>
            <a:ext cx="2122303" cy="180000"/>
          </a:xfrm>
          <a:prstGeom prst="rect">
            <a:avLst/>
          </a:prstGeom>
          <a:solidFill>
            <a:srgbClr val="FFCD00"/>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100" b="1" i="0" u="none" strike="noStrike" kern="1200" cap="none" spc="0" normalizeH="0" baseline="0" noProof="0" dirty="0">
                <a:ln>
                  <a:noFill/>
                </a:ln>
                <a:effectLst/>
                <a:uLnTx/>
                <a:uFillTx/>
                <a:latin typeface="+mn-lt"/>
                <a:ea typeface="+mn-ea"/>
                <a:cs typeface="+mn-cs"/>
              </a:rPr>
              <a:t>Communities covered by governance</a:t>
            </a:r>
            <a:endParaRPr kumimoji="1" lang="ja-JP" altLang="en-US" sz="1100" b="1" i="0" u="none" strike="noStrike" kern="1200" cap="none" spc="0" normalizeH="0" baseline="0" noProof="0" dirty="0">
              <a:ln>
                <a:noFill/>
              </a:ln>
              <a:effectLst/>
              <a:uLnTx/>
              <a:uFillTx/>
              <a:latin typeface="+mn-lt"/>
              <a:ea typeface="+mn-ea"/>
              <a:cs typeface="+mn-cs"/>
            </a:endParaRPr>
          </a:p>
        </p:txBody>
      </p:sp>
      <p:sp>
        <p:nvSpPr>
          <p:cNvPr id="112" name="正方形/長方形 111">
            <a:extLst>
              <a:ext uri="{FF2B5EF4-FFF2-40B4-BE49-F238E27FC236}">
                <a16:creationId xmlns:a16="http://schemas.microsoft.com/office/drawing/2014/main" id="{83A24EEB-29F4-A0DE-0DCD-387BB5D50FC5}"/>
              </a:ext>
            </a:extLst>
          </p:cNvPr>
          <p:cNvSpPr/>
          <p:nvPr/>
        </p:nvSpPr>
        <p:spPr bwMode="gray">
          <a:xfrm>
            <a:off x="8048126" y="3743970"/>
            <a:ext cx="1505136" cy="220157"/>
          </a:xfrm>
          <a:prstGeom prst="rect">
            <a:avLst/>
          </a:prstGeom>
          <a:solidFill>
            <a:srgbClr val="0070C0"/>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200" b="1" i="0" u="none" strike="noStrike" kern="1200" cap="none" spc="0" normalizeH="0" baseline="0" noProof="0" dirty="0">
                <a:ln>
                  <a:noFill/>
                </a:ln>
                <a:solidFill>
                  <a:schemeClr val="bg1"/>
                </a:solidFill>
                <a:effectLst/>
                <a:uLnTx/>
                <a:uFillTx/>
                <a:latin typeface="+mn-lt"/>
                <a:ea typeface="+mn-ea"/>
                <a:cs typeface="+mn-cs"/>
              </a:rPr>
              <a:t>Trust framework</a:t>
            </a:r>
            <a:endParaRPr kumimoji="1" lang="ja-JP" altLang="en-US" sz="1200" b="1" i="0" u="none" strike="noStrike" kern="1200" cap="none" spc="0" normalizeH="0" baseline="0" noProof="0" dirty="0">
              <a:ln>
                <a:noFill/>
              </a:ln>
              <a:solidFill>
                <a:schemeClr val="bg1"/>
              </a:solidFill>
              <a:effectLst/>
              <a:uLnTx/>
              <a:uFillTx/>
              <a:latin typeface="+mn-lt"/>
              <a:ea typeface="+mn-ea"/>
              <a:cs typeface="+mn-cs"/>
            </a:endParaRPr>
          </a:p>
        </p:txBody>
      </p:sp>
      <p:sp>
        <p:nvSpPr>
          <p:cNvPr id="128" name="正方形/長方形 127">
            <a:extLst>
              <a:ext uri="{FF2B5EF4-FFF2-40B4-BE49-F238E27FC236}">
                <a16:creationId xmlns:a16="http://schemas.microsoft.com/office/drawing/2014/main" id="{B93003E7-4172-3CCC-AB1F-A338ED0B224D}"/>
              </a:ext>
            </a:extLst>
          </p:cNvPr>
          <p:cNvSpPr/>
          <p:nvPr/>
        </p:nvSpPr>
        <p:spPr bwMode="gray">
          <a:xfrm>
            <a:off x="8831366" y="4839552"/>
            <a:ext cx="648000" cy="216000"/>
          </a:xfrm>
          <a:prstGeom prst="rect">
            <a:avLst/>
          </a:prstGeom>
          <a:solidFill>
            <a:srgbClr val="BBBCBC"/>
          </a:solidFill>
          <a:ln w="12700" algn="ctr">
            <a:solidFill>
              <a:schemeClr val="bg1"/>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ts val="900"/>
              </a:lnSpc>
              <a:spcBef>
                <a:spcPts val="0"/>
              </a:spcBef>
              <a:spcAft>
                <a:spcPts val="0"/>
              </a:spcAft>
              <a:buClrTx/>
              <a:buSzPct val="100000"/>
              <a:buFont typeface="Wingdings" panose="05000000000000000000" pitchFamily="2" charset="2"/>
              <a:buNone/>
              <a:tabLst/>
            </a:pPr>
            <a:r>
              <a:rPr kumimoji="1" lang="en-US" altLang="ja-JP" sz="1000" b="0" i="0" u="none" strike="noStrike" kern="1200" cap="none" spc="0" normalizeH="0" baseline="0" noProof="0" dirty="0">
                <a:ln>
                  <a:noFill/>
                </a:ln>
                <a:solidFill>
                  <a:prstClr val="black"/>
                </a:solidFill>
                <a:effectLst/>
                <a:uLnTx/>
                <a:uFillTx/>
                <a:latin typeface="+mn-lt"/>
                <a:ea typeface="+mn-ea"/>
                <a:cs typeface="+mn-cs"/>
              </a:rPr>
              <a:t>Certification</a:t>
            </a:r>
            <a:endParaRPr kumimoji="1" lang="ja-JP" altLang="en-US" sz="1000" b="0" i="0" u="none" strike="noStrike" kern="1200" cap="none" spc="0" normalizeH="0" baseline="0" noProof="0" dirty="0">
              <a:ln>
                <a:noFill/>
              </a:ln>
              <a:solidFill>
                <a:prstClr val="black"/>
              </a:solidFill>
              <a:effectLst/>
              <a:uLnTx/>
              <a:uFillTx/>
              <a:latin typeface="+mn-lt"/>
              <a:ea typeface="+mn-ea"/>
              <a:cs typeface="+mn-cs"/>
            </a:endParaRPr>
          </a:p>
        </p:txBody>
      </p:sp>
      <p:sp>
        <p:nvSpPr>
          <p:cNvPr id="129" name="正方形/長方形 128">
            <a:extLst>
              <a:ext uri="{FF2B5EF4-FFF2-40B4-BE49-F238E27FC236}">
                <a16:creationId xmlns:a16="http://schemas.microsoft.com/office/drawing/2014/main" id="{6E4DE803-AE7C-3F22-CA11-8D2DF21CFF3B}"/>
              </a:ext>
            </a:extLst>
          </p:cNvPr>
          <p:cNvSpPr/>
          <p:nvPr/>
        </p:nvSpPr>
        <p:spPr bwMode="gray">
          <a:xfrm>
            <a:off x="8100153" y="4839539"/>
            <a:ext cx="648000" cy="216000"/>
          </a:xfrm>
          <a:prstGeom prst="rect">
            <a:avLst/>
          </a:prstGeom>
          <a:solidFill>
            <a:srgbClr val="BBBCBC"/>
          </a:solidFill>
          <a:ln w="12700" algn="ctr">
            <a:solidFill>
              <a:schemeClr val="bg1"/>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000" b="0" i="0" u="none" strike="noStrike" kern="1200" cap="none" spc="0" normalizeH="0" baseline="0" noProof="0" dirty="0">
                <a:ln>
                  <a:noFill/>
                </a:ln>
                <a:solidFill>
                  <a:prstClr val="black"/>
                </a:solidFill>
                <a:effectLst/>
                <a:uLnTx/>
                <a:uFillTx/>
                <a:latin typeface="+mn-lt"/>
                <a:ea typeface="+mn-ea"/>
                <a:cs typeface="+mn-cs"/>
              </a:rPr>
              <a:t>Regulations</a:t>
            </a:r>
            <a:endParaRPr kumimoji="1" lang="ja-JP" altLang="en-US" sz="1000" b="0" i="0" u="none" strike="noStrike" kern="1200" cap="none" spc="0" normalizeH="0" baseline="0" noProof="0" dirty="0">
              <a:ln>
                <a:noFill/>
              </a:ln>
              <a:solidFill>
                <a:prstClr val="black"/>
              </a:solidFill>
              <a:effectLst/>
              <a:uLnTx/>
              <a:uFillTx/>
              <a:latin typeface="+mn-lt"/>
              <a:ea typeface="+mn-ea"/>
              <a:cs typeface="+mn-cs"/>
            </a:endParaRPr>
          </a:p>
        </p:txBody>
      </p:sp>
      <p:sp>
        <p:nvSpPr>
          <p:cNvPr id="130" name="正方形/長方形 129">
            <a:extLst>
              <a:ext uri="{FF2B5EF4-FFF2-40B4-BE49-F238E27FC236}">
                <a16:creationId xmlns:a16="http://schemas.microsoft.com/office/drawing/2014/main" id="{DCC6BB47-8071-14F4-B65B-AD3D064228FA}"/>
              </a:ext>
            </a:extLst>
          </p:cNvPr>
          <p:cNvSpPr/>
          <p:nvPr/>
        </p:nvSpPr>
        <p:spPr bwMode="gray">
          <a:xfrm>
            <a:off x="7601954" y="5108353"/>
            <a:ext cx="612000" cy="288000"/>
          </a:xfrm>
          <a:prstGeom prst="rect">
            <a:avLst/>
          </a:prstGeom>
          <a:solidFill>
            <a:srgbClr val="BBBCBC"/>
          </a:solidFill>
          <a:ln w="12700" algn="ctr">
            <a:solidFill>
              <a:schemeClr val="bg1"/>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ts val="900"/>
              </a:lnSpc>
              <a:spcBef>
                <a:spcPts val="0"/>
              </a:spcBef>
              <a:spcAft>
                <a:spcPts val="0"/>
              </a:spcAft>
              <a:buClrTx/>
              <a:buSzPct val="100000"/>
              <a:buFont typeface="Wingdings" panose="05000000000000000000" pitchFamily="2" charset="2"/>
              <a:buNone/>
              <a:tabLst/>
            </a:pPr>
            <a:r>
              <a:rPr kumimoji="1" lang="en-US" altLang="ja-JP" sz="1000" b="0" i="0" u="none" strike="noStrike" kern="1200" cap="none" spc="0" normalizeH="0" baseline="0" noProof="0" dirty="0">
                <a:ln>
                  <a:noFill/>
                </a:ln>
                <a:solidFill>
                  <a:prstClr val="black"/>
                </a:solidFill>
                <a:effectLst/>
                <a:uLnTx/>
                <a:uFillTx/>
                <a:latin typeface="+mn-lt"/>
                <a:ea typeface="+mn-ea"/>
                <a:cs typeface="+mn-cs"/>
              </a:rPr>
              <a:t>Main points</a:t>
            </a:r>
            <a:endParaRPr kumimoji="1" lang="ja-JP" altLang="en-US" sz="1000" b="0" i="0" u="none" strike="noStrike" kern="1200" cap="none" spc="0" normalizeH="0" baseline="0" noProof="0" dirty="0">
              <a:ln>
                <a:noFill/>
              </a:ln>
              <a:solidFill>
                <a:prstClr val="black"/>
              </a:solidFill>
              <a:effectLst/>
              <a:uLnTx/>
              <a:uFillTx/>
              <a:latin typeface="+mn-lt"/>
              <a:ea typeface="+mn-ea"/>
              <a:cs typeface="+mn-cs"/>
            </a:endParaRPr>
          </a:p>
        </p:txBody>
      </p:sp>
      <p:sp>
        <p:nvSpPr>
          <p:cNvPr id="131" name="正方形/長方形 130">
            <a:extLst>
              <a:ext uri="{FF2B5EF4-FFF2-40B4-BE49-F238E27FC236}">
                <a16:creationId xmlns:a16="http://schemas.microsoft.com/office/drawing/2014/main" id="{FCA3F196-F9FE-7E12-AC2C-70E91AF3D4A4}"/>
              </a:ext>
            </a:extLst>
          </p:cNvPr>
          <p:cNvSpPr/>
          <p:nvPr/>
        </p:nvSpPr>
        <p:spPr bwMode="gray">
          <a:xfrm>
            <a:off x="6628788" y="4788015"/>
            <a:ext cx="1368000" cy="288000"/>
          </a:xfrm>
          <a:prstGeom prst="rect">
            <a:avLst/>
          </a:prstGeom>
          <a:solidFill>
            <a:srgbClr val="BBBCBC"/>
          </a:solidFill>
          <a:ln w="12700" algn="ctr">
            <a:solidFill>
              <a:schemeClr val="bg1"/>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ts val="900"/>
              </a:lnSpc>
              <a:spcBef>
                <a:spcPts val="0"/>
              </a:spcBef>
              <a:spcAft>
                <a:spcPts val="0"/>
              </a:spcAft>
              <a:buClrTx/>
              <a:buSzPct val="100000"/>
              <a:buFont typeface="Wingdings" panose="05000000000000000000" pitchFamily="2" charset="2"/>
              <a:buNone/>
              <a:tabLst/>
            </a:pPr>
            <a:r>
              <a:rPr kumimoji="1" lang="en-US" altLang="ja-JP" sz="1000" b="0" i="0" u="none" strike="noStrike" kern="1200" cap="none" spc="0" normalizeH="0" baseline="0" noProof="0" dirty="0">
                <a:ln>
                  <a:noFill/>
                </a:ln>
                <a:solidFill>
                  <a:prstClr val="black"/>
                </a:solidFill>
                <a:effectLst/>
                <a:uLnTx/>
                <a:uFillTx/>
                <a:latin typeface="+mn-lt"/>
                <a:ea typeface="+mn-ea"/>
                <a:cs typeface="+mn-cs"/>
              </a:rPr>
              <a:t>Confirmation/examination/inspection</a:t>
            </a:r>
            <a:endParaRPr kumimoji="1" lang="ja-JP" altLang="en-US" sz="1000" b="0" i="0" u="none" strike="noStrike" kern="1200" cap="none" spc="0" normalizeH="0" baseline="0" noProof="0" dirty="0">
              <a:ln>
                <a:noFill/>
              </a:ln>
              <a:solidFill>
                <a:prstClr val="black"/>
              </a:solidFill>
              <a:effectLst/>
              <a:uLnTx/>
              <a:uFillTx/>
              <a:latin typeface="+mn-lt"/>
              <a:ea typeface="+mn-ea"/>
              <a:cs typeface="+mn-cs"/>
            </a:endParaRPr>
          </a:p>
        </p:txBody>
      </p:sp>
      <p:sp>
        <p:nvSpPr>
          <p:cNvPr id="132" name="テキスト ボックス 131">
            <a:extLst>
              <a:ext uri="{FF2B5EF4-FFF2-40B4-BE49-F238E27FC236}">
                <a16:creationId xmlns:a16="http://schemas.microsoft.com/office/drawing/2014/main" id="{DAED57B7-B9C0-15F3-B122-502A0D2D5B0D}"/>
              </a:ext>
            </a:extLst>
          </p:cNvPr>
          <p:cNvSpPr txBox="1"/>
          <p:nvPr/>
        </p:nvSpPr>
        <p:spPr bwMode="gray">
          <a:xfrm>
            <a:off x="5500470" y="6152498"/>
            <a:ext cx="1630401" cy="461665"/>
          </a:xfrm>
          <a:prstGeom prst="rect">
            <a:avLst/>
          </a:prstGeom>
          <a:noFill/>
        </p:spPr>
        <p:txBody>
          <a:bodyPr wrap="square" lIns="0" tIns="0" rIns="0" bIns="0" rtlCol="0">
            <a:spAutoFit/>
          </a:bodyPr>
          <a:lstStyle/>
          <a:p>
            <a: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000" b="0" i="0" u="none" strike="noStrike" kern="1200" cap="none" spc="0" normalizeH="0" baseline="0" noProof="0" dirty="0">
                <a:ln>
                  <a:noFill/>
                </a:ln>
                <a:solidFill>
                  <a:prstClr val="black"/>
                </a:solidFill>
                <a:effectLst/>
                <a:uLnTx/>
                <a:uFillTx/>
                <a:latin typeface="+mn-lt"/>
                <a:ea typeface="+mn-ea"/>
                <a:cs typeface="+mn-cs"/>
              </a:rPr>
              <a:t>Acquisition</a:t>
            </a:r>
          </a:p>
          <a:p>
            <a: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lang="en-US" altLang="ja-JP" sz="1000" dirty="0"/>
              <a:t>* </a:t>
            </a:r>
            <a:r>
              <a:rPr kumimoji="1" lang="en-US" altLang="ja-JP" sz="1000" b="0" i="0" u="none" strike="noStrike" kern="1200" cap="none" spc="0" normalizeH="0" baseline="0" noProof="0" dirty="0">
                <a:ln>
                  <a:noFill/>
                </a:ln>
                <a:solidFill>
                  <a:prstClr val="black"/>
                </a:solidFill>
                <a:effectLst/>
                <a:uLnTx/>
                <a:uFillTx/>
                <a:latin typeface="+mn-lt"/>
                <a:ea typeface="+mn-ea"/>
                <a:cs typeface="+mn-cs"/>
              </a:rPr>
              <a:t>Data in machine-readable form</a:t>
            </a:r>
          </a:p>
        </p:txBody>
      </p:sp>
      <p:sp>
        <p:nvSpPr>
          <p:cNvPr id="134" name="正方形/長方形 133">
            <a:extLst>
              <a:ext uri="{FF2B5EF4-FFF2-40B4-BE49-F238E27FC236}">
                <a16:creationId xmlns:a16="http://schemas.microsoft.com/office/drawing/2014/main" id="{5057C6C3-5CA1-D60D-F64E-74CF72A8D5FE}"/>
              </a:ext>
            </a:extLst>
          </p:cNvPr>
          <p:cNvSpPr/>
          <p:nvPr/>
        </p:nvSpPr>
        <p:spPr bwMode="gray">
          <a:xfrm>
            <a:off x="7023426" y="4199796"/>
            <a:ext cx="648000" cy="288000"/>
          </a:xfrm>
          <a:prstGeom prst="rect">
            <a:avLst/>
          </a:prstGeom>
          <a:solidFill>
            <a:srgbClr val="BBBCBC"/>
          </a:solidFill>
          <a:ln w="12700" algn="ctr">
            <a:solidFill>
              <a:schemeClr val="bg1"/>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90564" fontAlgn="auto">
              <a:lnSpc>
                <a:spcPts val="900"/>
              </a:lnSpc>
              <a:spcBef>
                <a:spcPts val="0"/>
              </a:spcBef>
              <a:spcAft>
                <a:spcPts val="0"/>
              </a:spcAft>
              <a:buSzPct val="100000"/>
            </a:pPr>
            <a:r>
              <a:rPr kumimoji="1" lang="en-US" altLang="ja-JP" sz="1000" dirty="0">
                <a:solidFill>
                  <a:prstClr val="black"/>
                </a:solidFill>
                <a:latin typeface="+mn-lt"/>
                <a:cs typeface="+mn-cs"/>
              </a:rPr>
              <a:t>mutual recognition</a:t>
            </a:r>
          </a:p>
        </p:txBody>
      </p:sp>
      <p:sp>
        <p:nvSpPr>
          <p:cNvPr id="135" name="正方形/長方形 134">
            <a:extLst>
              <a:ext uri="{FF2B5EF4-FFF2-40B4-BE49-F238E27FC236}">
                <a16:creationId xmlns:a16="http://schemas.microsoft.com/office/drawing/2014/main" id="{179F1958-86B3-94B9-BB61-5DC670ECF797}"/>
              </a:ext>
            </a:extLst>
          </p:cNvPr>
          <p:cNvSpPr/>
          <p:nvPr/>
        </p:nvSpPr>
        <p:spPr bwMode="gray">
          <a:xfrm>
            <a:off x="5860439" y="4800245"/>
            <a:ext cx="648000" cy="216000"/>
          </a:xfrm>
          <a:prstGeom prst="rect">
            <a:avLst/>
          </a:prstGeom>
          <a:solidFill>
            <a:srgbClr val="BBBCBC"/>
          </a:solidFill>
          <a:ln w="12700" algn="ctr">
            <a:solidFill>
              <a:schemeClr val="bg1"/>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ts val="900"/>
              </a:lnSpc>
              <a:spcBef>
                <a:spcPts val="0"/>
              </a:spcBef>
              <a:spcAft>
                <a:spcPts val="0"/>
              </a:spcAft>
              <a:buClrTx/>
              <a:buSzPct val="100000"/>
              <a:buFont typeface="Wingdings" panose="05000000000000000000" pitchFamily="2" charset="2"/>
              <a:buNone/>
              <a:tabLst/>
            </a:pPr>
            <a:r>
              <a:rPr kumimoji="1" lang="en-US" altLang="ja-JP" sz="1000" b="0" i="0" u="none" strike="noStrike" kern="1200" cap="none" spc="0" normalizeH="0" baseline="0" noProof="0" dirty="0">
                <a:ln>
                  <a:noFill/>
                </a:ln>
                <a:solidFill>
                  <a:prstClr val="black"/>
                </a:solidFill>
                <a:effectLst/>
                <a:uLnTx/>
                <a:uFillTx/>
                <a:latin typeface="+mn-lt"/>
                <a:ea typeface="+mn-ea"/>
                <a:cs typeface="+mn-cs"/>
              </a:rPr>
              <a:t>Certification</a:t>
            </a:r>
            <a:endParaRPr kumimoji="1" lang="ja-JP" altLang="en-US" sz="1000" b="0" i="0" u="none" strike="noStrike" kern="1200" cap="none" spc="0" normalizeH="0" baseline="0" noProof="0" dirty="0">
              <a:ln>
                <a:noFill/>
              </a:ln>
              <a:solidFill>
                <a:prstClr val="black"/>
              </a:solidFill>
              <a:effectLst/>
              <a:uLnTx/>
              <a:uFillTx/>
              <a:latin typeface="+mn-lt"/>
              <a:ea typeface="+mn-ea"/>
              <a:cs typeface="+mn-cs"/>
            </a:endParaRPr>
          </a:p>
        </p:txBody>
      </p:sp>
      <p:sp>
        <p:nvSpPr>
          <p:cNvPr id="136" name="テキスト ボックス 135">
            <a:extLst>
              <a:ext uri="{FF2B5EF4-FFF2-40B4-BE49-F238E27FC236}">
                <a16:creationId xmlns:a16="http://schemas.microsoft.com/office/drawing/2014/main" id="{8DB64906-86E8-3744-910F-2CB8F742DC71}"/>
              </a:ext>
            </a:extLst>
          </p:cNvPr>
          <p:cNvSpPr txBox="1"/>
          <p:nvPr/>
        </p:nvSpPr>
        <p:spPr bwMode="gray">
          <a:xfrm>
            <a:off x="7419083" y="6164740"/>
            <a:ext cx="1780937" cy="307777"/>
          </a:xfrm>
          <a:prstGeom prst="rect">
            <a:avLst/>
          </a:prstGeom>
          <a:noFill/>
        </p:spPr>
        <p:txBody>
          <a:bodyPr wrap="square" lIns="0" tIns="0" rIns="0" bIns="0" rtlCol="0">
            <a:spAutoFit/>
          </a:bodyPr>
          <a:lstStyle/>
          <a:p>
            <a: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000" b="0" i="0" u="none" strike="noStrike" kern="1200" cap="none" spc="0" normalizeH="0" baseline="0" noProof="0" dirty="0">
                <a:ln>
                  <a:noFill/>
                </a:ln>
                <a:solidFill>
                  <a:prstClr val="black"/>
                </a:solidFill>
                <a:effectLst/>
                <a:uLnTx/>
                <a:uFillTx/>
                <a:latin typeface="+mn-lt"/>
                <a:ea typeface="+mn-ea"/>
                <a:cs typeface="+mn-cs"/>
              </a:rPr>
              <a:t>Submission</a:t>
            </a:r>
          </a:p>
          <a:p>
            <a: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lang="en-US" altLang="ja-JP" sz="1000" dirty="0"/>
              <a:t>* </a:t>
            </a:r>
            <a:r>
              <a:rPr kumimoji="1" lang="en-US" altLang="ja-JP" sz="1000" b="0" i="0" u="none" strike="noStrike" kern="1200" cap="none" spc="0" normalizeH="0" baseline="0" noProof="0" dirty="0">
                <a:ln>
                  <a:noFill/>
                </a:ln>
                <a:solidFill>
                  <a:prstClr val="black"/>
                </a:solidFill>
                <a:effectLst/>
                <a:uLnTx/>
                <a:uFillTx/>
                <a:latin typeface="+mn-lt"/>
                <a:ea typeface="+mn-ea"/>
                <a:cs typeface="+mn-cs"/>
              </a:rPr>
              <a:t>Data in machine-readable form</a:t>
            </a:r>
            <a:endParaRPr kumimoji="1" lang="ja-JP" altLang="en-US" sz="1000" b="0" i="0" u="none" strike="noStrike" kern="1200" cap="none" spc="0" normalizeH="0" baseline="0" noProof="0" dirty="0">
              <a:ln>
                <a:noFill/>
              </a:ln>
              <a:solidFill>
                <a:prstClr val="black"/>
              </a:solidFill>
              <a:effectLst/>
              <a:uLnTx/>
              <a:uFillTx/>
              <a:latin typeface="+mn-lt"/>
              <a:ea typeface="+mn-ea"/>
              <a:cs typeface="+mn-cs"/>
            </a:endParaRPr>
          </a:p>
        </p:txBody>
      </p:sp>
      <p:sp>
        <p:nvSpPr>
          <p:cNvPr id="138" name="Rectangle 2">
            <a:extLst>
              <a:ext uri="{FF2B5EF4-FFF2-40B4-BE49-F238E27FC236}">
                <a16:creationId xmlns:a16="http://schemas.microsoft.com/office/drawing/2014/main" id="{A93C77FA-CB0B-4098-DF77-A340F52C546E}"/>
              </a:ext>
            </a:extLst>
          </p:cNvPr>
          <p:cNvSpPr>
            <a:spLocks noChangeArrowheads="1"/>
          </p:cNvSpPr>
          <p:nvPr/>
        </p:nvSpPr>
        <p:spPr bwMode="auto">
          <a:xfrm>
            <a:off x="152400" y="152400"/>
            <a:ext cx="9906000" cy="0"/>
          </a:xfrm>
          <a:prstGeom prst="rect">
            <a:avLst/>
          </a:prstGeom>
          <a:solidFill>
            <a:srgbClr val="F5F5F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139" name="Rectangle 3">
            <a:extLst>
              <a:ext uri="{FF2B5EF4-FFF2-40B4-BE49-F238E27FC236}">
                <a16:creationId xmlns:a16="http://schemas.microsoft.com/office/drawing/2014/main" id="{2B43CAA3-9BA7-9AB6-2336-AFC7FA2A690A}"/>
              </a:ext>
            </a:extLst>
          </p:cNvPr>
          <p:cNvSpPr>
            <a:spLocks noChangeArrowheads="1"/>
          </p:cNvSpPr>
          <p:nvPr/>
        </p:nvSpPr>
        <p:spPr bwMode="auto">
          <a:xfrm>
            <a:off x="152400" y="152400"/>
            <a:ext cx="9906000" cy="0"/>
          </a:xfrm>
          <a:prstGeom prst="rect">
            <a:avLst/>
          </a:prstGeom>
          <a:solidFill>
            <a:srgbClr val="F5F5F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140" name="Rectangle 4">
            <a:extLst>
              <a:ext uri="{FF2B5EF4-FFF2-40B4-BE49-F238E27FC236}">
                <a16:creationId xmlns:a16="http://schemas.microsoft.com/office/drawing/2014/main" id="{24D59367-EB0D-E69D-9A7E-655F778D1037}"/>
              </a:ext>
            </a:extLst>
          </p:cNvPr>
          <p:cNvSpPr>
            <a:spLocks noChangeArrowheads="1"/>
          </p:cNvSpPr>
          <p:nvPr/>
        </p:nvSpPr>
        <p:spPr bwMode="auto">
          <a:xfrm>
            <a:off x="152400" y="152400"/>
            <a:ext cx="9906000" cy="0"/>
          </a:xfrm>
          <a:prstGeom prst="rect">
            <a:avLst/>
          </a:prstGeom>
          <a:solidFill>
            <a:srgbClr val="F5F5F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141" name="Rectangle 5">
            <a:extLst>
              <a:ext uri="{FF2B5EF4-FFF2-40B4-BE49-F238E27FC236}">
                <a16:creationId xmlns:a16="http://schemas.microsoft.com/office/drawing/2014/main" id="{7AF873FD-B325-BD02-1D1F-175C9AD3900E}"/>
              </a:ext>
            </a:extLst>
          </p:cNvPr>
          <p:cNvSpPr>
            <a:spLocks noChangeArrowheads="1"/>
          </p:cNvSpPr>
          <p:nvPr/>
        </p:nvSpPr>
        <p:spPr bwMode="auto">
          <a:xfrm>
            <a:off x="152400" y="152400"/>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ja-JP" altLang="ja-JP" sz="800" b="0" i="1" u="none" strike="noStrike" cap="none" normalizeH="0" baseline="0">
                <a:ln>
                  <a:noFill/>
                </a:ln>
                <a:solidFill>
                  <a:srgbClr val="5F6368"/>
                </a:solidFill>
                <a:effectLst/>
                <a:latin typeface="Roboto" panose="02000000000000000000" pitchFamily="2" charset="0"/>
              </a:rPr>
            </a:b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43" name="テキスト ボックス 142">
            <a:extLst>
              <a:ext uri="{FF2B5EF4-FFF2-40B4-BE49-F238E27FC236}">
                <a16:creationId xmlns:a16="http://schemas.microsoft.com/office/drawing/2014/main" id="{7024F8A3-F182-5E3B-223F-A446611F663C}"/>
              </a:ext>
            </a:extLst>
          </p:cNvPr>
          <p:cNvSpPr txBox="1"/>
          <p:nvPr/>
        </p:nvSpPr>
        <p:spPr bwMode="gray">
          <a:xfrm>
            <a:off x="5170794" y="3765010"/>
            <a:ext cx="1984403" cy="553998"/>
          </a:xfrm>
          <a:prstGeom prst="rect">
            <a:avLst/>
          </a:prstGeom>
          <a:noFill/>
        </p:spPr>
        <p:txBody>
          <a:bodyPr wrap="square">
            <a:spAutoFit/>
          </a:bodyPr>
          <a:lstStyle/>
          <a:p>
            <a:r>
              <a:rPr lang="en-US" altLang="ja-JP" sz="1000" b="0" i="0" dirty="0">
                <a:solidFill>
                  <a:srgbClr val="3C4043"/>
                </a:solidFill>
                <a:effectLst/>
                <a:latin typeface="Roboto" panose="02000000000000000000" pitchFamily="2" charset="0"/>
              </a:rPr>
              <a:t>*Information generated from business activities, etc. can be used</a:t>
            </a:r>
            <a:endParaRPr lang="ja-JP" altLang="en-US" sz="1000" dirty="0"/>
          </a:p>
        </p:txBody>
      </p:sp>
      <p:sp>
        <p:nvSpPr>
          <p:cNvPr id="145" name="テキスト ボックス 144">
            <a:extLst>
              <a:ext uri="{FF2B5EF4-FFF2-40B4-BE49-F238E27FC236}">
                <a16:creationId xmlns:a16="http://schemas.microsoft.com/office/drawing/2014/main" id="{B25DBA5E-D7FC-3573-CBC0-EC5C996EA330}"/>
              </a:ext>
            </a:extLst>
          </p:cNvPr>
          <p:cNvSpPr txBox="1"/>
          <p:nvPr/>
        </p:nvSpPr>
        <p:spPr bwMode="gray">
          <a:xfrm>
            <a:off x="332579" y="3828782"/>
            <a:ext cx="1421880" cy="1015663"/>
          </a:xfrm>
          <a:prstGeom prst="rect">
            <a:avLst/>
          </a:prstGeom>
          <a:noFill/>
        </p:spPr>
        <p:txBody>
          <a:bodyPr wrap="square">
            <a:spAutoFit/>
          </a:bodyPr>
          <a:lstStyle>
            <a:defPPr>
              <a:defRPr lang="en-US"/>
            </a:defPPr>
            <a:lvl1pPr>
              <a:defRPr sz="1000" b="0" i="0">
                <a:solidFill>
                  <a:srgbClr val="3C4043"/>
                </a:solidFill>
                <a:effectLst/>
                <a:latin typeface="Roboto" panose="02000000000000000000" pitchFamily="2" charset="0"/>
              </a:defRPr>
            </a:lvl1pPr>
          </a:lstStyle>
          <a:p>
            <a:r>
              <a:rPr lang="en-US" altLang="ja-JP" dirty="0"/>
              <a:t>*There are limits to the coverage and freshness of attribute information related to public information providers.</a:t>
            </a:r>
            <a:endParaRPr lang="ja-JP" altLang="en-US" dirty="0"/>
          </a:p>
        </p:txBody>
      </p:sp>
    </p:spTree>
    <p:extLst>
      <p:ext uri="{BB962C8B-B14F-4D97-AF65-F5344CB8AC3E}">
        <p14:creationId xmlns:p14="http://schemas.microsoft.com/office/powerpoint/2010/main" val="6429187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0ED9A219-FA54-7B0A-7236-5564654D36EA}"/>
              </a:ext>
            </a:extLst>
          </p:cNvPr>
          <p:cNvGraphicFramePr>
            <a:graphicFrameLocks noChangeAspect="1"/>
          </p:cNvGraphicFramePr>
          <p:nvPr>
            <p:custDataLst>
              <p:tags r:id="rId1"/>
            </p:custDataLst>
            <p:extLst>
              <p:ext uri="{D42A27DB-BD31-4B8C-83A1-F6EECF244321}">
                <p14:modId xmlns:p14="http://schemas.microsoft.com/office/powerpoint/2010/main" val="38527740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622" imgH="623" progId="TCLayout.ActiveDocument.1">
                  <p:embed/>
                </p:oleObj>
              </mc:Choice>
              <mc:Fallback>
                <p:oleObj name="think-cell スライド" r:id="rId4" imgW="622" imgH="623" progId="TCLayout.ActiveDocument.1">
                  <p:embed/>
                  <p:pic>
                    <p:nvPicPr>
                      <p:cNvPr id="7" name="think-cell data - do not delete" hidden="1">
                        <a:extLst>
                          <a:ext uri="{FF2B5EF4-FFF2-40B4-BE49-F238E27FC236}">
                            <a16:creationId xmlns:a16="http://schemas.microsoft.com/office/drawing/2014/main" id="{0ED9A219-FA54-7B0A-7236-5564654D36E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正方形/長方形 3"/>
          <p:cNvSpPr/>
          <p:nvPr/>
        </p:nvSpPr>
        <p:spPr>
          <a:xfrm>
            <a:off x="331789" y="755052"/>
            <a:ext cx="1199300" cy="3144044"/>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ea typeface="Meiryo UI"/>
              </a:rPr>
              <a:t>Data to be verified</a:t>
            </a:r>
          </a:p>
        </p:txBody>
      </p:sp>
      <p:graphicFrame>
        <p:nvGraphicFramePr>
          <p:cNvPr id="8" name="表 7"/>
          <p:cNvGraphicFramePr>
            <a:graphicFrameLocks noGrp="1"/>
          </p:cNvGraphicFramePr>
          <p:nvPr>
            <p:extLst>
              <p:ext uri="{D42A27DB-BD31-4B8C-83A1-F6EECF244321}">
                <p14:modId xmlns:p14="http://schemas.microsoft.com/office/powerpoint/2010/main" val="1666287386"/>
              </p:ext>
            </p:extLst>
          </p:nvPr>
        </p:nvGraphicFramePr>
        <p:xfrm>
          <a:off x="1683307" y="1468316"/>
          <a:ext cx="7884000" cy="2430780"/>
        </p:xfrm>
        <a:graphic>
          <a:graphicData uri="http://schemas.openxmlformats.org/drawingml/2006/table">
            <a:tbl>
              <a:tblPr firstRow="1" bandRow="1">
                <a:tableStyleId>{5C22544A-7EE6-4342-B048-85BDC9FD1C3A}</a:tableStyleId>
              </a:tblPr>
              <a:tblGrid>
                <a:gridCol w="1584000">
                  <a:extLst>
                    <a:ext uri="{9D8B030D-6E8A-4147-A177-3AD203B41FA5}">
                      <a16:colId xmlns:a16="http://schemas.microsoft.com/office/drawing/2014/main" val="1412684183"/>
                    </a:ext>
                  </a:extLst>
                </a:gridCol>
                <a:gridCol w="1908000">
                  <a:extLst>
                    <a:ext uri="{9D8B030D-6E8A-4147-A177-3AD203B41FA5}">
                      <a16:colId xmlns:a16="http://schemas.microsoft.com/office/drawing/2014/main" val="3345453656"/>
                    </a:ext>
                  </a:extLst>
                </a:gridCol>
                <a:gridCol w="3060000">
                  <a:extLst>
                    <a:ext uri="{9D8B030D-6E8A-4147-A177-3AD203B41FA5}">
                      <a16:colId xmlns:a16="http://schemas.microsoft.com/office/drawing/2014/main" val="3577434317"/>
                    </a:ext>
                  </a:extLst>
                </a:gridCol>
                <a:gridCol w="1332000">
                  <a:extLst>
                    <a:ext uri="{9D8B030D-6E8A-4147-A177-3AD203B41FA5}">
                      <a16:colId xmlns:a16="http://schemas.microsoft.com/office/drawing/2014/main" val="1081547598"/>
                    </a:ext>
                  </a:extLst>
                </a:gridCol>
              </a:tblGrid>
              <a:tr h="0">
                <a:tc>
                  <a:txBody>
                    <a:bodyPr/>
                    <a:lstStyle/>
                    <a:p>
                      <a:pPr algn="ctr"/>
                      <a:r>
                        <a:rPr kumimoji="1" lang="en-US" altLang="ja-JP" sz="1100" b="0" dirty="0">
                          <a:solidFill>
                            <a:schemeClr val="tx1"/>
                          </a:solidFill>
                        </a:rPr>
                        <a:t>Issues to be Verified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kumimoji="1" lang="en-US" altLang="ja-JP" sz="1100" b="0" dirty="0">
                          <a:solidFill>
                            <a:schemeClr val="tx1"/>
                          </a:solidFill>
                        </a:rPr>
                        <a:t>Object of Verification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kumimoji="1" lang="en-US" altLang="ja-JP" sz="1100" b="0" dirty="0">
                          <a:solidFill>
                            <a:schemeClr val="tx1"/>
                          </a:solidFill>
                        </a:rPr>
                        <a:t>Verification Method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kumimoji="1" lang="en-US" altLang="ja-JP" sz="1100" b="0" dirty="0">
                          <a:solidFill>
                            <a:schemeClr val="tx1"/>
                          </a:solidFill>
                        </a:rPr>
                        <a:t>Verifier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523289452"/>
                  </a:ext>
                </a:extLst>
              </a:tr>
              <a:tr h="473222">
                <a:tc>
                  <a:txBody>
                    <a:bodyPr/>
                    <a:lstStyle/>
                    <a:p>
                      <a:endParaRPr kumimoji="1" lang="en-US" altLang="ja-JP" sz="1050" b="0" kern="1200" dirty="0">
                        <a:solidFill>
                          <a:schemeClr val="tx1"/>
                        </a:solidFill>
                        <a:latin typeface="+mn-lt"/>
                        <a:ea typeface="+mn-ea"/>
                        <a:cs typeface="+mn-cs"/>
                      </a:endParaRPr>
                    </a:p>
                    <a:p>
                      <a:r>
                        <a:rPr kumimoji="1" lang="en-US" altLang="ja-JP" sz="1050" b="0" kern="1200" dirty="0">
                          <a:solidFill>
                            <a:schemeClr val="tx1"/>
                          </a:solidFill>
                          <a:latin typeface="+mn-lt"/>
                          <a:ea typeface="+mn-ea"/>
                          <a:cs typeface="+mn-cs"/>
                        </a:rPr>
                        <a:t>Lack of obtainable information related to KYC/KYB of business operators that can be used smoothly in business operations</a:t>
                      </a:r>
                      <a:endParaRPr kumimoji="1" lang="ja-JP" altLang="en-US" sz="1050" b="0" kern="1200" dirty="0">
                        <a:solidFill>
                          <a:schemeClr val="tx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indent="-171450">
                        <a:buFont typeface="Arial" panose="020B0604020202020204" pitchFamily="34" charset="0"/>
                        <a:buChar char="•"/>
                      </a:pPr>
                      <a:r>
                        <a:rPr kumimoji="1" lang="en-US" altLang="ja-JP" sz="1050" b="0" dirty="0">
                          <a:solidFill>
                            <a:schemeClr val="tx1"/>
                          </a:solidFill>
                        </a:rPr>
                        <a:t>Certificates issued by private businesses, etc. (data generated from business activities) whose information has not been used in applications for subsidy payments so far.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171450" indent="-171450">
                        <a:buFont typeface="Arial" panose="020B0604020202020204" pitchFamily="34" charset="0"/>
                        <a:buChar char="•"/>
                      </a:pPr>
                      <a:r>
                        <a:rPr kumimoji="1" lang="en-US" altLang="ja-JP" sz="1050" b="0" dirty="0">
                          <a:solidFill>
                            <a:schemeClr val="tx1"/>
                          </a:solidFill>
                        </a:rPr>
                        <a:t>[Status where a certain level of reliance can be achieved for business purposes] Verification of anchoring with the Trusted Identity List, which is expected to be developed as a derivative of the formation of a Verifiable Identity Community related to KYC/KYB of the business operator</a:t>
                      </a:r>
                    </a:p>
                    <a:p>
                      <a:pPr marL="171450" indent="-171450">
                        <a:buFont typeface="Arial" panose="020B0604020202020204" pitchFamily="34" charset="0"/>
                        <a:buChar char="•"/>
                      </a:pPr>
                      <a:r>
                        <a:rPr kumimoji="1" lang="en-US" altLang="ja-JP" sz="1050" b="0" dirty="0">
                          <a:solidFill>
                            <a:schemeClr val="tx1"/>
                          </a:solidFill>
                        </a:rPr>
                        <a:t>[Expanding verifiability] Verification of Verifiable Identity, Verifiable Data, and Verifiable Messaging</a:t>
                      </a:r>
                    </a:p>
                    <a:p>
                      <a:pPr marL="171450" indent="-171450">
                        <a:buFont typeface="Arial" panose="020B0604020202020204" pitchFamily="34" charset="0"/>
                        <a:buChar char="•"/>
                      </a:pPr>
                      <a:r>
                        <a:rPr kumimoji="1" lang="en-US" altLang="ja-JP" sz="1050" b="0" dirty="0">
                          <a:solidFill>
                            <a:schemeClr val="tx1"/>
                          </a:solidFill>
                        </a:rPr>
                        <a:t>[Composite business decisions by aggregating certificates (data) issued by multiple businesses] Link multiple pieces of related Verifiable Data together and automatically verify it, including linked 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050" b="0" dirty="0">
                          <a:solidFill>
                            <a:schemeClr val="tx1"/>
                          </a:solidFill>
                        </a:rPr>
                        <a:t>Secretariat for subsidy projects, etc.</a:t>
                      </a:r>
                    </a:p>
                    <a:p>
                      <a:r>
                        <a:rPr kumimoji="1" lang="en-US" altLang="ja-JP" sz="1050" b="0" dirty="0">
                          <a:solidFill>
                            <a:schemeClr val="tx1"/>
                          </a:solidFill>
                        </a:rPr>
                        <a:t>(In some cases, it is also used for verification on the issuer side when issuing certificates.)</a:t>
                      </a:r>
                      <a:endParaRPr kumimoji="1" lang="ja-JP" altLang="en-US" sz="105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8424116"/>
                  </a:ext>
                </a:extLst>
              </a:tr>
              <a:tr h="375006">
                <a:tc>
                  <a:txBody>
                    <a:bodyPr/>
                    <a:lstStyle/>
                    <a:p>
                      <a:r>
                        <a:rPr kumimoji="1" lang="en-US" altLang="ja-JP" sz="1050" b="0" dirty="0">
                          <a:solidFill>
                            <a:schemeClr val="tx1"/>
                          </a:solidFill>
                        </a:rPr>
                        <a:t>Limited documents that can be obtained and submitted as machine-readable data</a:t>
                      </a:r>
                      <a:endParaRPr kumimoji="1" lang="ja-JP" altLang="en-US" sz="105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609559"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050" b="0" dirty="0">
                          <a:solidFill>
                            <a:schemeClr val="tx1"/>
                          </a:solidFill>
                        </a:rPr>
                        <a:t>Utilize machine-readable data for business operations instead of paper or non-machine-readable 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90564" rtl="0" eaLnBrk="1" fontAlgn="auto" latinLnBrk="0" hangingPunct="1">
                        <a:lnSpc>
                          <a:spcPct val="100000"/>
                        </a:lnSpc>
                        <a:spcBef>
                          <a:spcPts val="0"/>
                        </a:spcBef>
                        <a:spcAft>
                          <a:spcPts val="0"/>
                        </a:spcAft>
                        <a:buClrTx/>
                        <a:buSzTx/>
                        <a:buFontTx/>
                        <a:buNone/>
                        <a:tabLst/>
                        <a:defRPr/>
                      </a:pPr>
                      <a:r>
                        <a:rPr kumimoji="1" lang="en-US" altLang="ja-JP" sz="1050" b="0" dirty="0">
                          <a:solidFill>
                            <a:schemeClr val="tx1"/>
                          </a:solidFill>
                        </a:rPr>
                        <a:t>Secretariat for subsidy projects, etc.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4172415"/>
                  </a:ext>
                </a:extLst>
              </a:tr>
            </a:tbl>
          </a:graphicData>
        </a:graphic>
      </p:graphicFrame>
      <p:sp>
        <p:nvSpPr>
          <p:cNvPr id="13" name="正方形/長方形 12"/>
          <p:cNvSpPr/>
          <p:nvPr/>
        </p:nvSpPr>
        <p:spPr>
          <a:xfrm>
            <a:off x="331788" y="5075831"/>
            <a:ext cx="1199300" cy="1512000"/>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ea typeface="Meiryo UI"/>
              </a:rPr>
              <a:t>Main</a:t>
            </a:r>
            <a:br>
              <a:rPr kumimoji="1" lang="en-US" altLang="ja-JP" sz="1200" b="1" i="0" u="none" strike="noStrike" kern="1200" cap="none" spc="0" normalizeH="0" baseline="0" noProof="0" dirty="0">
                <a:ln>
                  <a:noFill/>
                </a:ln>
                <a:solidFill>
                  <a:srgbClr val="FFFFFF"/>
                </a:solidFill>
                <a:effectLst/>
                <a:uLnTx/>
                <a:uFillTx/>
                <a:ea typeface="Meiryo UI"/>
              </a:rPr>
            </a:br>
            <a:r>
              <a:rPr kumimoji="1" lang="en-US" altLang="ja-JP" sz="1200" b="1" i="0" u="none" strike="noStrike" kern="1200" cap="none" spc="0" normalizeH="0" baseline="0" noProof="0" dirty="0">
                <a:ln>
                  <a:noFill/>
                </a:ln>
                <a:solidFill>
                  <a:srgbClr val="FFFFFF"/>
                </a:solidFill>
                <a:effectLst/>
                <a:uLnTx/>
                <a:uFillTx/>
                <a:ea typeface="Meiryo UI"/>
              </a:rPr>
              <a:t>Achievements</a:t>
            </a:r>
          </a:p>
        </p:txBody>
      </p:sp>
      <p:sp>
        <p:nvSpPr>
          <p:cNvPr id="16" name="正方形/長方形 15"/>
          <p:cNvSpPr/>
          <p:nvPr/>
        </p:nvSpPr>
        <p:spPr>
          <a:xfrm>
            <a:off x="1679945" y="3948081"/>
            <a:ext cx="7894268" cy="1080000"/>
          </a:xfrm>
          <a:prstGeom prst="rect">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100" b="0" i="0" u="none" strike="noStrike" kern="1200" cap="none" spc="0" normalizeH="0" baseline="0" noProof="0" dirty="0">
                <a:ln>
                  <a:noFill/>
                </a:ln>
                <a:solidFill>
                  <a:schemeClr val="tx1"/>
                </a:solidFill>
                <a:effectLst/>
                <a:uLnTx/>
                <a:uFillTx/>
                <a:latin typeface="Arial"/>
                <a:ea typeface="Meiryo UI"/>
              </a:rPr>
              <a:t>Identification of issues in the secretariat of subsidy projects, etc. (not just identification of obvious issues through analysis of the current situation, but also identification of impediments and issues to be solved centered on TO BE goals), consideration of TO BE, and organization of issues.</a:t>
            </a:r>
            <a:endParaRPr kumimoji="1" lang="en-US" altLang="ja-JP" sz="1100" dirty="0">
              <a:solidFill>
                <a:schemeClr val="tx1"/>
              </a:solidFill>
              <a:latin typeface="Arial"/>
              <a:ea typeface="Meiryo U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100" b="0" i="0" u="none" strike="noStrike" kern="1200" cap="none" spc="0" normalizeH="0" baseline="0" noProof="0" dirty="0">
                <a:ln>
                  <a:noFill/>
                </a:ln>
                <a:solidFill>
                  <a:schemeClr val="tx1"/>
                </a:solidFill>
                <a:effectLst/>
                <a:uLnTx/>
                <a:uFillTx/>
                <a:latin typeface="Arial"/>
                <a:ea typeface="Meiryo UI"/>
              </a:rPr>
              <a:t>A desktop feasibility study based on consideration of scenario hypotheses in prototype system planning and exchange of opinions with business operators, etc. who are candidates for certificate issuers.</a:t>
            </a:r>
          </a:p>
        </p:txBody>
      </p:sp>
      <p:sp>
        <p:nvSpPr>
          <p:cNvPr id="14" name="正方形/長方形 13"/>
          <p:cNvSpPr/>
          <p:nvPr/>
        </p:nvSpPr>
        <p:spPr>
          <a:xfrm>
            <a:off x="1673039" y="5075831"/>
            <a:ext cx="7894268" cy="1512000"/>
          </a:xfrm>
          <a:prstGeom prst="rect">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100" b="0" i="0" u="none" strike="noStrike" kern="1200" cap="none" spc="0" normalizeH="0" baseline="0" noProof="0" dirty="0">
                <a:ln>
                  <a:noFill/>
                </a:ln>
                <a:solidFill>
                  <a:schemeClr val="tx1"/>
                </a:solidFill>
                <a:effectLst/>
                <a:uLnTx/>
                <a:uFillTx/>
                <a:latin typeface="Arial"/>
                <a:ea typeface="Meiryo UI"/>
              </a:rPr>
              <a:t>Ways in which the social implementation of Trusted Web in administrative procedures (particularly subsidy projects, etc.) is likely to contribute to further improvements in "deterring inappropriate use" and "promoting digitization of related documents, etc." (the worldview that we ultimately aim for), and the mechanisms that need to be considered (governance perspective, system perspective).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100" b="0" i="0" u="none" strike="noStrike" kern="1200" cap="none" spc="0" normalizeH="0" baseline="0" noProof="0" dirty="0">
                <a:ln>
                  <a:noFill/>
                </a:ln>
                <a:solidFill>
                  <a:schemeClr val="tx1"/>
                </a:solidFill>
                <a:effectLst/>
                <a:uLnTx/>
                <a:uFillTx/>
                <a:latin typeface="Arial"/>
                <a:ea typeface="Meiryo UI"/>
              </a:rPr>
              <a:t>Recommendations for establishing the foundation of administrative procedures in society (making it a social infrastructure), with the possibility of contributing to the private business environment in mind.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100" b="0" i="0" u="none" strike="noStrike" kern="1200" cap="none" spc="0" normalizeH="0" baseline="0" noProof="0" dirty="0">
                <a:ln>
                  <a:noFill/>
                </a:ln>
                <a:solidFill>
                  <a:schemeClr val="tx1"/>
                </a:solidFill>
                <a:effectLst/>
                <a:uLnTx/>
                <a:uFillTx/>
                <a:latin typeface="Arial"/>
                <a:ea typeface="Meiryo UI"/>
              </a:rPr>
              <a:t>From next fiscal year onward, we will identify required functions, consider flow diagrams, system overview diagrams, UI/UX images, etc., as the requirements definition for prototype system planning, which will serve as an opportunity for consideration of demonstration experiments in one of the ministries and agencies.</a:t>
            </a:r>
          </a:p>
        </p:txBody>
      </p:sp>
      <p:sp>
        <p:nvSpPr>
          <p:cNvPr id="3" name="正方形/長方形 2">
            <a:extLst>
              <a:ext uri="{FF2B5EF4-FFF2-40B4-BE49-F238E27FC236}">
                <a16:creationId xmlns:a16="http://schemas.microsoft.com/office/drawing/2014/main" id="{328A48E4-63F9-097F-91F5-445E32261EC8}"/>
              </a:ext>
            </a:extLst>
          </p:cNvPr>
          <p:cNvSpPr/>
          <p:nvPr/>
        </p:nvSpPr>
        <p:spPr>
          <a:xfrm>
            <a:off x="331787" y="3948081"/>
            <a:ext cx="1199300" cy="1080000"/>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1" i="0" u="none" strike="noStrike" kern="1200" cap="none" spc="0" normalizeH="0" baseline="0" noProof="0" dirty="0">
                <a:ln>
                  <a:noFill/>
                </a:ln>
                <a:solidFill>
                  <a:srgbClr val="FFFFFF"/>
                </a:solidFill>
                <a:effectLst/>
                <a:uLnTx/>
                <a:uFillTx/>
                <a:ea typeface="Meiryo UI"/>
              </a:rPr>
              <a:t>Issues/ arguments/</a:t>
            </a:r>
            <a:br>
              <a:rPr kumimoji="1" lang="en-US" altLang="ja-JP" sz="1200" b="1" i="0" u="none" strike="noStrike" kern="1200" cap="none" spc="0" normalizeH="0" baseline="0" noProof="0" dirty="0">
                <a:ln>
                  <a:noFill/>
                </a:ln>
                <a:solidFill>
                  <a:srgbClr val="FFFFFF"/>
                </a:solidFill>
                <a:effectLst/>
                <a:uLnTx/>
                <a:uFillTx/>
                <a:ea typeface="Meiryo UI"/>
              </a:rPr>
            </a:br>
            <a:r>
              <a:rPr kumimoji="1" lang="en-US" altLang="ja-JP" sz="1200" b="1" i="0" u="none" strike="noStrike" kern="1200" cap="none" spc="0" normalizeH="0" baseline="0" noProof="0" dirty="0">
                <a:ln>
                  <a:noFill/>
                </a:ln>
                <a:solidFill>
                  <a:srgbClr val="FFFFFF"/>
                </a:solidFill>
                <a:effectLst/>
                <a:uLnTx/>
                <a:uFillTx/>
                <a:ea typeface="Meiryo UI"/>
              </a:rPr>
              <a:t>To-Be consideration</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1" i="0" u="none" strike="noStrike" kern="1200" cap="none" spc="0" normalizeH="0" baseline="0" noProof="0" dirty="0">
                <a:ln>
                  <a:noFill/>
                </a:ln>
                <a:solidFill>
                  <a:srgbClr val="FFFFFF"/>
                </a:solidFill>
                <a:effectLst/>
                <a:uLnTx/>
                <a:uFillTx/>
                <a:ea typeface="Meiryo UI"/>
              </a:rPr>
              <a:t>Desk business feasibility study</a:t>
            </a:r>
            <a:endParaRPr kumimoji="1" lang="ja-JP" altLang="en-US" sz="1200" b="1" i="0" u="none" strike="noStrike" kern="1200" cap="none" spc="0" normalizeH="0" baseline="0" noProof="0" dirty="0">
              <a:ln>
                <a:noFill/>
              </a:ln>
              <a:solidFill>
                <a:srgbClr val="FFFFFF"/>
              </a:solidFill>
              <a:effectLst/>
              <a:uLnTx/>
              <a:uFillTx/>
              <a:ea typeface="Meiryo UI"/>
            </a:endParaRPr>
          </a:p>
        </p:txBody>
      </p:sp>
      <p:sp>
        <p:nvSpPr>
          <p:cNvPr id="11" name="タイトル 6">
            <a:extLst>
              <a:ext uri="{FF2B5EF4-FFF2-40B4-BE49-F238E27FC236}">
                <a16:creationId xmlns:a16="http://schemas.microsoft.com/office/drawing/2014/main" id="{6BDF8B62-4739-076A-C10D-BE28CDBE8E2A}"/>
              </a:ext>
            </a:extLst>
          </p:cNvPr>
          <p:cNvSpPr>
            <a:spLocks noGrp="1"/>
          </p:cNvSpPr>
          <p:nvPr>
            <p:ph type="title"/>
          </p:nvPr>
        </p:nvSpPr>
        <p:spPr>
          <a:xfrm>
            <a:off x="403126" y="294006"/>
            <a:ext cx="9072000" cy="369683"/>
          </a:xfrm>
        </p:spPr>
        <p:txBody>
          <a:bodyPr vert="horz"/>
          <a:lstStyle/>
          <a:p>
            <a:pPr>
              <a:lnSpc>
                <a:spcPts val="1400"/>
              </a:lnSpc>
            </a:pPr>
            <a:r>
              <a:rPr lang="en-US" altLang="ja-JP" sz="1400" dirty="0">
                <a:latin typeface="Meiryo UI" panose="020B0604030504040204" pitchFamily="50" charset="-128"/>
                <a:ea typeface="Meiryo UI" panose="020B0604030504040204" pitchFamily="50" charset="-128"/>
              </a:rPr>
              <a:t>Preliminary study of administrative procedure DX social infrastructure for corporations based on subsidy business</a:t>
            </a:r>
            <a:br>
              <a:rPr lang="en-US" altLang="ja-JP" sz="1400" dirty="0">
                <a:latin typeface="Meiryo UI" panose="020B0604030504040204" pitchFamily="50" charset="-128"/>
                <a:ea typeface="Meiryo UI" panose="020B0604030504040204" pitchFamily="50" charset="-128"/>
              </a:rPr>
            </a:br>
            <a:r>
              <a:rPr lang="en-US" altLang="ja-JP" sz="1400" dirty="0">
                <a:latin typeface="Meiryo UI" panose="020B0604030504040204" pitchFamily="50" charset="-128"/>
                <a:ea typeface="Meiryo UI" panose="020B0604030504040204" pitchFamily="50" charset="-128"/>
              </a:rPr>
              <a:t>(Japan Information Technology Services Industry Association) (2/2)</a:t>
            </a:r>
            <a:endParaRPr kumimoji="1" lang="ja-JP" altLang="en-US" sz="1400" dirty="0">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4BC694CB-3111-960F-B847-C5D3523545E4}"/>
              </a:ext>
            </a:extLst>
          </p:cNvPr>
          <p:cNvSpPr txBox="1"/>
          <p:nvPr/>
        </p:nvSpPr>
        <p:spPr bwMode="gray">
          <a:xfrm>
            <a:off x="1609725" y="704051"/>
            <a:ext cx="7964486" cy="784830"/>
          </a:xfrm>
          <a:prstGeom prst="rect">
            <a:avLst/>
          </a:prstGeom>
          <a:noFill/>
        </p:spPr>
        <p:txBody>
          <a:bodyPr wrap="square">
            <a:spAutoFit/>
          </a:bodyPr>
          <a:lstStyle/>
          <a:p>
            <a:pPr marL="171450" marR="0" indent="-171450" defTabSz="990564" rtl="0" eaLnBrk="1" fontAlgn="auto" latinLnBrk="0" hangingPunct="1">
              <a:lnSpc>
                <a:spcPct val="100000"/>
              </a:lnSpc>
              <a:spcBef>
                <a:spcPts val="0"/>
              </a:spcBef>
              <a:spcAft>
                <a:spcPts val="0"/>
              </a:spcAft>
              <a:buClrTx/>
              <a:buSzPct val="100000"/>
              <a:buFont typeface="Arial" panose="020B0604020202020204" pitchFamily="34" charset="0"/>
              <a:buChar char="•"/>
              <a:tabLst/>
            </a:pPr>
            <a:r>
              <a:rPr kumimoji="1" lang="en-US" altLang="ja-JP" sz="900" dirty="0">
                <a:latin typeface="Meiryo UI" panose="020B0604030504040204" pitchFamily="50" charset="-128"/>
                <a:ea typeface="Meiryo UI" panose="020B0604030504040204" pitchFamily="50" charset="-128"/>
                <a:cs typeface="+mn-cs"/>
              </a:rPr>
              <a:t>Information that is “in a state where a certain level of reliability cannot be guaranteed for the purpose of business” has low reliability value as “reference information” for business decisions in the business operations of secretariats of subsidy projects, etc., and is</a:t>
            </a:r>
            <a:r>
              <a:rPr kumimoji="1" lang="ja-JP" altLang="en-US" sz="900" dirty="0">
                <a:latin typeface="Meiryo UI" panose="020B0604030504040204" pitchFamily="50" charset="-128"/>
                <a:ea typeface="Meiryo UI" panose="020B0604030504040204" pitchFamily="50" charset="-128"/>
                <a:cs typeface="+mn-cs"/>
              </a:rPr>
              <a:t> </a:t>
            </a:r>
            <a:r>
              <a:rPr kumimoji="1" lang="en-US" altLang="ja-JP" sz="900" dirty="0">
                <a:latin typeface="Meiryo UI" panose="020B0604030504040204" pitchFamily="50" charset="-128"/>
                <a:ea typeface="Meiryo UI" panose="020B0604030504040204" pitchFamily="50" charset="-128"/>
                <a:cs typeface="+mn-cs"/>
              </a:rPr>
              <a:t>difficult</a:t>
            </a:r>
            <a:r>
              <a:rPr kumimoji="1" lang="ja-JP" altLang="en-US" sz="900" dirty="0">
                <a:latin typeface="Meiryo UI" panose="020B0604030504040204" pitchFamily="50" charset="-128"/>
                <a:ea typeface="Meiryo UI" panose="020B0604030504040204" pitchFamily="50" charset="-128"/>
                <a:cs typeface="+mn-cs"/>
              </a:rPr>
              <a:t> </a:t>
            </a:r>
            <a:r>
              <a:rPr kumimoji="1" lang="en-US" altLang="ja-JP" sz="900" dirty="0">
                <a:latin typeface="Meiryo UI" panose="020B0604030504040204" pitchFamily="50" charset="-128"/>
                <a:ea typeface="Meiryo UI" panose="020B0604030504040204" pitchFamily="50" charset="-128"/>
                <a:cs typeface="+mn-cs"/>
              </a:rPr>
              <a:t>to use effectively.</a:t>
            </a:r>
          </a:p>
          <a:p>
            <a:pPr marL="171450" marR="0" indent="-171450" defTabSz="990564" rtl="0" eaLnBrk="1" fontAlgn="auto" latinLnBrk="0" hangingPunct="1">
              <a:lnSpc>
                <a:spcPct val="100000"/>
              </a:lnSpc>
              <a:spcBef>
                <a:spcPts val="0"/>
              </a:spcBef>
              <a:spcAft>
                <a:spcPts val="0"/>
              </a:spcAft>
              <a:buClrTx/>
              <a:buSzPct val="100000"/>
              <a:buFont typeface="Arial" panose="020B0604020202020204" pitchFamily="34" charset="0"/>
              <a:buChar char="•"/>
              <a:tabLst/>
            </a:pPr>
            <a:r>
              <a:rPr kumimoji="1" lang="en-US" altLang="ja-JP" sz="900" dirty="0">
                <a:latin typeface="Meiryo UI" panose="020B0604030504040204" pitchFamily="50" charset="-128"/>
                <a:ea typeface="Meiryo UI" panose="020B0604030504040204" pitchFamily="50" charset="-128"/>
                <a:cs typeface="+mn-cs"/>
              </a:rPr>
              <a:t>Regarding KYB of businesses (including sole proprietors), it is difficult to grasp the actual situation by simply checking specific evidence or referring to databases, etc. We aim to improve reliability by making composite judgments on data).</a:t>
            </a:r>
            <a:endParaRPr kumimoji="1" lang="ja-JP" altLang="en-US" sz="900" dirty="0">
              <a:latin typeface="Meiryo UI" panose="020B0604030504040204" pitchFamily="50" charset="-128"/>
              <a:ea typeface="Meiryo UI" panose="020B0604030504040204" pitchFamily="50" charset="-128"/>
              <a:cs typeface="+mn-cs"/>
            </a:endParaRPr>
          </a:p>
        </p:txBody>
      </p:sp>
      <p:sp>
        <p:nvSpPr>
          <p:cNvPr id="5" name="スライド番号プレースホルダー 3">
            <a:extLst>
              <a:ext uri="{FF2B5EF4-FFF2-40B4-BE49-F238E27FC236}">
                <a16:creationId xmlns:a16="http://schemas.microsoft.com/office/drawing/2014/main" id="{FB6A06E3-B193-F2CC-C61C-D75E2FA2E177}"/>
              </a:ext>
            </a:extLst>
          </p:cNvPr>
          <p:cNvSpPr>
            <a:spLocks noGrp="1"/>
          </p:cNvSpPr>
          <p:nvPr>
            <p:ph type="sldNum" sz="quarter" idx="11"/>
          </p:nvPr>
        </p:nvSpPr>
        <p:spPr>
          <a:xfrm>
            <a:off x="417600" y="6588000"/>
            <a:ext cx="180000" cy="169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EB1B23-9AF8-425B-BAD7-B9FA00F18833}" type="slidenum">
              <a:rPr kumimoji="0" lang="ja-JP" altLang="en-US" sz="900" b="0" i="0" u="none" strike="noStrike" kern="1200" cap="none" spc="0" normalizeH="0" baseline="0" noProof="0" smtClean="0">
                <a:ln>
                  <a:noFill/>
                </a:ln>
                <a:solidFill>
                  <a:prstClr val="black"/>
                </a:solidFill>
                <a:effectLst/>
                <a:uLnTx/>
                <a:uFillTx/>
                <a:latin typeface="Meiryo UI"/>
                <a:ea typeface="Meiryo UI"/>
                <a:cs typeface="+mn-cs"/>
                <a:sym typeface="+mn-lt"/>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ja-JP" altLang="en-US" sz="900" b="0" i="0" u="none" strike="noStrike" kern="1200" cap="none" spc="0" normalizeH="0" baseline="0" noProof="0">
              <a:ln>
                <a:noFill/>
              </a:ln>
              <a:solidFill>
                <a:prstClr val="black"/>
              </a:solidFill>
              <a:effectLst/>
              <a:uLnTx/>
              <a:uFillTx/>
              <a:latin typeface="Meiryo UI"/>
              <a:ea typeface="Meiryo UI"/>
              <a:cs typeface="+mn-cs"/>
              <a:sym typeface="+mn-lt"/>
            </a:endParaRPr>
          </a:p>
        </p:txBody>
      </p:sp>
    </p:spTree>
    <p:extLst>
      <p:ext uri="{BB962C8B-B14F-4D97-AF65-F5344CB8AC3E}">
        <p14:creationId xmlns:p14="http://schemas.microsoft.com/office/powerpoint/2010/main" val="217897852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35e8e40f-b990-41de-a0fc-543397efce71"/>
  <p:tag name="EE4P_LANGUAGE_ID" val="1041"/>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DT Template_A4_J_202201">
  <a:themeElements>
    <a:clrScheme name="DT">
      <a:dk1>
        <a:sysClr val="windowText" lastClr="000000"/>
      </a:dk1>
      <a:lt1>
        <a:sysClr val="window" lastClr="FFFFFF"/>
      </a:lt1>
      <a:dk2>
        <a:srgbClr val="53565A"/>
      </a:dk2>
      <a:lt2>
        <a:srgbClr val="D0D0CE"/>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DT">
      <a:majorFont>
        <a:latin typeface="Calibri"/>
        <a:ea typeface="Yu Gothic UI"/>
        <a:cs typeface=""/>
      </a:majorFont>
      <a:minorFont>
        <a:latin typeface="Calibri Light"/>
        <a:ea typeface="Yu Gothic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BBBCBC"/>
        </a:solidFill>
        <a:ln w="12700" algn="ctr">
          <a:solidFill>
            <a:srgbClr val="BBBCBC"/>
          </a:solidFill>
          <a:miter lim="800000"/>
          <a:headEnd/>
          <a:tailEnd/>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spDef>
    <a:lnDef>
      <a:spPr bwMode="gray">
        <a:ln w="1270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none" lIns="0" tIns="0" rIns="0" bIns="0" rtlCol="0">
        <a:spAutoFit/>
      </a:bodyPr>
      <a:lstStyle>
        <a:def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DT Template_short.pptx" id="{52AA5A50-534E-4FF2-A9C6-60384768A59E}" vid="{85CCAD22-7E6D-4231-9414-B57367F235C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A9B6F9B428D7634495880DE4F0D8D879" ma:contentTypeVersion="12" ma:contentTypeDescription="新しいドキュメントを作成します。" ma:contentTypeScope="" ma:versionID="fc08b5dad98e6f6d8f5f2a35db9e8729">
  <xsd:schema xmlns:xsd="http://www.w3.org/2001/XMLSchema" xmlns:xs="http://www.w3.org/2001/XMLSchema" xmlns:p="http://schemas.microsoft.com/office/2006/metadata/properties" xmlns:ns2="b8d61b6e-2b10-43a3-a2ce-3f7d4d0c929e" xmlns:ns3="ff5bdd6e-cdf8-469d-93d0-f7a8c007309d" targetNamespace="http://schemas.microsoft.com/office/2006/metadata/properties" ma:root="true" ma:fieldsID="373401851f10c928940e7bdebc0e62c4" ns2:_="" ns3:_="">
    <xsd:import namespace="b8d61b6e-2b10-43a3-a2ce-3f7d4d0c929e"/>
    <xsd:import namespace="ff5bdd6e-cdf8-469d-93d0-f7a8c00730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d61b6e-2b10-43a3-a2ce-3f7d4d0c92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description=""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descriptio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f5bdd6e-cdf8-469d-93d0-f7a8c00730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4cf278e-2034-4d2d-8b8d-d0c50db40621}" ma:internalName="TaxCatchAll" ma:showField="CatchAllData" ma:web="ff5bdd6e-cdf8-469d-93d0-f7a8c00730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f5bdd6e-cdf8-469d-93d0-f7a8c007309d" xsi:nil="true"/>
    <lcf76f155ced4ddcb4097134ff3c332f xmlns="b8d61b6e-2b10-43a3-a2ce-3f7d4d0c929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5CC2C5A-71F2-4D4A-9A8A-EEBFA94D12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d61b6e-2b10-43a3-a2ce-3f7d4d0c929e"/>
    <ds:schemaRef ds:uri="ff5bdd6e-cdf8-469d-93d0-f7a8c00730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E3D8878-20AF-451B-8C6F-19EF4CD92CC9}">
  <ds:schemaRefs>
    <ds:schemaRef ds:uri="http://schemas.microsoft.com/sharepoint/v3/contenttype/forms"/>
  </ds:schemaRefs>
</ds:datastoreItem>
</file>

<file path=customXml/itemProps3.xml><?xml version="1.0" encoding="utf-8"?>
<ds:datastoreItem xmlns:ds="http://schemas.openxmlformats.org/officeDocument/2006/customXml" ds:itemID="{98B5F717-885C-4B4B-B4AB-B9B11BC4CA19}">
  <ds:schemaRefs>
    <ds:schemaRef ds:uri="http://schemas.microsoft.com/office/2006/metadata/properties"/>
    <ds:schemaRef ds:uri="http://schemas.microsoft.com/office/infopath/2007/PartnerControls"/>
    <ds:schemaRef ds:uri="ff5bdd6e-cdf8-469d-93d0-f7a8c007309d"/>
    <ds:schemaRef ds:uri="b8d61b6e-2b10-43a3-a2ce-3f7d4d0c929e"/>
  </ds:schemaRefs>
</ds:datastoreItem>
</file>

<file path=docProps/app.xml><?xml version="1.0" encoding="utf-8"?>
<Properties xmlns="http://schemas.openxmlformats.org/officeDocument/2006/extended-properties" xmlns:vt="http://schemas.openxmlformats.org/officeDocument/2006/docPropsVTypes">
  <Template>blank</Template>
  <TotalTime>0</TotalTime>
  <Words>1139</Words>
  <Application>Microsoft Office PowerPoint</Application>
  <PresentationFormat>A4 210 x 297 mm</PresentationFormat>
  <Paragraphs>77</Paragraphs>
  <Slides>2</Slides>
  <Notes>1</Notes>
  <HiddenSlides>0</HiddenSlides>
  <MMClips>0</MMClips>
  <ScaleCrop>false</ScaleCrop>
  <HeadingPairs>
    <vt:vector size="8" baseType="variant">
      <vt:variant>
        <vt:lpstr>使用されているフォント</vt:lpstr>
      </vt:variant>
      <vt:variant>
        <vt:i4>7</vt:i4>
      </vt:variant>
      <vt:variant>
        <vt:lpstr>テーマ</vt:lpstr>
      </vt:variant>
      <vt:variant>
        <vt:i4>1</vt:i4>
      </vt:variant>
      <vt:variant>
        <vt:lpstr>埋め込まれた OLE サーバー</vt:lpstr>
      </vt:variant>
      <vt:variant>
        <vt:i4>1</vt:i4>
      </vt:variant>
      <vt:variant>
        <vt:lpstr>スライド タイトル</vt:lpstr>
      </vt:variant>
      <vt:variant>
        <vt:i4>2</vt:i4>
      </vt:variant>
    </vt:vector>
  </HeadingPairs>
  <TitlesOfParts>
    <vt:vector size="11" baseType="lpstr">
      <vt:lpstr>Meiryo UI</vt:lpstr>
      <vt:lpstr>Arial</vt:lpstr>
      <vt:lpstr>Calibri</vt:lpstr>
      <vt:lpstr>Calibri Light</vt:lpstr>
      <vt:lpstr>Roboto</vt:lpstr>
      <vt:lpstr>Verdana</vt:lpstr>
      <vt:lpstr>Wingdings</vt:lpstr>
      <vt:lpstr>DT Template_A4_J_202201</vt:lpstr>
      <vt:lpstr>think-cell スライド</vt:lpstr>
      <vt:lpstr>Preliminary study of administrative procedure DX social infrastructure for corporations based on subsidy business (Japan Information Technology Services Industry Association) (1/2)</vt:lpstr>
      <vt:lpstr>Preliminary study of administrative procedure DX social infrastructure for corporations based on subsidy business (Japan Information Technology Services Industry Association) (2/2)</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2024-04-09T02:50:59Z</dcterms:created>
  <dcterms:modified xsi:type="dcterms:W3CDTF">2024-06-04T08:31:29Z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60d57e-af5b-4752-ac57-3e4f28ca11dc_Enabled">
    <vt:lpwstr>true</vt:lpwstr>
  </property>
  <property fmtid="{D5CDD505-2E9C-101B-9397-08002B2CF9AE}" pid="3" name="MSIP_Label_ea60d57e-af5b-4752-ac57-3e4f28ca11dc_SetDate">
    <vt:lpwstr>2024-04-09T02:51:09Z</vt:lpwstr>
  </property>
  <property fmtid="{D5CDD505-2E9C-101B-9397-08002B2CF9AE}" pid="4" name="MSIP_Label_ea60d57e-af5b-4752-ac57-3e4f28ca11dc_Method">
    <vt:lpwstr>Standard</vt:lpwstr>
  </property>
  <property fmtid="{D5CDD505-2E9C-101B-9397-08002B2CF9AE}" pid="5" name="MSIP_Label_ea60d57e-af5b-4752-ac57-3e4f28ca11dc_Name">
    <vt:lpwstr>ea60d57e-af5b-4752-ac57-3e4f28ca11dc</vt:lpwstr>
  </property>
  <property fmtid="{D5CDD505-2E9C-101B-9397-08002B2CF9AE}" pid="6" name="MSIP_Label_ea60d57e-af5b-4752-ac57-3e4f28ca11dc_SiteId">
    <vt:lpwstr>36da45f1-dd2c-4d1f-af13-5abe46b99921</vt:lpwstr>
  </property>
  <property fmtid="{D5CDD505-2E9C-101B-9397-08002B2CF9AE}" pid="7" name="MSIP_Label_ea60d57e-af5b-4752-ac57-3e4f28ca11dc_ActionId">
    <vt:lpwstr>cf2ef8bb-ee98-4919-80f2-801354cdc02a</vt:lpwstr>
  </property>
  <property fmtid="{D5CDD505-2E9C-101B-9397-08002B2CF9AE}" pid="8" name="MSIP_Label_ea60d57e-af5b-4752-ac57-3e4f28ca11dc_ContentBits">
    <vt:lpwstr>0</vt:lpwstr>
  </property>
  <property fmtid="{D5CDD505-2E9C-101B-9397-08002B2CF9AE}" pid="9" name="MSIP_Label_babb27ca-7868-470c-8d5b-74df37759162_ContentBits">
    <vt:lpwstr>0</vt:lpwstr>
  </property>
  <property fmtid="{D5CDD505-2E9C-101B-9397-08002B2CF9AE}" pid="10" name="ContentTypeId">
    <vt:lpwstr>0x010100232F9C2F28AFE34988257E434D6816F1</vt:lpwstr>
  </property>
  <property fmtid="{D5CDD505-2E9C-101B-9397-08002B2CF9AE}" pid="11" name="MSIP_Label_babb27ca-7868-470c-8d5b-74df37759162_ActionId">
    <vt:lpwstr>52dfc13f-b815-4f70-9187-5433fd9d1ad9</vt:lpwstr>
  </property>
  <property fmtid="{D5CDD505-2E9C-101B-9397-08002B2CF9AE}" pid="12" name="MSIP_Label_babb27ca-7868-470c-8d5b-74df37759162_SetDate">
    <vt:lpwstr>2024-04-05T08:06:32Z</vt:lpwstr>
  </property>
  <property fmtid="{D5CDD505-2E9C-101B-9397-08002B2CF9AE}" pid="13" name="MSIP_Label_babb27ca-7868-470c-8d5b-74df37759162_SiteId">
    <vt:lpwstr>bdda4ca5-4ffd-4f47-9e0d-ce56ad194b37</vt:lpwstr>
  </property>
  <property fmtid="{D5CDD505-2E9C-101B-9397-08002B2CF9AE}" pid="14" name="MSIP_Label_babb27ca-7868-470c-8d5b-74df37759162_Method">
    <vt:lpwstr>Privileged</vt:lpwstr>
  </property>
  <property fmtid="{D5CDD505-2E9C-101B-9397-08002B2CF9AE}" pid="15" name="MSIP_Label_babb27ca-7868-470c-8d5b-74df37759162_Enabled">
    <vt:lpwstr>true</vt:lpwstr>
  </property>
  <property fmtid="{D5CDD505-2E9C-101B-9397-08002B2CF9AE}" pid="16" name="MSIP_Label_babb27ca-7868-470c-8d5b-74df37759162_Name">
    <vt:lpwstr>babb27ca-7868-470c-8d5b-74df37759162</vt:lpwstr>
  </property>
  <property fmtid="{D5CDD505-2E9C-101B-9397-08002B2CF9AE}" pid="17" name="MediaServiceImageTags">
    <vt:lpwstr/>
  </property>
</Properties>
</file>