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19" r:id="rId4"/>
  </p:sldMasterIdLst>
  <p:notesMasterIdLst>
    <p:notesMasterId r:id="rId7"/>
  </p:notesMasterIdLst>
  <p:handoutMasterIdLst>
    <p:handoutMasterId r:id="rId8"/>
  </p:handoutMasterIdLst>
  <p:sldIdLst>
    <p:sldId id="2147472653" r:id="rId5"/>
    <p:sldId id="425"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8" autoAdjust="0"/>
    <p:restoredTop sz="96122" autoAdjust="0"/>
  </p:normalViewPr>
  <p:slideViewPr>
    <p:cSldViewPr snapToGrid="0" showGuides="1">
      <p:cViewPr varScale="1">
        <p:scale>
          <a:sx n="69" d="100"/>
          <a:sy n="69" d="100"/>
        </p:scale>
        <p:origin x="678"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3134724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943866995"/>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7473614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7600" y="1476000"/>
            <a:ext cx="9072000" cy="4824000"/>
          </a:xfrm>
          <a:prstGeom prst="rect">
            <a:avLst/>
          </a:prstGeom>
        </p:spPr>
        <p:txBody>
          <a:bodyPr vert="horz" lIns="0" tIns="0" rIns="0" bIns="0" rtlCol="0">
            <a:norm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p>
          <a:p>
            <a:pPr lvl="2"/>
            <a:r>
              <a:rPr kumimoji="1" lang="ja-JP" altLang="en-US" dirty="0"/>
              <a:t>第 </a:t>
            </a:r>
            <a:r>
              <a:rPr kumimoji="1" lang="en-US" altLang="ja-JP" dirty="0"/>
              <a:t>2 </a:t>
            </a:r>
            <a:r>
              <a:rPr kumimoji="1" lang="ja-JP" altLang="en-US" dirty="0"/>
              <a:t>レベル</a:t>
            </a:r>
          </a:p>
          <a:p>
            <a:pPr lvl="3"/>
            <a:r>
              <a:rPr kumimoji="1" lang="ja-JP" altLang="en-US" dirty="0"/>
              <a:t>第 </a:t>
            </a:r>
            <a:r>
              <a:rPr kumimoji="1" lang="en-US" altLang="ja-JP" dirty="0"/>
              <a:t>3 </a:t>
            </a:r>
            <a:r>
              <a:rPr kumimoji="1" lang="ja-JP" altLang="en-US" dirty="0"/>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70" r:id="rId1"/>
  </p:sldLayoutIdLst>
  <p:hf hdr="0"/>
  <p:txStyles>
    <p:titleStyle>
      <a:lvl1pPr algn="l" defTabSz="990564" rtl="0" eaLnBrk="1" latinLnBrk="0" hangingPunct="1">
        <a:spcBef>
          <a:spcPct val="0"/>
        </a:spcBef>
        <a:buNone/>
        <a:defRPr kumimoji="1" sz="2000" b="1" kern="1200">
          <a:solidFill>
            <a:schemeClr val="tx1"/>
          </a:solidFill>
          <a:latin typeface="+mj-lt"/>
          <a:ea typeface="+mj-ea"/>
          <a:cs typeface="+mj-cs"/>
          <a:sym typeface="+mj-lt"/>
        </a:defRPr>
      </a:lvl1pPr>
    </p:titleStyle>
    <p:bodyStyle>
      <a:lvl1pPr marL="0" indent="0" algn="l" defTabSz="990564" rtl="0" eaLnBrk="1" latinLnBrk="0" hangingPunct="1">
        <a:lnSpc>
          <a:spcPct val="110000"/>
        </a:lnSpc>
        <a:spcBef>
          <a:spcPts val="600"/>
        </a:spcBef>
        <a:spcAft>
          <a:spcPts val="0"/>
        </a:spcAft>
        <a:buSzPct val="100000"/>
        <a:buFont typeface="Arial" panose="020B0604020202020204" pitchFamily="34" charset="0"/>
        <a:buNone/>
        <a:defRPr kumimoji="1" sz="1200" b="0" kern="1200">
          <a:solidFill>
            <a:schemeClr val="tx1"/>
          </a:solidFill>
          <a:latin typeface="+mn-lt"/>
          <a:ea typeface="+mn-ea"/>
          <a:cs typeface="+mn-cs"/>
          <a:sym typeface="+mn-lt"/>
        </a:defRPr>
      </a:lvl1pPr>
      <a:lvl2pPr marL="18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n"/>
        <a:defRPr kumimoji="1" lang="en-US" sz="1200" b="0" kern="1200" dirty="0" smtClean="0">
          <a:solidFill>
            <a:schemeClr val="tx1"/>
          </a:solidFill>
          <a:latin typeface="+mn-lt"/>
          <a:ea typeface="+mn-ea"/>
          <a:cs typeface="+mn-cs"/>
          <a:sym typeface="+mn-lt"/>
        </a:defRPr>
      </a:lvl2pPr>
      <a:lvl3pPr marL="36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Ø"/>
        <a:defRPr kumimoji="1" lang="en-US" sz="1200" b="0" kern="1200" dirty="0" smtClean="0">
          <a:solidFill>
            <a:schemeClr val="tx1"/>
          </a:solidFill>
          <a:latin typeface="+mn-lt"/>
          <a:ea typeface="+mn-ea"/>
          <a:cs typeface="+mn-cs"/>
          <a:sym typeface="+mn-lt"/>
        </a:defRPr>
      </a:lvl3pPr>
      <a:lvl4pPr marL="504000" indent="-144000" algn="l" defTabSz="990564" rtl="0" eaLnBrk="1" latinLnBrk="0" hangingPunct="1">
        <a:lnSpc>
          <a:spcPct val="110000"/>
        </a:lnSpc>
        <a:spcBef>
          <a:spcPts val="600"/>
        </a:spcBef>
        <a:spcAft>
          <a:spcPts val="0"/>
        </a:spcAft>
        <a:buClrTx/>
        <a:buSzPct val="100000"/>
        <a:buFont typeface="Arial" panose="020B0604020202020204" pitchFamily="34" charset="0"/>
        <a:buChar char="•"/>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p15:clr>
            <a:srgbClr val="A4A3A4"/>
          </p15:clr>
        </p15:guide>
        <p15:guide id="2" orient="horz" pos="96">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p15:clr>
            <a:srgbClr val="A4A3A4"/>
          </p15:clr>
        </p15:guide>
        <p15:guide id="8" orient="horz" pos="640">
          <p15:clr>
            <a:srgbClr val="A4A3A4"/>
          </p15:clr>
        </p15:guide>
        <p15:guide id="9" orient="horz" pos="935">
          <p15:clr>
            <a:srgbClr val="A4A3A4"/>
          </p15:clr>
        </p15:guide>
        <p15:guide id="10" orient="horz" pos="3974">
          <p15:clr>
            <a:srgbClr val="A4A3A4"/>
          </p15:clr>
        </p15:guide>
        <p15:guide id="11" orient="horz" pos="4156">
          <p15:clr>
            <a:srgbClr val="A4A3A4"/>
          </p15:clr>
        </p15:guide>
        <p15:guide id="12"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emf"/><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357752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ー 3">
            <a:extLst>
              <a:ext uri="{FF2B5EF4-FFF2-40B4-BE49-F238E27FC236}">
                <a16:creationId xmlns:a16="http://schemas.microsoft.com/office/drawing/2014/main" id="{885B856A-BC88-C3A5-3839-93799E5D151F}"/>
              </a:ext>
            </a:extLst>
          </p:cNvPr>
          <p:cNvSpPr>
            <a:spLocks noGrp="1"/>
          </p:cNvSpPr>
          <p:nvPr>
            <p:ph type="sldNum" sz="quarter" idx="11"/>
          </p:nvPr>
        </p:nvSpPr>
        <p:spPr>
          <a:xfrm>
            <a:off x="527558" y="591735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ja-JP" altLang="en-US" sz="900" b="0" i="0" u="none" strike="noStrike" kern="1200" cap="none" spc="0" normalizeH="0" baseline="0" noProof="0">
              <a:ln>
                <a:noFill/>
              </a:ln>
              <a:solidFill>
                <a:prstClr val="black"/>
              </a:solidFill>
              <a:effectLst/>
              <a:uLnTx/>
              <a:uFillTx/>
              <a:latin typeface="Meiryo UI"/>
              <a:ea typeface="Meiryo UI"/>
              <a:cs typeface="+mn-cs"/>
              <a:sym typeface="+mn-lt"/>
            </a:endParaRPr>
          </a:p>
        </p:txBody>
      </p:sp>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17000" y="31364"/>
            <a:ext cx="9072000" cy="645042"/>
          </a:xfrm>
        </p:spPr>
        <p:txBody>
          <a:bodyPr vert="horz"/>
          <a:lstStyle/>
          <a:p>
            <a:r>
              <a:rPr lang="ja-JP" altLang="en-US" sz="2000" b="1">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KYC/KYB</a:t>
            </a:r>
            <a:r>
              <a:rPr lang="ja-JP" altLang="en-US" sz="2000" b="1">
                <a:latin typeface="Meiryo UI" panose="020B0604030504040204" pitchFamily="50" charset="-128"/>
                <a:ea typeface="Meiryo UI" panose="020B0604030504040204" pitchFamily="50" charset="-128"/>
              </a:rPr>
              <a:t>に基づいたトラストのある取引」を促進する新しい仕組み</a:t>
            </a:r>
            <a:br>
              <a:rPr lang="en-US" altLang="ja-JP" sz="2000" b="1" dirty="0">
                <a:latin typeface="Meiryo UI" panose="020B0604030504040204" pitchFamily="50" charset="-128"/>
                <a:ea typeface="Meiryo UI" panose="020B0604030504040204" pitchFamily="50" charset="-128"/>
              </a:rPr>
            </a:br>
            <a:r>
              <a:rPr lang="ja-JP" altLang="en-US" sz="2000" b="1">
                <a:latin typeface="Meiryo UI" panose="020B0604030504040204" pitchFamily="50" charset="-128"/>
                <a:ea typeface="Meiryo UI" panose="020B0604030504040204" pitchFamily="50" charset="-128"/>
              </a:rPr>
              <a:t>（株式会社</a:t>
            </a:r>
            <a:r>
              <a:rPr lang="en-US" altLang="ja-JP" sz="2000" b="1" dirty="0">
                <a:latin typeface="Meiryo UI" panose="020B0604030504040204" pitchFamily="50" charset="-128"/>
                <a:ea typeface="Meiryo UI" panose="020B0604030504040204" pitchFamily="50" charset="-128"/>
              </a:rPr>
              <a:t> </a:t>
            </a:r>
            <a:r>
              <a:rPr lang="ja-JP" altLang="en-US">
                <a:latin typeface="Meiryo UI" panose="020B0604030504040204" pitchFamily="50" charset="-128"/>
                <a:ea typeface="Meiryo UI" panose="020B0604030504040204" pitchFamily="50" charset="-128"/>
              </a:rPr>
              <a:t>電通総研</a:t>
            </a:r>
            <a:r>
              <a:rPr lang="ja-JP" altLang="en-US" sz="2000" b="1">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70" name="正方形/長方形 69">
            <a:extLst>
              <a:ext uri="{FF2B5EF4-FFF2-40B4-BE49-F238E27FC236}">
                <a16:creationId xmlns:a16="http://schemas.microsoft.com/office/drawing/2014/main" id="{56424105-B83A-D086-9B88-6DC21A816263}"/>
              </a:ext>
            </a:extLst>
          </p:cNvPr>
          <p:cNvSpPr/>
          <p:nvPr/>
        </p:nvSpPr>
        <p:spPr>
          <a:xfrm>
            <a:off x="326392" y="771011"/>
            <a:ext cx="4428000" cy="360000"/>
          </a:xfrm>
          <a:prstGeom prst="rect">
            <a:avLst/>
          </a:prstGeom>
          <a:solidFill>
            <a:sysClr val="window" lastClr="FFFFFF">
              <a:lumMod val="50000"/>
            </a:sysClr>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ja-JP" altLang="en-US" sz="14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現在の課題（ペインポイント）</a:t>
            </a:r>
          </a:p>
        </p:txBody>
      </p:sp>
      <p:sp>
        <p:nvSpPr>
          <p:cNvPr id="71" name="正方形/長方形 70">
            <a:extLst>
              <a:ext uri="{FF2B5EF4-FFF2-40B4-BE49-F238E27FC236}">
                <a16:creationId xmlns:a16="http://schemas.microsoft.com/office/drawing/2014/main" id="{2607A0D4-3F2C-6229-C4BC-9B7E96532E93}"/>
              </a:ext>
            </a:extLst>
          </p:cNvPr>
          <p:cNvSpPr/>
          <p:nvPr/>
        </p:nvSpPr>
        <p:spPr>
          <a:xfrm>
            <a:off x="330253" y="1173666"/>
            <a:ext cx="4428000" cy="2949552"/>
          </a:xfrm>
          <a:prstGeom prst="rect">
            <a:avLst/>
          </a:prstGeom>
          <a:solidFill>
            <a:sysClr val="window" lastClr="FFFFFF">
              <a:lumMod val="95000"/>
            </a:sysClr>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defTabSz="457200" fontAlgn="auto">
              <a:lnSpc>
                <a:spcPts val="1700"/>
              </a:lnSpc>
              <a:spcBef>
                <a:spcPts val="0"/>
              </a:spcBef>
              <a:spcAft>
                <a:spcPts val="0"/>
              </a:spcAft>
              <a:buSzPct val="75000"/>
              <a:buFont typeface="Wingdings" pitchFamily="2" charset="2"/>
              <a:buChar char="l"/>
              <a:defRPr/>
            </a:pPr>
            <a:r>
              <a:rPr lang="ja-JP" altLang="en-US" sz="1200" kern="0">
                <a:solidFill>
                  <a:prstClr val="black"/>
                </a:solidFill>
                <a:latin typeface="Meiryo UI" panose="020B0604030504040204" pitchFamily="50" charset="-128"/>
                <a:ea typeface="Meiryo UI" panose="020B0604030504040204" pitchFamily="50" charset="-128"/>
                <a:sym typeface="Meiryo UI" panose="020B0604030504040204" pitchFamily="50" charset="-128"/>
              </a:rPr>
              <a:t>所有者</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は各省庁などに法人名や主たる事業所情報などを登記し、民間調査会社からも個別調査を受けている</a:t>
            </a:r>
            <a:endPar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marL="342900" indent="-342900" defTabSz="457200" fontAlgn="auto">
              <a:lnSpc>
                <a:spcPts val="1700"/>
              </a:lnSpc>
              <a:spcBef>
                <a:spcPts val="0"/>
              </a:spcBef>
              <a:spcAft>
                <a:spcPts val="0"/>
              </a:spcAft>
              <a:buSzPct val="75000"/>
              <a:buFont typeface="Wingdings" pitchFamily="2" charset="2"/>
              <a:buChar char="l"/>
              <a:defRPr/>
            </a:pP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検証者は所有者から申込情報を受領するとともに、公的機関や民間機関などの発行者から取引に必要な情報をそれぞれ</a:t>
            </a:r>
            <a:r>
              <a:rPr lang="ja-JP" altLang="en-US" sz="1200" kern="0">
                <a:solidFill>
                  <a:prstClr val="black"/>
                </a:solidFill>
                <a:latin typeface="Meiryo UI" panose="020B0604030504040204" pitchFamily="50" charset="-128"/>
                <a:ea typeface="Meiryo UI" panose="020B0604030504040204" pitchFamily="50" charset="-128"/>
                <a:sym typeface="Meiryo UI" panose="020B0604030504040204" pitchFamily="50" charset="-128"/>
              </a:rPr>
              <a:t>取得している</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。証明情報の提供機関やそれぞれの取得手順などは異なるため、手続きは煩雑で時間がかかっている</a:t>
            </a:r>
            <a:endPar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marL="342900" indent="-342900" defTabSz="457200" fontAlgn="auto">
              <a:lnSpc>
                <a:spcPts val="1700"/>
              </a:lnSpc>
              <a:spcBef>
                <a:spcPts val="0"/>
              </a:spcBef>
              <a:spcAft>
                <a:spcPts val="0"/>
              </a:spcAft>
              <a:buSzPct val="75000"/>
              <a:buFont typeface="Wingdings" pitchFamily="2" charset="2"/>
              <a:buChar char="l"/>
              <a:defRPr/>
            </a:pP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検証者は、所有者（法人）の確認とは別に実質的支配者個人に対しても身元確認（</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）を実施する必要がある</a:t>
            </a:r>
            <a:b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br>
            <a:endPar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defTabSz="457200" fontAlgn="auto">
              <a:lnSpc>
                <a:spcPts val="1700"/>
              </a:lnSpc>
              <a:spcBef>
                <a:spcPts val="0"/>
              </a:spcBef>
              <a:spcAft>
                <a:spcPts val="0"/>
              </a:spcAft>
              <a:defRPr/>
            </a:pPr>
            <a:br>
              <a:rPr lang="en-US" altLang="ja-JP" sz="12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b="1"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⇒現状、本人確認に関するアナログな申請・検証作業は</a:t>
            </a:r>
            <a:br>
              <a:rPr lang="en-US" altLang="ja-JP" sz="12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b="1"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rPr>
              <a:t>社会の至るところで行われている。</a:t>
            </a:r>
            <a:endParaRPr lang="en-US" altLang="ja-JP" sz="1200" b="1" u="sng" kern="0" dirty="0">
              <a:solidFill>
                <a:srgbClr val="5B9BD5">
                  <a:lumMod val="75000"/>
                </a:srgbClr>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2" name="テキスト ボックス 71">
            <a:extLst>
              <a:ext uri="{FF2B5EF4-FFF2-40B4-BE49-F238E27FC236}">
                <a16:creationId xmlns:a16="http://schemas.microsoft.com/office/drawing/2014/main" id="{61E0458E-1D90-9132-F982-16EED8645CBC}"/>
              </a:ext>
            </a:extLst>
          </p:cNvPr>
          <p:cNvSpPr txBox="1"/>
          <p:nvPr/>
        </p:nvSpPr>
        <p:spPr>
          <a:xfrm>
            <a:off x="391337" y="4126128"/>
            <a:ext cx="4428000" cy="427678"/>
          </a:xfrm>
          <a:prstGeom prst="rect">
            <a:avLst/>
          </a:prstGeom>
          <a:noFill/>
        </p:spPr>
        <p:txBody>
          <a:bodyPr wrap="none" lIns="0" rIns="0" rtlCol="0">
            <a:noAutofit/>
          </a:bodyPr>
          <a:lstStyle/>
          <a:p>
            <a:pPr defTabSz="288000" fontAlgn="auto">
              <a:spcBef>
                <a:spcPts val="0"/>
              </a:spcBef>
              <a:spcAft>
                <a:spcPts val="0"/>
              </a:spcAft>
              <a:defRPr/>
            </a:pPr>
            <a:r>
              <a:rPr kumimoji="1" lang="ja-JP" altLang="en-US"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従来の</a:t>
            </a:r>
            <a: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KYC/KYB</a:t>
            </a:r>
            <a:r>
              <a:rPr lang="ja-JP" altLang="en-US"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：検証者は発行者も兼ねて</a:t>
            </a:r>
            <a:b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br>
            <a: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KYC/KYB</a:t>
            </a:r>
            <a:r>
              <a:rPr lang="ja-JP" altLang="en-US"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を独自に閉じて実施しており、データは再利用されない</a:t>
            </a:r>
            <a:endParaRPr kumimoji="1" lang="ja-JP" altLang="en-US"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3" name="正方形/長方形 72">
            <a:extLst>
              <a:ext uri="{FF2B5EF4-FFF2-40B4-BE49-F238E27FC236}">
                <a16:creationId xmlns:a16="http://schemas.microsoft.com/office/drawing/2014/main" id="{600D6E1B-3C97-FC43-E279-6260AD5E72AA}"/>
              </a:ext>
            </a:extLst>
          </p:cNvPr>
          <p:cNvSpPr/>
          <p:nvPr/>
        </p:nvSpPr>
        <p:spPr>
          <a:xfrm>
            <a:off x="5163303" y="771015"/>
            <a:ext cx="4517680" cy="360000"/>
          </a:xfrm>
          <a:prstGeom prst="rect">
            <a:avLst/>
          </a:prstGeom>
          <a:solidFill>
            <a:srgbClr val="70AD47"/>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en-US" altLang="ja-JP" sz="1400" b="1" kern="0" dirty="0">
                <a:solidFill>
                  <a:prstClr val="white"/>
                </a:solidFill>
                <a:latin typeface="Meiryo UI" panose="020B0604030504040204" pitchFamily="50" charset="-128"/>
                <a:ea typeface="Meiryo UI" panose="020B0604030504040204" pitchFamily="50" charset="-128"/>
                <a:sym typeface="Meiryo UI" panose="020B0604030504040204" pitchFamily="50" charset="-128"/>
              </a:rPr>
              <a:t>Trusted Web</a:t>
            </a:r>
            <a:r>
              <a:rPr kumimoji="1" lang="ja-JP" altLang="en-US" sz="1400" b="1" kern="0" dirty="0">
                <a:solidFill>
                  <a:prstClr val="white"/>
                </a:solidFill>
                <a:latin typeface="Meiryo UI" panose="020B0604030504040204" pitchFamily="50" charset="-128"/>
                <a:ea typeface="Meiryo UI" panose="020B0604030504040204" pitchFamily="50" charset="-128"/>
                <a:sym typeface="Meiryo UI" panose="020B0604030504040204" pitchFamily="50" charset="-128"/>
              </a:rPr>
              <a:t>の実現により解決する内容</a:t>
            </a:r>
          </a:p>
        </p:txBody>
      </p:sp>
      <p:sp>
        <p:nvSpPr>
          <p:cNvPr id="74" name="正方形/長方形 73">
            <a:extLst>
              <a:ext uri="{FF2B5EF4-FFF2-40B4-BE49-F238E27FC236}">
                <a16:creationId xmlns:a16="http://schemas.microsoft.com/office/drawing/2014/main" id="{BA2EE7A2-6914-312E-0AD1-7EEEEB6B750F}"/>
              </a:ext>
            </a:extLst>
          </p:cNvPr>
          <p:cNvSpPr/>
          <p:nvPr/>
        </p:nvSpPr>
        <p:spPr>
          <a:xfrm>
            <a:off x="5167164" y="1173670"/>
            <a:ext cx="4517680" cy="2949552"/>
          </a:xfrm>
          <a:prstGeom prst="rect">
            <a:avLst/>
          </a:prstGeom>
          <a:solidFill>
            <a:srgbClr val="70AD47">
              <a:lumMod val="20000"/>
              <a:lumOff val="80000"/>
            </a:srgbClr>
          </a:solidFill>
          <a:ln w="3175" cap="flat" cmpd="sng" algn="ctr">
            <a:solidFill>
              <a:sysClr val="windowText" lastClr="000000"/>
            </a:solidFill>
            <a:prstDash val="solid"/>
            <a:miter lim="800000"/>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defTabSz="457200" fontAlgn="auto">
              <a:lnSpc>
                <a:spcPts val="1700"/>
              </a:lnSpc>
              <a:spcBef>
                <a:spcPts val="0"/>
              </a:spcBef>
              <a:spcAft>
                <a:spcPts val="0"/>
              </a:spcAft>
              <a:buSzPct val="75000"/>
              <a:buFont typeface="Wingdings" pitchFamily="2" charset="2"/>
              <a:buChar char="l"/>
              <a:defRPr/>
            </a:pP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発行者は、所有者の依頼に基づいて</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及び</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KYB</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を実施し、</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と</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KYB</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の</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を発行する。所有者は</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KYC/KYB</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の</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を</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VP</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として検証者に提示し、取引申込を行う。</a:t>
            </a:r>
            <a:endPar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marL="342900" indent="-342900" defTabSz="457200" fontAlgn="auto">
              <a:lnSpc>
                <a:spcPts val="1700"/>
              </a:lnSpc>
              <a:spcBef>
                <a:spcPts val="0"/>
              </a:spcBef>
              <a:spcAft>
                <a:spcPts val="0"/>
              </a:spcAft>
              <a:buSzPct val="75000"/>
              <a:buFont typeface="Wingdings" pitchFamily="2" charset="2"/>
              <a:buChar char="l"/>
              <a:defRPr/>
            </a:pP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トラストのある取引を促進する可能性のある</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を整理し、発行主体やニーズのある企業等とビジネス検討を行う</a:t>
            </a:r>
            <a:endPar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marL="342900" indent="-342900" defTabSz="457200" fontAlgn="auto">
              <a:lnSpc>
                <a:spcPts val="1700"/>
              </a:lnSpc>
              <a:spcBef>
                <a:spcPts val="0"/>
              </a:spcBef>
              <a:spcAft>
                <a:spcPts val="0"/>
              </a:spcAft>
              <a:buSzPct val="75000"/>
              <a:buFont typeface="Wingdings" pitchFamily="2" charset="2"/>
              <a:buChar char="l"/>
              <a:defRPr/>
            </a:pP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業務プロセスに</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Trusted Web</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を適用する際の課題抽出を目的として、プロトタイプシステムデモ画面を用いたヒアリングを実施する。</a:t>
            </a:r>
            <a:endPar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marL="342900" indent="-342900" defTabSz="457200" fontAlgn="auto">
              <a:lnSpc>
                <a:spcPts val="1700"/>
              </a:lnSpc>
              <a:spcBef>
                <a:spcPts val="0"/>
              </a:spcBef>
              <a:spcAft>
                <a:spcPts val="0"/>
              </a:spcAft>
              <a:buSzPct val="75000"/>
              <a:buFont typeface="Wingdings" pitchFamily="2" charset="2"/>
              <a:buChar char="l"/>
              <a:defRPr/>
            </a:pP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OpenID4VC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ファミリーの仕様策定に実装面から貢献しつつ、最新仕様に基づいた</a:t>
            </a:r>
            <a:r>
              <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の発行から提示までの実装</a:t>
            </a:r>
            <a:r>
              <a:rPr lang="ja-JP" altLang="en-US" sz="1200" kern="0">
                <a:solidFill>
                  <a:prstClr val="black"/>
                </a:solidFill>
                <a:latin typeface="Meiryo UI" panose="020B0604030504040204" pitchFamily="50" charset="-128"/>
                <a:ea typeface="Meiryo UI" panose="020B0604030504040204" pitchFamily="50" charset="-128"/>
                <a:sym typeface="Meiryo UI" panose="020B0604030504040204" pitchFamily="50" charset="-128"/>
              </a:rPr>
              <a:t>を行う</a:t>
            </a:r>
            <a:endParaRPr lang="en-US" altLang="ja-JP" sz="1200"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defTabSz="457200" fontAlgn="auto">
              <a:lnSpc>
                <a:spcPts val="1700"/>
              </a:lnSpc>
              <a:spcBef>
                <a:spcPts val="0"/>
              </a:spcBef>
              <a:spcAft>
                <a:spcPts val="0"/>
              </a:spcAft>
              <a:defRPr/>
            </a:pPr>
            <a:endParaRPr lang="en-US" altLang="ja-JP" sz="1200" b="1" u="sng" kern="0" dirty="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a:p>
            <a:pPr defTabSz="457200" fontAlgn="auto">
              <a:lnSpc>
                <a:spcPts val="1700"/>
              </a:lnSpc>
              <a:spcBef>
                <a:spcPts val="0"/>
              </a:spcBef>
              <a:spcAft>
                <a:spcPts val="0"/>
              </a:spcAft>
              <a:defRPr/>
            </a:pPr>
            <a:r>
              <a:rPr lang="ja-JP" altLang="en-US" sz="1200" b="1" u="sng" kern="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a:t>
            </a:r>
            <a:r>
              <a:rPr lang="en" altLang="ja-JP" sz="1200" b="1" u="sng" kern="0" dirty="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Trusted Web</a:t>
            </a:r>
            <a:r>
              <a:rPr lang="ja-JP" altLang="en-US" sz="1200" b="1" u="sng" kern="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により、</a:t>
            </a:r>
            <a:r>
              <a:rPr lang="en" altLang="ja-JP" sz="1200" b="1" u="sng" kern="0" dirty="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KYC/KYB</a:t>
            </a:r>
            <a:r>
              <a:rPr lang="ja-JP" altLang="en-US" sz="1200" b="1" u="sng" kern="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の</a:t>
            </a:r>
            <a:r>
              <a:rPr lang="en" altLang="ja-JP" sz="1200" b="1" u="sng" kern="0" dirty="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1200" b="1" u="sng" kern="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rPr>
              <a:t>発行が可能となり、本人確認データの再利用化と検証のデジタル化が進むことで、トラストのある取引の促進と取引の高速化が期待される。</a:t>
            </a:r>
          </a:p>
          <a:p>
            <a:pPr defTabSz="457200" fontAlgn="auto">
              <a:lnSpc>
                <a:spcPts val="1700"/>
              </a:lnSpc>
              <a:spcBef>
                <a:spcPts val="0"/>
              </a:spcBef>
              <a:spcAft>
                <a:spcPts val="0"/>
              </a:spcAft>
              <a:defRPr/>
            </a:pPr>
            <a:endParaRPr lang="ja-JP" altLang="en-US" sz="1200" b="1" u="sng" kern="0">
              <a:solidFill>
                <a:srgbClr val="ED7D31">
                  <a:lumMod val="75000"/>
                </a:srgbClr>
              </a:solidFill>
              <a:latin typeface="Meiryo UI" panose="020B0604030504040204" pitchFamily="50" charset="-128"/>
              <a:ea typeface="Meiryo UI" panose="020B0604030504040204" pitchFamily="50" charset="-128"/>
              <a:sym typeface="Meiryo UI" panose="020B0604030504040204" pitchFamily="50" charset="-128"/>
            </a:endParaRPr>
          </a:p>
          <a:p>
            <a:pPr marL="342900" indent="-342900" defTabSz="457200" fontAlgn="auto">
              <a:spcBef>
                <a:spcPts val="0"/>
              </a:spcBef>
              <a:spcAft>
                <a:spcPts val="0"/>
              </a:spcAft>
              <a:buFont typeface="+mj-ea"/>
              <a:buAutoNum type="circleNumDbPlain" startAt="2"/>
              <a:defRPr/>
            </a:pPr>
            <a:endParaRPr lang="en-US" altLang="ja-JP" sz="1200" kern="0" dirty="0">
              <a:solidFill>
                <a:srgbClr val="ED7D31">
                  <a:lumMod val="75000"/>
                  <a:lumOff val="25000"/>
                </a:srgbClr>
              </a:solidFill>
              <a:latin typeface="Meiryo UI" panose="020B0604030504040204" pitchFamily="50" charset="-128"/>
              <a:ea typeface="Meiryo UI" panose="020B0604030504040204" pitchFamily="50" charset="-128"/>
              <a:sym typeface="Meiryo UI" panose="020B0604030504040204" pitchFamily="50" charset="-128"/>
            </a:endParaRPr>
          </a:p>
          <a:p>
            <a:pPr defTabSz="457200" fontAlgn="auto">
              <a:spcBef>
                <a:spcPts val="0"/>
              </a:spcBef>
              <a:spcAft>
                <a:spcPts val="0"/>
              </a:spcAft>
              <a:defRPr/>
            </a:pPr>
            <a:endParaRPr lang="en-US" altLang="ja-JP" sz="1200" kern="0" dirty="0">
              <a:solidFill>
                <a:srgbClr val="ED7D31">
                  <a:lumMod val="75000"/>
                  <a:lumOff val="25000"/>
                </a:srgbClr>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5" name="テキスト ボックス 74">
            <a:extLst>
              <a:ext uri="{FF2B5EF4-FFF2-40B4-BE49-F238E27FC236}">
                <a16:creationId xmlns:a16="http://schemas.microsoft.com/office/drawing/2014/main" id="{9495668E-FEF9-0254-C6E1-F4C7D02BCED3}"/>
              </a:ext>
            </a:extLst>
          </p:cNvPr>
          <p:cNvSpPr txBox="1"/>
          <p:nvPr/>
        </p:nvSpPr>
        <p:spPr>
          <a:xfrm>
            <a:off x="5255594" y="4126132"/>
            <a:ext cx="4428000" cy="427678"/>
          </a:xfrm>
          <a:prstGeom prst="rect">
            <a:avLst/>
          </a:prstGeom>
          <a:noFill/>
        </p:spPr>
        <p:txBody>
          <a:bodyPr wrap="none" lIns="0" rIns="0" rtlCol="0">
            <a:noAutofit/>
          </a:bodyPr>
          <a:lstStyle/>
          <a:p>
            <a:pPr defTabSz="288000" fontAlgn="auto">
              <a:spcBef>
                <a:spcPts val="0"/>
              </a:spcBef>
              <a:spcAft>
                <a:spcPts val="0"/>
              </a:spcAft>
              <a:defRPr/>
            </a:pPr>
            <a:r>
              <a:rPr lang="ja-JP" altLang="en-US" sz="1200" b="1" u="sng">
                <a:solidFill>
                  <a:prstClr val="black"/>
                </a:solidFill>
                <a:latin typeface="Meiryo UI" panose="020B0604030504040204" pitchFamily="50" charset="-128"/>
                <a:ea typeface="Meiryo UI" panose="020B0604030504040204" pitchFamily="50" charset="-128"/>
                <a:sym typeface="Meiryo UI" panose="020B0604030504040204" pitchFamily="50" charset="-128"/>
              </a:rPr>
              <a:t>目指す姿の</a:t>
            </a:r>
            <a: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KYC/KYB</a:t>
            </a:r>
            <a:r>
              <a:rPr lang="ja-JP" altLang="en-US" sz="1200" b="1" u="sng">
                <a:solidFill>
                  <a:prstClr val="black"/>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Trusted Web</a:t>
            </a:r>
            <a:r>
              <a:rPr lang="ja-JP" altLang="en-US" sz="1200" b="1" u="sng">
                <a:solidFill>
                  <a:prstClr val="black"/>
                </a:solidFill>
                <a:latin typeface="Meiryo UI" panose="020B0604030504040204" pitchFamily="50" charset="-128"/>
                <a:ea typeface="Meiryo UI" panose="020B0604030504040204" pitchFamily="50" charset="-128"/>
                <a:sym typeface="Meiryo UI" panose="020B0604030504040204" pitchFamily="50" charset="-128"/>
              </a:rPr>
              <a:t>技術の活用により、</a:t>
            </a:r>
            <a:b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b="1" u="sng">
                <a:solidFill>
                  <a:prstClr val="black"/>
                </a:solidFill>
                <a:latin typeface="Meiryo UI" panose="020B0604030504040204" pitchFamily="50" charset="-128"/>
                <a:ea typeface="Meiryo UI" panose="020B0604030504040204" pitchFamily="50" charset="-128"/>
                <a:sym typeface="Meiryo UI" panose="020B0604030504040204" pitchFamily="50" charset="-128"/>
              </a:rPr>
              <a:t>発行者による</a:t>
            </a:r>
            <a: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KYC/KYB</a:t>
            </a:r>
            <a:r>
              <a:rPr lang="ja-JP" altLang="en-US" sz="1200" b="1" u="sng">
                <a:solidFill>
                  <a:prstClr val="black"/>
                </a:solidFill>
                <a:latin typeface="Meiryo UI" panose="020B0604030504040204" pitchFamily="50" charset="-128"/>
                <a:ea typeface="Meiryo UI" panose="020B0604030504040204" pitchFamily="50" charset="-128"/>
                <a:sym typeface="Meiryo UI" panose="020B0604030504040204" pitchFamily="50" charset="-128"/>
              </a:rPr>
              <a:t>の</a:t>
            </a:r>
            <a:r>
              <a:rPr lang="en-US" altLang="ja-JP" sz="1200" b="1" u="sng" dirty="0">
                <a:solidFill>
                  <a:prstClr val="black"/>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1200" b="1" u="sng">
                <a:solidFill>
                  <a:prstClr val="black"/>
                </a:solidFill>
                <a:latin typeface="Meiryo UI" panose="020B0604030504040204" pitchFamily="50" charset="-128"/>
                <a:ea typeface="Meiryo UI" panose="020B0604030504040204" pitchFamily="50" charset="-128"/>
                <a:sym typeface="Meiryo UI" panose="020B0604030504040204" pitchFamily="50" charset="-128"/>
              </a:rPr>
              <a:t>に基づくトラストのある取引が促進</a:t>
            </a:r>
            <a:endParaRPr kumimoji="1" lang="ja-JP" altLang="en-US" sz="1200" b="1" u="sng">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76" name="グループ化 75">
            <a:extLst>
              <a:ext uri="{FF2B5EF4-FFF2-40B4-BE49-F238E27FC236}">
                <a16:creationId xmlns:a16="http://schemas.microsoft.com/office/drawing/2014/main" id="{9775A457-FD9E-C049-705A-BB27080B39E3}"/>
              </a:ext>
            </a:extLst>
          </p:cNvPr>
          <p:cNvGrpSpPr/>
          <p:nvPr/>
        </p:nvGrpSpPr>
        <p:grpSpPr>
          <a:xfrm>
            <a:off x="5810564" y="4639193"/>
            <a:ext cx="3736906" cy="1773808"/>
            <a:chOff x="5700856" y="4405149"/>
            <a:chExt cx="4033164" cy="1904677"/>
          </a:xfrm>
        </p:grpSpPr>
        <p:grpSp>
          <p:nvGrpSpPr>
            <p:cNvPr id="77" name="グループ化 76">
              <a:extLst>
                <a:ext uri="{FF2B5EF4-FFF2-40B4-BE49-F238E27FC236}">
                  <a16:creationId xmlns:a16="http://schemas.microsoft.com/office/drawing/2014/main" id="{54A31620-C30B-C992-07B1-8E2AD2AC6851}"/>
                </a:ext>
              </a:extLst>
            </p:cNvPr>
            <p:cNvGrpSpPr/>
            <p:nvPr/>
          </p:nvGrpSpPr>
          <p:grpSpPr>
            <a:xfrm>
              <a:off x="5700856" y="4405149"/>
              <a:ext cx="4033164" cy="1904677"/>
              <a:chOff x="5700856" y="4405149"/>
              <a:chExt cx="4033164" cy="1904677"/>
            </a:xfrm>
          </p:grpSpPr>
          <p:sp>
            <p:nvSpPr>
              <p:cNvPr id="79" name="角丸四角形 247">
                <a:extLst>
                  <a:ext uri="{FF2B5EF4-FFF2-40B4-BE49-F238E27FC236}">
                    <a16:creationId xmlns:a16="http://schemas.microsoft.com/office/drawing/2014/main" id="{BAA7C850-1312-B927-C5C2-09D07202CEEA}"/>
                  </a:ext>
                </a:extLst>
              </p:cNvPr>
              <p:cNvSpPr/>
              <p:nvPr/>
            </p:nvSpPr>
            <p:spPr>
              <a:xfrm>
                <a:off x="5700856" y="4405149"/>
                <a:ext cx="4033164" cy="1904677"/>
              </a:xfrm>
              <a:prstGeom prst="roundRect">
                <a:avLst/>
              </a:prstGeom>
              <a:solidFill>
                <a:srgbClr val="4472C4">
                  <a:lumMod val="60000"/>
                  <a:lumOff val="40000"/>
                  <a:alpha val="39856"/>
                </a:srgbClr>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80" name="角丸四角形 248">
                <a:extLst>
                  <a:ext uri="{FF2B5EF4-FFF2-40B4-BE49-F238E27FC236}">
                    <a16:creationId xmlns:a16="http://schemas.microsoft.com/office/drawing/2014/main" id="{B8BC56E8-FF47-8E25-E5B2-E2A17995E9B5}"/>
                  </a:ext>
                </a:extLst>
              </p:cNvPr>
              <p:cNvSpPr/>
              <p:nvPr/>
            </p:nvSpPr>
            <p:spPr>
              <a:xfrm>
                <a:off x="5805358" y="4504971"/>
                <a:ext cx="3844655" cy="1694591"/>
              </a:xfrm>
              <a:prstGeom prst="roundRect">
                <a:avLst/>
              </a:prstGeom>
              <a:solidFill>
                <a:sysClr val="window" lastClr="FFFFFF"/>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78" name="角丸四角形 249">
              <a:extLst>
                <a:ext uri="{FF2B5EF4-FFF2-40B4-BE49-F238E27FC236}">
                  <a16:creationId xmlns:a16="http://schemas.microsoft.com/office/drawing/2014/main" id="{037B65AB-470F-B344-C326-277C8504D824}"/>
                </a:ext>
              </a:extLst>
            </p:cNvPr>
            <p:cNvSpPr/>
            <p:nvPr/>
          </p:nvSpPr>
          <p:spPr>
            <a:xfrm>
              <a:off x="5809345" y="4504360"/>
              <a:ext cx="3844655" cy="1694591"/>
            </a:xfrm>
            <a:prstGeom prst="roundRect">
              <a:avLst/>
            </a:prstGeom>
            <a:solidFill>
              <a:srgbClr val="FFC000">
                <a:lumMod val="20000"/>
                <a:lumOff val="80000"/>
                <a:alpha val="49968"/>
              </a:srgbClr>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81" name="角丸四角形 251">
            <a:extLst>
              <a:ext uri="{FF2B5EF4-FFF2-40B4-BE49-F238E27FC236}">
                <a16:creationId xmlns:a16="http://schemas.microsoft.com/office/drawing/2014/main" id="{47949D6D-45F8-60AD-0C79-8DC390A51407}"/>
              </a:ext>
            </a:extLst>
          </p:cNvPr>
          <p:cNvSpPr/>
          <p:nvPr/>
        </p:nvSpPr>
        <p:spPr>
          <a:xfrm>
            <a:off x="7290195" y="4784535"/>
            <a:ext cx="716662" cy="1462400"/>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spc="-15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82" name="角丸四角形 252">
            <a:extLst>
              <a:ext uri="{FF2B5EF4-FFF2-40B4-BE49-F238E27FC236}">
                <a16:creationId xmlns:a16="http://schemas.microsoft.com/office/drawing/2014/main" id="{C005CC5F-9C1C-5291-7968-3FE526EA873F}"/>
              </a:ext>
            </a:extLst>
          </p:cNvPr>
          <p:cNvSpPr/>
          <p:nvPr/>
        </p:nvSpPr>
        <p:spPr>
          <a:xfrm>
            <a:off x="8764234" y="4810968"/>
            <a:ext cx="708958" cy="1457842"/>
          </a:xfrm>
          <a:prstGeom prst="roundRect">
            <a:avLst/>
          </a:prstGeom>
          <a:solidFill>
            <a:sysClr val="window" lastClr="FFFFFF"/>
          </a:solidFill>
          <a:ln w="12700" cap="flat" cmpd="sng" algn="ctr">
            <a:solidFill>
              <a:srgbClr val="ED7D31"/>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83" name="テキスト ボックス 82">
            <a:extLst>
              <a:ext uri="{FF2B5EF4-FFF2-40B4-BE49-F238E27FC236}">
                <a16:creationId xmlns:a16="http://schemas.microsoft.com/office/drawing/2014/main" id="{7DF808DA-162D-E206-0D79-187D8E14D910}"/>
              </a:ext>
            </a:extLst>
          </p:cNvPr>
          <p:cNvSpPr txBox="1"/>
          <p:nvPr/>
        </p:nvSpPr>
        <p:spPr>
          <a:xfrm>
            <a:off x="7283089" y="4814308"/>
            <a:ext cx="846570" cy="584775"/>
          </a:xfrm>
          <a:prstGeom prst="rect">
            <a:avLst/>
          </a:prstGeom>
          <a:noFill/>
        </p:spPr>
        <p:txBody>
          <a:bodyPr wrap="square" rtlCol="0">
            <a:spAutoFit/>
          </a:bodyPr>
          <a:lstStyle/>
          <a:p>
            <a:pPr algn="ctr" defTabSz="457200" fontAlgn="auto">
              <a:spcBef>
                <a:spcPts val="0"/>
              </a:spcBef>
              <a:spcAft>
                <a:spcPts val="0"/>
              </a:spcAft>
              <a:defRPr/>
            </a:pP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所有者</a:t>
            </a:r>
            <a:b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ja-JP" altLang="en-US" sz="9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r>
              <a:rPr lang="ja-JP" altLang="en-US" sz="9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3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84" name="直線矢印コネクタ 83">
            <a:extLst>
              <a:ext uri="{FF2B5EF4-FFF2-40B4-BE49-F238E27FC236}">
                <a16:creationId xmlns:a16="http://schemas.microsoft.com/office/drawing/2014/main" id="{4BCD84B8-FD0D-156D-D958-11FFB10543B9}"/>
              </a:ext>
            </a:extLst>
          </p:cNvPr>
          <p:cNvCxnSpPr>
            <a:cxnSpLocks/>
          </p:cNvCxnSpPr>
          <p:nvPr/>
        </p:nvCxnSpPr>
        <p:spPr>
          <a:xfrm>
            <a:off x="7992194" y="5990706"/>
            <a:ext cx="730380" cy="0"/>
          </a:xfrm>
          <a:prstGeom prst="straightConnector1">
            <a:avLst/>
          </a:prstGeom>
          <a:noFill/>
          <a:ln w="15875" cap="flat" cmpd="sng" algn="ctr">
            <a:solidFill>
              <a:srgbClr val="4472C4"/>
            </a:solidFill>
            <a:prstDash val="solid"/>
            <a:miter lim="800000"/>
            <a:tailEnd type="triangle"/>
          </a:ln>
          <a:effectLst/>
        </p:spPr>
      </p:cxnSp>
      <p:sp>
        <p:nvSpPr>
          <p:cNvPr id="85" name="テキスト ボックス 84">
            <a:extLst>
              <a:ext uri="{FF2B5EF4-FFF2-40B4-BE49-F238E27FC236}">
                <a16:creationId xmlns:a16="http://schemas.microsoft.com/office/drawing/2014/main" id="{47054297-259D-1639-8DF5-0A5C3D59E763}"/>
              </a:ext>
            </a:extLst>
          </p:cNvPr>
          <p:cNvSpPr txBox="1"/>
          <p:nvPr/>
        </p:nvSpPr>
        <p:spPr>
          <a:xfrm>
            <a:off x="8062303" y="5844692"/>
            <a:ext cx="570990" cy="184666"/>
          </a:xfrm>
          <a:prstGeom prst="rect">
            <a:avLst/>
          </a:prstGeom>
          <a:noFill/>
          <a:ln>
            <a:noFill/>
          </a:ln>
        </p:spPr>
        <p:txBody>
          <a:bodyPr wrap="none" rtlCol="0">
            <a:spAutoFit/>
          </a:bodyPr>
          <a:lstStyle/>
          <a:p>
            <a:pPr algn="ctr" defTabSz="457200" fontAlgn="auto">
              <a:spcBef>
                <a:spcPts val="0"/>
              </a:spcBef>
              <a:spcAft>
                <a:spcPts val="0"/>
              </a:spcAft>
              <a:defRPr/>
            </a:pPr>
            <a:r>
              <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7.</a:t>
            </a:r>
            <a:r>
              <a:rPr lang="ja-JP" altLang="en-US"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取引申請</a:t>
            </a:r>
            <a:endParaRPr lang="ja-JP" altLang="en-US" sz="5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86" name="直線矢印コネクタ 85">
            <a:extLst>
              <a:ext uri="{FF2B5EF4-FFF2-40B4-BE49-F238E27FC236}">
                <a16:creationId xmlns:a16="http://schemas.microsoft.com/office/drawing/2014/main" id="{8005CEC2-77E1-C244-FE8C-E61B84A945FB}"/>
              </a:ext>
            </a:extLst>
          </p:cNvPr>
          <p:cNvCxnSpPr>
            <a:cxnSpLocks/>
          </p:cNvCxnSpPr>
          <p:nvPr/>
        </p:nvCxnSpPr>
        <p:spPr>
          <a:xfrm>
            <a:off x="8006802" y="6117842"/>
            <a:ext cx="709982" cy="0"/>
          </a:xfrm>
          <a:prstGeom prst="straightConnector1">
            <a:avLst/>
          </a:prstGeom>
          <a:noFill/>
          <a:ln w="15875" cap="flat" cmpd="sng" algn="ctr">
            <a:solidFill>
              <a:srgbClr val="ED7D31"/>
            </a:solidFill>
            <a:prstDash val="solid"/>
            <a:miter lim="800000"/>
            <a:headEnd type="triangle" w="med" len="med"/>
            <a:tailEnd type="none" w="med" len="med"/>
          </a:ln>
          <a:effectLst/>
        </p:spPr>
      </p:cxnSp>
      <p:sp>
        <p:nvSpPr>
          <p:cNvPr id="87" name="角丸四角形 257">
            <a:extLst>
              <a:ext uri="{FF2B5EF4-FFF2-40B4-BE49-F238E27FC236}">
                <a16:creationId xmlns:a16="http://schemas.microsoft.com/office/drawing/2014/main" id="{95319334-295E-3813-CA32-9DE8CF10C60F}"/>
              </a:ext>
            </a:extLst>
          </p:cNvPr>
          <p:cNvSpPr/>
          <p:nvPr/>
        </p:nvSpPr>
        <p:spPr>
          <a:xfrm>
            <a:off x="8723373" y="4779429"/>
            <a:ext cx="708958" cy="1457839"/>
          </a:xfrm>
          <a:prstGeom prst="roundRect">
            <a:avLst/>
          </a:prstGeom>
          <a:solidFill>
            <a:srgbClr val="FFFFFF"/>
          </a:solidFill>
          <a:ln w="12700" cap="flat" cmpd="sng" algn="ctr">
            <a:solidFill>
              <a:srgbClr val="ED7D31"/>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88" name="グループ化 87">
            <a:extLst>
              <a:ext uri="{FF2B5EF4-FFF2-40B4-BE49-F238E27FC236}">
                <a16:creationId xmlns:a16="http://schemas.microsoft.com/office/drawing/2014/main" id="{8D0F2676-994F-FCCF-4242-A228CD3225F2}"/>
              </a:ext>
            </a:extLst>
          </p:cNvPr>
          <p:cNvGrpSpPr/>
          <p:nvPr/>
        </p:nvGrpSpPr>
        <p:grpSpPr>
          <a:xfrm>
            <a:off x="8717114" y="4817659"/>
            <a:ext cx="715216" cy="877163"/>
            <a:chOff x="8788212" y="4593244"/>
            <a:chExt cx="771918" cy="941879"/>
          </a:xfrm>
        </p:grpSpPr>
        <p:sp>
          <p:nvSpPr>
            <p:cNvPr id="89" name="テキスト ボックス 88">
              <a:extLst>
                <a:ext uri="{FF2B5EF4-FFF2-40B4-BE49-F238E27FC236}">
                  <a16:creationId xmlns:a16="http://schemas.microsoft.com/office/drawing/2014/main" id="{9434977A-8A10-2A0D-FBD9-D6CFBF0143D1}"/>
                </a:ext>
              </a:extLst>
            </p:cNvPr>
            <p:cNvSpPr txBox="1"/>
            <p:nvPr/>
          </p:nvSpPr>
          <p:spPr>
            <a:xfrm>
              <a:off x="8788212" y="4593244"/>
              <a:ext cx="771918" cy="941879"/>
            </a:xfrm>
            <a:prstGeom prst="rect">
              <a:avLst/>
            </a:prstGeom>
            <a:noFill/>
          </p:spPr>
          <p:txBody>
            <a:bodyPr wrap="square" lIns="0" rIns="0" rtlCol="0">
              <a:spAutoFit/>
            </a:bodyPr>
            <a:lstStyle/>
            <a:p>
              <a:pPr algn="ctr" defTabSz="457200" fontAlgn="auto">
                <a:spcBef>
                  <a:spcPts val="0"/>
                </a:spcBef>
                <a:spcAft>
                  <a:spcPts val="0"/>
                </a:spcAft>
                <a:defRPr/>
              </a:pPr>
              <a:endPar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000" b="1">
                  <a:solidFill>
                    <a:srgbClr val="ED7D31"/>
                  </a:solidFill>
                  <a:latin typeface="Meiryo UI" panose="020B0604030504040204" pitchFamily="50" charset="-128"/>
                  <a:ea typeface="Meiryo UI" panose="020B0604030504040204" pitchFamily="50" charset="-128"/>
                  <a:sym typeface="Meiryo UI" panose="020B0604030504040204" pitchFamily="50" charset="-128"/>
                </a:rPr>
                <a:t>検証者</a:t>
              </a:r>
              <a:r>
                <a:rPr lang="ja-JP" altLang="en-US" sz="900" b="1">
                  <a:solidFill>
                    <a:srgbClr val="ED7D31"/>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9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Verifier</a:t>
              </a:r>
              <a:r>
                <a:rPr lang="ja-JP" altLang="en-US" sz="900" b="1">
                  <a:solidFill>
                    <a:srgbClr val="ED7D31"/>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9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br>
                <a:rPr lang="en-US" altLang="ja-JP" sz="8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endPar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90" name="グラフィックス 108" descr="オフィス ワーカー (男性) 単色塗りつぶし">
              <a:extLst>
                <a:ext uri="{FF2B5EF4-FFF2-40B4-BE49-F238E27FC236}">
                  <a16:creationId xmlns:a16="http://schemas.microsoft.com/office/drawing/2014/main" id="{93794428-549B-266E-5871-7441DE6BE1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21761" y="4733014"/>
              <a:ext cx="224996" cy="223209"/>
            </a:xfrm>
            <a:prstGeom prst="rect">
              <a:avLst/>
            </a:prstGeom>
          </p:spPr>
        </p:pic>
      </p:grpSp>
      <p:pic>
        <p:nvPicPr>
          <p:cNvPr id="91" name="グラフィックス 103" descr="男性のプロフィール 単色塗りつぶし">
            <a:extLst>
              <a:ext uri="{FF2B5EF4-FFF2-40B4-BE49-F238E27FC236}">
                <a16:creationId xmlns:a16="http://schemas.microsoft.com/office/drawing/2014/main" id="{05B9BC41-3654-B44F-BE94-897090B4A1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28475" y="4968379"/>
            <a:ext cx="207028" cy="208597"/>
          </a:xfrm>
          <a:prstGeom prst="rect">
            <a:avLst/>
          </a:prstGeom>
        </p:spPr>
      </p:pic>
      <p:grpSp>
        <p:nvGrpSpPr>
          <p:cNvPr id="92" name="グループ化 91">
            <a:extLst>
              <a:ext uri="{FF2B5EF4-FFF2-40B4-BE49-F238E27FC236}">
                <a16:creationId xmlns:a16="http://schemas.microsoft.com/office/drawing/2014/main" id="{48AA62E9-0CC6-F4E3-2C8D-B6B5E903E8E4}"/>
              </a:ext>
            </a:extLst>
          </p:cNvPr>
          <p:cNvGrpSpPr/>
          <p:nvPr/>
        </p:nvGrpSpPr>
        <p:grpSpPr>
          <a:xfrm>
            <a:off x="7218824" y="5390743"/>
            <a:ext cx="948112" cy="717614"/>
            <a:chOff x="7171139" y="5208607"/>
            <a:chExt cx="1023277" cy="770558"/>
          </a:xfrm>
        </p:grpSpPr>
        <p:sp>
          <p:nvSpPr>
            <p:cNvPr id="93" name="角丸四角形 10">
              <a:extLst>
                <a:ext uri="{FF2B5EF4-FFF2-40B4-BE49-F238E27FC236}">
                  <a16:creationId xmlns:a16="http://schemas.microsoft.com/office/drawing/2014/main" id="{2065D0EA-ABFE-7F46-CD99-3DC8ECF5A681}"/>
                </a:ext>
              </a:extLst>
            </p:cNvPr>
            <p:cNvSpPr/>
            <p:nvPr/>
          </p:nvSpPr>
          <p:spPr>
            <a:xfrm>
              <a:off x="7201242" y="5208607"/>
              <a:ext cx="863620" cy="770558"/>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4" name="テキスト ボックス 93">
              <a:extLst>
                <a:ext uri="{FF2B5EF4-FFF2-40B4-BE49-F238E27FC236}">
                  <a16:creationId xmlns:a16="http://schemas.microsoft.com/office/drawing/2014/main" id="{CC3EF9A3-7103-3C4D-58C9-4B301FB96DC8}"/>
                </a:ext>
              </a:extLst>
            </p:cNvPr>
            <p:cNvSpPr txBox="1"/>
            <p:nvPr/>
          </p:nvSpPr>
          <p:spPr>
            <a:xfrm>
              <a:off x="7171139" y="5241787"/>
              <a:ext cx="1023277" cy="594871"/>
            </a:xfrm>
            <a:prstGeom prst="rect">
              <a:avLst/>
            </a:prstGeom>
            <a:noFill/>
          </p:spPr>
          <p:txBody>
            <a:bodyPr wrap="square" rtlCol="0">
              <a:spAutoFit/>
            </a:bodyPr>
            <a:lstStyle/>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b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所有者個人</a:t>
              </a: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95" name="グラフィックス 103" descr="男性のプロフィール 単色塗りつぶし">
              <a:extLst>
                <a:ext uri="{FF2B5EF4-FFF2-40B4-BE49-F238E27FC236}">
                  <a16:creationId xmlns:a16="http://schemas.microsoft.com/office/drawing/2014/main" id="{221AC9C7-3667-E682-BA89-0EEDB13B4F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75977" y="5400032"/>
              <a:ext cx="223441" cy="223987"/>
            </a:xfrm>
            <a:prstGeom prst="rect">
              <a:avLst/>
            </a:prstGeom>
          </p:spPr>
        </p:pic>
      </p:grpSp>
      <p:sp>
        <p:nvSpPr>
          <p:cNvPr id="96" name="テキスト ボックス 95">
            <a:extLst>
              <a:ext uri="{FF2B5EF4-FFF2-40B4-BE49-F238E27FC236}">
                <a16:creationId xmlns:a16="http://schemas.microsoft.com/office/drawing/2014/main" id="{8C58F5C7-FD4B-4C01-2990-F3444274E66E}"/>
              </a:ext>
            </a:extLst>
          </p:cNvPr>
          <p:cNvSpPr txBox="1"/>
          <p:nvPr/>
        </p:nvSpPr>
        <p:spPr>
          <a:xfrm>
            <a:off x="9405661" y="5658689"/>
            <a:ext cx="456285" cy="369332"/>
          </a:xfrm>
          <a:prstGeom prst="rect">
            <a:avLst/>
          </a:prstGeom>
          <a:noFill/>
          <a:ln>
            <a:noFill/>
          </a:ln>
        </p:spPr>
        <p:txBody>
          <a:bodyPr wrap="square" lIns="0" tIns="0" rIns="0" bIns="0" rtlCol="0">
            <a:spAutoFit/>
          </a:bodyPr>
          <a:lstStyle/>
          <a:p>
            <a:pPr algn="ctr" defTabSz="457200" fontAlgn="auto">
              <a:spcBef>
                <a:spcPts val="0"/>
              </a:spcBef>
              <a:spcAft>
                <a:spcPts val="0"/>
              </a:spcAft>
              <a:defRPr/>
            </a:pPr>
            <a: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8.</a:t>
            </a:r>
            <a:b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KYC/</a:t>
            </a:r>
            <a:b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KYB</a:t>
            </a:r>
            <a:b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検証</a:t>
            </a:r>
            <a:endParaRPr lang="ja-JP" altLang="en-US" sz="5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7" name="テキスト ボックス 96">
            <a:extLst>
              <a:ext uri="{FF2B5EF4-FFF2-40B4-BE49-F238E27FC236}">
                <a16:creationId xmlns:a16="http://schemas.microsoft.com/office/drawing/2014/main" id="{E40A68B3-2F19-61D0-7330-1B38E18D240C}"/>
              </a:ext>
            </a:extLst>
          </p:cNvPr>
          <p:cNvSpPr txBox="1"/>
          <p:nvPr/>
        </p:nvSpPr>
        <p:spPr>
          <a:xfrm>
            <a:off x="6685738" y="5036524"/>
            <a:ext cx="643126" cy="276999"/>
          </a:xfrm>
          <a:prstGeom prst="rect">
            <a:avLst/>
          </a:prstGeom>
          <a:noFill/>
        </p:spPr>
        <p:txBody>
          <a:bodyPr wrap="none" rtlCol="0">
            <a:spAutoFit/>
          </a:bodyPr>
          <a:lstStyle/>
          <a:p>
            <a:pPr algn="ctr" defTabSz="457200" fontAlgn="auto">
              <a:spcBef>
                <a:spcPts val="0"/>
              </a:spcBef>
              <a:spcAft>
                <a:spcPts val="0"/>
              </a:spcAft>
              <a:defRPr/>
            </a:pPr>
            <a:r>
              <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3.KYC/KYB</a:t>
            </a:r>
            <a:br>
              <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発行依頼</a:t>
            </a:r>
            <a:endPar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98" name="直線矢印コネクタ 97">
            <a:extLst>
              <a:ext uri="{FF2B5EF4-FFF2-40B4-BE49-F238E27FC236}">
                <a16:creationId xmlns:a16="http://schemas.microsoft.com/office/drawing/2014/main" id="{ACF50DED-E4D5-F278-DF23-E924C5CC7FEE}"/>
              </a:ext>
            </a:extLst>
          </p:cNvPr>
          <p:cNvCxnSpPr>
            <a:cxnSpLocks/>
          </p:cNvCxnSpPr>
          <p:nvPr/>
        </p:nvCxnSpPr>
        <p:spPr>
          <a:xfrm>
            <a:off x="6752009" y="5302331"/>
            <a:ext cx="488240" cy="0"/>
          </a:xfrm>
          <a:prstGeom prst="straightConnector1">
            <a:avLst/>
          </a:prstGeom>
          <a:noFill/>
          <a:ln w="12700" cap="flat" cmpd="sng" algn="ctr">
            <a:solidFill>
              <a:srgbClr val="4472C4"/>
            </a:solidFill>
            <a:prstDash val="solid"/>
            <a:miter lim="800000"/>
            <a:headEnd type="triangle" w="med" len="med"/>
            <a:tailEnd type="none" w="med" len="med"/>
          </a:ln>
          <a:effectLst/>
        </p:spPr>
      </p:cxnSp>
      <p:sp>
        <p:nvSpPr>
          <p:cNvPr id="99" name="1 つの角を切り取った四角形 81">
            <a:extLst>
              <a:ext uri="{FF2B5EF4-FFF2-40B4-BE49-F238E27FC236}">
                <a16:creationId xmlns:a16="http://schemas.microsoft.com/office/drawing/2014/main" id="{F32F7A77-1A3C-2608-002D-12B84BC6D4AD}"/>
              </a:ext>
            </a:extLst>
          </p:cNvPr>
          <p:cNvSpPr/>
          <p:nvPr/>
        </p:nvSpPr>
        <p:spPr>
          <a:xfrm>
            <a:off x="6787145" y="5941717"/>
            <a:ext cx="425965" cy="136465"/>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fontAlgn="auto">
              <a:spcBef>
                <a:spcPts val="0"/>
              </a:spcBef>
              <a:spcAft>
                <a:spcPts val="0"/>
              </a:spcAft>
              <a:defRPr/>
            </a:pPr>
            <a:r>
              <a:rPr kumimoji="1" lang="en-US" altLang="ja-JP" sz="7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kumimoji="1" lang="en-US" altLang="ja-JP"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(KYC)</a:t>
            </a:r>
            <a:endParaRPr kumimoji="1"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00" name="1 つの角を切り取った四角形 82">
            <a:extLst>
              <a:ext uri="{FF2B5EF4-FFF2-40B4-BE49-F238E27FC236}">
                <a16:creationId xmlns:a16="http://schemas.microsoft.com/office/drawing/2014/main" id="{D45D2533-C3F0-D76F-1A85-04E7FC3C7431}"/>
              </a:ext>
            </a:extLst>
          </p:cNvPr>
          <p:cNvSpPr/>
          <p:nvPr/>
        </p:nvSpPr>
        <p:spPr>
          <a:xfrm>
            <a:off x="6787145" y="6101900"/>
            <a:ext cx="425965" cy="136465"/>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fontAlgn="auto">
              <a:spcBef>
                <a:spcPts val="0"/>
              </a:spcBef>
              <a:spcAft>
                <a:spcPts val="0"/>
              </a:spcAft>
              <a:defRPr/>
            </a:pPr>
            <a:r>
              <a:rPr kumimoji="1" lang="en-US" altLang="ja-JP" sz="7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lang="en-US" altLang="ja-JP"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(KYB</a:t>
            </a:r>
            <a:r>
              <a:rPr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8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01" name="グループ化 100">
            <a:extLst>
              <a:ext uri="{FF2B5EF4-FFF2-40B4-BE49-F238E27FC236}">
                <a16:creationId xmlns:a16="http://schemas.microsoft.com/office/drawing/2014/main" id="{1F0AA586-F0A3-BFAD-656C-7ED2983269CB}"/>
              </a:ext>
            </a:extLst>
          </p:cNvPr>
          <p:cNvGrpSpPr/>
          <p:nvPr/>
        </p:nvGrpSpPr>
        <p:grpSpPr>
          <a:xfrm>
            <a:off x="5978167" y="4787328"/>
            <a:ext cx="809837" cy="1454153"/>
            <a:chOff x="5832124" y="4560673"/>
            <a:chExt cx="874040" cy="1561438"/>
          </a:xfrm>
        </p:grpSpPr>
        <p:grpSp>
          <p:nvGrpSpPr>
            <p:cNvPr id="102" name="グループ化 101">
              <a:extLst>
                <a:ext uri="{FF2B5EF4-FFF2-40B4-BE49-F238E27FC236}">
                  <a16:creationId xmlns:a16="http://schemas.microsoft.com/office/drawing/2014/main" id="{A0EE5D96-FFA1-5C1E-26B8-12D38E0AA451}"/>
                </a:ext>
              </a:extLst>
            </p:cNvPr>
            <p:cNvGrpSpPr/>
            <p:nvPr/>
          </p:nvGrpSpPr>
          <p:grpSpPr>
            <a:xfrm>
              <a:off x="5832124" y="4560673"/>
              <a:ext cx="874040" cy="1561438"/>
              <a:chOff x="1378346" y="1652734"/>
              <a:chExt cx="874040" cy="1561438"/>
            </a:xfrm>
          </p:grpSpPr>
          <p:sp>
            <p:nvSpPr>
              <p:cNvPr id="104" name="角丸四角形 296">
                <a:extLst>
                  <a:ext uri="{FF2B5EF4-FFF2-40B4-BE49-F238E27FC236}">
                    <a16:creationId xmlns:a16="http://schemas.microsoft.com/office/drawing/2014/main" id="{97C74CAD-8889-7AD0-59F8-0CA22B16BCA3}"/>
                  </a:ext>
                </a:extLst>
              </p:cNvPr>
              <p:cNvSpPr/>
              <p:nvPr/>
            </p:nvSpPr>
            <p:spPr>
              <a:xfrm>
                <a:off x="1439079" y="1652734"/>
                <a:ext cx="773478" cy="1561438"/>
              </a:xfrm>
              <a:prstGeom prst="roundRect">
                <a:avLst/>
              </a:prstGeom>
              <a:solidFill>
                <a:sysClr val="window" lastClr="FFFFFF"/>
              </a:solidFill>
              <a:ln w="12700" cap="flat" cmpd="sng" algn="ctr">
                <a:solidFill>
                  <a:srgbClr val="70AD47"/>
                </a:solidFill>
                <a:prstDash val="solid"/>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05" name="テキスト ボックス 104">
                <a:extLst>
                  <a:ext uri="{FF2B5EF4-FFF2-40B4-BE49-F238E27FC236}">
                    <a16:creationId xmlns:a16="http://schemas.microsoft.com/office/drawing/2014/main" id="{67426105-52D5-0A6A-E31B-8D968E66E691}"/>
                  </a:ext>
                </a:extLst>
              </p:cNvPr>
              <p:cNvSpPr txBox="1"/>
              <p:nvPr/>
            </p:nvSpPr>
            <p:spPr>
              <a:xfrm>
                <a:off x="1378346" y="1697706"/>
                <a:ext cx="874040" cy="1123645"/>
              </a:xfrm>
              <a:prstGeom prst="rect">
                <a:avLst/>
              </a:prstGeom>
              <a:noFill/>
            </p:spPr>
            <p:txBody>
              <a:bodyPr wrap="none" rtlCol="0">
                <a:spAutoFit/>
              </a:bodyPr>
              <a:lstStyle/>
              <a:p>
                <a:pPr algn="ctr" defTabSz="457200" fontAlgn="auto">
                  <a:spcBef>
                    <a:spcPts val="0"/>
                  </a:spcBef>
                  <a:spcAft>
                    <a:spcPts val="0"/>
                  </a:spcAft>
                  <a:defRPr/>
                </a:pPr>
                <a:r>
                  <a:rPr lang="ja-JP" altLang="en-US" sz="10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　　　</a:t>
                </a:r>
                <a:endPar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　　発行者</a:t>
                </a:r>
                <a:b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Issuer)</a:t>
                </a:r>
              </a:p>
              <a:p>
                <a:pPr algn="ctr" defTabSz="457200" fontAlgn="auto">
                  <a:spcBef>
                    <a:spcPts val="0"/>
                  </a:spcBef>
                  <a:spcAft>
                    <a:spcPts val="0"/>
                  </a:spcAft>
                  <a:defRPr/>
                </a:pPr>
                <a:endPar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KYC/KYB</a:t>
                </a:r>
                <a:br>
                  <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8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発行機関</a:t>
                </a:r>
                <a:endPar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grpSp>
        <p:pic>
          <p:nvPicPr>
            <p:cNvPr id="103" name="グラフィックス 108" descr="オフィス ワーカー (男性) 単色塗りつぶし">
              <a:extLst>
                <a:ext uri="{FF2B5EF4-FFF2-40B4-BE49-F238E27FC236}">
                  <a16:creationId xmlns:a16="http://schemas.microsoft.com/office/drawing/2014/main" id="{3B82BBFF-33DC-BB70-841D-BE812C8C425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53082" y="4758161"/>
              <a:ext cx="224996" cy="223209"/>
            </a:xfrm>
            <a:prstGeom prst="rect">
              <a:avLst/>
            </a:prstGeom>
          </p:spPr>
        </p:pic>
      </p:grpSp>
      <p:cxnSp>
        <p:nvCxnSpPr>
          <p:cNvPr id="106" name="直線矢印コネクタ 105">
            <a:extLst>
              <a:ext uri="{FF2B5EF4-FFF2-40B4-BE49-F238E27FC236}">
                <a16:creationId xmlns:a16="http://schemas.microsoft.com/office/drawing/2014/main" id="{68736E30-9ABC-C49F-D493-29D645DAF9BD}"/>
              </a:ext>
            </a:extLst>
          </p:cNvPr>
          <p:cNvCxnSpPr>
            <a:cxnSpLocks/>
          </p:cNvCxnSpPr>
          <p:nvPr/>
        </p:nvCxnSpPr>
        <p:spPr>
          <a:xfrm flipV="1">
            <a:off x="6759114" y="5884784"/>
            <a:ext cx="459711" cy="3820"/>
          </a:xfrm>
          <a:prstGeom prst="straightConnector1">
            <a:avLst/>
          </a:prstGeom>
          <a:noFill/>
          <a:ln w="15875" cap="flat" cmpd="sng" algn="ctr">
            <a:solidFill>
              <a:srgbClr val="70AD47"/>
            </a:solidFill>
            <a:prstDash val="solid"/>
            <a:miter lim="800000"/>
            <a:tailEnd type="triangle"/>
          </a:ln>
          <a:effectLst/>
        </p:spPr>
      </p:cxnSp>
      <p:sp>
        <p:nvSpPr>
          <p:cNvPr id="107" name="テキスト ボックス 106">
            <a:extLst>
              <a:ext uri="{FF2B5EF4-FFF2-40B4-BE49-F238E27FC236}">
                <a16:creationId xmlns:a16="http://schemas.microsoft.com/office/drawing/2014/main" id="{601E335B-148E-CBE0-4449-3157F24DD2A4}"/>
              </a:ext>
            </a:extLst>
          </p:cNvPr>
          <p:cNvSpPr txBox="1"/>
          <p:nvPr/>
        </p:nvSpPr>
        <p:spPr>
          <a:xfrm>
            <a:off x="6685738" y="5628170"/>
            <a:ext cx="643126" cy="276999"/>
          </a:xfrm>
          <a:prstGeom prst="rect">
            <a:avLst/>
          </a:prstGeom>
          <a:noFill/>
        </p:spPr>
        <p:txBody>
          <a:bodyPr wrap="none" rtlCol="0">
            <a:spAutoFit/>
          </a:bodyPr>
          <a:lstStyle/>
          <a:p>
            <a:pPr algn="ctr" defTabSz="457200" fontAlgn="auto">
              <a:spcBef>
                <a:spcPts val="0"/>
              </a:spcBef>
              <a:spcAft>
                <a:spcPts val="0"/>
              </a:spcAft>
              <a:defRPr/>
            </a:pPr>
            <a:r>
              <a:rPr lang="en-US" altLang="ja-JP"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6.KYC/KYB</a:t>
            </a:r>
            <a:br>
              <a:rPr lang="en-US" altLang="ja-JP"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en-US" altLang="ja-JP"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発行</a:t>
            </a:r>
            <a:endParaRPr lang="en-US" altLang="ja-JP"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08" name="グループ化 107">
            <a:extLst>
              <a:ext uri="{FF2B5EF4-FFF2-40B4-BE49-F238E27FC236}">
                <a16:creationId xmlns:a16="http://schemas.microsoft.com/office/drawing/2014/main" id="{FC2F17A9-C7A7-A9F7-4DCB-D080E29D58AA}"/>
              </a:ext>
            </a:extLst>
          </p:cNvPr>
          <p:cNvGrpSpPr/>
          <p:nvPr/>
        </p:nvGrpSpPr>
        <p:grpSpPr>
          <a:xfrm>
            <a:off x="8153756" y="5241080"/>
            <a:ext cx="757795" cy="591009"/>
            <a:chOff x="8193966" y="5200542"/>
            <a:chExt cx="817872" cy="634613"/>
          </a:xfrm>
        </p:grpSpPr>
        <p:grpSp>
          <p:nvGrpSpPr>
            <p:cNvPr id="109" name="グループ化 108">
              <a:extLst>
                <a:ext uri="{FF2B5EF4-FFF2-40B4-BE49-F238E27FC236}">
                  <a16:creationId xmlns:a16="http://schemas.microsoft.com/office/drawing/2014/main" id="{A9A24245-0BFC-E534-DC62-3C83EC728856}"/>
                </a:ext>
              </a:extLst>
            </p:cNvPr>
            <p:cNvGrpSpPr/>
            <p:nvPr/>
          </p:nvGrpSpPr>
          <p:grpSpPr>
            <a:xfrm>
              <a:off x="8349181" y="5200542"/>
              <a:ext cx="592057" cy="634613"/>
              <a:chOff x="3837021" y="2454946"/>
              <a:chExt cx="592057" cy="634613"/>
            </a:xfrm>
          </p:grpSpPr>
          <p:sp>
            <p:nvSpPr>
              <p:cNvPr id="111" name="テキスト ボックス 110">
                <a:extLst>
                  <a:ext uri="{FF2B5EF4-FFF2-40B4-BE49-F238E27FC236}">
                    <a16:creationId xmlns:a16="http://schemas.microsoft.com/office/drawing/2014/main" id="{AAD4A7C9-BB1D-F503-2A1D-8AB4C6E08127}"/>
                  </a:ext>
                </a:extLst>
              </p:cNvPr>
              <p:cNvSpPr txBox="1"/>
              <p:nvPr/>
            </p:nvSpPr>
            <p:spPr>
              <a:xfrm>
                <a:off x="4215342" y="2674300"/>
                <a:ext cx="0" cy="0"/>
              </a:xfrm>
              <a:prstGeom prst="rect">
                <a:avLst/>
              </a:prstGeom>
              <a:noFill/>
            </p:spPr>
            <p:txBody>
              <a:bodyPr wrap="none" lIns="0" rIns="0" rtlCol="0">
                <a:noAutofit/>
              </a:bodyPr>
              <a:lstStyle/>
              <a:p>
                <a:pPr defTabSz="288000" fontAlgn="auto">
                  <a:spcBef>
                    <a:spcPts val="0"/>
                  </a:spcBef>
                  <a:spcAft>
                    <a:spcPts val="0"/>
                  </a:spcAft>
                  <a:defRPr/>
                </a:pPr>
                <a:endParaRPr kumimoji="1" lang="ja-JP" altLang="en-US" sz="18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2" name="1 つの角を切り取った四角形 80">
                <a:extLst>
                  <a:ext uri="{FF2B5EF4-FFF2-40B4-BE49-F238E27FC236}">
                    <a16:creationId xmlns:a16="http://schemas.microsoft.com/office/drawing/2014/main" id="{9D89A603-6839-B3BA-3527-BFB1E7B53404}"/>
                  </a:ext>
                </a:extLst>
              </p:cNvPr>
              <p:cNvSpPr/>
              <p:nvPr/>
            </p:nvSpPr>
            <p:spPr>
              <a:xfrm>
                <a:off x="3837021" y="2454946"/>
                <a:ext cx="592057" cy="634613"/>
              </a:xfrm>
              <a:prstGeom prst="snip1Rect">
                <a:avLst/>
              </a:prstGeom>
              <a:solidFill>
                <a:sysClr val="window" lastClr="FFFFFF"/>
              </a:solidFill>
              <a:ln w="19050" cap="flat" cmpd="sng" algn="ctr">
                <a:solidFill>
                  <a:srgbClr val="4472C4"/>
                </a:solid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3" name="1 つの角を切り取った四角形 81">
                <a:extLst>
                  <a:ext uri="{FF2B5EF4-FFF2-40B4-BE49-F238E27FC236}">
                    <a16:creationId xmlns:a16="http://schemas.microsoft.com/office/drawing/2014/main" id="{94710040-39DF-E00D-5AE2-FA8F2551F538}"/>
                  </a:ext>
                </a:extLst>
              </p:cNvPr>
              <p:cNvSpPr/>
              <p:nvPr/>
            </p:nvSpPr>
            <p:spPr>
              <a:xfrm>
                <a:off x="3879329" y="2491663"/>
                <a:ext cx="515618" cy="154230"/>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200" fontAlgn="auto">
                  <a:spcBef>
                    <a:spcPts val="0"/>
                  </a:spcBef>
                  <a:spcAft>
                    <a:spcPts val="0"/>
                  </a:spcAft>
                  <a:defRPr/>
                </a:pPr>
                <a:r>
                  <a:rPr kumimoji="1" lang="en-US" altLang="ja-JP" sz="7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kumimoji="1" lang="en-US" altLang="ja-JP"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(KYC)</a:t>
                </a:r>
                <a:endParaRPr kumimoji="1"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4" name="1 つの角を切り取った四角形 82">
                <a:extLst>
                  <a:ext uri="{FF2B5EF4-FFF2-40B4-BE49-F238E27FC236}">
                    <a16:creationId xmlns:a16="http://schemas.microsoft.com/office/drawing/2014/main" id="{CE8A5B42-5D78-F078-DAFA-4EC0D6B4A861}"/>
                  </a:ext>
                </a:extLst>
              </p:cNvPr>
              <p:cNvSpPr/>
              <p:nvPr/>
            </p:nvSpPr>
            <p:spPr>
              <a:xfrm>
                <a:off x="3879329" y="2663664"/>
                <a:ext cx="515618" cy="154230"/>
              </a:xfrm>
              <a:prstGeom prst="snip1Rect">
                <a:avLst>
                  <a:gd name="adj" fmla="val 40558"/>
                </a:avLst>
              </a:prstGeom>
              <a:solidFill>
                <a:srgbClr val="70AD47"/>
              </a:solidFill>
              <a:ln w="3175" cap="flat" cmpd="sng" algn="ctr">
                <a:noFill/>
                <a:prstDash val="solid"/>
                <a:miter lim="800000"/>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200" fontAlgn="auto">
                  <a:spcBef>
                    <a:spcPts val="0"/>
                  </a:spcBef>
                  <a:spcAft>
                    <a:spcPts val="0"/>
                  </a:spcAft>
                  <a:defRPr/>
                </a:pPr>
                <a:r>
                  <a:rPr kumimoji="1" lang="en-US" altLang="ja-JP" sz="7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VC</a:t>
                </a:r>
                <a:r>
                  <a:rPr lang="en-US" altLang="ja-JP"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(KYB</a:t>
                </a:r>
                <a:r>
                  <a:rPr lang="ja-JP" altLang="en-US" sz="500" b="1" kern="0">
                    <a:solidFill>
                      <a:prstClr val="white"/>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800" b="1"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110" name="テキスト ボックス 109">
              <a:extLst>
                <a:ext uri="{FF2B5EF4-FFF2-40B4-BE49-F238E27FC236}">
                  <a16:creationId xmlns:a16="http://schemas.microsoft.com/office/drawing/2014/main" id="{E4B23173-5326-312B-42D5-99DC993A8EF0}"/>
                </a:ext>
              </a:extLst>
            </p:cNvPr>
            <p:cNvSpPr txBox="1"/>
            <p:nvPr/>
          </p:nvSpPr>
          <p:spPr>
            <a:xfrm>
              <a:off x="8193966" y="5559341"/>
              <a:ext cx="817872" cy="231339"/>
            </a:xfrm>
            <a:prstGeom prst="rect">
              <a:avLst/>
            </a:prstGeom>
            <a:noFill/>
          </p:spPr>
          <p:txBody>
            <a:bodyPr wrap="square" lIns="0" tIns="0" rIns="0" bIns="0" rtlCol="0">
              <a:spAutoFit/>
            </a:bodyPr>
            <a:lstStyle/>
            <a:p>
              <a:pPr algn="ctr" fontAlgn="auto">
                <a:spcBef>
                  <a:spcPts val="0"/>
                </a:spcBef>
                <a:spcAft>
                  <a:spcPts val="0"/>
                </a:spcAft>
                <a:defRPr/>
              </a:pPr>
              <a:r>
                <a:rPr lang="ja-JP" altLang="en-US" sz="7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申請情報</a:t>
              </a:r>
              <a:br>
                <a:rPr lang="en-US" altLang="ja-JP" sz="7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en-US" altLang="ja-JP" sz="7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(VP)</a:t>
              </a:r>
              <a:endParaRPr lang="ja-JP" altLang="en-US" sz="7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grpSp>
      <p:sp>
        <p:nvSpPr>
          <p:cNvPr id="115" name="テキスト ボックス 114">
            <a:extLst>
              <a:ext uri="{FF2B5EF4-FFF2-40B4-BE49-F238E27FC236}">
                <a16:creationId xmlns:a16="http://schemas.microsoft.com/office/drawing/2014/main" id="{35918F01-C339-845D-F5BA-F2F88C1C47EA}"/>
              </a:ext>
            </a:extLst>
          </p:cNvPr>
          <p:cNvSpPr txBox="1"/>
          <p:nvPr/>
        </p:nvSpPr>
        <p:spPr>
          <a:xfrm>
            <a:off x="8078572" y="6024791"/>
            <a:ext cx="550465" cy="92333"/>
          </a:xfrm>
          <a:prstGeom prst="rect">
            <a:avLst/>
          </a:prstGeom>
          <a:noFill/>
          <a:ln>
            <a:noFill/>
          </a:ln>
        </p:spPr>
        <p:txBody>
          <a:bodyPr wrap="square" lIns="0" tIns="0" rIns="0" bIns="0" rtlCol="0">
            <a:spAutoFit/>
          </a:bodyPr>
          <a:lstStyle/>
          <a:p>
            <a:pPr algn="ctr" defTabSz="457200" fontAlgn="auto">
              <a:spcBef>
                <a:spcPts val="0"/>
              </a:spcBef>
              <a:spcAft>
                <a:spcPts val="0"/>
              </a:spcAft>
              <a:defRPr/>
            </a:pPr>
            <a: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9.</a:t>
            </a: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取引開始</a:t>
            </a:r>
            <a:endParaRPr lang="ja-JP" altLang="en-US" sz="5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16" name="フリーフォーム 271">
            <a:extLst>
              <a:ext uri="{FF2B5EF4-FFF2-40B4-BE49-F238E27FC236}">
                <a16:creationId xmlns:a16="http://schemas.microsoft.com/office/drawing/2014/main" id="{FCC1F509-914C-0C7C-5A6E-489E9A576E54}"/>
              </a:ext>
            </a:extLst>
          </p:cNvPr>
          <p:cNvSpPr/>
          <p:nvPr/>
        </p:nvSpPr>
        <p:spPr>
          <a:xfrm>
            <a:off x="9438588" y="6029646"/>
            <a:ext cx="258246" cy="109293"/>
          </a:xfrm>
          <a:custGeom>
            <a:avLst/>
            <a:gdLst>
              <a:gd name="connsiteX0" fmla="*/ 0 w 278720"/>
              <a:gd name="connsiteY0" fmla="*/ 0 h 117356"/>
              <a:gd name="connsiteX1" fmla="*/ 278720 w 278720"/>
              <a:gd name="connsiteY1" fmla="*/ 0 h 117356"/>
              <a:gd name="connsiteX2" fmla="*/ 278720 w 278720"/>
              <a:gd name="connsiteY2" fmla="*/ 117356 h 117356"/>
              <a:gd name="connsiteX3" fmla="*/ 9779 w 278720"/>
              <a:gd name="connsiteY3" fmla="*/ 117356 h 117356"/>
            </a:gdLst>
            <a:ahLst/>
            <a:cxnLst>
              <a:cxn ang="0">
                <a:pos x="connsiteX0" y="connsiteY0"/>
              </a:cxn>
              <a:cxn ang="0">
                <a:pos x="connsiteX1" y="connsiteY1"/>
              </a:cxn>
              <a:cxn ang="0">
                <a:pos x="connsiteX2" y="connsiteY2"/>
              </a:cxn>
              <a:cxn ang="0">
                <a:pos x="connsiteX3" y="connsiteY3"/>
              </a:cxn>
            </a:cxnLst>
            <a:rect l="l" t="t" r="r" b="b"/>
            <a:pathLst>
              <a:path w="278720" h="117356">
                <a:moveTo>
                  <a:pt x="0" y="0"/>
                </a:moveTo>
                <a:lnTo>
                  <a:pt x="278720" y="0"/>
                </a:lnTo>
                <a:lnTo>
                  <a:pt x="278720" y="117356"/>
                </a:lnTo>
                <a:lnTo>
                  <a:pt x="9779" y="117356"/>
                </a:lnTo>
              </a:path>
            </a:pathLst>
          </a:custGeom>
          <a:noFill/>
          <a:ln w="15875" cap="flat" cmpd="sng" algn="ctr">
            <a:solidFill>
              <a:srgbClr val="ED7D31"/>
            </a:solidFill>
            <a:prstDash val="solid"/>
            <a:miter lim="800000"/>
            <a:headEnd type="none" w="sm" len="sm"/>
            <a:tailEnd type="triangle" w="med" len="med"/>
          </a:ln>
          <a:effectLst/>
        </p:spPr>
        <p:txBody>
          <a:bodyPr rtlCol="0" anchor="ctr"/>
          <a:lstStyle/>
          <a:p>
            <a:pPr algn="ctr" defTabSz="457200" fontAlgn="auto">
              <a:spcBef>
                <a:spcPts val="0"/>
              </a:spcBef>
              <a:spcAft>
                <a:spcPts val="0"/>
              </a:spcAft>
              <a:defRPr/>
            </a:pPr>
            <a:endParaRPr kumimoji="1" lang="ja-JP" altLang="en-US" sz="1800"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17" name="直線矢印コネクタ 116">
            <a:extLst>
              <a:ext uri="{FF2B5EF4-FFF2-40B4-BE49-F238E27FC236}">
                <a16:creationId xmlns:a16="http://schemas.microsoft.com/office/drawing/2014/main" id="{9A946BD6-B591-3147-8D79-BC69F1352F62}"/>
              </a:ext>
            </a:extLst>
          </p:cNvPr>
          <p:cNvCxnSpPr>
            <a:cxnSpLocks/>
          </p:cNvCxnSpPr>
          <p:nvPr/>
        </p:nvCxnSpPr>
        <p:spPr>
          <a:xfrm flipH="1">
            <a:off x="5592685" y="5454599"/>
            <a:ext cx="432000" cy="0"/>
          </a:xfrm>
          <a:prstGeom prst="straightConnector1">
            <a:avLst/>
          </a:prstGeom>
          <a:noFill/>
          <a:ln w="15875" cap="flat" cmpd="sng" algn="ctr">
            <a:solidFill>
              <a:srgbClr val="70AD47"/>
            </a:solidFill>
            <a:prstDash val="solid"/>
            <a:miter lim="800000"/>
            <a:tailEnd type="triangle"/>
          </a:ln>
          <a:effectLst/>
        </p:spPr>
      </p:cxnSp>
      <p:sp>
        <p:nvSpPr>
          <p:cNvPr id="118" name="テキスト ボックス 117">
            <a:extLst>
              <a:ext uri="{FF2B5EF4-FFF2-40B4-BE49-F238E27FC236}">
                <a16:creationId xmlns:a16="http://schemas.microsoft.com/office/drawing/2014/main" id="{5F44668F-9A65-8CA9-05A3-B89CCDDE3C5B}"/>
              </a:ext>
            </a:extLst>
          </p:cNvPr>
          <p:cNvSpPr txBox="1"/>
          <p:nvPr/>
        </p:nvSpPr>
        <p:spPr>
          <a:xfrm>
            <a:off x="5509222" y="5035629"/>
            <a:ext cx="564577" cy="369332"/>
          </a:xfrm>
          <a:prstGeom prst="rect">
            <a:avLst/>
          </a:prstGeom>
          <a:noFill/>
        </p:spPr>
        <p:txBody>
          <a:bodyPr wrap="none" rtlCol="0">
            <a:spAutoFit/>
          </a:bodyPr>
          <a:lstStyle/>
          <a:p>
            <a:pPr algn="ctr" defTabSz="457200" fontAlgn="auto">
              <a:spcBef>
                <a:spcPts val="0"/>
              </a:spcBef>
              <a:spcAft>
                <a:spcPts val="0"/>
              </a:spcAft>
              <a:defRPr/>
            </a:pPr>
            <a:r>
              <a:rPr lang="en-US" altLang="ja-JP" sz="6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4.</a:t>
            </a:r>
            <a:r>
              <a:rPr lang="ja-JP" altLang="en-US"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申請者の</a:t>
            </a:r>
            <a:br>
              <a:rPr lang="en-US" altLang="ja-JP" sz="6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ja-JP" altLang="en-US"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身元・事業</a:t>
            </a:r>
            <a:endParaRPr lang="en-US" altLang="ja-JP" sz="6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状況確認</a:t>
            </a:r>
            <a:endParaRPr lang="ja-JP" altLang="en-US" sz="5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19" name="直線矢印コネクタ 118">
            <a:extLst>
              <a:ext uri="{FF2B5EF4-FFF2-40B4-BE49-F238E27FC236}">
                <a16:creationId xmlns:a16="http://schemas.microsoft.com/office/drawing/2014/main" id="{0317A9D0-1B05-DAB1-BE42-FBCAAFAA5007}"/>
              </a:ext>
            </a:extLst>
          </p:cNvPr>
          <p:cNvCxnSpPr>
            <a:cxnSpLocks/>
          </p:cNvCxnSpPr>
          <p:nvPr/>
        </p:nvCxnSpPr>
        <p:spPr>
          <a:xfrm>
            <a:off x="6755559" y="5594908"/>
            <a:ext cx="494279" cy="0"/>
          </a:xfrm>
          <a:prstGeom prst="straightConnector1">
            <a:avLst/>
          </a:prstGeom>
          <a:noFill/>
          <a:ln w="15875" cap="flat" cmpd="sng" algn="ctr">
            <a:solidFill>
              <a:srgbClr val="70AD47"/>
            </a:solidFill>
            <a:prstDash val="solid"/>
            <a:miter lim="800000"/>
            <a:tailEnd type="triangle"/>
          </a:ln>
          <a:effectLst/>
        </p:spPr>
      </p:cxnSp>
      <p:sp>
        <p:nvSpPr>
          <p:cNvPr id="120" name="テキスト ボックス 119">
            <a:extLst>
              <a:ext uri="{FF2B5EF4-FFF2-40B4-BE49-F238E27FC236}">
                <a16:creationId xmlns:a16="http://schemas.microsoft.com/office/drawing/2014/main" id="{3D2C54ED-8BA0-C60B-9818-360E43054B92}"/>
              </a:ext>
            </a:extLst>
          </p:cNvPr>
          <p:cNvSpPr txBox="1"/>
          <p:nvPr/>
        </p:nvSpPr>
        <p:spPr>
          <a:xfrm>
            <a:off x="6688624" y="5340872"/>
            <a:ext cx="564578" cy="276999"/>
          </a:xfrm>
          <a:prstGeom prst="rect">
            <a:avLst/>
          </a:prstGeom>
          <a:noFill/>
        </p:spPr>
        <p:txBody>
          <a:bodyPr wrap="none" rtlCol="0">
            <a:spAutoFit/>
          </a:bodyPr>
          <a:lstStyle/>
          <a:p>
            <a:pPr algn="ctr" defTabSz="457200" fontAlgn="auto">
              <a:spcBef>
                <a:spcPts val="0"/>
              </a:spcBef>
              <a:spcAft>
                <a:spcPts val="0"/>
              </a:spcAft>
              <a:defRPr/>
            </a:pPr>
            <a:r>
              <a:rPr lang="en-US" altLang="ja-JP" sz="6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5.</a:t>
            </a:r>
            <a:r>
              <a:rPr lang="ja-JP" altLang="en-US"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申請者の</a:t>
            </a:r>
            <a:br>
              <a:rPr lang="en-US" altLang="ja-JP" sz="6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ja-JP" altLang="en-US" sz="6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実在確認</a:t>
            </a:r>
            <a:endParaRPr lang="en-US" altLang="ja-JP" sz="6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1" name="テキスト ボックス 120">
            <a:extLst>
              <a:ext uri="{FF2B5EF4-FFF2-40B4-BE49-F238E27FC236}">
                <a16:creationId xmlns:a16="http://schemas.microsoft.com/office/drawing/2014/main" id="{DFB5318E-804A-574F-4476-5BF6D049FD3A}"/>
              </a:ext>
            </a:extLst>
          </p:cNvPr>
          <p:cNvSpPr txBox="1"/>
          <p:nvPr/>
        </p:nvSpPr>
        <p:spPr>
          <a:xfrm>
            <a:off x="5717420" y="6628137"/>
            <a:ext cx="0" cy="0"/>
          </a:xfrm>
          <a:prstGeom prst="rect">
            <a:avLst/>
          </a:prstGeom>
          <a:noFill/>
        </p:spPr>
        <p:txBody>
          <a:bodyPr wrap="none" lIns="0" rIns="0" rtlCol="0">
            <a:noAutofit/>
          </a:bodyPr>
          <a:lstStyle/>
          <a:p>
            <a:pPr defTabSz="288000" fontAlgn="auto">
              <a:spcBef>
                <a:spcPts val="0"/>
              </a:spcBef>
              <a:spcAft>
                <a:spcPts val="0"/>
              </a:spcAft>
              <a:defRPr/>
            </a:pPr>
            <a:endParaRPr kumimoji="1" lang="ja-JP" altLang="en-US" sz="180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2" name="テキスト ボックス 121">
            <a:extLst>
              <a:ext uri="{FF2B5EF4-FFF2-40B4-BE49-F238E27FC236}">
                <a16:creationId xmlns:a16="http://schemas.microsoft.com/office/drawing/2014/main" id="{C0DB87CB-C098-EEA8-1DF8-91C09389D12A}"/>
              </a:ext>
            </a:extLst>
          </p:cNvPr>
          <p:cNvSpPr txBox="1"/>
          <p:nvPr/>
        </p:nvSpPr>
        <p:spPr>
          <a:xfrm>
            <a:off x="8049466" y="4824287"/>
            <a:ext cx="570990" cy="184666"/>
          </a:xfrm>
          <a:prstGeom prst="rect">
            <a:avLst/>
          </a:prstGeom>
          <a:noFill/>
        </p:spPr>
        <p:txBody>
          <a:bodyPr wrap="none" rtlCol="0">
            <a:spAutoFit/>
          </a:bodyPr>
          <a:lstStyle/>
          <a:p>
            <a:pPr algn="ctr" defTabSz="457200" fontAlgn="auto">
              <a:spcBef>
                <a:spcPts val="0"/>
              </a:spcBef>
              <a:spcAft>
                <a:spcPts val="0"/>
              </a:spcAft>
              <a:defRPr/>
            </a:pPr>
            <a:r>
              <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取引申込</a:t>
            </a:r>
            <a:endPar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3" name="テキスト ボックス 122">
            <a:extLst>
              <a:ext uri="{FF2B5EF4-FFF2-40B4-BE49-F238E27FC236}">
                <a16:creationId xmlns:a16="http://schemas.microsoft.com/office/drawing/2014/main" id="{4C7399A3-A4CB-C344-637B-62B45B85B0B2}"/>
              </a:ext>
            </a:extLst>
          </p:cNvPr>
          <p:cNvSpPr txBox="1"/>
          <p:nvPr/>
        </p:nvSpPr>
        <p:spPr>
          <a:xfrm>
            <a:off x="8030954" y="4971469"/>
            <a:ext cx="643126" cy="276999"/>
          </a:xfrm>
          <a:prstGeom prst="rect">
            <a:avLst/>
          </a:prstGeom>
          <a:noFill/>
        </p:spPr>
        <p:txBody>
          <a:bodyPr wrap="none" rtlCol="0">
            <a:spAutoFit/>
          </a:bodyPr>
          <a:lstStyle/>
          <a:p>
            <a:pPr algn="ctr" defTabSz="457200" fontAlgn="auto">
              <a:spcBef>
                <a:spcPts val="0"/>
              </a:spcBef>
              <a:spcAft>
                <a:spcPts val="0"/>
              </a:spcAft>
              <a:defRPr/>
            </a:pP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2.KYC/KYB</a:t>
            </a:r>
            <a:b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取得依頼</a:t>
            </a:r>
            <a:endPar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4" name="直線矢印コネクタ 123">
            <a:extLst>
              <a:ext uri="{FF2B5EF4-FFF2-40B4-BE49-F238E27FC236}">
                <a16:creationId xmlns:a16="http://schemas.microsoft.com/office/drawing/2014/main" id="{61BA348C-91B3-48B4-80DA-90AB2FD4CD5E}"/>
              </a:ext>
            </a:extLst>
          </p:cNvPr>
          <p:cNvCxnSpPr>
            <a:cxnSpLocks/>
          </p:cNvCxnSpPr>
          <p:nvPr/>
        </p:nvCxnSpPr>
        <p:spPr>
          <a:xfrm>
            <a:off x="8006802" y="4971247"/>
            <a:ext cx="709982" cy="0"/>
          </a:xfrm>
          <a:prstGeom prst="straightConnector1">
            <a:avLst/>
          </a:prstGeom>
          <a:noFill/>
          <a:ln w="15875" cap="flat" cmpd="sng" algn="ctr">
            <a:solidFill>
              <a:srgbClr val="4472C4"/>
            </a:solidFill>
            <a:prstDash val="solid"/>
            <a:miter lim="800000"/>
            <a:tailEnd type="triangle"/>
          </a:ln>
          <a:effectLst/>
        </p:spPr>
      </p:cxnSp>
      <p:cxnSp>
        <p:nvCxnSpPr>
          <p:cNvPr id="125" name="直線矢印コネクタ 124">
            <a:extLst>
              <a:ext uri="{FF2B5EF4-FFF2-40B4-BE49-F238E27FC236}">
                <a16:creationId xmlns:a16="http://schemas.microsoft.com/office/drawing/2014/main" id="{4FAD32B7-F9C2-39FA-4596-1C5AF6800002}"/>
              </a:ext>
            </a:extLst>
          </p:cNvPr>
          <p:cNvCxnSpPr>
            <a:cxnSpLocks/>
          </p:cNvCxnSpPr>
          <p:nvPr/>
        </p:nvCxnSpPr>
        <p:spPr>
          <a:xfrm>
            <a:off x="8006802" y="5193960"/>
            <a:ext cx="716571" cy="0"/>
          </a:xfrm>
          <a:prstGeom prst="straightConnector1">
            <a:avLst/>
          </a:prstGeom>
          <a:noFill/>
          <a:ln w="15875" cap="flat" cmpd="sng" algn="ctr">
            <a:solidFill>
              <a:srgbClr val="ED7D31"/>
            </a:solidFill>
            <a:prstDash val="solid"/>
            <a:miter lim="800000"/>
            <a:headEnd type="triangle" w="med" len="med"/>
            <a:tailEnd type="none" w="med" len="med"/>
          </a:ln>
          <a:effectLst/>
        </p:spPr>
      </p:cxnSp>
      <p:sp>
        <p:nvSpPr>
          <p:cNvPr id="126" name="テキスト ボックス 125">
            <a:extLst>
              <a:ext uri="{FF2B5EF4-FFF2-40B4-BE49-F238E27FC236}">
                <a16:creationId xmlns:a16="http://schemas.microsoft.com/office/drawing/2014/main" id="{C05A556F-29F9-5A33-371E-CFAA3403A89E}"/>
              </a:ext>
            </a:extLst>
          </p:cNvPr>
          <p:cNvSpPr txBox="1"/>
          <p:nvPr/>
        </p:nvSpPr>
        <p:spPr>
          <a:xfrm>
            <a:off x="5435395" y="6464109"/>
            <a:ext cx="4007027" cy="268090"/>
          </a:xfrm>
          <a:prstGeom prst="rect">
            <a:avLst/>
          </a:prstGeom>
          <a:noFill/>
        </p:spPr>
        <p:txBody>
          <a:bodyPr wrap="square" lIns="0" rIns="0" rtlCol="0">
            <a:noAutofit/>
          </a:bodyPr>
          <a:lstStyle/>
          <a:p>
            <a:pPr algn="ctr" defTabSz="288000" fontAlgn="auto">
              <a:spcBef>
                <a:spcPts val="0"/>
              </a:spcBef>
              <a:spcAft>
                <a:spcPts val="0"/>
              </a:spcAft>
              <a:defRPr/>
            </a:pPr>
            <a:r>
              <a:rPr kumimoji="1" lang="en-US" altLang="ja-JP" sz="1100" b="1">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Trusted Web</a:t>
            </a:r>
            <a:r>
              <a:rPr kumimoji="1" lang="ja-JP" altLang="en-US" sz="1100" b="1">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により実現する検証可能な</a:t>
            </a:r>
            <a:r>
              <a:rPr kumimoji="1" lang="en-US" altLang="ja-JP" sz="1100" b="1">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KYC/KYB</a:t>
            </a:r>
            <a:r>
              <a:rPr kumimoji="1" lang="ja-JP" altLang="en-US" sz="1100" b="1">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の仕組み</a:t>
            </a:r>
          </a:p>
        </p:txBody>
      </p:sp>
      <p:sp>
        <p:nvSpPr>
          <p:cNvPr id="127" name="角丸四角形 304">
            <a:extLst>
              <a:ext uri="{FF2B5EF4-FFF2-40B4-BE49-F238E27FC236}">
                <a16:creationId xmlns:a16="http://schemas.microsoft.com/office/drawing/2014/main" id="{BAA2FFC1-7AF5-2056-F5DD-C1C3FA288579}"/>
              </a:ext>
            </a:extLst>
          </p:cNvPr>
          <p:cNvSpPr/>
          <p:nvPr/>
        </p:nvSpPr>
        <p:spPr>
          <a:xfrm>
            <a:off x="322126" y="4642590"/>
            <a:ext cx="3485047" cy="1770411"/>
          </a:xfrm>
          <a:prstGeom prst="roundRect">
            <a:avLst/>
          </a:prstGeom>
          <a:solidFill>
            <a:srgbClr val="4472C4">
              <a:lumMod val="60000"/>
              <a:lumOff val="40000"/>
              <a:alpha val="39794"/>
            </a:srgbClr>
          </a:solidFill>
          <a:ln w="3175" cap="flat" cmpd="sng" algn="ctr">
            <a:noFill/>
            <a:prstDash val="solid"/>
            <a:miter lim="800000"/>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457200" fontAlgn="auto">
              <a:spcBef>
                <a:spcPts val="0"/>
              </a:spcBef>
              <a:spcAft>
                <a:spcPts val="0"/>
              </a:spcAft>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28" name="角丸四角形 306">
            <a:extLst>
              <a:ext uri="{FF2B5EF4-FFF2-40B4-BE49-F238E27FC236}">
                <a16:creationId xmlns:a16="http://schemas.microsoft.com/office/drawing/2014/main" id="{142664F0-8E68-4318-4F7B-B7580141EC69}"/>
              </a:ext>
            </a:extLst>
          </p:cNvPr>
          <p:cNvSpPr/>
          <p:nvPr/>
        </p:nvSpPr>
        <p:spPr>
          <a:xfrm>
            <a:off x="2957856" y="4806862"/>
            <a:ext cx="765163" cy="1565399"/>
          </a:xfrm>
          <a:prstGeom prst="roundRect">
            <a:avLst/>
          </a:prstGeom>
          <a:solidFill>
            <a:sysClr val="window" lastClr="FFFFFF"/>
          </a:solidFill>
          <a:ln w="12700" cap="flat" cmpd="sng" algn="ctr">
            <a:gradFill>
              <a:gsLst>
                <a:gs pos="0">
                  <a:srgbClr val="4472C4">
                    <a:lumMod val="5000"/>
                    <a:lumOff val="95000"/>
                  </a:srgbClr>
                </a:gs>
                <a:gs pos="100000">
                  <a:srgbClr val="ED7D31"/>
                </a:gs>
                <a:gs pos="0">
                  <a:srgbClr val="70AD47"/>
                </a:gs>
                <a:gs pos="0">
                  <a:srgbClr val="4472C4">
                    <a:lumMod val="30000"/>
                    <a:lumOff val="70000"/>
                  </a:srgbClr>
                </a:gs>
              </a:gsLst>
              <a:lin ang="5400000" scaled="1"/>
            </a:gra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9" name="直線矢印コネクタ 128">
            <a:extLst>
              <a:ext uri="{FF2B5EF4-FFF2-40B4-BE49-F238E27FC236}">
                <a16:creationId xmlns:a16="http://schemas.microsoft.com/office/drawing/2014/main" id="{7EFCB60A-2928-51DF-CFCE-547430CD753C}"/>
              </a:ext>
            </a:extLst>
          </p:cNvPr>
          <p:cNvCxnSpPr>
            <a:cxnSpLocks/>
          </p:cNvCxnSpPr>
          <p:nvPr/>
        </p:nvCxnSpPr>
        <p:spPr>
          <a:xfrm>
            <a:off x="2162981" y="5401110"/>
            <a:ext cx="752397" cy="2948"/>
          </a:xfrm>
          <a:prstGeom prst="straightConnector1">
            <a:avLst/>
          </a:prstGeom>
          <a:noFill/>
          <a:ln w="15875" cap="flat" cmpd="sng" algn="ctr">
            <a:solidFill>
              <a:srgbClr val="4472C4"/>
            </a:solidFill>
            <a:prstDash val="solid"/>
            <a:miter lim="800000"/>
            <a:tailEnd type="triangle"/>
          </a:ln>
          <a:effectLst/>
        </p:spPr>
      </p:cxnSp>
      <p:sp>
        <p:nvSpPr>
          <p:cNvPr id="130" name="テキスト ボックス 129">
            <a:extLst>
              <a:ext uri="{FF2B5EF4-FFF2-40B4-BE49-F238E27FC236}">
                <a16:creationId xmlns:a16="http://schemas.microsoft.com/office/drawing/2014/main" id="{94BFD672-F13C-80A7-896A-8D628C1B96B4}"/>
              </a:ext>
            </a:extLst>
          </p:cNvPr>
          <p:cNvSpPr txBox="1"/>
          <p:nvPr/>
        </p:nvSpPr>
        <p:spPr>
          <a:xfrm>
            <a:off x="2111752" y="5221685"/>
            <a:ext cx="894796" cy="184666"/>
          </a:xfrm>
          <a:prstGeom prst="rect">
            <a:avLst/>
          </a:prstGeom>
          <a:noFill/>
          <a:ln>
            <a:noFill/>
          </a:ln>
        </p:spPr>
        <p:txBody>
          <a:bodyPr wrap="square" rtlCol="0">
            <a:spAutoFit/>
          </a:bodyPr>
          <a:lstStyle/>
          <a:p>
            <a:pPr algn="ctr" defTabSz="457200" fontAlgn="auto">
              <a:spcBef>
                <a:spcPts val="0"/>
              </a:spcBef>
              <a:spcAft>
                <a:spcPts val="0"/>
              </a:spcAft>
              <a:defRPr/>
            </a:pPr>
            <a:r>
              <a:rPr lang="en-US" altLang="ja-JP"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6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取引申込</a:t>
            </a:r>
            <a:endParaRPr lang="ja-JP" altLang="en-US" sz="5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31" name="直線矢印コネクタ 130">
            <a:extLst>
              <a:ext uri="{FF2B5EF4-FFF2-40B4-BE49-F238E27FC236}">
                <a16:creationId xmlns:a16="http://schemas.microsoft.com/office/drawing/2014/main" id="{B172AB70-0657-A246-FC50-F5DD0068E049}"/>
              </a:ext>
            </a:extLst>
          </p:cNvPr>
          <p:cNvCxnSpPr>
            <a:cxnSpLocks/>
          </p:cNvCxnSpPr>
          <p:nvPr/>
        </p:nvCxnSpPr>
        <p:spPr>
          <a:xfrm>
            <a:off x="2212095" y="5687852"/>
            <a:ext cx="703283" cy="0"/>
          </a:xfrm>
          <a:prstGeom prst="straightConnector1">
            <a:avLst/>
          </a:prstGeom>
          <a:noFill/>
          <a:ln w="15875" cap="flat" cmpd="sng" algn="ctr">
            <a:solidFill>
              <a:srgbClr val="ED7D31"/>
            </a:solidFill>
            <a:prstDash val="solid"/>
            <a:miter lim="800000"/>
            <a:headEnd type="triangle" w="med" len="med"/>
            <a:tailEnd type="none" w="med" len="med"/>
          </a:ln>
          <a:effectLst/>
        </p:spPr>
      </p:cxnSp>
      <p:sp>
        <p:nvSpPr>
          <p:cNvPr id="132" name="テキスト ボックス 131">
            <a:extLst>
              <a:ext uri="{FF2B5EF4-FFF2-40B4-BE49-F238E27FC236}">
                <a16:creationId xmlns:a16="http://schemas.microsoft.com/office/drawing/2014/main" id="{72358604-7EE3-D588-271F-D042D18E78AD}"/>
              </a:ext>
            </a:extLst>
          </p:cNvPr>
          <p:cNvSpPr txBox="1"/>
          <p:nvPr/>
        </p:nvSpPr>
        <p:spPr>
          <a:xfrm>
            <a:off x="2253609" y="5448319"/>
            <a:ext cx="591761" cy="276999"/>
          </a:xfrm>
          <a:prstGeom prst="rect">
            <a:avLst/>
          </a:prstGeom>
          <a:noFill/>
        </p:spPr>
        <p:txBody>
          <a:bodyPr wrap="square" rtlCol="0">
            <a:spAutoFit/>
          </a:bodyPr>
          <a:lstStyle/>
          <a:p>
            <a:pPr algn="ctr" defTabSz="457200" fontAlgn="auto">
              <a:spcBef>
                <a:spcPts val="0"/>
              </a:spcBef>
              <a:spcAft>
                <a:spcPts val="0"/>
              </a:spcAft>
              <a:defRPr/>
            </a:pP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3.</a:t>
            </a: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申請者の</a:t>
            </a:r>
            <a:b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実在確認</a:t>
            </a:r>
            <a:endPar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33" name="テキスト ボックス 132">
            <a:extLst>
              <a:ext uri="{FF2B5EF4-FFF2-40B4-BE49-F238E27FC236}">
                <a16:creationId xmlns:a16="http://schemas.microsoft.com/office/drawing/2014/main" id="{1B5AF1AC-5811-076B-2F05-197C783EC0BC}"/>
              </a:ext>
            </a:extLst>
          </p:cNvPr>
          <p:cNvSpPr txBox="1"/>
          <p:nvPr/>
        </p:nvSpPr>
        <p:spPr>
          <a:xfrm>
            <a:off x="2267320" y="5921495"/>
            <a:ext cx="593432" cy="184666"/>
          </a:xfrm>
          <a:prstGeom prst="rect">
            <a:avLst/>
          </a:prstGeom>
          <a:noFill/>
        </p:spPr>
        <p:txBody>
          <a:bodyPr wrap="none" rtlCol="0">
            <a:spAutoFit/>
          </a:bodyPr>
          <a:lstStyle/>
          <a:p>
            <a:pPr algn="ctr" defTabSz="457200" fontAlgn="auto">
              <a:spcBef>
                <a:spcPts val="0"/>
              </a:spcBef>
              <a:spcAft>
                <a:spcPts val="0"/>
              </a:spcAft>
              <a:defRPr/>
            </a:pPr>
            <a:r>
              <a:rPr lang="en-US" altLang="ja-JP"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4.</a:t>
            </a: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取引開始</a:t>
            </a:r>
            <a:endParaRPr lang="ja-JP" altLang="en-US" sz="5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34" name="角丸四角形 312">
            <a:extLst>
              <a:ext uri="{FF2B5EF4-FFF2-40B4-BE49-F238E27FC236}">
                <a16:creationId xmlns:a16="http://schemas.microsoft.com/office/drawing/2014/main" id="{AB6108EE-903A-E8AB-829C-E05990B717AE}"/>
              </a:ext>
            </a:extLst>
          </p:cNvPr>
          <p:cNvSpPr/>
          <p:nvPr/>
        </p:nvSpPr>
        <p:spPr>
          <a:xfrm>
            <a:off x="2915378" y="4779428"/>
            <a:ext cx="765163" cy="1565399"/>
          </a:xfrm>
          <a:prstGeom prst="roundRect">
            <a:avLst/>
          </a:prstGeom>
          <a:solidFill>
            <a:srgbClr val="FFFFFF"/>
          </a:solidFill>
          <a:ln w="12700" cap="flat" cmpd="sng" algn="ctr">
            <a:gradFill>
              <a:gsLst>
                <a:gs pos="0">
                  <a:srgbClr val="70AD47"/>
                </a:gs>
                <a:gs pos="100000">
                  <a:srgbClr val="ED7D31"/>
                </a:gs>
                <a:gs pos="0">
                  <a:srgbClr val="70AD47"/>
                </a:gs>
                <a:gs pos="100000">
                  <a:srgbClr val="ED7D31"/>
                </a:gs>
              </a:gsLst>
              <a:lin ang="5400000" scaled="1"/>
            </a:gra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35" name="グループ化 134">
            <a:extLst>
              <a:ext uri="{FF2B5EF4-FFF2-40B4-BE49-F238E27FC236}">
                <a16:creationId xmlns:a16="http://schemas.microsoft.com/office/drawing/2014/main" id="{5C356A6B-378C-921C-9FD5-9017F1B73173}"/>
              </a:ext>
            </a:extLst>
          </p:cNvPr>
          <p:cNvGrpSpPr/>
          <p:nvPr/>
        </p:nvGrpSpPr>
        <p:grpSpPr>
          <a:xfrm>
            <a:off x="2835907" y="4816335"/>
            <a:ext cx="975253" cy="1600438"/>
            <a:chOff x="4759249" y="1899469"/>
            <a:chExt cx="975253" cy="1600438"/>
          </a:xfrm>
        </p:grpSpPr>
        <p:sp>
          <p:nvSpPr>
            <p:cNvPr id="136" name="テキスト ボックス 135">
              <a:extLst>
                <a:ext uri="{FF2B5EF4-FFF2-40B4-BE49-F238E27FC236}">
                  <a16:creationId xmlns:a16="http://schemas.microsoft.com/office/drawing/2014/main" id="{12018D5A-E1B4-662E-328F-B64B571FC672}"/>
                </a:ext>
              </a:extLst>
            </p:cNvPr>
            <p:cNvSpPr txBox="1"/>
            <p:nvPr/>
          </p:nvSpPr>
          <p:spPr>
            <a:xfrm>
              <a:off x="4759249" y="1899469"/>
              <a:ext cx="975253" cy="1600438"/>
            </a:xfrm>
            <a:prstGeom prst="rect">
              <a:avLst/>
            </a:prstGeom>
            <a:noFill/>
          </p:spPr>
          <p:txBody>
            <a:bodyPr wrap="square" rtlCol="0">
              <a:spAutoFit/>
            </a:bodyPr>
            <a:lstStyle/>
            <a:p>
              <a:pPr algn="ctr" defTabSz="457200" fontAlgn="auto">
                <a:spcBef>
                  <a:spcPts val="0"/>
                </a:spcBef>
                <a:spcAft>
                  <a:spcPts val="0"/>
                </a:spcAft>
                <a:defRPr/>
              </a:pPr>
              <a:r>
                <a:rPr lang="ja-JP" altLang="en-US" sz="1000" b="1">
                  <a:solidFill>
                    <a:srgbClr val="ED7D31"/>
                  </a:solidFill>
                  <a:latin typeface="Meiryo UI" panose="020B0604030504040204" pitchFamily="50" charset="-128"/>
                  <a:ea typeface="Meiryo UI" panose="020B0604030504040204" pitchFamily="50" charset="-128"/>
                  <a:sym typeface="Meiryo UI" panose="020B0604030504040204" pitchFamily="50" charset="-128"/>
                </a:rPr>
                <a:t>　</a:t>
              </a:r>
              <a:endPar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a:solidFill>
                    <a:srgbClr val="ED7D31"/>
                  </a:solidFill>
                  <a:latin typeface="Meiryo UI" panose="020B0604030504040204" pitchFamily="50" charset="-128"/>
                  <a:ea typeface="Meiryo UI" panose="020B0604030504040204" pitchFamily="50" charset="-128"/>
                  <a:sym typeface="Meiryo UI" panose="020B0604030504040204" pitchFamily="50" charset="-128"/>
                </a:rPr>
                <a:t>検証者</a:t>
              </a:r>
              <a:b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(Verifier)</a:t>
              </a:r>
              <a:b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t>and</a:t>
              </a:r>
              <a:br>
                <a:rPr lang="en-US" altLang="ja-JP" sz="10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a:solidFill>
                    <a:srgbClr val="70AD47"/>
                  </a:solidFill>
                  <a:latin typeface="Meiryo UI" panose="020B0604030504040204" pitchFamily="50" charset="-128"/>
                  <a:ea typeface="Meiryo UI" panose="020B0604030504040204" pitchFamily="50" charset="-128"/>
                  <a:sym typeface="Meiryo UI" panose="020B0604030504040204" pitchFamily="50" charset="-128"/>
                </a:rPr>
                <a:t>　発行者</a:t>
              </a:r>
              <a:br>
                <a:rPr lang="en-US" altLang="ja-JP" sz="9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ja-JP" altLang="en-US" sz="900" b="1">
                  <a:solidFill>
                    <a:srgbClr val="70AD47"/>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900" b="1"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Issuer</a:t>
              </a:r>
              <a:r>
                <a:rPr lang="ja-JP" altLang="en-US" sz="900" b="1">
                  <a:solidFill>
                    <a:srgbClr val="70AD47"/>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8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br>
                <a:rPr lang="en-US" altLang="ja-JP" sz="3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t>独自の</a:t>
              </a:r>
              <a:br>
                <a:rPr lang="en-US" altLang="ja-JP"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br>
              <a:r>
                <a:rPr lang="en-US" altLang="ja-JP" sz="1000" b="1" dirty="0">
                  <a:solidFill>
                    <a:prstClr val="white">
                      <a:lumMod val="50000"/>
                    </a:prstClr>
                  </a:solidFill>
                  <a:latin typeface="Meiryo UI" panose="020B0604030504040204" pitchFamily="50" charset="-128"/>
                  <a:ea typeface="Meiryo UI" panose="020B0604030504040204" pitchFamily="50" charset="-128"/>
                  <a:sym typeface="Meiryo UI" panose="020B0604030504040204" pitchFamily="50" charset="-128"/>
                </a:rPr>
                <a:t>KYC/KYB</a:t>
              </a: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400" b="1" dirty="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137" name="グラフィックス 108" descr="オフィス ワーカー (男性) 単色塗りつぶし">
              <a:extLst>
                <a:ext uri="{FF2B5EF4-FFF2-40B4-BE49-F238E27FC236}">
                  <a16:creationId xmlns:a16="http://schemas.microsoft.com/office/drawing/2014/main" id="{5B3CDCF2-E144-6148-749A-F412DE6299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47939" y="2056698"/>
              <a:ext cx="224996" cy="223209"/>
            </a:xfrm>
            <a:prstGeom prst="rect">
              <a:avLst/>
            </a:prstGeom>
          </p:spPr>
        </p:pic>
      </p:grpSp>
      <p:grpSp>
        <p:nvGrpSpPr>
          <p:cNvPr id="138" name="グループ化 137">
            <a:extLst>
              <a:ext uri="{FF2B5EF4-FFF2-40B4-BE49-F238E27FC236}">
                <a16:creationId xmlns:a16="http://schemas.microsoft.com/office/drawing/2014/main" id="{41693C33-7697-0225-E8D2-45CF20A468D4}"/>
              </a:ext>
            </a:extLst>
          </p:cNvPr>
          <p:cNvGrpSpPr/>
          <p:nvPr/>
        </p:nvGrpSpPr>
        <p:grpSpPr>
          <a:xfrm>
            <a:off x="4038341" y="5610835"/>
            <a:ext cx="731290" cy="584775"/>
            <a:chOff x="333476" y="2050003"/>
            <a:chExt cx="731290" cy="584775"/>
          </a:xfrm>
        </p:grpSpPr>
        <p:sp>
          <p:nvSpPr>
            <p:cNvPr id="139" name="角丸四角形 328">
              <a:extLst>
                <a:ext uri="{FF2B5EF4-FFF2-40B4-BE49-F238E27FC236}">
                  <a16:creationId xmlns:a16="http://schemas.microsoft.com/office/drawing/2014/main" id="{D688D1DA-31C7-E30A-EBE3-365ACDD4AB22}"/>
                </a:ext>
              </a:extLst>
            </p:cNvPr>
            <p:cNvSpPr/>
            <p:nvPr/>
          </p:nvSpPr>
          <p:spPr>
            <a:xfrm>
              <a:off x="399891" y="2064646"/>
              <a:ext cx="606610" cy="570132"/>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40" name="テキスト ボックス 139">
              <a:extLst>
                <a:ext uri="{FF2B5EF4-FFF2-40B4-BE49-F238E27FC236}">
                  <a16:creationId xmlns:a16="http://schemas.microsoft.com/office/drawing/2014/main" id="{DC2E737E-D218-4E6E-655A-35B76CE5EAED}"/>
                </a:ext>
              </a:extLst>
            </p:cNvPr>
            <p:cNvSpPr txBox="1"/>
            <p:nvPr/>
          </p:nvSpPr>
          <p:spPr>
            <a:xfrm>
              <a:off x="333476" y="2050003"/>
              <a:ext cx="731290" cy="584775"/>
            </a:xfrm>
            <a:prstGeom prst="rect">
              <a:avLst/>
            </a:prstGeom>
            <a:noFill/>
          </p:spPr>
          <p:txBody>
            <a:bodyPr wrap="none" rtlCol="0">
              <a:spAutoFit/>
            </a:bodyPr>
            <a:lstStyle/>
            <a:p>
              <a:pPr algn="ctr" defTabSz="457200" fontAlgn="auto">
                <a:spcBef>
                  <a:spcPts val="0"/>
                </a:spcBef>
                <a:spcAft>
                  <a:spcPts val="0"/>
                </a:spcAft>
                <a:defRPr/>
              </a:pPr>
              <a:r>
                <a:rPr lang="ja-JP" altLang="en-US"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民間機関</a:t>
              </a:r>
              <a:endParaRPr lang="en-US" altLang="ja-JP"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データ提供会社</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新聞、</a:t>
              </a:r>
              <a: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Web</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SNS</a:t>
              </a: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、現地調査</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等</a:t>
              </a:r>
              <a:endPar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141" name="グループ化 140">
            <a:extLst>
              <a:ext uri="{FF2B5EF4-FFF2-40B4-BE49-F238E27FC236}">
                <a16:creationId xmlns:a16="http://schemas.microsoft.com/office/drawing/2014/main" id="{BED8B001-BBD6-8CD7-68F6-103B84165824}"/>
              </a:ext>
            </a:extLst>
          </p:cNvPr>
          <p:cNvGrpSpPr/>
          <p:nvPr/>
        </p:nvGrpSpPr>
        <p:grpSpPr>
          <a:xfrm>
            <a:off x="4229597" y="5059977"/>
            <a:ext cx="595035" cy="584775"/>
            <a:chOff x="421725" y="2134798"/>
            <a:chExt cx="595035" cy="584775"/>
          </a:xfrm>
        </p:grpSpPr>
        <p:sp>
          <p:nvSpPr>
            <p:cNvPr id="142" name="角丸四角形 326">
              <a:extLst>
                <a:ext uri="{FF2B5EF4-FFF2-40B4-BE49-F238E27FC236}">
                  <a16:creationId xmlns:a16="http://schemas.microsoft.com/office/drawing/2014/main" id="{D0590575-A285-A020-EFAD-12ED3BA8E47C}"/>
                </a:ext>
              </a:extLst>
            </p:cNvPr>
            <p:cNvSpPr/>
            <p:nvPr/>
          </p:nvSpPr>
          <p:spPr>
            <a:xfrm>
              <a:off x="427916" y="2134798"/>
              <a:ext cx="581233" cy="584775"/>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43" name="テキスト ボックス 142">
              <a:extLst>
                <a:ext uri="{FF2B5EF4-FFF2-40B4-BE49-F238E27FC236}">
                  <a16:creationId xmlns:a16="http://schemas.microsoft.com/office/drawing/2014/main" id="{2DAC8A49-2567-E544-ECA4-500C663BB6F3}"/>
                </a:ext>
              </a:extLst>
            </p:cNvPr>
            <p:cNvSpPr txBox="1"/>
            <p:nvPr/>
          </p:nvSpPr>
          <p:spPr>
            <a:xfrm>
              <a:off x="421725" y="2134798"/>
              <a:ext cx="595035" cy="400110"/>
            </a:xfrm>
            <a:prstGeom prst="rect">
              <a:avLst/>
            </a:prstGeom>
            <a:noFill/>
          </p:spPr>
          <p:txBody>
            <a:bodyPr wrap="none" rtlCol="0">
              <a:spAutoFit/>
            </a:bodyPr>
            <a:lstStyle/>
            <a:p>
              <a:pPr algn="ctr" defTabSz="457200" fontAlgn="auto">
                <a:spcBef>
                  <a:spcPts val="0"/>
                </a:spcBef>
                <a:spcAft>
                  <a:spcPts val="0"/>
                </a:spcAft>
                <a:defRPr/>
              </a:pPr>
              <a:r>
                <a:rPr lang="ja-JP" altLang="en-US"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公的機関</a:t>
              </a:r>
              <a:endParaRPr lang="en-US" altLang="ja-JP"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官公庁</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自治体等</a:t>
              </a:r>
              <a:endPar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p:txBody>
        </p:sp>
      </p:grpSp>
      <p:cxnSp>
        <p:nvCxnSpPr>
          <p:cNvPr id="144" name="直線矢印コネクタ 139">
            <a:extLst>
              <a:ext uri="{FF2B5EF4-FFF2-40B4-BE49-F238E27FC236}">
                <a16:creationId xmlns:a16="http://schemas.microsoft.com/office/drawing/2014/main" id="{D8AEA940-A13E-88DA-B822-6474A352FF14}"/>
              </a:ext>
            </a:extLst>
          </p:cNvPr>
          <p:cNvCxnSpPr>
            <a:cxnSpLocks/>
          </p:cNvCxnSpPr>
          <p:nvPr/>
        </p:nvCxnSpPr>
        <p:spPr>
          <a:xfrm>
            <a:off x="3677604" y="5469107"/>
            <a:ext cx="427152" cy="306411"/>
          </a:xfrm>
          <a:prstGeom prst="bentConnector3">
            <a:avLst>
              <a:gd name="adj1" fmla="val 50000"/>
            </a:avLst>
          </a:prstGeom>
          <a:noFill/>
          <a:ln w="15875" cap="flat" cmpd="sng" algn="ctr">
            <a:solidFill>
              <a:srgbClr val="ED7D31"/>
            </a:solidFill>
            <a:prstDash val="solid"/>
            <a:miter lim="800000"/>
            <a:tailEnd type="triangle"/>
          </a:ln>
          <a:effectLst/>
        </p:spPr>
      </p:cxnSp>
      <p:sp>
        <p:nvSpPr>
          <p:cNvPr id="145" name="テキスト ボックス 144">
            <a:extLst>
              <a:ext uri="{FF2B5EF4-FFF2-40B4-BE49-F238E27FC236}">
                <a16:creationId xmlns:a16="http://schemas.microsoft.com/office/drawing/2014/main" id="{970BA21B-DD7E-EB40-01BB-1484C3CED318}"/>
              </a:ext>
            </a:extLst>
          </p:cNvPr>
          <p:cNvSpPr txBox="1"/>
          <p:nvPr/>
        </p:nvSpPr>
        <p:spPr>
          <a:xfrm>
            <a:off x="3629019" y="5012028"/>
            <a:ext cx="686406" cy="461665"/>
          </a:xfrm>
          <a:prstGeom prst="rect">
            <a:avLst/>
          </a:prstGeom>
          <a:noFill/>
        </p:spPr>
        <p:txBody>
          <a:bodyPr wrap="none" rtlCol="0">
            <a:spAutoFit/>
          </a:bodyPr>
          <a:lstStyle/>
          <a:p>
            <a:pPr algn="ctr" defTabSz="457200" fontAlgn="auto">
              <a:spcBef>
                <a:spcPts val="0"/>
              </a:spcBef>
              <a:spcAft>
                <a:spcPts val="0"/>
              </a:spcAft>
              <a:defRPr/>
            </a:pP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2.</a:t>
            </a: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申請者の</a:t>
            </a:r>
            <a:b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身元・事業状況</a:t>
            </a:r>
            <a:b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ja-JP" altLang="en-US" sz="6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rPr>
              <a:t>確認</a:t>
            </a:r>
            <a:b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br>
            <a:r>
              <a:rPr lang="en-US" altLang="ja-JP" sz="600" b="1" kern="0" dirty="0">
                <a:solidFill>
                  <a:srgbClr val="ED7D31"/>
                </a:solidFill>
                <a:latin typeface="Meiryo UI" panose="020B0604030504040204" pitchFamily="50" charset="-128"/>
                <a:ea typeface="Meiryo UI" panose="020B0604030504040204" pitchFamily="50" charset="-128"/>
                <a:sym typeface="Meiryo UI" panose="020B0604030504040204" pitchFamily="50" charset="-128"/>
              </a:rPr>
              <a:t>(KYC/KYB)</a:t>
            </a:r>
            <a:endParaRPr lang="ja-JP" altLang="en-US" sz="500" b="1" kern="0">
              <a:solidFill>
                <a:srgbClr val="ED7D31"/>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6" name="直線矢印コネクタ 145">
            <a:extLst>
              <a:ext uri="{FF2B5EF4-FFF2-40B4-BE49-F238E27FC236}">
                <a16:creationId xmlns:a16="http://schemas.microsoft.com/office/drawing/2014/main" id="{2A3AB356-E1B5-C46D-AD88-6E89EFF0AA68}"/>
              </a:ext>
            </a:extLst>
          </p:cNvPr>
          <p:cNvCxnSpPr>
            <a:cxnSpLocks/>
          </p:cNvCxnSpPr>
          <p:nvPr/>
        </p:nvCxnSpPr>
        <p:spPr>
          <a:xfrm>
            <a:off x="3677604" y="5466637"/>
            <a:ext cx="530304" cy="2470"/>
          </a:xfrm>
          <a:prstGeom prst="straightConnector1">
            <a:avLst/>
          </a:prstGeom>
          <a:noFill/>
          <a:ln w="15875" cap="flat" cmpd="sng" algn="ctr">
            <a:solidFill>
              <a:srgbClr val="ED7D31"/>
            </a:solidFill>
            <a:prstDash val="solid"/>
            <a:miter lim="800000"/>
            <a:tailEnd type="triangle"/>
          </a:ln>
          <a:effectLst/>
        </p:spPr>
      </p:cxnSp>
      <p:cxnSp>
        <p:nvCxnSpPr>
          <p:cNvPr id="147" name="直線矢印コネクタ 146">
            <a:extLst>
              <a:ext uri="{FF2B5EF4-FFF2-40B4-BE49-F238E27FC236}">
                <a16:creationId xmlns:a16="http://schemas.microsoft.com/office/drawing/2014/main" id="{E81CA50E-674A-4615-6C4A-BDB8A1729055}"/>
              </a:ext>
            </a:extLst>
          </p:cNvPr>
          <p:cNvCxnSpPr>
            <a:cxnSpLocks/>
          </p:cNvCxnSpPr>
          <p:nvPr/>
        </p:nvCxnSpPr>
        <p:spPr>
          <a:xfrm flipV="1">
            <a:off x="2205853" y="6080926"/>
            <a:ext cx="709525" cy="4295"/>
          </a:xfrm>
          <a:prstGeom prst="straightConnector1">
            <a:avLst/>
          </a:prstGeom>
          <a:noFill/>
          <a:ln w="15875" cap="flat" cmpd="sng" algn="ctr">
            <a:solidFill>
              <a:srgbClr val="ED7D31"/>
            </a:solidFill>
            <a:prstDash val="solid"/>
            <a:miter lim="800000"/>
            <a:headEnd type="triangle" w="med" len="med"/>
            <a:tailEnd type="none" w="med" len="med"/>
          </a:ln>
          <a:effectLst/>
        </p:spPr>
      </p:cxnSp>
      <p:grpSp>
        <p:nvGrpSpPr>
          <p:cNvPr id="148" name="グループ化 147">
            <a:extLst>
              <a:ext uri="{FF2B5EF4-FFF2-40B4-BE49-F238E27FC236}">
                <a16:creationId xmlns:a16="http://schemas.microsoft.com/office/drawing/2014/main" id="{39D9BAC5-93C5-BE9B-F5CC-D740138548B6}"/>
              </a:ext>
            </a:extLst>
          </p:cNvPr>
          <p:cNvGrpSpPr/>
          <p:nvPr/>
        </p:nvGrpSpPr>
        <p:grpSpPr>
          <a:xfrm>
            <a:off x="372853" y="4765208"/>
            <a:ext cx="878766" cy="1561438"/>
            <a:chOff x="1778650" y="2350346"/>
            <a:chExt cx="878766" cy="1561438"/>
          </a:xfrm>
        </p:grpSpPr>
        <p:grpSp>
          <p:nvGrpSpPr>
            <p:cNvPr id="149" name="グループ化 148">
              <a:extLst>
                <a:ext uri="{FF2B5EF4-FFF2-40B4-BE49-F238E27FC236}">
                  <a16:creationId xmlns:a16="http://schemas.microsoft.com/office/drawing/2014/main" id="{BBA4BE1B-A0FD-C6AE-7719-9D5320B29DC5}"/>
                </a:ext>
              </a:extLst>
            </p:cNvPr>
            <p:cNvGrpSpPr/>
            <p:nvPr/>
          </p:nvGrpSpPr>
          <p:grpSpPr>
            <a:xfrm>
              <a:off x="1778650" y="2350346"/>
              <a:ext cx="878766" cy="1561438"/>
              <a:chOff x="1768372" y="1652734"/>
              <a:chExt cx="878766" cy="1561438"/>
            </a:xfrm>
          </p:grpSpPr>
          <p:sp>
            <p:nvSpPr>
              <p:cNvPr id="151" name="角丸四角形 324">
                <a:extLst>
                  <a:ext uri="{FF2B5EF4-FFF2-40B4-BE49-F238E27FC236}">
                    <a16:creationId xmlns:a16="http://schemas.microsoft.com/office/drawing/2014/main" id="{D50E86A1-23E1-4DA3-9A55-C9221BF13BEC}"/>
                  </a:ext>
                </a:extLst>
              </p:cNvPr>
              <p:cNvSpPr/>
              <p:nvPr/>
            </p:nvSpPr>
            <p:spPr>
              <a:xfrm>
                <a:off x="1828175" y="1652734"/>
                <a:ext cx="773478" cy="1561438"/>
              </a:xfrm>
              <a:prstGeom prst="roundRect">
                <a:avLst/>
              </a:prstGeom>
              <a:solidFill>
                <a:sysClr val="window" lastClr="FFFFFF">
                  <a:lumMod val="85000"/>
                </a:sysClr>
              </a:solidFill>
              <a:ln w="12700" cap="flat" cmpd="sng" algn="ctr">
                <a:solidFill>
                  <a:srgbClr val="70AD47"/>
                </a:solidFill>
                <a:prstDash val="dash"/>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52" name="テキスト ボックス 151">
                <a:extLst>
                  <a:ext uri="{FF2B5EF4-FFF2-40B4-BE49-F238E27FC236}">
                    <a16:creationId xmlns:a16="http://schemas.microsoft.com/office/drawing/2014/main" id="{BE2A6793-54C1-A5E2-9E5E-0446187733F6}"/>
                  </a:ext>
                </a:extLst>
              </p:cNvPr>
              <p:cNvSpPr txBox="1"/>
              <p:nvPr/>
            </p:nvSpPr>
            <p:spPr>
              <a:xfrm>
                <a:off x="1768372" y="1849944"/>
                <a:ext cx="878766" cy="1200329"/>
              </a:xfrm>
              <a:prstGeom prst="rect">
                <a:avLst/>
              </a:prstGeom>
              <a:noFill/>
            </p:spPr>
            <p:txBody>
              <a:bodyPr wrap="none" rtlCol="0">
                <a:spAutoFit/>
              </a:bodyPr>
              <a:lstStyle/>
              <a:p>
                <a:pPr algn="ctr" defTabSz="457200" fontAlgn="auto">
                  <a:spcBef>
                    <a:spcPts val="0"/>
                  </a:spcBef>
                  <a:spcAft>
                    <a:spcPts val="0"/>
                  </a:spcAft>
                  <a:defRPr/>
                </a:pPr>
                <a:r>
                  <a:rPr lang="ja-JP" altLang="en-US" sz="10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　　　発行者</a:t>
                </a:r>
                <a:b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Issuer)</a:t>
                </a:r>
                <a:endPar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KYC/KYB</a:t>
                </a:r>
                <a:b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br>
                <a:r>
                  <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1000" b="1" kern="0">
                    <a:solidFill>
                      <a:srgbClr val="70AD47"/>
                    </a:solidFill>
                    <a:latin typeface="Meiryo UI" panose="020B0604030504040204" pitchFamily="50" charset="-128"/>
                    <a:ea typeface="Meiryo UI" panose="020B0604030504040204" pitchFamily="50" charset="-128"/>
                    <a:sym typeface="Meiryo UI" panose="020B0604030504040204" pitchFamily="50" charset="-128"/>
                  </a:rPr>
                  <a:t>発行機関</a:t>
                </a:r>
                <a:endParaRPr lang="en-US" altLang="ja-JP" sz="10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800" b="1" kern="0" dirty="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800" b="1" u="sng" kern="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rPr>
                  <a:t>現状、</a:t>
                </a:r>
                <a:br>
                  <a:rPr lang="en-US" altLang="ja-JP" sz="800" b="1" u="sng" kern="0" dirty="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rPr>
                </a:br>
                <a:r>
                  <a:rPr lang="en-US" altLang="ja-JP" sz="800" b="1" u="sng" kern="0" dirty="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rPr>
                  <a:t>VC</a:t>
                </a:r>
                <a:r>
                  <a:rPr lang="ja-JP" altLang="en-US" sz="800" b="1" u="sng" kern="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rPr>
                  <a:t>発行機関は</a:t>
                </a:r>
                <a:br>
                  <a:rPr lang="en-US" altLang="ja-JP" sz="800" b="1" u="sng" kern="0" dirty="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rPr>
                </a:br>
                <a:r>
                  <a:rPr lang="ja-JP" altLang="en-US" sz="800" b="1" u="sng" kern="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rPr>
                  <a:t>存在しない</a:t>
                </a:r>
                <a:endParaRPr lang="en-US" altLang="ja-JP" sz="800" b="1" u="sng" kern="0" dirty="0">
                  <a:solidFill>
                    <a:prstClr val="black">
                      <a:lumMod val="65000"/>
                      <a:lumOff val="35000"/>
                    </a:prstClr>
                  </a:solidFill>
                  <a:latin typeface="Meiryo UI" panose="020B0604030504040204" pitchFamily="50" charset="-128"/>
                  <a:ea typeface="Meiryo UI" panose="020B0604030504040204" pitchFamily="50" charset="-128"/>
                  <a:sym typeface="Meiryo UI" panose="020B0604030504040204" pitchFamily="50" charset="-128"/>
                </a:endParaRPr>
              </a:p>
            </p:txBody>
          </p:sp>
        </p:grpSp>
        <p:pic>
          <p:nvPicPr>
            <p:cNvPr id="150" name="グラフィックス 108" descr="オフィス ワーカー (男性) 単色塗りつぶし">
              <a:extLst>
                <a:ext uri="{FF2B5EF4-FFF2-40B4-BE49-F238E27FC236}">
                  <a16:creationId xmlns:a16="http://schemas.microsoft.com/office/drawing/2014/main" id="{66A33993-7CE9-67B0-77CA-61B1D559428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16831" y="2524008"/>
              <a:ext cx="224996" cy="223209"/>
            </a:xfrm>
            <a:prstGeom prst="rect">
              <a:avLst/>
            </a:prstGeom>
          </p:spPr>
        </p:pic>
      </p:grpSp>
      <p:pic>
        <p:nvPicPr>
          <p:cNvPr id="153" name="グラフィックス 108" descr="オフィス ワーカー (男性) 単色塗りつぶし">
            <a:extLst>
              <a:ext uri="{FF2B5EF4-FFF2-40B4-BE49-F238E27FC236}">
                <a16:creationId xmlns:a16="http://schemas.microsoft.com/office/drawing/2014/main" id="{1E7BDD17-BBD8-B300-C089-80AC7E1511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931651" y="5435986"/>
            <a:ext cx="224996" cy="223209"/>
          </a:xfrm>
          <a:prstGeom prst="rect">
            <a:avLst/>
          </a:prstGeom>
        </p:spPr>
      </p:pic>
      <p:sp>
        <p:nvSpPr>
          <p:cNvPr id="154" name="角丸四角形 332">
            <a:extLst>
              <a:ext uri="{FF2B5EF4-FFF2-40B4-BE49-F238E27FC236}">
                <a16:creationId xmlns:a16="http://schemas.microsoft.com/office/drawing/2014/main" id="{527D452D-C204-0EC3-12B3-29FA26FE6981}"/>
              </a:ext>
            </a:extLst>
          </p:cNvPr>
          <p:cNvSpPr/>
          <p:nvPr/>
        </p:nvSpPr>
        <p:spPr>
          <a:xfrm>
            <a:off x="1410123" y="4781346"/>
            <a:ext cx="773478" cy="1570294"/>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spc="-15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55" name="テキスト ボックス 154">
            <a:extLst>
              <a:ext uri="{FF2B5EF4-FFF2-40B4-BE49-F238E27FC236}">
                <a16:creationId xmlns:a16="http://schemas.microsoft.com/office/drawing/2014/main" id="{C93D856D-7271-EB45-C098-F78D5F0E33CA}"/>
              </a:ext>
            </a:extLst>
          </p:cNvPr>
          <p:cNvSpPr txBox="1"/>
          <p:nvPr/>
        </p:nvSpPr>
        <p:spPr>
          <a:xfrm>
            <a:off x="1402454" y="4813315"/>
            <a:ext cx="824138" cy="584775"/>
          </a:xfrm>
          <a:prstGeom prst="rect">
            <a:avLst/>
          </a:prstGeom>
          <a:noFill/>
        </p:spPr>
        <p:txBody>
          <a:bodyPr wrap="square" rtlCol="0">
            <a:spAutoFit/>
          </a:bodyPr>
          <a:lstStyle/>
          <a:p>
            <a:pPr algn="ctr" defTabSz="457200" fontAlgn="auto">
              <a:spcBef>
                <a:spcPts val="0"/>
              </a:spcBef>
              <a:spcAft>
                <a:spcPts val="0"/>
              </a:spcAft>
              <a:defRPr/>
            </a:pP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所有者</a:t>
            </a:r>
            <a:b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ja-JP" altLang="en-US" sz="9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r>
              <a:rPr lang="ja-JP" altLang="en-US" sz="9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9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endParaRPr lang="en-US" altLang="ja-JP" sz="3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156" name="グラフィックス 103" descr="男性のプロフィール 単色塗りつぶし">
            <a:extLst>
              <a:ext uri="{FF2B5EF4-FFF2-40B4-BE49-F238E27FC236}">
                <a16:creationId xmlns:a16="http://schemas.microsoft.com/office/drawing/2014/main" id="{E56DACA2-3BD8-4F4D-D762-A14FA71C7AF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51438" y="4978753"/>
            <a:ext cx="223441" cy="223987"/>
          </a:xfrm>
          <a:prstGeom prst="rect">
            <a:avLst/>
          </a:prstGeom>
        </p:spPr>
      </p:pic>
      <p:sp>
        <p:nvSpPr>
          <p:cNvPr id="157" name="角丸四角形 10">
            <a:extLst>
              <a:ext uri="{FF2B5EF4-FFF2-40B4-BE49-F238E27FC236}">
                <a16:creationId xmlns:a16="http://schemas.microsoft.com/office/drawing/2014/main" id="{BB771C8C-3FA8-85D4-212B-3A8E9469F88C}"/>
              </a:ext>
            </a:extLst>
          </p:cNvPr>
          <p:cNvSpPr/>
          <p:nvPr/>
        </p:nvSpPr>
        <p:spPr>
          <a:xfrm>
            <a:off x="1363197" y="5432279"/>
            <a:ext cx="863620" cy="770558"/>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algn="ctr" defTabSz="457200" fontAlgn="auto">
              <a:spcBef>
                <a:spcPts val="0"/>
              </a:spcBef>
              <a:spcAft>
                <a:spcPts val="0"/>
              </a:spcAft>
              <a:defRPr/>
            </a:pPr>
            <a:endParaRPr lang="ja-JP" altLang="en-US" sz="9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58" name="テキスト ボックス 157">
            <a:extLst>
              <a:ext uri="{FF2B5EF4-FFF2-40B4-BE49-F238E27FC236}">
                <a16:creationId xmlns:a16="http://schemas.microsoft.com/office/drawing/2014/main" id="{A6B103FA-26B4-D1C4-686D-4A4C28F644A8}"/>
              </a:ext>
            </a:extLst>
          </p:cNvPr>
          <p:cNvSpPr txBox="1"/>
          <p:nvPr/>
        </p:nvSpPr>
        <p:spPr>
          <a:xfrm>
            <a:off x="1333095" y="5465459"/>
            <a:ext cx="934328" cy="553998"/>
          </a:xfrm>
          <a:prstGeom prst="rect">
            <a:avLst/>
          </a:prstGeom>
          <a:noFill/>
        </p:spPr>
        <p:txBody>
          <a:bodyPr wrap="square" rtlCol="0">
            <a:spAutoFit/>
          </a:bodyPr>
          <a:lstStyle/>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a:t>
            </a:r>
            <a:b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b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　所有者個人</a:t>
            </a: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rPr>
              <a:t>Holder</a:t>
            </a:r>
            <a:r>
              <a:rPr lang="ja-JP" altLang="en-US" sz="1000" b="1" kern="0">
                <a:solidFill>
                  <a:srgbClr val="4472C4"/>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000" b="1" kern="0" dirty="0">
              <a:solidFill>
                <a:srgbClr val="4472C4"/>
              </a:solidFill>
              <a:latin typeface="Meiryo UI" panose="020B0604030504040204" pitchFamily="50" charset="-128"/>
              <a:ea typeface="Meiryo UI" panose="020B0604030504040204" pitchFamily="50" charset="-128"/>
              <a:sym typeface="Meiryo UI" panose="020B0604030504040204" pitchFamily="50" charset="-128"/>
            </a:endParaRPr>
          </a:p>
        </p:txBody>
      </p:sp>
      <p:pic>
        <p:nvPicPr>
          <p:cNvPr id="159" name="グラフィックス 158" descr="男性のプロフィール 単色塗りつぶし">
            <a:extLst>
              <a:ext uri="{FF2B5EF4-FFF2-40B4-BE49-F238E27FC236}">
                <a16:creationId xmlns:a16="http://schemas.microsoft.com/office/drawing/2014/main" id="{3CBFA2A4-0AA9-F49B-1548-806EEC12F26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37932" y="5623704"/>
            <a:ext cx="223441" cy="223987"/>
          </a:xfrm>
          <a:prstGeom prst="rect">
            <a:avLst/>
          </a:prstGeom>
        </p:spPr>
      </p:pic>
      <p:sp>
        <p:nvSpPr>
          <p:cNvPr id="160" name="テキスト ボックス 159">
            <a:extLst>
              <a:ext uri="{FF2B5EF4-FFF2-40B4-BE49-F238E27FC236}">
                <a16:creationId xmlns:a16="http://schemas.microsoft.com/office/drawing/2014/main" id="{81FBCFBC-B120-60FB-1C20-F322899FA2AA}"/>
              </a:ext>
            </a:extLst>
          </p:cNvPr>
          <p:cNvSpPr txBox="1"/>
          <p:nvPr/>
        </p:nvSpPr>
        <p:spPr>
          <a:xfrm>
            <a:off x="680722" y="6464109"/>
            <a:ext cx="3555066" cy="268090"/>
          </a:xfrm>
          <a:prstGeom prst="rect">
            <a:avLst/>
          </a:prstGeom>
          <a:noFill/>
        </p:spPr>
        <p:txBody>
          <a:bodyPr wrap="square" lIns="0" rIns="0" rtlCol="0">
            <a:noAutofit/>
          </a:bodyPr>
          <a:lstStyle/>
          <a:p>
            <a:pPr algn="ctr" defTabSz="288000" fontAlgn="auto">
              <a:spcBef>
                <a:spcPts val="0"/>
              </a:spcBef>
              <a:spcAft>
                <a:spcPts val="0"/>
              </a:spcAft>
              <a:defRPr/>
            </a:pPr>
            <a:r>
              <a:rPr lang="ja-JP" altLang="en-US" sz="1100" b="1">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従来の</a:t>
            </a:r>
            <a:r>
              <a:rPr kumimoji="1" lang="en-US" altLang="ja-JP" sz="1100" b="1">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KYC/KYB</a:t>
            </a:r>
            <a:r>
              <a:rPr kumimoji="1" lang="ja-JP" altLang="en-US" sz="1100" b="1">
                <a:solidFill>
                  <a:prstClr val="black">
                    <a:lumMod val="75000"/>
                    <a:lumOff val="25000"/>
                  </a:prstClr>
                </a:solidFill>
                <a:latin typeface="Meiryo UI" panose="020B0604030504040204" pitchFamily="50" charset="-128"/>
                <a:ea typeface="Meiryo UI" panose="020B0604030504040204" pitchFamily="50" charset="-128"/>
                <a:sym typeface="Meiryo UI" panose="020B0604030504040204" pitchFamily="50" charset="-128"/>
              </a:rPr>
              <a:t>の仕組み</a:t>
            </a:r>
          </a:p>
        </p:txBody>
      </p:sp>
      <p:sp>
        <p:nvSpPr>
          <p:cNvPr id="161" name="二等辺三角形 204">
            <a:extLst>
              <a:ext uri="{FF2B5EF4-FFF2-40B4-BE49-F238E27FC236}">
                <a16:creationId xmlns:a16="http://schemas.microsoft.com/office/drawing/2014/main" id="{582F8830-DC5E-E7CA-7C99-007675C5A503}"/>
              </a:ext>
            </a:extLst>
          </p:cNvPr>
          <p:cNvSpPr/>
          <p:nvPr/>
        </p:nvSpPr>
        <p:spPr>
          <a:xfrm rot="5400000">
            <a:off x="2749249" y="3577428"/>
            <a:ext cx="4464000" cy="196502"/>
          </a:xfrm>
          <a:prstGeom prst="triangle">
            <a:avLst/>
          </a:prstGeom>
          <a:solidFill>
            <a:sysClr val="window" lastClr="FFFFFF">
              <a:lumMod val="75000"/>
            </a:sysClr>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defRPr/>
            </a:pPr>
            <a:endParaRPr kumimoji="1" lang="ja-JP" altLang="en-US" sz="1400" kern="0">
              <a:solidFill>
                <a:prstClr val="black"/>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3" name="乗算記号 162">
            <a:extLst>
              <a:ext uri="{FF2B5EF4-FFF2-40B4-BE49-F238E27FC236}">
                <a16:creationId xmlns:a16="http://schemas.microsoft.com/office/drawing/2014/main" id="{C469166D-5D87-E596-DB52-815853E9086E}"/>
              </a:ext>
            </a:extLst>
          </p:cNvPr>
          <p:cNvSpPr/>
          <p:nvPr/>
        </p:nvSpPr>
        <p:spPr>
          <a:xfrm>
            <a:off x="176616" y="4697093"/>
            <a:ext cx="1285563" cy="1296015"/>
          </a:xfrm>
          <a:prstGeom prst="mathMultiply">
            <a:avLst>
              <a:gd name="adj1" fmla="val 12002"/>
            </a:avLst>
          </a:prstGeom>
          <a:solidFill>
            <a:sysClr val="windowText" lastClr="000000">
              <a:lumMod val="50000"/>
              <a:lumOff val="50000"/>
              <a:alpha val="50000"/>
            </a:sysClr>
          </a:solidFill>
          <a:ln w="12700" cap="flat" cmpd="sng" algn="ctr">
            <a:noFill/>
            <a:prstDash val="solid"/>
            <a:miter lim="800000"/>
          </a:ln>
          <a:effectLst/>
        </p:spPr>
        <p:txBody>
          <a:bodyPr rtlCol="0" anchor="ctr"/>
          <a:lstStyle/>
          <a:p>
            <a:pPr algn="ctr" defTabSz="457200" fontAlgn="auto">
              <a:spcBef>
                <a:spcPts val="0"/>
              </a:spcBef>
              <a:spcAft>
                <a:spcPts val="0"/>
              </a:spcAft>
              <a:defRPr/>
            </a:pPr>
            <a:endParaRPr kumimoji="1" lang="ja-JP" altLang="en-US" sz="1800" kern="0">
              <a:solidFill>
                <a:prstClr val="white"/>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64" name="グループ化 163">
            <a:extLst>
              <a:ext uri="{FF2B5EF4-FFF2-40B4-BE49-F238E27FC236}">
                <a16:creationId xmlns:a16="http://schemas.microsoft.com/office/drawing/2014/main" id="{16C1745D-5CD1-921D-06CE-FF40AB9F6349}"/>
              </a:ext>
            </a:extLst>
          </p:cNvPr>
          <p:cNvGrpSpPr/>
          <p:nvPr/>
        </p:nvGrpSpPr>
        <p:grpSpPr>
          <a:xfrm>
            <a:off x="5070823" y="5608258"/>
            <a:ext cx="731290" cy="584775"/>
            <a:chOff x="333476" y="2050003"/>
            <a:chExt cx="731290" cy="584775"/>
          </a:xfrm>
        </p:grpSpPr>
        <p:sp>
          <p:nvSpPr>
            <p:cNvPr id="165" name="角丸四角形 328">
              <a:extLst>
                <a:ext uri="{FF2B5EF4-FFF2-40B4-BE49-F238E27FC236}">
                  <a16:creationId xmlns:a16="http://schemas.microsoft.com/office/drawing/2014/main" id="{AD047269-EFDF-F2DC-2255-3CD81A567CEE}"/>
                </a:ext>
              </a:extLst>
            </p:cNvPr>
            <p:cNvSpPr/>
            <p:nvPr/>
          </p:nvSpPr>
          <p:spPr>
            <a:xfrm>
              <a:off x="399891" y="2064646"/>
              <a:ext cx="606610" cy="570132"/>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6" name="テキスト ボックス 165">
              <a:extLst>
                <a:ext uri="{FF2B5EF4-FFF2-40B4-BE49-F238E27FC236}">
                  <a16:creationId xmlns:a16="http://schemas.microsoft.com/office/drawing/2014/main" id="{E2C6CF27-F962-E8CE-A5F3-C0A0CE7DCE26}"/>
                </a:ext>
              </a:extLst>
            </p:cNvPr>
            <p:cNvSpPr txBox="1"/>
            <p:nvPr/>
          </p:nvSpPr>
          <p:spPr>
            <a:xfrm>
              <a:off x="333476" y="2050003"/>
              <a:ext cx="731290" cy="584775"/>
            </a:xfrm>
            <a:prstGeom prst="rect">
              <a:avLst/>
            </a:prstGeom>
            <a:noFill/>
          </p:spPr>
          <p:txBody>
            <a:bodyPr wrap="none" rtlCol="0">
              <a:spAutoFit/>
            </a:bodyPr>
            <a:lstStyle/>
            <a:p>
              <a:pPr algn="ctr" defTabSz="457200" fontAlgn="auto">
                <a:spcBef>
                  <a:spcPts val="0"/>
                </a:spcBef>
                <a:spcAft>
                  <a:spcPts val="0"/>
                </a:spcAft>
                <a:defRPr/>
              </a:pPr>
              <a:r>
                <a:rPr lang="ja-JP" altLang="en-US"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民間機関</a:t>
              </a:r>
              <a:endParaRPr lang="en-US" altLang="ja-JP"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データ提供会社</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新聞、</a:t>
              </a:r>
              <a: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Web</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SNS</a:t>
              </a: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、現地調査</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等</a:t>
              </a:r>
              <a:endPar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167" name="グループ化 166">
            <a:extLst>
              <a:ext uri="{FF2B5EF4-FFF2-40B4-BE49-F238E27FC236}">
                <a16:creationId xmlns:a16="http://schemas.microsoft.com/office/drawing/2014/main" id="{7C3E117C-7303-CA85-254D-2E4272C0806F}"/>
              </a:ext>
            </a:extLst>
          </p:cNvPr>
          <p:cNvGrpSpPr/>
          <p:nvPr/>
        </p:nvGrpSpPr>
        <p:grpSpPr>
          <a:xfrm>
            <a:off x="5010619" y="5057400"/>
            <a:ext cx="595035" cy="584775"/>
            <a:chOff x="421725" y="2134798"/>
            <a:chExt cx="595035" cy="584775"/>
          </a:xfrm>
        </p:grpSpPr>
        <p:sp>
          <p:nvSpPr>
            <p:cNvPr id="168" name="角丸四角形 326">
              <a:extLst>
                <a:ext uri="{FF2B5EF4-FFF2-40B4-BE49-F238E27FC236}">
                  <a16:creationId xmlns:a16="http://schemas.microsoft.com/office/drawing/2014/main" id="{837E59A6-56F7-2A8A-7CC1-5A4880D9362D}"/>
                </a:ext>
              </a:extLst>
            </p:cNvPr>
            <p:cNvSpPr/>
            <p:nvPr/>
          </p:nvSpPr>
          <p:spPr>
            <a:xfrm>
              <a:off x="427916" y="2134798"/>
              <a:ext cx="581233" cy="584775"/>
            </a:xfrm>
            <a:prstGeom prst="roundRect">
              <a:avLst/>
            </a:prstGeom>
            <a:solidFill>
              <a:sysClr val="window" lastClr="FFFFFF"/>
            </a:solidFill>
            <a:ln w="12700" cap="flat" cmpd="sng" algn="ctr">
              <a:solidFill>
                <a:sysClr val="windowText" lastClr="000000">
                  <a:lumMod val="50000"/>
                  <a:lumOff val="50000"/>
                </a:sysClr>
              </a:solidFill>
              <a:prstDash val="solid"/>
              <a:miter lim="800000"/>
            </a:ln>
            <a:effectLst/>
          </p:spPr>
          <p:txBody>
            <a:bodyPr rtlCol="0" anchor="ctr"/>
            <a:lstStyle/>
            <a:p>
              <a:pPr algn="ctr" defTabSz="457200" fontAlgn="auto">
                <a:spcBef>
                  <a:spcPts val="0"/>
                </a:spcBef>
                <a:spcAft>
                  <a:spcPts val="0"/>
                </a:spcAft>
                <a:defRPr/>
              </a:pPr>
              <a:endParaRPr lang="ja-JP" altLang="en-US" sz="1000" kern="0">
                <a:solidFill>
                  <a:srgbClr val="70AD47"/>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69" name="テキスト ボックス 168">
              <a:extLst>
                <a:ext uri="{FF2B5EF4-FFF2-40B4-BE49-F238E27FC236}">
                  <a16:creationId xmlns:a16="http://schemas.microsoft.com/office/drawing/2014/main" id="{DBA1BF29-EE83-9375-35BB-9BB9CFC383B7}"/>
                </a:ext>
              </a:extLst>
            </p:cNvPr>
            <p:cNvSpPr txBox="1"/>
            <p:nvPr/>
          </p:nvSpPr>
          <p:spPr>
            <a:xfrm>
              <a:off x="421725" y="2134798"/>
              <a:ext cx="595035" cy="400110"/>
            </a:xfrm>
            <a:prstGeom prst="rect">
              <a:avLst/>
            </a:prstGeom>
            <a:noFill/>
          </p:spPr>
          <p:txBody>
            <a:bodyPr wrap="none" rtlCol="0">
              <a:spAutoFit/>
            </a:bodyPr>
            <a:lstStyle/>
            <a:p>
              <a:pPr algn="ctr" defTabSz="457200" fontAlgn="auto">
                <a:spcBef>
                  <a:spcPts val="0"/>
                </a:spcBef>
                <a:spcAft>
                  <a:spcPts val="0"/>
                </a:spcAft>
                <a:defRPr/>
              </a:pPr>
              <a:r>
                <a:rPr lang="ja-JP" altLang="en-US"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公的機関</a:t>
              </a:r>
              <a:endParaRPr lang="en-US" altLang="ja-JP" sz="8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a:p>
              <a:pPr algn="ctr" defTabSz="457200" fontAlgn="auto">
                <a:spcBef>
                  <a:spcPts val="0"/>
                </a:spcBef>
                <a:spcAft>
                  <a:spcPts val="0"/>
                </a:spcAft>
                <a:defRPr/>
              </a:pP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官公庁</a:t>
              </a:r>
              <a:br>
                <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br>
              <a:r>
                <a:rPr kumimoji="1" lang="ja-JP" altLang="en-US"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rPr>
                <a:t>自治体等</a:t>
              </a:r>
              <a:endParaRPr kumimoji="1" lang="en-US" altLang="ja-JP" sz="600" b="1" kern="0" dirty="0">
                <a:solidFill>
                  <a:prstClr val="black">
                    <a:lumMod val="50000"/>
                    <a:lumOff val="50000"/>
                  </a:prstClr>
                </a:solidFill>
                <a:latin typeface="Meiryo UI" panose="020B0604030504040204" pitchFamily="50" charset="-128"/>
                <a:ea typeface="Meiryo UI" panose="020B0604030504040204" pitchFamily="50" charset="-128"/>
                <a:sym typeface="Meiryo UI" panose="020B0604030504040204" pitchFamily="50" charset="-128"/>
              </a:endParaRPr>
            </a:p>
          </p:txBody>
        </p:sp>
      </p:grpSp>
      <p:cxnSp>
        <p:nvCxnSpPr>
          <p:cNvPr id="170" name="直線矢印コネクタ 139">
            <a:extLst>
              <a:ext uri="{FF2B5EF4-FFF2-40B4-BE49-F238E27FC236}">
                <a16:creationId xmlns:a16="http://schemas.microsoft.com/office/drawing/2014/main" id="{930555EE-15A7-2C0A-85E8-58711BC9640A}"/>
              </a:ext>
            </a:extLst>
          </p:cNvPr>
          <p:cNvCxnSpPr>
            <a:cxnSpLocks/>
          </p:cNvCxnSpPr>
          <p:nvPr/>
        </p:nvCxnSpPr>
        <p:spPr>
          <a:xfrm rot="10800000" flipV="1">
            <a:off x="5749647" y="5454950"/>
            <a:ext cx="288000" cy="295200"/>
          </a:xfrm>
          <a:prstGeom prst="bentConnector3">
            <a:avLst>
              <a:gd name="adj1" fmla="val 50000"/>
            </a:avLst>
          </a:prstGeom>
          <a:noFill/>
          <a:ln w="15875" cap="flat" cmpd="sng" algn="ctr">
            <a:solidFill>
              <a:srgbClr val="70AD47"/>
            </a:solidFill>
            <a:prstDash val="solid"/>
            <a:miter lim="800000"/>
            <a:tailEnd type="triangle"/>
          </a:ln>
          <a:effectLst/>
        </p:spPr>
      </p:cxnSp>
      <p:sp>
        <p:nvSpPr>
          <p:cNvPr id="8" name="スライド番号プレースホルダー 1">
            <a:extLst>
              <a:ext uri="{FF2B5EF4-FFF2-40B4-BE49-F238E27FC236}">
                <a16:creationId xmlns:a16="http://schemas.microsoft.com/office/drawing/2014/main" id="{59BF158C-2683-0C04-0491-08BFB07C2CF7}"/>
              </a:ext>
            </a:extLst>
          </p:cNvPr>
          <p:cNvSpPr txBox="1">
            <a:spLocks/>
          </p:cNvSpPr>
          <p:nvPr/>
        </p:nvSpPr>
        <p:spPr bwMode="gray">
          <a:xfrm>
            <a:off x="4176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108164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1392277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1"/>
            <a:ext cx="1199300" cy="2582933"/>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2369916121"/>
              </p:ext>
            </p:extLst>
          </p:nvPr>
        </p:nvGraphicFramePr>
        <p:xfrm>
          <a:off x="1610139" y="1994924"/>
          <a:ext cx="7964072" cy="1280160"/>
        </p:xfrm>
        <a:graphic>
          <a:graphicData uri="http://schemas.openxmlformats.org/drawingml/2006/table">
            <a:tbl>
              <a:tblPr firstRow="1" bandRow="1">
                <a:tableStyleId>{5C22544A-7EE6-4342-B048-85BDC9FD1C3A}</a:tableStyleId>
              </a:tblPr>
              <a:tblGrid>
                <a:gridCol w="2952896">
                  <a:extLst>
                    <a:ext uri="{9D8B030D-6E8A-4147-A177-3AD203B41FA5}">
                      <a16:colId xmlns:a16="http://schemas.microsoft.com/office/drawing/2014/main" val="1412684183"/>
                    </a:ext>
                  </a:extLst>
                </a:gridCol>
                <a:gridCol w="1999130">
                  <a:extLst>
                    <a:ext uri="{9D8B030D-6E8A-4147-A177-3AD203B41FA5}">
                      <a16:colId xmlns:a16="http://schemas.microsoft.com/office/drawing/2014/main" val="3345453656"/>
                    </a:ext>
                  </a:extLst>
                </a:gridCol>
                <a:gridCol w="3012046">
                  <a:extLst>
                    <a:ext uri="{9D8B030D-6E8A-4147-A177-3AD203B41FA5}">
                      <a16:colId xmlns:a16="http://schemas.microsoft.com/office/drawing/2014/main" val="3577434317"/>
                    </a:ext>
                  </a:extLst>
                </a:gridCol>
              </a:tblGrid>
              <a:tr h="170845">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256714">
                <a:tc>
                  <a:txBody>
                    <a:bodyPr/>
                    <a:lstStyle/>
                    <a:p>
                      <a:r>
                        <a:rPr kumimoji="1" lang="ja-JP" altLang="en-US" sz="1200" b="0" dirty="0">
                          <a:solidFill>
                            <a:schemeClr val="tx1"/>
                          </a:solidFill>
                        </a:rPr>
                        <a:t>ビジネスフィージビリティ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kumimoji="1" lang="en-US" altLang="ja-JP" sz="1200" b="0" dirty="0">
                          <a:solidFill>
                            <a:schemeClr val="tx1"/>
                          </a:solidFill>
                        </a:rPr>
                        <a:t>VC</a:t>
                      </a:r>
                      <a:r>
                        <a:rPr kumimoji="1" lang="ja-JP" altLang="en-US" sz="1200" b="0">
                          <a:solidFill>
                            <a:schemeClr val="tx1"/>
                          </a:solidFill>
                        </a:rPr>
                        <a:t>発行機関</a:t>
                      </a:r>
                      <a:r>
                        <a:rPr kumimoji="1" lang="en-US" altLang="ja-JP" sz="1200" b="0" dirty="0">
                          <a:solidFill>
                            <a:schemeClr val="tx1"/>
                          </a:solidFill>
                        </a:rPr>
                        <a:t>(Issuer)</a:t>
                      </a:r>
                      <a:r>
                        <a:rPr kumimoji="1" lang="ja-JP" altLang="en-US" sz="1200" b="0">
                          <a:solidFill>
                            <a:schemeClr val="tx1"/>
                          </a:solidFill>
                        </a:rPr>
                        <a:t>、法人</a:t>
                      </a:r>
                      <a:r>
                        <a:rPr kumimoji="1" lang="en-US" altLang="ja-JP" sz="1200" b="0" dirty="0">
                          <a:solidFill>
                            <a:schemeClr val="tx1"/>
                          </a:solidFill>
                        </a:rPr>
                        <a:t>(Holder)</a:t>
                      </a:r>
                      <a:r>
                        <a:rPr kumimoji="1" lang="ja-JP" altLang="en-US" sz="1200" b="0">
                          <a:solidFill>
                            <a:schemeClr val="tx1"/>
                          </a:solidFill>
                        </a:rPr>
                        <a:t>、金融機関</a:t>
                      </a:r>
                      <a:r>
                        <a:rPr kumimoji="1" lang="en-US" altLang="ja-JP" sz="1200" b="0" dirty="0">
                          <a:solidFill>
                            <a:schemeClr val="tx1"/>
                          </a:solidFill>
                        </a:rPr>
                        <a:t>(Verifier)</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Trusted Web</a:t>
                      </a:r>
                      <a:r>
                        <a:rPr kumimoji="1" lang="ja-JP" altLang="en-US" sz="1200" b="0">
                          <a:solidFill>
                            <a:schemeClr val="tx1"/>
                          </a:solidFill>
                        </a:rPr>
                        <a:t>デモアプリ画面を用いたヒアリング</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256714">
                <a:tc>
                  <a:txBody>
                    <a:bodyPr/>
                    <a:lstStyle/>
                    <a:p>
                      <a:r>
                        <a:rPr kumimoji="1" lang="en-US" altLang="ja-JP" sz="1200" b="0" dirty="0">
                          <a:solidFill>
                            <a:schemeClr val="tx1"/>
                          </a:solidFill>
                        </a:rPr>
                        <a:t>KYC/KYB VC(</a:t>
                      </a:r>
                      <a:r>
                        <a:rPr kumimoji="1" lang="ja-JP" altLang="en-US" sz="1200" b="0" dirty="0">
                          <a:solidFill>
                            <a:schemeClr val="tx1"/>
                          </a:solidFill>
                        </a:rPr>
                        <a:t>本人確認</a:t>
                      </a:r>
                      <a:r>
                        <a:rPr kumimoji="1" lang="en-US" altLang="ja-JP" sz="1200" b="0" dirty="0">
                          <a:solidFill>
                            <a:schemeClr val="tx1"/>
                          </a:solidFill>
                        </a:rPr>
                        <a:t>VC)</a:t>
                      </a:r>
                      <a:r>
                        <a:rPr kumimoji="1" lang="ja-JP" altLang="en-US" sz="1200" b="0" dirty="0">
                          <a:solidFill>
                            <a:schemeClr val="tx1"/>
                          </a:solidFill>
                        </a:rPr>
                        <a:t>のあり方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KYB VC</a:t>
                      </a:r>
                      <a:r>
                        <a:rPr kumimoji="1" lang="ja-JP" altLang="en-US" sz="1200" b="0">
                          <a:solidFill>
                            <a:schemeClr val="tx1"/>
                          </a:solidFill>
                        </a:rPr>
                        <a:t>項目案を用いたヒアリング、法令確認</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284742">
                <a:tc>
                  <a:txBody>
                    <a:bodyPr/>
                    <a:lstStyle/>
                    <a:p>
                      <a:r>
                        <a:rPr kumimoji="1" lang="en-US" altLang="ja-JP" sz="1200" b="0" dirty="0">
                          <a:solidFill>
                            <a:schemeClr val="tx1"/>
                          </a:solidFill>
                        </a:rPr>
                        <a:t>Trusted Web</a:t>
                      </a:r>
                      <a:r>
                        <a:rPr kumimoji="1" lang="ja-JP" altLang="en-US" sz="1200" b="0" dirty="0">
                          <a:solidFill>
                            <a:schemeClr val="tx1"/>
                          </a:solidFill>
                        </a:rPr>
                        <a:t>実現形態の一つとしての</a:t>
                      </a:r>
                      <a:r>
                        <a:rPr kumimoji="1" lang="en-US" altLang="ja-JP" sz="1200" b="0" dirty="0">
                          <a:solidFill>
                            <a:schemeClr val="tx1"/>
                          </a:solidFill>
                        </a:rPr>
                        <a:t>VC</a:t>
                      </a:r>
                      <a:r>
                        <a:rPr kumimoji="1" lang="ja-JP" altLang="en-US" sz="1200" b="0" dirty="0">
                          <a:solidFill>
                            <a:schemeClr val="tx1"/>
                          </a:solidFill>
                        </a:rPr>
                        <a:t>実装</a:t>
                      </a:r>
                      <a:r>
                        <a:rPr kumimoji="1" lang="en-US" altLang="ja-JP" sz="1200" b="0" dirty="0">
                          <a:solidFill>
                            <a:schemeClr val="tx1"/>
                          </a:solidFill>
                        </a:rPr>
                        <a:t>(OpenID4VC</a:t>
                      </a:r>
                      <a:r>
                        <a:rPr kumimoji="1" lang="ja-JP" altLang="en-US" sz="1200" b="0" dirty="0">
                          <a:solidFill>
                            <a:schemeClr val="tx1"/>
                          </a:solidFill>
                        </a:rPr>
                        <a:t>の実装とウォレットの秘密鍵管理</a:t>
                      </a:r>
                      <a:r>
                        <a:rPr kumimoji="1" lang="en-US" altLang="ja-JP" sz="1200" b="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rPr>
                        <a:t>OID4VCI, OID4VP, SIOPv2</a:t>
                      </a:r>
                      <a:br>
                        <a:rPr kumimoji="1" lang="en-US" altLang="ja-JP" sz="1200" b="0" dirty="0">
                          <a:solidFill>
                            <a:schemeClr val="tx1"/>
                          </a:solidFill>
                        </a:rPr>
                      </a:br>
                      <a:r>
                        <a:rPr kumimoji="1" lang="en-US" altLang="ja-JP" sz="1200" b="0" dirty="0">
                          <a:solidFill>
                            <a:schemeClr val="tx1"/>
                          </a:solidFill>
                        </a:rPr>
                        <a:t>Threshold ECDSA Signature</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デモアプリケーションの作成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5951722"/>
                  </a:ext>
                </a:extLst>
              </a:tr>
            </a:tbl>
          </a:graphicData>
        </a:graphic>
      </p:graphicFrame>
      <p:sp>
        <p:nvSpPr>
          <p:cNvPr id="9" name="正方形/長方形 8"/>
          <p:cNvSpPr/>
          <p:nvPr/>
        </p:nvSpPr>
        <p:spPr>
          <a:xfrm>
            <a:off x="1531088" y="700889"/>
            <a:ext cx="8169504" cy="116955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effectLst/>
                <a:uLnTx/>
                <a:uFillTx/>
                <a:latin typeface="Arial"/>
                <a:ea typeface="Meiryo UI"/>
                <a:cs typeface="+mn-cs"/>
              </a:rPr>
              <a:t>本事業では、金融機関における法人口座の開設を例に、</a:t>
            </a:r>
            <a:r>
              <a:rPr kumimoji="1" lang="en-US" altLang="ja-JP" sz="1400" b="0" i="0" u="none" strike="noStrike" kern="1200" cap="none" spc="0" normalizeH="0" baseline="0" noProof="0" dirty="0">
                <a:ln>
                  <a:noFill/>
                </a:ln>
                <a:effectLst/>
                <a:uLnTx/>
                <a:uFillTx/>
                <a:latin typeface="Arial"/>
                <a:ea typeface="Meiryo UI"/>
                <a:cs typeface="+mn-cs"/>
              </a:rPr>
              <a:t>Trusted Web</a:t>
            </a:r>
            <a:r>
              <a:rPr kumimoji="1" lang="ja-JP" altLang="en-US" sz="1400" b="0" i="0" u="none" strike="noStrike" kern="1200" cap="none" spc="0" normalizeH="0" baseline="0" noProof="0" dirty="0">
                <a:ln>
                  <a:noFill/>
                </a:ln>
                <a:effectLst/>
                <a:uLnTx/>
                <a:uFillTx/>
                <a:latin typeface="Arial"/>
                <a:ea typeface="Meiryo UI"/>
                <a:cs typeface="+mn-cs"/>
              </a:rPr>
              <a:t>による情報の再利用化と、検証のデジタル化による効率化の可能性について、ビジネスフィージビリティと本人確認</a:t>
            </a:r>
            <a:r>
              <a:rPr kumimoji="1" lang="en-US" altLang="ja-JP" sz="1400" b="0" i="0" u="none" strike="noStrike" kern="1200" cap="none" spc="0" normalizeH="0" baseline="0" noProof="0" dirty="0">
                <a:ln>
                  <a:noFill/>
                </a:ln>
                <a:effectLst/>
                <a:uLnTx/>
                <a:uFillTx/>
                <a:latin typeface="Arial"/>
                <a:ea typeface="Meiryo UI"/>
                <a:cs typeface="+mn-cs"/>
              </a:rPr>
              <a:t>VC</a:t>
            </a:r>
            <a:r>
              <a:rPr kumimoji="1" lang="ja-JP" altLang="en-US" sz="1400" b="0" i="0" u="none" strike="noStrike" kern="1200" cap="none" spc="0" normalizeH="0" baseline="0" noProof="0" dirty="0">
                <a:ln>
                  <a:noFill/>
                </a:ln>
                <a:effectLst/>
                <a:uLnTx/>
                <a:uFillTx/>
                <a:latin typeface="Arial"/>
                <a:ea typeface="Meiryo UI"/>
                <a:cs typeface="+mn-cs"/>
              </a:rPr>
              <a:t>のあり方の観点で検証を行った</a:t>
            </a:r>
            <a:endParaRPr kumimoji="1" lang="en-US" altLang="ja-JP" sz="1400" b="0" i="0" u="none" strike="noStrike" kern="1200" cap="none" spc="0" normalizeH="0" baseline="0" noProof="0" dirty="0">
              <a:ln>
                <a:noFill/>
              </a:ln>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latin typeface="Arial"/>
                <a:ea typeface="Meiryo UI"/>
                <a:cs typeface="+mn-cs"/>
              </a:rPr>
              <a:t>技術面では、</a:t>
            </a:r>
            <a:r>
              <a:rPr kumimoji="1" lang="en-US" altLang="ja-JP" sz="1400" dirty="0">
                <a:latin typeface="Arial"/>
                <a:ea typeface="Meiryo UI"/>
                <a:cs typeface="+mn-cs"/>
              </a:rPr>
              <a:t>OID4VC</a:t>
            </a:r>
            <a:r>
              <a:rPr kumimoji="1" lang="ja-JP" altLang="en-US" sz="1400" dirty="0">
                <a:latin typeface="Arial"/>
                <a:ea typeface="Meiryo UI"/>
                <a:cs typeface="+mn-cs"/>
              </a:rPr>
              <a:t>ファミリーを用いた</a:t>
            </a:r>
            <a:r>
              <a:rPr kumimoji="1" lang="en-US" altLang="ja-JP" sz="1400" dirty="0">
                <a:latin typeface="Arial"/>
                <a:ea typeface="Meiryo UI"/>
                <a:cs typeface="+mn-cs"/>
              </a:rPr>
              <a:t>VC</a:t>
            </a:r>
            <a:r>
              <a:rPr kumimoji="1" lang="ja-JP" altLang="en-US" sz="1400" dirty="0">
                <a:latin typeface="Arial"/>
                <a:ea typeface="Meiryo UI"/>
                <a:cs typeface="+mn-cs"/>
              </a:rPr>
              <a:t>のやり取りを実装するとともに、ウォレットの秘密鍵管理を</a:t>
            </a:r>
            <a:r>
              <a:rPr kumimoji="1" lang="en-US" altLang="ja-JP" sz="1400" dirty="0">
                <a:latin typeface="Arial"/>
                <a:ea typeface="Meiryo UI"/>
                <a:cs typeface="+mn-cs"/>
              </a:rPr>
              <a:t>Threshold ECDSA Signature</a:t>
            </a:r>
            <a:r>
              <a:rPr kumimoji="1" lang="ja-JP" altLang="en-US" sz="1400" dirty="0">
                <a:latin typeface="Arial"/>
                <a:ea typeface="Meiryo UI"/>
                <a:cs typeface="+mn-cs"/>
              </a:rPr>
              <a:t>の</a:t>
            </a:r>
            <a:r>
              <a:rPr kumimoji="1" lang="en-US" altLang="ja-JP" sz="1400" dirty="0">
                <a:latin typeface="Arial"/>
                <a:ea typeface="Meiryo UI"/>
                <a:cs typeface="+mn-cs"/>
              </a:rPr>
              <a:t>API</a:t>
            </a:r>
            <a:r>
              <a:rPr kumimoji="1" lang="ja-JP" altLang="en-US" sz="1400" dirty="0">
                <a:latin typeface="Arial"/>
                <a:ea typeface="Meiryo UI"/>
                <a:cs typeface="+mn-cs"/>
              </a:rPr>
              <a:t>を用いて検証した</a:t>
            </a:r>
            <a:endParaRPr kumimoji="1" lang="en-US" altLang="ja-JP" sz="1400" dirty="0">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effectLst/>
                <a:uLnTx/>
                <a:uFillTx/>
                <a:latin typeface="Arial"/>
                <a:ea typeface="Meiryo UI"/>
                <a:cs typeface="+mn-cs"/>
              </a:rPr>
              <a:t>下表の検証は、本件の主体者である電通総研、並びに</a:t>
            </a:r>
            <a:r>
              <a:rPr kumimoji="1" lang="en-US" altLang="ja-JP" sz="1400" b="0" i="0" u="none" strike="noStrike" kern="1200" cap="none" spc="0" normalizeH="0" baseline="0" noProof="0" dirty="0" err="1">
                <a:ln>
                  <a:noFill/>
                </a:ln>
                <a:effectLst/>
                <a:uLnTx/>
                <a:uFillTx/>
                <a:latin typeface="Arial"/>
                <a:ea typeface="Meiryo UI"/>
                <a:cs typeface="+mn-cs"/>
              </a:rPr>
              <a:t>ACSiON</a:t>
            </a:r>
            <a:r>
              <a:rPr kumimoji="1" lang="ja-JP" altLang="en-US" sz="1400" b="0" i="0" u="none" strike="noStrike" kern="1200" cap="none" spc="0" normalizeH="0" baseline="0" noProof="0" dirty="0">
                <a:ln>
                  <a:noFill/>
                </a:ln>
                <a:effectLst/>
                <a:uLnTx/>
                <a:uFillTx/>
                <a:latin typeface="Arial"/>
                <a:ea typeface="Meiryo UI"/>
                <a:cs typeface="+mn-cs"/>
              </a:rPr>
              <a:t>、</a:t>
            </a:r>
            <a:r>
              <a:rPr kumimoji="1" lang="en-US" altLang="ja-JP" sz="1400" b="0" i="0" u="none" strike="noStrike" kern="1200" cap="none" spc="0" normalizeH="0" baseline="0" noProof="0" dirty="0" err="1">
                <a:ln>
                  <a:noFill/>
                </a:ln>
                <a:effectLst/>
                <a:uLnTx/>
                <a:uFillTx/>
                <a:latin typeface="Arial"/>
                <a:ea typeface="Meiryo UI"/>
                <a:cs typeface="+mn-cs"/>
              </a:rPr>
              <a:t>Authlete</a:t>
            </a:r>
            <a:r>
              <a:rPr kumimoji="1" lang="ja-JP" altLang="en-US" sz="1400" dirty="0">
                <a:latin typeface="Arial"/>
                <a:ea typeface="Meiryo UI"/>
                <a:cs typeface="+mn-cs"/>
              </a:rPr>
              <a:t>等の協力の元で実施した</a:t>
            </a:r>
            <a:endParaRPr kumimoji="1" lang="en-US" altLang="ja-JP" sz="1400" b="0" i="0" u="none" strike="noStrike" kern="1200" cap="none" spc="0" normalizeH="0" baseline="0" noProof="0" dirty="0">
              <a:ln>
                <a:noFill/>
              </a:ln>
              <a:effectLst/>
              <a:uLnTx/>
              <a:uFillTx/>
              <a:latin typeface="Arial"/>
              <a:ea typeface="Meiryo UI"/>
              <a:cs typeface="+mn-cs"/>
            </a:endParaRPr>
          </a:p>
        </p:txBody>
      </p:sp>
      <p:sp>
        <p:nvSpPr>
          <p:cNvPr id="13" name="正方形/長方形 12"/>
          <p:cNvSpPr/>
          <p:nvPr/>
        </p:nvSpPr>
        <p:spPr>
          <a:xfrm>
            <a:off x="331788" y="4714763"/>
            <a:ext cx="1199300" cy="189323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10138" y="4714765"/>
            <a:ext cx="7964074" cy="1893236"/>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ユースケース 「金融機関における法人口座の開設」について、金融機関等へのデモアプリ画面を用いたヒアリングを行い、</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Trusted Web</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を活用した業務フローの成立可能性を確認</a:t>
            </a:r>
            <a:endParaRPr kumimoji="1" lang="en-US" altLang="ja-JP" sz="1400" dirty="0">
              <a:solidFill>
                <a:schemeClr val="tx1"/>
              </a:solidFill>
              <a:latin typeface="Arial"/>
              <a:ea typeface="Meiryo U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solidFill>
                  <a:schemeClr val="tx1"/>
                </a:solidFill>
                <a:latin typeface="Arial"/>
                <a:ea typeface="Meiryo UI"/>
              </a:rPr>
              <a:t>本人確認</a:t>
            </a:r>
            <a:r>
              <a:rPr kumimoji="1" lang="en-US" altLang="ja-JP" sz="1400" dirty="0">
                <a:solidFill>
                  <a:schemeClr val="tx1"/>
                </a:solidFill>
                <a:latin typeface="Arial"/>
                <a:ea typeface="Meiryo UI"/>
              </a:rPr>
              <a:t>VC</a:t>
            </a:r>
            <a:r>
              <a:rPr kumimoji="1" lang="ja-JP" altLang="en-US" sz="1400" dirty="0">
                <a:solidFill>
                  <a:schemeClr val="tx1"/>
                </a:solidFill>
                <a:latin typeface="Arial"/>
                <a:ea typeface="Meiryo UI"/>
              </a:rPr>
              <a:t>（</a:t>
            </a:r>
            <a:r>
              <a:rPr kumimoji="1" lang="en-US" altLang="ja-JP" sz="1400" dirty="0">
                <a:solidFill>
                  <a:schemeClr val="tx1"/>
                </a:solidFill>
                <a:latin typeface="Arial"/>
                <a:ea typeface="Meiryo UI"/>
              </a:rPr>
              <a:t>KYC/KYB VC</a:t>
            </a:r>
            <a:r>
              <a:rPr kumimoji="1" lang="ja-JP" altLang="en-US" sz="1400" dirty="0">
                <a:solidFill>
                  <a:schemeClr val="tx1"/>
                </a:solidFill>
                <a:latin typeface="Arial"/>
                <a:ea typeface="Meiryo UI"/>
              </a:rPr>
              <a:t>）</a:t>
            </a:r>
            <a:r>
              <a:rPr kumimoji="1" lang="en-US" altLang="ja-JP" sz="1400" dirty="0">
                <a:solidFill>
                  <a:schemeClr val="tx1"/>
                </a:solidFill>
                <a:latin typeface="Arial"/>
                <a:ea typeface="Meiryo UI"/>
              </a:rPr>
              <a:t> </a:t>
            </a:r>
            <a:r>
              <a:rPr kumimoji="1" lang="ja-JP" altLang="en-US" sz="1400" dirty="0">
                <a:solidFill>
                  <a:schemeClr val="tx1"/>
                </a:solidFill>
                <a:latin typeface="Arial"/>
                <a:ea typeface="Meiryo UI"/>
              </a:rPr>
              <a:t>項目案、及び、ビジネスモデル案を提示</a:t>
            </a:r>
            <a:endParaRPr kumimoji="1" lang="en-US" altLang="ja-JP" sz="1400" dirty="0">
              <a:solidFill>
                <a:schemeClr val="tx1"/>
              </a:solidFill>
              <a:latin typeface="Arial"/>
              <a:ea typeface="Meiryo U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solidFill>
                  <a:schemeClr val="tx1"/>
                </a:solidFill>
                <a:latin typeface="Arial"/>
                <a:ea typeface="Meiryo UI"/>
              </a:rPr>
              <a:t>最新の</a:t>
            </a:r>
            <a:r>
              <a:rPr kumimoji="1" lang="en-US" altLang="ja-JP" sz="1400" dirty="0">
                <a:solidFill>
                  <a:schemeClr val="tx1"/>
                </a:solidFill>
                <a:latin typeface="Arial"/>
                <a:ea typeface="Meiryo UI"/>
              </a:rPr>
              <a:t>OID4VC</a:t>
            </a:r>
            <a:r>
              <a:rPr kumimoji="1" lang="ja-JP" altLang="en-US" sz="1400" dirty="0">
                <a:solidFill>
                  <a:schemeClr val="tx1"/>
                </a:solidFill>
                <a:latin typeface="Arial"/>
                <a:ea typeface="Meiryo UI"/>
              </a:rPr>
              <a:t>ファミリー仕様に基づいた、</a:t>
            </a:r>
            <a:r>
              <a:rPr kumimoji="1" lang="en-US" altLang="ja-JP" sz="1400" dirty="0">
                <a:solidFill>
                  <a:schemeClr val="tx1"/>
                </a:solidFill>
                <a:latin typeface="Arial"/>
                <a:ea typeface="Meiryo UI"/>
              </a:rPr>
              <a:t>Wallet</a:t>
            </a:r>
            <a:r>
              <a:rPr kumimoji="1" lang="ja-JP" altLang="en-US" sz="1400" dirty="0">
                <a:solidFill>
                  <a:schemeClr val="tx1"/>
                </a:solidFill>
                <a:latin typeface="Arial"/>
                <a:ea typeface="Meiryo UI"/>
              </a:rPr>
              <a:t>のデモアプリケーションを作成</a:t>
            </a:r>
            <a:endParaRPr kumimoji="1" lang="en-US" altLang="ja-JP" sz="1400" dirty="0">
              <a:solidFill>
                <a:schemeClr val="tx1"/>
              </a:solidFill>
              <a:latin typeface="Arial"/>
              <a:ea typeface="Meiryo UI"/>
            </a:endParaRPr>
          </a:p>
          <a:p>
            <a:pPr marL="171450" indent="-171450" fontAlgn="auto">
              <a:spcBef>
                <a:spcPts val="0"/>
              </a:spcBef>
              <a:spcAft>
                <a:spcPts val="0"/>
              </a:spcAft>
              <a:buFont typeface="Wingdings" panose="05000000000000000000" pitchFamily="2" charset="2"/>
              <a:buChar char="l"/>
              <a:defRPr/>
            </a:pPr>
            <a:r>
              <a:rPr kumimoji="1" lang="ja-JP" altLang="en-US" sz="1400" dirty="0">
                <a:solidFill>
                  <a:schemeClr val="tx1"/>
                </a:solidFill>
                <a:latin typeface="Arial"/>
                <a:ea typeface="Meiryo UI"/>
              </a:rPr>
              <a:t>ガバナンス・ルール案として、</a:t>
            </a:r>
            <a:r>
              <a:rPr kumimoji="1" lang="en-US" altLang="ja-JP" sz="1400" dirty="0">
                <a:solidFill>
                  <a:schemeClr val="tx1"/>
                </a:solidFill>
                <a:latin typeface="Arial"/>
                <a:ea typeface="Meiryo UI"/>
              </a:rPr>
              <a:t>eIDAS2.0</a:t>
            </a:r>
            <a:r>
              <a:rPr kumimoji="1" lang="ja-JP" altLang="en-US" sz="1400" dirty="0">
                <a:solidFill>
                  <a:schemeClr val="tx1"/>
                </a:solidFill>
                <a:latin typeface="Arial"/>
                <a:ea typeface="Meiryo UI"/>
              </a:rPr>
              <a:t>と互換性のある規則の策定を提言</a:t>
            </a:r>
            <a:endParaRPr kumimoji="1" lang="en-US" altLang="ja-JP" sz="1400" dirty="0">
              <a:solidFill>
                <a:schemeClr val="tx1"/>
              </a:solidFill>
              <a:latin typeface="Arial"/>
              <a:ea typeface="Meiryo UI"/>
            </a:endParaRPr>
          </a:p>
        </p:txBody>
      </p:sp>
      <p:sp>
        <p:nvSpPr>
          <p:cNvPr id="14" name="正方形/長方形 13"/>
          <p:cNvSpPr/>
          <p:nvPr/>
        </p:nvSpPr>
        <p:spPr>
          <a:xfrm>
            <a:off x="1610139" y="3429000"/>
            <a:ext cx="7964074" cy="113986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「金融機関における法人口座の開設」ユースケースプロトタイピングシステム</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UI</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作成と</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As-Is</a:t>
            </a:r>
            <a:r>
              <a:rPr kumimoji="1" lang="en-US" altLang="ja-JP" sz="1400" dirty="0">
                <a:solidFill>
                  <a:schemeClr val="tx1"/>
                </a:solidFill>
                <a:latin typeface="Arial"/>
                <a:ea typeface="Meiryo UI"/>
              </a:rPr>
              <a:t>/</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To-Be</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UX</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分析</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solidFill>
                  <a:schemeClr val="tx1"/>
                </a:solidFill>
                <a:latin typeface="Arial"/>
                <a:ea typeface="Meiryo UI"/>
              </a:rPr>
              <a:t>プロトタイピングシステム</a:t>
            </a:r>
            <a:r>
              <a:rPr kumimoji="1" lang="en-US" altLang="ja-JP" sz="1400" dirty="0">
                <a:solidFill>
                  <a:schemeClr val="tx1"/>
                </a:solidFill>
                <a:latin typeface="Arial"/>
                <a:ea typeface="Meiryo UI"/>
              </a:rPr>
              <a:t>UI</a:t>
            </a:r>
            <a:r>
              <a:rPr kumimoji="1" lang="ja-JP" altLang="en-US" sz="1400" dirty="0">
                <a:solidFill>
                  <a:schemeClr val="tx1"/>
                </a:solidFill>
                <a:latin typeface="Arial"/>
                <a:ea typeface="Meiryo UI"/>
              </a:rPr>
              <a:t>動画を用いた金融機関ヒアリング</a:t>
            </a:r>
            <a:endParaRPr kumimoji="1" lang="en-US" altLang="ja-JP" sz="1400" dirty="0">
              <a:solidFill>
                <a:schemeClr val="tx1"/>
              </a:solidFill>
              <a:latin typeface="Arial"/>
              <a:ea typeface="Meiryo U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dirty="0">
                <a:solidFill>
                  <a:schemeClr val="tx1"/>
                </a:solidFill>
                <a:latin typeface="Arial"/>
                <a:ea typeface="Meiryo UI"/>
              </a:rPr>
              <a:t>本人確認</a:t>
            </a:r>
            <a:r>
              <a:rPr kumimoji="1" lang="en-US" altLang="ja-JP" sz="1400" dirty="0">
                <a:solidFill>
                  <a:schemeClr val="tx1"/>
                </a:solidFill>
                <a:latin typeface="Arial"/>
                <a:ea typeface="Meiryo UI"/>
              </a:rPr>
              <a:t>VC</a:t>
            </a:r>
            <a:r>
              <a:rPr kumimoji="1" lang="ja-JP" altLang="en-US" sz="1400" dirty="0">
                <a:solidFill>
                  <a:schemeClr val="tx1"/>
                </a:solidFill>
                <a:latin typeface="Arial"/>
                <a:ea typeface="Meiryo UI"/>
              </a:rPr>
              <a:t>（</a:t>
            </a:r>
            <a:r>
              <a:rPr kumimoji="1" lang="en-US" altLang="ja-JP" sz="1400" dirty="0">
                <a:solidFill>
                  <a:schemeClr val="tx1"/>
                </a:solidFill>
                <a:latin typeface="Arial"/>
                <a:ea typeface="Meiryo UI"/>
              </a:rPr>
              <a:t>KYC/KYB VC</a:t>
            </a:r>
            <a:r>
              <a:rPr kumimoji="1" lang="ja-JP" altLang="en-US" sz="1400" dirty="0">
                <a:solidFill>
                  <a:schemeClr val="tx1"/>
                </a:solidFill>
                <a:latin typeface="Arial"/>
                <a:ea typeface="Meiryo UI"/>
              </a:rPr>
              <a:t>）に関する考察と、</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ビジネスモデルの検討</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400" dirty="0" err="1">
                <a:solidFill>
                  <a:schemeClr val="tx1"/>
                </a:solidFill>
                <a:latin typeface="Arial"/>
                <a:ea typeface="Meiryo UI"/>
              </a:rPr>
              <a:t>Authlete</a:t>
            </a:r>
            <a:r>
              <a:rPr kumimoji="1" lang="ja-JP" altLang="en-US" sz="1400" dirty="0">
                <a:solidFill>
                  <a:schemeClr val="tx1"/>
                </a:solidFill>
                <a:latin typeface="Arial"/>
                <a:ea typeface="Meiryo UI"/>
              </a:rPr>
              <a:t>と</a:t>
            </a:r>
            <a:r>
              <a:rPr kumimoji="1" lang="ja-JP" altLang="en-US" sz="1400">
                <a:solidFill>
                  <a:schemeClr val="tx1"/>
                </a:solidFill>
                <a:latin typeface="Arial"/>
                <a:ea typeface="Meiryo UI"/>
              </a:rPr>
              <a:t>接続した</a:t>
            </a:r>
            <a:r>
              <a:rPr kumimoji="1" lang="en-US" altLang="ja-JP" sz="1400">
                <a:solidFill>
                  <a:schemeClr val="tx1"/>
                </a:solidFill>
                <a:latin typeface="Arial"/>
                <a:ea typeface="Meiryo UI"/>
              </a:rPr>
              <a:t>Wallet</a:t>
            </a:r>
            <a:r>
              <a:rPr kumimoji="1" lang="ja-JP" altLang="en-US" sz="1400" dirty="0">
                <a:solidFill>
                  <a:schemeClr val="tx1"/>
                </a:solidFill>
                <a:latin typeface="Arial"/>
                <a:ea typeface="Meiryo UI"/>
              </a:rPr>
              <a:t>（</a:t>
            </a:r>
            <a:r>
              <a:rPr kumimoji="1" lang="en-US" altLang="ja-JP" sz="1400" dirty="0">
                <a:solidFill>
                  <a:schemeClr val="tx1"/>
                </a:solidFill>
                <a:latin typeface="Arial"/>
                <a:ea typeface="Meiryo UI"/>
              </a:rPr>
              <a:t>OID4VC</a:t>
            </a:r>
            <a:r>
              <a:rPr kumimoji="1" lang="ja-JP" altLang="en-US" sz="1400" dirty="0">
                <a:solidFill>
                  <a:schemeClr val="tx1"/>
                </a:solidFill>
                <a:latin typeface="Arial"/>
                <a:ea typeface="Meiryo UI"/>
              </a:rPr>
              <a:t>）デモアプリケーションの開発</a:t>
            </a:r>
            <a:endParaRPr kumimoji="1" lang="en-US" altLang="ja-JP" sz="1400" dirty="0">
              <a:solidFill>
                <a:schemeClr val="tx1"/>
              </a:solidFill>
              <a:latin typeface="Arial"/>
              <a:ea typeface="Meiryo UI"/>
            </a:endParaRP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8" y="3429000"/>
            <a:ext cx="1199300" cy="113986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FFFFFF"/>
                </a:solidFill>
                <a:effectLst/>
                <a:uLnTx/>
                <a:uFillTx/>
                <a:latin typeface="Arial"/>
                <a:ea typeface="Meiryo UI"/>
                <a:cs typeface="+mn-cs"/>
              </a:rPr>
              <a:t>ビジネス検証</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(UX/UI</a:t>
            </a:r>
            <a:r>
              <a:rPr kumimoji="1" lang="ja-JP" altLang="en-US" sz="1400" b="1" i="0" u="none" strike="noStrike" kern="1200" cap="none" spc="0" normalizeH="0" baseline="0" noProof="0">
                <a:ln>
                  <a:noFill/>
                </a:ln>
                <a:solidFill>
                  <a:srgbClr val="FFFFFF"/>
                </a:solidFill>
                <a:effectLst/>
                <a:uLnTx/>
                <a:uFillTx/>
                <a:latin typeface="Arial"/>
                <a:ea typeface="Meiryo UI"/>
                <a:cs typeface="+mn-cs"/>
              </a:rPr>
              <a:t>含む</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a:t>
            </a:r>
            <a:b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br>
            <a:r>
              <a:rPr kumimoji="1" lang="ja-JP" altLang="en-US" sz="1400" b="1" i="0" u="none" strike="noStrike" kern="1200" cap="none" spc="0" normalizeH="0" baseline="0" noProof="0">
                <a:ln>
                  <a:noFill/>
                </a:ln>
                <a:solidFill>
                  <a:srgbClr val="FFFFFF"/>
                </a:solidFill>
                <a:effectLst/>
                <a:uLnTx/>
                <a:uFillTx/>
                <a:latin typeface="Arial"/>
                <a:ea typeface="Meiryo UI"/>
                <a:cs typeface="+mn-cs"/>
              </a:rPr>
              <a:t>と</a:t>
            </a:r>
            <a:r>
              <a:rPr kumimoji="1" lang="ja-JP" altLang="en-US" sz="1400" b="1">
                <a:solidFill>
                  <a:srgbClr val="FFFFFF"/>
                </a:solidFill>
                <a:latin typeface="Arial"/>
                <a:ea typeface="Meiryo UI"/>
              </a:rPr>
              <a:t>実装技術</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1" name="タイトル 6">
            <a:extLst>
              <a:ext uri="{FF2B5EF4-FFF2-40B4-BE49-F238E27FC236}">
                <a16:creationId xmlns:a16="http://schemas.microsoft.com/office/drawing/2014/main" id="{4CAFDBF9-9580-D290-448A-4335C0159A99}"/>
              </a:ext>
            </a:extLst>
          </p:cNvPr>
          <p:cNvSpPr>
            <a:spLocks noGrp="1"/>
          </p:cNvSpPr>
          <p:nvPr>
            <p:ph type="title"/>
          </p:nvPr>
        </p:nvSpPr>
        <p:spPr>
          <a:xfrm>
            <a:off x="417000" y="31364"/>
            <a:ext cx="9072000" cy="645042"/>
          </a:xfrm>
        </p:spPr>
        <p:txBody>
          <a:bodyPr vert="horz"/>
          <a:lstStyle/>
          <a:p>
            <a:r>
              <a:rPr lang="ja-JP" altLang="en-US" sz="2000" b="1">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KYC/KYB</a:t>
            </a:r>
            <a:r>
              <a:rPr lang="ja-JP" altLang="en-US" sz="2000" b="1">
                <a:latin typeface="Meiryo UI" panose="020B0604030504040204" pitchFamily="50" charset="-128"/>
                <a:ea typeface="Meiryo UI" panose="020B0604030504040204" pitchFamily="50" charset="-128"/>
              </a:rPr>
              <a:t>に基づいたトラストのある取引」を促進する新しい仕組み</a:t>
            </a:r>
            <a:br>
              <a:rPr lang="en-US" altLang="ja-JP" sz="2000" b="1" dirty="0">
                <a:latin typeface="Meiryo UI" panose="020B0604030504040204" pitchFamily="50" charset="-128"/>
                <a:ea typeface="Meiryo UI" panose="020B0604030504040204" pitchFamily="50" charset="-128"/>
              </a:rPr>
            </a:br>
            <a:r>
              <a:rPr lang="ja-JP" altLang="en-US" sz="2000" b="1">
                <a:latin typeface="Meiryo UI" panose="020B0604030504040204" pitchFamily="50" charset="-128"/>
                <a:ea typeface="Meiryo UI" panose="020B0604030504040204" pitchFamily="50" charset="-128"/>
              </a:rPr>
              <a:t>（株式会社</a:t>
            </a:r>
            <a:r>
              <a:rPr lang="en-US" altLang="ja-JP" sz="2000" b="1" dirty="0">
                <a:latin typeface="Meiryo UI" panose="020B0604030504040204" pitchFamily="50" charset="-128"/>
                <a:ea typeface="Meiryo UI" panose="020B0604030504040204" pitchFamily="50" charset="-128"/>
              </a:rPr>
              <a:t> </a:t>
            </a:r>
            <a:r>
              <a:rPr lang="ja-JP" altLang="en-US">
                <a:latin typeface="Meiryo UI" panose="020B0604030504040204" pitchFamily="50" charset="-128"/>
                <a:ea typeface="Meiryo UI" panose="020B0604030504040204" pitchFamily="50" charset="-128"/>
              </a:rPr>
              <a:t>電通総研</a:t>
            </a:r>
            <a:r>
              <a:rPr lang="ja-JP" altLang="en-US" sz="2000" b="1">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10" name="スライド番号プレースホルダー 1">
            <a:extLst>
              <a:ext uri="{FF2B5EF4-FFF2-40B4-BE49-F238E27FC236}">
                <a16:creationId xmlns:a16="http://schemas.microsoft.com/office/drawing/2014/main" id="{FBD556B7-D826-BD8E-10F4-740187E3D8C6}"/>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2</a:t>
            </a:fld>
            <a:endParaRPr lang="ja-JP" altLang="en-US" dirty="0"/>
          </a:p>
        </p:txBody>
      </p:sp>
    </p:spTree>
    <p:extLst>
      <p:ext uri="{BB962C8B-B14F-4D97-AF65-F5344CB8AC3E}">
        <p14:creationId xmlns:p14="http://schemas.microsoft.com/office/powerpoint/2010/main" val="2225096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EED4BD06-167B-411A-9FD1-45F88793FDF7}"/>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2D90BE7-9A27-4B32-9DF4-F221724467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7F0E16-5ACC-4F48-93FB-66E8E1E802AA}">
  <ds:schemaRefs>
    <ds:schemaRef ds:uri="http://schemas.microsoft.com/sharepoint/v3/contenttype/forms"/>
  </ds:schemaRefs>
</ds:datastoreItem>
</file>

<file path=customXml/itemProps3.xml><?xml version="1.0" encoding="utf-8"?>
<ds:datastoreItem xmlns:ds="http://schemas.openxmlformats.org/officeDocument/2006/customXml" ds:itemID="{DFB93E47-1A5F-4E74-822E-A2A16899F09B}">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1080</Words>
  <Application>Microsoft Office PowerPoint</Application>
  <PresentationFormat>A4 210 x 297 mm</PresentationFormat>
  <Paragraphs>101</Paragraphs>
  <Slides>2</Slides>
  <Notes>1</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0" baseType="lpstr">
      <vt:lpstr>Meiryo UI</vt:lpstr>
      <vt:lpstr>Arial</vt:lpstr>
      <vt:lpstr>Calibri</vt:lpstr>
      <vt:lpstr>Calibri Light</vt:lpstr>
      <vt:lpstr>Verdana</vt:lpstr>
      <vt:lpstr>Wingdings</vt:lpstr>
      <vt:lpstr>DT Template_A4_J_202201_補足版</vt:lpstr>
      <vt:lpstr>think-cell スライド</vt:lpstr>
      <vt:lpstr>「KYC/KYBに基づいたトラストのある取引」を促進する新しい仕組み （株式会社 電通総研）（1/2）</vt:lpstr>
      <vt:lpstr>「KYC/KYBに基づいたトラストのある取引」を促進する新しい仕組み （株式会社 電通総研）（2/2）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2024-03-27T07:45:58Z</dcterms:created>
  <dcterms:modified xsi:type="dcterms:W3CDTF">2024-06-04T08:31:43Z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2024-03-27T07:46:00Z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1d5ac869-fcbb-47ec-a167-dc29d84af282</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