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19" r:id="rId4"/>
  </p:sldMasterIdLst>
  <p:notesMasterIdLst>
    <p:notesMasterId r:id="rId7"/>
  </p:notesMasterIdLst>
  <p:handoutMasterIdLst>
    <p:handoutMasterId r:id="rId8"/>
  </p:handoutMasterIdLst>
  <p:sldIdLst>
    <p:sldId id="2147472657" r:id="rId5"/>
    <p:sldId id="2147472656"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8" autoAdjust="0"/>
    <p:restoredTop sz="96122" autoAdjust="0"/>
  </p:normalViewPr>
  <p:slideViewPr>
    <p:cSldViewPr snapToGrid="0" showGuides="1">
      <p:cViewPr varScale="1">
        <p:scale>
          <a:sx n="69" d="100"/>
          <a:sy n="69" d="100"/>
        </p:scale>
        <p:origin x="678"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029074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3134724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943866995"/>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747361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p>
          <a:p>
            <a:pPr lvl="2"/>
            <a:r>
              <a:rPr kumimoji="1" lang="ja-JP" altLang="en-US" dirty="0"/>
              <a:t>第 </a:t>
            </a:r>
            <a:r>
              <a:rPr kumimoji="1" lang="en-US" altLang="ja-JP" dirty="0"/>
              <a:t>2 </a:t>
            </a:r>
            <a:r>
              <a:rPr kumimoji="1" lang="ja-JP" altLang="en-US" dirty="0"/>
              <a:t>レベル</a:t>
            </a:r>
          </a:p>
          <a:p>
            <a:pPr lvl="3"/>
            <a:r>
              <a:rPr kumimoji="1" lang="ja-JP" altLang="en-US" dirty="0"/>
              <a:t>第 </a:t>
            </a:r>
            <a:r>
              <a:rPr kumimoji="1" lang="en-US" altLang="ja-JP" dirty="0"/>
              <a:t>3 </a:t>
            </a:r>
            <a:r>
              <a:rPr kumimoji="1" lang="ja-JP" altLang="en-US" dirty="0"/>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70" r:id="rId1"/>
  </p:sldLayoutIdLst>
  <p:hf hdr="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p15:clr>
            <a:srgbClr val="A4A3A4"/>
          </p15:clr>
        </p15:guide>
        <p15:guide id="8" orient="horz" pos="640">
          <p15:clr>
            <a:srgbClr val="A4A3A4"/>
          </p15:clr>
        </p15:guide>
        <p15:guide id="9" orient="horz" pos="935">
          <p15:clr>
            <a:srgbClr val="A4A3A4"/>
          </p15:clr>
        </p15:guide>
        <p15:guide id="10" orient="horz" pos="3974">
          <p15:clr>
            <a:srgbClr val="A4A3A4"/>
          </p15:clr>
        </p15:guide>
        <p15:guide id="11" orient="horz" pos="4156">
          <p15:clr>
            <a:srgbClr val="A4A3A4"/>
          </p15:clr>
        </p15:guide>
        <p15:guide id="12"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em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04856-F037-3D39-CD86-D43E99E22FBE}"/>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E2FA1AC-3ACD-A560-345E-B6812F33B29D}"/>
              </a:ext>
            </a:extLst>
          </p:cNvPr>
          <p:cNvGraphicFramePr>
            <a:graphicFrameLocks noChangeAspect="1"/>
          </p:cNvGraphicFramePr>
          <p:nvPr>
            <p:custDataLst>
              <p:tags r:id="rId1"/>
            </p:custDataLst>
            <p:extLst>
              <p:ext uri="{D42A27DB-BD31-4B8C-83A1-F6EECF244321}">
                <p14:modId xmlns:p14="http://schemas.microsoft.com/office/powerpoint/2010/main" val="3321449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FE2FA1AC-3ACD-A560-345E-B6812F33B29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ー 3">
            <a:extLst>
              <a:ext uri="{FF2B5EF4-FFF2-40B4-BE49-F238E27FC236}">
                <a16:creationId xmlns:a16="http://schemas.microsoft.com/office/drawing/2014/main" id="{701D4728-37E8-3A76-15CF-F250731116B4}"/>
              </a:ext>
            </a:extLst>
          </p:cNvPr>
          <p:cNvSpPr>
            <a:spLocks noGrp="1"/>
          </p:cNvSpPr>
          <p:nvPr>
            <p:ph type="sldNum" sz="quarter" idx="11"/>
          </p:nvPr>
        </p:nvSpPr>
        <p:spPr>
          <a:xfrm>
            <a:off x="417600" y="5826166"/>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sz="900" b="0" i="0" u="none" strike="noStrike" kern="1200" cap="none" spc="0" normalizeH="0" baseline="0" noProof="0">
              <a:ln>
                <a:noFill/>
              </a:ln>
              <a:solidFill>
                <a:prstClr val="black"/>
              </a:solidFill>
              <a:effectLst/>
              <a:uLnTx/>
              <a:uFillTx/>
              <a:latin typeface="Meiryo UI"/>
              <a:ea typeface="Meiryo UI"/>
              <a:cs typeface="+mn-cs"/>
              <a:sym typeface="+mn-lt"/>
            </a:endParaRPr>
          </a:p>
        </p:txBody>
      </p:sp>
      <p:sp>
        <p:nvSpPr>
          <p:cNvPr id="7" name="タイトル 6">
            <a:extLst>
              <a:ext uri="{FF2B5EF4-FFF2-40B4-BE49-F238E27FC236}">
                <a16:creationId xmlns:a16="http://schemas.microsoft.com/office/drawing/2014/main" id="{F057D4A5-3678-FABE-10A4-7DB3C6A99776}"/>
              </a:ext>
            </a:extLst>
          </p:cNvPr>
          <p:cNvSpPr>
            <a:spLocks noGrp="1"/>
          </p:cNvSpPr>
          <p:nvPr>
            <p:ph type="title"/>
          </p:nvPr>
        </p:nvSpPr>
        <p:spPr>
          <a:xfrm>
            <a:off x="260464" y="117237"/>
            <a:ext cx="9072000" cy="489527"/>
          </a:xfrm>
        </p:spPr>
        <p:txBody>
          <a:bodyPr vert="horz"/>
          <a:lstStyle/>
          <a:p>
            <a:r>
              <a:rPr lang="en-US" altLang="ja-JP" sz="1400" b="1" dirty="0">
                <a:latin typeface="Meiryo UI" panose="020B0604030504040204" pitchFamily="50" charset="-128"/>
                <a:ea typeface="Meiryo UI" panose="020B0604030504040204" pitchFamily="50" charset="-128"/>
              </a:rPr>
              <a:t>A new framework to enhance efficiency by 'trusted transactions based on KYC/KYB'.</a:t>
            </a:r>
            <a:br>
              <a:rPr lang="en-US" altLang="ja-JP" sz="1400" b="1" dirty="0">
                <a:latin typeface="Meiryo UI" panose="020B0604030504040204" pitchFamily="50" charset="-128"/>
                <a:ea typeface="Meiryo UI" panose="020B0604030504040204" pitchFamily="50" charset="-128"/>
              </a:rPr>
            </a:b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DENTSU SOKEN INC.</a:t>
            </a:r>
            <a:r>
              <a:rPr lang="ja-JP" altLang="en-US" sz="1400" b="1"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1/2</a:t>
            </a:r>
            <a:r>
              <a:rPr lang="ja-JP" altLang="en-US" sz="1400" dirty="0">
                <a:latin typeface="Meiryo UI" panose="020B0604030504040204" pitchFamily="50" charset="-128"/>
                <a:ea typeface="Meiryo UI" panose="020B0604030504040204" pitchFamily="50" charset="-128"/>
              </a:rPr>
              <a:t>）</a:t>
            </a:r>
            <a:endParaRPr kumimoji="1" lang="ja-JP" altLang="en-US" sz="1400" dirty="0">
              <a:latin typeface="Meiryo UI" panose="020B0604030504040204" pitchFamily="50" charset="-128"/>
              <a:ea typeface="Meiryo UI" panose="020B0604030504040204" pitchFamily="50" charset="-128"/>
            </a:endParaRPr>
          </a:p>
        </p:txBody>
      </p:sp>
      <p:sp>
        <p:nvSpPr>
          <p:cNvPr id="70" name="正方形/長方形 69">
            <a:extLst>
              <a:ext uri="{FF2B5EF4-FFF2-40B4-BE49-F238E27FC236}">
                <a16:creationId xmlns:a16="http://schemas.microsoft.com/office/drawing/2014/main" id="{C233C811-4781-9429-D6BA-A920FA75BEB8}"/>
              </a:ext>
            </a:extLst>
          </p:cNvPr>
          <p:cNvSpPr/>
          <p:nvPr/>
        </p:nvSpPr>
        <p:spPr>
          <a:xfrm>
            <a:off x="216434" y="1185619"/>
            <a:ext cx="4428000" cy="265800"/>
          </a:xfrm>
          <a:prstGeom prst="rect">
            <a:avLst/>
          </a:prstGeom>
          <a:solidFill>
            <a:sysClr val="window" lastClr="FFFFFF">
              <a:lumMod val="50000"/>
            </a:sysClr>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Current Issues (Pain Points)</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71" name="正方形/長方形 70">
            <a:extLst>
              <a:ext uri="{FF2B5EF4-FFF2-40B4-BE49-F238E27FC236}">
                <a16:creationId xmlns:a16="http://schemas.microsoft.com/office/drawing/2014/main" id="{36355CA9-5DC3-E407-B8C7-864260A5E4AB}"/>
              </a:ext>
            </a:extLst>
          </p:cNvPr>
          <p:cNvSpPr/>
          <p:nvPr/>
        </p:nvSpPr>
        <p:spPr>
          <a:xfrm>
            <a:off x="220295" y="1458952"/>
            <a:ext cx="4424139" cy="2613467"/>
          </a:xfrm>
          <a:prstGeom prst="rect">
            <a:avLst/>
          </a:prstGeom>
          <a:solidFill>
            <a:sysClr val="window" lastClr="FFFFFF">
              <a:lumMod val="95000"/>
            </a:sysClr>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Holder is required to register corporate information such as the company name and primary business location with various government agencies. Each time they apply for something, they must register their business location information again.</a:t>
            </a:r>
          </a:p>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Verifier receives application information from the Holder and obtains necessary information for transactions from Issuers, which can be public or private organizations. Due to variations in the sources of proof and acquisition procedures, the process is complex and time-consuming.</a:t>
            </a:r>
          </a:p>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In addition to verifying the Holder (corporate entity), Verifier also needs to conduct identity verification (KYC) for beneficial owners applying separately.</a:t>
            </a:r>
          </a:p>
          <a:p>
            <a:pPr marL="180975" defTabSz="457200" fontAlgn="auto">
              <a:lnSpc>
                <a:spcPct val="150000"/>
              </a:lnSpc>
              <a:spcBef>
                <a:spcPts val="0"/>
              </a:spcBef>
              <a:spcAft>
                <a:spcPts val="0"/>
              </a:spcAft>
              <a:defRPr/>
            </a:pPr>
            <a:r>
              <a:rPr lang="ja-JP" altLang="en-US" sz="800" b="1"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800" b="1"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8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8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A mechanism is needed to centrally obtain the necessary information</a:t>
            </a:r>
          </a:p>
          <a:p>
            <a:pPr marL="180975" defTabSz="457200" fontAlgn="auto">
              <a:lnSpc>
                <a:spcPct val="150000"/>
              </a:lnSpc>
              <a:spcBef>
                <a:spcPts val="0"/>
              </a:spcBef>
              <a:spcAft>
                <a:spcPts val="0"/>
              </a:spcAft>
              <a:defRPr/>
            </a:pPr>
            <a:r>
              <a:rPr lang="en-US" altLang="ja-JP" sz="800" b="1"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8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for KYB (Know Your Business) from public and private institutions.</a:t>
            </a:r>
          </a:p>
        </p:txBody>
      </p:sp>
      <p:sp>
        <p:nvSpPr>
          <p:cNvPr id="72" name="テキスト ボックス 71">
            <a:extLst>
              <a:ext uri="{FF2B5EF4-FFF2-40B4-BE49-F238E27FC236}">
                <a16:creationId xmlns:a16="http://schemas.microsoft.com/office/drawing/2014/main" id="{9D970E41-DF3F-70C4-6D06-3B07CEDAB051}"/>
              </a:ext>
            </a:extLst>
          </p:cNvPr>
          <p:cNvSpPr txBox="1"/>
          <p:nvPr/>
        </p:nvSpPr>
        <p:spPr>
          <a:xfrm>
            <a:off x="281379" y="4034944"/>
            <a:ext cx="3757439" cy="553998"/>
          </a:xfrm>
          <a:prstGeom prst="rect">
            <a:avLst/>
          </a:prstGeom>
          <a:noFill/>
        </p:spPr>
        <p:txBody>
          <a:bodyPr wrap="none" lIns="0" rIns="0" rtlCol="0">
            <a:spAutoFit/>
          </a:bodyPr>
          <a:lstStyle/>
          <a:p>
            <a:pPr defTabSz="288000" fontAlgn="auto">
              <a:spcBef>
                <a:spcPts val="0"/>
              </a:spcBef>
              <a:spcAft>
                <a:spcPts val="0"/>
              </a:spcAft>
              <a:defRPr/>
            </a:pPr>
            <a:r>
              <a:rPr kumimoji="1" lang="en-US" altLang="ja-JP" sz="10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In traditional KYC/KYB practices: </a:t>
            </a:r>
          </a:p>
          <a:p>
            <a:pPr defTabSz="288000" fontAlgn="auto">
              <a:spcBef>
                <a:spcPts val="0"/>
              </a:spcBef>
              <a:spcAft>
                <a:spcPts val="0"/>
              </a:spcAft>
              <a:defRPr/>
            </a:pPr>
            <a:r>
              <a:rPr kumimoji="1" lang="en-US" altLang="ja-JP" sz="10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Verifiers, who also serve as Issuers, conduct KYC/KYB </a:t>
            </a:r>
          </a:p>
          <a:p>
            <a:pPr defTabSz="288000" fontAlgn="auto">
              <a:spcBef>
                <a:spcPts val="0"/>
              </a:spcBef>
              <a:spcAft>
                <a:spcPts val="0"/>
              </a:spcAft>
              <a:defRPr/>
            </a:pPr>
            <a:r>
              <a:rPr kumimoji="1" lang="en-US" altLang="ja-JP" sz="10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independently, leading to non-reusable data.</a:t>
            </a:r>
          </a:p>
        </p:txBody>
      </p:sp>
      <p:sp>
        <p:nvSpPr>
          <p:cNvPr id="73" name="正方形/長方形 72">
            <a:extLst>
              <a:ext uri="{FF2B5EF4-FFF2-40B4-BE49-F238E27FC236}">
                <a16:creationId xmlns:a16="http://schemas.microsoft.com/office/drawing/2014/main" id="{73E9C491-3430-84E6-BC81-D3173CDFA4C5}"/>
              </a:ext>
            </a:extLst>
          </p:cNvPr>
          <p:cNvSpPr/>
          <p:nvPr/>
        </p:nvSpPr>
        <p:spPr>
          <a:xfrm>
            <a:off x="5053345" y="1185623"/>
            <a:ext cx="4517680" cy="265800"/>
          </a:xfrm>
          <a:prstGeom prst="rect">
            <a:avLst/>
          </a:prstGeom>
          <a:solidFill>
            <a:srgbClr val="70AD47"/>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What Trusted Web Will Solve</a:t>
            </a:r>
          </a:p>
        </p:txBody>
      </p:sp>
      <p:sp>
        <p:nvSpPr>
          <p:cNvPr id="74" name="正方形/長方形 73">
            <a:extLst>
              <a:ext uri="{FF2B5EF4-FFF2-40B4-BE49-F238E27FC236}">
                <a16:creationId xmlns:a16="http://schemas.microsoft.com/office/drawing/2014/main" id="{E3274D3B-E2A2-26AB-85F8-F2D98C9CDE23}"/>
              </a:ext>
            </a:extLst>
          </p:cNvPr>
          <p:cNvSpPr/>
          <p:nvPr/>
        </p:nvSpPr>
        <p:spPr>
          <a:xfrm>
            <a:off x="5057206" y="1458956"/>
            <a:ext cx="4517680" cy="2613467"/>
          </a:xfrm>
          <a:prstGeom prst="rect">
            <a:avLst/>
          </a:prstGeom>
          <a:solidFill>
            <a:srgbClr val="70AD47">
              <a:lumMod val="20000"/>
              <a:lumOff val="80000"/>
            </a:srgbClr>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Issuer conducts KYC and KYB based on Holder's request and issues VC for KYC and KYB. Holder presents the VC for KYC/KYB to Verifier as a VP and applies for transactions. </a:t>
            </a:r>
          </a:p>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Potential VCs that may facilitate trusted transactions are organized, and discussions with issuing entities and companies in need are conducted.</a:t>
            </a:r>
          </a:p>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A prototype system is developed for the purpose of extracting challenges when applying Trusted Web to business processes, and hearings using demo screens are conducted. </a:t>
            </a:r>
          </a:p>
          <a:p>
            <a:pPr marL="342900" indent="-342900" defTabSz="457200" fontAlgn="auto">
              <a:lnSpc>
                <a:spcPct val="150000"/>
              </a:lnSpc>
              <a:spcBef>
                <a:spcPts val="0"/>
              </a:spcBef>
              <a:spcAft>
                <a:spcPts val="0"/>
              </a:spcAft>
              <a:buFont typeface="Wingdings" panose="05000000000000000000" pitchFamily="2" charset="2"/>
              <a:buChar char="l"/>
              <a:defRPr/>
            </a:pPr>
            <a: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Contributions are made to the implementation aspect of the OpenID4VC family specifications. Additionally, implementation from VC issuance to presentation based on the latest specifications is carried out.</a:t>
            </a:r>
            <a:br>
              <a:rPr lang="en-US" altLang="ja-JP" sz="8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br>
            <a:r>
              <a:rPr lang="ja-JP" altLang="en-US" sz="800" b="1" u="sng" kern="0" dirty="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800" b="1" u="sng" kern="0" dirty="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By ensuring KYC/KYB, Trusted Web's social implementation is brought closer to reality, and challenges in applying business processes are addressed.</a:t>
            </a:r>
            <a:endParaRPr lang="en-US" altLang="ja-JP" sz="800" kern="0" dirty="0">
              <a:solidFill>
                <a:srgbClr val="ED7D31">
                  <a:lumMod val="75000"/>
                  <a:lumOff val="25000"/>
                </a:srgbClr>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5" name="テキスト ボックス 74">
            <a:extLst>
              <a:ext uri="{FF2B5EF4-FFF2-40B4-BE49-F238E27FC236}">
                <a16:creationId xmlns:a16="http://schemas.microsoft.com/office/drawing/2014/main" id="{A5A22969-3B3F-289C-2DFA-C8FEB7E4FDB1}"/>
              </a:ext>
            </a:extLst>
          </p:cNvPr>
          <p:cNvSpPr txBox="1"/>
          <p:nvPr/>
        </p:nvSpPr>
        <p:spPr>
          <a:xfrm>
            <a:off x="5158876" y="4144899"/>
            <a:ext cx="4428000" cy="427678"/>
          </a:xfrm>
          <a:prstGeom prst="rect">
            <a:avLst/>
          </a:prstGeom>
          <a:noFill/>
        </p:spPr>
        <p:txBody>
          <a:bodyPr wrap="none" lIns="0" rIns="0" rtlCol="0">
            <a:noAutofit/>
          </a:bodyPr>
          <a:lstStyle/>
          <a:p>
            <a:pPr defTabSz="288000" fontAlgn="auto">
              <a:spcBef>
                <a:spcPts val="0"/>
              </a:spcBef>
              <a:spcAft>
                <a:spcPts val="0"/>
              </a:spcAft>
              <a:defRPr/>
            </a:pPr>
            <a:r>
              <a:rPr lang="en-US" altLang="ja-JP" sz="10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Goal of KYC/KYB: Trusted transactions based on KYC/KYB VC </a:t>
            </a:r>
          </a:p>
          <a:p>
            <a:pPr defTabSz="288000" fontAlgn="auto">
              <a:spcBef>
                <a:spcPts val="0"/>
              </a:spcBef>
              <a:spcAft>
                <a:spcPts val="0"/>
              </a:spcAft>
              <a:defRPr/>
            </a:pPr>
            <a:r>
              <a:rPr lang="en-US" altLang="ja-JP" sz="10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by the issuer are promoted by utilizing Trusted Web technology.</a:t>
            </a:r>
            <a:endParaRPr kumimoji="1" lang="ja-JP" altLang="en-US" sz="10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76" name="グループ化 75">
            <a:extLst>
              <a:ext uri="{FF2B5EF4-FFF2-40B4-BE49-F238E27FC236}">
                <a16:creationId xmlns:a16="http://schemas.microsoft.com/office/drawing/2014/main" id="{3525C63B-72FC-6F43-6CCA-2313A9BBBE8F}"/>
              </a:ext>
            </a:extLst>
          </p:cNvPr>
          <p:cNvGrpSpPr/>
          <p:nvPr/>
        </p:nvGrpSpPr>
        <p:grpSpPr>
          <a:xfrm>
            <a:off x="5700606" y="4548009"/>
            <a:ext cx="3736906" cy="1773808"/>
            <a:chOff x="5700856" y="4405149"/>
            <a:chExt cx="4033164" cy="1904677"/>
          </a:xfrm>
        </p:grpSpPr>
        <p:grpSp>
          <p:nvGrpSpPr>
            <p:cNvPr id="77" name="グループ化 76">
              <a:extLst>
                <a:ext uri="{FF2B5EF4-FFF2-40B4-BE49-F238E27FC236}">
                  <a16:creationId xmlns:a16="http://schemas.microsoft.com/office/drawing/2014/main" id="{BE0BCFF4-6EAD-383A-E877-AF0FAC9CAB9E}"/>
                </a:ext>
              </a:extLst>
            </p:cNvPr>
            <p:cNvGrpSpPr/>
            <p:nvPr/>
          </p:nvGrpSpPr>
          <p:grpSpPr>
            <a:xfrm>
              <a:off x="5700856" y="4405149"/>
              <a:ext cx="4033164" cy="1904677"/>
              <a:chOff x="5700856" y="4405149"/>
              <a:chExt cx="4033164" cy="1904677"/>
            </a:xfrm>
          </p:grpSpPr>
          <p:sp>
            <p:nvSpPr>
              <p:cNvPr id="79" name="角丸四角形 247">
                <a:extLst>
                  <a:ext uri="{FF2B5EF4-FFF2-40B4-BE49-F238E27FC236}">
                    <a16:creationId xmlns:a16="http://schemas.microsoft.com/office/drawing/2014/main" id="{729EECAD-98D6-4F57-0858-16AEC0128D72}"/>
                  </a:ext>
                </a:extLst>
              </p:cNvPr>
              <p:cNvSpPr/>
              <p:nvPr/>
            </p:nvSpPr>
            <p:spPr>
              <a:xfrm>
                <a:off x="5700856" y="4405149"/>
                <a:ext cx="4033164" cy="1904677"/>
              </a:xfrm>
              <a:prstGeom prst="roundRect">
                <a:avLst/>
              </a:prstGeom>
              <a:solidFill>
                <a:srgbClr val="4472C4">
                  <a:lumMod val="60000"/>
                  <a:lumOff val="40000"/>
                  <a:alpha val="39856"/>
                </a:srgbClr>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80" name="角丸四角形 248">
                <a:extLst>
                  <a:ext uri="{FF2B5EF4-FFF2-40B4-BE49-F238E27FC236}">
                    <a16:creationId xmlns:a16="http://schemas.microsoft.com/office/drawing/2014/main" id="{838539A4-0D30-2335-0392-AF09ACD70969}"/>
                  </a:ext>
                </a:extLst>
              </p:cNvPr>
              <p:cNvSpPr/>
              <p:nvPr/>
            </p:nvSpPr>
            <p:spPr>
              <a:xfrm>
                <a:off x="5805358" y="4504971"/>
                <a:ext cx="3844655" cy="1694591"/>
              </a:xfrm>
              <a:prstGeom prst="roundRect">
                <a:avLst/>
              </a:prstGeom>
              <a:solidFill>
                <a:sysClr val="window" lastClr="FFFFFF"/>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78" name="角丸四角形 249">
              <a:extLst>
                <a:ext uri="{FF2B5EF4-FFF2-40B4-BE49-F238E27FC236}">
                  <a16:creationId xmlns:a16="http://schemas.microsoft.com/office/drawing/2014/main" id="{9EBAEE0C-E3DA-5D43-A1BE-FDBBE903084B}"/>
                </a:ext>
              </a:extLst>
            </p:cNvPr>
            <p:cNvSpPr/>
            <p:nvPr/>
          </p:nvSpPr>
          <p:spPr>
            <a:xfrm>
              <a:off x="5809345" y="4504360"/>
              <a:ext cx="3844655" cy="1694591"/>
            </a:xfrm>
            <a:prstGeom prst="roundRect">
              <a:avLst/>
            </a:prstGeom>
            <a:solidFill>
              <a:srgbClr val="FFC000">
                <a:lumMod val="20000"/>
                <a:lumOff val="80000"/>
                <a:alpha val="49968"/>
              </a:srgbClr>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81" name="角丸四角形 251">
            <a:extLst>
              <a:ext uri="{FF2B5EF4-FFF2-40B4-BE49-F238E27FC236}">
                <a16:creationId xmlns:a16="http://schemas.microsoft.com/office/drawing/2014/main" id="{B43D99C1-4DF5-2705-AA6D-4F30557085D1}"/>
              </a:ext>
            </a:extLst>
          </p:cNvPr>
          <p:cNvSpPr/>
          <p:nvPr/>
        </p:nvSpPr>
        <p:spPr>
          <a:xfrm>
            <a:off x="7180237" y="4693351"/>
            <a:ext cx="716662" cy="1462400"/>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spc="-15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82" name="角丸四角形 252">
            <a:extLst>
              <a:ext uri="{FF2B5EF4-FFF2-40B4-BE49-F238E27FC236}">
                <a16:creationId xmlns:a16="http://schemas.microsoft.com/office/drawing/2014/main" id="{8F17D909-401C-7222-3DA1-763D04B30541}"/>
              </a:ext>
            </a:extLst>
          </p:cNvPr>
          <p:cNvSpPr/>
          <p:nvPr/>
        </p:nvSpPr>
        <p:spPr>
          <a:xfrm>
            <a:off x="8654276" y="4719784"/>
            <a:ext cx="708958" cy="1457842"/>
          </a:xfrm>
          <a:prstGeom prst="roundRect">
            <a:avLst/>
          </a:prstGeom>
          <a:solidFill>
            <a:sysClr val="window" lastClr="FFFFFF"/>
          </a:solidFill>
          <a:ln w="12700" cap="flat" cmpd="sng" algn="ctr">
            <a:solidFill>
              <a:srgbClr val="ED7D31"/>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84" name="直線矢印コネクタ 83">
            <a:extLst>
              <a:ext uri="{FF2B5EF4-FFF2-40B4-BE49-F238E27FC236}">
                <a16:creationId xmlns:a16="http://schemas.microsoft.com/office/drawing/2014/main" id="{CACE2C89-7C29-CA04-143E-090D56F43182}"/>
              </a:ext>
            </a:extLst>
          </p:cNvPr>
          <p:cNvCxnSpPr>
            <a:cxnSpLocks/>
          </p:cNvCxnSpPr>
          <p:nvPr/>
        </p:nvCxnSpPr>
        <p:spPr>
          <a:xfrm>
            <a:off x="7882236" y="6005026"/>
            <a:ext cx="730380" cy="0"/>
          </a:xfrm>
          <a:prstGeom prst="straightConnector1">
            <a:avLst/>
          </a:prstGeom>
          <a:noFill/>
          <a:ln w="15875" cap="flat" cmpd="sng" algn="ctr">
            <a:solidFill>
              <a:srgbClr val="4472C4"/>
            </a:solidFill>
            <a:prstDash val="solid"/>
            <a:miter lim="800000"/>
            <a:tailEnd type="triangle"/>
          </a:ln>
          <a:effectLst/>
        </p:spPr>
      </p:cxnSp>
      <p:sp>
        <p:nvSpPr>
          <p:cNvPr id="85" name="テキスト ボックス 84">
            <a:extLst>
              <a:ext uri="{FF2B5EF4-FFF2-40B4-BE49-F238E27FC236}">
                <a16:creationId xmlns:a16="http://schemas.microsoft.com/office/drawing/2014/main" id="{B4EF2E7D-C685-BB6D-5A01-F2B3C54B2B31}"/>
              </a:ext>
            </a:extLst>
          </p:cNvPr>
          <p:cNvSpPr txBox="1"/>
          <p:nvPr/>
        </p:nvSpPr>
        <p:spPr>
          <a:xfrm>
            <a:off x="7849644" y="5801414"/>
            <a:ext cx="771274" cy="246221"/>
          </a:xfrm>
          <a:prstGeom prst="rect">
            <a:avLst/>
          </a:prstGeom>
          <a:noFill/>
          <a:ln>
            <a:noFill/>
          </a:ln>
        </p:spPr>
        <p:txBody>
          <a:bodyPr wrap="square" rtlCol="0">
            <a:spAutoFit/>
          </a:bodyPr>
          <a:lstStyle/>
          <a:p>
            <a:pPr algn="ctr" defTabSz="457200"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7. Apply Transaction</a:t>
            </a:r>
            <a:endParaRPr lang="ja-JP" altLang="en-US" sz="4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86" name="直線矢印コネクタ 85">
            <a:extLst>
              <a:ext uri="{FF2B5EF4-FFF2-40B4-BE49-F238E27FC236}">
                <a16:creationId xmlns:a16="http://schemas.microsoft.com/office/drawing/2014/main" id="{D931DD61-89CE-449A-6396-911EBA7C19AA}"/>
              </a:ext>
            </a:extLst>
          </p:cNvPr>
          <p:cNvCxnSpPr>
            <a:cxnSpLocks/>
          </p:cNvCxnSpPr>
          <p:nvPr/>
        </p:nvCxnSpPr>
        <p:spPr>
          <a:xfrm>
            <a:off x="7896844" y="6044242"/>
            <a:ext cx="709982" cy="0"/>
          </a:xfrm>
          <a:prstGeom prst="straightConnector1">
            <a:avLst/>
          </a:prstGeom>
          <a:noFill/>
          <a:ln w="15875" cap="flat" cmpd="sng" algn="ctr">
            <a:solidFill>
              <a:srgbClr val="ED7D31"/>
            </a:solidFill>
            <a:prstDash val="solid"/>
            <a:miter lim="800000"/>
            <a:headEnd type="triangle" w="med" len="med"/>
            <a:tailEnd type="none" w="med" len="med"/>
          </a:ln>
          <a:effectLst/>
        </p:spPr>
      </p:cxnSp>
      <p:sp>
        <p:nvSpPr>
          <p:cNvPr id="87" name="角丸四角形 257">
            <a:extLst>
              <a:ext uri="{FF2B5EF4-FFF2-40B4-BE49-F238E27FC236}">
                <a16:creationId xmlns:a16="http://schemas.microsoft.com/office/drawing/2014/main" id="{635375F7-D6D8-A4CD-476E-DF5840F26193}"/>
              </a:ext>
            </a:extLst>
          </p:cNvPr>
          <p:cNvSpPr/>
          <p:nvPr/>
        </p:nvSpPr>
        <p:spPr>
          <a:xfrm>
            <a:off x="8613415" y="4688245"/>
            <a:ext cx="708958" cy="1457839"/>
          </a:xfrm>
          <a:prstGeom prst="roundRect">
            <a:avLst/>
          </a:prstGeom>
          <a:solidFill>
            <a:srgbClr val="FFFFFF"/>
          </a:solidFill>
          <a:ln w="12700" cap="flat" cmpd="sng" algn="ctr">
            <a:solidFill>
              <a:srgbClr val="ED7D31"/>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88" name="グループ化 87">
            <a:extLst>
              <a:ext uri="{FF2B5EF4-FFF2-40B4-BE49-F238E27FC236}">
                <a16:creationId xmlns:a16="http://schemas.microsoft.com/office/drawing/2014/main" id="{371C71B5-346B-DABD-A442-5D01C91DB85D}"/>
              </a:ext>
            </a:extLst>
          </p:cNvPr>
          <p:cNvGrpSpPr/>
          <p:nvPr/>
        </p:nvGrpSpPr>
        <p:grpSpPr>
          <a:xfrm>
            <a:off x="8559614" y="4856608"/>
            <a:ext cx="715216" cy="738664"/>
            <a:chOff x="8736901" y="4732980"/>
            <a:chExt cx="771918" cy="793162"/>
          </a:xfrm>
        </p:grpSpPr>
        <p:sp>
          <p:nvSpPr>
            <p:cNvPr id="89" name="テキスト ボックス 88">
              <a:extLst>
                <a:ext uri="{FF2B5EF4-FFF2-40B4-BE49-F238E27FC236}">
                  <a16:creationId xmlns:a16="http://schemas.microsoft.com/office/drawing/2014/main" id="{2C32DD99-3CEE-8485-802D-6779023692CA}"/>
                </a:ext>
              </a:extLst>
            </p:cNvPr>
            <p:cNvSpPr txBox="1"/>
            <p:nvPr/>
          </p:nvSpPr>
          <p:spPr>
            <a:xfrm>
              <a:off x="8736901" y="4732980"/>
              <a:ext cx="771918" cy="793162"/>
            </a:xfrm>
            <a:prstGeom prst="rect">
              <a:avLst/>
            </a:prstGeom>
            <a:noFill/>
          </p:spPr>
          <p:txBody>
            <a:bodyPr wrap="square" lIns="0" rIns="0" rtlCol="0">
              <a:spAutoFit/>
            </a:bodyPr>
            <a:lstStyle/>
            <a:p>
              <a:pPr algn="ctr" defTabSz="457200" fontAlgn="auto">
                <a:spcBef>
                  <a:spcPts val="0"/>
                </a:spcBef>
                <a:spcAft>
                  <a:spcPts val="0"/>
                </a:spcAft>
                <a:defRPr/>
              </a:pPr>
              <a:endPar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9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Verifier</a:t>
              </a: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br>
                <a:rPr lang="en-US" altLang="ja-JP" sz="8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endPar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90" name="グラフィックス 108" descr="オフィス ワーカー (男性) 単色塗りつぶし">
              <a:extLst>
                <a:ext uri="{FF2B5EF4-FFF2-40B4-BE49-F238E27FC236}">
                  <a16:creationId xmlns:a16="http://schemas.microsoft.com/office/drawing/2014/main" id="{C8434538-99B3-F2B9-65B0-937DA47F599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1761" y="4733014"/>
              <a:ext cx="224996" cy="223209"/>
            </a:xfrm>
            <a:prstGeom prst="rect">
              <a:avLst/>
            </a:prstGeom>
          </p:spPr>
        </p:pic>
      </p:grpSp>
      <p:pic>
        <p:nvPicPr>
          <p:cNvPr id="91" name="グラフィックス 103" descr="男性のプロフィール 単色塗りつぶし">
            <a:extLst>
              <a:ext uri="{FF2B5EF4-FFF2-40B4-BE49-F238E27FC236}">
                <a16:creationId xmlns:a16="http://schemas.microsoft.com/office/drawing/2014/main" id="{24795175-F0C7-0BAA-59CD-5ECAA09E47F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6162" y="4764785"/>
            <a:ext cx="207028" cy="208597"/>
          </a:xfrm>
          <a:prstGeom prst="rect">
            <a:avLst/>
          </a:prstGeom>
        </p:spPr>
      </p:pic>
      <p:grpSp>
        <p:nvGrpSpPr>
          <p:cNvPr id="92" name="グループ化 91">
            <a:extLst>
              <a:ext uri="{FF2B5EF4-FFF2-40B4-BE49-F238E27FC236}">
                <a16:creationId xmlns:a16="http://schemas.microsoft.com/office/drawing/2014/main" id="{630009F2-230B-80DF-A2FF-E3AA6EAF10C5}"/>
              </a:ext>
            </a:extLst>
          </p:cNvPr>
          <p:cNvGrpSpPr/>
          <p:nvPr/>
        </p:nvGrpSpPr>
        <p:grpSpPr>
          <a:xfrm>
            <a:off x="7136761" y="5299559"/>
            <a:ext cx="800183" cy="717614"/>
            <a:chOff x="7201242" y="5208607"/>
            <a:chExt cx="863620" cy="770558"/>
          </a:xfrm>
        </p:grpSpPr>
        <p:sp>
          <p:nvSpPr>
            <p:cNvPr id="93" name="角丸四角形 10">
              <a:extLst>
                <a:ext uri="{FF2B5EF4-FFF2-40B4-BE49-F238E27FC236}">
                  <a16:creationId xmlns:a16="http://schemas.microsoft.com/office/drawing/2014/main" id="{EC6B5DF5-B2B7-7A0D-BD7B-09FCB9904775}"/>
                </a:ext>
              </a:extLst>
            </p:cNvPr>
            <p:cNvSpPr/>
            <p:nvPr/>
          </p:nvSpPr>
          <p:spPr>
            <a:xfrm>
              <a:off x="7201242" y="5208607"/>
              <a:ext cx="863620" cy="770558"/>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95" name="グラフィックス 103" descr="男性のプロフィール 単色塗りつぶし">
              <a:extLst>
                <a:ext uri="{FF2B5EF4-FFF2-40B4-BE49-F238E27FC236}">
                  <a16:creationId xmlns:a16="http://schemas.microsoft.com/office/drawing/2014/main" id="{610A256C-685E-8ED5-A816-FA2ADA3F01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26506" y="5315081"/>
              <a:ext cx="223441" cy="223987"/>
            </a:xfrm>
            <a:prstGeom prst="rect">
              <a:avLst/>
            </a:prstGeom>
          </p:spPr>
        </p:pic>
      </p:grpSp>
      <p:sp>
        <p:nvSpPr>
          <p:cNvPr id="96" name="テキスト ボックス 95">
            <a:extLst>
              <a:ext uri="{FF2B5EF4-FFF2-40B4-BE49-F238E27FC236}">
                <a16:creationId xmlns:a16="http://schemas.microsoft.com/office/drawing/2014/main" id="{E6676E92-E2B2-669D-7D36-000FF685F8E4}"/>
              </a:ext>
            </a:extLst>
          </p:cNvPr>
          <p:cNvSpPr txBox="1"/>
          <p:nvPr/>
        </p:nvSpPr>
        <p:spPr>
          <a:xfrm>
            <a:off x="9275557" y="5519838"/>
            <a:ext cx="591206" cy="384721"/>
          </a:xfrm>
          <a:prstGeom prst="rect">
            <a:avLst/>
          </a:prstGeom>
          <a:noFill/>
          <a:ln>
            <a:noFill/>
          </a:ln>
        </p:spPr>
        <p:txBody>
          <a:bodyPr wrap="square" lIns="0" tIns="0" rIns="0" bIns="0" rtlCol="0">
            <a:spAutoFit/>
          </a:bodyPr>
          <a:lstStyle/>
          <a:p>
            <a:pPr algn="ctr" defTabSz="457200" fontAlgn="auto">
              <a:spcBef>
                <a:spcPts val="0"/>
              </a:spcBef>
              <a:spcAft>
                <a:spcPts val="0"/>
              </a:spcAft>
              <a:defRPr/>
            </a:pP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8.</a:t>
            </a:r>
            <a:b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VC</a:t>
            </a:r>
          </a:p>
          <a:p>
            <a:pPr algn="ctr" defTabSz="457200" fontAlgn="auto">
              <a:spcBef>
                <a:spcPts val="0"/>
              </a:spcBef>
              <a:spcAft>
                <a:spcPts val="0"/>
              </a:spcAft>
              <a:defRPr/>
            </a:pP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(KYC/</a:t>
            </a:r>
            <a:b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KYB)</a:t>
            </a:r>
            <a:b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Verification</a:t>
            </a:r>
            <a:endParaRPr lang="ja-JP" altLang="en-US" sz="4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7" name="テキスト ボックス 96">
            <a:extLst>
              <a:ext uri="{FF2B5EF4-FFF2-40B4-BE49-F238E27FC236}">
                <a16:creationId xmlns:a16="http://schemas.microsoft.com/office/drawing/2014/main" id="{C6CBE2C3-4CFC-C09D-1F35-21B76922EEAC}"/>
              </a:ext>
            </a:extLst>
          </p:cNvPr>
          <p:cNvSpPr txBox="1"/>
          <p:nvPr/>
        </p:nvSpPr>
        <p:spPr>
          <a:xfrm>
            <a:off x="6578602" y="4710666"/>
            <a:ext cx="653697" cy="400110"/>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3. Request for VC(KYC/KYB) issuance</a:t>
            </a:r>
          </a:p>
        </p:txBody>
      </p:sp>
      <p:cxnSp>
        <p:nvCxnSpPr>
          <p:cNvPr id="98" name="直線矢印コネクタ 97">
            <a:extLst>
              <a:ext uri="{FF2B5EF4-FFF2-40B4-BE49-F238E27FC236}">
                <a16:creationId xmlns:a16="http://schemas.microsoft.com/office/drawing/2014/main" id="{B98AA3C8-6DF8-22B1-C127-5BED112E2116}"/>
              </a:ext>
            </a:extLst>
          </p:cNvPr>
          <p:cNvCxnSpPr>
            <a:cxnSpLocks/>
          </p:cNvCxnSpPr>
          <p:nvPr/>
        </p:nvCxnSpPr>
        <p:spPr>
          <a:xfrm>
            <a:off x="6641143" y="5107739"/>
            <a:ext cx="532837" cy="7088"/>
          </a:xfrm>
          <a:prstGeom prst="straightConnector1">
            <a:avLst/>
          </a:prstGeom>
          <a:noFill/>
          <a:ln w="12700" cap="flat" cmpd="sng" algn="ctr">
            <a:solidFill>
              <a:srgbClr val="4472C4"/>
            </a:solidFill>
            <a:prstDash val="solid"/>
            <a:miter lim="800000"/>
            <a:headEnd type="triangle" w="med" len="med"/>
            <a:tailEnd type="none" w="med" len="med"/>
          </a:ln>
          <a:effectLst/>
        </p:spPr>
      </p:cxnSp>
      <p:sp>
        <p:nvSpPr>
          <p:cNvPr id="99" name="1 つの角を切り取った四角形 81">
            <a:extLst>
              <a:ext uri="{FF2B5EF4-FFF2-40B4-BE49-F238E27FC236}">
                <a16:creationId xmlns:a16="http://schemas.microsoft.com/office/drawing/2014/main" id="{C7782836-1873-7DE2-6400-D40B31443D9E}"/>
              </a:ext>
            </a:extLst>
          </p:cNvPr>
          <p:cNvSpPr/>
          <p:nvPr/>
        </p:nvSpPr>
        <p:spPr>
          <a:xfrm>
            <a:off x="6677187" y="5850533"/>
            <a:ext cx="425965" cy="136465"/>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kumimoji="1"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(KYC)</a:t>
            </a:r>
            <a:endParaRPr kumimoji="1"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00" name="1 つの角を切り取った四角形 82">
            <a:extLst>
              <a:ext uri="{FF2B5EF4-FFF2-40B4-BE49-F238E27FC236}">
                <a16:creationId xmlns:a16="http://schemas.microsoft.com/office/drawing/2014/main" id="{022D6B62-F4E8-CC33-DD43-81B7EEB0317E}"/>
              </a:ext>
            </a:extLst>
          </p:cNvPr>
          <p:cNvSpPr/>
          <p:nvPr/>
        </p:nvSpPr>
        <p:spPr>
          <a:xfrm>
            <a:off x="6677187" y="6010716"/>
            <a:ext cx="425965" cy="136465"/>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(KYB</a:t>
            </a:r>
            <a:r>
              <a:rPr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8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01" name="グループ化 100">
            <a:extLst>
              <a:ext uri="{FF2B5EF4-FFF2-40B4-BE49-F238E27FC236}">
                <a16:creationId xmlns:a16="http://schemas.microsoft.com/office/drawing/2014/main" id="{B8815EB0-FBF0-27F2-F0BB-0CAEED6A9B0B}"/>
              </a:ext>
            </a:extLst>
          </p:cNvPr>
          <p:cNvGrpSpPr/>
          <p:nvPr/>
        </p:nvGrpSpPr>
        <p:grpSpPr>
          <a:xfrm>
            <a:off x="5820213" y="4696143"/>
            <a:ext cx="938270" cy="1454153"/>
            <a:chOff x="5780323" y="4560673"/>
            <a:chExt cx="1012655" cy="1561438"/>
          </a:xfrm>
        </p:grpSpPr>
        <p:grpSp>
          <p:nvGrpSpPr>
            <p:cNvPr id="102" name="グループ化 101">
              <a:extLst>
                <a:ext uri="{FF2B5EF4-FFF2-40B4-BE49-F238E27FC236}">
                  <a16:creationId xmlns:a16="http://schemas.microsoft.com/office/drawing/2014/main" id="{7E627FB2-48AA-5301-8886-EB357CEB6C6D}"/>
                </a:ext>
              </a:extLst>
            </p:cNvPr>
            <p:cNvGrpSpPr/>
            <p:nvPr/>
          </p:nvGrpSpPr>
          <p:grpSpPr>
            <a:xfrm>
              <a:off x="5780323" y="4560673"/>
              <a:ext cx="1012655" cy="1561438"/>
              <a:chOff x="1326545" y="1652734"/>
              <a:chExt cx="1012655" cy="1561438"/>
            </a:xfrm>
          </p:grpSpPr>
          <p:sp>
            <p:nvSpPr>
              <p:cNvPr id="104" name="角丸四角形 296">
                <a:extLst>
                  <a:ext uri="{FF2B5EF4-FFF2-40B4-BE49-F238E27FC236}">
                    <a16:creationId xmlns:a16="http://schemas.microsoft.com/office/drawing/2014/main" id="{517D23AD-FB67-E7F9-6231-A138D69C6E11}"/>
                  </a:ext>
                </a:extLst>
              </p:cNvPr>
              <p:cNvSpPr/>
              <p:nvPr/>
            </p:nvSpPr>
            <p:spPr>
              <a:xfrm>
                <a:off x="1439079" y="1652734"/>
                <a:ext cx="773478" cy="1561438"/>
              </a:xfrm>
              <a:prstGeom prst="roundRect">
                <a:avLst/>
              </a:prstGeom>
              <a:solidFill>
                <a:sysClr val="window" lastClr="FFFFFF"/>
              </a:solidFill>
              <a:ln w="12700" cap="flat" cmpd="sng" algn="ctr">
                <a:solidFill>
                  <a:srgbClr val="70AD47"/>
                </a:solidFill>
                <a:prstDash val="solid"/>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05" name="テキスト ボックス 104">
                <a:extLst>
                  <a:ext uri="{FF2B5EF4-FFF2-40B4-BE49-F238E27FC236}">
                    <a16:creationId xmlns:a16="http://schemas.microsoft.com/office/drawing/2014/main" id="{A7125881-35E1-68E9-B4B9-5915F2DE97AC}"/>
                  </a:ext>
                </a:extLst>
              </p:cNvPr>
              <p:cNvSpPr txBox="1"/>
              <p:nvPr/>
            </p:nvSpPr>
            <p:spPr>
              <a:xfrm>
                <a:off x="1326545" y="1889573"/>
                <a:ext cx="1012655" cy="991452"/>
              </a:xfrm>
              <a:prstGeom prst="rect">
                <a:avLst/>
              </a:prstGeom>
              <a:noFill/>
            </p:spPr>
            <p:txBody>
              <a:bodyPr wrap="square" rtlCol="0">
                <a:spAutoFit/>
              </a:bodyPr>
              <a:lstStyle/>
              <a:p>
                <a:pPr algn="ctr" defTabSz="457200" fontAlgn="auto">
                  <a:spcBef>
                    <a:spcPts val="0"/>
                  </a:spcBef>
                  <a:spcAft>
                    <a:spcPts val="0"/>
                  </a:spcAft>
                  <a:defRPr/>
                </a:pPr>
                <a:r>
                  <a:rPr lang="ja-JP" altLang="en-US" sz="9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　　　</a:t>
                </a:r>
                <a:endParaRPr lang="en-US" altLang="ja-JP" sz="9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900" b="1" kern="0" dirty="0">
                    <a:solidFill>
                      <a:srgbClr val="71AD47"/>
                    </a:solidFill>
                    <a:latin typeface="Meiryo UI" panose="020B0604030504040204" pitchFamily="50" charset="-128"/>
                    <a:ea typeface="Meiryo UI" panose="020B0604030504040204" pitchFamily="50" charset="-128"/>
                    <a:sym typeface="Meiryo UI" panose="020B0604030504040204" pitchFamily="50" charset="-128"/>
                  </a:rPr>
                  <a:t>Issuer</a:t>
                </a:r>
                <a:r>
                  <a:rPr lang="en-US" altLang="ja-JP" sz="9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 </a:t>
                </a:r>
              </a:p>
              <a:p>
                <a:pPr algn="ctr" defTabSz="457200" fontAlgn="auto">
                  <a:spcBef>
                    <a:spcPts val="0"/>
                  </a:spcBef>
                  <a:spcAft>
                    <a:spcPts val="0"/>
                  </a:spcAft>
                  <a:defRPr/>
                </a:pPr>
                <a:r>
                  <a:rPr lang="en-US" altLang="ja-JP" sz="9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VC (KYC/KYB) Issuing Institution</a:t>
                </a:r>
              </a:p>
            </p:txBody>
          </p:sp>
        </p:grpSp>
        <p:pic>
          <p:nvPicPr>
            <p:cNvPr id="103" name="グラフィックス 108" descr="オフィス ワーカー (男性) 単色塗りつぶし">
              <a:extLst>
                <a:ext uri="{FF2B5EF4-FFF2-40B4-BE49-F238E27FC236}">
                  <a16:creationId xmlns:a16="http://schemas.microsoft.com/office/drawing/2014/main" id="{59A99D75-2BAC-3623-0A57-7F71CB163CE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53082" y="4758161"/>
              <a:ext cx="224996" cy="223209"/>
            </a:xfrm>
            <a:prstGeom prst="rect">
              <a:avLst/>
            </a:prstGeom>
          </p:spPr>
        </p:pic>
      </p:grpSp>
      <p:cxnSp>
        <p:nvCxnSpPr>
          <p:cNvPr id="106" name="直線矢印コネクタ 105">
            <a:extLst>
              <a:ext uri="{FF2B5EF4-FFF2-40B4-BE49-F238E27FC236}">
                <a16:creationId xmlns:a16="http://schemas.microsoft.com/office/drawing/2014/main" id="{C99DB8B8-0332-0F61-4FF3-A24746493AD8}"/>
              </a:ext>
            </a:extLst>
          </p:cNvPr>
          <p:cNvCxnSpPr>
            <a:cxnSpLocks/>
          </p:cNvCxnSpPr>
          <p:nvPr/>
        </p:nvCxnSpPr>
        <p:spPr>
          <a:xfrm flipV="1">
            <a:off x="6649156" y="5793600"/>
            <a:ext cx="459711" cy="3820"/>
          </a:xfrm>
          <a:prstGeom prst="straightConnector1">
            <a:avLst/>
          </a:prstGeom>
          <a:noFill/>
          <a:ln w="15875" cap="flat" cmpd="sng" algn="ctr">
            <a:solidFill>
              <a:srgbClr val="70AD47"/>
            </a:solidFill>
            <a:prstDash val="solid"/>
            <a:miter lim="800000"/>
            <a:tailEnd type="triangle"/>
          </a:ln>
          <a:effectLst/>
        </p:spPr>
      </p:cxnSp>
      <p:sp>
        <p:nvSpPr>
          <p:cNvPr id="107" name="テキスト ボックス 106">
            <a:extLst>
              <a:ext uri="{FF2B5EF4-FFF2-40B4-BE49-F238E27FC236}">
                <a16:creationId xmlns:a16="http://schemas.microsoft.com/office/drawing/2014/main" id="{3141A9C2-B169-AE41-5E90-1582D51F270C}"/>
              </a:ext>
            </a:extLst>
          </p:cNvPr>
          <p:cNvSpPr txBox="1"/>
          <p:nvPr/>
        </p:nvSpPr>
        <p:spPr>
          <a:xfrm>
            <a:off x="6563315" y="5482203"/>
            <a:ext cx="653697" cy="323165"/>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6. Issuance of VC(KYC/KYB)</a:t>
            </a:r>
          </a:p>
        </p:txBody>
      </p:sp>
      <p:grpSp>
        <p:nvGrpSpPr>
          <p:cNvPr id="108" name="グループ化 107">
            <a:extLst>
              <a:ext uri="{FF2B5EF4-FFF2-40B4-BE49-F238E27FC236}">
                <a16:creationId xmlns:a16="http://schemas.microsoft.com/office/drawing/2014/main" id="{2B623346-C8D4-F81B-7545-0986753B9E90}"/>
              </a:ext>
            </a:extLst>
          </p:cNvPr>
          <p:cNvGrpSpPr/>
          <p:nvPr/>
        </p:nvGrpSpPr>
        <p:grpSpPr>
          <a:xfrm>
            <a:off x="8083713" y="5256883"/>
            <a:ext cx="757795" cy="591009"/>
            <a:chOff x="8223273" y="5200542"/>
            <a:chExt cx="817872" cy="634613"/>
          </a:xfrm>
        </p:grpSpPr>
        <p:grpSp>
          <p:nvGrpSpPr>
            <p:cNvPr id="109" name="グループ化 108">
              <a:extLst>
                <a:ext uri="{FF2B5EF4-FFF2-40B4-BE49-F238E27FC236}">
                  <a16:creationId xmlns:a16="http://schemas.microsoft.com/office/drawing/2014/main" id="{7E2C401C-4B48-B7AB-7F7F-597AF4CE99A6}"/>
                </a:ext>
              </a:extLst>
            </p:cNvPr>
            <p:cNvGrpSpPr/>
            <p:nvPr/>
          </p:nvGrpSpPr>
          <p:grpSpPr>
            <a:xfrm>
              <a:off x="8349181" y="5200542"/>
              <a:ext cx="592057" cy="634613"/>
              <a:chOff x="3837021" y="2454946"/>
              <a:chExt cx="592057" cy="634613"/>
            </a:xfrm>
          </p:grpSpPr>
          <p:sp>
            <p:nvSpPr>
              <p:cNvPr id="111" name="テキスト ボックス 110">
                <a:extLst>
                  <a:ext uri="{FF2B5EF4-FFF2-40B4-BE49-F238E27FC236}">
                    <a16:creationId xmlns:a16="http://schemas.microsoft.com/office/drawing/2014/main" id="{7A689E76-7AD2-2350-AC5E-210FC851D2B8}"/>
                  </a:ext>
                </a:extLst>
              </p:cNvPr>
              <p:cNvSpPr txBox="1"/>
              <p:nvPr/>
            </p:nvSpPr>
            <p:spPr>
              <a:xfrm>
                <a:off x="4215342" y="2674300"/>
                <a:ext cx="0" cy="0"/>
              </a:xfrm>
              <a:prstGeom prst="rect">
                <a:avLst/>
              </a:prstGeom>
              <a:noFill/>
            </p:spPr>
            <p:txBody>
              <a:bodyPr wrap="none" lIns="0" rIns="0" rtlCol="0">
                <a:noAutofit/>
              </a:bodyPr>
              <a:lstStyle/>
              <a:p>
                <a:pPr defTabSz="288000" fontAlgn="auto">
                  <a:spcBef>
                    <a:spcPts val="0"/>
                  </a:spcBef>
                  <a:spcAft>
                    <a:spcPts val="0"/>
                  </a:spcAft>
                  <a:defRPr/>
                </a:pPr>
                <a:endParaRPr kumimoji="1" lang="ja-JP" altLang="en-US" sz="18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2" name="1 つの角を切り取った四角形 80">
                <a:extLst>
                  <a:ext uri="{FF2B5EF4-FFF2-40B4-BE49-F238E27FC236}">
                    <a16:creationId xmlns:a16="http://schemas.microsoft.com/office/drawing/2014/main" id="{7A955807-12F6-CAAB-AA98-CC6B9DCF9172}"/>
                  </a:ext>
                </a:extLst>
              </p:cNvPr>
              <p:cNvSpPr/>
              <p:nvPr/>
            </p:nvSpPr>
            <p:spPr>
              <a:xfrm>
                <a:off x="3837021" y="2454946"/>
                <a:ext cx="592057" cy="634613"/>
              </a:xfrm>
              <a:prstGeom prst="snip1Rect">
                <a:avLst/>
              </a:prstGeom>
              <a:solidFill>
                <a:sysClr val="window" lastClr="FFFFFF"/>
              </a:solidFill>
              <a:ln w="19050" cap="flat" cmpd="sng" algn="ctr">
                <a:solidFill>
                  <a:srgbClr val="4472C4"/>
                </a:solid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3" name="1 つの角を切り取った四角形 81">
                <a:extLst>
                  <a:ext uri="{FF2B5EF4-FFF2-40B4-BE49-F238E27FC236}">
                    <a16:creationId xmlns:a16="http://schemas.microsoft.com/office/drawing/2014/main" id="{4EC94643-6A4C-FB77-4EA9-FADB85FD2468}"/>
                  </a:ext>
                </a:extLst>
              </p:cNvPr>
              <p:cNvSpPr/>
              <p:nvPr/>
            </p:nvSpPr>
            <p:spPr>
              <a:xfrm>
                <a:off x="3879329" y="2491663"/>
                <a:ext cx="515618" cy="154230"/>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kumimoji="1"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(KYC)</a:t>
                </a:r>
                <a:endParaRPr kumimoji="1"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4" name="1 つの角を切り取った四角形 82">
                <a:extLst>
                  <a:ext uri="{FF2B5EF4-FFF2-40B4-BE49-F238E27FC236}">
                    <a16:creationId xmlns:a16="http://schemas.microsoft.com/office/drawing/2014/main" id="{5EA9ADD1-094B-9F78-57E2-E103219F551A}"/>
                  </a:ext>
                </a:extLst>
              </p:cNvPr>
              <p:cNvSpPr/>
              <p:nvPr/>
            </p:nvSpPr>
            <p:spPr>
              <a:xfrm>
                <a:off x="3879329" y="2663664"/>
                <a:ext cx="515618" cy="154230"/>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200" fontAlgn="auto">
                  <a:spcBef>
                    <a:spcPts val="0"/>
                  </a:spcBef>
                  <a:spcAft>
                    <a:spcPts val="0"/>
                  </a:spcAft>
                  <a:defRPr/>
                </a:pPr>
                <a:r>
                  <a:rPr kumimoji="1" lang="en-US" altLang="ja-JP" sz="700" b="1" kern="0" dirty="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lang="en-US" altLang="ja-JP" sz="500" b="1" kern="0" dirty="0">
                    <a:solidFill>
                      <a:prstClr val="white"/>
                    </a:solidFill>
                    <a:latin typeface="Meiryo UI" panose="020B0604030504040204" pitchFamily="50" charset="-128"/>
                    <a:ea typeface="Meiryo UI" panose="020B0604030504040204" pitchFamily="50" charset="-128"/>
                    <a:sym typeface="Meiryo UI" panose="020B0604030504040204" pitchFamily="50" charset="-128"/>
                  </a:rPr>
                  <a:t>(KYB</a:t>
                </a:r>
                <a:r>
                  <a:rPr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8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110" name="テキスト ボックス 109">
              <a:extLst>
                <a:ext uri="{FF2B5EF4-FFF2-40B4-BE49-F238E27FC236}">
                  <a16:creationId xmlns:a16="http://schemas.microsoft.com/office/drawing/2014/main" id="{64B73439-A58E-5621-C207-2579526D13B1}"/>
                </a:ext>
              </a:extLst>
            </p:cNvPr>
            <p:cNvSpPr txBox="1"/>
            <p:nvPr/>
          </p:nvSpPr>
          <p:spPr>
            <a:xfrm>
              <a:off x="8223273" y="5565969"/>
              <a:ext cx="817872" cy="247863"/>
            </a:xfrm>
            <a:prstGeom prst="rect">
              <a:avLst/>
            </a:prstGeom>
            <a:noFill/>
          </p:spPr>
          <p:txBody>
            <a:bodyPr wrap="square" lIns="0" tIns="0" rIns="0" bIns="0" rtlCol="0">
              <a:spAutoFit/>
            </a:bodyPr>
            <a:lstStyle/>
            <a:p>
              <a:pPr algn="ctr"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VP</a:t>
              </a:r>
            </a:p>
            <a:p>
              <a:pPr algn="ctr"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(Application</a:t>
              </a:r>
            </a:p>
            <a:p>
              <a:pPr algn="ctr"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Information)</a:t>
              </a:r>
              <a:endParaRPr lang="ja-JP" altLang="en-US"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116" name="フリーフォーム 271">
            <a:extLst>
              <a:ext uri="{FF2B5EF4-FFF2-40B4-BE49-F238E27FC236}">
                <a16:creationId xmlns:a16="http://schemas.microsoft.com/office/drawing/2014/main" id="{BF63CB3A-57B3-F765-B2E1-64E038043715}"/>
              </a:ext>
            </a:extLst>
          </p:cNvPr>
          <p:cNvSpPr/>
          <p:nvPr/>
        </p:nvSpPr>
        <p:spPr>
          <a:xfrm>
            <a:off x="9328630" y="5938462"/>
            <a:ext cx="258246" cy="109293"/>
          </a:xfrm>
          <a:custGeom>
            <a:avLst/>
            <a:gdLst>
              <a:gd name="connsiteX0" fmla="*/ 0 w 278720"/>
              <a:gd name="connsiteY0" fmla="*/ 0 h 117356"/>
              <a:gd name="connsiteX1" fmla="*/ 278720 w 278720"/>
              <a:gd name="connsiteY1" fmla="*/ 0 h 117356"/>
              <a:gd name="connsiteX2" fmla="*/ 278720 w 278720"/>
              <a:gd name="connsiteY2" fmla="*/ 117356 h 117356"/>
              <a:gd name="connsiteX3" fmla="*/ 9779 w 278720"/>
              <a:gd name="connsiteY3" fmla="*/ 117356 h 117356"/>
            </a:gdLst>
            <a:ahLst/>
            <a:cxnLst>
              <a:cxn ang="0">
                <a:pos x="connsiteX0" y="connsiteY0"/>
              </a:cxn>
              <a:cxn ang="0">
                <a:pos x="connsiteX1" y="connsiteY1"/>
              </a:cxn>
              <a:cxn ang="0">
                <a:pos x="connsiteX2" y="connsiteY2"/>
              </a:cxn>
              <a:cxn ang="0">
                <a:pos x="connsiteX3" y="connsiteY3"/>
              </a:cxn>
            </a:cxnLst>
            <a:rect l="l" t="t" r="r" b="b"/>
            <a:pathLst>
              <a:path w="278720" h="117356">
                <a:moveTo>
                  <a:pt x="0" y="0"/>
                </a:moveTo>
                <a:lnTo>
                  <a:pt x="278720" y="0"/>
                </a:lnTo>
                <a:lnTo>
                  <a:pt x="278720" y="117356"/>
                </a:lnTo>
                <a:lnTo>
                  <a:pt x="9779" y="117356"/>
                </a:lnTo>
              </a:path>
            </a:pathLst>
          </a:custGeom>
          <a:noFill/>
          <a:ln w="15875" cap="flat" cmpd="sng" algn="ctr">
            <a:solidFill>
              <a:srgbClr val="ED7D31"/>
            </a:solidFill>
            <a:prstDash val="solid"/>
            <a:miter lim="800000"/>
            <a:headEnd type="none" w="sm" len="sm"/>
            <a:tailEnd type="triangle" w="med" len="med"/>
          </a:ln>
          <a:effectLst/>
        </p:spPr>
        <p:txBody>
          <a:bodyPr rtlCol="0" anchor="ctr"/>
          <a:lstStyle/>
          <a:p>
            <a:pPr algn="ctr" defTabSz="457200" fontAlgn="auto">
              <a:spcBef>
                <a:spcPts val="0"/>
              </a:spcBef>
              <a:spcAft>
                <a:spcPts val="0"/>
              </a:spcAft>
              <a:defRPr/>
            </a:pPr>
            <a:endParaRPr kumimoji="1" lang="ja-JP" altLang="en-US" sz="1800"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17" name="直線矢印コネクタ 116">
            <a:extLst>
              <a:ext uri="{FF2B5EF4-FFF2-40B4-BE49-F238E27FC236}">
                <a16:creationId xmlns:a16="http://schemas.microsoft.com/office/drawing/2014/main" id="{192EF5FB-A40C-AC2F-1805-3DEFE77AA8D3}"/>
              </a:ext>
            </a:extLst>
          </p:cNvPr>
          <p:cNvCxnSpPr>
            <a:cxnSpLocks/>
          </p:cNvCxnSpPr>
          <p:nvPr/>
        </p:nvCxnSpPr>
        <p:spPr>
          <a:xfrm flipH="1">
            <a:off x="5482727" y="5363415"/>
            <a:ext cx="432000" cy="0"/>
          </a:xfrm>
          <a:prstGeom prst="straightConnector1">
            <a:avLst/>
          </a:prstGeom>
          <a:noFill/>
          <a:ln w="15875" cap="flat" cmpd="sng" algn="ctr">
            <a:solidFill>
              <a:srgbClr val="70AD47"/>
            </a:solidFill>
            <a:prstDash val="solid"/>
            <a:miter lim="800000"/>
            <a:tailEnd type="triangle"/>
          </a:ln>
          <a:effectLst/>
        </p:spPr>
      </p:cxnSp>
      <p:cxnSp>
        <p:nvCxnSpPr>
          <p:cNvPr id="119" name="直線矢印コネクタ 118">
            <a:extLst>
              <a:ext uri="{FF2B5EF4-FFF2-40B4-BE49-F238E27FC236}">
                <a16:creationId xmlns:a16="http://schemas.microsoft.com/office/drawing/2014/main" id="{C061270A-D299-36A2-5F76-3A7C986711B1}"/>
              </a:ext>
            </a:extLst>
          </p:cNvPr>
          <p:cNvCxnSpPr>
            <a:cxnSpLocks/>
          </p:cNvCxnSpPr>
          <p:nvPr/>
        </p:nvCxnSpPr>
        <p:spPr>
          <a:xfrm>
            <a:off x="6658310" y="5504014"/>
            <a:ext cx="494279" cy="0"/>
          </a:xfrm>
          <a:prstGeom prst="straightConnector1">
            <a:avLst/>
          </a:prstGeom>
          <a:noFill/>
          <a:ln w="15875" cap="flat" cmpd="sng" algn="ctr">
            <a:solidFill>
              <a:srgbClr val="70AD47"/>
            </a:solidFill>
            <a:prstDash val="solid"/>
            <a:miter lim="800000"/>
            <a:tailEnd type="triangle"/>
          </a:ln>
          <a:effectLst/>
        </p:spPr>
      </p:cxnSp>
      <p:sp>
        <p:nvSpPr>
          <p:cNvPr id="121" name="テキスト ボックス 120">
            <a:extLst>
              <a:ext uri="{FF2B5EF4-FFF2-40B4-BE49-F238E27FC236}">
                <a16:creationId xmlns:a16="http://schemas.microsoft.com/office/drawing/2014/main" id="{CB21EECC-ABE7-6FCA-C161-7D90772DB8F1}"/>
              </a:ext>
            </a:extLst>
          </p:cNvPr>
          <p:cNvSpPr txBox="1"/>
          <p:nvPr/>
        </p:nvSpPr>
        <p:spPr>
          <a:xfrm>
            <a:off x="5607462" y="6536953"/>
            <a:ext cx="0" cy="0"/>
          </a:xfrm>
          <a:prstGeom prst="rect">
            <a:avLst/>
          </a:prstGeom>
          <a:noFill/>
        </p:spPr>
        <p:txBody>
          <a:bodyPr wrap="none" lIns="0" rIns="0" rtlCol="0">
            <a:noAutofit/>
          </a:bodyPr>
          <a:lstStyle/>
          <a:p>
            <a:pPr defTabSz="288000" fontAlgn="auto">
              <a:spcBef>
                <a:spcPts val="0"/>
              </a:spcBef>
              <a:spcAft>
                <a:spcPts val="0"/>
              </a:spcAft>
              <a:defRPr/>
            </a:pPr>
            <a:endParaRPr kumimoji="1" lang="ja-JP" altLang="en-US" sz="180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3" name="テキスト ボックス 122">
            <a:extLst>
              <a:ext uri="{FF2B5EF4-FFF2-40B4-BE49-F238E27FC236}">
                <a16:creationId xmlns:a16="http://schemas.microsoft.com/office/drawing/2014/main" id="{F99E775A-2052-B336-94FA-A6B108BC1481}"/>
              </a:ext>
            </a:extLst>
          </p:cNvPr>
          <p:cNvSpPr txBox="1"/>
          <p:nvPr/>
        </p:nvSpPr>
        <p:spPr>
          <a:xfrm>
            <a:off x="7856598" y="4888411"/>
            <a:ext cx="771365" cy="461665"/>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2.KYC/KYB </a:t>
            </a:r>
          </a:p>
          <a:p>
            <a:pPr algn="ctr" defTabSz="457200" fontAlgn="auto">
              <a:spcBef>
                <a:spcPts val="0"/>
              </a:spcBef>
              <a:spcAft>
                <a:spcPts val="0"/>
              </a:spcAft>
              <a:defRPr/>
            </a:pP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Request for </a:t>
            </a:r>
          </a:p>
          <a:p>
            <a:pPr algn="ctr" defTabSz="457200" fontAlgn="auto">
              <a:spcBef>
                <a:spcPts val="0"/>
              </a:spcBef>
              <a:spcAft>
                <a:spcPts val="0"/>
              </a:spcAft>
              <a:defRPr/>
            </a:pP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VC Acquisition</a:t>
            </a:r>
            <a:b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endPar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4" name="直線矢印コネクタ 123">
            <a:extLst>
              <a:ext uri="{FF2B5EF4-FFF2-40B4-BE49-F238E27FC236}">
                <a16:creationId xmlns:a16="http://schemas.microsoft.com/office/drawing/2014/main" id="{636C586F-F229-9FBE-F677-5B514B931906}"/>
              </a:ext>
            </a:extLst>
          </p:cNvPr>
          <p:cNvCxnSpPr>
            <a:cxnSpLocks/>
          </p:cNvCxnSpPr>
          <p:nvPr/>
        </p:nvCxnSpPr>
        <p:spPr>
          <a:xfrm>
            <a:off x="7896844" y="4880063"/>
            <a:ext cx="709982" cy="0"/>
          </a:xfrm>
          <a:prstGeom prst="straightConnector1">
            <a:avLst/>
          </a:prstGeom>
          <a:noFill/>
          <a:ln w="15875" cap="flat" cmpd="sng" algn="ctr">
            <a:solidFill>
              <a:srgbClr val="4472C4"/>
            </a:solidFill>
            <a:prstDash val="solid"/>
            <a:miter lim="800000"/>
            <a:tailEnd type="triangle"/>
          </a:ln>
          <a:effectLst/>
        </p:spPr>
      </p:cxnSp>
      <p:cxnSp>
        <p:nvCxnSpPr>
          <p:cNvPr id="125" name="直線矢印コネクタ 124">
            <a:extLst>
              <a:ext uri="{FF2B5EF4-FFF2-40B4-BE49-F238E27FC236}">
                <a16:creationId xmlns:a16="http://schemas.microsoft.com/office/drawing/2014/main" id="{2DCFC9B4-99DD-E5D1-A434-1D1D1108D894}"/>
              </a:ext>
            </a:extLst>
          </p:cNvPr>
          <p:cNvCxnSpPr>
            <a:cxnSpLocks/>
          </p:cNvCxnSpPr>
          <p:nvPr/>
        </p:nvCxnSpPr>
        <p:spPr>
          <a:xfrm>
            <a:off x="7896844" y="5234658"/>
            <a:ext cx="716571" cy="0"/>
          </a:xfrm>
          <a:prstGeom prst="straightConnector1">
            <a:avLst/>
          </a:prstGeom>
          <a:noFill/>
          <a:ln w="15875" cap="flat" cmpd="sng" algn="ctr">
            <a:solidFill>
              <a:srgbClr val="ED7D31"/>
            </a:solidFill>
            <a:prstDash val="solid"/>
            <a:miter lim="800000"/>
            <a:headEnd type="triangle" w="med" len="med"/>
            <a:tailEnd type="none" w="med" len="med"/>
          </a:ln>
          <a:effectLst/>
        </p:spPr>
      </p:cxnSp>
      <p:sp>
        <p:nvSpPr>
          <p:cNvPr id="126" name="テキスト ボックス 125">
            <a:extLst>
              <a:ext uri="{FF2B5EF4-FFF2-40B4-BE49-F238E27FC236}">
                <a16:creationId xmlns:a16="http://schemas.microsoft.com/office/drawing/2014/main" id="{34C7C59F-6AB3-B749-517F-75BB0D861FAC}"/>
              </a:ext>
            </a:extLst>
          </p:cNvPr>
          <p:cNvSpPr txBox="1"/>
          <p:nvPr/>
        </p:nvSpPr>
        <p:spPr>
          <a:xfrm>
            <a:off x="5325437" y="6372925"/>
            <a:ext cx="4541326" cy="195673"/>
          </a:xfrm>
          <a:prstGeom prst="rect">
            <a:avLst/>
          </a:prstGeom>
          <a:noFill/>
        </p:spPr>
        <p:txBody>
          <a:bodyPr wrap="square" lIns="0" rIns="0" rtlCol="0">
            <a:noAutofit/>
          </a:bodyPr>
          <a:lstStyle/>
          <a:p>
            <a:pPr algn="ctr" defTabSz="288000" fontAlgn="auto">
              <a:spcBef>
                <a:spcPts val="0"/>
              </a:spcBef>
              <a:spcAft>
                <a:spcPts val="0"/>
              </a:spcAft>
              <a:defRPr/>
            </a:pPr>
            <a:r>
              <a:rPr kumimoji="1" lang="en-US" altLang="ja-JP" sz="1100" b="1" dirty="0">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Verifiable KYC/KYB framework by Trusted Web</a:t>
            </a:r>
            <a:endParaRPr kumimoji="1" lang="ja-JP" altLang="en-US" sz="1100" b="1" dirty="0">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7" name="角丸四角形 304">
            <a:extLst>
              <a:ext uri="{FF2B5EF4-FFF2-40B4-BE49-F238E27FC236}">
                <a16:creationId xmlns:a16="http://schemas.microsoft.com/office/drawing/2014/main" id="{7BCA5FCB-DB02-0578-1E73-F1D2F2865A62}"/>
              </a:ext>
            </a:extLst>
          </p:cNvPr>
          <p:cNvSpPr/>
          <p:nvPr/>
        </p:nvSpPr>
        <p:spPr>
          <a:xfrm>
            <a:off x="212168" y="4551406"/>
            <a:ext cx="3485047" cy="1770411"/>
          </a:xfrm>
          <a:prstGeom prst="roundRect">
            <a:avLst/>
          </a:prstGeom>
          <a:solidFill>
            <a:srgbClr val="4472C4">
              <a:lumMod val="60000"/>
              <a:lumOff val="40000"/>
              <a:alpha val="39794"/>
            </a:srgbClr>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8" name="角丸四角形 306">
            <a:extLst>
              <a:ext uri="{FF2B5EF4-FFF2-40B4-BE49-F238E27FC236}">
                <a16:creationId xmlns:a16="http://schemas.microsoft.com/office/drawing/2014/main" id="{EAF001D1-FFD2-F959-5A9D-04C8649CB802}"/>
              </a:ext>
            </a:extLst>
          </p:cNvPr>
          <p:cNvSpPr/>
          <p:nvPr/>
        </p:nvSpPr>
        <p:spPr>
          <a:xfrm>
            <a:off x="2847898" y="4715678"/>
            <a:ext cx="765163" cy="1565399"/>
          </a:xfrm>
          <a:prstGeom prst="roundRect">
            <a:avLst/>
          </a:prstGeom>
          <a:solidFill>
            <a:sysClr val="window" lastClr="FFFFFF"/>
          </a:solidFill>
          <a:ln w="12700" cap="flat" cmpd="sng" algn="ctr">
            <a:gradFill>
              <a:gsLst>
                <a:gs pos="0">
                  <a:srgbClr val="4472C4">
                    <a:lumMod val="5000"/>
                    <a:lumOff val="95000"/>
                  </a:srgbClr>
                </a:gs>
                <a:gs pos="100000">
                  <a:srgbClr val="ED7D31"/>
                </a:gs>
                <a:gs pos="0">
                  <a:srgbClr val="70AD47"/>
                </a:gs>
                <a:gs pos="0">
                  <a:srgbClr val="4472C4">
                    <a:lumMod val="30000"/>
                    <a:lumOff val="70000"/>
                  </a:srgbClr>
                </a:gs>
              </a:gsLst>
              <a:lin ang="5400000" scaled="1"/>
            </a:gra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9" name="直線矢印コネクタ 128">
            <a:extLst>
              <a:ext uri="{FF2B5EF4-FFF2-40B4-BE49-F238E27FC236}">
                <a16:creationId xmlns:a16="http://schemas.microsoft.com/office/drawing/2014/main" id="{A36541E7-EDEC-8DDA-11FB-FE2A91351BF2}"/>
              </a:ext>
            </a:extLst>
          </p:cNvPr>
          <p:cNvCxnSpPr>
            <a:cxnSpLocks/>
          </p:cNvCxnSpPr>
          <p:nvPr/>
        </p:nvCxnSpPr>
        <p:spPr>
          <a:xfrm>
            <a:off x="2053023" y="5309926"/>
            <a:ext cx="752397" cy="2948"/>
          </a:xfrm>
          <a:prstGeom prst="straightConnector1">
            <a:avLst/>
          </a:prstGeom>
          <a:noFill/>
          <a:ln w="15875" cap="flat" cmpd="sng" algn="ctr">
            <a:solidFill>
              <a:srgbClr val="4472C4"/>
            </a:solidFill>
            <a:prstDash val="solid"/>
            <a:miter lim="800000"/>
            <a:tailEnd type="triangle"/>
          </a:ln>
          <a:effectLst/>
        </p:spPr>
      </p:cxnSp>
      <p:sp>
        <p:nvSpPr>
          <p:cNvPr id="130" name="テキスト ボックス 129">
            <a:extLst>
              <a:ext uri="{FF2B5EF4-FFF2-40B4-BE49-F238E27FC236}">
                <a16:creationId xmlns:a16="http://schemas.microsoft.com/office/drawing/2014/main" id="{E534AAA1-04A4-2D91-E063-E2CDB5B2AAE9}"/>
              </a:ext>
            </a:extLst>
          </p:cNvPr>
          <p:cNvSpPr txBox="1"/>
          <p:nvPr/>
        </p:nvSpPr>
        <p:spPr>
          <a:xfrm>
            <a:off x="1990911" y="5025205"/>
            <a:ext cx="894796" cy="246221"/>
          </a:xfrm>
          <a:prstGeom prst="rect">
            <a:avLst/>
          </a:prstGeom>
          <a:noFill/>
          <a:ln>
            <a:noFill/>
          </a:ln>
        </p:spPr>
        <p:txBody>
          <a:bodyPr wrap="square" rtlCol="0">
            <a:spAutoFit/>
          </a:bodyPr>
          <a:lstStyle/>
          <a:p>
            <a:pPr algn="ctr" defTabSz="457200"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1.Transaction</a:t>
            </a:r>
          </a:p>
          <a:p>
            <a:pPr algn="ctr" defTabSz="457200"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request</a:t>
            </a:r>
            <a:endParaRPr lang="ja-JP" altLang="en-US" sz="4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31" name="直線矢印コネクタ 130">
            <a:extLst>
              <a:ext uri="{FF2B5EF4-FFF2-40B4-BE49-F238E27FC236}">
                <a16:creationId xmlns:a16="http://schemas.microsoft.com/office/drawing/2014/main" id="{0B7181AE-B7AD-8526-CFCE-B5D3D1A66DE8}"/>
              </a:ext>
            </a:extLst>
          </p:cNvPr>
          <p:cNvCxnSpPr>
            <a:cxnSpLocks/>
          </p:cNvCxnSpPr>
          <p:nvPr/>
        </p:nvCxnSpPr>
        <p:spPr>
          <a:xfrm>
            <a:off x="2102137" y="5596668"/>
            <a:ext cx="703283" cy="0"/>
          </a:xfrm>
          <a:prstGeom prst="straightConnector1">
            <a:avLst/>
          </a:prstGeom>
          <a:noFill/>
          <a:ln w="15875" cap="flat" cmpd="sng" algn="ctr">
            <a:solidFill>
              <a:srgbClr val="ED7D31"/>
            </a:solidFill>
            <a:prstDash val="solid"/>
            <a:miter lim="800000"/>
            <a:headEnd type="triangle" w="med" len="med"/>
            <a:tailEnd type="none" w="med" len="med"/>
          </a:ln>
          <a:effectLst/>
        </p:spPr>
      </p:cxnSp>
      <p:sp>
        <p:nvSpPr>
          <p:cNvPr id="132" name="テキスト ボックス 131">
            <a:extLst>
              <a:ext uri="{FF2B5EF4-FFF2-40B4-BE49-F238E27FC236}">
                <a16:creationId xmlns:a16="http://schemas.microsoft.com/office/drawing/2014/main" id="{749C99E1-54D0-57B4-BE44-7EAF332A047D}"/>
              </a:ext>
            </a:extLst>
          </p:cNvPr>
          <p:cNvSpPr txBox="1"/>
          <p:nvPr/>
        </p:nvSpPr>
        <p:spPr>
          <a:xfrm>
            <a:off x="2126158" y="5571037"/>
            <a:ext cx="646448" cy="400110"/>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3.Verification of applicant's identity/authenticity.</a:t>
            </a:r>
          </a:p>
        </p:txBody>
      </p:sp>
      <p:sp>
        <p:nvSpPr>
          <p:cNvPr id="133" name="テキスト ボックス 132">
            <a:extLst>
              <a:ext uri="{FF2B5EF4-FFF2-40B4-BE49-F238E27FC236}">
                <a16:creationId xmlns:a16="http://schemas.microsoft.com/office/drawing/2014/main" id="{156CF230-2720-3E18-6334-134BA30B6C85}"/>
              </a:ext>
            </a:extLst>
          </p:cNvPr>
          <p:cNvSpPr txBox="1"/>
          <p:nvPr/>
        </p:nvSpPr>
        <p:spPr>
          <a:xfrm>
            <a:off x="2131724" y="5994037"/>
            <a:ext cx="638049" cy="246221"/>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4.Initiate the transaction.</a:t>
            </a:r>
            <a:endParaRPr lang="ja-JP" altLang="en-US" sz="4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34" name="角丸四角形 312">
            <a:extLst>
              <a:ext uri="{FF2B5EF4-FFF2-40B4-BE49-F238E27FC236}">
                <a16:creationId xmlns:a16="http://schemas.microsoft.com/office/drawing/2014/main" id="{139D0FA9-C532-B7AC-C954-9D7EDE9DAB2A}"/>
              </a:ext>
            </a:extLst>
          </p:cNvPr>
          <p:cNvSpPr/>
          <p:nvPr/>
        </p:nvSpPr>
        <p:spPr>
          <a:xfrm>
            <a:off x="2805420" y="4688244"/>
            <a:ext cx="765163" cy="1565399"/>
          </a:xfrm>
          <a:prstGeom prst="roundRect">
            <a:avLst/>
          </a:prstGeom>
          <a:solidFill>
            <a:srgbClr val="FFFFFF"/>
          </a:solidFill>
          <a:ln w="12700" cap="flat" cmpd="sng" algn="ctr">
            <a:gradFill>
              <a:gsLst>
                <a:gs pos="0">
                  <a:srgbClr val="70AD47"/>
                </a:gs>
                <a:gs pos="100000">
                  <a:srgbClr val="ED7D31"/>
                </a:gs>
                <a:gs pos="0">
                  <a:srgbClr val="70AD47"/>
                </a:gs>
                <a:gs pos="100000">
                  <a:srgbClr val="ED7D31"/>
                </a:gs>
              </a:gsLst>
              <a:lin ang="5400000" scaled="1"/>
            </a:gra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35" name="グループ化 134">
            <a:extLst>
              <a:ext uri="{FF2B5EF4-FFF2-40B4-BE49-F238E27FC236}">
                <a16:creationId xmlns:a16="http://schemas.microsoft.com/office/drawing/2014/main" id="{8A1B0978-8D3B-681E-00C1-8493681CEBB2}"/>
              </a:ext>
            </a:extLst>
          </p:cNvPr>
          <p:cNvGrpSpPr/>
          <p:nvPr/>
        </p:nvGrpSpPr>
        <p:grpSpPr>
          <a:xfrm>
            <a:off x="2758631" y="4863089"/>
            <a:ext cx="975253" cy="1292662"/>
            <a:chOff x="4791931" y="2037407"/>
            <a:chExt cx="975253" cy="1292662"/>
          </a:xfrm>
        </p:grpSpPr>
        <p:sp>
          <p:nvSpPr>
            <p:cNvPr id="136" name="テキスト ボックス 135">
              <a:extLst>
                <a:ext uri="{FF2B5EF4-FFF2-40B4-BE49-F238E27FC236}">
                  <a16:creationId xmlns:a16="http://schemas.microsoft.com/office/drawing/2014/main" id="{E6498784-0E81-F78A-2FED-48C793AC2852}"/>
                </a:ext>
              </a:extLst>
            </p:cNvPr>
            <p:cNvSpPr txBox="1"/>
            <p:nvPr/>
          </p:nvSpPr>
          <p:spPr>
            <a:xfrm>
              <a:off x="4791931" y="2037407"/>
              <a:ext cx="975253" cy="1292662"/>
            </a:xfrm>
            <a:prstGeom prst="rect">
              <a:avLst/>
            </a:prstGeom>
            <a:noFill/>
          </p:spPr>
          <p:txBody>
            <a:bodyPr wrap="square" rtlCol="0">
              <a:spAutoFit/>
            </a:bodyPr>
            <a:lstStyle/>
            <a:p>
              <a:pPr algn="ctr" defTabSz="457200" fontAlgn="auto">
                <a:spcBef>
                  <a:spcPts val="0"/>
                </a:spcBef>
                <a:spcAft>
                  <a:spcPts val="0"/>
                </a:spcAft>
                <a:defRPr/>
              </a:pPr>
              <a:r>
                <a:rPr lang="ja-JP" altLang="en-US"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　</a:t>
              </a:r>
              <a:endPar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Verifier</a:t>
              </a:r>
              <a:b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and</a:t>
              </a:r>
              <a:br>
                <a:rPr lang="en-US" altLang="ja-JP" sz="9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900" b="1"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Issuer</a:t>
              </a:r>
              <a:endParaRPr lang="en-US" altLang="ja-JP" sz="8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br>
                <a:rPr lang="en-US" altLang="ja-JP" sz="3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Unique</a:t>
              </a:r>
              <a:b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KYC/KYB</a:t>
              </a: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137" name="グラフィックス 108" descr="オフィス ワーカー (男性) 単色塗りつぶし">
              <a:extLst>
                <a:ext uri="{FF2B5EF4-FFF2-40B4-BE49-F238E27FC236}">
                  <a16:creationId xmlns:a16="http://schemas.microsoft.com/office/drawing/2014/main" id="{FDC0720F-5996-B3A8-C70C-306787792F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47939" y="2056698"/>
              <a:ext cx="224996" cy="223209"/>
            </a:xfrm>
            <a:prstGeom prst="rect">
              <a:avLst/>
            </a:prstGeom>
          </p:spPr>
        </p:pic>
      </p:grpSp>
      <p:grpSp>
        <p:nvGrpSpPr>
          <p:cNvPr id="138" name="グループ化 137">
            <a:extLst>
              <a:ext uri="{FF2B5EF4-FFF2-40B4-BE49-F238E27FC236}">
                <a16:creationId xmlns:a16="http://schemas.microsoft.com/office/drawing/2014/main" id="{613AFBF8-A4F5-CDC1-D69D-8392398E3C71}"/>
              </a:ext>
            </a:extLst>
          </p:cNvPr>
          <p:cNvGrpSpPr/>
          <p:nvPr/>
        </p:nvGrpSpPr>
        <p:grpSpPr>
          <a:xfrm>
            <a:off x="3964968" y="5534294"/>
            <a:ext cx="671979" cy="570132"/>
            <a:chOff x="370061" y="2064646"/>
            <a:chExt cx="671979" cy="570132"/>
          </a:xfrm>
        </p:grpSpPr>
        <p:sp>
          <p:nvSpPr>
            <p:cNvPr id="139" name="角丸四角形 328">
              <a:extLst>
                <a:ext uri="{FF2B5EF4-FFF2-40B4-BE49-F238E27FC236}">
                  <a16:creationId xmlns:a16="http://schemas.microsoft.com/office/drawing/2014/main" id="{1F5952FA-4205-C360-35C7-0907FB91D256}"/>
                </a:ext>
              </a:extLst>
            </p:cNvPr>
            <p:cNvSpPr/>
            <p:nvPr/>
          </p:nvSpPr>
          <p:spPr>
            <a:xfrm>
              <a:off x="399891" y="2064646"/>
              <a:ext cx="606610" cy="570132"/>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40" name="テキスト ボックス 139">
              <a:extLst>
                <a:ext uri="{FF2B5EF4-FFF2-40B4-BE49-F238E27FC236}">
                  <a16:creationId xmlns:a16="http://schemas.microsoft.com/office/drawing/2014/main" id="{5DE02B9A-873F-8D34-F130-BBC117AEC9BE}"/>
                </a:ext>
              </a:extLst>
            </p:cNvPr>
            <p:cNvSpPr txBox="1"/>
            <p:nvPr/>
          </p:nvSpPr>
          <p:spPr>
            <a:xfrm>
              <a:off x="370061" y="2108125"/>
              <a:ext cx="671979" cy="492443"/>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Private </a:t>
              </a:r>
            </a:p>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Institutions</a:t>
              </a:r>
            </a:p>
            <a:p>
              <a:pPr algn="ctr" defTabSz="457200" fontAlgn="auto">
                <a:spcBef>
                  <a:spcPts val="0"/>
                </a:spcBef>
                <a:spcAft>
                  <a:spcPts val="0"/>
                </a:spcAft>
                <a:defRPr/>
              </a:pPr>
              <a:endPar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data providers,</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Media outlets etc.</a:t>
              </a:r>
            </a:p>
          </p:txBody>
        </p:sp>
      </p:grpSp>
      <p:grpSp>
        <p:nvGrpSpPr>
          <p:cNvPr id="141" name="グループ化 140">
            <a:extLst>
              <a:ext uri="{FF2B5EF4-FFF2-40B4-BE49-F238E27FC236}">
                <a16:creationId xmlns:a16="http://schemas.microsoft.com/office/drawing/2014/main" id="{DE272FD8-A4AD-DEB6-1508-000E23CBFAE7}"/>
              </a:ext>
            </a:extLst>
          </p:cNvPr>
          <p:cNvGrpSpPr/>
          <p:nvPr/>
        </p:nvGrpSpPr>
        <p:grpSpPr>
          <a:xfrm>
            <a:off x="4035922" y="4968793"/>
            <a:ext cx="761047" cy="584775"/>
            <a:chOff x="338008" y="2134798"/>
            <a:chExt cx="761047" cy="584775"/>
          </a:xfrm>
        </p:grpSpPr>
        <p:sp>
          <p:nvSpPr>
            <p:cNvPr id="142" name="角丸四角形 326">
              <a:extLst>
                <a:ext uri="{FF2B5EF4-FFF2-40B4-BE49-F238E27FC236}">
                  <a16:creationId xmlns:a16="http://schemas.microsoft.com/office/drawing/2014/main" id="{9A3876E9-F90D-8A57-9678-4C385C52F532}"/>
                </a:ext>
              </a:extLst>
            </p:cNvPr>
            <p:cNvSpPr/>
            <p:nvPr/>
          </p:nvSpPr>
          <p:spPr>
            <a:xfrm>
              <a:off x="427916" y="2134798"/>
              <a:ext cx="581233" cy="584775"/>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43" name="テキスト ボックス 142">
              <a:extLst>
                <a:ext uri="{FF2B5EF4-FFF2-40B4-BE49-F238E27FC236}">
                  <a16:creationId xmlns:a16="http://schemas.microsoft.com/office/drawing/2014/main" id="{1639832B-4E44-2111-9B53-242442FC84A4}"/>
                </a:ext>
              </a:extLst>
            </p:cNvPr>
            <p:cNvSpPr txBox="1"/>
            <p:nvPr/>
          </p:nvSpPr>
          <p:spPr>
            <a:xfrm>
              <a:off x="338008" y="2157116"/>
              <a:ext cx="761047" cy="553998"/>
            </a:xfrm>
            <a:prstGeom prst="rect">
              <a:avLst/>
            </a:prstGeom>
            <a:noFill/>
          </p:spPr>
          <p:txBody>
            <a:bodyPr wrap="square" rtlCol="0">
              <a:spAutoFit/>
            </a:bodyPr>
            <a:lstStyle/>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Public Institutions</a:t>
              </a:r>
            </a:p>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 </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Government,</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Local government </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etc.</a:t>
              </a:r>
              <a:endParaRPr kumimoji="1" lang="en-US" altLang="ja-JP" sz="2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p:txBody>
        </p:sp>
      </p:grpSp>
      <p:cxnSp>
        <p:nvCxnSpPr>
          <p:cNvPr id="144" name="直線矢印コネクタ 139">
            <a:extLst>
              <a:ext uri="{FF2B5EF4-FFF2-40B4-BE49-F238E27FC236}">
                <a16:creationId xmlns:a16="http://schemas.microsoft.com/office/drawing/2014/main" id="{B7C16460-A039-C2AD-2783-2CF0B04380E4}"/>
              </a:ext>
            </a:extLst>
          </p:cNvPr>
          <p:cNvCxnSpPr>
            <a:cxnSpLocks/>
          </p:cNvCxnSpPr>
          <p:nvPr/>
        </p:nvCxnSpPr>
        <p:spPr>
          <a:xfrm>
            <a:off x="3567646" y="5377923"/>
            <a:ext cx="427152" cy="306411"/>
          </a:xfrm>
          <a:prstGeom prst="bentConnector3">
            <a:avLst>
              <a:gd name="adj1" fmla="val 50000"/>
            </a:avLst>
          </a:prstGeom>
          <a:noFill/>
          <a:ln w="15875" cap="flat" cmpd="sng" algn="ctr">
            <a:solidFill>
              <a:srgbClr val="ED7D31"/>
            </a:solidFill>
            <a:prstDash val="solid"/>
            <a:miter lim="800000"/>
            <a:tailEnd type="triangle"/>
          </a:ln>
          <a:effectLst/>
        </p:spPr>
      </p:cxnSp>
      <p:sp>
        <p:nvSpPr>
          <p:cNvPr id="145" name="テキスト ボックス 144">
            <a:extLst>
              <a:ext uri="{FF2B5EF4-FFF2-40B4-BE49-F238E27FC236}">
                <a16:creationId xmlns:a16="http://schemas.microsoft.com/office/drawing/2014/main" id="{E6FE3482-390E-ED61-CE85-60C8AFAA8D86}"/>
              </a:ext>
            </a:extLst>
          </p:cNvPr>
          <p:cNvSpPr txBox="1"/>
          <p:nvPr/>
        </p:nvSpPr>
        <p:spPr>
          <a:xfrm>
            <a:off x="3598192" y="4675333"/>
            <a:ext cx="601866" cy="707886"/>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2. Applicant identity verification and business status verification (KYC/KYB)</a:t>
            </a:r>
            <a:endParaRPr lang="ja-JP" altLang="en-US" sz="4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6" name="直線矢印コネクタ 145">
            <a:extLst>
              <a:ext uri="{FF2B5EF4-FFF2-40B4-BE49-F238E27FC236}">
                <a16:creationId xmlns:a16="http://schemas.microsoft.com/office/drawing/2014/main" id="{A8914DD3-4E2A-2EE4-B6D5-0C637474C7D0}"/>
              </a:ext>
            </a:extLst>
          </p:cNvPr>
          <p:cNvCxnSpPr>
            <a:cxnSpLocks/>
          </p:cNvCxnSpPr>
          <p:nvPr/>
        </p:nvCxnSpPr>
        <p:spPr>
          <a:xfrm>
            <a:off x="3567646" y="5375453"/>
            <a:ext cx="530304" cy="2470"/>
          </a:xfrm>
          <a:prstGeom prst="straightConnector1">
            <a:avLst/>
          </a:prstGeom>
          <a:noFill/>
          <a:ln w="15875" cap="flat" cmpd="sng" algn="ctr">
            <a:solidFill>
              <a:srgbClr val="ED7D31"/>
            </a:solidFill>
            <a:prstDash val="solid"/>
            <a:miter lim="800000"/>
            <a:tailEnd type="triangle"/>
          </a:ln>
          <a:effectLst/>
        </p:spPr>
      </p:cxnSp>
      <p:cxnSp>
        <p:nvCxnSpPr>
          <p:cNvPr id="147" name="直線矢印コネクタ 146">
            <a:extLst>
              <a:ext uri="{FF2B5EF4-FFF2-40B4-BE49-F238E27FC236}">
                <a16:creationId xmlns:a16="http://schemas.microsoft.com/office/drawing/2014/main" id="{C280693C-B113-27AB-E78C-05C7F8FBBDED}"/>
              </a:ext>
            </a:extLst>
          </p:cNvPr>
          <p:cNvCxnSpPr>
            <a:cxnSpLocks/>
          </p:cNvCxnSpPr>
          <p:nvPr/>
        </p:nvCxnSpPr>
        <p:spPr>
          <a:xfrm flipV="1">
            <a:off x="2095895" y="5989742"/>
            <a:ext cx="709525" cy="4295"/>
          </a:xfrm>
          <a:prstGeom prst="straightConnector1">
            <a:avLst/>
          </a:prstGeom>
          <a:noFill/>
          <a:ln w="15875" cap="flat" cmpd="sng" algn="ctr">
            <a:solidFill>
              <a:srgbClr val="ED7D31"/>
            </a:solidFill>
            <a:prstDash val="solid"/>
            <a:miter lim="800000"/>
            <a:headEnd type="triangle" w="med" len="med"/>
            <a:tailEnd type="none" w="med" len="med"/>
          </a:ln>
          <a:effectLst/>
        </p:spPr>
      </p:cxnSp>
      <p:grpSp>
        <p:nvGrpSpPr>
          <p:cNvPr id="148" name="グループ化 147">
            <a:extLst>
              <a:ext uri="{FF2B5EF4-FFF2-40B4-BE49-F238E27FC236}">
                <a16:creationId xmlns:a16="http://schemas.microsoft.com/office/drawing/2014/main" id="{EE83F4EA-67B9-F1AD-784B-2EB6E344683A}"/>
              </a:ext>
            </a:extLst>
          </p:cNvPr>
          <p:cNvGrpSpPr/>
          <p:nvPr/>
        </p:nvGrpSpPr>
        <p:grpSpPr>
          <a:xfrm>
            <a:off x="232274" y="4674024"/>
            <a:ext cx="981359" cy="1561438"/>
            <a:chOff x="1748029" y="2350346"/>
            <a:chExt cx="981359" cy="1561438"/>
          </a:xfrm>
        </p:grpSpPr>
        <p:grpSp>
          <p:nvGrpSpPr>
            <p:cNvPr id="149" name="グループ化 148">
              <a:extLst>
                <a:ext uri="{FF2B5EF4-FFF2-40B4-BE49-F238E27FC236}">
                  <a16:creationId xmlns:a16="http://schemas.microsoft.com/office/drawing/2014/main" id="{F7044285-F0FC-40E3-B875-94DBBA99F106}"/>
                </a:ext>
              </a:extLst>
            </p:cNvPr>
            <p:cNvGrpSpPr/>
            <p:nvPr/>
          </p:nvGrpSpPr>
          <p:grpSpPr>
            <a:xfrm>
              <a:off x="1748029" y="2350346"/>
              <a:ext cx="981359" cy="1561438"/>
              <a:chOff x="1737751" y="1652734"/>
              <a:chExt cx="981359" cy="1561438"/>
            </a:xfrm>
          </p:grpSpPr>
          <p:sp>
            <p:nvSpPr>
              <p:cNvPr id="151" name="角丸四角形 324">
                <a:extLst>
                  <a:ext uri="{FF2B5EF4-FFF2-40B4-BE49-F238E27FC236}">
                    <a16:creationId xmlns:a16="http://schemas.microsoft.com/office/drawing/2014/main" id="{933B2D82-CA3A-273D-BE2F-8AABFAA81E3C}"/>
                  </a:ext>
                </a:extLst>
              </p:cNvPr>
              <p:cNvSpPr/>
              <p:nvPr/>
            </p:nvSpPr>
            <p:spPr>
              <a:xfrm>
                <a:off x="1828175" y="1652734"/>
                <a:ext cx="773478" cy="1561438"/>
              </a:xfrm>
              <a:prstGeom prst="roundRect">
                <a:avLst/>
              </a:prstGeom>
              <a:solidFill>
                <a:sysClr val="window" lastClr="FFFFFF">
                  <a:lumMod val="85000"/>
                </a:sysClr>
              </a:solidFill>
              <a:ln w="12700" cap="flat" cmpd="sng" algn="ctr">
                <a:solidFill>
                  <a:srgbClr val="70AD47"/>
                </a:solidFill>
                <a:prstDash val="dash"/>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52" name="テキスト ボックス 151">
                <a:extLst>
                  <a:ext uri="{FF2B5EF4-FFF2-40B4-BE49-F238E27FC236}">
                    <a16:creationId xmlns:a16="http://schemas.microsoft.com/office/drawing/2014/main" id="{F40552AB-EBB5-6C01-24B3-4DAEC87731EE}"/>
                  </a:ext>
                </a:extLst>
              </p:cNvPr>
              <p:cNvSpPr txBox="1"/>
              <p:nvPr/>
            </p:nvSpPr>
            <p:spPr>
              <a:xfrm>
                <a:off x="1737751" y="1727761"/>
                <a:ext cx="981359" cy="1015663"/>
              </a:xfrm>
              <a:prstGeom prst="rect">
                <a:avLst/>
              </a:prstGeom>
              <a:noFill/>
            </p:spPr>
            <p:txBody>
              <a:bodyPr wrap="none" rtlCol="0">
                <a:spAutoFit/>
              </a:bodyPr>
              <a:lstStyle/>
              <a:p>
                <a:pPr algn="ctr" defTabSz="457200" fontAlgn="auto">
                  <a:spcBef>
                    <a:spcPts val="0"/>
                  </a:spcBef>
                  <a:spcAft>
                    <a:spcPts val="0"/>
                  </a:spcAft>
                  <a:defRPr/>
                </a:pPr>
                <a:r>
                  <a:rPr lang="ja-JP" altLang="en-US"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Issuer</a:t>
                </a:r>
                <a:endPar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b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VC</a:t>
                </a:r>
              </a:p>
              <a:p>
                <a:pPr algn="ctr" defTabSz="457200" fontAlgn="auto">
                  <a:spcBef>
                    <a:spcPts val="0"/>
                  </a:spcBef>
                  <a:spcAft>
                    <a:spcPts val="0"/>
                  </a:spcAft>
                  <a:defRPr/>
                </a:pP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(KYC/KYB) </a:t>
                </a:r>
              </a:p>
              <a:p>
                <a:pPr algn="ctr" defTabSz="457200" fontAlgn="auto">
                  <a:spcBef>
                    <a:spcPts val="0"/>
                  </a:spcBef>
                  <a:spcAft>
                    <a:spcPts val="0"/>
                  </a:spcAft>
                  <a:defRPr/>
                </a:pP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Issuing </a:t>
                </a:r>
              </a:p>
              <a:p>
                <a:pPr algn="ctr" defTabSz="457200" fontAlgn="auto">
                  <a:spcBef>
                    <a:spcPts val="0"/>
                  </a:spcBef>
                  <a:spcAft>
                    <a:spcPts val="0"/>
                  </a:spcAft>
                  <a:defRPr/>
                </a:pP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Institution</a:t>
                </a:r>
              </a:p>
            </p:txBody>
          </p:sp>
        </p:grpSp>
        <p:pic>
          <p:nvPicPr>
            <p:cNvPr id="150" name="グラフィックス 108" descr="オフィス ワーカー (男性) 単色塗りつぶし">
              <a:extLst>
                <a:ext uri="{FF2B5EF4-FFF2-40B4-BE49-F238E27FC236}">
                  <a16:creationId xmlns:a16="http://schemas.microsoft.com/office/drawing/2014/main" id="{63C1FC6A-5D76-EB53-F9DC-C2AEE473165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93700" y="2427509"/>
              <a:ext cx="224996" cy="223209"/>
            </a:xfrm>
            <a:prstGeom prst="rect">
              <a:avLst/>
            </a:prstGeom>
          </p:spPr>
        </p:pic>
      </p:grpSp>
      <p:pic>
        <p:nvPicPr>
          <p:cNvPr id="153" name="グラフィックス 108" descr="オフィス ワーカー (男性) 単色塗りつぶし">
            <a:extLst>
              <a:ext uri="{FF2B5EF4-FFF2-40B4-BE49-F238E27FC236}">
                <a16:creationId xmlns:a16="http://schemas.microsoft.com/office/drawing/2014/main" id="{A223C127-31E1-67A4-206A-8FC04B3916A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21693" y="5344802"/>
            <a:ext cx="224996" cy="223209"/>
          </a:xfrm>
          <a:prstGeom prst="rect">
            <a:avLst/>
          </a:prstGeom>
        </p:spPr>
      </p:pic>
      <p:sp>
        <p:nvSpPr>
          <p:cNvPr id="154" name="角丸四角形 332">
            <a:extLst>
              <a:ext uri="{FF2B5EF4-FFF2-40B4-BE49-F238E27FC236}">
                <a16:creationId xmlns:a16="http://schemas.microsoft.com/office/drawing/2014/main" id="{12C333AD-DB06-8B19-E3D6-76830EB2A6B4}"/>
              </a:ext>
            </a:extLst>
          </p:cNvPr>
          <p:cNvSpPr/>
          <p:nvPr/>
        </p:nvSpPr>
        <p:spPr>
          <a:xfrm>
            <a:off x="1300165" y="4690162"/>
            <a:ext cx="773478" cy="1570294"/>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spc="-15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55" name="テキスト ボックス 154">
            <a:extLst>
              <a:ext uri="{FF2B5EF4-FFF2-40B4-BE49-F238E27FC236}">
                <a16:creationId xmlns:a16="http://schemas.microsoft.com/office/drawing/2014/main" id="{A26D6812-BB5A-9C29-1ED0-5BADBAD6306B}"/>
              </a:ext>
            </a:extLst>
          </p:cNvPr>
          <p:cNvSpPr txBox="1"/>
          <p:nvPr/>
        </p:nvSpPr>
        <p:spPr>
          <a:xfrm>
            <a:off x="1229668" y="4732642"/>
            <a:ext cx="938271" cy="723275"/>
          </a:xfrm>
          <a:prstGeom prst="rect">
            <a:avLst/>
          </a:prstGeom>
          <a:noFill/>
        </p:spPr>
        <p:txBody>
          <a:bodyPr wrap="square" rtlCol="0">
            <a:spAutoFit/>
          </a:bodyPr>
          <a:lstStyle/>
          <a:p>
            <a:pPr algn="ctr" defTabSz="457200" fontAlgn="auto">
              <a:spcBef>
                <a:spcPts val="0"/>
              </a:spcBef>
              <a:spcAft>
                <a:spcPts val="0"/>
              </a:spcAft>
              <a:defRPr/>
            </a:pP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p>
          <a:p>
            <a:pPr algn="ctr" defTabSz="457200" fontAlgn="auto">
              <a:spcBef>
                <a:spcPts val="0"/>
              </a:spcBef>
              <a:spcAft>
                <a:spcPts val="0"/>
              </a:spcAft>
              <a:defRPr/>
            </a:pP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(corporate</a:t>
            </a:r>
          </a:p>
          <a:p>
            <a:pPr algn="ctr" defTabSz="457200" fontAlgn="auto">
              <a:spcBef>
                <a:spcPts val="0"/>
              </a:spcBef>
              <a:spcAft>
                <a:spcPts val="0"/>
              </a:spcAft>
              <a:defRPr/>
            </a:pP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entity)</a:t>
            </a:r>
          </a:p>
          <a:p>
            <a:pPr algn="ctr" defTabSz="457200" fontAlgn="auto">
              <a:spcBef>
                <a:spcPts val="0"/>
              </a:spcBef>
              <a:spcAft>
                <a:spcPts val="0"/>
              </a:spcAft>
              <a:defRPr/>
            </a:pPr>
            <a:endParaRPr lang="en-US" altLang="ja-JP" sz="3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156" name="グラフィックス 103" descr="男性のプロフィール 単色塗りつぶし">
            <a:extLst>
              <a:ext uri="{FF2B5EF4-FFF2-40B4-BE49-F238E27FC236}">
                <a16:creationId xmlns:a16="http://schemas.microsoft.com/office/drawing/2014/main" id="{FD78C32F-F8E7-B70F-C3F7-66CB4B7481F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41480" y="4887569"/>
            <a:ext cx="223441" cy="223987"/>
          </a:xfrm>
          <a:prstGeom prst="rect">
            <a:avLst/>
          </a:prstGeom>
        </p:spPr>
      </p:pic>
      <p:sp>
        <p:nvSpPr>
          <p:cNvPr id="157" name="角丸四角形 10">
            <a:extLst>
              <a:ext uri="{FF2B5EF4-FFF2-40B4-BE49-F238E27FC236}">
                <a16:creationId xmlns:a16="http://schemas.microsoft.com/office/drawing/2014/main" id="{60018FAF-DB84-6A47-BECC-644D15F479D9}"/>
              </a:ext>
            </a:extLst>
          </p:cNvPr>
          <p:cNvSpPr/>
          <p:nvPr/>
        </p:nvSpPr>
        <p:spPr>
          <a:xfrm>
            <a:off x="1233597" y="5423289"/>
            <a:ext cx="863620" cy="770558"/>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58" name="テキスト ボックス 157">
            <a:extLst>
              <a:ext uri="{FF2B5EF4-FFF2-40B4-BE49-F238E27FC236}">
                <a16:creationId xmlns:a16="http://schemas.microsoft.com/office/drawing/2014/main" id="{81C7F2F5-603D-5627-309C-9AEA8D6BC93E}"/>
              </a:ext>
            </a:extLst>
          </p:cNvPr>
          <p:cNvSpPr txBox="1"/>
          <p:nvPr/>
        </p:nvSpPr>
        <p:spPr>
          <a:xfrm>
            <a:off x="1223137" y="5374275"/>
            <a:ext cx="934328" cy="553998"/>
          </a:xfrm>
          <a:prstGeom prst="rect">
            <a:avLst/>
          </a:prstGeom>
          <a:noFill/>
        </p:spPr>
        <p:txBody>
          <a:bodyPr wrap="square" rtlCol="0">
            <a:spAutoFit/>
          </a:bodyPr>
          <a:lstStyle/>
          <a:p>
            <a:pPr algn="ctr" defTabSz="457200" fontAlgn="auto">
              <a:spcBef>
                <a:spcPts val="0"/>
              </a:spcBef>
              <a:spcAft>
                <a:spcPts val="0"/>
              </a:spcAft>
              <a:defRPr/>
            </a:pPr>
            <a:r>
              <a:rPr lang="ja-JP" altLang="en-US"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b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p>
          <a:p>
            <a:pPr algn="ctr" defTabSz="457200" fontAlgn="auto">
              <a:spcBef>
                <a:spcPts val="0"/>
              </a:spcBef>
              <a:spcAft>
                <a:spcPts val="0"/>
              </a:spcAft>
              <a:defRPr/>
            </a:pPr>
            <a: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(applicant)</a:t>
            </a:r>
          </a:p>
        </p:txBody>
      </p:sp>
      <p:pic>
        <p:nvPicPr>
          <p:cNvPr id="159" name="グラフィックス 158" descr="男性のプロフィール 単色塗りつぶし">
            <a:extLst>
              <a:ext uri="{FF2B5EF4-FFF2-40B4-BE49-F238E27FC236}">
                <a16:creationId xmlns:a16="http://schemas.microsoft.com/office/drawing/2014/main" id="{82A937D9-CF41-9CB8-2962-A81EA14B9E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27974" y="5532520"/>
            <a:ext cx="223441" cy="223987"/>
          </a:xfrm>
          <a:prstGeom prst="rect">
            <a:avLst/>
          </a:prstGeom>
        </p:spPr>
      </p:pic>
      <p:sp>
        <p:nvSpPr>
          <p:cNvPr id="160" name="テキスト ボックス 159">
            <a:extLst>
              <a:ext uri="{FF2B5EF4-FFF2-40B4-BE49-F238E27FC236}">
                <a16:creationId xmlns:a16="http://schemas.microsoft.com/office/drawing/2014/main" id="{E7C66F76-6CDA-9435-3C8E-F05B1A289ED0}"/>
              </a:ext>
            </a:extLst>
          </p:cNvPr>
          <p:cNvSpPr txBox="1"/>
          <p:nvPr/>
        </p:nvSpPr>
        <p:spPr>
          <a:xfrm>
            <a:off x="570764" y="6372925"/>
            <a:ext cx="3555066" cy="268090"/>
          </a:xfrm>
          <a:prstGeom prst="rect">
            <a:avLst/>
          </a:prstGeom>
          <a:noFill/>
        </p:spPr>
        <p:txBody>
          <a:bodyPr wrap="square" lIns="0" rIns="0" rtlCol="0">
            <a:noAutofit/>
          </a:bodyPr>
          <a:lstStyle/>
          <a:p>
            <a:pPr algn="ctr" defTabSz="288000" fontAlgn="auto">
              <a:spcBef>
                <a:spcPts val="0"/>
              </a:spcBef>
              <a:spcAft>
                <a:spcPts val="0"/>
              </a:spcAft>
              <a:defRPr/>
            </a:pPr>
            <a:r>
              <a:rPr kumimoji="1" lang="en-US" altLang="ja-JP" sz="1100" b="1" dirty="0">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Traditional KYC/KYB process</a:t>
            </a:r>
            <a:endParaRPr kumimoji="1" lang="ja-JP" altLang="en-US" sz="1100" b="1" dirty="0">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1" name="二等辺三角形 204">
            <a:extLst>
              <a:ext uri="{FF2B5EF4-FFF2-40B4-BE49-F238E27FC236}">
                <a16:creationId xmlns:a16="http://schemas.microsoft.com/office/drawing/2014/main" id="{622DBF63-F752-94B0-8A3B-0C3A35EFAC46}"/>
              </a:ext>
            </a:extLst>
          </p:cNvPr>
          <p:cNvSpPr/>
          <p:nvPr/>
        </p:nvSpPr>
        <p:spPr>
          <a:xfrm rot="5400000">
            <a:off x="2639291" y="3577428"/>
            <a:ext cx="4464000" cy="196502"/>
          </a:xfrm>
          <a:prstGeom prst="triangle">
            <a:avLst/>
          </a:prstGeom>
          <a:solidFill>
            <a:sysClr val="window" lastClr="FFFFFF">
              <a:lumMod val="75000"/>
            </a:sysClr>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2" name="正方形/長方形 161">
            <a:extLst>
              <a:ext uri="{FF2B5EF4-FFF2-40B4-BE49-F238E27FC236}">
                <a16:creationId xmlns:a16="http://schemas.microsoft.com/office/drawing/2014/main" id="{2B7FE690-C861-8E25-285B-656B9A95B5FC}"/>
              </a:ext>
            </a:extLst>
          </p:cNvPr>
          <p:cNvSpPr/>
          <p:nvPr/>
        </p:nvSpPr>
        <p:spPr>
          <a:xfrm>
            <a:off x="260464" y="694157"/>
            <a:ext cx="9310561" cy="407168"/>
          </a:xfrm>
          <a:prstGeom prst="rect">
            <a:avLst/>
          </a:prstGeom>
          <a:noFill/>
          <a:ln w="12700" cap="flat" cmpd="sng" algn="ctr">
            <a:noFill/>
            <a:prstDash val="solid"/>
            <a:miter lim="800000"/>
          </a:ln>
          <a:effectLst/>
        </p:spPr>
        <p:txBody>
          <a:bodyPr rtlCol="0" anchor="ctr"/>
          <a:lstStyle/>
          <a:p>
            <a:pPr defTabSz="457200" fontAlgn="auto">
              <a:spcBef>
                <a:spcPts val="0"/>
              </a:spcBef>
              <a:spcAft>
                <a:spcPts val="0"/>
              </a:spcAft>
              <a:defRPr/>
            </a:pPr>
            <a:r>
              <a:rPr kumimoji="1" lang="en-US" altLang="ja-JP" sz="1100" b="0" i="0" u="none" strike="noStrike" kern="1200" cap="none" spc="0" normalizeH="0" baseline="0" noProof="0" dirty="0">
                <a:ln>
                  <a:noFill/>
                </a:ln>
                <a:effectLst/>
                <a:uLnTx/>
                <a:uFillTx/>
                <a:latin typeface="Arial"/>
                <a:ea typeface="Meiryo UI"/>
                <a:cs typeface="+mn-cs"/>
              </a:rPr>
              <a:t>At present, paper applications and verification works related to personal identification are still the standard practice. Trusted Web enables the issuance of VC for KYC/KYB, allowing for the reuse of identity verification data and digital verification. This advancement facilitates the adoption of trusted transactions, leading to an expected acceleration of trust-based transactions.</a:t>
            </a:r>
            <a:endParaRPr kumimoji="1" lang="ja-JP" altLang="en-US" sz="1100" kern="0"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3" name="乗算記号 162">
            <a:extLst>
              <a:ext uri="{FF2B5EF4-FFF2-40B4-BE49-F238E27FC236}">
                <a16:creationId xmlns:a16="http://schemas.microsoft.com/office/drawing/2014/main" id="{7BD64093-AE61-A23C-EF52-882CDEAE3BDE}"/>
              </a:ext>
            </a:extLst>
          </p:cNvPr>
          <p:cNvSpPr/>
          <p:nvPr/>
        </p:nvSpPr>
        <p:spPr>
          <a:xfrm>
            <a:off x="55786" y="4755774"/>
            <a:ext cx="1285563" cy="1296015"/>
          </a:xfrm>
          <a:prstGeom prst="mathMultiply">
            <a:avLst>
              <a:gd name="adj1" fmla="val 12002"/>
            </a:avLst>
          </a:prstGeom>
          <a:solidFill>
            <a:sysClr val="windowText" lastClr="000000">
              <a:lumMod val="50000"/>
              <a:lumOff val="50000"/>
              <a:alpha val="50000"/>
            </a:sysClr>
          </a:solidFill>
          <a:ln w="12700" cap="flat" cmpd="sng" algn="ctr">
            <a:noFill/>
            <a:prstDash val="solid"/>
            <a:miter lim="800000"/>
          </a:ln>
          <a:effectLst/>
        </p:spPr>
        <p:txBody>
          <a:bodyPr rtlCol="0" anchor="ctr"/>
          <a:lstStyle/>
          <a:p>
            <a:pPr algn="ctr" defTabSz="457200" fontAlgn="auto">
              <a:spcBef>
                <a:spcPts val="0"/>
              </a:spcBef>
              <a:spcAft>
                <a:spcPts val="0"/>
              </a:spcAft>
              <a:defRPr/>
            </a:pPr>
            <a:endParaRPr kumimoji="1" lang="ja-JP" altLang="en-US" sz="1800"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5" name="角丸四角形 328">
            <a:extLst>
              <a:ext uri="{FF2B5EF4-FFF2-40B4-BE49-F238E27FC236}">
                <a16:creationId xmlns:a16="http://schemas.microsoft.com/office/drawing/2014/main" id="{B3657CD9-9560-8EEF-70A3-4AE33A20F1A6}"/>
              </a:ext>
            </a:extLst>
          </p:cNvPr>
          <p:cNvSpPr/>
          <p:nvPr/>
        </p:nvSpPr>
        <p:spPr>
          <a:xfrm>
            <a:off x="5027280" y="5531717"/>
            <a:ext cx="606610" cy="570132"/>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8" name="角丸四角形 326">
            <a:extLst>
              <a:ext uri="{FF2B5EF4-FFF2-40B4-BE49-F238E27FC236}">
                <a16:creationId xmlns:a16="http://schemas.microsoft.com/office/drawing/2014/main" id="{8243BC96-100D-9809-4B3B-47DDC61603F9}"/>
              </a:ext>
            </a:extLst>
          </p:cNvPr>
          <p:cNvSpPr/>
          <p:nvPr/>
        </p:nvSpPr>
        <p:spPr>
          <a:xfrm>
            <a:off x="4906852" y="4966216"/>
            <a:ext cx="581233" cy="584775"/>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70" name="直線矢印コネクタ 139">
            <a:extLst>
              <a:ext uri="{FF2B5EF4-FFF2-40B4-BE49-F238E27FC236}">
                <a16:creationId xmlns:a16="http://schemas.microsoft.com/office/drawing/2014/main" id="{EFC9692C-9F05-137E-2942-49AEDCF31C1F}"/>
              </a:ext>
            </a:extLst>
          </p:cNvPr>
          <p:cNvCxnSpPr>
            <a:cxnSpLocks/>
          </p:cNvCxnSpPr>
          <p:nvPr/>
        </p:nvCxnSpPr>
        <p:spPr>
          <a:xfrm rot="10800000" flipV="1">
            <a:off x="5639689" y="5363766"/>
            <a:ext cx="288000" cy="295200"/>
          </a:xfrm>
          <a:prstGeom prst="bentConnector3">
            <a:avLst>
              <a:gd name="adj1" fmla="val 50000"/>
            </a:avLst>
          </a:prstGeom>
          <a:noFill/>
          <a:ln w="15875" cap="flat" cmpd="sng" algn="ctr">
            <a:solidFill>
              <a:srgbClr val="70AD47"/>
            </a:solidFill>
            <a:prstDash val="solid"/>
            <a:miter lim="800000"/>
            <a:tailEnd type="triangle"/>
          </a:ln>
          <a:effectLst/>
        </p:spPr>
      </p:cxnSp>
      <p:sp>
        <p:nvSpPr>
          <p:cNvPr id="5" name="テキスト ボックス 151">
            <a:extLst>
              <a:ext uri="{FF2B5EF4-FFF2-40B4-BE49-F238E27FC236}">
                <a16:creationId xmlns:a16="http://schemas.microsoft.com/office/drawing/2014/main" id="{C2ABED3C-F542-856A-966D-D8D7040BED17}"/>
              </a:ext>
            </a:extLst>
          </p:cNvPr>
          <p:cNvSpPr txBox="1"/>
          <p:nvPr/>
        </p:nvSpPr>
        <p:spPr>
          <a:xfrm>
            <a:off x="306379" y="5680525"/>
            <a:ext cx="836794" cy="523220"/>
          </a:xfrm>
          <a:prstGeom prst="rect">
            <a:avLst/>
          </a:prstGeom>
          <a:noFill/>
        </p:spPr>
        <p:txBody>
          <a:bodyPr wrap="square" rtlCol="0">
            <a:spAutoFit/>
          </a:bodyPr>
          <a:lstStyle/>
          <a:p>
            <a:pPr algn="ctr" defTabSz="457200" fontAlgn="auto">
              <a:spcBef>
                <a:spcPts val="0"/>
              </a:spcBef>
              <a:spcAft>
                <a:spcPts val="0"/>
              </a:spcAft>
              <a:defRPr/>
            </a:pPr>
            <a:r>
              <a:rPr lang="en-US" altLang="ja-JP" sz="700" b="1" u="sng" kern="0" dirty="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t>※Currently, no VC issuing institutions exist.</a:t>
            </a:r>
          </a:p>
        </p:txBody>
      </p:sp>
      <p:sp>
        <p:nvSpPr>
          <p:cNvPr id="6" name="テキスト ボックス 142">
            <a:extLst>
              <a:ext uri="{FF2B5EF4-FFF2-40B4-BE49-F238E27FC236}">
                <a16:creationId xmlns:a16="http://schemas.microsoft.com/office/drawing/2014/main" id="{E741B7F1-C814-5D6D-7B1D-87A4538F6402}"/>
              </a:ext>
            </a:extLst>
          </p:cNvPr>
          <p:cNvSpPr txBox="1"/>
          <p:nvPr/>
        </p:nvSpPr>
        <p:spPr>
          <a:xfrm>
            <a:off x="4819602" y="4974396"/>
            <a:ext cx="761047" cy="553998"/>
          </a:xfrm>
          <a:prstGeom prst="rect">
            <a:avLst/>
          </a:prstGeom>
          <a:noFill/>
        </p:spPr>
        <p:txBody>
          <a:bodyPr wrap="square" rtlCol="0">
            <a:spAutoFit/>
          </a:bodyPr>
          <a:lstStyle/>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Public Institutions</a:t>
            </a:r>
          </a:p>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 </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Government,</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Local government </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etc.</a:t>
            </a:r>
            <a:endParaRPr kumimoji="1" lang="en-US" altLang="ja-JP" sz="2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8" name="テキスト ボックス 139">
            <a:extLst>
              <a:ext uri="{FF2B5EF4-FFF2-40B4-BE49-F238E27FC236}">
                <a16:creationId xmlns:a16="http://schemas.microsoft.com/office/drawing/2014/main" id="{470B1C45-5FE4-F663-C33A-439A8B893F90}"/>
              </a:ext>
            </a:extLst>
          </p:cNvPr>
          <p:cNvSpPr txBox="1"/>
          <p:nvPr/>
        </p:nvSpPr>
        <p:spPr>
          <a:xfrm>
            <a:off x="4999640" y="5586911"/>
            <a:ext cx="671979" cy="492443"/>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Private </a:t>
            </a:r>
          </a:p>
          <a:p>
            <a:pPr algn="ctr" defTabSz="457200" fontAlgn="auto">
              <a:spcBef>
                <a:spcPts val="0"/>
              </a:spcBef>
              <a:spcAft>
                <a:spcPts val="0"/>
              </a:spcAft>
              <a:defRPr/>
            </a:pPr>
            <a:r>
              <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Institutions</a:t>
            </a:r>
          </a:p>
          <a:p>
            <a:pPr algn="ctr" defTabSz="457200" fontAlgn="auto">
              <a:spcBef>
                <a:spcPts val="0"/>
              </a:spcBef>
              <a:spcAft>
                <a:spcPts val="0"/>
              </a:spcAft>
              <a:defRPr/>
            </a:pPr>
            <a:endParaRPr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data providers,</a:t>
            </a:r>
          </a:p>
          <a:p>
            <a:pPr algn="ctr" defTabSz="457200" fontAlgn="auto">
              <a:spcBef>
                <a:spcPts val="0"/>
              </a:spcBef>
              <a:spcAft>
                <a:spcPts val="0"/>
              </a:spcAft>
              <a:defRPr/>
            </a:pPr>
            <a:r>
              <a:rPr lang="en-US" altLang="ja-JP" sz="4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Media outlets etc.</a:t>
            </a:r>
          </a:p>
        </p:txBody>
      </p:sp>
      <p:sp>
        <p:nvSpPr>
          <p:cNvPr id="9" name="テキスト ボックス 154">
            <a:extLst>
              <a:ext uri="{FF2B5EF4-FFF2-40B4-BE49-F238E27FC236}">
                <a16:creationId xmlns:a16="http://schemas.microsoft.com/office/drawing/2014/main" id="{4374DFF0-3BAE-D1DE-84FD-4A2E3C069519}"/>
              </a:ext>
            </a:extLst>
          </p:cNvPr>
          <p:cNvSpPr txBox="1"/>
          <p:nvPr/>
        </p:nvSpPr>
        <p:spPr>
          <a:xfrm>
            <a:off x="7071680" y="4581242"/>
            <a:ext cx="938271" cy="723275"/>
          </a:xfrm>
          <a:prstGeom prst="rect">
            <a:avLst/>
          </a:prstGeom>
          <a:noFill/>
        </p:spPr>
        <p:txBody>
          <a:bodyPr wrap="square" rtlCol="0">
            <a:spAutoFit/>
          </a:bodyPr>
          <a:lstStyle/>
          <a:p>
            <a:pPr algn="ctr" defTabSz="457200" fontAlgn="auto">
              <a:spcBef>
                <a:spcPts val="0"/>
              </a:spcBef>
              <a:spcAft>
                <a:spcPts val="0"/>
              </a:spcAft>
              <a:defRPr/>
            </a:pP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p>
          <a:p>
            <a:pPr algn="ctr" defTabSz="457200" fontAlgn="auto">
              <a:spcBef>
                <a:spcPts val="0"/>
              </a:spcBef>
              <a:spcAft>
                <a:spcPts val="0"/>
              </a:spcAft>
              <a:defRPr/>
            </a:pP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(corporate</a:t>
            </a:r>
          </a:p>
          <a:p>
            <a:pPr algn="ctr" defTabSz="457200" fontAlgn="auto">
              <a:spcBef>
                <a:spcPts val="0"/>
              </a:spcBef>
              <a:spcAft>
                <a:spcPts val="0"/>
              </a:spcAft>
              <a:defRPr/>
            </a:pP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entity)</a:t>
            </a:r>
          </a:p>
          <a:p>
            <a:pPr algn="ctr" defTabSz="457200" fontAlgn="auto">
              <a:spcBef>
                <a:spcPts val="0"/>
              </a:spcBef>
              <a:spcAft>
                <a:spcPts val="0"/>
              </a:spcAft>
              <a:defRPr/>
            </a:pPr>
            <a:endParaRPr lang="en-US" altLang="ja-JP" sz="3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テキスト ボックス 157">
            <a:extLst>
              <a:ext uri="{FF2B5EF4-FFF2-40B4-BE49-F238E27FC236}">
                <a16:creationId xmlns:a16="http://schemas.microsoft.com/office/drawing/2014/main" id="{EAAECD8B-77C4-A2BE-832E-F57033031FBC}"/>
              </a:ext>
            </a:extLst>
          </p:cNvPr>
          <p:cNvSpPr txBox="1"/>
          <p:nvPr/>
        </p:nvSpPr>
        <p:spPr>
          <a:xfrm>
            <a:off x="7079722" y="5219966"/>
            <a:ext cx="934328" cy="553998"/>
          </a:xfrm>
          <a:prstGeom prst="rect">
            <a:avLst/>
          </a:prstGeom>
          <a:noFill/>
        </p:spPr>
        <p:txBody>
          <a:bodyPr wrap="square" rtlCol="0">
            <a:spAutoFit/>
          </a:bodyPr>
          <a:lstStyle/>
          <a:p>
            <a:pPr algn="ctr" defTabSz="457200" fontAlgn="auto">
              <a:spcBef>
                <a:spcPts val="0"/>
              </a:spcBef>
              <a:spcAft>
                <a:spcPts val="0"/>
              </a:spcAft>
              <a:defRPr/>
            </a:pPr>
            <a:r>
              <a:rPr lang="ja-JP" altLang="en-US"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b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p>
          <a:p>
            <a:pPr algn="ctr" defTabSz="457200" fontAlgn="auto">
              <a:spcBef>
                <a:spcPts val="0"/>
              </a:spcBef>
              <a:spcAft>
                <a:spcPts val="0"/>
              </a:spcAft>
              <a:defRPr/>
            </a:pPr>
            <a: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(applicant)</a:t>
            </a:r>
          </a:p>
        </p:txBody>
      </p:sp>
      <p:sp>
        <p:nvSpPr>
          <p:cNvPr id="11" name="テキスト ボックス 144">
            <a:extLst>
              <a:ext uri="{FF2B5EF4-FFF2-40B4-BE49-F238E27FC236}">
                <a16:creationId xmlns:a16="http://schemas.microsoft.com/office/drawing/2014/main" id="{090A1C08-2656-70AD-F5E2-617206F17D7C}"/>
              </a:ext>
            </a:extLst>
          </p:cNvPr>
          <p:cNvSpPr txBox="1"/>
          <p:nvPr/>
        </p:nvSpPr>
        <p:spPr>
          <a:xfrm>
            <a:off x="5413528" y="4680458"/>
            <a:ext cx="601866" cy="630942"/>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71AD47"/>
                </a:solidFill>
                <a:latin typeface="Meiryo UI" panose="020B0604030504040204" pitchFamily="50" charset="-128"/>
                <a:ea typeface="Meiryo UI" panose="020B0604030504040204" pitchFamily="50" charset="-128"/>
                <a:sym typeface="Meiryo UI" panose="020B0604030504040204" pitchFamily="50" charset="-128"/>
              </a:rPr>
              <a:t>4. Applicant identity verification and business status verification</a:t>
            </a:r>
            <a:endParaRPr lang="ja-JP" altLang="en-US" sz="400" b="1" kern="0" dirty="0">
              <a:solidFill>
                <a:srgbClr val="71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 name="テキスト ボックス 131">
            <a:extLst>
              <a:ext uri="{FF2B5EF4-FFF2-40B4-BE49-F238E27FC236}">
                <a16:creationId xmlns:a16="http://schemas.microsoft.com/office/drawing/2014/main" id="{0551DE58-E6CB-2E55-CA50-64CDAEE2EA08}"/>
              </a:ext>
            </a:extLst>
          </p:cNvPr>
          <p:cNvSpPr txBox="1"/>
          <p:nvPr/>
        </p:nvSpPr>
        <p:spPr>
          <a:xfrm>
            <a:off x="6587837" y="5107884"/>
            <a:ext cx="646448" cy="400110"/>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71AD47"/>
                </a:solidFill>
                <a:latin typeface="Meiryo UI" panose="020B0604030504040204" pitchFamily="50" charset="-128"/>
                <a:ea typeface="Meiryo UI" panose="020B0604030504040204" pitchFamily="50" charset="-128"/>
                <a:sym typeface="Meiryo UI" panose="020B0604030504040204" pitchFamily="50" charset="-128"/>
              </a:rPr>
              <a:t>5.Verification of applicant's identity/authenticity.</a:t>
            </a:r>
          </a:p>
        </p:txBody>
      </p:sp>
      <p:sp>
        <p:nvSpPr>
          <p:cNvPr id="15" name="テキスト ボックス 129">
            <a:extLst>
              <a:ext uri="{FF2B5EF4-FFF2-40B4-BE49-F238E27FC236}">
                <a16:creationId xmlns:a16="http://schemas.microsoft.com/office/drawing/2014/main" id="{6C9D57EF-B2F4-EC3A-AA71-14E1C2B783EF}"/>
              </a:ext>
            </a:extLst>
          </p:cNvPr>
          <p:cNvSpPr txBox="1"/>
          <p:nvPr/>
        </p:nvSpPr>
        <p:spPr>
          <a:xfrm>
            <a:off x="7781536" y="4663644"/>
            <a:ext cx="894796" cy="246221"/>
          </a:xfrm>
          <a:prstGeom prst="rect">
            <a:avLst/>
          </a:prstGeom>
          <a:noFill/>
          <a:ln>
            <a:noFill/>
          </a:ln>
        </p:spPr>
        <p:txBody>
          <a:bodyPr wrap="square" rtlCol="0">
            <a:spAutoFit/>
          </a:bodyPr>
          <a:lstStyle/>
          <a:p>
            <a:pPr algn="ctr" defTabSz="457200"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1.Transaction</a:t>
            </a:r>
          </a:p>
          <a:p>
            <a:pPr algn="ctr" defTabSz="457200" fontAlgn="auto">
              <a:spcBef>
                <a:spcPts val="0"/>
              </a:spcBef>
              <a:spcAft>
                <a:spcPts val="0"/>
              </a:spcAft>
              <a:defRPr/>
            </a:pPr>
            <a:r>
              <a:rPr lang="en-US" altLang="ja-JP" sz="5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request</a:t>
            </a:r>
            <a:endParaRPr lang="ja-JP" altLang="en-US" sz="4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 name="テキスト ボックス 132">
            <a:extLst>
              <a:ext uri="{FF2B5EF4-FFF2-40B4-BE49-F238E27FC236}">
                <a16:creationId xmlns:a16="http://schemas.microsoft.com/office/drawing/2014/main" id="{4AB1E11C-7CB7-2A39-588F-E5FBD0B38FA1}"/>
              </a:ext>
            </a:extLst>
          </p:cNvPr>
          <p:cNvSpPr txBox="1"/>
          <p:nvPr/>
        </p:nvSpPr>
        <p:spPr>
          <a:xfrm>
            <a:off x="7923255" y="6025352"/>
            <a:ext cx="638049" cy="246221"/>
          </a:xfrm>
          <a:prstGeom prst="rect">
            <a:avLst/>
          </a:prstGeom>
          <a:noFill/>
        </p:spPr>
        <p:txBody>
          <a:bodyPr wrap="square" rtlCol="0">
            <a:spAutoFit/>
          </a:bodyPr>
          <a:lstStyle/>
          <a:p>
            <a:pPr algn="ctr" defTabSz="457200" fontAlgn="auto">
              <a:spcBef>
                <a:spcPts val="0"/>
              </a:spcBef>
              <a:spcAft>
                <a:spcPts val="0"/>
              </a:spcAft>
              <a:defRPr/>
            </a:pPr>
            <a:r>
              <a:rPr lang="en-US" altLang="ja-JP" sz="5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9.Initiate the transaction.</a:t>
            </a:r>
            <a:endParaRPr lang="ja-JP" altLang="en-US" sz="4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7" name="スライド番号プレースホルダー 1">
            <a:extLst>
              <a:ext uri="{FF2B5EF4-FFF2-40B4-BE49-F238E27FC236}">
                <a16:creationId xmlns:a16="http://schemas.microsoft.com/office/drawing/2014/main" id="{F767FFB5-D8EE-78BE-F0B5-48B161DCBB81}"/>
              </a:ext>
            </a:extLst>
          </p:cNvPr>
          <p:cNvSpPr txBox="1">
            <a:spLocks/>
          </p:cNvSpPr>
          <p:nvPr/>
        </p:nvSpPr>
        <p:spPr bwMode="gray">
          <a:xfrm>
            <a:off x="4176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2618887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8" y="692150"/>
            <a:ext cx="1279728" cy="300815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Verification </a:t>
            </a:r>
          </a:p>
          <a:p>
            <a:pPr algn="ctr" fontAlgn="auto">
              <a:spcBef>
                <a:spcPts val="0"/>
              </a:spcBef>
              <a:spcAft>
                <a:spcPts val="0"/>
              </a:spcAft>
              <a:defRPr/>
            </a:pPr>
            <a:r>
              <a:rPr kumimoji="1" lang="en-US" altLang="ja-JP" sz="1200" b="1" dirty="0">
                <a:solidFill>
                  <a:srgbClr val="FFFFFF"/>
                </a:solidFill>
                <a:latin typeface="Arial"/>
                <a:ea typeface="Meiryo UI"/>
              </a:rPr>
              <a:t>D</a:t>
            </a:r>
            <a:r>
              <a:rPr kumimoji="1" lang="en-US" altLang="ja-JP" sz="1200" b="1" i="0" u="none" strike="noStrike" kern="1200" cap="none" spc="0" normalizeH="0" baseline="0" noProof="0" dirty="0" err="1">
                <a:ln>
                  <a:noFill/>
                </a:ln>
                <a:solidFill>
                  <a:srgbClr val="FFFFFF"/>
                </a:solidFill>
                <a:effectLst/>
                <a:uLnTx/>
                <a:uFillTx/>
                <a:latin typeface="Arial"/>
                <a:ea typeface="Meiryo UI"/>
                <a:cs typeface="+mn-cs"/>
              </a:rPr>
              <a:t>ata</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3" name="正方形/長方形 12"/>
          <p:cNvSpPr/>
          <p:nvPr/>
        </p:nvSpPr>
        <p:spPr>
          <a:xfrm>
            <a:off x="331788" y="4980214"/>
            <a:ext cx="1279728" cy="1617436"/>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Main</a:t>
            </a:r>
            <a:b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b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Achievements</a:t>
            </a:r>
          </a:p>
        </p:txBody>
      </p:sp>
      <p:sp>
        <p:nvSpPr>
          <p:cNvPr id="16" name="正方形/長方形 15"/>
          <p:cNvSpPr/>
          <p:nvPr/>
        </p:nvSpPr>
        <p:spPr>
          <a:xfrm>
            <a:off x="1679944" y="4980214"/>
            <a:ext cx="8027956" cy="1617436"/>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Conducted interviews with financial institutions and other entities using demo screens for opening corporate accounts at financial institutions. As a result, confirmed the feasibility of establishing business flows using Trusted Web.</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Presentation of draft items for personal verification VC (KYC/KYB VC) and proposed business model ideas.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Development of a demo application for a wallet based on the latest OID4VC family specifications.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Recommendation for the formulation of governance rules compatible with </a:t>
            </a:r>
            <a:r>
              <a:rPr kumimoji="1" lang="en-US" altLang="ja-JP" sz="1200" b="0" i="0" u="none" strike="noStrike" kern="1200" cap="none" spc="0" normalizeH="0" baseline="0" noProof="0" dirty="0" err="1">
                <a:ln>
                  <a:noFill/>
                </a:ln>
                <a:solidFill>
                  <a:schemeClr val="tx1"/>
                </a:solidFill>
                <a:effectLst/>
                <a:uLnTx/>
                <a:uFillTx/>
                <a:latin typeface="Arial"/>
                <a:ea typeface="Meiryo UI"/>
                <a:cs typeface="+mn-cs"/>
              </a:rPr>
              <a:t>eIDAS</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 regulations.</a:t>
            </a:r>
          </a:p>
        </p:txBody>
      </p:sp>
      <p:sp>
        <p:nvSpPr>
          <p:cNvPr id="14" name="正方形/長方形 13"/>
          <p:cNvSpPr/>
          <p:nvPr/>
        </p:nvSpPr>
        <p:spPr>
          <a:xfrm>
            <a:off x="1679944" y="3749597"/>
            <a:ext cx="8027957" cy="118489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Development of UI for a system implementing use cases for opening corporate accounts at financial institutions, along with As-Is/To-Be UX analysis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Following the viewing of the UI demo videos, conducting interviews with personnel from financial institutions.</a:t>
            </a:r>
          </a:p>
          <a:p>
            <a:pPr marL="285750" indent="-285750" fontAlgn="auto">
              <a:spcBef>
                <a:spcPts val="0"/>
              </a:spcBef>
              <a:spcAft>
                <a:spcPts val="0"/>
              </a:spcAft>
              <a:buFont typeface="Wingdings" panose="05000000000000000000" pitchFamily="2" charset="2"/>
              <a:buChar char="l"/>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Consideration of the identity verification VC (KYC/KYB VC) and examination of business models</a:t>
            </a:r>
            <a:endParaRPr kumimoji="1" lang="en-US" altLang="ja-JP" sz="1200" dirty="0">
              <a:solidFill>
                <a:schemeClr val="tx1"/>
              </a:solidFill>
              <a:latin typeface="Arial"/>
              <a:ea typeface="Meiryo U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Development of a Real Wallet (OID4VC) demo application connected with </a:t>
            </a:r>
            <a:r>
              <a:rPr kumimoji="1" lang="en-US" altLang="ja-JP" sz="1200" b="0" i="0" u="none" strike="noStrike" kern="1200" cap="none" spc="0" normalizeH="0" baseline="0" noProof="0" dirty="0" err="1">
                <a:ln>
                  <a:noFill/>
                </a:ln>
                <a:solidFill>
                  <a:schemeClr val="tx1"/>
                </a:solidFill>
                <a:effectLst/>
                <a:uLnTx/>
                <a:uFillTx/>
                <a:latin typeface="Arial"/>
                <a:ea typeface="Meiryo UI"/>
                <a:cs typeface="+mn-cs"/>
              </a:rPr>
              <a:t>Authlete</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a:t>
            </a: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8" y="3749597"/>
            <a:ext cx="1279728" cy="118489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Business Validation (including UX/UI)and Implemented Technology</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7" name="正方形/長方形 16">
            <a:extLst>
              <a:ext uri="{FF2B5EF4-FFF2-40B4-BE49-F238E27FC236}">
                <a16:creationId xmlns:a16="http://schemas.microsoft.com/office/drawing/2014/main" id="{D507DC3F-5488-25ED-99E0-085EC1A502BA}"/>
              </a:ext>
            </a:extLst>
          </p:cNvPr>
          <p:cNvSpPr/>
          <p:nvPr/>
        </p:nvSpPr>
        <p:spPr>
          <a:xfrm>
            <a:off x="1611516" y="631284"/>
            <a:ext cx="8096382" cy="156966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effectLst/>
                <a:uLnTx/>
                <a:uFillTx/>
                <a:latin typeface="Arial"/>
                <a:ea typeface="Meiryo UI"/>
                <a:cs typeface="+mn-cs"/>
              </a:rPr>
              <a:t>In this project, we focused on the use case of opening corporate accounts at financial institutions. We conducted verification from the perspective of business feasibility and the utilization of identity and business information through Trusted Web, as well as the digitization of verification for efficiency improvement, particularly focusing on the feasibility of personal verification VC.</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200" dirty="0">
                <a:latin typeface="Arial"/>
                <a:ea typeface="Meiryo UI"/>
                <a:cs typeface="+mn-cs"/>
              </a:rPr>
              <a:t>On the technical side, we implemented the exchange of VCs using the OID4VC family and verified wallet secret key management using the Threshold ECDSA Signature API.</a:t>
            </a:r>
          </a:p>
          <a:p>
            <a:pPr marL="285750" indent="-285750" fontAlgn="auto">
              <a:spcBef>
                <a:spcPts val="0"/>
              </a:spcBef>
              <a:spcAft>
                <a:spcPts val="0"/>
              </a:spcAft>
              <a:buFont typeface="Wingdings" panose="05000000000000000000" pitchFamily="2" charset="2"/>
              <a:buChar char="l"/>
              <a:defRPr/>
            </a:pPr>
            <a:r>
              <a:rPr kumimoji="1" lang="en-US" altLang="ja-JP" sz="1200" b="0" i="0" u="none" strike="noStrike" kern="1200" cap="none" spc="0" normalizeH="0" baseline="0" noProof="0" dirty="0">
                <a:ln>
                  <a:noFill/>
                </a:ln>
                <a:effectLst/>
                <a:uLnTx/>
                <a:uFillTx/>
                <a:latin typeface="Arial"/>
                <a:ea typeface="Meiryo UI"/>
                <a:cs typeface="+mn-cs"/>
              </a:rPr>
              <a:t>In the table below was conducted with the cooperation of  </a:t>
            </a:r>
            <a:r>
              <a:rPr kumimoji="1" lang="en-US" altLang="ja-JP" sz="1200" b="0" i="0" u="none" strike="noStrike" kern="1200" cap="none" spc="0" normalizeH="0" baseline="0" noProof="0" dirty="0" err="1">
                <a:ln>
                  <a:noFill/>
                </a:ln>
                <a:effectLst/>
                <a:uLnTx/>
                <a:uFillTx/>
                <a:latin typeface="Arial"/>
                <a:ea typeface="Meiryo UI"/>
                <a:cs typeface="+mn-cs"/>
              </a:rPr>
              <a:t>Dentsusoken</a:t>
            </a:r>
            <a:r>
              <a:rPr kumimoji="1" lang="en-US" altLang="ja-JP" sz="1200" b="0" i="0" u="none" strike="noStrike" kern="1200" cap="none" spc="0" normalizeH="0" baseline="0" noProof="0" dirty="0">
                <a:ln>
                  <a:noFill/>
                </a:ln>
                <a:effectLst/>
                <a:uLnTx/>
                <a:uFillTx/>
                <a:latin typeface="Arial"/>
                <a:ea typeface="Meiryo UI"/>
                <a:cs typeface="+mn-cs"/>
              </a:rPr>
              <a:t>, as well as </a:t>
            </a:r>
            <a:r>
              <a:rPr kumimoji="1" lang="en-US" altLang="ja-JP" sz="1200" b="0" i="0" u="none" strike="noStrike" kern="1200" cap="none" spc="0" normalizeH="0" baseline="0" noProof="0" dirty="0" err="1">
                <a:ln>
                  <a:noFill/>
                </a:ln>
                <a:effectLst/>
                <a:uLnTx/>
                <a:uFillTx/>
                <a:latin typeface="Arial"/>
                <a:ea typeface="Meiryo UI"/>
                <a:cs typeface="+mn-cs"/>
              </a:rPr>
              <a:t>ACSiON</a:t>
            </a:r>
            <a:r>
              <a:rPr kumimoji="1" lang="en-US" altLang="ja-JP" sz="1200" b="0" i="0" u="none" strike="noStrike" kern="1200" cap="none" spc="0" normalizeH="0" baseline="0" noProof="0" dirty="0">
                <a:ln>
                  <a:noFill/>
                </a:ln>
                <a:effectLst/>
                <a:uLnTx/>
                <a:uFillTx/>
                <a:latin typeface="Arial"/>
                <a:ea typeface="Meiryo UI"/>
                <a:cs typeface="+mn-cs"/>
              </a:rPr>
              <a:t>, </a:t>
            </a:r>
            <a:r>
              <a:rPr kumimoji="1" lang="en-US" altLang="ja-JP" sz="1200" b="0" i="0" u="none" strike="noStrike" kern="1200" cap="none" spc="0" normalizeH="0" baseline="0" noProof="0" dirty="0" err="1">
                <a:ln>
                  <a:noFill/>
                </a:ln>
                <a:effectLst/>
                <a:uLnTx/>
                <a:uFillTx/>
                <a:latin typeface="Arial"/>
                <a:ea typeface="Meiryo UI"/>
                <a:cs typeface="+mn-cs"/>
              </a:rPr>
              <a:t>Authlete</a:t>
            </a:r>
            <a:r>
              <a:rPr kumimoji="1" lang="en-US" altLang="ja-JP" sz="1200" b="0" i="0" u="none" strike="noStrike" kern="1200" cap="none" spc="0" normalizeH="0" baseline="0" noProof="0" dirty="0">
                <a:ln>
                  <a:noFill/>
                </a:ln>
                <a:effectLst/>
                <a:uLnTx/>
                <a:uFillTx/>
                <a:latin typeface="Arial"/>
                <a:ea typeface="Meiryo UI"/>
                <a:cs typeface="+mn-cs"/>
              </a:rPr>
              <a:t>, and other entities involved in this project.</a:t>
            </a:r>
          </a:p>
        </p:txBody>
      </p:sp>
      <p:graphicFrame>
        <p:nvGraphicFramePr>
          <p:cNvPr id="19" name="表 18">
            <a:extLst>
              <a:ext uri="{FF2B5EF4-FFF2-40B4-BE49-F238E27FC236}">
                <a16:creationId xmlns:a16="http://schemas.microsoft.com/office/drawing/2014/main" id="{92B73947-68E5-DB8F-C164-E5883220E693}"/>
              </a:ext>
            </a:extLst>
          </p:cNvPr>
          <p:cNvGraphicFramePr>
            <a:graphicFrameLocks noGrp="1"/>
          </p:cNvGraphicFramePr>
          <p:nvPr>
            <p:extLst>
              <p:ext uri="{D42A27DB-BD31-4B8C-83A1-F6EECF244321}">
                <p14:modId xmlns:p14="http://schemas.microsoft.com/office/powerpoint/2010/main" val="2218077362"/>
              </p:ext>
            </p:extLst>
          </p:nvPr>
        </p:nvGraphicFramePr>
        <p:xfrm>
          <a:off x="1679943" y="2200944"/>
          <a:ext cx="8027955" cy="1499362"/>
        </p:xfrm>
        <a:graphic>
          <a:graphicData uri="http://schemas.openxmlformats.org/drawingml/2006/table">
            <a:tbl>
              <a:tblPr firstRow="1" bandRow="1">
                <a:tableStyleId>{5C22544A-7EE6-4342-B048-85BDC9FD1C3A}</a:tableStyleId>
              </a:tblPr>
              <a:tblGrid>
                <a:gridCol w="2976582">
                  <a:extLst>
                    <a:ext uri="{9D8B030D-6E8A-4147-A177-3AD203B41FA5}">
                      <a16:colId xmlns:a16="http://schemas.microsoft.com/office/drawing/2014/main" val="1412684183"/>
                    </a:ext>
                  </a:extLst>
                </a:gridCol>
                <a:gridCol w="2015166">
                  <a:extLst>
                    <a:ext uri="{9D8B030D-6E8A-4147-A177-3AD203B41FA5}">
                      <a16:colId xmlns:a16="http://schemas.microsoft.com/office/drawing/2014/main" val="3345453656"/>
                    </a:ext>
                  </a:extLst>
                </a:gridCol>
                <a:gridCol w="3036207">
                  <a:extLst>
                    <a:ext uri="{9D8B030D-6E8A-4147-A177-3AD203B41FA5}">
                      <a16:colId xmlns:a16="http://schemas.microsoft.com/office/drawing/2014/main" val="3577434317"/>
                    </a:ext>
                  </a:extLst>
                </a:gridCol>
              </a:tblGrid>
              <a:tr h="195913">
                <a:tc>
                  <a:txBody>
                    <a:bodyPr/>
                    <a:lstStyle/>
                    <a:p>
                      <a:pPr marL="0" marR="0" lvl="0" indent="0" algn="ctr" defTabSz="990564" rtl="0" eaLnBrk="1" fontAlgn="auto" latinLnBrk="0" hangingPunct="1">
                        <a:lnSpc>
                          <a:spcPts val="11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Legitimacy to be verified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90564" rtl="0" eaLnBrk="1" fontAlgn="auto" latinLnBrk="0" hangingPunct="1">
                        <a:lnSpc>
                          <a:spcPts val="11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Object of verification</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90564" rtl="0" eaLnBrk="1" fontAlgn="auto" latinLnBrk="0" hangingPunct="1">
                        <a:lnSpc>
                          <a:spcPts val="11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Verification Method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18838">
                <a:tc>
                  <a:txBody>
                    <a:bodyPr/>
                    <a:lstStyle/>
                    <a:p>
                      <a:pPr>
                        <a:lnSpc>
                          <a:spcPts val="1100"/>
                        </a:lnSpc>
                      </a:pPr>
                      <a:r>
                        <a:rPr kumimoji="1" lang="en-US" altLang="ja-JP" sz="1200" b="0" dirty="0">
                          <a:solidFill>
                            <a:schemeClr val="tx1"/>
                          </a:solidFill>
                        </a:rPr>
                        <a:t>Business feasibility</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nSpc>
                          <a:spcPts val="1100"/>
                        </a:lnSpc>
                      </a:pPr>
                      <a:r>
                        <a:rPr kumimoji="1" lang="en-US" altLang="ja-JP" sz="1200" b="0" dirty="0">
                          <a:solidFill>
                            <a:schemeClr val="tx1"/>
                          </a:solidFill>
                        </a:rPr>
                        <a:t>Issuer institutions (Issuer), Corporations (Holder), Financial institutions (Verifier)</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kumimoji="1" lang="en-US" altLang="ja-JP" sz="1200" b="0" dirty="0">
                          <a:solidFill>
                            <a:schemeClr val="tx1"/>
                          </a:solidFill>
                        </a:rPr>
                        <a:t>Interview using Trusted Web demo application screen</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18838">
                <a:tc>
                  <a:txBody>
                    <a:bodyPr/>
                    <a:lstStyle/>
                    <a:p>
                      <a:pPr>
                        <a:lnSpc>
                          <a:spcPts val="1100"/>
                        </a:lnSpc>
                      </a:pPr>
                      <a:r>
                        <a:rPr kumimoji="1" lang="en-US" altLang="ja-JP" sz="1200" b="0" dirty="0">
                          <a:solidFill>
                            <a:schemeClr val="tx1"/>
                          </a:solidFill>
                        </a:rPr>
                        <a:t>The nature of KYC/KYB VC (Identity Verification VC)</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kumimoji="1" lang="en-US" altLang="ja-JP" sz="1200" b="0" dirty="0">
                          <a:solidFill>
                            <a:schemeClr val="tx1"/>
                          </a:solidFill>
                        </a:rPr>
                        <a:t>Hearing and legal confirmation using KYB VC item proposal</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443684">
                <a:tc>
                  <a:txBody>
                    <a:bodyPr/>
                    <a:lstStyle/>
                    <a:p>
                      <a:pPr>
                        <a:lnSpc>
                          <a:spcPts val="1100"/>
                        </a:lnSpc>
                      </a:pPr>
                      <a:r>
                        <a:rPr kumimoji="1" lang="en-US" altLang="ja-JP" sz="1200" b="0" dirty="0">
                          <a:solidFill>
                            <a:schemeClr val="tx1"/>
                          </a:solidFill>
                        </a:rPr>
                        <a:t>One of the VC implementation  realizing Trusted Web (Implementation of OpenID4VC and management of wallet private keys)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ts val="1100"/>
                        </a:lnSpc>
                        <a:spcBef>
                          <a:spcPts val="0"/>
                        </a:spcBef>
                        <a:spcAft>
                          <a:spcPts val="0"/>
                        </a:spcAft>
                        <a:buClrTx/>
                        <a:buSzTx/>
                        <a:buFontTx/>
                        <a:buNone/>
                        <a:tabLst/>
                        <a:defRPr/>
                      </a:pPr>
                      <a:r>
                        <a:rPr kumimoji="1" lang="en-US" altLang="ja-JP" sz="1200" b="0" dirty="0">
                          <a:solidFill>
                            <a:schemeClr val="tx1"/>
                          </a:solidFill>
                        </a:rPr>
                        <a:t>OID4VCI, OID4VP, SIOPv2</a:t>
                      </a:r>
                      <a:br>
                        <a:rPr kumimoji="1" lang="en-US" altLang="ja-JP" sz="1200" b="0" dirty="0">
                          <a:solidFill>
                            <a:schemeClr val="tx1"/>
                          </a:solidFill>
                        </a:rPr>
                      </a:br>
                      <a:r>
                        <a:rPr kumimoji="1" lang="en-US" altLang="ja-JP" sz="1200" b="0" dirty="0">
                          <a:solidFill>
                            <a:schemeClr val="tx1"/>
                          </a:solidFill>
                        </a:rPr>
                        <a:t>Threshold ECDSA Signature</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kumimoji="1" lang="en-US" altLang="ja-JP" sz="1200" b="0" dirty="0">
                          <a:solidFill>
                            <a:schemeClr val="tx1"/>
                          </a:solidFill>
                        </a:rPr>
                        <a:t>Development of the demo application</a:t>
                      </a:r>
                      <a:endParaRPr kumimoji="1" lang="ja-JP" altLang="en-US" sz="1200" b="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5951722"/>
                  </a:ext>
                </a:extLst>
              </a:tr>
            </a:tbl>
          </a:graphicData>
        </a:graphic>
      </p:graphicFrame>
      <p:sp>
        <p:nvSpPr>
          <p:cNvPr id="8" name="タイトル 6">
            <a:extLst>
              <a:ext uri="{FF2B5EF4-FFF2-40B4-BE49-F238E27FC236}">
                <a16:creationId xmlns:a16="http://schemas.microsoft.com/office/drawing/2014/main" id="{1913C725-5757-4AFF-5AFB-86069C6575DB}"/>
              </a:ext>
            </a:extLst>
          </p:cNvPr>
          <p:cNvSpPr txBox="1">
            <a:spLocks/>
          </p:cNvSpPr>
          <p:nvPr/>
        </p:nvSpPr>
        <p:spPr bwMode="gray">
          <a:xfrm>
            <a:off x="260464" y="117237"/>
            <a:ext cx="9072000" cy="489527"/>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fontAlgn="auto">
              <a:spcAft>
                <a:spcPts val="0"/>
              </a:spcAft>
            </a:pPr>
            <a:r>
              <a:rPr lang="en-US" altLang="ja-JP" sz="1400" dirty="0">
                <a:latin typeface="Meiryo UI" panose="020B0604030504040204" pitchFamily="50" charset="-128"/>
                <a:ea typeface="Meiryo UI" panose="020B0604030504040204" pitchFamily="50" charset="-128"/>
              </a:rPr>
              <a:t>A new framework to enhance efficiency by 'trusted transactions based on KYC/KYB'.</a:t>
            </a:r>
            <a:br>
              <a:rPr lang="en-US" altLang="ja-JP" sz="1400" dirty="0">
                <a:latin typeface="Meiryo UI" panose="020B0604030504040204" pitchFamily="50" charset="-128"/>
                <a:ea typeface="Meiryo UI" panose="020B0604030504040204" pitchFamily="50" charset="-128"/>
              </a:rPr>
            </a:br>
            <a:r>
              <a:rPr lang="ja-JP" altLang="en-US" sz="140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DENTSU SOKEN INC.</a:t>
            </a:r>
            <a:r>
              <a:rPr lang="ja-JP" altLang="en-US" sz="140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2/2</a:t>
            </a:r>
            <a:r>
              <a:rPr lang="ja-JP" altLang="en-US" sz="1400">
                <a:latin typeface="Meiryo UI" panose="020B0604030504040204" pitchFamily="50" charset="-128"/>
                <a:ea typeface="Meiryo UI" panose="020B0604030504040204" pitchFamily="50" charset="-128"/>
              </a:rPr>
              <a:t>）</a:t>
            </a:r>
            <a:endParaRPr lang="ja-JP" altLang="en-US" sz="1400" dirty="0">
              <a:latin typeface="Meiryo UI" panose="020B0604030504040204" pitchFamily="50" charset="-128"/>
              <a:ea typeface="Meiryo UI" panose="020B0604030504040204" pitchFamily="50" charset="-128"/>
            </a:endParaRPr>
          </a:p>
        </p:txBody>
      </p:sp>
      <p:sp>
        <p:nvSpPr>
          <p:cNvPr id="5" name="スライド番号プレースホルダー 1">
            <a:extLst>
              <a:ext uri="{FF2B5EF4-FFF2-40B4-BE49-F238E27FC236}">
                <a16:creationId xmlns:a16="http://schemas.microsoft.com/office/drawing/2014/main" id="{3BDCBA88-BFD8-D601-2D9D-2CA7415BDDE0}"/>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32083261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EED4BD06-167B-411A-9FD1-45F88793FDF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2D90BE7-9A27-4B32-9DF4-F221724467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7F0E16-5ACC-4F48-93FB-66E8E1E802AA}">
  <ds:schemaRefs>
    <ds:schemaRef ds:uri="http://schemas.microsoft.com/sharepoint/v3/contenttype/forms"/>
  </ds:schemaRefs>
</ds:datastoreItem>
</file>

<file path=customXml/itemProps3.xml><?xml version="1.0" encoding="utf-8"?>
<ds:datastoreItem xmlns:ds="http://schemas.openxmlformats.org/officeDocument/2006/customXml" ds:itemID="{DFB93E47-1A5F-4E74-822E-A2A16899F09B}">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1070</Words>
  <Application>Microsoft Office PowerPoint</Application>
  <PresentationFormat>A4 210 x 297 mm</PresentationFormat>
  <Paragraphs>126</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メイリオ</vt:lpstr>
      <vt:lpstr>Arial</vt:lpstr>
      <vt:lpstr>Calibri</vt:lpstr>
      <vt:lpstr>Calibri Light</vt:lpstr>
      <vt:lpstr>Verdana</vt:lpstr>
      <vt:lpstr>Wingdings</vt:lpstr>
      <vt:lpstr>DT Template_A4_J_202201_補足版</vt:lpstr>
      <vt:lpstr>think-cell スライド</vt:lpstr>
      <vt:lpstr>A new framework to enhance efficiency by 'trusted transactions based on KYC/KYB'. （DENTSU SOKEN INC.）（1/2）</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2024-03-27T07:45:58Z</dcterms:created>
  <dcterms:modified xsi:type="dcterms:W3CDTF">2024-06-04T08:31:51Z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2024-03-27T07:46:00Z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1d5ac869-fcbb-47ec-a167-dc29d84af282</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