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08" r:id="rId4"/>
  </p:sldMasterIdLst>
  <p:notesMasterIdLst>
    <p:notesMasterId r:id="rId7"/>
  </p:notesMasterIdLst>
  <p:handoutMasterIdLst>
    <p:handoutMasterId r:id="rId8"/>
  </p:handoutMasterIdLst>
  <p:sldIdLst>
    <p:sldId id="2147472657" r:id="rId5"/>
    <p:sldId id="425" r:id="rId6"/>
  </p:sldIdLst>
  <p:sldSz cx="9906000" cy="6858000" type="A4"/>
  <p:notesSz cx="6807200" cy="9939338"/>
  <p:custDataLst>
    <p:tags r:id="rId9"/>
  </p:custDataLst>
  <p:defaultTex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2" pos="312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709" autoAdjust="0"/>
    <p:restoredTop sz="96391" autoAdjust="0"/>
  </p:normalViewPr>
  <p:slideViewPr>
    <p:cSldViewPr snapToGrid="0" showGuides="1">
      <p:cViewPr varScale="1">
        <p:scale>
          <a:sx n="73" d="100"/>
          <a:sy n="73" d="100"/>
        </p:scale>
        <p:origin x="816" y="66"/>
      </p:cViewPr>
      <p:guideLst>
        <p:guide pos="3120"/>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74" d="100"/>
          <a:sy n="74" d="100"/>
        </p:scale>
        <p:origin x="404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tags" Target="tags/tag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4C85D748-EDF5-72AD-A12B-11D25A8930BA}"/>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0E94C6B-CEBE-A8BC-2562-5DDE6897DCCC}"/>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F2C8F3A3-07AD-427D-8E22-DD858B88B29D}" type="datetimeFigureOut">
              <a:rPr kumimoji="1" lang="ja-JP" altLang="en-US" smtClean="0"/>
              <a:t>2024/6/4</a:t>
            </a:fld>
            <a:endParaRPr kumimoji="1" lang="ja-JP" altLang="en-US"/>
          </a:p>
        </p:txBody>
      </p:sp>
      <p:sp>
        <p:nvSpPr>
          <p:cNvPr id="4" name="フッター プレースホルダー 3">
            <a:extLst>
              <a:ext uri="{FF2B5EF4-FFF2-40B4-BE49-F238E27FC236}">
                <a16:creationId xmlns:a16="http://schemas.microsoft.com/office/drawing/2014/main" id="{91B140E9-14C2-A29D-1107-2D0B2711F652}"/>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763F226-09A3-D57E-BF47-E11E079CB5D9}"/>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2991E0DE-9570-4C61-AE68-708F6D0731A7}" type="slidenum">
              <a:rPr kumimoji="1" lang="ja-JP" altLang="en-US" smtClean="0"/>
              <a:t>‹#›</a:t>
            </a:fld>
            <a:endParaRPr kumimoji="1" lang="ja-JP" altLang="en-US"/>
          </a:p>
        </p:txBody>
      </p:sp>
    </p:spTree>
    <p:extLst>
      <p:ext uri="{BB962C8B-B14F-4D97-AF65-F5344CB8AC3E}">
        <p14:creationId xmlns:p14="http://schemas.microsoft.com/office/powerpoint/2010/main" val="176391025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30" userDrawn="1">
          <p15:clr>
            <a:srgbClr val="F26B43"/>
          </p15:clr>
        </p15:guide>
        <p15:guide id="2" pos="214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50375" cy="498966"/>
          </a:xfrm>
          <a:prstGeom prst="rect">
            <a:avLst/>
          </a:prstGeom>
        </p:spPr>
        <p:txBody>
          <a:bodyPr vert="horz" lIns="92236" tIns="46118" rIns="92236" bIns="46118" rtlCol="0"/>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3" name="日付プレースホルダー 2"/>
          <p:cNvSpPr>
            <a:spLocks noGrp="1"/>
          </p:cNvSpPr>
          <p:nvPr>
            <p:ph type="dt" idx="1"/>
          </p:nvPr>
        </p:nvSpPr>
        <p:spPr>
          <a:xfrm>
            <a:off x="3855221" y="0"/>
            <a:ext cx="2950374" cy="498966"/>
          </a:xfrm>
          <a:prstGeom prst="rect">
            <a:avLst/>
          </a:prstGeom>
        </p:spPr>
        <p:txBody>
          <a:bodyPr vert="horz" lIns="92236" tIns="46118" rIns="92236" bIns="46118" rtlCol="0"/>
          <a:lstStyle>
            <a:lvl1pPr algn="r">
              <a:defRPr sz="1200">
                <a:latin typeface="+mn-lt"/>
                <a:ea typeface="Yu Gothic UI" panose="020B0500000000000000" pitchFamily="50" charset="-128"/>
                <a:cs typeface="+mn-cs"/>
                <a:sym typeface="+mn-lt"/>
              </a:defRPr>
            </a:lvl1pPr>
          </a:lstStyle>
          <a:p>
            <a:fld id="{AAE2C4BB-DD5D-4EF0-8811-528209874544}" type="datetimeFigureOut">
              <a:rPr kumimoji="1" lang="ja-JP" altLang="en-US" smtClean="0"/>
              <a:pPr/>
              <a:t>2024/6/4</a:t>
            </a:fld>
            <a:endParaRPr kumimoji="1" lang="ja-JP" altLang="en-US"/>
          </a:p>
        </p:txBody>
      </p:sp>
      <p:sp>
        <p:nvSpPr>
          <p:cNvPr id="4" name="スライド イメージ プレースホルダー 3"/>
          <p:cNvSpPr>
            <a:spLocks noGrp="1" noRot="1" noChangeAspect="1"/>
          </p:cNvSpPr>
          <p:nvPr>
            <p:ph type="sldImg" idx="2"/>
          </p:nvPr>
        </p:nvSpPr>
        <p:spPr>
          <a:xfrm>
            <a:off x="982663" y="1243013"/>
            <a:ext cx="4841875" cy="3352800"/>
          </a:xfrm>
          <a:prstGeom prst="rect">
            <a:avLst/>
          </a:prstGeom>
          <a:noFill/>
          <a:ln w="12700">
            <a:solidFill>
              <a:prstClr val="black"/>
            </a:solidFill>
          </a:ln>
        </p:spPr>
        <p:txBody>
          <a:bodyPr vert="horz" lIns="92236" tIns="46118" rIns="92236" bIns="46118" rtlCol="0" anchor="ctr"/>
          <a:lstStyle/>
          <a:p>
            <a:endParaRPr lang="ja-JP" altLang="en-US" dirty="0"/>
          </a:p>
        </p:txBody>
      </p:sp>
      <p:sp>
        <p:nvSpPr>
          <p:cNvPr id="5" name="ノート プレースホルダー 4"/>
          <p:cNvSpPr>
            <a:spLocks noGrp="1"/>
          </p:cNvSpPr>
          <p:nvPr>
            <p:ph type="body" sz="quarter" idx="3"/>
          </p:nvPr>
        </p:nvSpPr>
        <p:spPr>
          <a:xfrm>
            <a:off x="680239" y="4783357"/>
            <a:ext cx="5446723" cy="3913364"/>
          </a:xfrm>
          <a:prstGeom prst="rect">
            <a:avLst/>
          </a:prstGeom>
        </p:spPr>
        <p:txBody>
          <a:bodyPr vert="horz" lIns="92236" tIns="46118" rIns="92236" bIns="46118"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1" y="9440372"/>
            <a:ext cx="2950375" cy="498966"/>
          </a:xfrm>
          <a:prstGeom prst="rect">
            <a:avLst/>
          </a:prstGeom>
        </p:spPr>
        <p:txBody>
          <a:bodyPr vert="horz" lIns="92236" tIns="46118" rIns="92236" bIns="46118" rtlCol="0" anchor="b"/>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7" name="スライド番号プレースホルダー 6"/>
          <p:cNvSpPr>
            <a:spLocks noGrp="1"/>
          </p:cNvSpPr>
          <p:nvPr>
            <p:ph type="sldNum" sz="quarter" idx="5"/>
          </p:nvPr>
        </p:nvSpPr>
        <p:spPr>
          <a:xfrm>
            <a:off x="3855221" y="9440372"/>
            <a:ext cx="2950374" cy="498966"/>
          </a:xfrm>
          <a:prstGeom prst="rect">
            <a:avLst/>
          </a:prstGeom>
        </p:spPr>
        <p:txBody>
          <a:bodyPr vert="horz" lIns="92236" tIns="46118" rIns="92236" bIns="46118" rtlCol="0" anchor="b"/>
          <a:lstStyle>
            <a:lvl1pPr algn="r">
              <a:defRPr sz="1200">
                <a:latin typeface="+mn-lt"/>
                <a:ea typeface="Yu Gothic UI" panose="020B0500000000000000" pitchFamily="50" charset="-128"/>
                <a:cs typeface="+mn-cs"/>
                <a:sym typeface="+mn-lt"/>
              </a:defRPr>
            </a:lvl1pPr>
          </a:lstStyle>
          <a:p>
            <a:fld id="{24DE13BB-FCB6-4491-A87D-1E9BA7500F8E}" type="slidenum">
              <a:rPr kumimoji="1" lang="ja-JP" altLang="en-US" smtClean="0"/>
              <a:pPr/>
              <a:t>‹#›</a:t>
            </a:fld>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1pPr>
    <a:lvl2pPr marL="4572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2pPr>
    <a:lvl3pPr marL="9144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3pPr>
    <a:lvl4pPr marL="13716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4pPr>
    <a:lvl5pPr marL="18288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lang="ja-JP" altLang="en-US" sz="1200" dirty="0">
              <a:solidFill>
                <a:schemeClr val="accent2">
                  <a:lumMod val="75000"/>
                  <a:lumOff val="25000"/>
                </a:schemeClr>
              </a:solidFill>
            </a:endParaRP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3150589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502286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9"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6"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1689363007"/>
      </p:ext>
    </p:extLst>
  </p:cSld>
  <p:clrMapOvr>
    <a:masterClrMapping/>
  </p:clrMapOvr>
  <p:hf hdr="0"/>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emf"/><Relationship Id="rId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3"/>
            </p:custDataLst>
            <p:extLst>
              <p:ext uri="{D42A27DB-BD31-4B8C-83A1-F6EECF244321}">
                <p14:modId xmlns:p14="http://schemas.microsoft.com/office/powerpoint/2010/main" val="14359238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63" imgH="564" progId="TCLayout.ActiveDocument.1">
                  <p:embed/>
                </p:oleObj>
              </mc:Choice>
              <mc:Fallback>
                <p:oleObj name="think-cell スライド" r:id="rId4" imgW="563" imgH="564" progId="TCLayout.ActiveDocument.1">
                  <p:embed/>
                  <p:pic>
                    <p:nvPicPr>
                      <p:cNvPr id="4" name="オブジェクト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ja-JP" altLang="en-US" noProof="0" dirty="0"/>
              <a:t>キーメッセージを入力（本スライドで一番伝えたいこと＜名詞止め・体言止め不可＞）</a:t>
            </a:r>
            <a:endParaRPr lang="en-US" noProof="0" dirty="0"/>
          </a:p>
        </p:txBody>
      </p:sp>
      <p:sp>
        <p:nvSpPr>
          <p:cNvPr id="9" name="スライド番号プレースホルダ 9"/>
          <p:cNvSpPr>
            <a:spLocks noGrp="1"/>
          </p:cNvSpPr>
          <p:nvPr>
            <p:ph type="sldNum" sz="quarter" idx="4"/>
          </p:nvPr>
        </p:nvSpPr>
        <p:spPr bwMode="gray">
          <a:xfrm>
            <a:off x="417600" y="6588000"/>
            <a:ext cx="180000" cy="169200"/>
          </a:xfrm>
          <a:prstGeom prst="rect">
            <a:avLst/>
          </a:prstGeom>
        </p:spPr>
        <p:txBody>
          <a:bodyPr vert="horz" wrap="none" lIns="0" tIns="0" rIns="0" bIns="0" rtlCol="0" anchor="b" anchorCtr="0"/>
          <a:lstStyle>
            <a:lvl1pPr algn="r">
              <a:defRPr sz="900">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dirty="0"/>
          </a:p>
        </p:txBody>
      </p:sp>
      <p:sp>
        <p:nvSpPr>
          <p:cNvPr id="3" name="テキスト プレースホルダー 2"/>
          <p:cNvSpPr>
            <a:spLocks noGrp="1"/>
          </p:cNvSpPr>
          <p:nvPr>
            <p:ph type="body" idx="1"/>
          </p:nvPr>
        </p:nvSpPr>
        <p:spPr bwMode="gray">
          <a:xfrm>
            <a:off x="416999" y="1476000"/>
            <a:ext cx="9073075" cy="4824000"/>
          </a:xfrm>
          <a:prstGeom prst="rect">
            <a:avLst/>
          </a:prstGeom>
        </p:spPr>
        <p:txBody>
          <a:bodyPr vert="horz" lIns="0" tIns="0" rIns="0" bIns="0" rtlCol="0">
            <a:noAutofit/>
          </a:bodyPr>
          <a:lstStyle/>
          <a:p>
            <a:pPr lvl="0"/>
            <a:r>
              <a:rPr kumimoji="1" lang="ja-JP" altLang="en-US" dirty="0"/>
              <a:t>マスター テキストの書式設定</a:t>
            </a:r>
            <a:endParaRPr kumimoji="1" lang="en-US" altLang="ja-JP" dirty="0"/>
          </a:p>
          <a:p>
            <a:pPr lvl="1"/>
            <a:r>
              <a:rPr kumimoji="1" lang="ja-JP" altLang="en-US" dirty="0"/>
              <a:t>第 </a:t>
            </a:r>
            <a:r>
              <a:rPr kumimoji="1" lang="en-US" altLang="ja-JP" dirty="0"/>
              <a:t>1 </a:t>
            </a:r>
            <a:r>
              <a:rPr kumimoji="1" lang="ja-JP" altLang="en-US" dirty="0"/>
              <a:t>レベル</a:t>
            </a:r>
            <a:endParaRPr kumimoji="1" lang="en-US" altLang="ja-JP" dirty="0"/>
          </a:p>
          <a:p>
            <a:pPr lvl="2"/>
            <a:r>
              <a:rPr kumimoji="1" lang="ja-JP" altLang="en-US" dirty="0"/>
              <a:t>第 </a:t>
            </a:r>
            <a:r>
              <a:rPr kumimoji="1" lang="en-US" altLang="ja-JP" dirty="0"/>
              <a:t>2 </a:t>
            </a:r>
            <a:r>
              <a:rPr kumimoji="1" lang="ja-JP" altLang="en-US" dirty="0"/>
              <a:t>レベル</a:t>
            </a:r>
            <a:endParaRPr kumimoji="1" lang="en-US" altLang="ja-JP" dirty="0"/>
          </a:p>
          <a:p>
            <a:pPr lvl="3"/>
            <a:r>
              <a:rPr kumimoji="1" lang="ja-JP" altLang="en-US" dirty="0"/>
              <a:t>第 </a:t>
            </a:r>
            <a:r>
              <a:rPr kumimoji="1" lang="en-US" altLang="ja-JP" dirty="0"/>
              <a:t>3 </a:t>
            </a:r>
            <a:r>
              <a:rPr kumimoji="1" lang="ja-JP" altLang="en-US" dirty="0"/>
              <a:t>レベル</a:t>
            </a:r>
            <a:endParaRPr kumimoji="1" lang="en-US" altLang="ja-JP" dirty="0"/>
          </a:p>
        </p:txBody>
      </p:sp>
      <p:sp>
        <p:nvSpPr>
          <p:cNvPr id="5" name="日付プレースホルダー 4">
            <a:extLst>
              <a:ext uri="{FF2B5EF4-FFF2-40B4-BE49-F238E27FC236}">
                <a16:creationId xmlns:a16="http://schemas.microsoft.com/office/drawing/2014/main" id="{E4C0FFE5-9BDB-4F97-92E4-5E9243BDA74A}"/>
              </a:ext>
            </a:extLst>
          </p:cNvPr>
          <p:cNvSpPr>
            <a:spLocks noGrp="1"/>
          </p:cNvSpPr>
          <p:nvPr>
            <p:ph type="dt" sz="half" idx="2"/>
          </p:nvPr>
        </p:nvSpPr>
        <p:spPr bwMode="gray">
          <a:xfrm>
            <a:off x="4508167" y="6444000"/>
            <a:ext cx="889667" cy="169277"/>
          </a:xfrm>
          <a:prstGeom prst="rect">
            <a:avLst/>
          </a:prstGeom>
        </p:spPr>
        <p:txBody>
          <a:bodyPr vert="horz" wrap="none" lIns="0" tIns="0" rIns="0" bIns="0" rtlCol="0" anchor="t" anchorCtr="0">
            <a:spAutoFit/>
          </a:bodyPr>
          <a:lstStyle>
            <a:lvl1pPr>
              <a:defRPr kumimoji="1" lang="en-US" altLang="ja-JP" sz="1100" smtClean="0">
                <a:solidFill>
                  <a:srgbClr val="75787B"/>
                </a:solidFill>
                <a:latin typeface="+mn-lt"/>
                <a:cs typeface="+mn-cs"/>
              </a:defRPr>
            </a:lvl1pPr>
          </a:lstStyle>
          <a:p>
            <a:pPr algn="ctr"/>
            <a:r>
              <a:rPr lang="en-US"/>
              <a:t>&lt; Confidential &gt;</a:t>
            </a:r>
            <a:endParaRPr lang="en-US" dirty="0"/>
          </a:p>
        </p:txBody>
      </p:sp>
    </p:spTree>
    <p:extLst>
      <p:ext uri="{BB962C8B-B14F-4D97-AF65-F5344CB8AC3E}">
        <p14:creationId xmlns:p14="http://schemas.microsoft.com/office/powerpoint/2010/main" val="1977651121"/>
      </p:ext>
    </p:extLst>
  </p:cSld>
  <p:clrMap bg1="lt1" tx1="dk1" bg2="lt2" tx2="dk2" accent1="accent1" accent2="accent2" accent3="accent3" accent4="accent4" accent5="accent5" accent6="accent6" hlink="hlink" folHlink="folHlink"/>
  <p:sldLayoutIdLst>
    <p:sldLayoutId id="2147483936" r:id="rId1"/>
  </p:sldLayoutIdLst>
  <p:hf hdr="0"/>
  <p:txStyles>
    <p:title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p:titleStyle>
    <p:bodyStyle>
      <a:lvl1pPr marL="0" marR="0" indent="0" algn="l" defTabSz="990564" rtl="0" eaLnBrk="1" fontAlgn="auto" latinLnBrk="0" hangingPunct="1">
        <a:lnSpc>
          <a:spcPct val="110000"/>
        </a:lnSpc>
        <a:spcBef>
          <a:spcPts val="600"/>
        </a:spcBef>
        <a:spcAft>
          <a:spcPts val="0"/>
        </a:spcAft>
        <a:buClrTx/>
        <a:buSzPct val="100000"/>
        <a:buFont typeface="Arial" panose="020B0604020202020204" pitchFamily="34" charset="0"/>
        <a:buNone/>
        <a:tabLst/>
        <a:defRPr kumimoji="1" sz="1200" b="0" kern="1200">
          <a:solidFill>
            <a:schemeClr val="tx1"/>
          </a:solidFill>
          <a:latin typeface="+mn-lt"/>
          <a:ea typeface="+mn-ea"/>
          <a:cs typeface="+mn-cs"/>
          <a:sym typeface="+mn-lt"/>
        </a:defRPr>
      </a:lvl1pPr>
      <a:lvl2pPr marL="18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n"/>
        <a:tabLst/>
        <a:defRPr kumimoji="1" lang="en-US" sz="1200" b="0" kern="1200" dirty="0" smtClean="0">
          <a:solidFill>
            <a:schemeClr val="tx1"/>
          </a:solidFill>
          <a:latin typeface="+mn-lt"/>
          <a:ea typeface="+mn-ea"/>
          <a:cs typeface="+mn-cs"/>
          <a:sym typeface="+mn-lt"/>
        </a:defRPr>
      </a:lvl2pPr>
      <a:lvl3pPr marL="36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Ø"/>
        <a:tabLst/>
        <a:defRPr kumimoji="1" lang="en-US" sz="1200" b="0" kern="1200" dirty="0" smtClean="0">
          <a:solidFill>
            <a:schemeClr val="tx1"/>
          </a:solidFill>
          <a:latin typeface="+mn-lt"/>
          <a:ea typeface="+mn-ea"/>
          <a:cs typeface="+mn-cs"/>
          <a:sym typeface="+mn-lt"/>
        </a:defRPr>
      </a:lvl3pPr>
      <a:lvl4pPr marL="504000" marR="0" indent="-144000" algn="l" defTabSz="990564" rtl="0" eaLnBrk="1" fontAlgn="auto" latinLnBrk="0" hangingPunct="1">
        <a:lnSpc>
          <a:spcPct val="110000"/>
        </a:lnSpc>
        <a:spcBef>
          <a:spcPts val="600"/>
        </a:spcBef>
        <a:spcAft>
          <a:spcPts val="0"/>
        </a:spcAft>
        <a:buClrTx/>
        <a:buSzPct val="100000"/>
        <a:buFont typeface="Arial" panose="020B0604020202020204" pitchFamily="34" charset="0"/>
        <a:buChar char="•"/>
        <a:tabLst/>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120">
          <p15:clr>
            <a:srgbClr val="A4A3A4"/>
          </p15:clr>
        </p15:guide>
        <p15:guide id="1" orient="horz" pos="96">
          <p15:clr>
            <a:srgbClr val="A4A3A4"/>
          </p15:clr>
        </p15:guide>
        <p15:guide id="2" pos="3007">
          <p15:clr>
            <a:srgbClr val="A4A3A4"/>
          </p15:clr>
        </p15:guide>
        <p15:guide id="3" pos="3233">
          <p15:clr>
            <a:srgbClr val="A4A3A4"/>
          </p15:clr>
        </p15:guide>
        <p15:guide id="4" pos="5978">
          <p15:clr>
            <a:srgbClr val="A4A3A4"/>
          </p15:clr>
        </p15:guide>
        <p15:guide id="5" pos="262">
          <p15:clr>
            <a:srgbClr val="A4A3A4"/>
          </p15:clr>
        </p15:guide>
        <p15:guide id="6" orient="horz" pos="504">
          <p15:clr>
            <a:srgbClr val="A4A3A4"/>
          </p15:clr>
        </p15:guide>
        <p15:guide id="7" orient="horz" pos="640">
          <p15:clr>
            <a:srgbClr val="A4A3A4"/>
          </p15:clr>
        </p15:guide>
        <p15:guide id="8" orient="horz" pos="935">
          <p15:clr>
            <a:srgbClr val="A4A3A4"/>
          </p15:clr>
        </p15:guide>
        <p15:guide id="9" orient="horz" pos="3974">
          <p15:clr>
            <a:srgbClr val="A4A3A4"/>
          </p15:clr>
        </p15:guide>
        <p15:guide id="10" orient="horz" pos="4156">
          <p15:clr>
            <a:srgbClr val="A4A3A4"/>
          </p15:clr>
        </p15:guide>
        <p15:guide id="11" orient="horz" pos="4269">
          <p15:clr>
            <a:srgbClr val="A4A3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3" Type="http://schemas.openxmlformats.org/officeDocument/2006/relationships/oleObject" Target="../embeddings/oleObject3.bin"/><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emf"/><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2.emf"/><Relationship Id="rId4" Type="http://schemas.openxmlformats.org/officeDocument/2006/relationships/oleObject" Target="../embeddings/oleObject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049692CB-7D99-8D43-9BED-69BAA07D3C2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3" name="think-cell data - do not delete" hidden="1">
                        <a:extLst>
                          <a:ext uri="{FF2B5EF4-FFF2-40B4-BE49-F238E27FC236}">
                            <a16:creationId xmlns:a16="http://schemas.microsoft.com/office/drawing/2014/main" id="{049692CB-7D99-8D43-9BED-69BAA07D3C2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タイトル 6">
            <a:extLst>
              <a:ext uri="{FF2B5EF4-FFF2-40B4-BE49-F238E27FC236}">
                <a16:creationId xmlns:a16="http://schemas.microsoft.com/office/drawing/2014/main" id="{D83807CC-0B21-109D-FB46-B3DFE4E6ACA4}"/>
              </a:ext>
            </a:extLst>
          </p:cNvPr>
          <p:cNvSpPr>
            <a:spLocks noGrp="1"/>
          </p:cNvSpPr>
          <p:nvPr>
            <p:ph type="title"/>
          </p:nvPr>
        </p:nvSpPr>
        <p:spPr>
          <a:xfrm>
            <a:off x="417000" y="162256"/>
            <a:ext cx="9072000" cy="646545"/>
          </a:xfrm>
        </p:spPr>
        <p:txBody>
          <a:bodyPr vert="horz"/>
          <a:lstStyle/>
          <a:p>
            <a:r>
              <a:rPr lang="ja-JP" altLang="en-US" dirty="0">
                <a:latin typeface="Meiryo UI" panose="020B0604030504040204" pitchFamily="50" charset="-128"/>
                <a:ea typeface="Meiryo UI" panose="020B0604030504040204" pitchFamily="50" charset="-128"/>
              </a:rPr>
              <a:t>下肢運動器疾患患者と医師、研究者間の信用できる 歩行データ認証・流通システム</a:t>
            </a:r>
            <a:br>
              <a:rPr lang="en-US" altLang="ja-JP" dirty="0">
                <a:latin typeface="Meiryo UI" panose="020B0604030504040204" pitchFamily="50" charset="-128"/>
                <a:ea typeface="Meiryo UI" panose="020B0604030504040204" pitchFamily="50" charset="-128"/>
              </a:rPr>
            </a:br>
            <a:r>
              <a:rPr lang="ja-JP" altLang="en-US" sz="2000" b="1" dirty="0">
                <a:latin typeface="Meiryo UI" panose="020B0604030504040204" pitchFamily="50" charset="-128"/>
                <a:ea typeface="Meiryo UI" panose="020B0604030504040204" pitchFamily="50" charset="-128"/>
              </a:rPr>
              <a:t>（株式会社</a:t>
            </a:r>
            <a:r>
              <a:rPr lang="en-US" altLang="ja-JP" dirty="0">
                <a:latin typeface="Meiryo UI" panose="020B0604030504040204" pitchFamily="50" charset="-128"/>
                <a:ea typeface="Meiryo UI" panose="020B0604030504040204" pitchFamily="50" charset="-128"/>
              </a:rPr>
              <a:t>ORPHE</a:t>
            </a:r>
            <a:r>
              <a:rPr lang="ja-JP" altLang="en-US" sz="2000" b="1"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a:t>
            </a:r>
            <a:r>
              <a:rPr lang="en-US" altLang="ja-JP" dirty="0">
                <a:latin typeface="Meiryo UI" panose="020B0604030504040204" pitchFamily="50" charset="-128"/>
                <a:ea typeface="Meiryo UI" panose="020B0604030504040204" pitchFamily="50" charset="-128"/>
              </a:rPr>
              <a:t>1/2</a:t>
            </a:r>
            <a:r>
              <a:rPr lang="ja-JP" altLang="en-US" dirty="0">
                <a:latin typeface="Meiryo UI" panose="020B0604030504040204" pitchFamily="50" charset="-128"/>
                <a:ea typeface="Meiryo UI" panose="020B0604030504040204" pitchFamily="50" charset="-128"/>
              </a:rPr>
              <a:t>）</a:t>
            </a:r>
            <a:endParaRPr kumimoji="1" lang="ja-JP" altLang="en-US" dirty="0">
              <a:latin typeface="Meiryo UI" panose="020B0604030504040204" pitchFamily="50" charset="-128"/>
              <a:ea typeface="Meiryo UI" panose="020B0604030504040204" pitchFamily="50" charset="-128"/>
            </a:endParaRPr>
          </a:p>
        </p:txBody>
      </p:sp>
      <p:sp>
        <p:nvSpPr>
          <p:cNvPr id="73" name="Google Shape;247;p9">
            <a:extLst>
              <a:ext uri="{FF2B5EF4-FFF2-40B4-BE49-F238E27FC236}">
                <a16:creationId xmlns:a16="http://schemas.microsoft.com/office/drawing/2014/main" id="{2EA3EA24-6383-7BC8-2BDC-FC2B0898E72E}"/>
              </a:ext>
            </a:extLst>
          </p:cNvPr>
          <p:cNvSpPr/>
          <p:nvPr/>
        </p:nvSpPr>
        <p:spPr>
          <a:xfrm rot="5400000">
            <a:off x="2679043" y="3499168"/>
            <a:ext cx="4464000" cy="196502"/>
          </a:xfrm>
          <a:prstGeom prst="triangle">
            <a:avLst>
              <a:gd name="adj" fmla="val 50000"/>
            </a:avLst>
          </a:prstGeom>
          <a:solidFill>
            <a:srgbClr val="BFBFBF"/>
          </a:solidFill>
          <a:ln>
            <a:noFill/>
          </a:ln>
        </p:spPr>
        <p:txBody>
          <a:bodyPr spcFirstLastPara="1" wrap="square" lIns="36000" tIns="36000" rIns="36000" bIns="36000"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sp>
        <p:nvSpPr>
          <p:cNvPr id="74" name="Google Shape;250;p9">
            <a:extLst>
              <a:ext uri="{FF2B5EF4-FFF2-40B4-BE49-F238E27FC236}">
                <a16:creationId xmlns:a16="http://schemas.microsoft.com/office/drawing/2014/main" id="{ACA4551F-A24B-C068-9CE5-9DC81E227411}"/>
              </a:ext>
            </a:extLst>
          </p:cNvPr>
          <p:cNvSpPr txBox="1"/>
          <p:nvPr/>
        </p:nvSpPr>
        <p:spPr>
          <a:xfrm>
            <a:off x="288243" y="3321194"/>
            <a:ext cx="4427999" cy="269357"/>
          </a:xfrm>
          <a:prstGeom prst="rect">
            <a:avLst/>
          </a:prstGeom>
          <a:noFill/>
          <a:ln>
            <a:noFill/>
          </a:ln>
        </p:spPr>
        <p:txBody>
          <a:bodyPr spcFirstLastPara="1" wrap="square" lIns="0" tIns="45700" rIns="0" bIns="45700" anchor="t" anchorCtr="0">
            <a:noAutofit/>
          </a:bodyPr>
          <a:lstStyle/>
          <a:p>
            <a:pPr marL="0" marR="0" lvl="0" indent="0" algn="ctr" rtl="0">
              <a:spcBef>
                <a:spcPts val="0"/>
              </a:spcBef>
              <a:spcAft>
                <a:spcPts val="0"/>
              </a:spcAft>
              <a:buNone/>
            </a:pPr>
            <a:r>
              <a:rPr lang="ja-JP" sz="1200" b="1" u="sng">
                <a:solidFill>
                  <a:schemeClr val="dk1"/>
                </a:solidFill>
                <a:latin typeface="Meiryo UI" panose="020B0604030504040204" pitchFamily="50" charset="-128"/>
                <a:ea typeface="Meiryo UI" panose="020B0604030504040204" pitchFamily="50" charset="-128"/>
                <a:cs typeface="Calibri"/>
                <a:sym typeface="Calibri"/>
              </a:rPr>
              <a:t>前回実証時の事業スキーム図（</a:t>
            </a:r>
            <a:r>
              <a:rPr lang="ja-JP" sz="1200" b="1" u="sng">
                <a:solidFill>
                  <a:schemeClr val="dk1"/>
                </a:solidFill>
                <a:latin typeface="Meiryo UI" panose="020B0604030504040204" pitchFamily="50" charset="-128"/>
                <a:ea typeface="Meiryo UI" panose="020B0604030504040204" pitchFamily="50" charset="-128"/>
                <a:cs typeface="Arial" panose="020B0604020202020204" pitchFamily="34" charset="0"/>
                <a:sym typeface="Calibri"/>
              </a:rPr>
              <a:t>As-Is</a:t>
            </a:r>
            <a:r>
              <a:rPr lang="ja-JP" sz="1200" b="1" u="sng">
                <a:solidFill>
                  <a:schemeClr val="dk1"/>
                </a:solidFill>
                <a:latin typeface="Meiryo UI" panose="020B0604030504040204" pitchFamily="50" charset="-128"/>
                <a:ea typeface="Meiryo UI" panose="020B0604030504040204" pitchFamily="50" charset="-128"/>
                <a:cs typeface="Calibri"/>
                <a:sym typeface="Calibri"/>
              </a:rPr>
              <a:t>）</a:t>
            </a:r>
            <a:endParaRPr dirty="0">
              <a:latin typeface="Meiryo UI" panose="020B0604030504040204" pitchFamily="50" charset="-128"/>
              <a:ea typeface="Meiryo UI" panose="020B0604030504040204" pitchFamily="50" charset="-128"/>
            </a:endParaRPr>
          </a:p>
        </p:txBody>
      </p:sp>
      <p:sp>
        <p:nvSpPr>
          <p:cNvPr id="120" name="三角形 119">
            <a:extLst>
              <a:ext uri="{FF2B5EF4-FFF2-40B4-BE49-F238E27FC236}">
                <a16:creationId xmlns:a16="http://schemas.microsoft.com/office/drawing/2014/main" id="{22EEBD2C-FA87-17F9-F819-2C8A5D1F5759}"/>
              </a:ext>
            </a:extLst>
          </p:cNvPr>
          <p:cNvSpPr/>
          <p:nvPr/>
        </p:nvSpPr>
        <p:spPr>
          <a:xfrm rot="13337668">
            <a:off x="2744653" y="3983021"/>
            <a:ext cx="172527" cy="580077"/>
          </a:xfrm>
          <a:prstGeom prst="triangle">
            <a:avLst/>
          </a:prstGeom>
          <a:solidFill>
            <a:srgbClr val="10EC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j-lt"/>
              <a:ea typeface="MS PGothic" panose="020B0600070205080204" pitchFamily="34" charset="-128"/>
            </a:endParaRPr>
          </a:p>
        </p:txBody>
      </p:sp>
      <p:sp>
        <p:nvSpPr>
          <p:cNvPr id="121" name="三角形 120">
            <a:extLst>
              <a:ext uri="{FF2B5EF4-FFF2-40B4-BE49-F238E27FC236}">
                <a16:creationId xmlns:a16="http://schemas.microsoft.com/office/drawing/2014/main" id="{6F28DA0F-6C94-323A-5F0B-E19001C2B7EC}"/>
              </a:ext>
            </a:extLst>
          </p:cNvPr>
          <p:cNvSpPr/>
          <p:nvPr/>
        </p:nvSpPr>
        <p:spPr>
          <a:xfrm rot="16200000">
            <a:off x="3731919" y="5434618"/>
            <a:ext cx="172527" cy="276439"/>
          </a:xfrm>
          <a:prstGeom prst="triangle">
            <a:avLst/>
          </a:prstGeom>
          <a:solidFill>
            <a:srgbClr val="10EC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j-lt"/>
              <a:ea typeface="MS PGothic" panose="020B0600070205080204" pitchFamily="34" charset="-128"/>
            </a:endParaRPr>
          </a:p>
        </p:txBody>
      </p:sp>
      <p:sp>
        <p:nvSpPr>
          <p:cNvPr id="122" name="三角形 121">
            <a:extLst>
              <a:ext uri="{FF2B5EF4-FFF2-40B4-BE49-F238E27FC236}">
                <a16:creationId xmlns:a16="http://schemas.microsoft.com/office/drawing/2014/main" id="{9AB9AB73-C4C6-14E9-9969-91626C37CB7E}"/>
              </a:ext>
            </a:extLst>
          </p:cNvPr>
          <p:cNvSpPr/>
          <p:nvPr/>
        </p:nvSpPr>
        <p:spPr>
          <a:xfrm rot="18224713">
            <a:off x="1635874" y="5720873"/>
            <a:ext cx="172527" cy="276439"/>
          </a:xfrm>
          <a:prstGeom prst="triangle">
            <a:avLst/>
          </a:prstGeom>
          <a:solidFill>
            <a:srgbClr val="10EC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j-lt"/>
              <a:ea typeface="MS PGothic" panose="020B0600070205080204" pitchFamily="34" charset="-128"/>
            </a:endParaRPr>
          </a:p>
        </p:txBody>
      </p:sp>
      <p:sp>
        <p:nvSpPr>
          <p:cNvPr id="123" name="三角形 122">
            <a:extLst>
              <a:ext uri="{FF2B5EF4-FFF2-40B4-BE49-F238E27FC236}">
                <a16:creationId xmlns:a16="http://schemas.microsoft.com/office/drawing/2014/main" id="{E51DCC6C-FBDE-4AED-C3C7-AB17054C4ECC}"/>
              </a:ext>
            </a:extLst>
          </p:cNvPr>
          <p:cNvSpPr/>
          <p:nvPr/>
        </p:nvSpPr>
        <p:spPr>
          <a:xfrm rot="5400000">
            <a:off x="1088655" y="5359490"/>
            <a:ext cx="220242" cy="272869"/>
          </a:xfrm>
          <a:prstGeom prst="triangle">
            <a:avLst/>
          </a:prstGeom>
          <a:solidFill>
            <a:srgbClr val="10EC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j-lt"/>
              <a:ea typeface="MS PGothic" panose="020B0600070205080204" pitchFamily="34" charset="-128"/>
            </a:endParaRPr>
          </a:p>
        </p:txBody>
      </p:sp>
      <p:grpSp>
        <p:nvGrpSpPr>
          <p:cNvPr id="124" name="Google Shape;143;p25">
            <a:extLst>
              <a:ext uri="{FF2B5EF4-FFF2-40B4-BE49-F238E27FC236}">
                <a16:creationId xmlns:a16="http://schemas.microsoft.com/office/drawing/2014/main" id="{7D26C10E-2545-C4ED-1345-B3DDB78DB1A0}"/>
              </a:ext>
            </a:extLst>
          </p:cNvPr>
          <p:cNvGrpSpPr/>
          <p:nvPr/>
        </p:nvGrpSpPr>
        <p:grpSpPr>
          <a:xfrm>
            <a:off x="2279872" y="3621748"/>
            <a:ext cx="308901" cy="571888"/>
            <a:chOff x="-1" y="0"/>
            <a:chExt cx="946737" cy="1704145"/>
          </a:xfrm>
        </p:grpSpPr>
        <p:sp>
          <p:nvSpPr>
            <p:cNvPr id="125" name="Google Shape;144;p25">
              <a:extLst>
                <a:ext uri="{FF2B5EF4-FFF2-40B4-BE49-F238E27FC236}">
                  <a16:creationId xmlns:a16="http://schemas.microsoft.com/office/drawing/2014/main" id="{B55E7EB8-FB38-BE04-F949-EB75FE42B6E7}"/>
                </a:ext>
              </a:extLst>
            </p:cNvPr>
            <p:cNvSpPr/>
            <p:nvPr/>
          </p:nvSpPr>
          <p:spPr>
            <a:xfrm>
              <a:off x="-1" y="707200"/>
              <a:ext cx="946737" cy="996948"/>
            </a:xfrm>
            <a:custGeom>
              <a:avLst/>
              <a:gdLst/>
              <a:ahLst/>
              <a:cxnLst/>
              <a:rect l="l" t="t" r="r" b="b"/>
              <a:pathLst>
                <a:path w="19735" h="21600" extrusionOk="0">
                  <a:moveTo>
                    <a:pt x="41" y="21600"/>
                  </a:moveTo>
                  <a:lnTo>
                    <a:pt x="19726" y="21600"/>
                  </a:lnTo>
                  <a:cubicBezTo>
                    <a:pt x="19726" y="21600"/>
                    <a:pt x="20425" y="0"/>
                    <a:pt x="9625" y="0"/>
                  </a:cubicBezTo>
                  <a:cubicBezTo>
                    <a:pt x="-1175" y="0"/>
                    <a:pt x="41" y="21600"/>
                    <a:pt x="41" y="21600"/>
                  </a:cubicBezTo>
                  <a:close/>
                </a:path>
              </a:pathLst>
            </a:custGeom>
            <a:solidFill>
              <a:srgbClr val="FFFFFF"/>
            </a:solidFill>
            <a:ln w="12700" cap="flat" cmpd="sng">
              <a:solidFill>
                <a:srgbClr val="000000"/>
              </a:solidFill>
              <a:prstDash val="solid"/>
              <a:miter lim="400000"/>
              <a:headEnd type="none" w="sm" len="sm"/>
              <a:tailEnd type="none" w="sm" len="sm"/>
            </a:ln>
          </p:spPr>
          <p:txBody>
            <a:bodyPr spcFirstLastPara="1" wrap="square" lIns="36150" tIns="36150" rIns="36150" bIns="36150" anchor="ctr" anchorCtr="0">
              <a:noAutofit/>
            </a:bodyPr>
            <a:lstStyle/>
            <a:p>
              <a:pPr marL="0" marR="0" lvl="0" indent="0" algn="ctr" rtl="0">
                <a:lnSpc>
                  <a:spcPct val="100000"/>
                </a:lnSpc>
                <a:spcBef>
                  <a:spcPts val="0"/>
                </a:spcBef>
                <a:spcAft>
                  <a:spcPts val="0"/>
                </a:spcAft>
                <a:buClr>
                  <a:srgbClr val="000000"/>
                </a:buClr>
                <a:buSzPts val="3400"/>
                <a:buFont typeface="Gill Sans"/>
                <a:buNone/>
              </a:pPr>
              <a:endParaRPr sz="3400" b="0" i="0" u="none" strike="noStrike" cap="none">
                <a:solidFill>
                  <a:srgbClr val="000000"/>
                </a:solidFill>
                <a:latin typeface="+mj-lt"/>
                <a:ea typeface="MS PGothic" panose="020B0600070205080204" pitchFamily="34" charset="-128"/>
                <a:cs typeface="Gill Sans"/>
                <a:sym typeface="Gill Sans"/>
              </a:endParaRPr>
            </a:p>
          </p:txBody>
        </p:sp>
        <p:sp>
          <p:nvSpPr>
            <p:cNvPr id="126" name="Google Shape;145;p25">
              <a:extLst>
                <a:ext uri="{FF2B5EF4-FFF2-40B4-BE49-F238E27FC236}">
                  <a16:creationId xmlns:a16="http://schemas.microsoft.com/office/drawing/2014/main" id="{620AA7AA-D202-840D-32CE-F6677E76F70C}"/>
                </a:ext>
              </a:extLst>
            </p:cNvPr>
            <p:cNvSpPr/>
            <p:nvPr/>
          </p:nvSpPr>
          <p:spPr>
            <a:xfrm>
              <a:off x="38013" y="0"/>
              <a:ext cx="855900" cy="854700"/>
            </a:xfrm>
            <a:prstGeom prst="ellipse">
              <a:avLst/>
            </a:prstGeom>
            <a:solidFill>
              <a:srgbClr val="FFFFFF"/>
            </a:solidFill>
            <a:ln w="12700" cap="flat" cmpd="sng">
              <a:solidFill>
                <a:srgbClr val="000000"/>
              </a:solidFill>
              <a:prstDash val="solid"/>
              <a:miter lim="400000"/>
              <a:headEnd type="none" w="sm" len="sm"/>
              <a:tailEnd type="none" w="sm" len="sm"/>
            </a:ln>
          </p:spPr>
          <p:txBody>
            <a:bodyPr spcFirstLastPara="1" wrap="square" lIns="36150" tIns="36150" rIns="36150" bIns="36150" anchor="ctr" anchorCtr="0">
              <a:noAutofit/>
            </a:bodyPr>
            <a:lstStyle/>
            <a:p>
              <a:pPr marL="0" marR="0" lvl="0" indent="0" algn="ctr" rtl="0">
                <a:lnSpc>
                  <a:spcPct val="100000"/>
                </a:lnSpc>
                <a:spcBef>
                  <a:spcPts val="0"/>
                </a:spcBef>
                <a:spcAft>
                  <a:spcPts val="0"/>
                </a:spcAft>
                <a:buClr>
                  <a:srgbClr val="000000"/>
                </a:buClr>
                <a:buSzPts val="3400"/>
                <a:buFont typeface="Arial"/>
                <a:buNone/>
              </a:pPr>
              <a:endParaRPr sz="3400" b="0" i="0" u="none" strike="noStrike" cap="none">
                <a:solidFill>
                  <a:srgbClr val="000000"/>
                </a:solidFill>
                <a:latin typeface="+mj-lt"/>
                <a:ea typeface="MS PGothic" panose="020B0600070205080204" pitchFamily="34" charset="-128"/>
                <a:cs typeface="Gill Sans"/>
                <a:sym typeface="Gill Sans"/>
              </a:endParaRPr>
            </a:p>
          </p:txBody>
        </p:sp>
      </p:grpSp>
      <p:pic>
        <p:nvPicPr>
          <p:cNvPr id="127" name="グラフィックス 126" descr="病院 単色塗りつぶし">
            <a:extLst>
              <a:ext uri="{FF2B5EF4-FFF2-40B4-BE49-F238E27FC236}">
                <a16:creationId xmlns:a16="http://schemas.microsoft.com/office/drawing/2014/main" id="{4148284B-80D8-359C-61AD-21BCB393DF3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01818" y="5809351"/>
            <a:ext cx="717515" cy="717515"/>
          </a:xfrm>
          <a:prstGeom prst="rect">
            <a:avLst/>
          </a:prstGeom>
        </p:spPr>
      </p:pic>
      <p:pic>
        <p:nvPicPr>
          <p:cNvPr id="128" name="グラフィックス 127" descr="建物 単色塗りつぶし">
            <a:extLst>
              <a:ext uri="{FF2B5EF4-FFF2-40B4-BE49-F238E27FC236}">
                <a16:creationId xmlns:a16="http://schemas.microsoft.com/office/drawing/2014/main" id="{6F073D4F-1CB8-7370-A575-E1E767CA5E3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06563" y="5897752"/>
            <a:ext cx="540714" cy="540714"/>
          </a:xfrm>
          <a:prstGeom prst="rect">
            <a:avLst/>
          </a:prstGeom>
        </p:spPr>
      </p:pic>
      <p:pic>
        <p:nvPicPr>
          <p:cNvPr id="129" name="グラフィックス 128" descr="データベース 単色塗りつぶし">
            <a:extLst>
              <a:ext uri="{FF2B5EF4-FFF2-40B4-BE49-F238E27FC236}">
                <a16:creationId xmlns:a16="http://schemas.microsoft.com/office/drawing/2014/main" id="{136D1623-61EE-70CD-E974-0CD981B85B5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088851" y="4802666"/>
            <a:ext cx="778178" cy="652577"/>
          </a:xfrm>
          <a:prstGeom prst="rect">
            <a:avLst/>
          </a:prstGeom>
        </p:spPr>
      </p:pic>
      <p:sp>
        <p:nvSpPr>
          <p:cNvPr id="130" name="テキスト ボックス 129">
            <a:extLst>
              <a:ext uri="{FF2B5EF4-FFF2-40B4-BE49-F238E27FC236}">
                <a16:creationId xmlns:a16="http://schemas.microsoft.com/office/drawing/2014/main" id="{D957D561-8506-1082-B954-F65ED2E30082}"/>
              </a:ext>
            </a:extLst>
          </p:cNvPr>
          <p:cNvSpPr txBox="1"/>
          <p:nvPr/>
        </p:nvSpPr>
        <p:spPr>
          <a:xfrm>
            <a:off x="1408589" y="4865080"/>
            <a:ext cx="627096" cy="215444"/>
          </a:xfrm>
          <a:prstGeom prst="rect">
            <a:avLst/>
          </a:prstGeom>
          <a:noFill/>
        </p:spPr>
        <p:txBody>
          <a:bodyPr wrap="none" rtlCol="0">
            <a:spAutoFit/>
          </a:bodyPr>
          <a:lstStyle/>
          <a:p>
            <a:pPr algn="ctr"/>
            <a:r>
              <a:rPr kumimoji="1" lang="ja-JP" altLang="en-US" sz="800">
                <a:latin typeface="Meiryo UI" panose="020B0604030504040204" pitchFamily="50" charset="-128"/>
                <a:ea typeface="Meiryo UI" panose="020B0604030504040204" pitchFamily="50" charset="-128"/>
              </a:rPr>
              <a:t>生体データ</a:t>
            </a:r>
          </a:p>
        </p:txBody>
      </p:sp>
      <p:sp>
        <p:nvSpPr>
          <p:cNvPr id="131" name="テキスト ボックス 130">
            <a:extLst>
              <a:ext uri="{FF2B5EF4-FFF2-40B4-BE49-F238E27FC236}">
                <a16:creationId xmlns:a16="http://schemas.microsoft.com/office/drawing/2014/main" id="{1D50E684-2F9D-C3E7-3A36-A144FF49C5E1}"/>
              </a:ext>
            </a:extLst>
          </p:cNvPr>
          <p:cNvSpPr txBox="1"/>
          <p:nvPr/>
        </p:nvSpPr>
        <p:spPr>
          <a:xfrm>
            <a:off x="2975159" y="4870478"/>
            <a:ext cx="627096" cy="215444"/>
          </a:xfrm>
          <a:prstGeom prst="rect">
            <a:avLst/>
          </a:prstGeom>
          <a:noFill/>
        </p:spPr>
        <p:txBody>
          <a:bodyPr wrap="none" rtlCol="0">
            <a:spAutoFit/>
          </a:bodyPr>
          <a:lstStyle/>
          <a:p>
            <a:pPr algn="ctr"/>
            <a:r>
              <a:rPr kumimoji="1" lang="ja-JP" altLang="en-US" sz="800">
                <a:latin typeface="Meiryo UI" panose="020B0604030504040204" pitchFamily="50" charset="-128"/>
                <a:ea typeface="Meiryo UI" panose="020B0604030504040204" pitchFamily="50" charset="-128"/>
              </a:rPr>
              <a:t>生体データ</a:t>
            </a:r>
          </a:p>
        </p:txBody>
      </p:sp>
      <p:sp>
        <p:nvSpPr>
          <p:cNvPr id="132" name="テキスト ボックス 131">
            <a:extLst>
              <a:ext uri="{FF2B5EF4-FFF2-40B4-BE49-F238E27FC236}">
                <a16:creationId xmlns:a16="http://schemas.microsoft.com/office/drawing/2014/main" id="{12B1FED0-CB29-B20E-0268-9B3C41ED06BE}"/>
              </a:ext>
            </a:extLst>
          </p:cNvPr>
          <p:cNvSpPr txBox="1"/>
          <p:nvPr/>
        </p:nvSpPr>
        <p:spPr>
          <a:xfrm>
            <a:off x="2557147" y="4482082"/>
            <a:ext cx="798617" cy="338554"/>
          </a:xfrm>
          <a:prstGeom prst="rect">
            <a:avLst/>
          </a:prstGeom>
          <a:noFill/>
        </p:spPr>
        <p:txBody>
          <a:bodyPr wrap="none" rtlCol="0">
            <a:spAutoFit/>
          </a:bodyPr>
          <a:lstStyle/>
          <a:p>
            <a:pPr algn="ctr"/>
            <a:r>
              <a:rPr kumimoji="1" lang="ja-JP" altLang="en-US" sz="800">
                <a:latin typeface="Meiryo UI" panose="020B0604030504040204" pitchFamily="50" charset="-128"/>
                <a:ea typeface="Meiryo UI" panose="020B0604030504040204" pitchFamily="50" charset="-128"/>
              </a:rPr>
              <a:t>歩数・歩行ログ</a:t>
            </a:r>
            <a:endParaRPr kumimoji="1" lang="en-US" altLang="ja-JP" sz="800" dirty="0">
              <a:latin typeface="Meiryo UI" panose="020B0604030504040204" pitchFamily="50" charset="-128"/>
              <a:ea typeface="Meiryo UI" panose="020B0604030504040204" pitchFamily="50" charset="-128"/>
            </a:endParaRPr>
          </a:p>
          <a:p>
            <a:pPr algn="ctr"/>
            <a:r>
              <a:rPr kumimoji="1" lang="ja-JP" altLang="en-US" sz="800">
                <a:latin typeface="Meiryo UI" panose="020B0604030504040204" pitchFamily="50" charset="-128"/>
                <a:ea typeface="Meiryo UI" panose="020B0604030504040204" pitchFamily="50" charset="-128"/>
              </a:rPr>
              <a:t>ポイント</a:t>
            </a:r>
          </a:p>
        </p:txBody>
      </p:sp>
      <p:sp>
        <p:nvSpPr>
          <p:cNvPr id="133" name="テキスト ボックス 132">
            <a:extLst>
              <a:ext uri="{FF2B5EF4-FFF2-40B4-BE49-F238E27FC236}">
                <a16:creationId xmlns:a16="http://schemas.microsoft.com/office/drawing/2014/main" id="{D5949779-D7CA-D144-ED10-7D116189B640}"/>
              </a:ext>
            </a:extLst>
          </p:cNvPr>
          <p:cNvSpPr txBox="1"/>
          <p:nvPr/>
        </p:nvSpPr>
        <p:spPr>
          <a:xfrm>
            <a:off x="1110235" y="4427146"/>
            <a:ext cx="1276311" cy="338554"/>
          </a:xfrm>
          <a:prstGeom prst="rect">
            <a:avLst/>
          </a:prstGeom>
          <a:noFill/>
        </p:spPr>
        <p:txBody>
          <a:bodyPr wrap="none" rtlCol="0">
            <a:spAutoFit/>
          </a:bodyPr>
          <a:lstStyle/>
          <a:p>
            <a:pPr algn="ctr"/>
            <a:r>
              <a:rPr kumimoji="1" lang="ja-JP" altLang="en-US" sz="800" dirty="0">
                <a:latin typeface="Meiryo UI" panose="020B0604030504040204" pitchFamily="50" charset="-128"/>
                <a:ea typeface="Meiryo UI" panose="020B0604030504040204" pitchFamily="50" charset="-128"/>
              </a:rPr>
              <a:t>日常生体データを蓄積</a:t>
            </a:r>
            <a:endParaRPr kumimoji="1" lang="en-US" altLang="ja-JP" sz="800" dirty="0">
              <a:latin typeface="Meiryo UI" panose="020B0604030504040204" pitchFamily="50" charset="-128"/>
              <a:ea typeface="Meiryo UI" panose="020B0604030504040204" pitchFamily="50" charset="-128"/>
            </a:endParaRPr>
          </a:p>
          <a:p>
            <a:pPr algn="ctr"/>
            <a:r>
              <a:rPr kumimoji="1" lang="ja-JP" altLang="en-US" sz="800" dirty="0">
                <a:latin typeface="Meiryo UI" panose="020B0604030504040204" pitchFamily="50" charset="-128"/>
                <a:ea typeface="Meiryo UI" panose="020B0604030504040204" pitchFamily="50" charset="-128"/>
              </a:rPr>
              <a:t>共有可能な第三者に共有</a:t>
            </a:r>
          </a:p>
        </p:txBody>
      </p:sp>
      <p:sp>
        <p:nvSpPr>
          <p:cNvPr id="134" name="テキスト ボックス 133">
            <a:extLst>
              <a:ext uri="{FF2B5EF4-FFF2-40B4-BE49-F238E27FC236}">
                <a16:creationId xmlns:a16="http://schemas.microsoft.com/office/drawing/2014/main" id="{9F9B6520-8A2F-D83B-9268-EEC207CF7371}"/>
              </a:ext>
            </a:extLst>
          </p:cNvPr>
          <p:cNvSpPr txBox="1"/>
          <p:nvPr/>
        </p:nvSpPr>
        <p:spPr>
          <a:xfrm>
            <a:off x="2597522" y="5313349"/>
            <a:ext cx="971741" cy="338554"/>
          </a:xfrm>
          <a:prstGeom prst="rect">
            <a:avLst/>
          </a:prstGeom>
          <a:noFill/>
        </p:spPr>
        <p:txBody>
          <a:bodyPr wrap="none" rtlCol="0">
            <a:spAutoFit/>
          </a:bodyPr>
          <a:lstStyle/>
          <a:p>
            <a:pPr algn="ctr"/>
            <a:r>
              <a:rPr kumimoji="1" lang="ja-JP" altLang="en-US" sz="800">
                <a:latin typeface="Meiryo UI" panose="020B0604030504040204" pitchFamily="50" charset="-128"/>
                <a:ea typeface="Meiryo UI" panose="020B0604030504040204" pitchFamily="50" charset="-128"/>
              </a:rPr>
              <a:t>データに基づく</a:t>
            </a:r>
            <a:br>
              <a:rPr kumimoji="1" lang="en-US" altLang="ja-JP" sz="800" dirty="0">
                <a:latin typeface="Meiryo UI" panose="020B0604030504040204" pitchFamily="50" charset="-128"/>
                <a:ea typeface="Meiryo UI" panose="020B0604030504040204" pitchFamily="50" charset="-128"/>
              </a:rPr>
            </a:br>
            <a:r>
              <a:rPr kumimoji="1" lang="ja-JP" altLang="en-US" sz="800">
                <a:latin typeface="Meiryo UI" panose="020B0604030504040204" pitchFamily="50" charset="-128"/>
                <a:ea typeface="Meiryo UI" panose="020B0604030504040204" pitchFamily="50" charset="-128"/>
              </a:rPr>
              <a:t>最適な治療の提供</a:t>
            </a:r>
          </a:p>
        </p:txBody>
      </p:sp>
      <p:sp>
        <p:nvSpPr>
          <p:cNvPr id="135" name="テキスト ボックス 134">
            <a:extLst>
              <a:ext uri="{FF2B5EF4-FFF2-40B4-BE49-F238E27FC236}">
                <a16:creationId xmlns:a16="http://schemas.microsoft.com/office/drawing/2014/main" id="{13112EF2-4F83-B8C6-085C-8F4F530C62E4}"/>
              </a:ext>
            </a:extLst>
          </p:cNvPr>
          <p:cNvSpPr txBox="1"/>
          <p:nvPr/>
        </p:nvSpPr>
        <p:spPr>
          <a:xfrm>
            <a:off x="1485800" y="5254098"/>
            <a:ext cx="906017" cy="584775"/>
          </a:xfrm>
          <a:prstGeom prst="rect">
            <a:avLst/>
          </a:prstGeom>
          <a:noFill/>
        </p:spPr>
        <p:txBody>
          <a:bodyPr wrap="none" rtlCol="0">
            <a:spAutoFit/>
          </a:bodyPr>
          <a:lstStyle/>
          <a:p>
            <a:pPr algn="ctr"/>
            <a:r>
              <a:rPr kumimoji="1" lang="ja-JP" altLang="en-US" sz="800">
                <a:latin typeface="Meiryo UI" panose="020B0604030504040204" pitchFamily="50" charset="-128"/>
                <a:ea typeface="Meiryo UI" panose="020B0604030504040204" pitchFamily="50" charset="-128"/>
              </a:rPr>
              <a:t>プライバシーを</a:t>
            </a:r>
            <a:endParaRPr kumimoji="1" lang="en-US" altLang="ja-JP" sz="800" dirty="0">
              <a:latin typeface="Meiryo UI" panose="020B0604030504040204" pitchFamily="50" charset="-128"/>
              <a:ea typeface="Meiryo UI" panose="020B0604030504040204" pitchFamily="50" charset="-128"/>
            </a:endParaRPr>
          </a:p>
          <a:p>
            <a:pPr algn="ctr"/>
            <a:r>
              <a:rPr kumimoji="1" lang="ja-JP" altLang="en-US" sz="800">
                <a:latin typeface="Meiryo UI" panose="020B0604030504040204" pitchFamily="50" charset="-128"/>
                <a:ea typeface="Meiryo UI" panose="020B0604030504040204" pitchFamily="50" charset="-128"/>
              </a:rPr>
              <a:t>守りつつ</a:t>
            </a:r>
            <a:endParaRPr kumimoji="1" lang="en-US" altLang="ja-JP" sz="800" dirty="0">
              <a:latin typeface="Meiryo UI" panose="020B0604030504040204" pitchFamily="50" charset="-128"/>
              <a:ea typeface="Meiryo UI" panose="020B0604030504040204" pitchFamily="50" charset="-128"/>
            </a:endParaRPr>
          </a:p>
          <a:p>
            <a:pPr algn="ctr"/>
            <a:r>
              <a:rPr kumimoji="1" lang="ja-JP" altLang="en-US" sz="800">
                <a:latin typeface="Meiryo UI" panose="020B0604030504040204" pitchFamily="50" charset="-128"/>
                <a:ea typeface="Meiryo UI" panose="020B0604030504040204" pitchFamily="50" charset="-128"/>
              </a:rPr>
              <a:t>対象となる患者に</a:t>
            </a:r>
            <a:endParaRPr kumimoji="1" lang="en-US" altLang="ja-JP" sz="800" dirty="0">
              <a:latin typeface="Meiryo UI" panose="020B0604030504040204" pitchFamily="50" charset="-128"/>
              <a:ea typeface="Meiryo UI" panose="020B0604030504040204" pitchFamily="50" charset="-128"/>
            </a:endParaRPr>
          </a:p>
          <a:p>
            <a:pPr algn="ctr"/>
            <a:r>
              <a:rPr kumimoji="1" lang="ja-JP" altLang="en-US" sz="800">
                <a:latin typeface="Meiryo UI" panose="020B0604030504040204" pitchFamily="50" charset="-128"/>
                <a:ea typeface="Meiryo UI" panose="020B0604030504040204" pitchFamily="50" charset="-128"/>
              </a:rPr>
              <a:t>オファー</a:t>
            </a:r>
          </a:p>
        </p:txBody>
      </p:sp>
      <p:sp>
        <p:nvSpPr>
          <p:cNvPr id="136" name="正方形/長方形 135">
            <a:extLst>
              <a:ext uri="{FF2B5EF4-FFF2-40B4-BE49-F238E27FC236}">
                <a16:creationId xmlns:a16="http://schemas.microsoft.com/office/drawing/2014/main" id="{BB76C1AF-7F50-CDFE-6770-B931198DDB12}"/>
              </a:ext>
            </a:extLst>
          </p:cNvPr>
          <p:cNvSpPr/>
          <p:nvPr/>
        </p:nvSpPr>
        <p:spPr>
          <a:xfrm>
            <a:off x="143088" y="5216244"/>
            <a:ext cx="1044851" cy="517737"/>
          </a:xfrm>
          <a:prstGeom prst="rect">
            <a:avLst/>
          </a:prstGeom>
          <a:solidFill>
            <a:srgbClr val="10EC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00">
                <a:solidFill>
                  <a:schemeClr val="tx1">
                    <a:lumMod val="85000"/>
                    <a:lumOff val="15000"/>
                  </a:schemeClr>
                </a:solidFill>
                <a:latin typeface="Meiryo UI" panose="020B0604030504040204" pitchFamily="50" charset="-128"/>
                <a:ea typeface="Meiryo UI" panose="020B0604030504040204" pitchFamily="50" charset="-128"/>
              </a:rPr>
              <a:t>センサデータ自体に患者本人のもの</a:t>
            </a:r>
            <a:endParaRPr kumimoji="1" lang="en-US" altLang="ja-JP" sz="800" dirty="0">
              <a:solidFill>
                <a:schemeClr val="tx1">
                  <a:lumMod val="85000"/>
                  <a:lumOff val="15000"/>
                </a:schemeClr>
              </a:solidFill>
              <a:latin typeface="Meiryo UI" panose="020B0604030504040204" pitchFamily="50" charset="-128"/>
              <a:ea typeface="Meiryo UI" panose="020B0604030504040204" pitchFamily="50" charset="-128"/>
            </a:endParaRPr>
          </a:p>
          <a:p>
            <a:pPr algn="ctr"/>
            <a:r>
              <a:rPr kumimoji="1" lang="ja-JP" altLang="en-US" sz="800">
                <a:solidFill>
                  <a:schemeClr val="tx1">
                    <a:lumMod val="85000"/>
                    <a:lumOff val="15000"/>
                  </a:schemeClr>
                </a:solidFill>
                <a:latin typeface="Meiryo UI" panose="020B0604030504040204" pitchFamily="50" charset="-128"/>
                <a:ea typeface="Meiryo UI" panose="020B0604030504040204" pitchFamily="50" charset="-128"/>
              </a:rPr>
              <a:t>である証明がない</a:t>
            </a:r>
          </a:p>
        </p:txBody>
      </p:sp>
      <p:sp>
        <p:nvSpPr>
          <p:cNvPr id="137" name="正方形/長方形 136">
            <a:extLst>
              <a:ext uri="{FF2B5EF4-FFF2-40B4-BE49-F238E27FC236}">
                <a16:creationId xmlns:a16="http://schemas.microsoft.com/office/drawing/2014/main" id="{5146B1C6-17FE-A699-BBEE-D5D65529A1FB}"/>
              </a:ext>
            </a:extLst>
          </p:cNvPr>
          <p:cNvSpPr/>
          <p:nvPr/>
        </p:nvSpPr>
        <p:spPr>
          <a:xfrm>
            <a:off x="1765660" y="5845377"/>
            <a:ext cx="1073194" cy="563721"/>
          </a:xfrm>
          <a:prstGeom prst="rect">
            <a:avLst/>
          </a:prstGeom>
          <a:solidFill>
            <a:srgbClr val="10EC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lumMod val="85000"/>
                    <a:lumOff val="15000"/>
                  </a:schemeClr>
                </a:solidFill>
                <a:latin typeface="Meiryo UI" panose="020B0604030504040204" pitchFamily="50" charset="-128"/>
                <a:ea typeface="Meiryo UI" panose="020B0604030504040204" pitchFamily="50" charset="-128"/>
              </a:rPr>
              <a:t>ポイントの返戻や</a:t>
            </a:r>
            <a:endParaRPr kumimoji="1" lang="en-US" altLang="ja-JP" sz="800" dirty="0">
              <a:solidFill>
                <a:schemeClr val="tx1">
                  <a:lumMod val="85000"/>
                  <a:lumOff val="15000"/>
                </a:schemeClr>
              </a:solidFill>
              <a:latin typeface="Meiryo UI" panose="020B0604030504040204" pitchFamily="50" charset="-128"/>
              <a:ea typeface="Meiryo UI" panose="020B0604030504040204" pitchFamily="50" charset="-128"/>
            </a:endParaRPr>
          </a:p>
          <a:p>
            <a:pPr algn="ctr"/>
            <a:r>
              <a:rPr kumimoji="1" lang="ja-JP" altLang="en-US" sz="800" dirty="0">
                <a:solidFill>
                  <a:schemeClr val="tx1">
                    <a:lumMod val="85000"/>
                    <a:lumOff val="15000"/>
                  </a:schemeClr>
                </a:solidFill>
                <a:latin typeface="Meiryo UI" panose="020B0604030504040204" pitchFamily="50" charset="-128"/>
                <a:ea typeface="Meiryo UI" panose="020B0604030504040204" pitchFamily="50" charset="-128"/>
              </a:rPr>
              <a:t>データインテグリティが保証されておらず</a:t>
            </a:r>
            <a:endParaRPr kumimoji="1" lang="en-US" altLang="ja-JP" sz="800" dirty="0">
              <a:solidFill>
                <a:schemeClr val="tx1">
                  <a:lumMod val="85000"/>
                  <a:lumOff val="15000"/>
                </a:schemeClr>
              </a:solidFill>
              <a:latin typeface="Meiryo UI" panose="020B0604030504040204" pitchFamily="50" charset="-128"/>
              <a:ea typeface="Meiryo UI" panose="020B0604030504040204" pitchFamily="50" charset="-128"/>
            </a:endParaRPr>
          </a:p>
          <a:p>
            <a:pPr algn="ctr"/>
            <a:r>
              <a:rPr kumimoji="1" lang="ja-JP" altLang="en-US" sz="800" dirty="0">
                <a:solidFill>
                  <a:schemeClr val="tx1">
                    <a:lumMod val="85000"/>
                    <a:lumOff val="15000"/>
                  </a:schemeClr>
                </a:solidFill>
                <a:latin typeface="Meiryo UI" panose="020B0604030504040204" pitchFamily="50" charset="-128"/>
                <a:ea typeface="Meiryo UI" panose="020B0604030504040204" pitchFamily="50" charset="-128"/>
              </a:rPr>
              <a:t>活用が難しい</a:t>
            </a:r>
          </a:p>
        </p:txBody>
      </p:sp>
      <p:sp>
        <p:nvSpPr>
          <p:cNvPr id="138" name="正方形/長方形 137">
            <a:extLst>
              <a:ext uri="{FF2B5EF4-FFF2-40B4-BE49-F238E27FC236}">
                <a16:creationId xmlns:a16="http://schemas.microsoft.com/office/drawing/2014/main" id="{8E1A3F06-60E4-0500-7A9C-99BD078BD569}"/>
              </a:ext>
            </a:extLst>
          </p:cNvPr>
          <p:cNvSpPr/>
          <p:nvPr/>
        </p:nvSpPr>
        <p:spPr>
          <a:xfrm>
            <a:off x="2723072" y="3836395"/>
            <a:ext cx="1086658" cy="386971"/>
          </a:xfrm>
          <a:prstGeom prst="rect">
            <a:avLst/>
          </a:prstGeom>
          <a:solidFill>
            <a:srgbClr val="10EC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00">
                <a:solidFill>
                  <a:schemeClr val="tx1">
                    <a:lumMod val="85000"/>
                    <a:lumOff val="15000"/>
                  </a:schemeClr>
                </a:solidFill>
                <a:latin typeface="Meiryo UI" panose="020B0604030504040204" pitchFamily="50" charset="-128"/>
                <a:ea typeface="Meiryo UI" panose="020B0604030504040204" pitchFamily="50" charset="-128"/>
              </a:rPr>
              <a:t>継続利用したくなる</a:t>
            </a:r>
            <a:endParaRPr kumimoji="1" lang="en-US" altLang="ja-JP" sz="800" dirty="0">
              <a:solidFill>
                <a:schemeClr val="tx1">
                  <a:lumMod val="85000"/>
                  <a:lumOff val="15000"/>
                </a:schemeClr>
              </a:solidFill>
              <a:latin typeface="Meiryo UI" panose="020B0604030504040204" pitchFamily="50" charset="-128"/>
              <a:ea typeface="Meiryo UI" panose="020B0604030504040204" pitchFamily="50" charset="-128"/>
            </a:endParaRPr>
          </a:p>
          <a:p>
            <a:pPr algn="ctr"/>
            <a:r>
              <a:rPr kumimoji="1" lang="ja-JP" altLang="en-US" sz="800">
                <a:solidFill>
                  <a:schemeClr val="tx1">
                    <a:lumMod val="85000"/>
                    <a:lumOff val="15000"/>
                  </a:schemeClr>
                </a:solidFill>
                <a:latin typeface="Meiryo UI" panose="020B0604030504040204" pitchFamily="50" charset="-128"/>
                <a:ea typeface="Meiryo UI" panose="020B0604030504040204" pitchFamily="50" charset="-128"/>
              </a:rPr>
              <a:t>インセンティブがない</a:t>
            </a:r>
          </a:p>
        </p:txBody>
      </p:sp>
      <p:grpSp>
        <p:nvGrpSpPr>
          <p:cNvPr id="139" name="グループ化 138">
            <a:extLst>
              <a:ext uri="{FF2B5EF4-FFF2-40B4-BE49-F238E27FC236}">
                <a16:creationId xmlns:a16="http://schemas.microsoft.com/office/drawing/2014/main" id="{51124477-6A7B-D81B-D15A-A2906D1FB7BF}"/>
              </a:ext>
            </a:extLst>
          </p:cNvPr>
          <p:cNvGrpSpPr/>
          <p:nvPr/>
        </p:nvGrpSpPr>
        <p:grpSpPr>
          <a:xfrm>
            <a:off x="634747" y="3732180"/>
            <a:ext cx="1318821" cy="641805"/>
            <a:chOff x="5198590" y="4345279"/>
            <a:chExt cx="1318821" cy="641805"/>
          </a:xfrm>
        </p:grpSpPr>
        <p:grpSp>
          <p:nvGrpSpPr>
            <p:cNvPr id="140" name="グループ化 139">
              <a:extLst>
                <a:ext uri="{FF2B5EF4-FFF2-40B4-BE49-F238E27FC236}">
                  <a16:creationId xmlns:a16="http://schemas.microsoft.com/office/drawing/2014/main" id="{EA5F51E7-2AC7-3042-5042-78B0D90784EB}"/>
                </a:ext>
              </a:extLst>
            </p:cNvPr>
            <p:cNvGrpSpPr/>
            <p:nvPr/>
          </p:nvGrpSpPr>
          <p:grpSpPr>
            <a:xfrm>
              <a:off x="5198590" y="4345279"/>
              <a:ext cx="1318821" cy="447016"/>
              <a:chOff x="3545653" y="4412981"/>
              <a:chExt cx="1604773" cy="543940"/>
            </a:xfrm>
          </p:grpSpPr>
          <p:pic>
            <p:nvPicPr>
              <p:cNvPr id="142" name="図 141" descr="グラフィカル ユーザー インターフェイス, アプリケーション&#10;&#10;自動的に生成された説明">
                <a:extLst>
                  <a:ext uri="{FF2B5EF4-FFF2-40B4-BE49-F238E27FC236}">
                    <a16:creationId xmlns:a16="http://schemas.microsoft.com/office/drawing/2014/main" id="{2512B3D0-669E-0609-7673-B7816E158FDB}"/>
                  </a:ext>
                </a:extLst>
              </p:cNvPr>
              <p:cNvPicPr>
                <a:picLocks noChangeAspect="1"/>
              </p:cNvPicPr>
              <p:nvPr/>
            </p:nvPicPr>
            <p:blipFill>
              <a:blip r:embed="rId11"/>
              <a:stretch>
                <a:fillRect/>
              </a:stretch>
            </p:blipFill>
            <p:spPr>
              <a:xfrm>
                <a:off x="4345008" y="4412981"/>
                <a:ext cx="805418" cy="532962"/>
              </a:xfrm>
              <a:prstGeom prst="rect">
                <a:avLst/>
              </a:prstGeom>
            </p:spPr>
          </p:pic>
          <p:pic>
            <p:nvPicPr>
              <p:cNvPr id="143" name="図 142" descr="グラフィカル ユーザー インターフェイス, テキスト, アプリケーション&#10;&#10;自動的に生成された説明">
                <a:extLst>
                  <a:ext uri="{FF2B5EF4-FFF2-40B4-BE49-F238E27FC236}">
                    <a16:creationId xmlns:a16="http://schemas.microsoft.com/office/drawing/2014/main" id="{B4CD53C5-B5DA-1583-D13E-7AFAEF1F6033}"/>
                  </a:ext>
                </a:extLst>
              </p:cNvPr>
              <p:cNvPicPr>
                <a:picLocks noChangeAspect="1"/>
              </p:cNvPicPr>
              <p:nvPr/>
            </p:nvPicPr>
            <p:blipFill>
              <a:blip r:embed="rId12"/>
              <a:stretch>
                <a:fillRect/>
              </a:stretch>
            </p:blipFill>
            <p:spPr>
              <a:xfrm>
                <a:off x="3545653" y="4412981"/>
                <a:ext cx="799355" cy="543940"/>
              </a:xfrm>
              <a:prstGeom prst="rect">
                <a:avLst/>
              </a:prstGeom>
            </p:spPr>
          </p:pic>
        </p:grpSp>
        <p:sp>
          <p:nvSpPr>
            <p:cNvPr id="141" name="テキスト ボックス 140">
              <a:extLst>
                <a:ext uri="{FF2B5EF4-FFF2-40B4-BE49-F238E27FC236}">
                  <a16:creationId xmlns:a16="http://schemas.microsoft.com/office/drawing/2014/main" id="{A66042B1-BBE3-AE66-F1C3-AE6A735D2CB2}"/>
                </a:ext>
              </a:extLst>
            </p:cNvPr>
            <p:cNvSpPr txBox="1"/>
            <p:nvPr/>
          </p:nvSpPr>
          <p:spPr>
            <a:xfrm>
              <a:off x="5650067" y="4771640"/>
              <a:ext cx="399468" cy="215444"/>
            </a:xfrm>
            <a:prstGeom prst="rect">
              <a:avLst/>
            </a:prstGeom>
            <a:noFill/>
          </p:spPr>
          <p:txBody>
            <a:bodyPr wrap="none" rtlCol="0">
              <a:spAutoFit/>
            </a:bodyPr>
            <a:lstStyle/>
            <a:p>
              <a:pPr algn="ctr"/>
              <a:r>
                <a:rPr kumimoji="1" lang="ja-JP" altLang="en-US" sz="800">
                  <a:latin typeface="Meiryo UI" panose="020B0604030504040204" pitchFamily="50" charset="-128"/>
                  <a:ea typeface="Meiryo UI" panose="020B0604030504040204" pitchFamily="50" charset="-128"/>
                </a:rPr>
                <a:t>アプリ</a:t>
              </a:r>
            </a:p>
          </p:txBody>
        </p:sp>
      </p:grpSp>
      <p:sp>
        <p:nvSpPr>
          <p:cNvPr id="144" name="テキスト ボックス 143">
            <a:extLst>
              <a:ext uri="{FF2B5EF4-FFF2-40B4-BE49-F238E27FC236}">
                <a16:creationId xmlns:a16="http://schemas.microsoft.com/office/drawing/2014/main" id="{CECA2408-8FF2-81F2-DDB1-725185624A5A}"/>
              </a:ext>
            </a:extLst>
          </p:cNvPr>
          <p:cNvSpPr txBox="1"/>
          <p:nvPr/>
        </p:nvSpPr>
        <p:spPr>
          <a:xfrm>
            <a:off x="2249496" y="4174228"/>
            <a:ext cx="389851" cy="215444"/>
          </a:xfrm>
          <a:prstGeom prst="rect">
            <a:avLst/>
          </a:prstGeom>
          <a:noFill/>
        </p:spPr>
        <p:txBody>
          <a:bodyPr wrap="none" rtlCol="0">
            <a:spAutoFit/>
          </a:bodyPr>
          <a:lstStyle/>
          <a:p>
            <a:pPr algn="ctr"/>
            <a:r>
              <a:rPr kumimoji="1" lang="ja-JP" altLang="en-US" sz="800">
                <a:latin typeface="Meiryo UI" panose="020B0604030504040204" pitchFamily="50" charset="-128"/>
                <a:ea typeface="Meiryo UI" panose="020B0604030504040204" pitchFamily="50" charset="-128"/>
              </a:rPr>
              <a:t>患者</a:t>
            </a:r>
          </a:p>
        </p:txBody>
      </p:sp>
      <p:grpSp>
        <p:nvGrpSpPr>
          <p:cNvPr id="145" name="グループ化 144">
            <a:extLst>
              <a:ext uri="{FF2B5EF4-FFF2-40B4-BE49-F238E27FC236}">
                <a16:creationId xmlns:a16="http://schemas.microsoft.com/office/drawing/2014/main" id="{942E93E8-B86D-80E7-E428-B899224FCA37}"/>
              </a:ext>
            </a:extLst>
          </p:cNvPr>
          <p:cNvGrpSpPr/>
          <p:nvPr/>
        </p:nvGrpSpPr>
        <p:grpSpPr>
          <a:xfrm>
            <a:off x="3588180" y="3925847"/>
            <a:ext cx="882534" cy="882534"/>
            <a:chOff x="8548718" y="4147428"/>
            <a:chExt cx="882534" cy="882534"/>
          </a:xfrm>
        </p:grpSpPr>
        <p:pic>
          <p:nvPicPr>
            <p:cNvPr id="146" name="図 145" descr="テーブルの上のリモコン&#10;&#10;中程度の精度で自動的に生成された説明">
              <a:extLst>
                <a:ext uri="{FF2B5EF4-FFF2-40B4-BE49-F238E27FC236}">
                  <a16:creationId xmlns:a16="http://schemas.microsoft.com/office/drawing/2014/main" id="{9910F41E-BC2D-0EE5-88E8-A35046539F5C}"/>
                </a:ext>
              </a:extLst>
            </p:cNvPr>
            <p:cNvPicPr>
              <a:picLocks noChangeAspect="1"/>
            </p:cNvPicPr>
            <p:nvPr/>
          </p:nvPicPr>
          <p:blipFill>
            <a:blip r:embed="rId13"/>
            <a:stretch>
              <a:fillRect/>
            </a:stretch>
          </p:blipFill>
          <p:spPr>
            <a:xfrm>
              <a:off x="8548718" y="4147428"/>
              <a:ext cx="882534" cy="882534"/>
            </a:xfrm>
            <a:prstGeom prst="rect">
              <a:avLst/>
            </a:prstGeom>
          </p:spPr>
        </p:pic>
        <p:sp>
          <p:nvSpPr>
            <p:cNvPr id="147" name="テキスト ボックス 146">
              <a:extLst>
                <a:ext uri="{FF2B5EF4-FFF2-40B4-BE49-F238E27FC236}">
                  <a16:creationId xmlns:a16="http://schemas.microsoft.com/office/drawing/2014/main" id="{E71FBA88-9352-8D81-824B-500AC399603C}"/>
                </a:ext>
              </a:extLst>
            </p:cNvPr>
            <p:cNvSpPr txBox="1"/>
            <p:nvPr/>
          </p:nvSpPr>
          <p:spPr>
            <a:xfrm>
              <a:off x="8738954" y="4803647"/>
              <a:ext cx="502061" cy="215444"/>
            </a:xfrm>
            <a:prstGeom prst="rect">
              <a:avLst/>
            </a:prstGeom>
            <a:noFill/>
          </p:spPr>
          <p:txBody>
            <a:bodyPr wrap="none" rtlCol="0">
              <a:spAutoFit/>
            </a:bodyPr>
            <a:lstStyle/>
            <a:p>
              <a:pPr algn="ctr"/>
              <a:r>
                <a:rPr kumimoji="1" lang="ja-JP" altLang="en-US" sz="800">
                  <a:latin typeface="Meiryo UI" panose="020B0604030504040204" pitchFamily="50" charset="-128"/>
                  <a:ea typeface="Meiryo UI" panose="020B0604030504040204" pitchFamily="50" charset="-128"/>
                </a:rPr>
                <a:t>シューズ</a:t>
              </a:r>
            </a:p>
          </p:txBody>
        </p:sp>
      </p:grpSp>
      <p:grpSp>
        <p:nvGrpSpPr>
          <p:cNvPr id="148" name="グループ化 147">
            <a:extLst>
              <a:ext uri="{FF2B5EF4-FFF2-40B4-BE49-F238E27FC236}">
                <a16:creationId xmlns:a16="http://schemas.microsoft.com/office/drawing/2014/main" id="{594693B8-B408-B424-41B2-2F53F7F8CC37}"/>
              </a:ext>
            </a:extLst>
          </p:cNvPr>
          <p:cNvGrpSpPr/>
          <p:nvPr/>
        </p:nvGrpSpPr>
        <p:grpSpPr>
          <a:xfrm>
            <a:off x="4416986" y="4346017"/>
            <a:ext cx="428322" cy="472038"/>
            <a:chOff x="9377524" y="4567598"/>
            <a:chExt cx="428322" cy="472038"/>
          </a:xfrm>
        </p:grpSpPr>
        <p:sp>
          <p:nvSpPr>
            <p:cNvPr id="149" name="テキスト ボックス 148">
              <a:extLst>
                <a:ext uri="{FF2B5EF4-FFF2-40B4-BE49-F238E27FC236}">
                  <a16:creationId xmlns:a16="http://schemas.microsoft.com/office/drawing/2014/main" id="{9F59E1DD-8739-3D1A-BB4B-85A6A5BE2327}"/>
                </a:ext>
              </a:extLst>
            </p:cNvPr>
            <p:cNvSpPr txBox="1"/>
            <p:nvPr/>
          </p:nvSpPr>
          <p:spPr>
            <a:xfrm>
              <a:off x="9377524" y="4824192"/>
              <a:ext cx="428322" cy="215444"/>
            </a:xfrm>
            <a:prstGeom prst="rect">
              <a:avLst/>
            </a:prstGeom>
            <a:noFill/>
          </p:spPr>
          <p:txBody>
            <a:bodyPr wrap="none" rtlCol="0">
              <a:spAutoFit/>
            </a:bodyPr>
            <a:lstStyle/>
            <a:p>
              <a:pPr algn="ctr"/>
              <a:r>
                <a:rPr kumimoji="1" lang="ja-JP" altLang="en-US" sz="800">
                  <a:latin typeface="Meiryo UI" panose="020B0604030504040204" pitchFamily="50" charset="-128"/>
                  <a:ea typeface="Meiryo UI" panose="020B0604030504040204" pitchFamily="50" charset="-128"/>
                </a:rPr>
                <a:t>センサ</a:t>
              </a:r>
            </a:p>
          </p:txBody>
        </p:sp>
        <p:pic>
          <p:nvPicPr>
            <p:cNvPr id="150" name="図 149" descr="コンピューター関連の機械&#10;&#10;低い精度で自動的に生成された説明">
              <a:extLst>
                <a:ext uri="{FF2B5EF4-FFF2-40B4-BE49-F238E27FC236}">
                  <a16:creationId xmlns:a16="http://schemas.microsoft.com/office/drawing/2014/main" id="{A8D4D04E-30C6-1F1C-B9B5-1EA333DAC4B2}"/>
                </a:ext>
              </a:extLst>
            </p:cNvPr>
            <p:cNvPicPr>
              <a:picLocks noChangeAspect="1"/>
            </p:cNvPicPr>
            <p:nvPr/>
          </p:nvPicPr>
          <p:blipFill>
            <a:blip r:embed="rId14"/>
            <a:stretch>
              <a:fillRect/>
            </a:stretch>
          </p:blipFill>
          <p:spPr>
            <a:xfrm>
              <a:off x="9396336" y="4567598"/>
              <a:ext cx="245690" cy="245690"/>
            </a:xfrm>
            <a:prstGeom prst="rect">
              <a:avLst/>
            </a:prstGeom>
          </p:spPr>
        </p:pic>
        <p:pic>
          <p:nvPicPr>
            <p:cNvPr id="151" name="図 150" descr="コンピューター関連の機械&#10;&#10;低い精度で自動的に生成された説明">
              <a:extLst>
                <a:ext uri="{FF2B5EF4-FFF2-40B4-BE49-F238E27FC236}">
                  <a16:creationId xmlns:a16="http://schemas.microsoft.com/office/drawing/2014/main" id="{FFA1A315-7FDE-D46E-3A88-155A53346AA8}"/>
                </a:ext>
              </a:extLst>
            </p:cNvPr>
            <p:cNvPicPr>
              <a:picLocks noChangeAspect="1"/>
            </p:cNvPicPr>
            <p:nvPr/>
          </p:nvPicPr>
          <p:blipFill>
            <a:blip r:embed="rId14"/>
            <a:stretch>
              <a:fillRect/>
            </a:stretch>
          </p:blipFill>
          <p:spPr>
            <a:xfrm>
              <a:off x="9489000" y="4600874"/>
              <a:ext cx="245690" cy="245690"/>
            </a:xfrm>
            <a:prstGeom prst="rect">
              <a:avLst/>
            </a:prstGeom>
          </p:spPr>
        </p:pic>
      </p:grpSp>
      <p:cxnSp>
        <p:nvCxnSpPr>
          <p:cNvPr id="152" name="直線矢印コネクタ 151">
            <a:extLst>
              <a:ext uri="{FF2B5EF4-FFF2-40B4-BE49-F238E27FC236}">
                <a16:creationId xmlns:a16="http://schemas.microsoft.com/office/drawing/2014/main" id="{2667CD4D-FD8C-2C15-3FAD-684FFB0E1D5D}"/>
              </a:ext>
            </a:extLst>
          </p:cNvPr>
          <p:cNvCxnSpPr>
            <a:cxnSpLocks/>
          </p:cNvCxnSpPr>
          <p:nvPr/>
        </p:nvCxnSpPr>
        <p:spPr>
          <a:xfrm flipV="1">
            <a:off x="2534804" y="4355238"/>
            <a:ext cx="0" cy="444580"/>
          </a:xfrm>
          <a:prstGeom prst="straightConnector1">
            <a:avLst/>
          </a:prstGeom>
          <a:ln w="15875">
            <a:solidFill>
              <a:schemeClr val="tx1">
                <a:lumMod val="85000"/>
                <a:lumOff val="15000"/>
              </a:schemeClr>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153" name="カギ線コネクタ 152">
            <a:extLst>
              <a:ext uri="{FF2B5EF4-FFF2-40B4-BE49-F238E27FC236}">
                <a16:creationId xmlns:a16="http://schemas.microsoft.com/office/drawing/2014/main" id="{8A410E40-2619-5D6A-925D-F542F1954FE6}"/>
              </a:ext>
            </a:extLst>
          </p:cNvPr>
          <p:cNvCxnSpPr>
            <a:cxnSpLocks/>
          </p:cNvCxnSpPr>
          <p:nvPr/>
        </p:nvCxnSpPr>
        <p:spPr>
          <a:xfrm rot="16200000" flipV="1">
            <a:off x="2886725" y="5252491"/>
            <a:ext cx="661292" cy="522948"/>
          </a:xfrm>
          <a:prstGeom prst="bentConnector3">
            <a:avLst>
              <a:gd name="adj1" fmla="val 100759"/>
            </a:avLst>
          </a:prstGeom>
          <a:ln w="15875">
            <a:solidFill>
              <a:schemeClr val="tx1">
                <a:lumMod val="85000"/>
                <a:lumOff val="15000"/>
              </a:schemeClr>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154" name="カギ線コネクタ 153">
            <a:extLst>
              <a:ext uri="{FF2B5EF4-FFF2-40B4-BE49-F238E27FC236}">
                <a16:creationId xmlns:a16="http://schemas.microsoft.com/office/drawing/2014/main" id="{DBBAF8CD-B462-27C4-AECC-B366AA27366F}"/>
              </a:ext>
            </a:extLst>
          </p:cNvPr>
          <p:cNvCxnSpPr>
            <a:cxnSpLocks/>
          </p:cNvCxnSpPr>
          <p:nvPr/>
        </p:nvCxnSpPr>
        <p:spPr>
          <a:xfrm rot="5400000" flipH="1" flipV="1">
            <a:off x="1481199" y="5253706"/>
            <a:ext cx="666820" cy="517172"/>
          </a:xfrm>
          <a:prstGeom prst="bentConnector3">
            <a:avLst>
              <a:gd name="adj1" fmla="val 99760"/>
            </a:avLst>
          </a:prstGeom>
          <a:ln w="15875">
            <a:solidFill>
              <a:schemeClr val="tx1">
                <a:lumMod val="85000"/>
                <a:lumOff val="15000"/>
              </a:schemeClr>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155" name="カギ線コネクタ 154">
            <a:extLst>
              <a:ext uri="{FF2B5EF4-FFF2-40B4-BE49-F238E27FC236}">
                <a16:creationId xmlns:a16="http://schemas.microsoft.com/office/drawing/2014/main" id="{5C5F69A5-D828-DF34-62C8-2C2B3F9F5B38}"/>
              </a:ext>
            </a:extLst>
          </p:cNvPr>
          <p:cNvCxnSpPr>
            <a:cxnSpLocks/>
          </p:cNvCxnSpPr>
          <p:nvPr/>
        </p:nvCxnSpPr>
        <p:spPr>
          <a:xfrm rot="5400000">
            <a:off x="1328833" y="5085038"/>
            <a:ext cx="799550" cy="689174"/>
          </a:xfrm>
          <a:prstGeom prst="bentConnector3">
            <a:avLst>
              <a:gd name="adj1" fmla="val 780"/>
            </a:avLst>
          </a:prstGeom>
          <a:ln w="15875">
            <a:solidFill>
              <a:schemeClr val="tx1">
                <a:lumMod val="85000"/>
                <a:lumOff val="15000"/>
              </a:schemeClr>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156" name="カギ線コネクタ 155">
            <a:extLst>
              <a:ext uri="{FF2B5EF4-FFF2-40B4-BE49-F238E27FC236}">
                <a16:creationId xmlns:a16="http://schemas.microsoft.com/office/drawing/2014/main" id="{12C00CE4-A1FC-2CAF-FB1A-4853BF4504D9}"/>
              </a:ext>
            </a:extLst>
          </p:cNvPr>
          <p:cNvCxnSpPr>
            <a:cxnSpLocks/>
          </p:cNvCxnSpPr>
          <p:nvPr/>
        </p:nvCxnSpPr>
        <p:spPr>
          <a:xfrm rot="16200000" flipH="1">
            <a:off x="2902835" y="5079860"/>
            <a:ext cx="771744" cy="692332"/>
          </a:xfrm>
          <a:prstGeom prst="bentConnector3">
            <a:avLst>
              <a:gd name="adj1" fmla="val 506"/>
            </a:avLst>
          </a:prstGeom>
          <a:ln w="15875">
            <a:solidFill>
              <a:schemeClr val="tx1">
                <a:lumMod val="85000"/>
                <a:lumOff val="15000"/>
              </a:schemeClr>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157" name="直線矢印コネクタ 156">
            <a:extLst>
              <a:ext uri="{FF2B5EF4-FFF2-40B4-BE49-F238E27FC236}">
                <a16:creationId xmlns:a16="http://schemas.microsoft.com/office/drawing/2014/main" id="{3C1C6B89-6614-957A-D396-301A7746E09B}"/>
              </a:ext>
            </a:extLst>
          </p:cNvPr>
          <p:cNvCxnSpPr>
            <a:cxnSpLocks/>
          </p:cNvCxnSpPr>
          <p:nvPr/>
        </p:nvCxnSpPr>
        <p:spPr>
          <a:xfrm>
            <a:off x="2366971" y="4378679"/>
            <a:ext cx="0" cy="429702"/>
          </a:xfrm>
          <a:prstGeom prst="straightConnector1">
            <a:avLst/>
          </a:prstGeom>
          <a:ln w="15875">
            <a:solidFill>
              <a:schemeClr val="tx1">
                <a:lumMod val="85000"/>
                <a:lumOff val="15000"/>
              </a:schemeClr>
            </a:solidFill>
            <a:tailEnd type="triangle" w="sm" len="med"/>
          </a:ln>
        </p:spPr>
        <p:style>
          <a:lnRef idx="1">
            <a:schemeClr val="accent1"/>
          </a:lnRef>
          <a:fillRef idx="0">
            <a:schemeClr val="accent1"/>
          </a:fillRef>
          <a:effectRef idx="0">
            <a:schemeClr val="accent1"/>
          </a:effectRef>
          <a:fontRef idx="minor">
            <a:schemeClr val="tx1"/>
          </a:fontRef>
        </p:style>
      </p:cxnSp>
      <p:sp>
        <p:nvSpPr>
          <p:cNvPr id="158" name="正方形/長方形 157">
            <a:extLst>
              <a:ext uri="{FF2B5EF4-FFF2-40B4-BE49-F238E27FC236}">
                <a16:creationId xmlns:a16="http://schemas.microsoft.com/office/drawing/2014/main" id="{6DF434B6-C5A2-9360-90AE-87582CAEECE3}"/>
              </a:ext>
            </a:extLst>
          </p:cNvPr>
          <p:cNvSpPr/>
          <p:nvPr/>
        </p:nvSpPr>
        <p:spPr>
          <a:xfrm>
            <a:off x="2473748" y="4482082"/>
            <a:ext cx="122029" cy="122029"/>
          </a:xfrm>
          <a:prstGeom prst="rect">
            <a:avLst/>
          </a:prstGeom>
          <a:solidFill>
            <a:schemeClr val="accent5">
              <a:lumMod val="20000"/>
              <a:lumOff val="80000"/>
            </a:schemeClr>
          </a:solidFill>
          <a:ln w="1270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j-lt"/>
              <a:ea typeface="MS PGothic" panose="020B0600070205080204" pitchFamily="34" charset="-128"/>
            </a:endParaRPr>
          </a:p>
        </p:txBody>
      </p:sp>
      <p:sp>
        <p:nvSpPr>
          <p:cNvPr id="159" name="正方形/長方形 158">
            <a:extLst>
              <a:ext uri="{FF2B5EF4-FFF2-40B4-BE49-F238E27FC236}">
                <a16:creationId xmlns:a16="http://schemas.microsoft.com/office/drawing/2014/main" id="{6983995E-744E-996D-905D-889A988DD2C3}"/>
              </a:ext>
            </a:extLst>
          </p:cNvPr>
          <p:cNvSpPr/>
          <p:nvPr/>
        </p:nvSpPr>
        <p:spPr>
          <a:xfrm>
            <a:off x="2308139" y="4508790"/>
            <a:ext cx="122029" cy="122029"/>
          </a:xfrm>
          <a:prstGeom prst="rect">
            <a:avLst/>
          </a:prstGeom>
          <a:solidFill>
            <a:schemeClr val="accent5">
              <a:lumMod val="20000"/>
              <a:lumOff val="80000"/>
            </a:schemeClr>
          </a:solidFill>
          <a:ln w="1270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j-lt"/>
              <a:ea typeface="MS PGothic" panose="020B0600070205080204" pitchFamily="34" charset="-128"/>
            </a:endParaRPr>
          </a:p>
        </p:txBody>
      </p:sp>
      <p:sp>
        <p:nvSpPr>
          <p:cNvPr id="160" name="正方形/長方形 159">
            <a:extLst>
              <a:ext uri="{FF2B5EF4-FFF2-40B4-BE49-F238E27FC236}">
                <a16:creationId xmlns:a16="http://schemas.microsoft.com/office/drawing/2014/main" id="{0F60A0CB-E6D4-B52B-164D-B6A0D4BA4691}"/>
              </a:ext>
            </a:extLst>
          </p:cNvPr>
          <p:cNvSpPr/>
          <p:nvPr/>
        </p:nvSpPr>
        <p:spPr>
          <a:xfrm>
            <a:off x="1325753" y="5304361"/>
            <a:ext cx="122029" cy="122029"/>
          </a:xfrm>
          <a:prstGeom prst="rect">
            <a:avLst/>
          </a:prstGeom>
          <a:solidFill>
            <a:schemeClr val="accent5">
              <a:lumMod val="20000"/>
              <a:lumOff val="80000"/>
            </a:schemeClr>
          </a:solidFill>
          <a:ln w="1270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j-lt"/>
              <a:ea typeface="MS PGothic" panose="020B0600070205080204" pitchFamily="34" charset="-128"/>
            </a:endParaRPr>
          </a:p>
        </p:txBody>
      </p:sp>
      <p:sp>
        <p:nvSpPr>
          <p:cNvPr id="161" name="正方形/長方形 160">
            <a:extLst>
              <a:ext uri="{FF2B5EF4-FFF2-40B4-BE49-F238E27FC236}">
                <a16:creationId xmlns:a16="http://schemas.microsoft.com/office/drawing/2014/main" id="{47EE16EE-A082-C2C5-83D0-5504F750977F}"/>
              </a:ext>
            </a:extLst>
          </p:cNvPr>
          <p:cNvSpPr/>
          <p:nvPr/>
        </p:nvSpPr>
        <p:spPr>
          <a:xfrm>
            <a:off x="3572265" y="5357077"/>
            <a:ext cx="122029" cy="122029"/>
          </a:xfrm>
          <a:prstGeom prst="rect">
            <a:avLst/>
          </a:prstGeom>
          <a:solidFill>
            <a:schemeClr val="accent5">
              <a:lumMod val="20000"/>
              <a:lumOff val="80000"/>
            </a:schemeClr>
          </a:solidFill>
          <a:ln w="1270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j-lt"/>
              <a:ea typeface="MS PGothic" panose="020B0600070205080204" pitchFamily="34" charset="-128"/>
            </a:endParaRPr>
          </a:p>
        </p:txBody>
      </p:sp>
      <p:grpSp>
        <p:nvGrpSpPr>
          <p:cNvPr id="162" name="グループ化 161">
            <a:extLst>
              <a:ext uri="{FF2B5EF4-FFF2-40B4-BE49-F238E27FC236}">
                <a16:creationId xmlns:a16="http://schemas.microsoft.com/office/drawing/2014/main" id="{D7A32D07-174F-E455-980A-DFFA5F97A430}"/>
              </a:ext>
            </a:extLst>
          </p:cNvPr>
          <p:cNvGrpSpPr/>
          <p:nvPr/>
        </p:nvGrpSpPr>
        <p:grpSpPr>
          <a:xfrm>
            <a:off x="1425724" y="5273042"/>
            <a:ext cx="261610" cy="184666"/>
            <a:chOff x="6386262" y="5494623"/>
            <a:chExt cx="261610" cy="184666"/>
          </a:xfrm>
        </p:grpSpPr>
        <p:sp>
          <p:nvSpPr>
            <p:cNvPr id="163" name="角丸四角形 162">
              <a:extLst>
                <a:ext uri="{FF2B5EF4-FFF2-40B4-BE49-F238E27FC236}">
                  <a16:creationId xmlns:a16="http://schemas.microsoft.com/office/drawing/2014/main" id="{95470A70-C246-22DB-037E-6723942BBF0E}"/>
                </a:ext>
              </a:extLst>
            </p:cNvPr>
            <p:cNvSpPr/>
            <p:nvPr/>
          </p:nvSpPr>
          <p:spPr>
            <a:xfrm>
              <a:off x="6459406" y="5534181"/>
              <a:ext cx="109673" cy="109673"/>
            </a:xfrm>
            <a:prstGeom prst="roundRect">
              <a:avLst/>
            </a:prstGeom>
            <a:solidFill>
              <a:srgbClr val="FFFF00"/>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85000"/>
                    <a:lumOff val="15000"/>
                  </a:schemeClr>
                </a:solidFill>
                <a:latin typeface="+mj-lt"/>
                <a:ea typeface="MS PGothic" panose="020B0600070205080204" pitchFamily="34" charset="-128"/>
              </a:endParaRPr>
            </a:p>
          </p:txBody>
        </p:sp>
        <p:sp>
          <p:nvSpPr>
            <p:cNvPr id="164" name="テキスト ボックス 163">
              <a:extLst>
                <a:ext uri="{FF2B5EF4-FFF2-40B4-BE49-F238E27FC236}">
                  <a16:creationId xmlns:a16="http://schemas.microsoft.com/office/drawing/2014/main" id="{7736A087-65C9-866F-9E80-CE42C3B4AAA2}"/>
                </a:ext>
              </a:extLst>
            </p:cNvPr>
            <p:cNvSpPr txBox="1"/>
            <p:nvPr/>
          </p:nvSpPr>
          <p:spPr>
            <a:xfrm>
              <a:off x="6386262" y="5494623"/>
              <a:ext cx="261610" cy="184666"/>
            </a:xfrm>
            <a:prstGeom prst="rect">
              <a:avLst/>
            </a:prstGeom>
            <a:noFill/>
          </p:spPr>
          <p:txBody>
            <a:bodyPr wrap="none" rtlCol="0">
              <a:spAutoFit/>
            </a:bodyPr>
            <a:lstStyle/>
            <a:p>
              <a:r>
                <a:rPr kumimoji="1" lang="ja-JP" altLang="en-US" sz="600">
                  <a:solidFill>
                    <a:schemeClr val="tx1">
                      <a:lumMod val="85000"/>
                      <a:lumOff val="15000"/>
                    </a:schemeClr>
                  </a:solidFill>
                  <a:latin typeface="+mj-lt"/>
                  <a:ea typeface="MS PGothic" panose="020B0600070205080204" pitchFamily="34" charset="-128"/>
                </a:rPr>
                <a:t>￥</a:t>
              </a:r>
              <a:endParaRPr kumimoji="1" lang="ja-JP" altLang="en-US" sz="1100">
                <a:solidFill>
                  <a:schemeClr val="tx1">
                    <a:lumMod val="85000"/>
                    <a:lumOff val="15000"/>
                  </a:schemeClr>
                </a:solidFill>
                <a:latin typeface="+mj-lt"/>
                <a:ea typeface="MS PGothic" panose="020B0600070205080204" pitchFamily="34" charset="-128"/>
              </a:endParaRPr>
            </a:p>
          </p:txBody>
        </p:sp>
      </p:grpSp>
      <p:grpSp>
        <p:nvGrpSpPr>
          <p:cNvPr id="165" name="グループ化 164">
            <a:extLst>
              <a:ext uri="{FF2B5EF4-FFF2-40B4-BE49-F238E27FC236}">
                <a16:creationId xmlns:a16="http://schemas.microsoft.com/office/drawing/2014/main" id="{03EFB75F-1A3F-7E19-10CF-08D251730D53}"/>
              </a:ext>
            </a:extLst>
          </p:cNvPr>
          <p:cNvGrpSpPr/>
          <p:nvPr/>
        </p:nvGrpSpPr>
        <p:grpSpPr>
          <a:xfrm>
            <a:off x="2405564" y="4589760"/>
            <a:ext cx="261610" cy="184666"/>
            <a:chOff x="6386262" y="5494623"/>
            <a:chExt cx="261610" cy="184666"/>
          </a:xfrm>
        </p:grpSpPr>
        <p:sp>
          <p:nvSpPr>
            <p:cNvPr id="166" name="角丸四角形 165">
              <a:extLst>
                <a:ext uri="{FF2B5EF4-FFF2-40B4-BE49-F238E27FC236}">
                  <a16:creationId xmlns:a16="http://schemas.microsoft.com/office/drawing/2014/main" id="{602C9148-A009-FE90-9ADD-2D859DCEC0ED}"/>
                </a:ext>
              </a:extLst>
            </p:cNvPr>
            <p:cNvSpPr/>
            <p:nvPr/>
          </p:nvSpPr>
          <p:spPr>
            <a:xfrm>
              <a:off x="6459406" y="5534181"/>
              <a:ext cx="109673" cy="109673"/>
            </a:xfrm>
            <a:prstGeom prst="roundRect">
              <a:avLst/>
            </a:prstGeom>
            <a:solidFill>
              <a:srgbClr val="FFFF00"/>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85000"/>
                    <a:lumOff val="15000"/>
                  </a:schemeClr>
                </a:solidFill>
                <a:latin typeface="+mj-lt"/>
                <a:ea typeface="MS PGothic" panose="020B0600070205080204" pitchFamily="34" charset="-128"/>
              </a:endParaRPr>
            </a:p>
          </p:txBody>
        </p:sp>
        <p:sp>
          <p:nvSpPr>
            <p:cNvPr id="167" name="テキスト ボックス 166">
              <a:extLst>
                <a:ext uri="{FF2B5EF4-FFF2-40B4-BE49-F238E27FC236}">
                  <a16:creationId xmlns:a16="http://schemas.microsoft.com/office/drawing/2014/main" id="{AABB1CE7-59A3-544C-880C-6ABA744DC0CB}"/>
                </a:ext>
              </a:extLst>
            </p:cNvPr>
            <p:cNvSpPr txBox="1"/>
            <p:nvPr/>
          </p:nvSpPr>
          <p:spPr>
            <a:xfrm>
              <a:off x="6386262" y="5494623"/>
              <a:ext cx="261610" cy="184666"/>
            </a:xfrm>
            <a:prstGeom prst="rect">
              <a:avLst/>
            </a:prstGeom>
            <a:noFill/>
          </p:spPr>
          <p:txBody>
            <a:bodyPr wrap="none" rtlCol="0">
              <a:spAutoFit/>
            </a:bodyPr>
            <a:lstStyle/>
            <a:p>
              <a:r>
                <a:rPr kumimoji="1" lang="ja-JP" altLang="en-US" sz="600">
                  <a:solidFill>
                    <a:schemeClr val="tx1">
                      <a:lumMod val="85000"/>
                      <a:lumOff val="15000"/>
                    </a:schemeClr>
                  </a:solidFill>
                  <a:latin typeface="+mj-lt"/>
                  <a:ea typeface="MS PGothic" panose="020B0600070205080204" pitchFamily="34" charset="-128"/>
                </a:rPr>
                <a:t>￥</a:t>
              </a:r>
              <a:endParaRPr kumimoji="1" lang="ja-JP" altLang="en-US" sz="1100">
                <a:solidFill>
                  <a:schemeClr val="tx1">
                    <a:lumMod val="85000"/>
                    <a:lumOff val="15000"/>
                  </a:schemeClr>
                </a:solidFill>
                <a:latin typeface="+mj-lt"/>
                <a:ea typeface="MS PGothic" panose="020B0600070205080204" pitchFamily="34" charset="-128"/>
              </a:endParaRPr>
            </a:p>
          </p:txBody>
        </p:sp>
      </p:grpSp>
      <p:sp>
        <p:nvSpPr>
          <p:cNvPr id="168" name="正方形/長方形 167">
            <a:extLst>
              <a:ext uri="{FF2B5EF4-FFF2-40B4-BE49-F238E27FC236}">
                <a16:creationId xmlns:a16="http://schemas.microsoft.com/office/drawing/2014/main" id="{70059BCF-17D5-D9C2-0EAF-9935120E167A}"/>
              </a:ext>
            </a:extLst>
          </p:cNvPr>
          <p:cNvSpPr/>
          <p:nvPr/>
        </p:nvSpPr>
        <p:spPr>
          <a:xfrm>
            <a:off x="3785392" y="5261400"/>
            <a:ext cx="986816" cy="517737"/>
          </a:xfrm>
          <a:prstGeom prst="rect">
            <a:avLst/>
          </a:prstGeom>
          <a:solidFill>
            <a:srgbClr val="10EC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dk1"/>
                </a:solidFill>
                <a:latin typeface="Meiryo UI" panose="020B0604030504040204" pitchFamily="50" charset="-128"/>
                <a:ea typeface="Meiryo UI" panose="020B0604030504040204" pitchFamily="50" charset="-128"/>
                <a:cs typeface="Calibri"/>
              </a:rPr>
              <a:t>センサデータ自体に患者本人のもの</a:t>
            </a:r>
            <a:endParaRPr lang="en-US" altLang="ja-JP" sz="800" dirty="0">
              <a:solidFill>
                <a:schemeClr val="dk1"/>
              </a:solidFill>
              <a:latin typeface="Meiryo UI" panose="020B0604030504040204" pitchFamily="50" charset="-128"/>
              <a:ea typeface="Meiryo UI" panose="020B0604030504040204" pitchFamily="50" charset="-128"/>
              <a:cs typeface="Calibri"/>
            </a:endParaRPr>
          </a:p>
          <a:p>
            <a:pPr algn="ctr"/>
            <a:r>
              <a:rPr lang="ja-JP" altLang="en-US" sz="800" dirty="0">
                <a:solidFill>
                  <a:schemeClr val="dk1"/>
                </a:solidFill>
                <a:latin typeface="Meiryo UI" panose="020B0604030504040204" pitchFamily="50" charset="-128"/>
                <a:ea typeface="Meiryo UI" panose="020B0604030504040204" pitchFamily="50" charset="-128"/>
                <a:cs typeface="Calibri"/>
              </a:rPr>
              <a:t>である証明がない</a:t>
            </a:r>
          </a:p>
        </p:txBody>
      </p:sp>
      <p:sp>
        <p:nvSpPr>
          <p:cNvPr id="170" name="Google Shape;245;p9">
            <a:extLst>
              <a:ext uri="{FF2B5EF4-FFF2-40B4-BE49-F238E27FC236}">
                <a16:creationId xmlns:a16="http://schemas.microsoft.com/office/drawing/2014/main" id="{7DC63EF1-588A-95B5-5C71-89EEFCCF778B}"/>
              </a:ext>
            </a:extLst>
          </p:cNvPr>
          <p:cNvSpPr/>
          <p:nvPr/>
        </p:nvSpPr>
        <p:spPr>
          <a:xfrm>
            <a:off x="288243" y="884934"/>
            <a:ext cx="4428000" cy="360000"/>
          </a:xfrm>
          <a:prstGeom prst="rect">
            <a:avLst/>
          </a:prstGeom>
          <a:solidFill>
            <a:srgbClr val="7F7F7F"/>
          </a:solidFill>
          <a:ln w="9525" cap="flat" cmpd="sng">
            <a:solidFill>
              <a:schemeClr val="tx2"/>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rtl="0">
              <a:spcBef>
                <a:spcPts val="0"/>
              </a:spcBef>
              <a:spcAft>
                <a:spcPts val="0"/>
              </a:spcAft>
              <a:buNone/>
            </a:pPr>
            <a:r>
              <a:rPr lang="ja-JP" sz="1400" b="1" dirty="0">
                <a:solidFill>
                  <a:schemeClr val="lt1"/>
                </a:solidFill>
                <a:latin typeface="Meiryo UI" panose="020B0604030504040204" pitchFamily="50" charset="-128"/>
                <a:ea typeface="Meiryo UI" panose="020B0604030504040204" pitchFamily="50" charset="-128"/>
                <a:cs typeface="Calibri"/>
                <a:sym typeface="Calibri"/>
              </a:rPr>
              <a:t>現在の課題（ペインポイント）</a:t>
            </a:r>
            <a:endParaRPr dirty="0">
              <a:latin typeface="Meiryo UI" panose="020B0604030504040204" pitchFamily="50" charset="-128"/>
              <a:ea typeface="Meiryo UI" panose="020B0604030504040204" pitchFamily="50" charset="-128"/>
            </a:endParaRPr>
          </a:p>
        </p:txBody>
      </p:sp>
      <p:sp>
        <p:nvSpPr>
          <p:cNvPr id="172" name="Google Shape;248;p9">
            <a:extLst>
              <a:ext uri="{FF2B5EF4-FFF2-40B4-BE49-F238E27FC236}">
                <a16:creationId xmlns:a16="http://schemas.microsoft.com/office/drawing/2014/main" id="{99BD510E-0B48-F5A7-EAB7-B3F923BD3388}"/>
              </a:ext>
            </a:extLst>
          </p:cNvPr>
          <p:cNvSpPr/>
          <p:nvPr/>
        </p:nvSpPr>
        <p:spPr>
          <a:xfrm>
            <a:off x="288245" y="1246648"/>
            <a:ext cx="4428000" cy="1937184"/>
          </a:xfrm>
          <a:prstGeom prst="rect">
            <a:avLst/>
          </a:prstGeom>
          <a:solidFill>
            <a:srgbClr val="F2F2F2"/>
          </a:solidFill>
          <a:ln w="9525" cap="flat" cmpd="sng">
            <a:solidFill>
              <a:schemeClr val="tx2"/>
            </a:solidFill>
            <a:prstDash val="solid"/>
            <a:round/>
            <a:headEnd type="none" w="sm" len="sm"/>
            <a:tailEnd type="none" w="sm" len="sm"/>
          </a:ln>
        </p:spPr>
        <p:txBody>
          <a:bodyPr spcFirstLastPara="1" wrap="square" lIns="36000" tIns="36000" rIns="36000" bIns="36000" anchor="ctr" anchorCtr="0">
            <a:noAutofit/>
          </a:bodyPr>
          <a:lstStyle/>
          <a:p>
            <a:pPr marL="342900" marR="0" lvl="0" indent="-204788" algn="l" rtl="0">
              <a:spcBef>
                <a:spcPts val="0"/>
              </a:spcBef>
              <a:spcAft>
                <a:spcPts val="0"/>
              </a:spcAft>
              <a:buClr>
                <a:schemeClr val="dk1"/>
              </a:buClr>
              <a:buSzPts val="1200"/>
              <a:buFont typeface="Arial"/>
              <a:buChar char="•"/>
            </a:pPr>
            <a:r>
              <a:rPr lang="ja-JP" sz="1200" dirty="0">
                <a:solidFill>
                  <a:schemeClr val="dk1"/>
                </a:solidFill>
                <a:latin typeface="Meiryo UI" panose="020B0604030504040204" pitchFamily="50" charset="-128"/>
                <a:ea typeface="Meiryo UI" panose="020B0604030504040204" pitchFamily="50" charset="-128"/>
                <a:cs typeface="Calibri"/>
                <a:sym typeface="Calibri"/>
              </a:rPr>
              <a:t>スマートフォンアプリにはDIDが付与されている一方で</a:t>
            </a:r>
            <a:r>
              <a:rPr lang="ja-JP" altLang="en-US" sz="1200" dirty="0">
                <a:solidFill>
                  <a:schemeClr val="dk1"/>
                </a:solidFill>
                <a:latin typeface="Meiryo UI" panose="020B0604030504040204" pitchFamily="50" charset="-128"/>
                <a:ea typeface="Meiryo UI" panose="020B0604030504040204" pitchFamily="50" charset="-128"/>
                <a:cs typeface="Calibri"/>
                <a:sym typeface="Calibri"/>
              </a:rPr>
              <a:t>，</a:t>
            </a:r>
            <a:r>
              <a:rPr lang="ja-JP" sz="1200" b="1" u="sng" dirty="0">
                <a:solidFill>
                  <a:schemeClr val="dk1"/>
                </a:solidFill>
                <a:latin typeface="Meiryo UI" panose="020B0604030504040204" pitchFamily="50" charset="-128"/>
                <a:ea typeface="Meiryo UI" panose="020B0604030504040204" pitchFamily="50" charset="-128"/>
                <a:cs typeface="Calibri"/>
                <a:sym typeface="Calibri"/>
              </a:rPr>
              <a:t>センサデータ自体に患者本人のものであることの証明がない</a:t>
            </a:r>
            <a:endParaRPr sz="1200" b="1" u="sng" dirty="0">
              <a:solidFill>
                <a:schemeClr val="dk1"/>
              </a:solidFill>
              <a:latin typeface="Meiryo UI" panose="020B0604030504040204" pitchFamily="50" charset="-128"/>
              <a:ea typeface="Meiryo UI" panose="020B0604030504040204" pitchFamily="50" charset="-128"/>
              <a:cs typeface="Calibri"/>
              <a:sym typeface="Calibri"/>
            </a:endParaRPr>
          </a:p>
          <a:p>
            <a:pPr marL="342900" marR="0" lvl="0" indent="-204788" algn="l" rtl="0">
              <a:spcBef>
                <a:spcPts val="300"/>
              </a:spcBef>
              <a:spcAft>
                <a:spcPts val="0"/>
              </a:spcAft>
              <a:buClr>
                <a:schemeClr val="dk1"/>
              </a:buClr>
              <a:buSzPts val="1200"/>
              <a:buFont typeface="Arial"/>
              <a:buChar char="•"/>
            </a:pPr>
            <a:r>
              <a:rPr lang="ja-JP" sz="1200" dirty="0">
                <a:solidFill>
                  <a:schemeClr val="dk1"/>
                </a:solidFill>
                <a:latin typeface="Meiryo UI" panose="020B0604030504040204" pitchFamily="50" charset="-128"/>
                <a:ea typeface="Meiryo UI" panose="020B0604030504040204" pitchFamily="50" charset="-128"/>
                <a:cs typeface="Calibri"/>
                <a:sym typeface="Calibri"/>
              </a:rPr>
              <a:t>共有の取り消しの際のポイントの返戻システムなど、ユーザの</a:t>
            </a:r>
            <a:r>
              <a:rPr lang="ja-JP" sz="1200" b="1" u="sng" dirty="0">
                <a:solidFill>
                  <a:schemeClr val="dk1"/>
                </a:solidFill>
                <a:latin typeface="Meiryo UI" panose="020B0604030504040204" pitchFamily="50" charset="-128"/>
                <a:ea typeface="Meiryo UI" panose="020B0604030504040204" pitchFamily="50" charset="-128"/>
                <a:cs typeface="Calibri"/>
                <a:sym typeface="Calibri"/>
              </a:rPr>
              <a:t>データの主体的管理権限と研究機関/製薬機関にとって魅力的なトークンエコノミーの両立</a:t>
            </a:r>
            <a:r>
              <a:rPr lang="ja-JP" sz="1200" dirty="0">
                <a:solidFill>
                  <a:schemeClr val="dk1"/>
                </a:solidFill>
                <a:latin typeface="Meiryo UI" panose="020B0604030504040204" pitchFamily="50" charset="-128"/>
                <a:ea typeface="Meiryo UI" panose="020B0604030504040204" pitchFamily="50" charset="-128"/>
                <a:cs typeface="Calibri"/>
                <a:sym typeface="Calibri"/>
              </a:rPr>
              <a:t>ができていない</a:t>
            </a:r>
            <a:endParaRPr sz="1200" dirty="0">
              <a:solidFill>
                <a:schemeClr val="dk1"/>
              </a:solidFill>
              <a:latin typeface="Meiryo UI" panose="020B0604030504040204" pitchFamily="50" charset="-128"/>
              <a:ea typeface="Meiryo UI" panose="020B0604030504040204" pitchFamily="50" charset="-128"/>
              <a:cs typeface="Calibri"/>
              <a:sym typeface="Calibri"/>
            </a:endParaRPr>
          </a:p>
          <a:p>
            <a:pPr marL="342900" marR="0" lvl="0" indent="-204788" algn="l" rtl="0">
              <a:spcBef>
                <a:spcPts val="300"/>
              </a:spcBef>
              <a:spcAft>
                <a:spcPts val="0"/>
              </a:spcAft>
              <a:buClr>
                <a:schemeClr val="dk1"/>
              </a:buClr>
              <a:buSzPts val="1200"/>
              <a:buFont typeface="Arial"/>
              <a:buChar char="•"/>
            </a:pPr>
            <a:r>
              <a:rPr lang="ja-JP" sz="1200" dirty="0">
                <a:solidFill>
                  <a:schemeClr val="dk1"/>
                </a:solidFill>
                <a:latin typeface="Meiryo UI" panose="020B0604030504040204" pitchFamily="50" charset="-128"/>
                <a:ea typeface="Meiryo UI" panose="020B0604030504040204" pitchFamily="50" charset="-128"/>
                <a:cs typeface="Calibri"/>
                <a:sym typeface="Calibri"/>
              </a:rPr>
              <a:t>ユーザが継続的にアプリケーションを使用し、第三者に共有したくなるような</a:t>
            </a:r>
            <a:r>
              <a:rPr lang="ja-JP" sz="1200" b="1" u="sng" dirty="0">
                <a:solidFill>
                  <a:schemeClr val="dk1"/>
                </a:solidFill>
                <a:latin typeface="Meiryo UI" panose="020B0604030504040204" pitchFamily="50" charset="-128"/>
                <a:ea typeface="Meiryo UI" panose="020B0604030504040204" pitchFamily="50" charset="-128"/>
                <a:cs typeface="Calibri"/>
                <a:sym typeface="Calibri"/>
              </a:rPr>
              <a:t>インセンティブ設計ができていない</a:t>
            </a:r>
            <a:endParaRPr sz="1200" b="1" u="sng" dirty="0">
              <a:latin typeface="Meiryo UI" panose="020B0604030504040204" pitchFamily="50" charset="-128"/>
              <a:ea typeface="Meiryo UI" panose="020B0604030504040204" pitchFamily="50" charset="-128"/>
            </a:endParaRPr>
          </a:p>
        </p:txBody>
      </p:sp>
      <p:sp>
        <p:nvSpPr>
          <p:cNvPr id="180" name="テキスト ボックス 179">
            <a:extLst>
              <a:ext uri="{FF2B5EF4-FFF2-40B4-BE49-F238E27FC236}">
                <a16:creationId xmlns:a16="http://schemas.microsoft.com/office/drawing/2014/main" id="{9FD387E3-FAD9-9058-ADF3-3AC1D27A97E2}"/>
              </a:ext>
            </a:extLst>
          </p:cNvPr>
          <p:cNvSpPr txBox="1"/>
          <p:nvPr/>
        </p:nvSpPr>
        <p:spPr>
          <a:xfrm>
            <a:off x="919441" y="6438141"/>
            <a:ext cx="1056700" cy="215444"/>
          </a:xfrm>
          <a:prstGeom prst="rect">
            <a:avLst/>
          </a:prstGeom>
          <a:noFill/>
        </p:spPr>
        <p:txBody>
          <a:bodyPr wrap="none" rtlCol="0">
            <a:spAutoFit/>
          </a:bodyPr>
          <a:lstStyle/>
          <a:p>
            <a:pPr algn="ctr"/>
            <a:r>
              <a:rPr kumimoji="1" lang="ja-JP" altLang="en-US" sz="800">
                <a:latin typeface="Meiryo UI" panose="020B0604030504040204" pitchFamily="50" charset="-128"/>
                <a:ea typeface="Meiryo UI" panose="020B0604030504040204" pitchFamily="50" charset="-128"/>
              </a:rPr>
              <a:t>研究機関</a:t>
            </a:r>
            <a:r>
              <a:rPr kumimoji="1" lang="en-US" altLang="ja-JP" sz="800" dirty="0">
                <a:latin typeface="Meiryo UI" panose="020B0604030504040204" pitchFamily="50" charset="-128"/>
                <a:ea typeface="Meiryo UI" panose="020B0604030504040204" pitchFamily="50" charset="-128"/>
              </a:rPr>
              <a:t>/</a:t>
            </a:r>
            <a:r>
              <a:rPr kumimoji="1" lang="ja-JP" altLang="en-US" sz="800">
                <a:latin typeface="Meiryo UI" panose="020B0604030504040204" pitchFamily="50" charset="-128"/>
                <a:ea typeface="Meiryo UI" panose="020B0604030504040204" pitchFamily="50" charset="-128"/>
              </a:rPr>
              <a:t>製薬会社</a:t>
            </a:r>
          </a:p>
        </p:txBody>
      </p:sp>
      <p:sp>
        <p:nvSpPr>
          <p:cNvPr id="182" name="テキスト ボックス 181">
            <a:extLst>
              <a:ext uri="{FF2B5EF4-FFF2-40B4-BE49-F238E27FC236}">
                <a16:creationId xmlns:a16="http://schemas.microsoft.com/office/drawing/2014/main" id="{2B3C38FC-6BCA-1DE4-26EE-934F22D696E9}"/>
              </a:ext>
            </a:extLst>
          </p:cNvPr>
          <p:cNvSpPr txBox="1"/>
          <p:nvPr/>
        </p:nvSpPr>
        <p:spPr>
          <a:xfrm>
            <a:off x="3263689" y="6438141"/>
            <a:ext cx="595035" cy="215444"/>
          </a:xfrm>
          <a:prstGeom prst="rect">
            <a:avLst/>
          </a:prstGeom>
          <a:noFill/>
        </p:spPr>
        <p:txBody>
          <a:bodyPr wrap="none" rtlCol="0">
            <a:spAutoFit/>
          </a:bodyPr>
          <a:lstStyle/>
          <a:p>
            <a:pPr algn="ctr"/>
            <a:r>
              <a:rPr kumimoji="1" lang="ja-JP" altLang="en-US" sz="800">
                <a:latin typeface="Meiryo UI" panose="020B0604030504040204" pitchFamily="50" charset="-128"/>
                <a:ea typeface="Meiryo UI" panose="020B0604030504040204" pitchFamily="50" charset="-128"/>
              </a:rPr>
              <a:t>医療機関</a:t>
            </a:r>
          </a:p>
        </p:txBody>
      </p:sp>
      <p:sp>
        <p:nvSpPr>
          <p:cNvPr id="2" name="三角形 1">
            <a:extLst>
              <a:ext uri="{FF2B5EF4-FFF2-40B4-BE49-F238E27FC236}">
                <a16:creationId xmlns:a16="http://schemas.microsoft.com/office/drawing/2014/main" id="{C32D5F99-8DA0-5AD2-3AC6-62C0D2230605}"/>
              </a:ext>
            </a:extLst>
          </p:cNvPr>
          <p:cNvSpPr/>
          <p:nvPr/>
        </p:nvSpPr>
        <p:spPr>
          <a:xfrm rot="13337668">
            <a:off x="7661646" y="3982696"/>
            <a:ext cx="172527" cy="580077"/>
          </a:xfrm>
          <a:prstGeom prst="triangle">
            <a:avLst/>
          </a:prstGeom>
          <a:solidFill>
            <a:srgbClr val="FFF5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S PGothic" panose="020B0600070205080204" pitchFamily="34" charset="-128"/>
              <a:ea typeface="MS PGothic" panose="020B0600070205080204" pitchFamily="34" charset="-128"/>
            </a:endParaRPr>
          </a:p>
        </p:txBody>
      </p:sp>
      <p:sp>
        <p:nvSpPr>
          <p:cNvPr id="70" name="三角形 69">
            <a:extLst>
              <a:ext uri="{FF2B5EF4-FFF2-40B4-BE49-F238E27FC236}">
                <a16:creationId xmlns:a16="http://schemas.microsoft.com/office/drawing/2014/main" id="{E42E3FCF-01FA-0DF2-022C-DD4C75FE9619}"/>
              </a:ext>
            </a:extLst>
          </p:cNvPr>
          <p:cNvSpPr/>
          <p:nvPr/>
        </p:nvSpPr>
        <p:spPr>
          <a:xfrm rot="16200000">
            <a:off x="8648912" y="5434293"/>
            <a:ext cx="172527" cy="276439"/>
          </a:xfrm>
          <a:prstGeom prst="triangle">
            <a:avLst/>
          </a:prstGeom>
          <a:solidFill>
            <a:srgbClr val="FFF5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S PGothic" panose="020B0600070205080204" pitchFamily="34" charset="-128"/>
              <a:ea typeface="MS PGothic" panose="020B0600070205080204" pitchFamily="34" charset="-128"/>
            </a:endParaRPr>
          </a:p>
        </p:txBody>
      </p:sp>
      <p:sp>
        <p:nvSpPr>
          <p:cNvPr id="71" name="三角形 70">
            <a:extLst>
              <a:ext uri="{FF2B5EF4-FFF2-40B4-BE49-F238E27FC236}">
                <a16:creationId xmlns:a16="http://schemas.microsoft.com/office/drawing/2014/main" id="{FC87F521-0362-D181-68C2-DB8749EF0E02}"/>
              </a:ext>
            </a:extLst>
          </p:cNvPr>
          <p:cNvSpPr/>
          <p:nvPr/>
        </p:nvSpPr>
        <p:spPr>
          <a:xfrm rot="18224713">
            <a:off x="6552867" y="5720548"/>
            <a:ext cx="172527" cy="276439"/>
          </a:xfrm>
          <a:prstGeom prst="triangle">
            <a:avLst/>
          </a:prstGeom>
          <a:solidFill>
            <a:srgbClr val="FFF5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S PGothic" panose="020B0600070205080204" pitchFamily="34" charset="-128"/>
              <a:ea typeface="MS PGothic" panose="020B0600070205080204" pitchFamily="34" charset="-128"/>
            </a:endParaRPr>
          </a:p>
        </p:txBody>
      </p:sp>
      <p:sp>
        <p:nvSpPr>
          <p:cNvPr id="72" name="三角形 71">
            <a:extLst>
              <a:ext uri="{FF2B5EF4-FFF2-40B4-BE49-F238E27FC236}">
                <a16:creationId xmlns:a16="http://schemas.microsoft.com/office/drawing/2014/main" id="{6E23EFDF-6590-7732-0866-6AE37F260F9C}"/>
              </a:ext>
            </a:extLst>
          </p:cNvPr>
          <p:cNvSpPr/>
          <p:nvPr/>
        </p:nvSpPr>
        <p:spPr>
          <a:xfrm rot="5400000">
            <a:off x="6005648" y="5359165"/>
            <a:ext cx="220242" cy="272869"/>
          </a:xfrm>
          <a:prstGeom prst="triangle">
            <a:avLst/>
          </a:prstGeom>
          <a:solidFill>
            <a:srgbClr val="FFF5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S PGothic" panose="020B0600070205080204" pitchFamily="34" charset="-128"/>
              <a:ea typeface="MS PGothic" panose="020B0600070205080204" pitchFamily="34" charset="-128"/>
            </a:endParaRPr>
          </a:p>
        </p:txBody>
      </p:sp>
      <p:sp>
        <p:nvSpPr>
          <p:cNvPr id="75" name="Google Shape;251;p9">
            <a:extLst>
              <a:ext uri="{FF2B5EF4-FFF2-40B4-BE49-F238E27FC236}">
                <a16:creationId xmlns:a16="http://schemas.microsoft.com/office/drawing/2014/main" id="{2D42050E-5F36-3EBC-3241-A8F0C791E351}"/>
              </a:ext>
            </a:extLst>
          </p:cNvPr>
          <p:cNvSpPr txBox="1"/>
          <p:nvPr/>
        </p:nvSpPr>
        <p:spPr>
          <a:xfrm>
            <a:off x="5179630" y="3315506"/>
            <a:ext cx="4428000" cy="427678"/>
          </a:xfrm>
          <a:prstGeom prst="rect">
            <a:avLst/>
          </a:prstGeom>
          <a:noFill/>
          <a:ln>
            <a:noFill/>
          </a:ln>
        </p:spPr>
        <p:txBody>
          <a:bodyPr spcFirstLastPara="1" wrap="square" lIns="0" tIns="45700" rIns="0" bIns="45700" anchor="t" anchorCtr="0">
            <a:noAutofit/>
          </a:bodyPr>
          <a:lstStyle/>
          <a:p>
            <a:pPr marL="0" marR="0" lvl="0" indent="0" algn="ctr" rtl="0">
              <a:spcBef>
                <a:spcPts val="0"/>
              </a:spcBef>
              <a:spcAft>
                <a:spcPts val="0"/>
              </a:spcAft>
              <a:buNone/>
            </a:pPr>
            <a:r>
              <a:rPr lang="ja-JP" sz="1200" b="1" u="sng">
                <a:solidFill>
                  <a:srgbClr val="000000"/>
                </a:solidFill>
                <a:latin typeface="Meiryo UI" panose="020B0604030504040204" pitchFamily="50" charset="-128"/>
                <a:ea typeface="Meiryo UI" panose="020B0604030504040204" pitchFamily="50" charset="-128"/>
                <a:cs typeface="Arial"/>
                <a:sym typeface="Arial"/>
              </a:rPr>
              <a:t>本実証ユースケースのスキーム図</a:t>
            </a:r>
            <a:r>
              <a:rPr lang="ja-JP" altLang="en-US" sz="1200" b="1" u="sng">
                <a:solidFill>
                  <a:srgbClr val="000000"/>
                </a:solidFill>
                <a:latin typeface="Meiryo UI" panose="020B0604030504040204" pitchFamily="50" charset="-128"/>
                <a:ea typeface="Meiryo UI" panose="020B0604030504040204" pitchFamily="50" charset="-128"/>
                <a:cs typeface="Arial"/>
                <a:sym typeface="Arial"/>
              </a:rPr>
              <a:t>（</a:t>
            </a:r>
            <a:r>
              <a:rPr lang="en-US" altLang="ja-JP" sz="1200" b="1" u="sng" dirty="0">
                <a:solidFill>
                  <a:srgbClr val="000000"/>
                </a:solidFill>
                <a:latin typeface="Meiryo UI" panose="020B0604030504040204" pitchFamily="50" charset="-128"/>
                <a:ea typeface="Meiryo UI" panose="020B0604030504040204" pitchFamily="50" charset="-128"/>
                <a:cs typeface="Arial"/>
                <a:sym typeface="Arial"/>
              </a:rPr>
              <a:t>To-Be</a:t>
            </a:r>
            <a:r>
              <a:rPr lang="ja-JP" altLang="en-US" sz="1200" b="1" u="sng">
                <a:solidFill>
                  <a:srgbClr val="000000"/>
                </a:solidFill>
                <a:latin typeface="Meiryo UI" panose="020B0604030504040204" pitchFamily="50" charset="-128"/>
                <a:ea typeface="Meiryo UI" panose="020B0604030504040204" pitchFamily="50" charset="-128"/>
                <a:cs typeface="Arial"/>
                <a:sym typeface="Arial"/>
              </a:rPr>
              <a:t>）</a:t>
            </a:r>
            <a:endParaRPr dirty="0">
              <a:latin typeface="Meiryo UI" panose="020B0604030504040204" pitchFamily="50" charset="-128"/>
              <a:ea typeface="Meiryo UI" panose="020B0604030504040204" pitchFamily="50" charset="-128"/>
            </a:endParaRPr>
          </a:p>
        </p:txBody>
      </p:sp>
      <p:grpSp>
        <p:nvGrpSpPr>
          <p:cNvPr id="76" name="Google Shape;143;p25">
            <a:extLst>
              <a:ext uri="{FF2B5EF4-FFF2-40B4-BE49-F238E27FC236}">
                <a16:creationId xmlns:a16="http://schemas.microsoft.com/office/drawing/2014/main" id="{9338942A-57C5-FFCC-B376-9BB85C5C989C}"/>
              </a:ext>
            </a:extLst>
          </p:cNvPr>
          <p:cNvGrpSpPr/>
          <p:nvPr/>
        </p:nvGrpSpPr>
        <p:grpSpPr>
          <a:xfrm>
            <a:off x="7196865" y="3621423"/>
            <a:ext cx="308901" cy="571888"/>
            <a:chOff x="-1" y="0"/>
            <a:chExt cx="946737" cy="1704145"/>
          </a:xfrm>
        </p:grpSpPr>
        <p:sp>
          <p:nvSpPr>
            <p:cNvPr id="77" name="Google Shape;144;p25">
              <a:extLst>
                <a:ext uri="{FF2B5EF4-FFF2-40B4-BE49-F238E27FC236}">
                  <a16:creationId xmlns:a16="http://schemas.microsoft.com/office/drawing/2014/main" id="{0397C8D8-9054-9B5F-A860-01293839B89B}"/>
                </a:ext>
              </a:extLst>
            </p:cNvPr>
            <p:cNvSpPr/>
            <p:nvPr/>
          </p:nvSpPr>
          <p:spPr>
            <a:xfrm>
              <a:off x="-1" y="707200"/>
              <a:ext cx="946737" cy="996948"/>
            </a:xfrm>
            <a:custGeom>
              <a:avLst/>
              <a:gdLst/>
              <a:ahLst/>
              <a:cxnLst/>
              <a:rect l="l" t="t" r="r" b="b"/>
              <a:pathLst>
                <a:path w="19735" h="21600" extrusionOk="0">
                  <a:moveTo>
                    <a:pt x="41" y="21600"/>
                  </a:moveTo>
                  <a:lnTo>
                    <a:pt x="19726" y="21600"/>
                  </a:lnTo>
                  <a:cubicBezTo>
                    <a:pt x="19726" y="21600"/>
                    <a:pt x="20425" y="0"/>
                    <a:pt x="9625" y="0"/>
                  </a:cubicBezTo>
                  <a:cubicBezTo>
                    <a:pt x="-1175" y="0"/>
                    <a:pt x="41" y="21600"/>
                    <a:pt x="41" y="21600"/>
                  </a:cubicBezTo>
                  <a:close/>
                </a:path>
              </a:pathLst>
            </a:custGeom>
            <a:solidFill>
              <a:srgbClr val="FFFFFF"/>
            </a:solidFill>
            <a:ln w="12700" cap="flat" cmpd="sng">
              <a:solidFill>
                <a:srgbClr val="000000"/>
              </a:solidFill>
              <a:prstDash val="solid"/>
              <a:miter lim="400000"/>
              <a:headEnd type="none" w="sm" len="sm"/>
              <a:tailEnd type="none" w="sm" len="sm"/>
            </a:ln>
          </p:spPr>
          <p:txBody>
            <a:bodyPr spcFirstLastPara="1" wrap="square" lIns="36150" tIns="36150" rIns="36150" bIns="36150" anchor="ctr" anchorCtr="0">
              <a:noAutofit/>
            </a:bodyPr>
            <a:lstStyle/>
            <a:p>
              <a:pPr marL="0" marR="0" lvl="0" indent="0" algn="ctr" rtl="0">
                <a:lnSpc>
                  <a:spcPct val="100000"/>
                </a:lnSpc>
                <a:spcBef>
                  <a:spcPts val="0"/>
                </a:spcBef>
                <a:spcAft>
                  <a:spcPts val="0"/>
                </a:spcAft>
                <a:buClr>
                  <a:srgbClr val="000000"/>
                </a:buClr>
                <a:buSzPts val="3400"/>
                <a:buFont typeface="Gill Sans"/>
                <a:buNone/>
              </a:pPr>
              <a:endParaRPr sz="3400" b="0" i="0" u="none" strike="noStrike" cap="none">
                <a:solidFill>
                  <a:srgbClr val="000000"/>
                </a:solidFill>
                <a:latin typeface="MS PGothic" panose="020B0600070205080204" pitchFamily="34" charset="-128"/>
                <a:ea typeface="MS PGothic" panose="020B0600070205080204" pitchFamily="34" charset="-128"/>
                <a:cs typeface="Gill Sans"/>
                <a:sym typeface="Gill Sans"/>
              </a:endParaRPr>
            </a:p>
          </p:txBody>
        </p:sp>
        <p:sp>
          <p:nvSpPr>
            <p:cNvPr id="78" name="Google Shape;145;p25">
              <a:extLst>
                <a:ext uri="{FF2B5EF4-FFF2-40B4-BE49-F238E27FC236}">
                  <a16:creationId xmlns:a16="http://schemas.microsoft.com/office/drawing/2014/main" id="{003B9F48-0EF4-4011-ABAB-8EE0E7C4527C}"/>
                </a:ext>
              </a:extLst>
            </p:cNvPr>
            <p:cNvSpPr/>
            <p:nvPr/>
          </p:nvSpPr>
          <p:spPr>
            <a:xfrm>
              <a:off x="38013" y="0"/>
              <a:ext cx="855900" cy="854700"/>
            </a:xfrm>
            <a:prstGeom prst="ellipse">
              <a:avLst/>
            </a:prstGeom>
            <a:solidFill>
              <a:srgbClr val="FFFFFF"/>
            </a:solidFill>
            <a:ln w="12700" cap="flat" cmpd="sng">
              <a:solidFill>
                <a:srgbClr val="000000"/>
              </a:solidFill>
              <a:prstDash val="solid"/>
              <a:miter lim="400000"/>
              <a:headEnd type="none" w="sm" len="sm"/>
              <a:tailEnd type="none" w="sm" len="sm"/>
            </a:ln>
          </p:spPr>
          <p:txBody>
            <a:bodyPr spcFirstLastPara="1" wrap="square" lIns="36150" tIns="36150" rIns="36150" bIns="36150" anchor="ctr" anchorCtr="0">
              <a:noAutofit/>
            </a:bodyPr>
            <a:lstStyle/>
            <a:p>
              <a:pPr marL="0" marR="0" lvl="0" indent="0" algn="ctr" rtl="0">
                <a:lnSpc>
                  <a:spcPct val="100000"/>
                </a:lnSpc>
                <a:spcBef>
                  <a:spcPts val="0"/>
                </a:spcBef>
                <a:spcAft>
                  <a:spcPts val="0"/>
                </a:spcAft>
                <a:buClr>
                  <a:srgbClr val="000000"/>
                </a:buClr>
                <a:buSzPts val="3400"/>
                <a:buFont typeface="Arial"/>
                <a:buNone/>
              </a:pPr>
              <a:endParaRPr sz="3400" b="0" i="0" u="none" strike="noStrike" cap="none">
                <a:solidFill>
                  <a:srgbClr val="000000"/>
                </a:solidFill>
                <a:latin typeface="MS PGothic" panose="020B0600070205080204" pitchFamily="34" charset="-128"/>
                <a:ea typeface="MS PGothic" panose="020B0600070205080204" pitchFamily="34" charset="-128"/>
                <a:cs typeface="Gill Sans"/>
                <a:sym typeface="Gill Sans"/>
              </a:endParaRPr>
            </a:p>
          </p:txBody>
        </p:sp>
      </p:grpSp>
      <p:pic>
        <p:nvPicPr>
          <p:cNvPr id="79" name="グラフィックス 78" descr="病院 単色塗りつぶし">
            <a:extLst>
              <a:ext uri="{FF2B5EF4-FFF2-40B4-BE49-F238E27FC236}">
                <a16:creationId xmlns:a16="http://schemas.microsoft.com/office/drawing/2014/main" id="{7DBB5013-D3C5-7160-8453-47450BC23A2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18811" y="5809026"/>
            <a:ext cx="717515" cy="717515"/>
          </a:xfrm>
          <a:prstGeom prst="rect">
            <a:avLst/>
          </a:prstGeom>
        </p:spPr>
      </p:pic>
      <p:pic>
        <p:nvPicPr>
          <p:cNvPr id="80" name="グラフィックス 79" descr="建物 単色塗りつぶし">
            <a:extLst>
              <a:ext uri="{FF2B5EF4-FFF2-40B4-BE49-F238E27FC236}">
                <a16:creationId xmlns:a16="http://schemas.microsoft.com/office/drawing/2014/main" id="{7278A4C6-E74D-0951-F828-D07FFEE16F8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23556" y="5897427"/>
            <a:ext cx="540714" cy="540714"/>
          </a:xfrm>
          <a:prstGeom prst="rect">
            <a:avLst/>
          </a:prstGeom>
        </p:spPr>
      </p:pic>
      <p:sp>
        <p:nvSpPr>
          <p:cNvPr id="81" name="テキスト ボックス 80">
            <a:extLst>
              <a:ext uri="{FF2B5EF4-FFF2-40B4-BE49-F238E27FC236}">
                <a16:creationId xmlns:a16="http://schemas.microsoft.com/office/drawing/2014/main" id="{8E3ACB8F-C902-E14F-6BC6-4F1092951967}"/>
              </a:ext>
            </a:extLst>
          </p:cNvPr>
          <p:cNvSpPr txBox="1"/>
          <p:nvPr/>
        </p:nvSpPr>
        <p:spPr>
          <a:xfrm>
            <a:off x="6108340" y="4841508"/>
            <a:ext cx="1141659" cy="215444"/>
          </a:xfrm>
          <a:prstGeom prst="rect">
            <a:avLst/>
          </a:prstGeom>
          <a:noFill/>
        </p:spPr>
        <p:txBody>
          <a:bodyPr wrap="none" rtlCol="0">
            <a:spAutoFit/>
          </a:bodyPr>
          <a:lstStyle/>
          <a:p>
            <a:pPr algn="ctr"/>
            <a:r>
              <a:rPr kumimoji="1" lang="ja-JP" altLang="en-US" sz="800" b="1" u="sng">
                <a:solidFill>
                  <a:srgbClr val="C00000"/>
                </a:solidFill>
                <a:latin typeface="Meiryo UI" panose="020B0604030504040204" pitchFamily="50" charset="-128"/>
                <a:ea typeface="Meiryo UI" panose="020B0604030504040204" pitchFamily="50" charset="-128"/>
              </a:rPr>
              <a:t>生体データ</a:t>
            </a:r>
            <a:r>
              <a:rPr kumimoji="1" lang="en-US" altLang="ja-JP" sz="800" b="1" u="sng" dirty="0">
                <a:solidFill>
                  <a:srgbClr val="C00000"/>
                </a:solidFill>
                <a:latin typeface="Meiryo UI" panose="020B0604030504040204" pitchFamily="50" charset="-128"/>
                <a:ea typeface="Meiryo UI" panose="020B0604030504040204" pitchFamily="50" charset="-128"/>
              </a:rPr>
              <a:t>+</a:t>
            </a:r>
            <a:r>
              <a:rPr kumimoji="1" lang="ja-JP" altLang="en-US" sz="800" b="1" u="sng">
                <a:solidFill>
                  <a:srgbClr val="C00000"/>
                </a:solidFill>
                <a:latin typeface="Meiryo UI" panose="020B0604030504040204" pitchFamily="50" charset="-128"/>
                <a:ea typeface="Meiryo UI" panose="020B0604030504040204" pitchFamily="50" charset="-128"/>
              </a:rPr>
              <a:t>生体認証</a:t>
            </a:r>
          </a:p>
        </p:txBody>
      </p:sp>
      <p:sp>
        <p:nvSpPr>
          <p:cNvPr id="82" name="テキスト ボックス 81">
            <a:extLst>
              <a:ext uri="{FF2B5EF4-FFF2-40B4-BE49-F238E27FC236}">
                <a16:creationId xmlns:a16="http://schemas.microsoft.com/office/drawing/2014/main" id="{8ED44840-3320-10CB-150E-F0735FA38712}"/>
              </a:ext>
            </a:extLst>
          </p:cNvPr>
          <p:cNvSpPr txBox="1"/>
          <p:nvPr/>
        </p:nvSpPr>
        <p:spPr>
          <a:xfrm>
            <a:off x="7634870" y="4846906"/>
            <a:ext cx="1141659" cy="215444"/>
          </a:xfrm>
          <a:prstGeom prst="rect">
            <a:avLst/>
          </a:prstGeom>
          <a:noFill/>
        </p:spPr>
        <p:txBody>
          <a:bodyPr wrap="none" rtlCol="0">
            <a:spAutoFit/>
          </a:bodyPr>
          <a:lstStyle/>
          <a:p>
            <a:pPr algn="ctr"/>
            <a:r>
              <a:rPr kumimoji="1" lang="ja-JP" altLang="en-US" sz="800" b="1" u="sng" dirty="0">
                <a:solidFill>
                  <a:srgbClr val="C00000"/>
                </a:solidFill>
                <a:latin typeface="Meiryo UI" panose="020B0604030504040204" pitchFamily="50" charset="-128"/>
                <a:ea typeface="Meiryo UI" panose="020B0604030504040204" pitchFamily="50" charset="-128"/>
              </a:rPr>
              <a:t>生体データ</a:t>
            </a:r>
            <a:r>
              <a:rPr kumimoji="1" lang="en-US" altLang="ja-JP" sz="800" b="1" u="sng" dirty="0">
                <a:solidFill>
                  <a:srgbClr val="C00000"/>
                </a:solidFill>
                <a:latin typeface="Meiryo UI" panose="020B0604030504040204" pitchFamily="50" charset="-128"/>
                <a:ea typeface="Meiryo UI" panose="020B0604030504040204" pitchFamily="50" charset="-128"/>
              </a:rPr>
              <a:t>+</a:t>
            </a:r>
            <a:r>
              <a:rPr kumimoji="1" lang="ja-JP" altLang="en-US" sz="800" b="1" u="sng" dirty="0">
                <a:solidFill>
                  <a:srgbClr val="C00000"/>
                </a:solidFill>
                <a:latin typeface="Meiryo UI" panose="020B0604030504040204" pitchFamily="50" charset="-128"/>
                <a:ea typeface="Meiryo UI" panose="020B0604030504040204" pitchFamily="50" charset="-128"/>
              </a:rPr>
              <a:t>生体認証</a:t>
            </a:r>
          </a:p>
        </p:txBody>
      </p:sp>
      <p:sp>
        <p:nvSpPr>
          <p:cNvPr id="83" name="テキスト ボックス 82">
            <a:extLst>
              <a:ext uri="{FF2B5EF4-FFF2-40B4-BE49-F238E27FC236}">
                <a16:creationId xmlns:a16="http://schemas.microsoft.com/office/drawing/2014/main" id="{1711C5FF-9985-B8F2-247A-6D799A85C86B}"/>
              </a:ext>
            </a:extLst>
          </p:cNvPr>
          <p:cNvSpPr txBox="1"/>
          <p:nvPr/>
        </p:nvSpPr>
        <p:spPr>
          <a:xfrm>
            <a:off x="7469332" y="4481757"/>
            <a:ext cx="808235" cy="338554"/>
          </a:xfrm>
          <a:prstGeom prst="rect">
            <a:avLst/>
          </a:prstGeom>
          <a:noFill/>
        </p:spPr>
        <p:txBody>
          <a:bodyPr wrap="none" rtlCol="0">
            <a:spAutoFit/>
          </a:bodyPr>
          <a:lstStyle/>
          <a:p>
            <a:pPr algn="ctr"/>
            <a:r>
              <a:rPr kumimoji="1" lang="ja-JP" altLang="en-US" sz="800">
                <a:latin typeface="Meiryo UI" panose="020B0604030504040204" pitchFamily="50" charset="-128"/>
                <a:ea typeface="Meiryo UI" panose="020B0604030504040204" pitchFamily="50" charset="-128"/>
              </a:rPr>
              <a:t>歩行指導</a:t>
            </a:r>
            <a:endParaRPr kumimoji="1" lang="en-US" altLang="ja-JP" sz="800" dirty="0">
              <a:latin typeface="Meiryo UI" panose="020B0604030504040204" pitchFamily="50" charset="-128"/>
              <a:ea typeface="Meiryo UI" panose="020B0604030504040204" pitchFamily="50" charset="-128"/>
            </a:endParaRPr>
          </a:p>
          <a:p>
            <a:pPr algn="ctr"/>
            <a:r>
              <a:rPr kumimoji="1" lang="ja-JP" altLang="en-US" sz="800" b="1" u="sng">
                <a:solidFill>
                  <a:srgbClr val="C00000"/>
                </a:solidFill>
                <a:latin typeface="Meiryo UI" panose="020B0604030504040204" pitchFamily="50" charset="-128"/>
                <a:ea typeface="Meiryo UI" panose="020B0604030504040204" pitchFamily="50" charset="-128"/>
              </a:rPr>
              <a:t>ポイント</a:t>
            </a:r>
            <a:r>
              <a:rPr kumimoji="1" lang="en-US" altLang="ja-JP" sz="800" b="1" u="sng" dirty="0">
                <a:solidFill>
                  <a:srgbClr val="C00000"/>
                </a:solidFill>
                <a:latin typeface="Meiryo UI" panose="020B0604030504040204" pitchFamily="50" charset="-128"/>
                <a:ea typeface="Meiryo UI" panose="020B0604030504040204" pitchFamily="50" charset="-128"/>
              </a:rPr>
              <a:t>+NFT</a:t>
            </a:r>
            <a:endParaRPr kumimoji="1" lang="ja-JP" altLang="en-US" sz="800" b="1" u="sng">
              <a:solidFill>
                <a:srgbClr val="C00000"/>
              </a:solidFill>
              <a:latin typeface="Meiryo UI" panose="020B0604030504040204" pitchFamily="50" charset="-128"/>
              <a:ea typeface="Meiryo UI" panose="020B0604030504040204" pitchFamily="50" charset="-128"/>
            </a:endParaRPr>
          </a:p>
        </p:txBody>
      </p:sp>
      <p:sp>
        <p:nvSpPr>
          <p:cNvPr id="84" name="テキスト ボックス 83">
            <a:extLst>
              <a:ext uri="{FF2B5EF4-FFF2-40B4-BE49-F238E27FC236}">
                <a16:creationId xmlns:a16="http://schemas.microsoft.com/office/drawing/2014/main" id="{0E8C58A3-D604-32E5-9676-0513D4B861C6}"/>
              </a:ext>
            </a:extLst>
          </p:cNvPr>
          <p:cNvSpPr txBox="1"/>
          <p:nvPr/>
        </p:nvSpPr>
        <p:spPr>
          <a:xfrm>
            <a:off x="6027228" y="4426821"/>
            <a:ext cx="1276311" cy="338554"/>
          </a:xfrm>
          <a:prstGeom prst="rect">
            <a:avLst/>
          </a:prstGeom>
          <a:noFill/>
        </p:spPr>
        <p:txBody>
          <a:bodyPr wrap="none" rtlCol="0">
            <a:spAutoFit/>
          </a:bodyPr>
          <a:lstStyle/>
          <a:p>
            <a:pPr algn="ctr"/>
            <a:r>
              <a:rPr kumimoji="1" lang="ja-JP" altLang="en-US" sz="800" dirty="0">
                <a:latin typeface="Meiryo UI" panose="020B0604030504040204" pitchFamily="50" charset="-128"/>
                <a:ea typeface="Meiryo UI" panose="020B0604030504040204" pitchFamily="50" charset="-128"/>
              </a:rPr>
              <a:t>日常生体データを蓄積</a:t>
            </a:r>
            <a:endParaRPr kumimoji="1" lang="en-US" altLang="ja-JP" sz="800" dirty="0">
              <a:latin typeface="Meiryo UI" panose="020B0604030504040204" pitchFamily="50" charset="-128"/>
              <a:ea typeface="Meiryo UI" panose="020B0604030504040204" pitchFamily="50" charset="-128"/>
            </a:endParaRPr>
          </a:p>
          <a:p>
            <a:pPr algn="ctr"/>
            <a:r>
              <a:rPr kumimoji="1" lang="ja-JP" altLang="en-US" sz="800" dirty="0">
                <a:latin typeface="Meiryo UI" panose="020B0604030504040204" pitchFamily="50" charset="-128"/>
                <a:ea typeface="Meiryo UI" panose="020B0604030504040204" pitchFamily="50" charset="-128"/>
              </a:rPr>
              <a:t>共有可能な第三者に共有</a:t>
            </a:r>
          </a:p>
        </p:txBody>
      </p:sp>
      <p:sp>
        <p:nvSpPr>
          <p:cNvPr id="85" name="テキスト ボックス 84">
            <a:extLst>
              <a:ext uri="{FF2B5EF4-FFF2-40B4-BE49-F238E27FC236}">
                <a16:creationId xmlns:a16="http://schemas.microsoft.com/office/drawing/2014/main" id="{F5176A6D-1B8A-4B75-0C98-97717EB109C0}"/>
              </a:ext>
            </a:extLst>
          </p:cNvPr>
          <p:cNvSpPr txBox="1"/>
          <p:nvPr/>
        </p:nvSpPr>
        <p:spPr>
          <a:xfrm>
            <a:off x="7514515" y="5313024"/>
            <a:ext cx="971741" cy="338554"/>
          </a:xfrm>
          <a:prstGeom prst="rect">
            <a:avLst/>
          </a:prstGeom>
          <a:noFill/>
        </p:spPr>
        <p:txBody>
          <a:bodyPr wrap="none" rtlCol="0">
            <a:spAutoFit/>
          </a:bodyPr>
          <a:lstStyle/>
          <a:p>
            <a:pPr algn="ctr"/>
            <a:r>
              <a:rPr kumimoji="1" lang="ja-JP" altLang="en-US" sz="800">
                <a:latin typeface="Meiryo UI" panose="020B0604030504040204" pitchFamily="50" charset="-128"/>
                <a:ea typeface="Meiryo UI" panose="020B0604030504040204" pitchFamily="50" charset="-128"/>
              </a:rPr>
              <a:t>データに基づく</a:t>
            </a:r>
            <a:br>
              <a:rPr kumimoji="1" lang="en-US" altLang="ja-JP" sz="800" dirty="0">
                <a:latin typeface="Meiryo UI" panose="020B0604030504040204" pitchFamily="50" charset="-128"/>
                <a:ea typeface="Meiryo UI" panose="020B0604030504040204" pitchFamily="50" charset="-128"/>
              </a:rPr>
            </a:br>
            <a:r>
              <a:rPr kumimoji="1" lang="ja-JP" altLang="en-US" sz="800">
                <a:latin typeface="Meiryo UI" panose="020B0604030504040204" pitchFamily="50" charset="-128"/>
                <a:ea typeface="Meiryo UI" panose="020B0604030504040204" pitchFamily="50" charset="-128"/>
              </a:rPr>
              <a:t>最適な治療の提供</a:t>
            </a:r>
          </a:p>
        </p:txBody>
      </p:sp>
      <p:sp>
        <p:nvSpPr>
          <p:cNvPr id="86" name="テキスト ボックス 85">
            <a:extLst>
              <a:ext uri="{FF2B5EF4-FFF2-40B4-BE49-F238E27FC236}">
                <a16:creationId xmlns:a16="http://schemas.microsoft.com/office/drawing/2014/main" id="{3654F7BF-1844-8051-702F-14E24A412124}"/>
              </a:ext>
            </a:extLst>
          </p:cNvPr>
          <p:cNvSpPr txBox="1"/>
          <p:nvPr/>
        </p:nvSpPr>
        <p:spPr>
          <a:xfrm>
            <a:off x="6402793" y="5253773"/>
            <a:ext cx="906017" cy="584775"/>
          </a:xfrm>
          <a:prstGeom prst="rect">
            <a:avLst/>
          </a:prstGeom>
          <a:noFill/>
        </p:spPr>
        <p:txBody>
          <a:bodyPr wrap="none" rtlCol="0">
            <a:spAutoFit/>
          </a:bodyPr>
          <a:lstStyle/>
          <a:p>
            <a:pPr algn="ctr"/>
            <a:r>
              <a:rPr kumimoji="1" lang="ja-JP" altLang="en-US" sz="800">
                <a:latin typeface="Meiryo UI" panose="020B0604030504040204" pitchFamily="50" charset="-128"/>
                <a:ea typeface="Meiryo UI" panose="020B0604030504040204" pitchFamily="50" charset="-128"/>
              </a:rPr>
              <a:t>プライバシーを</a:t>
            </a:r>
            <a:endParaRPr kumimoji="1" lang="en-US" altLang="ja-JP" sz="800" dirty="0">
              <a:latin typeface="Meiryo UI" panose="020B0604030504040204" pitchFamily="50" charset="-128"/>
              <a:ea typeface="Meiryo UI" panose="020B0604030504040204" pitchFamily="50" charset="-128"/>
            </a:endParaRPr>
          </a:p>
          <a:p>
            <a:pPr algn="ctr"/>
            <a:r>
              <a:rPr kumimoji="1" lang="ja-JP" altLang="en-US" sz="800">
                <a:latin typeface="Meiryo UI" panose="020B0604030504040204" pitchFamily="50" charset="-128"/>
                <a:ea typeface="Meiryo UI" panose="020B0604030504040204" pitchFamily="50" charset="-128"/>
              </a:rPr>
              <a:t>守りつつ</a:t>
            </a:r>
            <a:endParaRPr kumimoji="1" lang="en-US" altLang="ja-JP" sz="800" dirty="0">
              <a:latin typeface="Meiryo UI" panose="020B0604030504040204" pitchFamily="50" charset="-128"/>
              <a:ea typeface="Meiryo UI" panose="020B0604030504040204" pitchFamily="50" charset="-128"/>
            </a:endParaRPr>
          </a:p>
          <a:p>
            <a:pPr algn="ctr"/>
            <a:r>
              <a:rPr kumimoji="1" lang="ja-JP" altLang="en-US" sz="800">
                <a:latin typeface="Meiryo UI" panose="020B0604030504040204" pitchFamily="50" charset="-128"/>
                <a:ea typeface="Meiryo UI" panose="020B0604030504040204" pitchFamily="50" charset="-128"/>
              </a:rPr>
              <a:t>対象となる患者に</a:t>
            </a:r>
            <a:endParaRPr kumimoji="1" lang="en-US" altLang="ja-JP" sz="800" dirty="0">
              <a:latin typeface="Meiryo UI" panose="020B0604030504040204" pitchFamily="50" charset="-128"/>
              <a:ea typeface="Meiryo UI" panose="020B0604030504040204" pitchFamily="50" charset="-128"/>
            </a:endParaRPr>
          </a:p>
          <a:p>
            <a:pPr algn="ctr"/>
            <a:r>
              <a:rPr kumimoji="1" lang="ja-JP" altLang="en-US" sz="800">
                <a:latin typeface="Meiryo UI" panose="020B0604030504040204" pitchFamily="50" charset="-128"/>
                <a:ea typeface="Meiryo UI" panose="020B0604030504040204" pitchFamily="50" charset="-128"/>
              </a:rPr>
              <a:t>オファー</a:t>
            </a:r>
          </a:p>
        </p:txBody>
      </p:sp>
      <p:sp>
        <p:nvSpPr>
          <p:cNvPr id="87" name="正方形/長方形 86">
            <a:extLst>
              <a:ext uri="{FF2B5EF4-FFF2-40B4-BE49-F238E27FC236}">
                <a16:creationId xmlns:a16="http://schemas.microsoft.com/office/drawing/2014/main" id="{C2E82598-5A8F-47D4-E060-ACD63B39394E}"/>
              </a:ext>
            </a:extLst>
          </p:cNvPr>
          <p:cNvSpPr/>
          <p:nvPr/>
        </p:nvSpPr>
        <p:spPr>
          <a:xfrm>
            <a:off x="5089237" y="5215919"/>
            <a:ext cx="1015695" cy="517737"/>
          </a:xfrm>
          <a:prstGeom prst="rect">
            <a:avLst/>
          </a:prstGeom>
          <a:solidFill>
            <a:srgbClr val="FFF5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dirty="0">
              <a:solidFill>
                <a:schemeClr val="tx1">
                  <a:lumMod val="85000"/>
                  <a:lumOff val="15000"/>
                </a:schemeClr>
              </a:solidFill>
              <a:latin typeface="Meiryo UI" panose="020B0604030504040204" pitchFamily="50" charset="-128"/>
              <a:ea typeface="Meiryo UI" panose="020B0604030504040204" pitchFamily="50" charset="-128"/>
            </a:endParaRPr>
          </a:p>
        </p:txBody>
      </p:sp>
      <p:sp>
        <p:nvSpPr>
          <p:cNvPr id="88" name="正方形/長方形 87">
            <a:extLst>
              <a:ext uri="{FF2B5EF4-FFF2-40B4-BE49-F238E27FC236}">
                <a16:creationId xmlns:a16="http://schemas.microsoft.com/office/drawing/2014/main" id="{6BFE0D36-2046-19EC-AE6C-8B444B4DD664}"/>
              </a:ext>
            </a:extLst>
          </p:cNvPr>
          <p:cNvSpPr/>
          <p:nvPr/>
        </p:nvSpPr>
        <p:spPr>
          <a:xfrm>
            <a:off x="6679170" y="5832229"/>
            <a:ext cx="1056700" cy="624123"/>
          </a:xfrm>
          <a:prstGeom prst="rect">
            <a:avLst/>
          </a:prstGeom>
          <a:solidFill>
            <a:srgbClr val="FFF5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00">
                <a:solidFill>
                  <a:schemeClr val="tx1">
                    <a:lumMod val="85000"/>
                    <a:lumOff val="15000"/>
                  </a:schemeClr>
                </a:solidFill>
                <a:latin typeface="Meiryo UI" panose="020B0604030504040204" pitchFamily="50" charset="-128"/>
                <a:ea typeface="Meiryo UI" panose="020B0604030504040204" pitchFamily="50" charset="-128"/>
              </a:rPr>
              <a:t>ポイントの返戻や</a:t>
            </a:r>
            <a:br>
              <a:rPr kumimoji="1" lang="en-US" altLang="ja-JP" sz="800" dirty="0">
                <a:solidFill>
                  <a:schemeClr val="tx1">
                    <a:lumMod val="85000"/>
                    <a:lumOff val="15000"/>
                  </a:schemeClr>
                </a:solidFill>
                <a:latin typeface="Meiryo UI" panose="020B0604030504040204" pitchFamily="50" charset="-128"/>
                <a:ea typeface="Meiryo UI" panose="020B0604030504040204" pitchFamily="50" charset="-128"/>
              </a:rPr>
            </a:br>
            <a:r>
              <a:rPr kumimoji="1" lang="ja-JP" altLang="en-US" sz="800">
                <a:solidFill>
                  <a:schemeClr val="tx1">
                    <a:lumMod val="85000"/>
                    <a:lumOff val="15000"/>
                  </a:schemeClr>
                </a:solidFill>
                <a:latin typeface="Meiryo UI" panose="020B0604030504040204" pitchFamily="50" charset="-128"/>
                <a:ea typeface="Meiryo UI" panose="020B0604030504040204" pitchFamily="50" charset="-128"/>
              </a:rPr>
              <a:t>データインテグリティなど要件を満たしていて活用しやすい</a:t>
            </a:r>
          </a:p>
        </p:txBody>
      </p:sp>
      <p:sp>
        <p:nvSpPr>
          <p:cNvPr id="89" name="正方形/長方形 88">
            <a:extLst>
              <a:ext uri="{FF2B5EF4-FFF2-40B4-BE49-F238E27FC236}">
                <a16:creationId xmlns:a16="http://schemas.microsoft.com/office/drawing/2014/main" id="{1E9D82D4-0E72-0829-889C-33521E75A035}"/>
              </a:ext>
            </a:extLst>
          </p:cNvPr>
          <p:cNvSpPr/>
          <p:nvPr/>
        </p:nvSpPr>
        <p:spPr>
          <a:xfrm>
            <a:off x="7651736" y="3694884"/>
            <a:ext cx="1619517" cy="463862"/>
          </a:xfrm>
          <a:prstGeom prst="rect">
            <a:avLst/>
          </a:prstGeom>
          <a:solidFill>
            <a:srgbClr val="FFF5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lumMod val="85000"/>
                    <a:lumOff val="15000"/>
                  </a:schemeClr>
                </a:solidFill>
                <a:latin typeface="Meiryo UI" panose="020B0604030504040204" pitchFamily="50" charset="-128"/>
                <a:ea typeface="Meiryo UI" panose="020B0604030504040204" pitchFamily="50" charset="-128"/>
              </a:rPr>
              <a:t>ポイントや</a:t>
            </a:r>
            <a:r>
              <a:rPr kumimoji="1" lang="en-US" altLang="ja-JP" sz="800" dirty="0">
                <a:solidFill>
                  <a:schemeClr val="tx1">
                    <a:lumMod val="85000"/>
                    <a:lumOff val="15000"/>
                  </a:schemeClr>
                </a:solidFill>
                <a:latin typeface="Meiryo UI" panose="020B0604030504040204" pitchFamily="50" charset="-128"/>
                <a:ea typeface="Meiryo UI" panose="020B0604030504040204" pitchFamily="50" charset="-128"/>
              </a:rPr>
              <a:t>NFT</a:t>
            </a:r>
            <a:r>
              <a:rPr kumimoji="1" lang="ja-JP" altLang="en-US" sz="800" dirty="0">
                <a:solidFill>
                  <a:schemeClr val="tx1">
                    <a:lumMod val="85000"/>
                    <a:lumOff val="15000"/>
                  </a:schemeClr>
                </a:solidFill>
                <a:latin typeface="Meiryo UI" panose="020B0604030504040204" pitchFamily="50" charset="-128"/>
                <a:ea typeface="Meiryo UI" panose="020B0604030504040204" pitchFamily="50" charset="-128"/>
              </a:rPr>
              <a:t>による</a:t>
            </a:r>
            <a:br>
              <a:rPr kumimoji="1" lang="en-US" altLang="ja-JP" sz="800" dirty="0">
                <a:solidFill>
                  <a:schemeClr val="tx1">
                    <a:lumMod val="85000"/>
                    <a:lumOff val="15000"/>
                  </a:schemeClr>
                </a:solidFill>
                <a:latin typeface="Meiryo UI" panose="020B0604030504040204" pitchFamily="50" charset="-128"/>
                <a:ea typeface="Meiryo UI" panose="020B0604030504040204" pitchFamily="50" charset="-128"/>
              </a:rPr>
            </a:br>
            <a:r>
              <a:rPr kumimoji="1" lang="ja-JP" altLang="en-US" sz="800" dirty="0">
                <a:solidFill>
                  <a:schemeClr val="tx1">
                    <a:lumMod val="85000"/>
                    <a:lumOff val="15000"/>
                  </a:schemeClr>
                </a:solidFill>
                <a:latin typeface="Meiryo UI" panose="020B0604030504040204" pitchFamily="50" charset="-128"/>
                <a:ea typeface="Meiryo UI" panose="020B0604030504040204" pitchFamily="50" charset="-128"/>
              </a:rPr>
              <a:t>継続利用や社会貢献の可視化で</a:t>
            </a:r>
            <a:endParaRPr kumimoji="1" lang="en-US" altLang="ja-JP" sz="800" dirty="0">
              <a:solidFill>
                <a:schemeClr val="tx1">
                  <a:lumMod val="85000"/>
                  <a:lumOff val="15000"/>
                </a:schemeClr>
              </a:solidFill>
              <a:latin typeface="Meiryo UI" panose="020B0604030504040204" pitchFamily="50" charset="-128"/>
              <a:ea typeface="Meiryo UI" panose="020B0604030504040204" pitchFamily="50" charset="-128"/>
            </a:endParaRPr>
          </a:p>
          <a:p>
            <a:pPr algn="ctr"/>
            <a:r>
              <a:rPr kumimoji="1" lang="ja-JP" altLang="en-US" sz="800" dirty="0">
                <a:solidFill>
                  <a:schemeClr val="tx1">
                    <a:lumMod val="85000"/>
                    <a:lumOff val="15000"/>
                  </a:schemeClr>
                </a:solidFill>
                <a:latin typeface="Meiryo UI" panose="020B0604030504040204" pitchFamily="50" charset="-128"/>
                <a:ea typeface="Meiryo UI" panose="020B0604030504040204" pitchFamily="50" charset="-128"/>
              </a:rPr>
              <a:t>モチベーションアップになる</a:t>
            </a:r>
          </a:p>
        </p:txBody>
      </p:sp>
      <p:grpSp>
        <p:nvGrpSpPr>
          <p:cNvPr id="90" name="グループ化 89">
            <a:extLst>
              <a:ext uri="{FF2B5EF4-FFF2-40B4-BE49-F238E27FC236}">
                <a16:creationId xmlns:a16="http://schemas.microsoft.com/office/drawing/2014/main" id="{A1619CA2-E890-3368-E001-3492DECA7DCA}"/>
              </a:ext>
            </a:extLst>
          </p:cNvPr>
          <p:cNvGrpSpPr/>
          <p:nvPr/>
        </p:nvGrpSpPr>
        <p:grpSpPr>
          <a:xfrm>
            <a:off x="5551740" y="3731855"/>
            <a:ext cx="1318821" cy="641805"/>
            <a:chOff x="5198590" y="4345279"/>
            <a:chExt cx="1318821" cy="641805"/>
          </a:xfrm>
        </p:grpSpPr>
        <p:grpSp>
          <p:nvGrpSpPr>
            <p:cNvPr id="91" name="グループ化 90">
              <a:extLst>
                <a:ext uri="{FF2B5EF4-FFF2-40B4-BE49-F238E27FC236}">
                  <a16:creationId xmlns:a16="http://schemas.microsoft.com/office/drawing/2014/main" id="{1266B4C2-B45F-F086-246E-8361C34ACA72}"/>
                </a:ext>
              </a:extLst>
            </p:cNvPr>
            <p:cNvGrpSpPr/>
            <p:nvPr/>
          </p:nvGrpSpPr>
          <p:grpSpPr>
            <a:xfrm>
              <a:off x="5198590" y="4345279"/>
              <a:ext cx="1318821" cy="447016"/>
              <a:chOff x="3545653" y="4412981"/>
              <a:chExt cx="1604773" cy="543940"/>
            </a:xfrm>
          </p:grpSpPr>
          <p:pic>
            <p:nvPicPr>
              <p:cNvPr id="93" name="図 92" descr="グラフィカル ユーザー インターフェイス, アプリケーション&#10;&#10;自動的に生成された説明">
                <a:extLst>
                  <a:ext uri="{FF2B5EF4-FFF2-40B4-BE49-F238E27FC236}">
                    <a16:creationId xmlns:a16="http://schemas.microsoft.com/office/drawing/2014/main" id="{A26908F1-B2BC-E6B5-1404-2ACB145825C6}"/>
                  </a:ext>
                </a:extLst>
              </p:cNvPr>
              <p:cNvPicPr>
                <a:picLocks noChangeAspect="1"/>
              </p:cNvPicPr>
              <p:nvPr/>
            </p:nvPicPr>
            <p:blipFill>
              <a:blip r:embed="rId11"/>
              <a:stretch>
                <a:fillRect/>
              </a:stretch>
            </p:blipFill>
            <p:spPr>
              <a:xfrm>
                <a:off x="4345008" y="4412981"/>
                <a:ext cx="805418" cy="532962"/>
              </a:xfrm>
              <a:prstGeom prst="rect">
                <a:avLst/>
              </a:prstGeom>
            </p:spPr>
          </p:pic>
          <p:pic>
            <p:nvPicPr>
              <p:cNvPr id="94" name="図 93" descr="グラフィカル ユーザー インターフェイス, テキスト, アプリケーション&#10;&#10;自動的に生成された説明">
                <a:extLst>
                  <a:ext uri="{FF2B5EF4-FFF2-40B4-BE49-F238E27FC236}">
                    <a16:creationId xmlns:a16="http://schemas.microsoft.com/office/drawing/2014/main" id="{B84F2D29-3406-9204-3AF5-084172B67B02}"/>
                  </a:ext>
                </a:extLst>
              </p:cNvPr>
              <p:cNvPicPr>
                <a:picLocks noChangeAspect="1"/>
              </p:cNvPicPr>
              <p:nvPr/>
            </p:nvPicPr>
            <p:blipFill>
              <a:blip r:embed="rId12"/>
              <a:stretch>
                <a:fillRect/>
              </a:stretch>
            </p:blipFill>
            <p:spPr>
              <a:xfrm>
                <a:off x="3545653" y="4412981"/>
                <a:ext cx="799355" cy="543940"/>
              </a:xfrm>
              <a:prstGeom prst="rect">
                <a:avLst/>
              </a:prstGeom>
            </p:spPr>
          </p:pic>
        </p:grpSp>
        <p:sp>
          <p:nvSpPr>
            <p:cNvPr id="92" name="テキスト ボックス 91">
              <a:extLst>
                <a:ext uri="{FF2B5EF4-FFF2-40B4-BE49-F238E27FC236}">
                  <a16:creationId xmlns:a16="http://schemas.microsoft.com/office/drawing/2014/main" id="{3AAE3951-A51B-5974-F910-E087A92780DB}"/>
                </a:ext>
              </a:extLst>
            </p:cNvPr>
            <p:cNvSpPr txBox="1"/>
            <p:nvPr/>
          </p:nvSpPr>
          <p:spPr>
            <a:xfrm>
              <a:off x="5650067" y="4771640"/>
              <a:ext cx="399468" cy="215444"/>
            </a:xfrm>
            <a:prstGeom prst="rect">
              <a:avLst/>
            </a:prstGeom>
            <a:noFill/>
          </p:spPr>
          <p:txBody>
            <a:bodyPr wrap="none" rtlCol="0">
              <a:spAutoFit/>
            </a:bodyPr>
            <a:lstStyle/>
            <a:p>
              <a:pPr algn="ctr"/>
              <a:r>
                <a:rPr kumimoji="1" lang="ja-JP" altLang="en-US" sz="800" dirty="0">
                  <a:latin typeface="Meiryo UI" panose="020B0604030504040204" pitchFamily="50" charset="-128"/>
                  <a:ea typeface="Meiryo UI" panose="020B0604030504040204" pitchFamily="50" charset="-128"/>
                </a:rPr>
                <a:t>アプリ</a:t>
              </a:r>
            </a:p>
          </p:txBody>
        </p:sp>
      </p:grpSp>
      <p:sp>
        <p:nvSpPr>
          <p:cNvPr id="95" name="テキスト ボックス 94">
            <a:extLst>
              <a:ext uri="{FF2B5EF4-FFF2-40B4-BE49-F238E27FC236}">
                <a16:creationId xmlns:a16="http://schemas.microsoft.com/office/drawing/2014/main" id="{14E26A82-1F24-4B76-0D40-8F42B6722C8A}"/>
              </a:ext>
            </a:extLst>
          </p:cNvPr>
          <p:cNvSpPr txBox="1"/>
          <p:nvPr/>
        </p:nvSpPr>
        <p:spPr>
          <a:xfrm>
            <a:off x="7166489" y="4173903"/>
            <a:ext cx="389851" cy="215444"/>
          </a:xfrm>
          <a:prstGeom prst="rect">
            <a:avLst/>
          </a:prstGeom>
          <a:noFill/>
        </p:spPr>
        <p:txBody>
          <a:bodyPr wrap="none" rtlCol="0">
            <a:spAutoFit/>
          </a:bodyPr>
          <a:lstStyle/>
          <a:p>
            <a:pPr algn="ctr"/>
            <a:r>
              <a:rPr kumimoji="1" lang="ja-JP" altLang="en-US" sz="800">
                <a:latin typeface="Meiryo UI" panose="020B0604030504040204" pitchFamily="50" charset="-128"/>
                <a:ea typeface="Meiryo UI" panose="020B0604030504040204" pitchFamily="50" charset="-128"/>
              </a:rPr>
              <a:t>患者</a:t>
            </a:r>
          </a:p>
        </p:txBody>
      </p:sp>
      <p:grpSp>
        <p:nvGrpSpPr>
          <p:cNvPr id="96" name="グループ化 95">
            <a:extLst>
              <a:ext uri="{FF2B5EF4-FFF2-40B4-BE49-F238E27FC236}">
                <a16:creationId xmlns:a16="http://schemas.microsoft.com/office/drawing/2014/main" id="{F5E94829-89C0-1284-0AB5-19CF9E463661}"/>
              </a:ext>
            </a:extLst>
          </p:cNvPr>
          <p:cNvGrpSpPr/>
          <p:nvPr/>
        </p:nvGrpSpPr>
        <p:grpSpPr>
          <a:xfrm>
            <a:off x="8505173" y="3925522"/>
            <a:ext cx="882534" cy="882534"/>
            <a:chOff x="8548718" y="4147428"/>
            <a:chExt cx="882534" cy="882534"/>
          </a:xfrm>
        </p:grpSpPr>
        <p:pic>
          <p:nvPicPr>
            <p:cNvPr id="97" name="図 96" descr="テーブルの上のリモコン&#10;&#10;中程度の精度で自動的に生成された説明">
              <a:extLst>
                <a:ext uri="{FF2B5EF4-FFF2-40B4-BE49-F238E27FC236}">
                  <a16:creationId xmlns:a16="http://schemas.microsoft.com/office/drawing/2014/main" id="{64BDF87D-7A2C-A728-703E-1D13C26CEF8B}"/>
                </a:ext>
              </a:extLst>
            </p:cNvPr>
            <p:cNvPicPr>
              <a:picLocks noChangeAspect="1"/>
            </p:cNvPicPr>
            <p:nvPr/>
          </p:nvPicPr>
          <p:blipFill>
            <a:blip r:embed="rId13"/>
            <a:stretch>
              <a:fillRect/>
            </a:stretch>
          </p:blipFill>
          <p:spPr>
            <a:xfrm>
              <a:off x="8548718" y="4147428"/>
              <a:ext cx="882534" cy="882534"/>
            </a:xfrm>
            <a:prstGeom prst="rect">
              <a:avLst/>
            </a:prstGeom>
          </p:spPr>
        </p:pic>
        <p:sp>
          <p:nvSpPr>
            <p:cNvPr id="98" name="テキスト ボックス 97">
              <a:extLst>
                <a:ext uri="{FF2B5EF4-FFF2-40B4-BE49-F238E27FC236}">
                  <a16:creationId xmlns:a16="http://schemas.microsoft.com/office/drawing/2014/main" id="{03653D97-985E-6CD3-20CC-54315740BBE4}"/>
                </a:ext>
              </a:extLst>
            </p:cNvPr>
            <p:cNvSpPr txBox="1"/>
            <p:nvPr/>
          </p:nvSpPr>
          <p:spPr>
            <a:xfrm>
              <a:off x="8738954" y="4803647"/>
              <a:ext cx="502061" cy="215444"/>
            </a:xfrm>
            <a:prstGeom prst="rect">
              <a:avLst/>
            </a:prstGeom>
            <a:noFill/>
          </p:spPr>
          <p:txBody>
            <a:bodyPr wrap="none" rtlCol="0">
              <a:spAutoFit/>
            </a:bodyPr>
            <a:lstStyle/>
            <a:p>
              <a:pPr algn="ctr"/>
              <a:r>
                <a:rPr kumimoji="1" lang="ja-JP" altLang="en-US" sz="800">
                  <a:latin typeface="Meiryo UI" panose="020B0604030504040204" pitchFamily="50" charset="-128"/>
                  <a:ea typeface="Meiryo UI" panose="020B0604030504040204" pitchFamily="50" charset="-128"/>
                </a:rPr>
                <a:t>シューズ</a:t>
              </a:r>
            </a:p>
          </p:txBody>
        </p:sp>
      </p:grpSp>
      <p:grpSp>
        <p:nvGrpSpPr>
          <p:cNvPr id="99" name="グループ化 98">
            <a:extLst>
              <a:ext uri="{FF2B5EF4-FFF2-40B4-BE49-F238E27FC236}">
                <a16:creationId xmlns:a16="http://schemas.microsoft.com/office/drawing/2014/main" id="{E2A5FFE6-122F-6FE5-026A-8B4C21B37614}"/>
              </a:ext>
            </a:extLst>
          </p:cNvPr>
          <p:cNvGrpSpPr/>
          <p:nvPr/>
        </p:nvGrpSpPr>
        <p:grpSpPr>
          <a:xfrm>
            <a:off x="9333979" y="4345692"/>
            <a:ext cx="428322" cy="472038"/>
            <a:chOff x="9377524" y="4567598"/>
            <a:chExt cx="428322" cy="472038"/>
          </a:xfrm>
        </p:grpSpPr>
        <p:sp>
          <p:nvSpPr>
            <p:cNvPr id="100" name="テキスト ボックス 99">
              <a:extLst>
                <a:ext uri="{FF2B5EF4-FFF2-40B4-BE49-F238E27FC236}">
                  <a16:creationId xmlns:a16="http://schemas.microsoft.com/office/drawing/2014/main" id="{0CE1B8D4-DEE8-5685-B4B0-019B72104F67}"/>
                </a:ext>
              </a:extLst>
            </p:cNvPr>
            <p:cNvSpPr txBox="1"/>
            <p:nvPr/>
          </p:nvSpPr>
          <p:spPr>
            <a:xfrm>
              <a:off x="9377524" y="4824192"/>
              <a:ext cx="428322" cy="215444"/>
            </a:xfrm>
            <a:prstGeom prst="rect">
              <a:avLst/>
            </a:prstGeom>
            <a:noFill/>
          </p:spPr>
          <p:txBody>
            <a:bodyPr wrap="none" rtlCol="0">
              <a:spAutoFit/>
            </a:bodyPr>
            <a:lstStyle/>
            <a:p>
              <a:pPr algn="ctr"/>
              <a:r>
                <a:rPr kumimoji="1" lang="ja-JP" altLang="en-US" sz="800">
                  <a:latin typeface="Meiryo UI" panose="020B0604030504040204" pitchFamily="50" charset="-128"/>
                  <a:ea typeface="Meiryo UI" panose="020B0604030504040204" pitchFamily="50" charset="-128"/>
                </a:rPr>
                <a:t>センサ</a:t>
              </a:r>
            </a:p>
          </p:txBody>
        </p:sp>
        <p:pic>
          <p:nvPicPr>
            <p:cNvPr id="101" name="図 100" descr="コンピューター関連の機械&#10;&#10;低い精度で自動的に生成された説明">
              <a:extLst>
                <a:ext uri="{FF2B5EF4-FFF2-40B4-BE49-F238E27FC236}">
                  <a16:creationId xmlns:a16="http://schemas.microsoft.com/office/drawing/2014/main" id="{1FBE4402-079B-A51F-2A01-C81BBCFA7B1B}"/>
                </a:ext>
              </a:extLst>
            </p:cNvPr>
            <p:cNvPicPr>
              <a:picLocks noChangeAspect="1"/>
            </p:cNvPicPr>
            <p:nvPr/>
          </p:nvPicPr>
          <p:blipFill>
            <a:blip r:embed="rId14"/>
            <a:stretch>
              <a:fillRect/>
            </a:stretch>
          </p:blipFill>
          <p:spPr>
            <a:xfrm>
              <a:off x="9396336" y="4567598"/>
              <a:ext cx="245690" cy="245690"/>
            </a:xfrm>
            <a:prstGeom prst="rect">
              <a:avLst/>
            </a:prstGeom>
          </p:spPr>
        </p:pic>
        <p:pic>
          <p:nvPicPr>
            <p:cNvPr id="102" name="図 101" descr="コンピューター関連の機械&#10;&#10;低い精度で自動的に生成された説明">
              <a:extLst>
                <a:ext uri="{FF2B5EF4-FFF2-40B4-BE49-F238E27FC236}">
                  <a16:creationId xmlns:a16="http://schemas.microsoft.com/office/drawing/2014/main" id="{90C0482D-ED26-0492-7CA7-BD515792A0D1}"/>
                </a:ext>
              </a:extLst>
            </p:cNvPr>
            <p:cNvPicPr>
              <a:picLocks noChangeAspect="1"/>
            </p:cNvPicPr>
            <p:nvPr/>
          </p:nvPicPr>
          <p:blipFill>
            <a:blip r:embed="rId14"/>
            <a:stretch>
              <a:fillRect/>
            </a:stretch>
          </p:blipFill>
          <p:spPr>
            <a:xfrm>
              <a:off x="9489000" y="4600874"/>
              <a:ext cx="245690" cy="245690"/>
            </a:xfrm>
            <a:prstGeom prst="rect">
              <a:avLst/>
            </a:prstGeom>
          </p:spPr>
        </p:pic>
      </p:grpSp>
      <p:cxnSp>
        <p:nvCxnSpPr>
          <p:cNvPr id="103" name="直線矢印コネクタ 102">
            <a:extLst>
              <a:ext uri="{FF2B5EF4-FFF2-40B4-BE49-F238E27FC236}">
                <a16:creationId xmlns:a16="http://schemas.microsoft.com/office/drawing/2014/main" id="{4A224AE1-7B35-DD78-FFF3-62F7B68FE371}"/>
              </a:ext>
            </a:extLst>
          </p:cNvPr>
          <p:cNvCxnSpPr>
            <a:cxnSpLocks/>
          </p:cNvCxnSpPr>
          <p:nvPr/>
        </p:nvCxnSpPr>
        <p:spPr>
          <a:xfrm flipV="1">
            <a:off x="7451797" y="4354913"/>
            <a:ext cx="0" cy="444580"/>
          </a:xfrm>
          <a:prstGeom prst="straightConnector1">
            <a:avLst/>
          </a:prstGeom>
          <a:ln w="15875">
            <a:solidFill>
              <a:schemeClr val="tx1">
                <a:lumMod val="85000"/>
                <a:lumOff val="15000"/>
              </a:schemeClr>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104" name="カギ線コネクタ 103">
            <a:extLst>
              <a:ext uri="{FF2B5EF4-FFF2-40B4-BE49-F238E27FC236}">
                <a16:creationId xmlns:a16="http://schemas.microsoft.com/office/drawing/2014/main" id="{A5BA2C4E-E3E3-96D2-B7CF-34F839BEC7B4}"/>
              </a:ext>
            </a:extLst>
          </p:cNvPr>
          <p:cNvCxnSpPr>
            <a:cxnSpLocks/>
          </p:cNvCxnSpPr>
          <p:nvPr/>
        </p:nvCxnSpPr>
        <p:spPr>
          <a:xfrm rot="16200000" flipV="1">
            <a:off x="7803718" y="5252166"/>
            <a:ext cx="661292" cy="522948"/>
          </a:xfrm>
          <a:prstGeom prst="bentConnector3">
            <a:avLst>
              <a:gd name="adj1" fmla="val 100759"/>
            </a:avLst>
          </a:prstGeom>
          <a:ln w="15875">
            <a:solidFill>
              <a:schemeClr val="tx1">
                <a:lumMod val="85000"/>
                <a:lumOff val="15000"/>
              </a:schemeClr>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105" name="カギ線コネクタ 104">
            <a:extLst>
              <a:ext uri="{FF2B5EF4-FFF2-40B4-BE49-F238E27FC236}">
                <a16:creationId xmlns:a16="http://schemas.microsoft.com/office/drawing/2014/main" id="{1B538D29-94E1-0EA2-CB38-CDE6F3F2E641}"/>
              </a:ext>
            </a:extLst>
          </p:cNvPr>
          <p:cNvCxnSpPr>
            <a:cxnSpLocks/>
          </p:cNvCxnSpPr>
          <p:nvPr/>
        </p:nvCxnSpPr>
        <p:spPr>
          <a:xfrm rot="5400000" flipH="1" flipV="1">
            <a:off x="6398192" y="5253381"/>
            <a:ext cx="666820" cy="517172"/>
          </a:xfrm>
          <a:prstGeom prst="bentConnector3">
            <a:avLst>
              <a:gd name="adj1" fmla="val 99760"/>
            </a:avLst>
          </a:prstGeom>
          <a:ln w="15875">
            <a:solidFill>
              <a:schemeClr val="tx1">
                <a:lumMod val="85000"/>
                <a:lumOff val="15000"/>
              </a:schemeClr>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106" name="カギ線コネクタ 105">
            <a:extLst>
              <a:ext uri="{FF2B5EF4-FFF2-40B4-BE49-F238E27FC236}">
                <a16:creationId xmlns:a16="http://schemas.microsoft.com/office/drawing/2014/main" id="{EA95E5CF-733D-DCF0-B8E5-353944CF7097}"/>
              </a:ext>
            </a:extLst>
          </p:cNvPr>
          <p:cNvCxnSpPr>
            <a:cxnSpLocks/>
          </p:cNvCxnSpPr>
          <p:nvPr/>
        </p:nvCxnSpPr>
        <p:spPr>
          <a:xfrm rot="5400000">
            <a:off x="6245826" y="5084713"/>
            <a:ext cx="799550" cy="689174"/>
          </a:xfrm>
          <a:prstGeom prst="bentConnector3">
            <a:avLst>
              <a:gd name="adj1" fmla="val 780"/>
            </a:avLst>
          </a:prstGeom>
          <a:ln w="15875">
            <a:solidFill>
              <a:schemeClr val="tx1">
                <a:lumMod val="85000"/>
                <a:lumOff val="15000"/>
              </a:schemeClr>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107" name="カギ線コネクタ 106">
            <a:extLst>
              <a:ext uri="{FF2B5EF4-FFF2-40B4-BE49-F238E27FC236}">
                <a16:creationId xmlns:a16="http://schemas.microsoft.com/office/drawing/2014/main" id="{BD1B5C1E-2B7C-B4B8-A2B4-02C708967BCE}"/>
              </a:ext>
            </a:extLst>
          </p:cNvPr>
          <p:cNvCxnSpPr>
            <a:cxnSpLocks/>
          </p:cNvCxnSpPr>
          <p:nvPr/>
        </p:nvCxnSpPr>
        <p:spPr>
          <a:xfrm rot="16200000" flipH="1">
            <a:off x="7819828" y="5079535"/>
            <a:ext cx="771744" cy="692332"/>
          </a:xfrm>
          <a:prstGeom prst="bentConnector3">
            <a:avLst>
              <a:gd name="adj1" fmla="val 506"/>
            </a:avLst>
          </a:prstGeom>
          <a:ln w="15875">
            <a:solidFill>
              <a:schemeClr val="tx1">
                <a:lumMod val="85000"/>
                <a:lumOff val="15000"/>
              </a:schemeClr>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108" name="直線矢印コネクタ 107">
            <a:extLst>
              <a:ext uri="{FF2B5EF4-FFF2-40B4-BE49-F238E27FC236}">
                <a16:creationId xmlns:a16="http://schemas.microsoft.com/office/drawing/2014/main" id="{A376A5EC-CF81-A098-B527-B13E606915AF}"/>
              </a:ext>
            </a:extLst>
          </p:cNvPr>
          <p:cNvCxnSpPr>
            <a:cxnSpLocks/>
          </p:cNvCxnSpPr>
          <p:nvPr/>
        </p:nvCxnSpPr>
        <p:spPr>
          <a:xfrm>
            <a:off x="7283964" y="4378354"/>
            <a:ext cx="0" cy="429702"/>
          </a:xfrm>
          <a:prstGeom prst="straightConnector1">
            <a:avLst/>
          </a:prstGeom>
          <a:ln w="15875">
            <a:solidFill>
              <a:schemeClr val="tx1">
                <a:lumMod val="85000"/>
                <a:lumOff val="15000"/>
              </a:schemeClr>
            </a:solidFill>
            <a:tailEnd type="triangle" w="sm" len="med"/>
          </a:ln>
        </p:spPr>
        <p:style>
          <a:lnRef idx="1">
            <a:schemeClr val="accent1"/>
          </a:lnRef>
          <a:fillRef idx="0">
            <a:schemeClr val="accent1"/>
          </a:fillRef>
          <a:effectRef idx="0">
            <a:schemeClr val="accent1"/>
          </a:effectRef>
          <a:fontRef idx="minor">
            <a:schemeClr val="tx1"/>
          </a:fontRef>
        </p:style>
      </p:cxnSp>
      <p:sp>
        <p:nvSpPr>
          <p:cNvPr id="109" name="正方形/長方形 108">
            <a:extLst>
              <a:ext uri="{FF2B5EF4-FFF2-40B4-BE49-F238E27FC236}">
                <a16:creationId xmlns:a16="http://schemas.microsoft.com/office/drawing/2014/main" id="{4E3FF29E-87C4-9795-3B58-778A0ABD257B}"/>
              </a:ext>
            </a:extLst>
          </p:cNvPr>
          <p:cNvSpPr/>
          <p:nvPr/>
        </p:nvSpPr>
        <p:spPr>
          <a:xfrm>
            <a:off x="8747686" y="5277356"/>
            <a:ext cx="1089961" cy="517737"/>
          </a:xfrm>
          <a:prstGeom prst="rect">
            <a:avLst/>
          </a:prstGeom>
          <a:solidFill>
            <a:srgbClr val="FFF5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a:solidFill>
                <a:schemeClr val="tx1">
                  <a:lumMod val="85000"/>
                  <a:lumOff val="15000"/>
                </a:schemeClr>
              </a:solidFill>
              <a:latin typeface="Meiryo UI" panose="020B0604030504040204" pitchFamily="50" charset="-128"/>
              <a:ea typeface="Meiryo UI" panose="020B0604030504040204" pitchFamily="50" charset="-128"/>
            </a:endParaRPr>
          </a:p>
        </p:txBody>
      </p:sp>
      <p:sp>
        <p:nvSpPr>
          <p:cNvPr id="110" name="正方形/長方形 109">
            <a:extLst>
              <a:ext uri="{FF2B5EF4-FFF2-40B4-BE49-F238E27FC236}">
                <a16:creationId xmlns:a16="http://schemas.microsoft.com/office/drawing/2014/main" id="{A48D9C5E-5860-1990-24CA-1B1CE6094310}"/>
              </a:ext>
            </a:extLst>
          </p:cNvPr>
          <p:cNvSpPr/>
          <p:nvPr/>
        </p:nvSpPr>
        <p:spPr>
          <a:xfrm>
            <a:off x="7390741" y="4481757"/>
            <a:ext cx="122029" cy="122029"/>
          </a:xfrm>
          <a:prstGeom prst="rect">
            <a:avLst/>
          </a:prstGeom>
          <a:solidFill>
            <a:schemeClr val="accent5">
              <a:lumMod val="20000"/>
              <a:lumOff val="80000"/>
            </a:schemeClr>
          </a:solidFill>
          <a:ln w="1270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S PGothic" panose="020B0600070205080204" pitchFamily="34" charset="-128"/>
              <a:ea typeface="MS PGothic" panose="020B0600070205080204" pitchFamily="34" charset="-128"/>
            </a:endParaRPr>
          </a:p>
        </p:txBody>
      </p:sp>
      <p:sp>
        <p:nvSpPr>
          <p:cNvPr id="111" name="正方形/長方形 110">
            <a:extLst>
              <a:ext uri="{FF2B5EF4-FFF2-40B4-BE49-F238E27FC236}">
                <a16:creationId xmlns:a16="http://schemas.microsoft.com/office/drawing/2014/main" id="{C45AAFE5-D427-5982-409E-8F49DC902BBE}"/>
              </a:ext>
            </a:extLst>
          </p:cNvPr>
          <p:cNvSpPr/>
          <p:nvPr/>
        </p:nvSpPr>
        <p:spPr>
          <a:xfrm>
            <a:off x="7225132" y="4508465"/>
            <a:ext cx="122029" cy="122029"/>
          </a:xfrm>
          <a:prstGeom prst="rect">
            <a:avLst/>
          </a:prstGeom>
          <a:solidFill>
            <a:schemeClr val="accent5">
              <a:lumMod val="20000"/>
              <a:lumOff val="80000"/>
            </a:schemeClr>
          </a:solidFill>
          <a:ln w="1270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S PGothic" panose="020B0600070205080204" pitchFamily="34" charset="-128"/>
              <a:ea typeface="MS PGothic" panose="020B0600070205080204" pitchFamily="34" charset="-128"/>
            </a:endParaRPr>
          </a:p>
        </p:txBody>
      </p:sp>
      <p:sp>
        <p:nvSpPr>
          <p:cNvPr id="112" name="正方形/長方形 111">
            <a:extLst>
              <a:ext uri="{FF2B5EF4-FFF2-40B4-BE49-F238E27FC236}">
                <a16:creationId xmlns:a16="http://schemas.microsoft.com/office/drawing/2014/main" id="{1A8D7ACA-9D5D-82E8-1E50-66B1733687C1}"/>
              </a:ext>
            </a:extLst>
          </p:cNvPr>
          <p:cNvSpPr/>
          <p:nvPr/>
        </p:nvSpPr>
        <p:spPr>
          <a:xfrm>
            <a:off x="6242746" y="5304036"/>
            <a:ext cx="122029" cy="122029"/>
          </a:xfrm>
          <a:prstGeom prst="rect">
            <a:avLst/>
          </a:prstGeom>
          <a:solidFill>
            <a:schemeClr val="accent5">
              <a:lumMod val="20000"/>
              <a:lumOff val="80000"/>
            </a:schemeClr>
          </a:solidFill>
          <a:ln w="1270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S PGothic" panose="020B0600070205080204" pitchFamily="34" charset="-128"/>
              <a:ea typeface="MS PGothic" panose="020B0600070205080204" pitchFamily="34" charset="-128"/>
            </a:endParaRPr>
          </a:p>
        </p:txBody>
      </p:sp>
      <p:sp>
        <p:nvSpPr>
          <p:cNvPr id="113" name="正方形/長方形 112">
            <a:extLst>
              <a:ext uri="{FF2B5EF4-FFF2-40B4-BE49-F238E27FC236}">
                <a16:creationId xmlns:a16="http://schemas.microsoft.com/office/drawing/2014/main" id="{141A015F-D080-BBFD-85DA-16C2B40C8B42}"/>
              </a:ext>
            </a:extLst>
          </p:cNvPr>
          <p:cNvSpPr/>
          <p:nvPr/>
        </p:nvSpPr>
        <p:spPr>
          <a:xfrm>
            <a:off x="8489258" y="5356752"/>
            <a:ext cx="122029" cy="122029"/>
          </a:xfrm>
          <a:prstGeom prst="rect">
            <a:avLst/>
          </a:prstGeom>
          <a:solidFill>
            <a:schemeClr val="accent5">
              <a:lumMod val="20000"/>
              <a:lumOff val="80000"/>
            </a:schemeClr>
          </a:solidFill>
          <a:ln w="1270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S PGothic" panose="020B0600070205080204" pitchFamily="34" charset="-128"/>
              <a:ea typeface="MS PGothic" panose="020B0600070205080204" pitchFamily="34" charset="-128"/>
            </a:endParaRPr>
          </a:p>
        </p:txBody>
      </p:sp>
      <p:grpSp>
        <p:nvGrpSpPr>
          <p:cNvPr id="114" name="グループ化 113">
            <a:extLst>
              <a:ext uri="{FF2B5EF4-FFF2-40B4-BE49-F238E27FC236}">
                <a16:creationId xmlns:a16="http://schemas.microsoft.com/office/drawing/2014/main" id="{E270B7FB-691C-73D7-1088-56C79D95963A}"/>
              </a:ext>
            </a:extLst>
          </p:cNvPr>
          <p:cNvGrpSpPr/>
          <p:nvPr/>
        </p:nvGrpSpPr>
        <p:grpSpPr>
          <a:xfrm>
            <a:off x="6342717" y="5272717"/>
            <a:ext cx="261610" cy="184666"/>
            <a:chOff x="6386262" y="5494623"/>
            <a:chExt cx="261610" cy="184666"/>
          </a:xfrm>
        </p:grpSpPr>
        <p:sp>
          <p:nvSpPr>
            <p:cNvPr id="115" name="角丸四角形 114">
              <a:extLst>
                <a:ext uri="{FF2B5EF4-FFF2-40B4-BE49-F238E27FC236}">
                  <a16:creationId xmlns:a16="http://schemas.microsoft.com/office/drawing/2014/main" id="{D2086DE4-D385-9334-F155-118CEA046547}"/>
                </a:ext>
              </a:extLst>
            </p:cNvPr>
            <p:cNvSpPr/>
            <p:nvPr/>
          </p:nvSpPr>
          <p:spPr>
            <a:xfrm>
              <a:off x="6459406" y="5534181"/>
              <a:ext cx="109673" cy="109673"/>
            </a:xfrm>
            <a:prstGeom prst="roundRect">
              <a:avLst/>
            </a:prstGeom>
            <a:solidFill>
              <a:srgbClr val="FFFF00"/>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85000"/>
                    <a:lumOff val="15000"/>
                  </a:schemeClr>
                </a:solidFill>
                <a:latin typeface="MS PGothic" panose="020B0600070205080204" pitchFamily="34" charset="-128"/>
                <a:ea typeface="MS PGothic" panose="020B0600070205080204" pitchFamily="34" charset="-128"/>
              </a:endParaRPr>
            </a:p>
          </p:txBody>
        </p:sp>
        <p:sp>
          <p:nvSpPr>
            <p:cNvPr id="116" name="テキスト ボックス 115">
              <a:extLst>
                <a:ext uri="{FF2B5EF4-FFF2-40B4-BE49-F238E27FC236}">
                  <a16:creationId xmlns:a16="http://schemas.microsoft.com/office/drawing/2014/main" id="{7DBF50C8-3B85-526E-F7F4-21B79CF7E01E}"/>
                </a:ext>
              </a:extLst>
            </p:cNvPr>
            <p:cNvSpPr txBox="1"/>
            <p:nvPr/>
          </p:nvSpPr>
          <p:spPr>
            <a:xfrm>
              <a:off x="6386262" y="5494623"/>
              <a:ext cx="261610" cy="184666"/>
            </a:xfrm>
            <a:prstGeom prst="rect">
              <a:avLst/>
            </a:prstGeom>
            <a:noFill/>
          </p:spPr>
          <p:txBody>
            <a:bodyPr wrap="none" rtlCol="0">
              <a:spAutoFit/>
            </a:bodyPr>
            <a:lstStyle/>
            <a:p>
              <a:r>
                <a:rPr kumimoji="1" lang="ja-JP" altLang="en-US" sz="600">
                  <a:solidFill>
                    <a:schemeClr val="tx1">
                      <a:lumMod val="85000"/>
                      <a:lumOff val="15000"/>
                    </a:schemeClr>
                  </a:solidFill>
                  <a:latin typeface="MS PGothic" panose="020B0600070205080204" pitchFamily="34" charset="-128"/>
                  <a:ea typeface="MS PGothic" panose="020B0600070205080204" pitchFamily="34" charset="-128"/>
                </a:rPr>
                <a:t>￥</a:t>
              </a:r>
              <a:endParaRPr kumimoji="1" lang="ja-JP" altLang="en-US" sz="1100">
                <a:solidFill>
                  <a:schemeClr val="tx1">
                    <a:lumMod val="85000"/>
                    <a:lumOff val="15000"/>
                  </a:schemeClr>
                </a:solidFill>
                <a:latin typeface="MS PGothic" panose="020B0600070205080204" pitchFamily="34" charset="-128"/>
                <a:ea typeface="MS PGothic" panose="020B0600070205080204" pitchFamily="34" charset="-128"/>
              </a:endParaRPr>
            </a:p>
          </p:txBody>
        </p:sp>
      </p:grpSp>
      <p:grpSp>
        <p:nvGrpSpPr>
          <p:cNvPr id="117" name="グループ化 116">
            <a:extLst>
              <a:ext uri="{FF2B5EF4-FFF2-40B4-BE49-F238E27FC236}">
                <a16:creationId xmlns:a16="http://schemas.microsoft.com/office/drawing/2014/main" id="{548005B2-F8FF-C69F-0F76-CC0E55E27FD7}"/>
              </a:ext>
            </a:extLst>
          </p:cNvPr>
          <p:cNvGrpSpPr/>
          <p:nvPr/>
        </p:nvGrpSpPr>
        <p:grpSpPr>
          <a:xfrm>
            <a:off x="7322557" y="4589435"/>
            <a:ext cx="261610" cy="184666"/>
            <a:chOff x="6386262" y="5494623"/>
            <a:chExt cx="261610" cy="184666"/>
          </a:xfrm>
        </p:grpSpPr>
        <p:sp>
          <p:nvSpPr>
            <p:cNvPr id="118" name="角丸四角形 117">
              <a:extLst>
                <a:ext uri="{FF2B5EF4-FFF2-40B4-BE49-F238E27FC236}">
                  <a16:creationId xmlns:a16="http://schemas.microsoft.com/office/drawing/2014/main" id="{694CDC36-0818-4BB9-22D0-22E33E6D304C}"/>
                </a:ext>
              </a:extLst>
            </p:cNvPr>
            <p:cNvSpPr/>
            <p:nvPr/>
          </p:nvSpPr>
          <p:spPr>
            <a:xfrm>
              <a:off x="6459406" y="5534181"/>
              <a:ext cx="109673" cy="109673"/>
            </a:xfrm>
            <a:prstGeom prst="roundRect">
              <a:avLst/>
            </a:prstGeom>
            <a:solidFill>
              <a:srgbClr val="FFFF00"/>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85000"/>
                    <a:lumOff val="15000"/>
                  </a:schemeClr>
                </a:solidFill>
                <a:latin typeface="MS PGothic" panose="020B0600070205080204" pitchFamily="34" charset="-128"/>
                <a:ea typeface="MS PGothic" panose="020B0600070205080204" pitchFamily="34" charset="-128"/>
              </a:endParaRPr>
            </a:p>
          </p:txBody>
        </p:sp>
        <p:sp>
          <p:nvSpPr>
            <p:cNvPr id="119" name="テキスト ボックス 118">
              <a:extLst>
                <a:ext uri="{FF2B5EF4-FFF2-40B4-BE49-F238E27FC236}">
                  <a16:creationId xmlns:a16="http://schemas.microsoft.com/office/drawing/2014/main" id="{B0D4C3B0-256A-6A36-D97E-B2FFC7D796D9}"/>
                </a:ext>
              </a:extLst>
            </p:cNvPr>
            <p:cNvSpPr txBox="1"/>
            <p:nvPr/>
          </p:nvSpPr>
          <p:spPr>
            <a:xfrm>
              <a:off x="6386262" y="5494623"/>
              <a:ext cx="261610" cy="184666"/>
            </a:xfrm>
            <a:prstGeom prst="rect">
              <a:avLst/>
            </a:prstGeom>
            <a:noFill/>
          </p:spPr>
          <p:txBody>
            <a:bodyPr wrap="none" rtlCol="0">
              <a:spAutoFit/>
            </a:bodyPr>
            <a:lstStyle/>
            <a:p>
              <a:r>
                <a:rPr kumimoji="1" lang="ja-JP" altLang="en-US" sz="600">
                  <a:solidFill>
                    <a:schemeClr val="tx1">
                      <a:lumMod val="85000"/>
                      <a:lumOff val="15000"/>
                    </a:schemeClr>
                  </a:solidFill>
                  <a:latin typeface="MS PGothic" panose="020B0600070205080204" pitchFamily="34" charset="-128"/>
                  <a:ea typeface="MS PGothic" panose="020B0600070205080204" pitchFamily="34" charset="-128"/>
                </a:rPr>
                <a:t>￥</a:t>
              </a:r>
              <a:endParaRPr kumimoji="1" lang="ja-JP" altLang="en-US" sz="1100">
                <a:solidFill>
                  <a:schemeClr val="tx1">
                    <a:lumMod val="85000"/>
                    <a:lumOff val="15000"/>
                  </a:schemeClr>
                </a:solidFill>
                <a:latin typeface="MS PGothic" panose="020B0600070205080204" pitchFamily="34" charset="-128"/>
                <a:ea typeface="MS PGothic" panose="020B0600070205080204" pitchFamily="34" charset="-128"/>
              </a:endParaRPr>
            </a:p>
          </p:txBody>
        </p:sp>
      </p:grpSp>
      <p:pic>
        <p:nvPicPr>
          <p:cNvPr id="169" name="グラフィックス 168" descr="データベース 単色塗りつぶし">
            <a:extLst>
              <a:ext uri="{FF2B5EF4-FFF2-40B4-BE49-F238E27FC236}">
                <a16:creationId xmlns:a16="http://schemas.microsoft.com/office/drawing/2014/main" id="{28C3A7CF-3EF0-822C-05F6-A76CFF585C4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989375" y="4809590"/>
            <a:ext cx="778178" cy="652577"/>
          </a:xfrm>
          <a:prstGeom prst="rect">
            <a:avLst/>
          </a:prstGeom>
        </p:spPr>
      </p:pic>
      <p:sp>
        <p:nvSpPr>
          <p:cNvPr id="171" name="Google Shape;246;p9">
            <a:extLst>
              <a:ext uri="{FF2B5EF4-FFF2-40B4-BE49-F238E27FC236}">
                <a16:creationId xmlns:a16="http://schemas.microsoft.com/office/drawing/2014/main" id="{086AFE10-ACA6-3304-19EC-257C4AB7AF9B}"/>
              </a:ext>
            </a:extLst>
          </p:cNvPr>
          <p:cNvSpPr/>
          <p:nvPr/>
        </p:nvSpPr>
        <p:spPr>
          <a:xfrm>
            <a:off x="5090601" y="884934"/>
            <a:ext cx="4428000" cy="360000"/>
          </a:xfrm>
          <a:prstGeom prst="rect">
            <a:avLst/>
          </a:prstGeom>
          <a:solidFill>
            <a:schemeClr val="accent1"/>
          </a:solidFill>
          <a:ln w="9525" cap="flat" cmpd="sng">
            <a:solidFill>
              <a:schemeClr val="tx2"/>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rtl="0">
              <a:spcBef>
                <a:spcPts val="0"/>
              </a:spcBef>
              <a:spcAft>
                <a:spcPts val="0"/>
              </a:spcAft>
              <a:buNone/>
            </a:pPr>
            <a:r>
              <a:rPr lang="ja-JP" sz="1400" b="1">
                <a:solidFill>
                  <a:schemeClr val="lt1"/>
                </a:solidFill>
                <a:latin typeface="Meiryo UI" panose="020B0604030504040204" pitchFamily="50" charset="-128"/>
                <a:ea typeface="Meiryo UI" panose="020B0604030504040204" pitchFamily="50" charset="-128"/>
                <a:cs typeface="Arial" panose="020B0604020202020204" pitchFamily="34" charset="0"/>
                <a:sym typeface="Calibri"/>
              </a:rPr>
              <a:t>Trusted Web</a:t>
            </a:r>
            <a:r>
              <a:rPr lang="ja-JP" sz="1400" b="1">
                <a:solidFill>
                  <a:schemeClr val="lt1"/>
                </a:solidFill>
                <a:latin typeface="Meiryo UI" panose="020B0604030504040204" pitchFamily="50" charset="-128"/>
                <a:ea typeface="Meiryo UI" panose="020B0604030504040204" pitchFamily="50" charset="-128"/>
                <a:cs typeface="Calibri"/>
                <a:sym typeface="Calibri"/>
              </a:rPr>
              <a:t>の実現により解決する内容</a:t>
            </a:r>
            <a:endParaRPr dirty="0">
              <a:latin typeface="Meiryo UI" panose="020B0604030504040204" pitchFamily="50" charset="-128"/>
              <a:ea typeface="Meiryo UI" panose="020B0604030504040204" pitchFamily="50" charset="-128"/>
            </a:endParaRPr>
          </a:p>
        </p:txBody>
      </p:sp>
      <p:sp>
        <p:nvSpPr>
          <p:cNvPr id="173" name="Google Shape;249;p9">
            <a:extLst>
              <a:ext uri="{FF2B5EF4-FFF2-40B4-BE49-F238E27FC236}">
                <a16:creationId xmlns:a16="http://schemas.microsoft.com/office/drawing/2014/main" id="{5C0E2F4F-7EE5-40E3-EC45-D70BC5886581}"/>
              </a:ext>
            </a:extLst>
          </p:cNvPr>
          <p:cNvSpPr/>
          <p:nvPr/>
        </p:nvSpPr>
        <p:spPr>
          <a:xfrm>
            <a:off x="5094462" y="1246648"/>
            <a:ext cx="4428000" cy="1939143"/>
          </a:xfrm>
          <a:prstGeom prst="rect">
            <a:avLst/>
          </a:prstGeom>
          <a:solidFill>
            <a:srgbClr val="E7F5CE"/>
          </a:solidFill>
          <a:ln w="9525" cap="flat" cmpd="sng">
            <a:solidFill>
              <a:schemeClr val="tx2"/>
            </a:solidFill>
            <a:prstDash val="solid"/>
            <a:round/>
            <a:headEnd type="none" w="sm" len="sm"/>
            <a:tailEnd type="none" w="sm" len="sm"/>
          </a:ln>
        </p:spPr>
        <p:txBody>
          <a:bodyPr spcFirstLastPara="1" wrap="square" lIns="36000" tIns="36000" rIns="36000" bIns="36000" anchor="ctr" anchorCtr="0">
            <a:noAutofit/>
          </a:bodyPr>
          <a:lstStyle/>
          <a:p>
            <a:pPr marL="342900" marR="0" lvl="0" indent="-204788" algn="l" rtl="0">
              <a:spcBef>
                <a:spcPts val="0"/>
              </a:spcBef>
              <a:spcAft>
                <a:spcPts val="0"/>
              </a:spcAft>
              <a:buClr>
                <a:schemeClr val="dk1"/>
              </a:buClr>
              <a:buSzPts val="1200"/>
              <a:buFont typeface="Arial"/>
              <a:buChar char="•"/>
            </a:pPr>
            <a:r>
              <a:rPr lang="ja-JP" sz="1200" dirty="0">
                <a:solidFill>
                  <a:schemeClr val="dk1"/>
                </a:solidFill>
                <a:latin typeface="Meiryo UI" panose="020B0604030504040204" pitchFamily="50" charset="-128"/>
                <a:ea typeface="Meiryo UI" panose="020B0604030504040204" pitchFamily="50" charset="-128"/>
                <a:cs typeface="Calibri"/>
                <a:sym typeface="Calibri"/>
              </a:rPr>
              <a:t>顔認証や歩容認証等の</a:t>
            </a:r>
            <a:r>
              <a:rPr lang="ja-JP" sz="1200" b="1" u="sng" dirty="0">
                <a:solidFill>
                  <a:srgbClr val="274E13"/>
                </a:solidFill>
                <a:latin typeface="Meiryo UI" panose="020B0604030504040204" pitchFamily="50" charset="-128"/>
                <a:ea typeface="Meiryo UI" panose="020B0604030504040204" pitchFamily="50" charset="-128"/>
                <a:cs typeface="Calibri"/>
                <a:sym typeface="Calibri"/>
              </a:rPr>
              <a:t>生体認証手法を用いた記録時のデータ認証方法を複数検証し</a:t>
            </a:r>
            <a:r>
              <a:rPr lang="ja-JP" altLang="en-US" sz="1200" b="1" u="sng" dirty="0">
                <a:solidFill>
                  <a:srgbClr val="274E13"/>
                </a:solidFill>
                <a:latin typeface="Meiryo UI" panose="020B0604030504040204" pitchFamily="50" charset="-128"/>
                <a:ea typeface="Meiryo UI" panose="020B0604030504040204" pitchFamily="50" charset="-128"/>
                <a:cs typeface="Calibri"/>
                <a:sym typeface="Calibri"/>
              </a:rPr>
              <a:t>，</a:t>
            </a:r>
            <a:r>
              <a:rPr lang="ja-JP" sz="1200" b="1" u="sng" dirty="0">
                <a:solidFill>
                  <a:srgbClr val="274E13"/>
                </a:solidFill>
                <a:latin typeface="Meiryo UI" panose="020B0604030504040204" pitchFamily="50" charset="-128"/>
                <a:ea typeface="Meiryo UI" panose="020B0604030504040204" pitchFamily="50" charset="-128"/>
                <a:cs typeface="Calibri"/>
                <a:sym typeface="Calibri"/>
              </a:rPr>
              <a:t>本人のデータであることを証明するシステムを実装</a:t>
            </a:r>
            <a:r>
              <a:rPr lang="ja-JP" sz="1200" dirty="0">
                <a:solidFill>
                  <a:schemeClr val="dk1"/>
                </a:solidFill>
                <a:latin typeface="Meiryo UI" panose="020B0604030504040204" pitchFamily="50" charset="-128"/>
                <a:ea typeface="Meiryo UI" panose="020B0604030504040204" pitchFamily="50" charset="-128"/>
                <a:cs typeface="Calibri"/>
                <a:sym typeface="Calibri"/>
              </a:rPr>
              <a:t>する</a:t>
            </a:r>
            <a:endParaRPr sz="1200" dirty="0">
              <a:solidFill>
                <a:schemeClr val="dk1"/>
              </a:solidFill>
              <a:latin typeface="Meiryo UI" panose="020B0604030504040204" pitchFamily="50" charset="-128"/>
              <a:ea typeface="Meiryo UI" panose="020B0604030504040204" pitchFamily="50" charset="-128"/>
              <a:cs typeface="Calibri"/>
              <a:sym typeface="Calibri"/>
            </a:endParaRPr>
          </a:p>
          <a:p>
            <a:pPr marL="342900" marR="0" lvl="0" indent="-204788" algn="l" rtl="0">
              <a:spcBef>
                <a:spcPts val="300"/>
              </a:spcBef>
              <a:spcAft>
                <a:spcPts val="0"/>
              </a:spcAft>
              <a:buClr>
                <a:schemeClr val="dk1"/>
              </a:buClr>
              <a:buSzPts val="1200"/>
              <a:buFont typeface="Arial"/>
              <a:buChar char="•"/>
            </a:pPr>
            <a:r>
              <a:rPr lang="ja-JP" sz="1200" dirty="0">
                <a:solidFill>
                  <a:schemeClr val="dk1"/>
                </a:solidFill>
                <a:latin typeface="Meiryo UI" panose="020B0604030504040204" pitchFamily="50" charset="-128"/>
                <a:ea typeface="Meiryo UI" panose="020B0604030504040204" pitchFamily="50" charset="-128"/>
                <a:cs typeface="Calibri"/>
                <a:sym typeface="Calibri"/>
              </a:rPr>
              <a:t>ポイント返戻システムと</a:t>
            </a:r>
            <a:r>
              <a:rPr lang="ja-JP" sz="1200" dirty="0">
                <a:solidFill>
                  <a:schemeClr val="dk1"/>
                </a:solidFill>
                <a:latin typeface="Meiryo UI" panose="020B0604030504040204" pitchFamily="50" charset="-128"/>
                <a:ea typeface="Meiryo UI" panose="020B0604030504040204" pitchFamily="50" charset="-128"/>
                <a:cs typeface="Arial" panose="020B0604020202020204" pitchFamily="34" charset="0"/>
                <a:sym typeface="Calibri"/>
              </a:rPr>
              <a:t>DCT</a:t>
            </a:r>
            <a:r>
              <a:rPr lang="ja-JP" sz="1200" dirty="0">
                <a:solidFill>
                  <a:schemeClr val="dk1"/>
                </a:solidFill>
                <a:latin typeface="Meiryo UI" panose="020B0604030504040204" pitchFamily="50" charset="-128"/>
                <a:ea typeface="Meiryo UI" panose="020B0604030504040204" pitchFamily="50" charset="-128"/>
                <a:cs typeface="Calibri"/>
                <a:sym typeface="Calibri"/>
              </a:rPr>
              <a:t>（分散型治験）に必要とされるレベルの</a:t>
            </a:r>
            <a:r>
              <a:rPr lang="ja-JP" sz="1200" b="1" u="sng" dirty="0">
                <a:solidFill>
                  <a:srgbClr val="274E13"/>
                </a:solidFill>
                <a:latin typeface="Meiryo UI" panose="020B0604030504040204" pitchFamily="50" charset="-128"/>
                <a:ea typeface="Meiryo UI" panose="020B0604030504040204" pitchFamily="50" charset="-128"/>
                <a:cs typeface="Calibri"/>
                <a:sym typeface="Calibri"/>
              </a:rPr>
              <a:t>データインテグリティを検討・実現することで</a:t>
            </a:r>
            <a:r>
              <a:rPr lang="ja-JP" altLang="en-US" sz="1200" b="1" u="sng" dirty="0">
                <a:solidFill>
                  <a:srgbClr val="274E13"/>
                </a:solidFill>
                <a:latin typeface="Meiryo UI" panose="020B0604030504040204" pitchFamily="50" charset="-128"/>
                <a:ea typeface="Meiryo UI" panose="020B0604030504040204" pitchFamily="50" charset="-128"/>
                <a:cs typeface="Calibri"/>
                <a:sym typeface="Calibri"/>
              </a:rPr>
              <a:t>，</a:t>
            </a:r>
            <a:r>
              <a:rPr lang="ja-JP" sz="1200" b="1" u="sng" dirty="0">
                <a:solidFill>
                  <a:srgbClr val="274E13"/>
                </a:solidFill>
                <a:latin typeface="Meiryo UI" panose="020B0604030504040204" pitchFamily="50" charset="-128"/>
                <a:ea typeface="Meiryo UI" panose="020B0604030504040204" pitchFamily="50" charset="-128"/>
                <a:cs typeface="Calibri"/>
                <a:sym typeface="Calibri"/>
              </a:rPr>
              <a:t>スケール可能なエコシステムを成立</a:t>
            </a:r>
            <a:r>
              <a:rPr lang="ja-JP" sz="1200" dirty="0">
                <a:solidFill>
                  <a:schemeClr val="dk1"/>
                </a:solidFill>
                <a:latin typeface="Meiryo UI" panose="020B0604030504040204" pitchFamily="50" charset="-128"/>
                <a:ea typeface="Meiryo UI" panose="020B0604030504040204" pitchFamily="50" charset="-128"/>
                <a:cs typeface="Calibri"/>
                <a:sym typeface="Calibri"/>
              </a:rPr>
              <a:t>させる</a:t>
            </a:r>
            <a:endParaRPr sz="1200" dirty="0">
              <a:solidFill>
                <a:schemeClr val="dk1"/>
              </a:solidFill>
              <a:latin typeface="Meiryo UI" panose="020B0604030504040204" pitchFamily="50" charset="-128"/>
              <a:ea typeface="Meiryo UI" panose="020B0604030504040204" pitchFamily="50" charset="-128"/>
              <a:cs typeface="Calibri"/>
              <a:sym typeface="Calibri"/>
            </a:endParaRPr>
          </a:p>
          <a:p>
            <a:pPr marL="342900" marR="0" lvl="0" indent="-204788" algn="l" rtl="0">
              <a:spcBef>
                <a:spcPts val="300"/>
              </a:spcBef>
              <a:spcAft>
                <a:spcPts val="0"/>
              </a:spcAft>
              <a:buClr>
                <a:schemeClr val="dk1"/>
              </a:buClr>
              <a:buSzPts val="1200"/>
              <a:buFont typeface="Arial"/>
              <a:buChar char="•"/>
            </a:pPr>
            <a:r>
              <a:rPr lang="ja-JP" sz="1200" dirty="0">
                <a:solidFill>
                  <a:schemeClr val="dk1"/>
                </a:solidFill>
                <a:latin typeface="Meiryo UI" panose="020B0604030504040204" pitchFamily="50" charset="-128"/>
                <a:ea typeface="Meiryo UI" panose="020B0604030504040204" pitchFamily="50" charset="-128"/>
                <a:cs typeface="Calibri"/>
                <a:sym typeface="Calibri"/>
              </a:rPr>
              <a:t>患者ユーザーの社会的貢献を可視化するようなトークン</a:t>
            </a:r>
            <a:r>
              <a:rPr lang="ja-JP" altLang="en-US" sz="1200" dirty="0">
                <a:solidFill>
                  <a:schemeClr val="dk1"/>
                </a:solidFill>
                <a:latin typeface="Meiryo UI" panose="020B0604030504040204" pitchFamily="50" charset="-128"/>
                <a:ea typeface="Meiryo UI" panose="020B0604030504040204" pitchFamily="50" charset="-128"/>
                <a:cs typeface="Calibri"/>
                <a:sym typeface="Calibri"/>
              </a:rPr>
              <a:t>，</a:t>
            </a:r>
            <a:r>
              <a:rPr lang="ja-JP" sz="1200" dirty="0">
                <a:solidFill>
                  <a:schemeClr val="dk1"/>
                </a:solidFill>
                <a:latin typeface="Meiryo UI" panose="020B0604030504040204" pitchFamily="50" charset="-128"/>
                <a:ea typeface="Meiryo UI" panose="020B0604030504040204" pitchFamily="50" charset="-128"/>
                <a:cs typeface="Calibri"/>
                <a:sym typeface="Calibri"/>
              </a:rPr>
              <a:t>NFTを付与することで</a:t>
            </a:r>
            <a:r>
              <a:rPr lang="ja-JP" sz="1200" b="1" u="sng" dirty="0">
                <a:solidFill>
                  <a:srgbClr val="274E13"/>
                </a:solidFill>
                <a:latin typeface="Meiryo UI" panose="020B0604030504040204" pitchFamily="50" charset="-128"/>
                <a:ea typeface="Meiryo UI" panose="020B0604030504040204" pitchFamily="50" charset="-128"/>
                <a:cs typeface="Calibri"/>
                <a:sym typeface="Calibri"/>
              </a:rPr>
              <a:t>継続利用に対するインセンティブを設計</a:t>
            </a:r>
            <a:r>
              <a:rPr lang="ja-JP" sz="1200" dirty="0">
                <a:solidFill>
                  <a:schemeClr val="dk1"/>
                </a:solidFill>
                <a:latin typeface="Meiryo UI" panose="020B0604030504040204" pitchFamily="50" charset="-128"/>
                <a:ea typeface="Meiryo UI" panose="020B0604030504040204" pitchFamily="50" charset="-128"/>
                <a:cs typeface="Calibri"/>
                <a:sym typeface="Calibri"/>
              </a:rPr>
              <a:t>する</a:t>
            </a:r>
            <a:endParaRPr sz="1200" dirty="0">
              <a:solidFill>
                <a:srgbClr val="FF0000"/>
              </a:solidFill>
              <a:latin typeface="Meiryo UI" panose="020B0604030504040204" pitchFamily="50" charset="-128"/>
              <a:ea typeface="Meiryo UI" panose="020B0604030504040204" pitchFamily="50" charset="-128"/>
              <a:cs typeface="Calibri"/>
              <a:sym typeface="Calibri"/>
            </a:endParaRPr>
          </a:p>
        </p:txBody>
      </p:sp>
      <p:sp>
        <p:nvSpPr>
          <p:cNvPr id="181" name="テキスト ボックス 180">
            <a:extLst>
              <a:ext uri="{FF2B5EF4-FFF2-40B4-BE49-F238E27FC236}">
                <a16:creationId xmlns:a16="http://schemas.microsoft.com/office/drawing/2014/main" id="{ACF100E3-89C2-2758-ABB5-A269A6C7104B}"/>
              </a:ext>
            </a:extLst>
          </p:cNvPr>
          <p:cNvSpPr txBox="1"/>
          <p:nvPr/>
        </p:nvSpPr>
        <p:spPr>
          <a:xfrm>
            <a:off x="5879001" y="6438141"/>
            <a:ext cx="1056700" cy="215444"/>
          </a:xfrm>
          <a:prstGeom prst="rect">
            <a:avLst/>
          </a:prstGeom>
          <a:noFill/>
        </p:spPr>
        <p:txBody>
          <a:bodyPr wrap="none" rtlCol="0">
            <a:spAutoFit/>
          </a:bodyPr>
          <a:lstStyle/>
          <a:p>
            <a:pPr algn="ctr"/>
            <a:r>
              <a:rPr kumimoji="1" lang="ja-JP" altLang="en-US" sz="800">
                <a:latin typeface="Meiryo UI" panose="020B0604030504040204" pitchFamily="50" charset="-128"/>
                <a:ea typeface="Meiryo UI" panose="020B0604030504040204" pitchFamily="50" charset="-128"/>
              </a:rPr>
              <a:t>研究機関</a:t>
            </a:r>
            <a:r>
              <a:rPr kumimoji="1" lang="en-US" altLang="ja-JP" sz="800" dirty="0">
                <a:latin typeface="Meiryo UI" panose="020B0604030504040204" pitchFamily="50" charset="-128"/>
                <a:ea typeface="Meiryo UI" panose="020B0604030504040204" pitchFamily="50" charset="-128"/>
              </a:rPr>
              <a:t>/</a:t>
            </a:r>
            <a:r>
              <a:rPr kumimoji="1" lang="ja-JP" altLang="en-US" sz="800">
                <a:latin typeface="Meiryo UI" panose="020B0604030504040204" pitchFamily="50" charset="-128"/>
                <a:ea typeface="Meiryo UI" panose="020B0604030504040204" pitchFamily="50" charset="-128"/>
              </a:rPr>
              <a:t>製薬会社</a:t>
            </a:r>
          </a:p>
        </p:txBody>
      </p:sp>
      <p:sp>
        <p:nvSpPr>
          <p:cNvPr id="183" name="テキスト ボックス 182">
            <a:extLst>
              <a:ext uri="{FF2B5EF4-FFF2-40B4-BE49-F238E27FC236}">
                <a16:creationId xmlns:a16="http://schemas.microsoft.com/office/drawing/2014/main" id="{E6D1B157-47E9-7B01-BBCE-94AB2F6EE9F0}"/>
              </a:ext>
            </a:extLst>
          </p:cNvPr>
          <p:cNvSpPr txBox="1"/>
          <p:nvPr/>
        </p:nvSpPr>
        <p:spPr>
          <a:xfrm>
            <a:off x="8180860" y="6438141"/>
            <a:ext cx="595035" cy="215444"/>
          </a:xfrm>
          <a:prstGeom prst="rect">
            <a:avLst/>
          </a:prstGeom>
          <a:noFill/>
        </p:spPr>
        <p:txBody>
          <a:bodyPr wrap="none" rtlCol="0">
            <a:spAutoFit/>
          </a:bodyPr>
          <a:lstStyle/>
          <a:p>
            <a:pPr algn="ctr"/>
            <a:r>
              <a:rPr kumimoji="1" lang="ja-JP" altLang="en-US" sz="800">
                <a:latin typeface="Meiryo UI" panose="020B0604030504040204" pitchFamily="50" charset="-128"/>
                <a:ea typeface="Meiryo UI" panose="020B0604030504040204" pitchFamily="50" charset="-128"/>
              </a:rPr>
              <a:t>医療機関</a:t>
            </a:r>
          </a:p>
        </p:txBody>
      </p:sp>
      <p:sp>
        <p:nvSpPr>
          <p:cNvPr id="5" name="テキスト ボックス 4">
            <a:extLst>
              <a:ext uri="{FF2B5EF4-FFF2-40B4-BE49-F238E27FC236}">
                <a16:creationId xmlns:a16="http://schemas.microsoft.com/office/drawing/2014/main" id="{710CEA74-963D-9CCF-D776-167A17570E8C}"/>
              </a:ext>
            </a:extLst>
          </p:cNvPr>
          <p:cNvSpPr txBox="1"/>
          <p:nvPr/>
        </p:nvSpPr>
        <p:spPr bwMode="gray">
          <a:xfrm>
            <a:off x="8791569" y="5356752"/>
            <a:ext cx="1016102" cy="369332"/>
          </a:xfrm>
          <a:prstGeom prst="rect">
            <a:avLst/>
          </a:prstGeom>
          <a:noFill/>
        </p:spPr>
        <p:txBody>
          <a:bodyPr wrap="square" lIns="0" tIns="0" rIns="0" bIns="0" rtlCol="0" anchor="ctr">
            <a:spAutoFit/>
          </a:bodyPr>
          <a:lstStyle/>
          <a:p>
            <a:pPr algn="ctr" defTabSz="990564" fontAlgn="auto">
              <a:spcBef>
                <a:spcPts val="0"/>
              </a:spcBef>
              <a:spcAft>
                <a:spcPts val="0"/>
              </a:spcAft>
              <a:buSzPct val="100000"/>
            </a:pPr>
            <a:r>
              <a:rPr kumimoji="1" lang="ja-JP" altLang="en-US" sz="800" dirty="0">
                <a:solidFill>
                  <a:schemeClr val="tx1">
                    <a:lumMod val="85000"/>
                    <a:lumOff val="15000"/>
                  </a:schemeClr>
                </a:solidFill>
                <a:latin typeface="Meiryo UI" panose="020B0604030504040204" pitchFamily="50" charset="-128"/>
                <a:ea typeface="Meiryo UI" panose="020B0604030504040204" pitchFamily="50" charset="-128"/>
              </a:rPr>
              <a:t>生体データ</a:t>
            </a:r>
            <a:r>
              <a:rPr kumimoji="1" lang="en-US" altLang="ja-JP" sz="800" dirty="0">
                <a:solidFill>
                  <a:schemeClr val="tx1">
                    <a:lumMod val="85000"/>
                    <a:lumOff val="15000"/>
                  </a:schemeClr>
                </a:solidFill>
                <a:latin typeface="Meiryo UI" panose="020B0604030504040204" pitchFamily="50" charset="-128"/>
                <a:ea typeface="Meiryo UI" panose="020B0604030504040204" pitchFamily="50" charset="-128"/>
              </a:rPr>
              <a:t>+</a:t>
            </a:r>
            <a:r>
              <a:rPr kumimoji="1" lang="ja-JP" altLang="en-US" sz="800" dirty="0">
                <a:solidFill>
                  <a:schemeClr val="tx1">
                    <a:lumMod val="85000"/>
                    <a:lumOff val="15000"/>
                  </a:schemeClr>
                </a:solidFill>
                <a:latin typeface="Meiryo UI" panose="020B0604030504040204" pitchFamily="50" charset="-128"/>
                <a:ea typeface="Meiryo UI" panose="020B0604030504040204" pitchFamily="50" charset="-128"/>
              </a:rPr>
              <a:t>生体認証によってデータ自体が信用できる</a:t>
            </a:r>
          </a:p>
        </p:txBody>
      </p:sp>
      <p:sp>
        <p:nvSpPr>
          <p:cNvPr id="8" name="テキスト ボックス 7">
            <a:extLst>
              <a:ext uri="{FF2B5EF4-FFF2-40B4-BE49-F238E27FC236}">
                <a16:creationId xmlns:a16="http://schemas.microsoft.com/office/drawing/2014/main" id="{5F5EFC6B-459B-3D5F-E55E-A4707E8ED1D0}"/>
              </a:ext>
            </a:extLst>
          </p:cNvPr>
          <p:cNvSpPr txBox="1"/>
          <p:nvPr/>
        </p:nvSpPr>
        <p:spPr bwMode="gray">
          <a:xfrm>
            <a:off x="5087249" y="5304194"/>
            <a:ext cx="1016102" cy="369332"/>
          </a:xfrm>
          <a:prstGeom prst="rect">
            <a:avLst/>
          </a:prstGeom>
          <a:noFill/>
        </p:spPr>
        <p:txBody>
          <a:bodyPr wrap="square" lIns="0" tIns="0" rIns="0" bIns="0" rtlCol="0" anchor="ctr">
            <a:spAutoFit/>
          </a:bodyPr>
          <a:lstStyle/>
          <a:p>
            <a:pPr algn="ctr" defTabSz="990564" fontAlgn="auto">
              <a:spcBef>
                <a:spcPts val="0"/>
              </a:spcBef>
              <a:spcAft>
                <a:spcPts val="0"/>
              </a:spcAft>
              <a:buSzPct val="100000"/>
            </a:pPr>
            <a:r>
              <a:rPr kumimoji="1" lang="ja-JP" altLang="en-US" sz="800" dirty="0">
                <a:solidFill>
                  <a:schemeClr val="tx1">
                    <a:lumMod val="85000"/>
                    <a:lumOff val="15000"/>
                  </a:schemeClr>
                </a:solidFill>
                <a:latin typeface="Meiryo UI" panose="020B0604030504040204" pitchFamily="50" charset="-128"/>
                <a:ea typeface="Meiryo UI" panose="020B0604030504040204" pitchFamily="50" charset="-128"/>
              </a:rPr>
              <a:t>生体データ</a:t>
            </a:r>
            <a:r>
              <a:rPr kumimoji="1" lang="en-US" altLang="ja-JP" sz="800" dirty="0">
                <a:solidFill>
                  <a:schemeClr val="tx1">
                    <a:lumMod val="85000"/>
                    <a:lumOff val="15000"/>
                  </a:schemeClr>
                </a:solidFill>
                <a:latin typeface="Meiryo UI" panose="020B0604030504040204" pitchFamily="50" charset="-128"/>
                <a:ea typeface="Meiryo UI" panose="020B0604030504040204" pitchFamily="50" charset="-128"/>
              </a:rPr>
              <a:t>+</a:t>
            </a:r>
            <a:r>
              <a:rPr kumimoji="1" lang="ja-JP" altLang="en-US" sz="800" dirty="0">
                <a:solidFill>
                  <a:schemeClr val="tx1">
                    <a:lumMod val="85000"/>
                    <a:lumOff val="15000"/>
                  </a:schemeClr>
                </a:solidFill>
                <a:latin typeface="Meiryo UI" panose="020B0604030504040204" pitchFamily="50" charset="-128"/>
                <a:ea typeface="Meiryo UI" panose="020B0604030504040204" pitchFamily="50" charset="-128"/>
              </a:rPr>
              <a:t>生体認証によってデータ自体が信用できる</a:t>
            </a:r>
          </a:p>
        </p:txBody>
      </p:sp>
      <p:sp>
        <p:nvSpPr>
          <p:cNvPr id="11" name="スライド番号プレースホルダー 2">
            <a:extLst>
              <a:ext uri="{FF2B5EF4-FFF2-40B4-BE49-F238E27FC236}">
                <a16:creationId xmlns:a16="http://schemas.microsoft.com/office/drawing/2014/main" id="{DAF98C51-C548-5283-9651-54F96D22669B}"/>
              </a:ext>
            </a:extLst>
          </p:cNvPr>
          <p:cNvSpPr>
            <a:spLocks noGrp="1"/>
          </p:cNvSpPr>
          <p:nvPr>
            <p:ph type="sldNum" sz="quarter" idx="11"/>
          </p:nvPr>
        </p:nvSpPr>
        <p:spPr>
          <a:xfrm>
            <a:off x="417600" y="6588000"/>
            <a:ext cx="180000" cy="169200"/>
          </a:xfrm>
        </p:spPr>
        <p:txBody>
          <a:bodyPr/>
          <a:lstStyle/>
          <a:p>
            <a:fld id="{AA5FCFE5-FE56-4EF1-80A8-07776887C2A1}" type="slidenum">
              <a:rPr lang="ja-JP" altLang="en-US" smtClean="0"/>
              <a:pPr/>
              <a:t>1</a:t>
            </a:fld>
            <a:endParaRPr lang="ja-JP" altLang="en-US" dirty="0"/>
          </a:p>
        </p:txBody>
      </p:sp>
    </p:spTree>
    <p:extLst>
      <p:ext uri="{BB962C8B-B14F-4D97-AF65-F5344CB8AC3E}">
        <p14:creationId xmlns:p14="http://schemas.microsoft.com/office/powerpoint/2010/main" val="18901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ED9A219-FA54-7B0A-7236-5564654D36EA}"/>
              </a:ext>
            </a:extLst>
          </p:cNvPr>
          <p:cNvGraphicFramePr>
            <a:graphicFrameLocks noChangeAspect="1"/>
          </p:cNvGraphicFramePr>
          <p:nvPr>
            <p:custDataLst>
              <p:tags r:id="rId1"/>
            </p:custDataLst>
            <p:extLst>
              <p:ext uri="{D42A27DB-BD31-4B8C-83A1-F6EECF244321}">
                <p14:modId xmlns:p14="http://schemas.microsoft.com/office/powerpoint/2010/main" val="12238230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2" imgH="623" progId="TCLayout.ActiveDocument.1">
                  <p:embed/>
                </p:oleObj>
              </mc:Choice>
              <mc:Fallback>
                <p:oleObj name="think-cell スライド" r:id="rId4" imgW="622" imgH="623" progId="TCLayout.ActiveDocument.1">
                  <p:embed/>
                  <p:pic>
                    <p:nvPicPr>
                      <p:cNvPr id="7" name="think-cell data - do not delete" hidden="1">
                        <a:extLst>
                          <a:ext uri="{FF2B5EF4-FFF2-40B4-BE49-F238E27FC236}">
                            <a16:creationId xmlns:a16="http://schemas.microsoft.com/office/drawing/2014/main" id="{0ED9A219-FA54-7B0A-7236-5564654D36E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正方形/長方形 3"/>
          <p:cNvSpPr/>
          <p:nvPr/>
        </p:nvSpPr>
        <p:spPr>
          <a:xfrm>
            <a:off x="331789" y="839096"/>
            <a:ext cx="1199300" cy="2800297"/>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検証を行う</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データ</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5" name="正方形/長方形 4"/>
          <p:cNvSpPr/>
          <p:nvPr/>
        </p:nvSpPr>
        <p:spPr>
          <a:xfrm>
            <a:off x="331788" y="3705114"/>
            <a:ext cx="1199300" cy="1139861"/>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ln>
                  <a:noFill/>
                </a:ln>
                <a:solidFill>
                  <a:srgbClr val="FFFFFF"/>
                </a:solidFill>
                <a:effectLst/>
                <a:uLnTx/>
                <a:uFillTx/>
                <a:latin typeface="Arial"/>
                <a:ea typeface="Meiryo UI"/>
                <a:cs typeface="+mn-cs"/>
              </a:rPr>
              <a:t>ビジネス検証</a:t>
            </a:r>
            <a:r>
              <a:rPr kumimoji="1" lang="en-US" altLang="ja-JP" sz="1400" b="1" i="0" u="none" strike="noStrike" kern="1200" cap="none" spc="0" normalizeH="0" baseline="0" noProof="0" dirty="0">
                <a:ln>
                  <a:noFill/>
                </a:ln>
                <a:solidFill>
                  <a:srgbClr val="FFFFFF"/>
                </a:solidFill>
                <a:effectLst/>
                <a:uLnTx/>
                <a:uFillTx/>
                <a:latin typeface="Arial"/>
                <a:ea typeface="Meiryo UI"/>
                <a:cs typeface="+mn-cs"/>
              </a:rPr>
              <a:t>(UX/UI</a:t>
            </a:r>
            <a:r>
              <a:rPr kumimoji="1" lang="ja-JP" altLang="en-US" sz="1400" b="1" i="0" u="none" strike="noStrike" kern="1200" cap="none" spc="0" normalizeH="0" baseline="0" noProof="0">
                <a:ln>
                  <a:noFill/>
                </a:ln>
                <a:solidFill>
                  <a:srgbClr val="FFFFFF"/>
                </a:solidFill>
                <a:effectLst/>
                <a:uLnTx/>
                <a:uFillTx/>
                <a:latin typeface="Arial"/>
                <a:ea typeface="Meiryo UI"/>
                <a:cs typeface="+mn-cs"/>
              </a:rPr>
              <a:t>含む</a:t>
            </a:r>
            <a:r>
              <a:rPr kumimoji="1" lang="en-US" altLang="ja-JP" sz="1400" b="1" i="0" u="none" strike="noStrike" kern="1200" cap="none" spc="0" normalizeH="0" baseline="0" noProof="0" dirty="0">
                <a:ln>
                  <a:noFill/>
                </a:ln>
                <a:solidFill>
                  <a:srgbClr val="FFFFFF"/>
                </a:solidFill>
                <a:effectLst/>
                <a:uLnTx/>
                <a:uFillTx/>
                <a:latin typeface="Arial"/>
                <a:ea typeface="Meiryo UI"/>
                <a:cs typeface="+mn-cs"/>
              </a:rPr>
              <a:t>)</a:t>
            </a:r>
            <a:endParaRPr kumimoji="1" lang="ja-JP" altLang="en-US" sz="1400" b="1" i="0" u="none" strike="noStrike" kern="1200" cap="none" spc="0" normalizeH="0" baseline="0" noProof="0" dirty="0">
              <a:ln>
                <a:noFill/>
              </a:ln>
              <a:solidFill>
                <a:srgbClr val="FFFFFF"/>
              </a:solidFill>
              <a:effectLst/>
              <a:uLnTx/>
              <a:uFillTx/>
              <a:latin typeface="Arial"/>
              <a:ea typeface="Meiryo UI"/>
              <a:cs typeface="+mn-cs"/>
            </a:endParaRPr>
          </a:p>
        </p:txBody>
      </p:sp>
      <p:graphicFrame>
        <p:nvGraphicFramePr>
          <p:cNvPr id="8" name="表 7"/>
          <p:cNvGraphicFramePr>
            <a:graphicFrameLocks noGrp="1"/>
          </p:cNvGraphicFramePr>
          <p:nvPr>
            <p:extLst>
              <p:ext uri="{D42A27DB-BD31-4B8C-83A1-F6EECF244321}">
                <p14:modId xmlns:p14="http://schemas.microsoft.com/office/powerpoint/2010/main" val="2082107151"/>
              </p:ext>
            </p:extLst>
          </p:nvPr>
        </p:nvGraphicFramePr>
        <p:xfrm>
          <a:off x="1679944" y="2008647"/>
          <a:ext cx="7890904" cy="1630745"/>
        </p:xfrm>
        <a:graphic>
          <a:graphicData uri="http://schemas.openxmlformats.org/drawingml/2006/table">
            <a:tbl>
              <a:tblPr firstRow="1" bandRow="1">
                <a:tableStyleId>{5C22544A-7EE6-4342-B048-85BDC9FD1C3A}</a:tableStyleId>
              </a:tblPr>
              <a:tblGrid>
                <a:gridCol w="1746162">
                  <a:extLst>
                    <a:ext uri="{9D8B030D-6E8A-4147-A177-3AD203B41FA5}">
                      <a16:colId xmlns:a16="http://schemas.microsoft.com/office/drawing/2014/main" val="1412684183"/>
                    </a:ext>
                  </a:extLst>
                </a:gridCol>
                <a:gridCol w="2199290">
                  <a:extLst>
                    <a:ext uri="{9D8B030D-6E8A-4147-A177-3AD203B41FA5}">
                      <a16:colId xmlns:a16="http://schemas.microsoft.com/office/drawing/2014/main" val="3345453656"/>
                    </a:ext>
                  </a:extLst>
                </a:gridCol>
                <a:gridCol w="1944447">
                  <a:extLst>
                    <a:ext uri="{9D8B030D-6E8A-4147-A177-3AD203B41FA5}">
                      <a16:colId xmlns:a16="http://schemas.microsoft.com/office/drawing/2014/main" val="3577434317"/>
                    </a:ext>
                  </a:extLst>
                </a:gridCol>
                <a:gridCol w="2001005">
                  <a:extLst>
                    <a:ext uri="{9D8B030D-6E8A-4147-A177-3AD203B41FA5}">
                      <a16:colId xmlns:a16="http://schemas.microsoft.com/office/drawing/2014/main" val="1081547598"/>
                    </a:ext>
                  </a:extLst>
                </a:gridCol>
              </a:tblGrid>
              <a:tr h="350585">
                <a:tc>
                  <a:txBody>
                    <a:bodyPr/>
                    <a:lstStyle/>
                    <a:p>
                      <a:pPr algn="ctr"/>
                      <a:r>
                        <a:rPr kumimoji="1" lang="ja-JP" altLang="en-US" sz="1200" b="0" dirty="0">
                          <a:solidFill>
                            <a:schemeClr val="tx1">
                              <a:lumMod val="85000"/>
                              <a:lumOff val="15000"/>
                            </a:schemeClr>
                          </a:solidFill>
                        </a:rPr>
                        <a:t>要検証の課題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200" b="0" dirty="0">
                          <a:solidFill>
                            <a:schemeClr val="tx1">
                              <a:lumMod val="85000"/>
                              <a:lumOff val="15000"/>
                            </a:schemeClr>
                          </a:solidFill>
                        </a:rPr>
                        <a:t>検証対象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200" b="0" dirty="0">
                          <a:solidFill>
                            <a:schemeClr val="tx1">
                              <a:lumMod val="85000"/>
                              <a:lumOff val="15000"/>
                            </a:schemeClr>
                          </a:solidFill>
                        </a:rPr>
                        <a:t>検証方法</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200" b="0" dirty="0">
                          <a:solidFill>
                            <a:schemeClr val="tx1">
                              <a:lumMod val="85000"/>
                              <a:lumOff val="15000"/>
                            </a:schemeClr>
                          </a:solidFill>
                        </a:rPr>
                        <a:t>検証者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523289452"/>
                  </a:ext>
                </a:extLst>
              </a:tr>
              <a:tr h="350585">
                <a:tc>
                  <a:txBody>
                    <a:bodyPr/>
                    <a:lstStyle/>
                    <a:p>
                      <a:r>
                        <a:rPr kumimoji="1" lang="ja-JP" altLang="en-US" sz="1200" b="0">
                          <a:solidFill>
                            <a:schemeClr val="tx1">
                              <a:lumMod val="85000"/>
                              <a:lumOff val="15000"/>
                            </a:schemeClr>
                          </a:solidFill>
                        </a:rPr>
                        <a:t>患者が適切な対象に，適切なデータを共有したい</a:t>
                      </a:r>
                      <a:endParaRPr kumimoji="1" lang="ja-JP" altLang="en-US" sz="1200" b="0" dirty="0">
                        <a:solidFill>
                          <a:schemeClr val="tx1">
                            <a:lumMod val="85000"/>
                            <a:lumOff val="1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lumMod val="85000"/>
                              <a:lumOff val="15000"/>
                            </a:schemeClr>
                          </a:solidFill>
                        </a:rPr>
                        <a:t>データ共有リクエスト</a:t>
                      </a:r>
                      <a:r>
                        <a:rPr kumimoji="1" lang="ja-JP" altLang="en-US" sz="1200" b="0">
                          <a:solidFill>
                            <a:schemeClr val="tx1">
                              <a:lumMod val="85000"/>
                              <a:lumOff val="15000"/>
                            </a:schemeClr>
                          </a:solidFill>
                        </a:rPr>
                        <a:t>送信者の法人への所属</a:t>
                      </a:r>
                      <a:r>
                        <a:rPr kumimoji="1" lang="ja-JP" altLang="en-US" sz="1200" b="0" dirty="0">
                          <a:solidFill>
                            <a:schemeClr val="tx1">
                              <a:lumMod val="85000"/>
                              <a:lumOff val="15000"/>
                            </a:schemeClr>
                          </a:solidFill>
                        </a:rPr>
                        <a:t>証明</a:t>
                      </a:r>
                      <a:r>
                        <a:rPr kumimoji="1" lang="en-US" altLang="ja-JP" sz="1200" b="0" dirty="0">
                          <a:solidFill>
                            <a:schemeClr val="tx1">
                              <a:lumMod val="85000"/>
                              <a:lumOff val="15000"/>
                            </a:schemeClr>
                          </a:solidFill>
                          <a:latin typeface="Arial" panose="020B0604020202020204" pitchFamily="34" charset="0"/>
                          <a:cs typeface="Arial" panose="020B0604020202020204" pitchFamily="34" charset="0"/>
                        </a:rPr>
                        <a:t>VC</a:t>
                      </a:r>
                      <a:endParaRPr kumimoji="1" lang="ja-JP" altLang="en-US" sz="1200" b="0" dirty="0">
                        <a:solidFill>
                          <a:schemeClr val="tx1">
                            <a:lumMod val="85000"/>
                            <a:lumOff val="15000"/>
                          </a:schemeClr>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a:solidFill>
                            <a:schemeClr val="tx1">
                              <a:lumMod val="85000"/>
                              <a:lumOff val="15000"/>
                            </a:schemeClr>
                          </a:solidFill>
                        </a:rPr>
                        <a:t>所属証明</a:t>
                      </a:r>
                      <a:r>
                        <a:rPr kumimoji="1" lang="en-US" altLang="ja-JP" sz="1200" b="0" dirty="0">
                          <a:solidFill>
                            <a:schemeClr val="tx1">
                              <a:lumMod val="85000"/>
                              <a:lumOff val="15000"/>
                            </a:schemeClr>
                          </a:solidFill>
                        </a:rPr>
                        <a:t>VC</a:t>
                      </a:r>
                      <a:r>
                        <a:rPr kumimoji="1" lang="ja-JP" altLang="en-US" sz="1200" b="0">
                          <a:solidFill>
                            <a:schemeClr val="tx1">
                              <a:lumMod val="85000"/>
                              <a:lumOff val="15000"/>
                            </a:schemeClr>
                          </a:solidFill>
                        </a:rPr>
                        <a:t>の検証と，</a:t>
                      </a:r>
                      <a:r>
                        <a:rPr kumimoji="1" lang="en-US" altLang="ja-JP" sz="1200" b="0" dirty="0">
                          <a:solidFill>
                            <a:schemeClr val="tx1">
                              <a:lumMod val="85000"/>
                              <a:lumOff val="15000"/>
                            </a:schemeClr>
                          </a:solidFill>
                          <a:latin typeface="Arial" panose="020B0604020202020204" pitchFamily="34" charset="0"/>
                          <a:cs typeface="Arial" panose="020B0604020202020204" pitchFamily="34" charset="0"/>
                        </a:rPr>
                        <a:t>web</a:t>
                      </a:r>
                      <a:r>
                        <a:rPr kumimoji="1" lang="ja-JP" altLang="en-US" sz="1200" b="0">
                          <a:solidFill>
                            <a:schemeClr val="tx1">
                              <a:lumMod val="85000"/>
                              <a:lumOff val="15000"/>
                            </a:schemeClr>
                          </a:solidFill>
                        </a:rPr>
                        <a:t>ウォレットを介したデータ共有同意手続き</a:t>
                      </a:r>
                      <a:endParaRPr kumimoji="1" lang="ja-JP" altLang="en-US" sz="1200" b="0" dirty="0">
                        <a:solidFill>
                          <a:schemeClr val="tx1">
                            <a:lumMod val="85000"/>
                            <a:lumOff val="1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a:solidFill>
                            <a:schemeClr val="tx1">
                              <a:lumMod val="85000"/>
                              <a:lumOff val="15000"/>
                            </a:schemeClr>
                          </a:solidFill>
                        </a:rPr>
                        <a:t>患者</a:t>
                      </a:r>
                      <a:endParaRPr kumimoji="1" lang="ja-JP" altLang="en-US" sz="1200" b="0" dirty="0">
                        <a:solidFill>
                          <a:schemeClr val="tx1">
                            <a:lumMod val="85000"/>
                            <a:lumOff val="1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r h="350585">
                <a:tc>
                  <a:txBody>
                    <a:bodyPr/>
                    <a:lstStyle/>
                    <a:p>
                      <a:r>
                        <a:rPr kumimoji="1" lang="ja-JP" altLang="en-US" sz="1200" b="0">
                          <a:solidFill>
                            <a:schemeClr val="tx1">
                              <a:lumMod val="85000"/>
                              <a:lumOff val="15000"/>
                            </a:schemeClr>
                          </a:solidFill>
                        </a:rPr>
                        <a:t>適切な対象にデータ共有リクエストを送信したい</a:t>
                      </a:r>
                      <a:endParaRPr kumimoji="1" lang="ja-JP" altLang="en-US" sz="1200" b="0" dirty="0">
                        <a:solidFill>
                          <a:schemeClr val="tx1">
                            <a:lumMod val="85000"/>
                            <a:lumOff val="1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lumMod val="85000"/>
                              <a:lumOff val="15000"/>
                            </a:schemeClr>
                          </a:solidFill>
                        </a:rPr>
                        <a:t>患者情報</a:t>
                      </a:r>
                      <a:r>
                        <a:rPr kumimoji="1" lang="en-US" altLang="ja-JP" sz="1200" b="0" dirty="0">
                          <a:solidFill>
                            <a:schemeClr val="tx1">
                              <a:lumMod val="85000"/>
                              <a:lumOff val="15000"/>
                            </a:schemeClr>
                          </a:solidFill>
                          <a:latin typeface="Arial" panose="020B0604020202020204" pitchFamily="34" charset="0"/>
                          <a:cs typeface="Arial" panose="020B0604020202020204" pitchFamily="34" charset="0"/>
                        </a:rPr>
                        <a:t>VC</a:t>
                      </a:r>
                      <a:endParaRPr kumimoji="1" lang="ja-JP" altLang="en-US" sz="1200" b="0" dirty="0">
                        <a:solidFill>
                          <a:schemeClr val="tx1">
                            <a:lumMod val="85000"/>
                            <a:lumOff val="15000"/>
                          </a:schemeClr>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lumMod val="85000"/>
                              <a:lumOff val="15000"/>
                            </a:schemeClr>
                          </a:solidFill>
                        </a:rPr>
                        <a:t>プレサイスターゲティング機能</a:t>
                      </a:r>
                      <a:r>
                        <a:rPr kumimoji="1" lang="ja-JP" altLang="en-US" sz="1200" b="0">
                          <a:solidFill>
                            <a:schemeClr val="tx1">
                              <a:lumMod val="85000"/>
                              <a:lumOff val="15000"/>
                            </a:schemeClr>
                          </a:solidFill>
                        </a:rPr>
                        <a:t>を用いて指定した条件満たす対象</a:t>
                      </a:r>
                      <a:r>
                        <a:rPr kumimoji="1" lang="ja-JP" altLang="en-US" sz="1200" b="0" dirty="0">
                          <a:solidFill>
                            <a:schemeClr val="tx1">
                              <a:lumMod val="85000"/>
                              <a:lumOff val="15000"/>
                            </a:schemeClr>
                          </a:solidFill>
                        </a:rPr>
                        <a:t>へのリクエスト送信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lumMod val="85000"/>
                              <a:lumOff val="15000"/>
                            </a:schemeClr>
                          </a:solidFill>
                        </a:rPr>
                        <a:t>データ共有リクエスト送信者</a:t>
                      </a:r>
                      <a:endParaRPr kumimoji="1" lang="en-US" altLang="ja-JP" sz="1200" b="0" dirty="0">
                        <a:solidFill>
                          <a:schemeClr val="tx1">
                            <a:lumMod val="85000"/>
                            <a:lumOff val="15000"/>
                          </a:schemeClr>
                        </a:solidFill>
                      </a:endParaRPr>
                    </a:p>
                    <a:p>
                      <a:r>
                        <a:rPr kumimoji="1" lang="ja-JP" altLang="en-US" sz="1200" b="0" dirty="0">
                          <a:solidFill>
                            <a:schemeClr val="tx1">
                              <a:lumMod val="85000"/>
                              <a:lumOff val="15000"/>
                            </a:schemeClr>
                          </a:solidFill>
                        </a:rPr>
                        <a:t>（医師</a:t>
                      </a:r>
                      <a:r>
                        <a:rPr kumimoji="1" lang="en-US" altLang="ja-JP" sz="1200" b="0" dirty="0">
                          <a:solidFill>
                            <a:schemeClr val="tx1">
                              <a:lumMod val="85000"/>
                              <a:lumOff val="15000"/>
                            </a:schemeClr>
                          </a:solidFill>
                        </a:rPr>
                        <a:t>/</a:t>
                      </a:r>
                      <a:r>
                        <a:rPr kumimoji="1" lang="ja-JP" altLang="en-US" sz="1200" b="0" dirty="0">
                          <a:solidFill>
                            <a:schemeClr val="tx1">
                              <a:lumMod val="85000"/>
                              <a:lumOff val="15000"/>
                            </a:schemeClr>
                          </a:solidFill>
                        </a:rPr>
                        <a:t>理学療法士，研究者，製品開発者など）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4172415"/>
                  </a:ext>
                </a:extLst>
              </a:tr>
            </a:tbl>
          </a:graphicData>
        </a:graphic>
      </p:graphicFrame>
      <p:sp>
        <p:nvSpPr>
          <p:cNvPr id="9" name="正方形/長方形 8"/>
          <p:cNvSpPr/>
          <p:nvPr/>
        </p:nvSpPr>
        <p:spPr>
          <a:xfrm>
            <a:off x="1679939" y="839096"/>
            <a:ext cx="7890909" cy="1169551"/>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rPr>
              <a:t>各サービス利用機関（法人）は、利用契約を元に証明書発行を受け、所属する医師や研究者などに法人への所属証明</a:t>
            </a:r>
            <a:r>
              <a:rPr kumimoji="1" lang="en-US" altLang="ja-JP"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rPr>
              <a:t>VC</a:t>
            </a:r>
            <a:r>
              <a:rPr kumimoji="1" lang="ja-JP" altLang="en-US"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rPr>
              <a:t>を発行できる。所属証明</a:t>
            </a:r>
            <a:r>
              <a:rPr kumimoji="1" lang="en-US" altLang="ja-JP"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rPr>
              <a:t>VC</a:t>
            </a:r>
            <a:r>
              <a:rPr kumimoji="1" lang="ja-JP" altLang="en-US"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rPr>
              <a:t>の検証を行い、</a:t>
            </a:r>
            <a:r>
              <a:rPr kumimoji="1" lang="en-US" altLang="ja-JP"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rPr>
              <a:t>web</a:t>
            </a:r>
            <a:r>
              <a:rPr kumimoji="1" lang="ja-JP" altLang="en-US"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rPr>
              <a:t>ウォレットの同意機能で手続きを行うことで、適切な対象のみがデータを共有</a:t>
            </a:r>
            <a:r>
              <a:rPr kumimoji="1" lang="en-US" altLang="ja-JP"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rPr>
              <a:t>/</a:t>
            </a:r>
            <a:r>
              <a:rPr kumimoji="1" lang="ja-JP" altLang="en-US"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rPr>
              <a:t>閲覧することが可能となる。</a:t>
            </a:r>
            <a:endParaRPr kumimoji="1" lang="en-US" altLang="ja-JP"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dirty="0">
                <a:solidFill>
                  <a:schemeClr val="tx1">
                    <a:lumMod val="85000"/>
                    <a:lumOff val="15000"/>
                  </a:schemeClr>
                </a:solidFill>
                <a:latin typeface="Arial"/>
                <a:ea typeface="Meiryo UI"/>
                <a:cs typeface="+mn-cs"/>
              </a:rPr>
              <a:t>ゼロ知識証明と患者情報</a:t>
            </a:r>
            <a:r>
              <a:rPr kumimoji="1" lang="en-US" altLang="ja-JP" sz="1400" dirty="0">
                <a:solidFill>
                  <a:schemeClr val="tx1">
                    <a:lumMod val="85000"/>
                    <a:lumOff val="15000"/>
                  </a:schemeClr>
                </a:solidFill>
                <a:latin typeface="Arial"/>
                <a:ea typeface="Meiryo UI"/>
                <a:cs typeface="+mn-cs"/>
              </a:rPr>
              <a:t>VC</a:t>
            </a:r>
            <a:r>
              <a:rPr kumimoji="1" lang="ja-JP" altLang="en-US" sz="1400" dirty="0">
                <a:solidFill>
                  <a:schemeClr val="tx1">
                    <a:lumMod val="85000"/>
                    <a:lumOff val="15000"/>
                  </a:schemeClr>
                </a:solidFill>
                <a:latin typeface="Arial"/>
                <a:ea typeface="Meiryo UI"/>
                <a:cs typeface="+mn-cs"/>
              </a:rPr>
              <a:t>を用いたプレサイスターゲティング技術を用い、患者のプライバシーを守りながら、リクエストを送信する対象として条件に適合しているかを検証し、データ共有リクエストを送信できる。</a:t>
            </a:r>
            <a:endParaRPr kumimoji="1" lang="en-US" altLang="ja-JP"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endParaRPr>
          </a:p>
        </p:txBody>
      </p:sp>
      <p:sp>
        <p:nvSpPr>
          <p:cNvPr id="13" name="正方形/長方形 12"/>
          <p:cNvSpPr/>
          <p:nvPr/>
        </p:nvSpPr>
        <p:spPr>
          <a:xfrm>
            <a:off x="331788" y="4910698"/>
            <a:ext cx="1199300" cy="1700496"/>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主な成果</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16" name="正方形/長方形 15"/>
          <p:cNvSpPr/>
          <p:nvPr/>
        </p:nvSpPr>
        <p:spPr>
          <a:xfrm>
            <a:off x="1679944" y="4910697"/>
            <a:ext cx="7894268" cy="1700495"/>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rPr>
              <a:t>患者が自身の日常データを計測し，医師や研究者へデータ共有できるシステムの完成</a:t>
            </a:r>
            <a:endParaRPr kumimoji="1" lang="en-US" altLang="ja-JP"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rPr>
              <a:t>FaceID</a:t>
            </a:r>
            <a:r>
              <a:rPr kumimoji="1" lang="ja-JP" altLang="en-US"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rPr>
              <a:t>を用いた生体認証の実装，及びそれを活用した煩雑性の低いアカウント復旧のオプションを実装</a:t>
            </a:r>
            <a:endParaRPr kumimoji="1" lang="en-US" altLang="ja-JP"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rPr>
              <a:t>ユーザの運動モチベーションに寄与するポイント付与機能・</a:t>
            </a:r>
            <a:r>
              <a:rPr kumimoji="1" lang="en-US" altLang="ja-JP"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rPr>
              <a:t>NFT</a:t>
            </a:r>
            <a:r>
              <a:rPr kumimoji="1" lang="ja-JP" altLang="en-US"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rPr>
              <a:t>のバッジ発行機能、データ利用機関の経済的合理性を保つためのデータ共有撤回</a:t>
            </a:r>
            <a:r>
              <a:rPr kumimoji="1" lang="ja-JP" altLang="en-US" sz="1400" dirty="0">
                <a:solidFill>
                  <a:schemeClr val="tx1">
                    <a:lumMod val="85000"/>
                    <a:lumOff val="15000"/>
                  </a:schemeClr>
                </a:solidFill>
                <a:latin typeface="Arial"/>
                <a:ea typeface="Meiryo UI"/>
              </a:rPr>
              <a:t>時の</a:t>
            </a:r>
            <a:r>
              <a:rPr kumimoji="1" lang="ja-JP" altLang="en-US"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rPr>
              <a:t>ポイント返戻機能を実装</a:t>
            </a:r>
            <a:endParaRPr kumimoji="1" lang="en-US" altLang="ja-JP"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rPr>
              <a:t>企業のデータ利活用シーン（研究開発や分散型臨床研究）を</a:t>
            </a:r>
            <a:r>
              <a:rPr kumimoji="1" lang="ja-JP" altLang="en-US" sz="1400" dirty="0">
                <a:solidFill>
                  <a:schemeClr val="tx1">
                    <a:lumMod val="85000"/>
                    <a:lumOff val="15000"/>
                  </a:schemeClr>
                </a:solidFill>
                <a:latin typeface="Arial"/>
                <a:ea typeface="Meiryo UI"/>
              </a:rPr>
              <a:t>もとに</a:t>
            </a:r>
            <a:r>
              <a:rPr kumimoji="1" lang="ja-JP" altLang="en-US"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rPr>
              <a:t>、システム・デバイスの要件や必要なデータ、捻出可能なサービス利用料など</a:t>
            </a:r>
            <a:r>
              <a:rPr kumimoji="1" lang="ja-JP" altLang="en-US" sz="1400" dirty="0">
                <a:solidFill>
                  <a:schemeClr val="tx1">
                    <a:lumMod val="85000"/>
                    <a:lumOff val="15000"/>
                  </a:schemeClr>
                </a:solidFill>
                <a:latin typeface="Arial"/>
                <a:ea typeface="Meiryo UI"/>
              </a:rPr>
              <a:t>を</a:t>
            </a:r>
            <a:r>
              <a:rPr kumimoji="1" lang="ja-JP" altLang="en-US"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rPr>
              <a:t>検討</a:t>
            </a:r>
            <a:endParaRPr kumimoji="1" lang="en-US" altLang="ja-JP"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dirty="0">
                <a:solidFill>
                  <a:schemeClr val="tx1">
                    <a:lumMod val="85000"/>
                    <a:lumOff val="15000"/>
                  </a:schemeClr>
                </a:solidFill>
                <a:latin typeface="Arial"/>
                <a:ea typeface="Meiryo UI"/>
              </a:rPr>
              <a:t>医師や患者へのヒアリングによる使いやすいアプリを実現するために必要な要素の抽出</a:t>
            </a:r>
            <a:endParaRPr kumimoji="1" lang="en-US" altLang="ja-JP"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endParaRPr>
          </a:p>
        </p:txBody>
      </p:sp>
      <p:sp>
        <p:nvSpPr>
          <p:cNvPr id="14" name="正方形/長方形 13"/>
          <p:cNvSpPr/>
          <p:nvPr/>
        </p:nvSpPr>
        <p:spPr>
          <a:xfrm>
            <a:off x="1679945" y="3705114"/>
            <a:ext cx="7894268" cy="1139861"/>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rPr>
              <a:t>データの信頼性を担保するための仕様や技術の検討と顔認証機能の実装</a:t>
            </a:r>
            <a:endParaRPr kumimoji="1" lang="en-US" altLang="ja-JP"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rPr>
              <a:t>ユーザの継続的利用を促進するためのインセンティブ（ポイント</a:t>
            </a:r>
            <a:r>
              <a:rPr kumimoji="1" lang="ja-JP" altLang="en-US" sz="1400" dirty="0">
                <a:solidFill>
                  <a:schemeClr val="tx1">
                    <a:lumMod val="85000"/>
                    <a:lumOff val="15000"/>
                  </a:schemeClr>
                </a:solidFill>
                <a:latin typeface="Arial"/>
                <a:ea typeface="Meiryo UI"/>
              </a:rPr>
              <a:t>制度・</a:t>
            </a:r>
            <a:r>
              <a:rPr kumimoji="1" lang="ja-JP" altLang="en-US"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rPr>
              <a:t>返戻機能を含む）と</a:t>
            </a:r>
            <a:r>
              <a:rPr kumimoji="1" lang="en-US" altLang="ja-JP"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rPr>
              <a:t>NFT</a:t>
            </a:r>
            <a:r>
              <a:rPr kumimoji="1" lang="ja-JP" altLang="en-US"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rPr>
              <a:t>の実装</a:t>
            </a:r>
            <a:endParaRPr kumimoji="1" lang="en-US" altLang="ja-JP"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rPr>
              <a:t>社会実装に向けたビジネスモデルの検討・洗練</a:t>
            </a:r>
            <a:endParaRPr kumimoji="1" lang="en-US" altLang="ja-JP" sz="1400" b="0" i="0" u="none" strike="noStrike" kern="1200" cap="none" spc="0" normalizeH="0" baseline="0" noProof="0" dirty="0">
              <a:ln>
                <a:noFill/>
              </a:ln>
              <a:solidFill>
                <a:schemeClr val="tx1">
                  <a:lumMod val="85000"/>
                  <a:lumOff val="15000"/>
                </a:schemeClr>
              </a:solidFill>
              <a:effectLst/>
              <a:uLnTx/>
              <a:uFillTx/>
              <a:latin typeface="Arial"/>
              <a:ea typeface="Meiryo UI"/>
              <a:cs typeface="+mn-cs"/>
            </a:endParaRPr>
          </a:p>
        </p:txBody>
      </p:sp>
      <p:sp>
        <p:nvSpPr>
          <p:cNvPr id="12" name="テキスト プレースホルダー 2"/>
          <p:cNvSpPr>
            <a:spLocks noGrp="1"/>
          </p:cNvSpPr>
          <p:nvPr>
            <p:ph type="body" sz="quarter" idx="15"/>
          </p:nvPr>
        </p:nvSpPr>
        <p:spPr>
          <a:xfrm>
            <a:off x="417612" y="161908"/>
            <a:ext cx="9072463" cy="638192"/>
          </a:xfrm>
          <a:prstGeom prst="rect">
            <a:avLst/>
          </a:prstGeom>
        </p:spPr>
        <p:txBody>
          <a:bodyPr lIns="0" tIns="45720" rIns="0" bIns="45720" anchor="t"/>
          <a:lstStyle/>
          <a:p>
            <a:r>
              <a:rPr lang="ja-JP" altLang="en-US" sz="2000" b="1" dirty="0">
                <a:solidFill>
                  <a:schemeClr val="tx1"/>
                </a:solidFill>
                <a:latin typeface="Meiryo UI" panose="020B0604030504040204" pitchFamily="34" charset="-128"/>
                <a:ea typeface="Meiryo UI" panose="020B0604030504040204" pitchFamily="34" charset="-128"/>
              </a:rPr>
              <a:t>下肢運動器疾患患者と医師、研究者間の信用できる 歩行データ認証・流通システム</a:t>
            </a:r>
            <a:endParaRPr lang="en-US" altLang="ja-JP" sz="2000" b="1" dirty="0">
              <a:solidFill>
                <a:schemeClr val="tx1"/>
              </a:solidFill>
              <a:latin typeface="Meiryo UI" panose="020B0604030504040204" pitchFamily="34" charset="-128"/>
              <a:ea typeface="Meiryo UI" panose="020B0604030504040204" pitchFamily="34" charset="-128"/>
            </a:endParaRPr>
          </a:p>
          <a:p>
            <a:r>
              <a:rPr lang="ja-JP" altLang="en-US" sz="2000" b="1" dirty="0">
                <a:solidFill>
                  <a:schemeClr val="tx1"/>
                </a:solidFill>
                <a:latin typeface="Meiryo UI" panose="020B0604030504040204" pitchFamily="34" charset="-128"/>
                <a:ea typeface="Meiryo UI" panose="020B0604030504040204" pitchFamily="34" charset="-128"/>
              </a:rPr>
              <a:t>（株式会社</a:t>
            </a:r>
            <a:r>
              <a:rPr lang="en-US" altLang="ja-JP" sz="2000" dirty="0">
                <a:solidFill>
                  <a:schemeClr val="tx1"/>
                </a:solidFill>
                <a:latin typeface="Meiryo UI" panose="020B0604030504040204" pitchFamily="34" charset="-128"/>
                <a:ea typeface="Meiryo UI" panose="020B0604030504040204" pitchFamily="34" charset="-128"/>
              </a:rPr>
              <a:t>ORPHE</a:t>
            </a:r>
            <a:r>
              <a:rPr lang="ja-JP" altLang="en-US" sz="2000" b="1" dirty="0">
                <a:solidFill>
                  <a:schemeClr val="tx1"/>
                </a:solidFill>
                <a:latin typeface="Meiryo UI" panose="020B0604030504040204" pitchFamily="34" charset="-128"/>
                <a:ea typeface="Meiryo UI" panose="020B0604030504040204" pitchFamily="34" charset="-128"/>
              </a:rPr>
              <a:t>）</a:t>
            </a:r>
            <a:r>
              <a:rPr kumimoji="1" lang="ja-JP" altLang="en-US" sz="2000" b="1" dirty="0">
                <a:solidFill>
                  <a:schemeClr val="tx1"/>
                </a:solidFill>
                <a:latin typeface="Meiryo UI" panose="020B0604030504040204" pitchFamily="34" charset="-128"/>
                <a:ea typeface="Meiryo UI" panose="020B0604030504040204" pitchFamily="34" charset="-128"/>
              </a:rPr>
              <a:t>（</a:t>
            </a:r>
            <a:r>
              <a:rPr lang="en-US" altLang="ja-JP" sz="2000" b="1" dirty="0">
                <a:solidFill>
                  <a:schemeClr val="tx1"/>
                </a:solidFill>
                <a:latin typeface="Meiryo UI" panose="020B0604030504040204" pitchFamily="34" charset="-128"/>
                <a:ea typeface="Meiryo UI" panose="020B0604030504040204" pitchFamily="34" charset="-128"/>
              </a:rPr>
              <a:t>2</a:t>
            </a:r>
            <a:r>
              <a:rPr kumimoji="1" lang="en-US" altLang="ja-JP" sz="2000" b="1" dirty="0">
                <a:solidFill>
                  <a:schemeClr val="tx1"/>
                </a:solidFill>
                <a:latin typeface="Meiryo UI" panose="020B0604030504040204" pitchFamily="34" charset="-128"/>
                <a:ea typeface="Meiryo UI" panose="020B0604030504040204" pitchFamily="34" charset="-128"/>
              </a:rPr>
              <a:t>/2</a:t>
            </a:r>
            <a:r>
              <a:rPr kumimoji="1" lang="ja-JP" altLang="en-US" sz="2000" b="1" dirty="0">
                <a:solidFill>
                  <a:schemeClr val="tx1"/>
                </a:solidFill>
                <a:latin typeface="Meiryo UI" panose="020B0604030504040204" pitchFamily="34" charset="-128"/>
                <a:ea typeface="Meiryo UI" panose="020B0604030504040204" pitchFamily="34" charset="-128"/>
              </a:rPr>
              <a:t>）</a:t>
            </a:r>
            <a:endParaRPr kumimoji="1" lang="en-US" altLang="ja-JP" sz="2000" b="1" dirty="0">
              <a:solidFill>
                <a:schemeClr val="tx1"/>
              </a:solidFill>
              <a:latin typeface="Meiryo UI" panose="020B0604030504040204" pitchFamily="34" charset="-128"/>
              <a:ea typeface="Meiryo UI" panose="020B0604030504040204" pitchFamily="34" charset="-128"/>
            </a:endParaRPr>
          </a:p>
        </p:txBody>
      </p:sp>
      <p:sp>
        <p:nvSpPr>
          <p:cNvPr id="2" name="スライド番号プレースホルダー 2">
            <a:extLst>
              <a:ext uri="{FF2B5EF4-FFF2-40B4-BE49-F238E27FC236}">
                <a16:creationId xmlns:a16="http://schemas.microsoft.com/office/drawing/2014/main" id="{6558FA9E-1057-C355-657C-42FE73DF86F0}"/>
              </a:ext>
            </a:extLst>
          </p:cNvPr>
          <p:cNvSpPr>
            <a:spLocks noGrp="1"/>
          </p:cNvSpPr>
          <p:nvPr>
            <p:ph type="sldNum" sz="quarter" idx="11"/>
          </p:nvPr>
        </p:nvSpPr>
        <p:spPr>
          <a:xfrm>
            <a:off x="417600" y="6588000"/>
            <a:ext cx="180000" cy="169200"/>
          </a:xfrm>
        </p:spPr>
        <p:txBody>
          <a:bodyPr/>
          <a:lstStyle/>
          <a:p>
            <a:fld id="{AA5FCFE5-FE56-4EF1-80A8-07776887C2A1}" type="slidenum">
              <a:rPr lang="ja-JP" altLang="en-US" smtClean="0"/>
              <a:pPr/>
              <a:t>2</a:t>
            </a:fld>
            <a:endParaRPr lang="ja-JP" altLang="en-US" dirty="0"/>
          </a:p>
        </p:txBody>
      </p:sp>
    </p:spTree>
    <p:extLst>
      <p:ext uri="{BB962C8B-B14F-4D97-AF65-F5344CB8AC3E}">
        <p14:creationId xmlns:p14="http://schemas.microsoft.com/office/powerpoint/2010/main" val="22250962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35e8e40f-b990-41de-a0fc-543397efce71"/>
  <p:tag name="EE4P_LANGUAGE_ID" val="1041"/>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T Template_A4_J_202201">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short.pptx" id="{52AA5A50-534E-4FF2-A9C6-60384768A59E}" vid="{85CCAD22-7E6D-4231-9414-B57367F235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f5bdd6e-cdf8-469d-93d0-f7a8c007309d" xsi:nil="true"/>
    <lcf76f155ced4ddcb4097134ff3c332f xmlns="b8d61b6e-2b10-43a3-a2ce-3f7d4d0c929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A9B6F9B428D7634495880DE4F0D8D879" ma:contentTypeVersion="12" ma:contentTypeDescription="新しいドキュメントを作成します。" ma:contentTypeScope="" ma:versionID="fc08b5dad98e6f6d8f5f2a35db9e8729">
  <xsd:schema xmlns:xsd="http://www.w3.org/2001/XMLSchema" xmlns:xs="http://www.w3.org/2001/XMLSchema" xmlns:p="http://schemas.microsoft.com/office/2006/metadata/properties" xmlns:ns2="b8d61b6e-2b10-43a3-a2ce-3f7d4d0c929e" xmlns:ns3="ff5bdd6e-cdf8-469d-93d0-f7a8c007309d" targetNamespace="http://schemas.microsoft.com/office/2006/metadata/properties" ma:root="true" ma:fieldsID="373401851f10c928940e7bdebc0e62c4" ns2:_="" ns3:_="">
    <xsd:import namespace="b8d61b6e-2b10-43a3-a2ce-3f7d4d0c929e"/>
    <xsd:import namespace="ff5bdd6e-cdf8-469d-93d0-f7a8c00730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d61b6e-2b10-43a3-a2ce-3f7d4d0c92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f5bdd6e-cdf8-469d-93d0-f7a8c00730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4cf278e-2034-4d2d-8b8d-d0c50db40621}" ma:internalName="TaxCatchAll" ma:showField="CatchAllData" ma:web="ff5bdd6e-cdf8-469d-93d0-f7a8c00730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5E695B8-1288-4548-9E78-FFC8B6C42309}">
  <ds:schemaRefs>
    <ds:schemaRef ds:uri="http://www.w3.org/XML/1998/namespace"/>
    <ds:schemaRef ds:uri="http://purl.org/dc/elements/1.1/"/>
    <ds:schemaRef ds:uri="http://purl.org/dc/dcmitype/"/>
    <ds:schemaRef ds:uri="http://schemas.openxmlformats.org/package/2006/metadata/core-properties"/>
    <ds:schemaRef ds:uri="http://schemas.microsoft.com/office/2006/metadata/properties"/>
    <ds:schemaRef ds:uri="http://schemas.microsoft.com/office/2006/documentManagement/types"/>
    <ds:schemaRef ds:uri="80bbe118-c2f1-471f-9be9-b0f7447cf65e"/>
    <ds:schemaRef ds:uri="http://schemas.microsoft.com/office/infopath/2007/PartnerControls"/>
    <ds:schemaRef ds:uri="a0a9c787-db28-489b-b6e5-9fce90a89bb0"/>
    <ds:schemaRef ds:uri="http://purl.org/dc/terms/"/>
    <ds:schemaRef ds:uri="ff5bdd6e-cdf8-469d-93d0-f7a8c007309d"/>
    <ds:schemaRef ds:uri="b8d61b6e-2b10-43a3-a2ce-3f7d4d0c929e"/>
  </ds:schemaRefs>
</ds:datastoreItem>
</file>

<file path=customXml/itemProps2.xml><?xml version="1.0" encoding="utf-8"?>
<ds:datastoreItem xmlns:ds="http://schemas.openxmlformats.org/officeDocument/2006/customXml" ds:itemID="{F260A213-0CA2-43AE-BCB3-C2490D22D4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d61b6e-2b10-43a3-a2ce-3f7d4d0c929e"/>
    <ds:schemaRef ds:uri="ff5bdd6e-cdf8-469d-93d0-f7a8c00730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E47F91C-ED49-412A-895B-7144041773B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875</Words>
  <Application>Microsoft Office PowerPoint</Application>
  <PresentationFormat>A4 210 x 297 mm</PresentationFormat>
  <Paragraphs>95</Paragraphs>
  <Slides>2</Slides>
  <Notes>1</Notes>
  <HiddenSlides>0</HiddenSlides>
  <MMClips>0</MMClips>
  <ScaleCrop>false</ScaleCrop>
  <HeadingPairs>
    <vt:vector size="8" baseType="variant">
      <vt:variant>
        <vt:lpstr>使用されているフォント</vt:lpstr>
      </vt:variant>
      <vt:variant>
        <vt:i4>8</vt:i4>
      </vt:variant>
      <vt:variant>
        <vt:lpstr>テーマ</vt:lpstr>
      </vt:variant>
      <vt:variant>
        <vt:i4>1</vt:i4>
      </vt:variant>
      <vt:variant>
        <vt:lpstr>埋め込まれた OLE サーバー</vt:lpstr>
      </vt:variant>
      <vt:variant>
        <vt:i4>1</vt:i4>
      </vt:variant>
      <vt:variant>
        <vt:lpstr>スライド タイトル</vt:lpstr>
      </vt:variant>
      <vt:variant>
        <vt:i4>2</vt:i4>
      </vt:variant>
    </vt:vector>
  </HeadingPairs>
  <TitlesOfParts>
    <vt:vector size="12" baseType="lpstr">
      <vt:lpstr>Gill Sans</vt:lpstr>
      <vt:lpstr>Meiryo UI</vt:lpstr>
      <vt:lpstr>MS PGothic</vt:lpstr>
      <vt:lpstr>Arial</vt:lpstr>
      <vt:lpstr>Calibri</vt:lpstr>
      <vt:lpstr>Calibri Light</vt:lpstr>
      <vt:lpstr>Verdana</vt:lpstr>
      <vt:lpstr>Wingdings</vt:lpstr>
      <vt:lpstr>DT Template_A4_J_202201</vt:lpstr>
      <vt:lpstr>think-cell スライド</vt:lpstr>
      <vt:lpstr>下肢運動器疾患患者と医師、研究者間の信用できる 歩行データ認証・流通システム （株式会社ORPHE）（1/2）</vt:lpstr>
      <vt:lpstr>PowerPoint プレゼンテーション</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2024-03-23T06:17:22Z</dcterms:created>
  <dcterms:modified xsi:type="dcterms:W3CDTF">2024-06-04T08:32:00Z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2024-03-23T06:17:24Z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6073c9f8-2b5b-453f-89f3-0fb979691716</vt:lpwstr>
  </property>
  <property fmtid="{D5CDD505-2E9C-101B-9397-08002B2CF9AE}" pid="8" name="MSIP_Label_ea60d57e-af5b-4752-ac57-3e4f28ca11dc_ContentBits">
    <vt:lpwstr>0</vt:lpwstr>
  </property>
  <property fmtid="{D5CDD505-2E9C-101B-9397-08002B2CF9AE}" pid="9" name="ContentTypeId">
    <vt:lpwstr>0x010100232F9C2F28AFE34988257E434D6816F1</vt:lpwstr>
  </property>
  <property fmtid="{D5CDD505-2E9C-101B-9397-08002B2CF9AE}" pid="10" name="MediaServiceImageTags">
    <vt:lpwstr/>
  </property>
</Properties>
</file>