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908" r:id="rId4"/>
  </p:sldMasterIdLst>
  <p:notesMasterIdLst>
    <p:notesMasterId r:id="rId7"/>
  </p:notesMasterIdLst>
  <p:handoutMasterIdLst>
    <p:handoutMasterId r:id="rId8"/>
  </p:handoutMasterIdLst>
  <p:sldIdLst>
    <p:sldId id="2147472658" r:id="rId5"/>
    <p:sldId id="2147472656" r:id="rId6"/>
  </p:sldIdLst>
  <p:sldSz cx="9906000" cy="6858000" type="A4"/>
  <p:notesSz cx="6807200" cy="9939338"/>
  <p:custDataLst>
    <p:tags r:id="rId9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29768"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859536"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289304"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719072"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148840" algn="l" defTabSz="859536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578608" algn="l" defTabSz="859536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008376" algn="l" defTabSz="859536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438144" algn="l" defTabSz="859536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2" pos="3120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作成者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成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5709" autoAdjust="0"/>
    <p:restoredTop sz="96391" autoAdjust="0"/>
  </p:normalViewPr>
  <p:slideViewPr>
    <p:cSldViewPr snapToGrid="0" showGuides="1">
      <p:cViewPr varScale="1">
        <p:scale>
          <a:sx n="73" d="100"/>
          <a:sy n="73" d="100"/>
        </p:scale>
        <p:origin x="816" y="66"/>
      </p:cViewPr>
      <p:guideLst>
        <p:guide pos="312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74" d="100"/>
          <a:sy n="74" d="100"/>
        </p:scale>
        <p:origin x="4044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8/10/relationships/authors" Target="authors.xml"/><Relationship Id="rId10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tags" Target="tags/tag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4C85D748-EDF5-72AD-A12B-11D25A8930B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B0E94C6B-CEBE-A8BC-2562-5DDE6897DCC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6038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C8F3A3-07AD-427D-8E22-DD858B88B29D}" type="datetimeFigureOut">
              <a:rPr kumimoji="1" lang="ja-JP" altLang="en-US" smtClean="0"/>
              <a:t>2024/6/4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91B140E9-14C2-A29D-1107-2D0B2711F65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A763F226-09A3-D57E-BF47-E11E079CB5D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6038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91E0DE-9570-4C61-AE68-708F6D0731A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63910253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3130" userDrawn="1">
          <p15:clr>
            <a:srgbClr val="F26B43"/>
          </p15:clr>
        </p15:guide>
        <p15:guide id="2" pos="2144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50375" cy="498966"/>
          </a:xfrm>
          <a:prstGeom prst="rect">
            <a:avLst/>
          </a:prstGeom>
        </p:spPr>
        <p:txBody>
          <a:bodyPr vert="horz" lIns="92236" tIns="46118" rIns="92236" bIns="46118" rtlCol="0"/>
          <a:lstStyle>
            <a:lvl1pPr algn="l">
              <a:defRPr sz="1200">
                <a:latin typeface="+mn-lt"/>
                <a:ea typeface="Yu Gothic UI" panose="020B0500000000000000" pitchFamily="50" charset="-128"/>
                <a:cs typeface="+mn-cs"/>
                <a:sym typeface="+mn-lt"/>
              </a:defRPr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5221" y="0"/>
            <a:ext cx="2950374" cy="498966"/>
          </a:xfrm>
          <a:prstGeom prst="rect">
            <a:avLst/>
          </a:prstGeom>
        </p:spPr>
        <p:txBody>
          <a:bodyPr vert="horz" lIns="92236" tIns="46118" rIns="92236" bIns="46118" rtlCol="0"/>
          <a:lstStyle>
            <a:lvl1pPr algn="r">
              <a:defRPr sz="1200">
                <a:latin typeface="+mn-lt"/>
                <a:ea typeface="Yu Gothic UI" panose="020B0500000000000000" pitchFamily="50" charset="-128"/>
                <a:cs typeface="+mn-cs"/>
                <a:sym typeface="+mn-lt"/>
              </a:defRPr>
            </a:lvl1pPr>
          </a:lstStyle>
          <a:p>
            <a:fld id="{AAE2C4BB-DD5D-4EF0-8811-528209874544}" type="datetimeFigureOut">
              <a:rPr kumimoji="1" lang="ja-JP" altLang="en-US" smtClean="0"/>
              <a:pPr/>
              <a:t>2024/6/4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82663" y="1243013"/>
            <a:ext cx="4841875" cy="3352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236" tIns="46118" rIns="92236" bIns="46118" rtlCol="0" anchor="ctr"/>
          <a:lstStyle/>
          <a:p>
            <a:endParaRPr lang="ja-JP" altLang="en-US" dirty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239" y="4783357"/>
            <a:ext cx="5446723" cy="3913364"/>
          </a:xfrm>
          <a:prstGeom prst="rect">
            <a:avLst/>
          </a:prstGeom>
        </p:spPr>
        <p:txBody>
          <a:bodyPr vert="horz" lIns="92236" tIns="46118" rIns="92236" bIns="46118" rtlCol="0"/>
          <a:lstStyle/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9440372"/>
            <a:ext cx="2950375" cy="498966"/>
          </a:xfrm>
          <a:prstGeom prst="rect">
            <a:avLst/>
          </a:prstGeom>
        </p:spPr>
        <p:txBody>
          <a:bodyPr vert="horz" lIns="92236" tIns="46118" rIns="92236" bIns="46118" rtlCol="0" anchor="b"/>
          <a:lstStyle>
            <a:lvl1pPr algn="l">
              <a:defRPr sz="1200">
                <a:latin typeface="+mn-lt"/>
                <a:ea typeface="Yu Gothic UI" panose="020B0500000000000000" pitchFamily="50" charset="-128"/>
                <a:cs typeface="+mn-cs"/>
                <a:sym typeface="+mn-lt"/>
              </a:defRPr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5221" y="9440372"/>
            <a:ext cx="2950374" cy="498966"/>
          </a:xfrm>
          <a:prstGeom prst="rect">
            <a:avLst/>
          </a:prstGeom>
        </p:spPr>
        <p:txBody>
          <a:bodyPr vert="horz" lIns="92236" tIns="46118" rIns="92236" bIns="46118" rtlCol="0" anchor="b"/>
          <a:lstStyle>
            <a:lvl1pPr algn="r">
              <a:defRPr sz="1200">
                <a:latin typeface="+mn-lt"/>
                <a:ea typeface="Yu Gothic UI" panose="020B0500000000000000" pitchFamily="50" charset="-128"/>
                <a:cs typeface="+mn-cs"/>
                <a:sym typeface="+mn-lt"/>
              </a:defRPr>
            </a:lvl1pPr>
          </a:lstStyle>
          <a:p>
            <a:fld id="{24DE13BB-FCB6-4491-A87D-1E9BA7500F8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98522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Yu Gothic UI" panose="020B0500000000000000" pitchFamily="50" charset="-128"/>
        <a:cs typeface="+mn-cs"/>
        <a:sym typeface="+mn-lt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Yu Gothic UI" panose="020B0500000000000000" pitchFamily="50" charset="-128"/>
        <a:cs typeface="+mn-cs"/>
        <a:sym typeface="+mn-lt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Yu Gothic UI" panose="020B0500000000000000" pitchFamily="50" charset="-128"/>
        <a:cs typeface="+mn-cs"/>
        <a:sym typeface="+mn-lt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Yu Gothic UI" panose="020B0500000000000000" pitchFamily="50" charset="-128"/>
        <a:cs typeface="+mn-cs"/>
        <a:sym typeface="+mn-lt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Yu Gothic UI" panose="020B0500000000000000" pitchFamily="50" charset="-128"/>
        <a:cs typeface="+mn-cs"/>
        <a:sym typeface="+mn-lt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200150" y="630238"/>
            <a:ext cx="44577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ja-JP" altLang="en-US" sz="1200" dirty="0">
              <a:solidFill>
                <a:schemeClr val="accent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9AAED7-EB68-B44B-A29A-E9CFE7A1147D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iryo UI"/>
              <a:ea typeface="Meiryo U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90742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4" Type="http://schemas.openxmlformats.org/officeDocument/2006/relationships/image" Target="../media/image1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（基本版） タイトルのみ_A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オブジェクト 1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0228608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スライド" r:id="rId3" imgW="563" imgH="564" progId="TCLayout.ActiveDocument.1">
                  <p:embed/>
                </p:oleObj>
              </mc:Choice>
              <mc:Fallback>
                <p:oleObj name="think-cell スライド" r:id="rId3" imgW="563" imgH="564" progId="TCLayout.ActiveDocument.1">
                  <p:embed/>
                  <p:pic>
                    <p:nvPicPr>
                      <p:cNvPr id="2" name="オブジェクト 1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スライド番号プレースホルダ 3"/>
          <p:cNvSpPr>
            <a:spLocks noGrp="1"/>
          </p:cNvSpPr>
          <p:nvPr>
            <p:ph type="sldNum" sz="quarter" idx="11"/>
          </p:nvPr>
        </p:nvSpPr>
        <p:spPr bwMode="gray"/>
        <p:txBody>
          <a:bodyPr/>
          <a:lstStyle>
            <a:lvl1pPr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1pPr>
          </a:lstStyle>
          <a:p>
            <a:fld id="{AA5FCFE5-FE56-4EF1-80A8-07776887C2A1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  <p:sp>
        <p:nvSpPr>
          <p:cNvPr id="9" name="テキスト プレースホルダー 2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16496" y="1008000"/>
            <a:ext cx="4356000" cy="468000"/>
          </a:xfrm>
          <a:prstGeom prst="rect">
            <a:avLst/>
          </a:prstGeom>
        </p:spPr>
        <p:txBody>
          <a:bodyPr wrap="none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600" b="1">
                <a:solidFill>
                  <a:schemeClr val="accent1"/>
                </a:solidFill>
                <a:latin typeface="+mn-lt"/>
                <a:ea typeface="+mn-ea"/>
                <a:cs typeface="+mn-cs"/>
                <a:sym typeface="+mn-lt"/>
              </a:defRPr>
            </a:lvl1pPr>
          </a:lstStyle>
          <a:p>
            <a:pPr lvl="0"/>
            <a:r>
              <a:rPr kumimoji="1" lang="en-US" altLang="ja-JP" dirty="0"/>
              <a:t>Header</a:t>
            </a:r>
            <a:r>
              <a:rPr kumimoji="1" lang="ja-JP" altLang="en-US" dirty="0"/>
              <a:t>を入力（スライドタイトル）</a:t>
            </a:r>
          </a:p>
        </p:txBody>
      </p:sp>
      <p:sp>
        <p:nvSpPr>
          <p:cNvPr id="6" name="タイトル 5"/>
          <p:cNvSpPr>
            <a:spLocks noGrp="1"/>
          </p:cNvSpPr>
          <p:nvPr>
            <p:ph type="title" hasCustomPrompt="1"/>
          </p:nvPr>
        </p:nvSpPr>
        <p:spPr bwMode="gray"/>
        <p:txBody>
          <a:bodyPr vert="horz"/>
          <a:lstStyle>
            <a:lvl1pPr>
              <a:defRPr>
                <a:latin typeface="+mj-lt"/>
                <a:ea typeface="+mj-ea"/>
                <a:cs typeface="+mj-cs"/>
                <a:sym typeface="+mj-lt"/>
              </a:defRPr>
            </a:lvl1pPr>
          </a:lstStyle>
          <a:p>
            <a:r>
              <a:rPr lang="ja-JP" altLang="en-US" dirty="0"/>
              <a:t>キーメッセージを入力（本スライドで一番伝えたいこと＜名詞止め・体言止め不可＞）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89363007"/>
      </p:ext>
    </p:extLst>
  </p:cSld>
  <p:clrMapOvr>
    <a:masterClrMapping/>
  </p:clrMapOvr>
  <p:hf hdr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ags" Target="../tags/tag2.xm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オブジェクト 3" hidden="1"/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43592380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スライド" r:id="rId4" imgW="563" imgH="564" progId="TCLayout.ActiveDocument.1">
                  <p:embed/>
                </p:oleObj>
              </mc:Choice>
              <mc:Fallback>
                <p:oleObj name="think-cell スライド" r:id="rId4" imgW="563" imgH="564" progId="TCLayout.ActiveDocument.1">
                  <p:embed/>
                  <p:pic>
                    <p:nvPicPr>
                      <p:cNvPr id="4" name="オブジェクト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417000" y="180000"/>
            <a:ext cx="9072000" cy="6156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ja-JP" altLang="en-US" noProof="0" dirty="0"/>
              <a:t>キーメッセージを入力（本スライドで一番伝えたいこと＜名詞止め・体言止め不可＞）</a:t>
            </a:r>
            <a:endParaRPr lang="en-US" noProof="0" dirty="0"/>
          </a:p>
        </p:txBody>
      </p:sp>
      <p:sp>
        <p:nvSpPr>
          <p:cNvPr id="9" name="スライド番号プレースホルダ 9"/>
          <p:cNvSpPr>
            <a:spLocks noGrp="1"/>
          </p:cNvSpPr>
          <p:nvPr>
            <p:ph type="sldNum" sz="quarter" idx="4"/>
          </p:nvPr>
        </p:nvSpPr>
        <p:spPr bwMode="gray">
          <a:xfrm>
            <a:off x="417600" y="6588000"/>
            <a:ext cx="180000" cy="169200"/>
          </a:xfrm>
          <a:prstGeom prst="rect">
            <a:avLst/>
          </a:prstGeom>
        </p:spPr>
        <p:txBody>
          <a:bodyPr vert="horz" wrap="none" lIns="0" tIns="0" rIns="0" bIns="0" rtlCol="0" anchor="b" anchorCtr="0"/>
          <a:lstStyle>
            <a:lvl1pPr algn="r">
              <a:defRPr sz="90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AA5FCFE5-FE56-4EF1-80A8-07776887C2A1}" type="slidenum">
              <a:rPr kumimoji="1" lang="ja-JP" altLang="en-US" smtClean="0"/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 bwMode="gray">
          <a:xfrm>
            <a:off x="416999" y="1476000"/>
            <a:ext cx="9073075" cy="482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kumimoji="1" lang="ja-JP" altLang="en-US" dirty="0"/>
              <a:t>マスター テキストの書式設定</a:t>
            </a:r>
            <a:endParaRPr kumimoji="1" lang="en-US" altLang="ja-JP" dirty="0"/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1 </a:t>
            </a:r>
            <a:r>
              <a:rPr kumimoji="1" lang="ja-JP" altLang="en-US" dirty="0"/>
              <a:t>レベル</a:t>
            </a:r>
            <a:endParaRPr kumimoji="1" lang="en-US" altLang="ja-JP" dirty="0"/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  <a:endParaRPr kumimoji="1" lang="en-US" altLang="ja-JP" dirty="0"/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  <a:endParaRPr kumimoji="1" lang="en-US" altLang="ja-JP" dirty="0"/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4C0FFE5-9BDB-4F97-92E4-5E9243BDA74A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508167" y="6444000"/>
            <a:ext cx="889667" cy="169277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lvl1pPr>
              <a:defRPr kumimoji="1" lang="en-US" altLang="ja-JP" sz="1100" smtClean="0">
                <a:solidFill>
                  <a:srgbClr val="75787B"/>
                </a:solidFill>
                <a:latin typeface="+mn-lt"/>
                <a:cs typeface="+mn-cs"/>
              </a:defRPr>
            </a:lvl1pPr>
          </a:lstStyle>
          <a:p>
            <a:pPr algn="ctr"/>
            <a:r>
              <a:rPr lang="en-US"/>
              <a:t>&lt; Confidential &gt;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7651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6" r:id="rId1"/>
  </p:sldLayoutIdLst>
  <p:hf hdr="0"/>
  <p:txStyles>
    <p:titleStyle>
      <a:lvl1pPr algn="l" defTabSz="990564" rtl="0" eaLnBrk="1" latinLnBrk="0" hangingPunct="1">
        <a:spcBef>
          <a:spcPct val="0"/>
        </a:spcBef>
        <a:buNone/>
        <a:defRPr kumimoji="1" sz="2000" b="1" kern="1200" baseline="0">
          <a:solidFill>
            <a:schemeClr val="tx1"/>
          </a:solidFill>
          <a:latin typeface="+mj-lt"/>
          <a:ea typeface="+mj-ea"/>
          <a:cs typeface="+mj-cs"/>
          <a:sym typeface="+mj-lt"/>
        </a:defRPr>
      </a:lvl1pPr>
    </p:titleStyle>
    <p:bodyStyle>
      <a:lvl1pPr marL="0" marR="0" indent="0" algn="l" defTabSz="990564" rtl="0" eaLnBrk="1" fontAlgn="auto" latinLnBrk="0" hangingPunct="1">
        <a:lnSpc>
          <a:spcPct val="110000"/>
        </a:lnSpc>
        <a:spcBef>
          <a:spcPts val="600"/>
        </a:spcBef>
        <a:spcAft>
          <a:spcPts val="0"/>
        </a:spcAft>
        <a:buClrTx/>
        <a:buSzPct val="100000"/>
        <a:buFont typeface="Arial" panose="020B0604020202020204" pitchFamily="34" charset="0"/>
        <a:buNone/>
        <a:tabLst/>
        <a:defRPr kumimoji="1" sz="1200" b="0" kern="1200">
          <a:solidFill>
            <a:schemeClr val="tx1"/>
          </a:solidFill>
          <a:latin typeface="+mn-lt"/>
          <a:ea typeface="+mn-ea"/>
          <a:cs typeface="+mn-cs"/>
          <a:sym typeface="+mn-lt"/>
        </a:defRPr>
      </a:lvl1pPr>
      <a:lvl2pPr marL="180000" marR="0" indent="-180000" algn="l" defTabSz="990564" rtl="0" eaLnBrk="1" fontAlgn="auto" latinLnBrk="0" hangingPunct="1">
        <a:lnSpc>
          <a:spcPct val="110000"/>
        </a:lnSpc>
        <a:spcBef>
          <a:spcPts val="600"/>
        </a:spcBef>
        <a:spcAft>
          <a:spcPts val="0"/>
        </a:spcAft>
        <a:buClrTx/>
        <a:buSzPct val="100000"/>
        <a:buFont typeface="Wingdings" panose="05000000000000000000" pitchFamily="2" charset="2"/>
        <a:buChar char="n"/>
        <a:tabLst/>
        <a:defRPr kumimoji="1" lang="en-US" sz="1200" b="0" kern="1200" dirty="0" smtClean="0">
          <a:solidFill>
            <a:schemeClr val="tx1"/>
          </a:solidFill>
          <a:latin typeface="+mn-lt"/>
          <a:ea typeface="+mn-ea"/>
          <a:cs typeface="+mn-cs"/>
          <a:sym typeface="+mn-lt"/>
        </a:defRPr>
      </a:lvl2pPr>
      <a:lvl3pPr marL="360000" marR="0" indent="-180000" algn="l" defTabSz="990564" rtl="0" eaLnBrk="1" fontAlgn="auto" latinLnBrk="0" hangingPunct="1">
        <a:lnSpc>
          <a:spcPct val="110000"/>
        </a:lnSpc>
        <a:spcBef>
          <a:spcPts val="600"/>
        </a:spcBef>
        <a:spcAft>
          <a:spcPts val="0"/>
        </a:spcAft>
        <a:buClrTx/>
        <a:buSzPct val="100000"/>
        <a:buFont typeface="Wingdings" panose="05000000000000000000" pitchFamily="2" charset="2"/>
        <a:buChar char="Ø"/>
        <a:tabLst/>
        <a:defRPr kumimoji="1" lang="en-US" sz="1200" b="0" kern="1200" dirty="0" smtClean="0">
          <a:solidFill>
            <a:schemeClr val="tx1"/>
          </a:solidFill>
          <a:latin typeface="+mn-lt"/>
          <a:ea typeface="+mn-ea"/>
          <a:cs typeface="+mn-cs"/>
          <a:sym typeface="+mn-lt"/>
        </a:defRPr>
      </a:lvl3pPr>
      <a:lvl4pPr marL="504000" marR="0" indent="-144000" algn="l" defTabSz="990564" rtl="0" eaLnBrk="1" fontAlgn="auto" latinLnBrk="0" hangingPunct="1">
        <a:lnSpc>
          <a:spcPct val="110000"/>
        </a:lnSpc>
        <a:spcBef>
          <a:spcPts val="600"/>
        </a:spcBef>
        <a:spcAft>
          <a:spcPts val="0"/>
        </a:spcAft>
        <a:buClrTx/>
        <a:buSzPct val="100000"/>
        <a:buFont typeface="Arial" panose="020B0604020202020204" pitchFamily="34" charset="0"/>
        <a:buChar char="•"/>
        <a:tabLst/>
        <a:defRPr kumimoji="1" lang="en-US" sz="1200" b="0" kern="1200" baseline="0" dirty="0" smtClean="0">
          <a:solidFill>
            <a:schemeClr val="tx1"/>
          </a:solidFill>
          <a:latin typeface="+mn-lt"/>
          <a:ea typeface="+mn-ea"/>
          <a:cs typeface="+mn-cs"/>
          <a:sym typeface="+mn-lt"/>
        </a:defRPr>
      </a:lvl4pPr>
      <a:lvl5pPr marL="684000" indent="-180000" algn="l" defTabSz="865024" rtl="0" eaLnBrk="1" latinLnBrk="0" hangingPunct="1">
        <a:lnSpc>
          <a:spcPct val="110000"/>
        </a:lnSpc>
        <a:spcBef>
          <a:spcPts val="600"/>
        </a:spcBef>
        <a:spcAft>
          <a:spcPts val="0"/>
        </a:spcAft>
        <a:buClrTx/>
        <a:buSzPct val="100000"/>
        <a:buFont typeface="Verdana" panose="020B0604030504040204" pitchFamily="34" charset="0"/>
        <a:buChar char="−"/>
        <a:tabLst/>
        <a:defRPr kumimoji="1" lang="en-US" sz="1200" kern="1200" baseline="0" dirty="0" smtClean="0">
          <a:solidFill>
            <a:schemeClr val="tx1"/>
          </a:solidFill>
          <a:latin typeface="+mn-lt"/>
          <a:ea typeface="+mn-ea"/>
          <a:cs typeface="+mn-cs"/>
        </a:defRPr>
      </a:lvl5pPr>
      <a:lvl6pPr marL="864000" indent="-180000" algn="l" defTabSz="990564" rtl="0" eaLnBrk="1" latinLnBrk="0" hangingPunct="1">
        <a:lnSpc>
          <a:spcPct val="110000"/>
        </a:lnSpc>
        <a:spcBef>
          <a:spcPts val="600"/>
        </a:spcBef>
        <a:spcAft>
          <a:spcPts val="0"/>
        </a:spcAft>
        <a:buFont typeface="Wingdings" panose="05000000000000000000" pitchFamily="2" charset="2"/>
        <a:buChar char="ü"/>
        <a:defRPr kumimoji="1" sz="12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577179" indent="-191093" algn="l" defTabSz="990564" rtl="0" eaLnBrk="1" latinLnBrk="0" hangingPunct="1">
        <a:spcBef>
          <a:spcPts val="0"/>
        </a:spcBef>
        <a:spcAft>
          <a:spcPts val="1083"/>
        </a:spcAft>
        <a:buFont typeface="Verdana" panose="020B0604030504040204" pitchFamily="34" charset="0"/>
        <a:buChar char="−"/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577179" indent="-191093" algn="l" defTabSz="990564" rtl="0" eaLnBrk="1" latinLnBrk="0" hangingPunct="1">
        <a:spcBef>
          <a:spcPts val="0"/>
        </a:spcBef>
        <a:spcAft>
          <a:spcPts val="1083"/>
        </a:spcAft>
        <a:buFont typeface="Verdana" panose="020B0604030504040204" pitchFamily="34" charset="0"/>
        <a:buChar char="−"/>
        <a:defRPr kumimoji="1" sz="13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577179" indent="-191093" algn="l" defTabSz="990564" rtl="0" eaLnBrk="1" latinLnBrk="0" hangingPunct="1">
        <a:spcBef>
          <a:spcPts val="0"/>
        </a:spcBef>
        <a:spcAft>
          <a:spcPts val="1083"/>
        </a:spcAft>
        <a:buFont typeface="Verdana" panose="020B0604030504040204" pitchFamily="34" charset="0"/>
        <a:buChar char="−"/>
        <a:defRPr kumimoji="1" sz="13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90564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1pPr>
      <a:lvl2pPr marL="495283" algn="l" defTabSz="990564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90564" algn="l" defTabSz="990564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485846" algn="l" defTabSz="990564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981127" algn="l" defTabSz="990564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476410" algn="l" defTabSz="990564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92" algn="l" defTabSz="990564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466973" algn="l" defTabSz="990564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3962255" algn="l" defTabSz="990564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0" pos="3120">
          <p15:clr>
            <a:srgbClr val="A4A3A4"/>
          </p15:clr>
        </p15:guide>
        <p15:guide id="1" orient="horz" pos="96">
          <p15:clr>
            <a:srgbClr val="A4A3A4"/>
          </p15:clr>
        </p15:guide>
        <p15:guide id="2" pos="3007">
          <p15:clr>
            <a:srgbClr val="A4A3A4"/>
          </p15:clr>
        </p15:guide>
        <p15:guide id="3" pos="3233">
          <p15:clr>
            <a:srgbClr val="A4A3A4"/>
          </p15:clr>
        </p15:guide>
        <p15:guide id="4" pos="5978">
          <p15:clr>
            <a:srgbClr val="A4A3A4"/>
          </p15:clr>
        </p15:guide>
        <p15:guide id="5" pos="262">
          <p15:clr>
            <a:srgbClr val="A4A3A4"/>
          </p15:clr>
        </p15:guide>
        <p15:guide id="6" orient="horz" pos="504">
          <p15:clr>
            <a:srgbClr val="A4A3A4"/>
          </p15:clr>
        </p15:guide>
        <p15:guide id="7" orient="horz" pos="640">
          <p15:clr>
            <a:srgbClr val="A4A3A4"/>
          </p15:clr>
        </p15:guide>
        <p15:guide id="8" orient="horz" pos="935">
          <p15:clr>
            <a:srgbClr val="A4A3A4"/>
          </p15:clr>
        </p15:guide>
        <p15:guide id="9" orient="horz" pos="3974">
          <p15:clr>
            <a:srgbClr val="A4A3A4"/>
          </p15:clr>
        </p15:guide>
        <p15:guide id="10" orient="horz" pos="4156">
          <p15:clr>
            <a:srgbClr val="A4A3A4"/>
          </p15:clr>
        </p15:guide>
        <p15:guide id="11" orient="horz" pos="4269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oleObject" Target="../embeddings/oleObject3.bin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emf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4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049692CB-7D99-8D43-9BED-69BAA07D3C2F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スライド" r:id="rId3" imgW="622" imgH="623" progId="TCLayout.ActiveDocument.1">
                  <p:embed/>
                </p:oleObj>
              </mc:Choice>
              <mc:Fallback>
                <p:oleObj name="think-cell スライド" r:id="rId3" imgW="622" imgH="623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049692CB-7D99-8D43-9BED-69BAA07D3C2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タイトル 6">
            <a:extLst>
              <a:ext uri="{FF2B5EF4-FFF2-40B4-BE49-F238E27FC236}">
                <a16:creationId xmlns:a16="http://schemas.microsoft.com/office/drawing/2014/main" id="{D83807CC-0B21-109D-FB46-B3DFE4E6AC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000" y="162256"/>
            <a:ext cx="9072000" cy="643850"/>
          </a:xfrm>
        </p:spPr>
        <p:txBody>
          <a:bodyPr vert="horz" anchor="t"/>
          <a:lstStyle/>
          <a:p>
            <a:r>
              <a:rPr lang="en-US" altLang="ja-JP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Trustworthy gait data authentication and distribution system connecting doctors, researchers and patients with lower limb musculoskeletal diseases</a:t>
            </a:r>
            <a:br>
              <a:rPr lang="en-US" altLang="ja-JP" sz="1400" dirty="0">
                <a:latin typeface="Meiryo UI" panose="020B0604030504040204" pitchFamily="50" charset="-128"/>
                <a:ea typeface="Meiryo UI" panose="020B0604030504040204" pitchFamily="50" charset="-128"/>
              </a:rPr>
            </a:br>
            <a:r>
              <a:rPr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（</a:t>
            </a:r>
            <a:r>
              <a:rPr lang="en-US" altLang="ja-JP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ORPHE Inc.</a:t>
            </a:r>
            <a:r>
              <a:rPr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）</a:t>
            </a:r>
            <a:r>
              <a:rPr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（</a:t>
            </a:r>
            <a:r>
              <a:rPr lang="en-US" altLang="ja-JP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1/2</a:t>
            </a:r>
            <a:r>
              <a:rPr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）</a:t>
            </a:r>
            <a:endParaRPr kumimoji="1" lang="ja-JP" altLang="en-US" sz="1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三角形 1">
            <a:extLst>
              <a:ext uri="{FF2B5EF4-FFF2-40B4-BE49-F238E27FC236}">
                <a16:creationId xmlns:a16="http://schemas.microsoft.com/office/drawing/2014/main" id="{C32D5F99-8DA0-5AD2-3AC6-62C0D2230605}"/>
              </a:ext>
            </a:extLst>
          </p:cNvPr>
          <p:cNvSpPr/>
          <p:nvPr/>
        </p:nvSpPr>
        <p:spPr>
          <a:xfrm rot="13337668">
            <a:off x="7661646" y="3958623"/>
            <a:ext cx="172527" cy="580077"/>
          </a:xfrm>
          <a:prstGeom prst="triangle">
            <a:avLst/>
          </a:prstGeom>
          <a:solidFill>
            <a:srgbClr val="FFF50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70" name="三角形 69">
            <a:extLst>
              <a:ext uri="{FF2B5EF4-FFF2-40B4-BE49-F238E27FC236}">
                <a16:creationId xmlns:a16="http://schemas.microsoft.com/office/drawing/2014/main" id="{E42E3FCF-01FA-0DF2-022C-DD4C75FE9619}"/>
              </a:ext>
            </a:extLst>
          </p:cNvPr>
          <p:cNvSpPr/>
          <p:nvPr/>
        </p:nvSpPr>
        <p:spPr>
          <a:xfrm rot="16200000">
            <a:off x="8648912" y="5410220"/>
            <a:ext cx="172527" cy="276439"/>
          </a:xfrm>
          <a:prstGeom prst="triangle">
            <a:avLst/>
          </a:prstGeom>
          <a:solidFill>
            <a:srgbClr val="FFF50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71" name="三角形 70">
            <a:extLst>
              <a:ext uri="{FF2B5EF4-FFF2-40B4-BE49-F238E27FC236}">
                <a16:creationId xmlns:a16="http://schemas.microsoft.com/office/drawing/2014/main" id="{FC87F521-0362-D181-68C2-DB8749EF0E02}"/>
              </a:ext>
            </a:extLst>
          </p:cNvPr>
          <p:cNvSpPr/>
          <p:nvPr/>
        </p:nvSpPr>
        <p:spPr>
          <a:xfrm rot="18224713">
            <a:off x="6552867" y="5696475"/>
            <a:ext cx="172527" cy="276439"/>
          </a:xfrm>
          <a:prstGeom prst="triangle">
            <a:avLst/>
          </a:prstGeom>
          <a:solidFill>
            <a:srgbClr val="FFF50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72" name="三角形 71">
            <a:extLst>
              <a:ext uri="{FF2B5EF4-FFF2-40B4-BE49-F238E27FC236}">
                <a16:creationId xmlns:a16="http://schemas.microsoft.com/office/drawing/2014/main" id="{6E23EFDF-6590-7732-0866-6AE37F260F9C}"/>
              </a:ext>
            </a:extLst>
          </p:cNvPr>
          <p:cNvSpPr/>
          <p:nvPr/>
        </p:nvSpPr>
        <p:spPr>
          <a:xfrm rot="5400000">
            <a:off x="6005648" y="5335092"/>
            <a:ext cx="220242" cy="272869"/>
          </a:xfrm>
          <a:prstGeom prst="triangle">
            <a:avLst/>
          </a:prstGeom>
          <a:solidFill>
            <a:srgbClr val="FFF50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73" name="Google Shape;247;p9">
            <a:extLst>
              <a:ext uri="{FF2B5EF4-FFF2-40B4-BE49-F238E27FC236}">
                <a16:creationId xmlns:a16="http://schemas.microsoft.com/office/drawing/2014/main" id="{2EA3EA24-6383-7BC8-2BDC-FC2B0898E72E}"/>
              </a:ext>
            </a:extLst>
          </p:cNvPr>
          <p:cNvSpPr/>
          <p:nvPr/>
        </p:nvSpPr>
        <p:spPr>
          <a:xfrm rot="5400000">
            <a:off x="2679043" y="3475095"/>
            <a:ext cx="4464000" cy="196502"/>
          </a:xfrm>
          <a:prstGeom prst="triangle">
            <a:avLst>
              <a:gd name="adj" fmla="val 50000"/>
            </a:avLst>
          </a:prstGeom>
          <a:solidFill>
            <a:srgbClr val="BFBFBF"/>
          </a:solidFill>
          <a:ln>
            <a:noFill/>
          </a:ln>
        </p:spPr>
        <p:txBody>
          <a:bodyPr spcFirstLastPara="1" wrap="square" lIns="36000" tIns="36000" rIns="36000" bIns="3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250;p9">
            <a:extLst>
              <a:ext uri="{FF2B5EF4-FFF2-40B4-BE49-F238E27FC236}">
                <a16:creationId xmlns:a16="http://schemas.microsoft.com/office/drawing/2014/main" id="{ACA4551F-A24B-C068-9CE5-9DC81E227411}"/>
              </a:ext>
            </a:extLst>
          </p:cNvPr>
          <p:cNvSpPr txBox="1"/>
          <p:nvPr/>
        </p:nvSpPr>
        <p:spPr>
          <a:xfrm>
            <a:off x="288243" y="3297121"/>
            <a:ext cx="4427999" cy="269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sz="1200" b="1" u="sng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Scheme of the Previous Project </a:t>
            </a:r>
            <a:r>
              <a:rPr lang="en-US" altLang="ja-JP" sz="1200" b="1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lang="ja-JP" sz="1200" b="1" u="sng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As-Is</a:t>
            </a:r>
            <a:r>
              <a:rPr lang="en-US" altLang="ja-JP" sz="1200" b="1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 dirty="0"/>
          </a:p>
        </p:txBody>
      </p:sp>
      <p:sp>
        <p:nvSpPr>
          <p:cNvPr id="75" name="Google Shape;251;p9">
            <a:extLst>
              <a:ext uri="{FF2B5EF4-FFF2-40B4-BE49-F238E27FC236}">
                <a16:creationId xmlns:a16="http://schemas.microsoft.com/office/drawing/2014/main" id="{2D42050E-5F36-3EBC-3241-A8F0C791E351}"/>
              </a:ext>
            </a:extLst>
          </p:cNvPr>
          <p:cNvSpPr txBox="1"/>
          <p:nvPr/>
        </p:nvSpPr>
        <p:spPr>
          <a:xfrm>
            <a:off x="5179630" y="3291433"/>
            <a:ext cx="4428000" cy="4276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sz="1200" b="1" u="sng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Future Scheme </a:t>
            </a:r>
            <a:r>
              <a:rPr lang="en-US" altLang="ja-JP" sz="1200" b="1" u="sng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(</a:t>
            </a:r>
            <a:r>
              <a:rPr lang="ja-JP" sz="1200" b="1" u="sng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To-Be</a:t>
            </a:r>
            <a:r>
              <a:rPr lang="en-US" altLang="ja-JP" sz="1200" b="1" u="sng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)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6" name="Google Shape;143;p25">
            <a:extLst>
              <a:ext uri="{FF2B5EF4-FFF2-40B4-BE49-F238E27FC236}">
                <a16:creationId xmlns:a16="http://schemas.microsoft.com/office/drawing/2014/main" id="{9338942A-57C5-FFCC-B376-9BB85C5C989C}"/>
              </a:ext>
            </a:extLst>
          </p:cNvPr>
          <p:cNvGrpSpPr/>
          <p:nvPr/>
        </p:nvGrpSpPr>
        <p:grpSpPr>
          <a:xfrm>
            <a:off x="7196865" y="3597350"/>
            <a:ext cx="308901" cy="571888"/>
            <a:chOff x="-1" y="0"/>
            <a:chExt cx="946737" cy="1704145"/>
          </a:xfrm>
        </p:grpSpPr>
        <p:sp>
          <p:nvSpPr>
            <p:cNvPr id="77" name="Google Shape;144;p25">
              <a:extLst>
                <a:ext uri="{FF2B5EF4-FFF2-40B4-BE49-F238E27FC236}">
                  <a16:creationId xmlns:a16="http://schemas.microsoft.com/office/drawing/2014/main" id="{0397C8D8-9054-9B5F-A860-01293839B89B}"/>
                </a:ext>
              </a:extLst>
            </p:cNvPr>
            <p:cNvSpPr/>
            <p:nvPr/>
          </p:nvSpPr>
          <p:spPr>
            <a:xfrm>
              <a:off x="-1" y="707200"/>
              <a:ext cx="946737" cy="996948"/>
            </a:xfrm>
            <a:custGeom>
              <a:avLst/>
              <a:gdLst/>
              <a:ahLst/>
              <a:cxnLst/>
              <a:rect l="l" t="t" r="r" b="b"/>
              <a:pathLst>
                <a:path w="19735" h="21600" extrusionOk="0">
                  <a:moveTo>
                    <a:pt x="41" y="21600"/>
                  </a:moveTo>
                  <a:lnTo>
                    <a:pt x="19726" y="21600"/>
                  </a:lnTo>
                  <a:cubicBezTo>
                    <a:pt x="19726" y="21600"/>
                    <a:pt x="20425" y="0"/>
                    <a:pt x="9625" y="0"/>
                  </a:cubicBezTo>
                  <a:cubicBezTo>
                    <a:pt x="-1175" y="0"/>
                    <a:pt x="41" y="21600"/>
                    <a:pt x="41" y="21600"/>
                  </a:cubicBezTo>
                  <a:close/>
                </a:path>
              </a:pathLst>
            </a:custGeom>
            <a:solidFill>
              <a:srgbClr val="FFFFFF"/>
            </a:solidFill>
            <a:ln w="12700" cap="flat" cmpd="sng">
              <a:solidFill>
                <a:srgbClr val="000000"/>
              </a:solidFill>
              <a:prstDash val="solid"/>
              <a:miter lim="400000"/>
              <a:headEnd type="none" w="sm" len="sm"/>
              <a:tailEnd type="none" w="sm" len="sm"/>
            </a:ln>
          </p:spPr>
          <p:txBody>
            <a:bodyPr spcFirstLastPara="1" wrap="square" lIns="36150" tIns="36150" rIns="36150" bIns="3615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400"/>
                <a:buFont typeface="Gill Sans"/>
                <a:buNone/>
              </a:pPr>
              <a:endParaRPr sz="3400" b="0" i="0" u="none" strike="noStrike" cap="none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  <a:sym typeface="Gill Sans"/>
              </a:endParaRPr>
            </a:p>
          </p:txBody>
        </p:sp>
        <p:sp>
          <p:nvSpPr>
            <p:cNvPr id="78" name="Google Shape;145;p25">
              <a:extLst>
                <a:ext uri="{FF2B5EF4-FFF2-40B4-BE49-F238E27FC236}">
                  <a16:creationId xmlns:a16="http://schemas.microsoft.com/office/drawing/2014/main" id="{003B9F48-0EF4-4011-ABAB-8EE0E7C4527C}"/>
                </a:ext>
              </a:extLst>
            </p:cNvPr>
            <p:cNvSpPr/>
            <p:nvPr/>
          </p:nvSpPr>
          <p:spPr>
            <a:xfrm>
              <a:off x="38013" y="0"/>
              <a:ext cx="855900" cy="854700"/>
            </a:xfrm>
            <a:prstGeom prst="ellipse">
              <a:avLst/>
            </a:prstGeom>
            <a:solidFill>
              <a:srgbClr val="FFFFFF"/>
            </a:solidFill>
            <a:ln w="12700" cap="flat" cmpd="sng">
              <a:solidFill>
                <a:srgbClr val="000000"/>
              </a:solidFill>
              <a:prstDash val="solid"/>
              <a:miter lim="400000"/>
              <a:headEnd type="none" w="sm" len="sm"/>
              <a:tailEnd type="none" w="sm" len="sm"/>
            </a:ln>
          </p:spPr>
          <p:txBody>
            <a:bodyPr spcFirstLastPara="1" wrap="square" lIns="36150" tIns="36150" rIns="36150" bIns="3615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400"/>
                <a:buFont typeface="Arial"/>
                <a:buNone/>
              </a:pPr>
              <a:endParaRPr sz="3400" b="0" i="0" u="none" strike="noStrike" cap="none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  <a:sym typeface="Gill Sans"/>
              </a:endParaRPr>
            </a:p>
          </p:txBody>
        </p:sp>
      </p:grpSp>
      <p:pic>
        <p:nvPicPr>
          <p:cNvPr id="79" name="グラフィックス 78" descr="病院 単色塗りつぶし">
            <a:extLst>
              <a:ext uri="{FF2B5EF4-FFF2-40B4-BE49-F238E27FC236}">
                <a16:creationId xmlns:a16="http://schemas.microsoft.com/office/drawing/2014/main" id="{7DBB5013-D3C5-7160-8453-47450BC23A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118811" y="5784953"/>
            <a:ext cx="717515" cy="717515"/>
          </a:xfrm>
          <a:prstGeom prst="rect">
            <a:avLst/>
          </a:prstGeom>
        </p:spPr>
      </p:pic>
      <p:pic>
        <p:nvPicPr>
          <p:cNvPr id="80" name="グラフィックス 79" descr="建物 単色塗りつぶし">
            <a:extLst>
              <a:ext uri="{FF2B5EF4-FFF2-40B4-BE49-F238E27FC236}">
                <a16:creationId xmlns:a16="http://schemas.microsoft.com/office/drawing/2014/main" id="{7278A4C6-E74D-0951-F828-D07FFEE16F8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123556" y="5873354"/>
            <a:ext cx="540714" cy="540714"/>
          </a:xfrm>
          <a:prstGeom prst="rect">
            <a:avLst/>
          </a:prstGeom>
        </p:spPr>
      </p:pic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8E3ACB8F-C902-E14F-6BC6-4F1092951967}"/>
              </a:ext>
            </a:extLst>
          </p:cNvPr>
          <p:cNvSpPr txBox="1"/>
          <p:nvPr/>
        </p:nvSpPr>
        <p:spPr>
          <a:xfrm>
            <a:off x="6251011" y="4840682"/>
            <a:ext cx="856325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6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Bio-data + Bio-Auth</a:t>
            </a:r>
            <a:endParaRPr kumimoji="1" lang="ja-JP" altLang="en-US" sz="600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8ED44840-3320-10CB-150E-F0735FA38712}"/>
              </a:ext>
            </a:extLst>
          </p:cNvPr>
          <p:cNvSpPr txBox="1"/>
          <p:nvPr/>
        </p:nvSpPr>
        <p:spPr>
          <a:xfrm>
            <a:off x="7777537" y="4846080"/>
            <a:ext cx="85632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6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Bio-data + Bio-Auth</a:t>
            </a:r>
            <a:endParaRPr kumimoji="1" lang="ja-JP" altLang="en-US" sz="600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1711C5FF-9985-B8F2-247A-6D799A85C86B}"/>
              </a:ext>
            </a:extLst>
          </p:cNvPr>
          <p:cNvSpPr txBox="1"/>
          <p:nvPr/>
        </p:nvSpPr>
        <p:spPr>
          <a:xfrm>
            <a:off x="7536659" y="4457684"/>
            <a:ext cx="6735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6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Advice</a:t>
            </a:r>
          </a:p>
          <a:p>
            <a:pPr algn="ctr"/>
            <a:r>
              <a:rPr kumimoji="1" lang="en-US" altLang="ja-JP" sz="6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Points + NFTs</a:t>
            </a:r>
            <a:endParaRPr kumimoji="1" lang="ja-JP" altLang="en-US" sz="600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0E8C58A3-D604-32E5-9676-0513D4B861C6}"/>
              </a:ext>
            </a:extLst>
          </p:cNvPr>
          <p:cNvSpPr txBox="1"/>
          <p:nvPr/>
        </p:nvSpPr>
        <p:spPr>
          <a:xfrm>
            <a:off x="5981177" y="4402748"/>
            <a:ext cx="12715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6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Daily Bio-data Record</a:t>
            </a:r>
          </a:p>
          <a:p>
            <a:pPr algn="ctr"/>
            <a:r>
              <a:rPr kumimoji="1" lang="en-US" altLang="ja-JP" sz="6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Bio-data Sharing to third parties</a:t>
            </a:r>
            <a:endParaRPr kumimoji="1" lang="ja-JP" altLang="en-US" sz="600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F5176A6D-1B8A-4B75-0C98-97717EB109C0}"/>
              </a:ext>
            </a:extLst>
          </p:cNvPr>
          <p:cNvSpPr txBox="1"/>
          <p:nvPr/>
        </p:nvSpPr>
        <p:spPr>
          <a:xfrm>
            <a:off x="7742958" y="5294685"/>
            <a:ext cx="5854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6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Data-based</a:t>
            </a:r>
          </a:p>
          <a:p>
            <a:pPr algn="ctr"/>
            <a:r>
              <a:rPr kumimoji="1" lang="en-US" altLang="ja-JP" sz="6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treatment</a:t>
            </a:r>
            <a:endParaRPr kumimoji="1" lang="ja-JP" altLang="en-US" sz="600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86" name="テキスト ボックス 85">
            <a:extLst>
              <a:ext uri="{FF2B5EF4-FFF2-40B4-BE49-F238E27FC236}">
                <a16:creationId xmlns:a16="http://schemas.microsoft.com/office/drawing/2014/main" id="{3654F7BF-1844-8051-702F-14E24A412124}"/>
              </a:ext>
            </a:extLst>
          </p:cNvPr>
          <p:cNvSpPr txBox="1"/>
          <p:nvPr/>
        </p:nvSpPr>
        <p:spPr>
          <a:xfrm>
            <a:off x="6464278" y="5253283"/>
            <a:ext cx="7393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6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Data request</a:t>
            </a:r>
          </a:p>
          <a:p>
            <a:pPr algn="ctr"/>
            <a:r>
              <a:rPr kumimoji="1" lang="en-US" altLang="ja-JP" sz="6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without</a:t>
            </a:r>
          </a:p>
          <a:p>
            <a:pPr algn="ctr"/>
            <a:r>
              <a:rPr kumimoji="1" lang="en-US" altLang="ja-JP" sz="6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privacy Invasion</a:t>
            </a:r>
            <a:endParaRPr kumimoji="1" lang="ja-JP" altLang="en-US" sz="600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87" name="正方形/長方形 86">
            <a:extLst>
              <a:ext uri="{FF2B5EF4-FFF2-40B4-BE49-F238E27FC236}">
                <a16:creationId xmlns:a16="http://schemas.microsoft.com/office/drawing/2014/main" id="{C2E82598-5A8F-47D4-E060-ACD63B39394E}"/>
              </a:ext>
            </a:extLst>
          </p:cNvPr>
          <p:cNvSpPr/>
          <p:nvPr/>
        </p:nvSpPr>
        <p:spPr>
          <a:xfrm>
            <a:off x="5089237" y="5191846"/>
            <a:ext cx="1015695" cy="517737"/>
          </a:xfrm>
          <a:prstGeom prst="rect">
            <a:avLst/>
          </a:prstGeom>
          <a:solidFill>
            <a:srgbClr val="FFF50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" altLang="ja-JP" sz="7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Trustworthy data authenticated by biometrics</a:t>
            </a:r>
            <a:endParaRPr kumimoji="1" lang="ja-JP" altLang="en-US" sz="70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88" name="正方形/長方形 87">
            <a:extLst>
              <a:ext uri="{FF2B5EF4-FFF2-40B4-BE49-F238E27FC236}">
                <a16:creationId xmlns:a16="http://schemas.microsoft.com/office/drawing/2014/main" id="{6BFE0D36-2046-19EC-AE6C-8B444B4DD664}"/>
              </a:ext>
            </a:extLst>
          </p:cNvPr>
          <p:cNvSpPr/>
          <p:nvPr/>
        </p:nvSpPr>
        <p:spPr>
          <a:xfrm>
            <a:off x="6679170" y="5740652"/>
            <a:ext cx="1083104" cy="535870"/>
          </a:xfrm>
          <a:prstGeom prst="rect">
            <a:avLst/>
          </a:prstGeom>
          <a:solidFill>
            <a:srgbClr val="FFF50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" altLang="ja-JP" sz="7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High availability due to point returns and data integrity compliance</a:t>
            </a:r>
            <a:endParaRPr kumimoji="1" lang="ja-JP" altLang="en-US" sz="70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89" name="正方形/長方形 88">
            <a:extLst>
              <a:ext uri="{FF2B5EF4-FFF2-40B4-BE49-F238E27FC236}">
                <a16:creationId xmlns:a16="http://schemas.microsoft.com/office/drawing/2014/main" id="{1E9D82D4-0E72-0829-889C-33521E75A035}"/>
              </a:ext>
            </a:extLst>
          </p:cNvPr>
          <p:cNvSpPr/>
          <p:nvPr/>
        </p:nvSpPr>
        <p:spPr>
          <a:xfrm>
            <a:off x="7651736" y="3631018"/>
            <a:ext cx="1639763" cy="503655"/>
          </a:xfrm>
          <a:prstGeom prst="rect">
            <a:avLst/>
          </a:prstGeom>
          <a:solidFill>
            <a:srgbClr val="FFF50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" altLang="ja-JP" sz="7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Motivation by </a:t>
            </a:r>
          </a:p>
          <a:p>
            <a:pPr algn="ctr"/>
            <a:r>
              <a:rPr kumimoji="1" lang="en" altLang="ja-JP" sz="7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points and NFTs for continued use &amp;</a:t>
            </a:r>
          </a:p>
          <a:p>
            <a:pPr algn="ctr"/>
            <a:r>
              <a:rPr kumimoji="1" lang="en" altLang="ja-JP" sz="7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visualization of social contributions</a:t>
            </a:r>
            <a:endParaRPr kumimoji="1" lang="ja-JP" altLang="en-US" sz="70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grpSp>
        <p:nvGrpSpPr>
          <p:cNvPr id="90" name="グループ化 89">
            <a:extLst>
              <a:ext uri="{FF2B5EF4-FFF2-40B4-BE49-F238E27FC236}">
                <a16:creationId xmlns:a16="http://schemas.microsoft.com/office/drawing/2014/main" id="{A1619CA2-E890-3368-E001-3492DECA7DCA}"/>
              </a:ext>
            </a:extLst>
          </p:cNvPr>
          <p:cNvGrpSpPr/>
          <p:nvPr/>
        </p:nvGrpSpPr>
        <p:grpSpPr>
          <a:xfrm>
            <a:off x="5551740" y="3707782"/>
            <a:ext cx="1318821" cy="626416"/>
            <a:chOff x="5198590" y="4345279"/>
            <a:chExt cx="1318821" cy="626416"/>
          </a:xfrm>
        </p:grpSpPr>
        <p:grpSp>
          <p:nvGrpSpPr>
            <p:cNvPr id="91" name="グループ化 90">
              <a:extLst>
                <a:ext uri="{FF2B5EF4-FFF2-40B4-BE49-F238E27FC236}">
                  <a16:creationId xmlns:a16="http://schemas.microsoft.com/office/drawing/2014/main" id="{1266B4C2-B45F-F086-246E-8361C34ACA72}"/>
                </a:ext>
              </a:extLst>
            </p:cNvPr>
            <p:cNvGrpSpPr/>
            <p:nvPr/>
          </p:nvGrpSpPr>
          <p:grpSpPr>
            <a:xfrm>
              <a:off x="5198590" y="4345279"/>
              <a:ext cx="1318821" cy="447016"/>
              <a:chOff x="3545653" y="4412981"/>
              <a:chExt cx="1604773" cy="543940"/>
            </a:xfrm>
          </p:grpSpPr>
          <p:pic>
            <p:nvPicPr>
              <p:cNvPr id="93" name="図 92" descr="グラフィカル ユーザー インターフェイス, アプリケーション&#10;&#10;自動的に生成された説明">
                <a:extLst>
                  <a:ext uri="{FF2B5EF4-FFF2-40B4-BE49-F238E27FC236}">
                    <a16:creationId xmlns:a16="http://schemas.microsoft.com/office/drawing/2014/main" id="{A26908F1-B2BC-E6B5-1404-2ACB145825C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345008" y="4412981"/>
                <a:ext cx="805418" cy="532962"/>
              </a:xfrm>
              <a:prstGeom prst="rect">
                <a:avLst/>
              </a:prstGeom>
            </p:spPr>
          </p:pic>
          <p:pic>
            <p:nvPicPr>
              <p:cNvPr id="94" name="図 93" descr="グラフィカル ユーザー インターフェイス, テキスト, アプリケーション&#10;&#10;自動的に生成された説明">
                <a:extLst>
                  <a:ext uri="{FF2B5EF4-FFF2-40B4-BE49-F238E27FC236}">
                    <a16:creationId xmlns:a16="http://schemas.microsoft.com/office/drawing/2014/main" id="{B84F2D29-3406-9204-3AF5-084172B67B0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545653" y="4412981"/>
                <a:ext cx="799355" cy="543940"/>
              </a:xfrm>
              <a:prstGeom prst="rect">
                <a:avLst/>
              </a:prstGeom>
            </p:spPr>
          </p:pic>
        </p:grpSp>
        <p:sp>
          <p:nvSpPr>
            <p:cNvPr id="92" name="テキスト ボックス 91">
              <a:extLst>
                <a:ext uri="{FF2B5EF4-FFF2-40B4-BE49-F238E27FC236}">
                  <a16:creationId xmlns:a16="http://schemas.microsoft.com/office/drawing/2014/main" id="{3AAE3951-A51B-5974-F910-E087A92780DB}"/>
                </a:ext>
              </a:extLst>
            </p:cNvPr>
            <p:cNvSpPr txBox="1"/>
            <p:nvPr/>
          </p:nvSpPr>
          <p:spPr>
            <a:xfrm>
              <a:off x="5538661" y="4771640"/>
              <a:ext cx="622286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ja-JP" sz="700" dirty="0"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Mobile app</a:t>
              </a:r>
              <a:endParaRPr kumimoji="1" lang="ja-JP" altLang="en-US" sz="70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endParaRPr>
            </a:p>
          </p:txBody>
        </p:sp>
      </p:grpSp>
      <p:sp>
        <p:nvSpPr>
          <p:cNvPr id="95" name="テキスト ボックス 94">
            <a:extLst>
              <a:ext uri="{FF2B5EF4-FFF2-40B4-BE49-F238E27FC236}">
                <a16:creationId xmlns:a16="http://schemas.microsoft.com/office/drawing/2014/main" id="{14E26A82-1F24-4B76-0D40-8F42B6722C8A}"/>
              </a:ext>
            </a:extLst>
          </p:cNvPr>
          <p:cNvSpPr txBox="1"/>
          <p:nvPr/>
        </p:nvSpPr>
        <p:spPr>
          <a:xfrm>
            <a:off x="7107981" y="4149830"/>
            <a:ext cx="50687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8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Patient</a:t>
            </a:r>
            <a:endParaRPr kumimoji="1" lang="ja-JP" altLang="en-US" sz="800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grpSp>
        <p:nvGrpSpPr>
          <p:cNvPr id="96" name="グループ化 95">
            <a:extLst>
              <a:ext uri="{FF2B5EF4-FFF2-40B4-BE49-F238E27FC236}">
                <a16:creationId xmlns:a16="http://schemas.microsoft.com/office/drawing/2014/main" id="{F5E94829-89C0-1284-0AB5-19CF9E463661}"/>
              </a:ext>
            </a:extLst>
          </p:cNvPr>
          <p:cNvGrpSpPr/>
          <p:nvPr/>
        </p:nvGrpSpPr>
        <p:grpSpPr>
          <a:xfrm>
            <a:off x="8505173" y="3901449"/>
            <a:ext cx="882534" cy="882534"/>
            <a:chOff x="8548718" y="4147428"/>
            <a:chExt cx="882534" cy="882534"/>
          </a:xfrm>
        </p:grpSpPr>
        <p:pic>
          <p:nvPicPr>
            <p:cNvPr id="97" name="図 96" descr="テーブルの上のリモコン&#10;&#10;中程度の精度で自動的に生成された説明">
              <a:extLst>
                <a:ext uri="{FF2B5EF4-FFF2-40B4-BE49-F238E27FC236}">
                  <a16:creationId xmlns:a16="http://schemas.microsoft.com/office/drawing/2014/main" id="{64BDF87D-7A2C-A728-703E-1D13C26CEF8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8548718" y="4147428"/>
              <a:ext cx="882534" cy="882534"/>
            </a:xfrm>
            <a:prstGeom prst="rect">
              <a:avLst/>
            </a:prstGeom>
          </p:spPr>
        </p:pic>
        <p:sp>
          <p:nvSpPr>
            <p:cNvPr id="98" name="テキスト ボックス 97">
              <a:extLst>
                <a:ext uri="{FF2B5EF4-FFF2-40B4-BE49-F238E27FC236}">
                  <a16:creationId xmlns:a16="http://schemas.microsoft.com/office/drawing/2014/main" id="{03653D97-985E-6CD3-20CC-54315740BBE4}"/>
                </a:ext>
              </a:extLst>
            </p:cNvPr>
            <p:cNvSpPr txBox="1"/>
            <p:nvPr/>
          </p:nvSpPr>
          <p:spPr>
            <a:xfrm>
              <a:off x="8771015" y="4803647"/>
              <a:ext cx="437940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ja-JP" sz="700" dirty="0"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Shoes</a:t>
              </a:r>
              <a:endParaRPr kumimoji="1" lang="ja-JP" altLang="en-US" sz="70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endParaRPr>
            </a:p>
          </p:txBody>
        </p:sp>
      </p:grpSp>
      <p:grpSp>
        <p:nvGrpSpPr>
          <p:cNvPr id="99" name="グループ化 98">
            <a:extLst>
              <a:ext uri="{FF2B5EF4-FFF2-40B4-BE49-F238E27FC236}">
                <a16:creationId xmlns:a16="http://schemas.microsoft.com/office/drawing/2014/main" id="{E2A5FFE6-122F-6FE5-026A-8B4C21B37614}"/>
              </a:ext>
            </a:extLst>
          </p:cNvPr>
          <p:cNvGrpSpPr/>
          <p:nvPr/>
        </p:nvGrpSpPr>
        <p:grpSpPr>
          <a:xfrm>
            <a:off x="9291499" y="4321619"/>
            <a:ext cx="513282" cy="456649"/>
            <a:chOff x="9335044" y="4567598"/>
            <a:chExt cx="513282" cy="456649"/>
          </a:xfrm>
        </p:grpSpPr>
        <p:sp>
          <p:nvSpPr>
            <p:cNvPr id="100" name="テキスト ボックス 99">
              <a:extLst>
                <a:ext uri="{FF2B5EF4-FFF2-40B4-BE49-F238E27FC236}">
                  <a16:creationId xmlns:a16="http://schemas.microsoft.com/office/drawing/2014/main" id="{0CE1B8D4-DEE8-5685-B4B0-019B72104F67}"/>
                </a:ext>
              </a:extLst>
            </p:cNvPr>
            <p:cNvSpPr txBox="1"/>
            <p:nvPr/>
          </p:nvSpPr>
          <p:spPr>
            <a:xfrm>
              <a:off x="9335044" y="4824192"/>
              <a:ext cx="513282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ja-JP" sz="700" dirty="0"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Sensors</a:t>
              </a:r>
              <a:endParaRPr kumimoji="1" lang="ja-JP" altLang="en-US" sz="70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endParaRPr>
            </a:p>
          </p:txBody>
        </p:sp>
        <p:pic>
          <p:nvPicPr>
            <p:cNvPr id="101" name="図 100" descr="コンピューター関連の機械&#10;&#10;低い精度で自動的に生成された説明">
              <a:extLst>
                <a:ext uri="{FF2B5EF4-FFF2-40B4-BE49-F238E27FC236}">
                  <a16:creationId xmlns:a16="http://schemas.microsoft.com/office/drawing/2014/main" id="{1FBE4402-079B-A51F-2A01-C81BBCFA7B1B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9396336" y="4567598"/>
              <a:ext cx="245690" cy="245690"/>
            </a:xfrm>
            <a:prstGeom prst="rect">
              <a:avLst/>
            </a:prstGeom>
          </p:spPr>
        </p:pic>
        <p:pic>
          <p:nvPicPr>
            <p:cNvPr id="102" name="図 101" descr="コンピューター関連の機械&#10;&#10;低い精度で自動的に生成された説明">
              <a:extLst>
                <a:ext uri="{FF2B5EF4-FFF2-40B4-BE49-F238E27FC236}">
                  <a16:creationId xmlns:a16="http://schemas.microsoft.com/office/drawing/2014/main" id="{90C0482D-ED26-0492-7CA7-BD515792A0D1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9489000" y="4600874"/>
              <a:ext cx="245690" cy="245690"/>
            </a:xfrm>
            <a:prstGeom prst="rect">
              <a:avLst/>
            </a:prstGeom>
          </p:spPr>
        </p:pic>
      </p:grpSp>
      <p:cxnSp>
        <p:nvCxnSpPr>
          <p:cNvPr id="103" name="直線矢印コネクタ 102">
            <a:extLst>
              <a:ext uri="{FF2B5EF4-FFF2-40B4-BE49-F238E27FC236}">
                <a16:creationId xmlns:a16="http://schemas.microsoft.com/office/drawing/2014/main" id="{4A224AE1-7B35-DD78-FFF3-62F7B68FE371}"/>
              </a:ext>
            </a:extLst>
          </p:cNvPr>
          <p:cNvCxnSpPr>
            <a:cxnSpLocks/>
          </p:cNvCxnSpPr>
          <p:nvPr/>
        </p:nvCxnSpPr>
        <p:spPr>
          <a:xfrm flipV="1">
            <a:off x="7451797" y="4330840"/>
            <a:ext cx="0" cy="444580"/>
          </a:xfrm>
          <a:prstGeom prst="straightConnector1">
            <a:avLst/>
          </a:prstGeom>
          <a:ln w="15875">
            <a:solidFill>
              <a:schemeClr val="tx1">
                <a:lumMod val="85000"/>
                <a:lumOff val="15000"/>
              </a:schemeClr>
            </a:solidFill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カギ線コネクタ 103">
            <a:extLst>
              <a:ext uri="{FF2B5EF4-FFF2-40B4-BE49-F238E27FC236}">
                <a16:creationId xmlns:a16="http://schemas.microsoft.com/office/drawing/2014/main" id="{A5BA2C4E-E3E3-96D2-B7CF-34F839BEC7B4}"/>
              </a:ext>
            </a:extLst>
          </p:cNvPr>
          <p:cNvCxnSpPr>
            <a:cxnSpLocks/>
          </p:cNvCxnSpPr>
          <p:nvPr/>
        </p:nvCxnSpPr>
        <p:spPr>
          <a:xfrm rot="16200000" flipV="1">
            <a:off x="7803718" y="5228093"/>
            <a:ext cx="661292" cy="522948"/>
          </a:xfrm>
          <a:prstGeom prst="bentConnector3">
            <a:avLst>
              <a:gd name="adj1" fmla="val 100759"/>
            </a:avLst>
          </a:prstGeom>
          <a:ln w="15875">
            <a:solidFill>
              <a:schemeClr val="tx1">
                <a:lumMod val="85000"/>
                <a:lumOff val="15000"/>
              </a:schemeClr>
            </a:solidFill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カギ線コネクタ 104">
            <a:extLst>
              <a:ext uri="{FF2B5EF4-FFF2-40B4-BE49-F238E27FC236}">
                <a16:creationId xmlns:a16="http://schemas.microsoft.com/office/drawing/2014/main" id="{1B538D29-94E1-0EA2-CB38-CDE6F3F2E641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6398192" y="5229308"/>
            <a:ext cx="666820" cy="517172"/>
          </a:xfrm>
          <a:prstGeom prst="bentConnector3">
            <a:avLst>
              <a:gd name="adj1" fmla="val 99760"/>
            </a:avLst>
          </a:prstGeom>
          <a:ln w="15875">
            <a:solidFill>
              <a:schemeClr val="tx1">
                <a:lumMod val="85000"/>
                <a:lumOff val="15000"/>
              </a:schemeClr>
            </a:solidFill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カギ線コネクタ 105">
            <a:extLst>
              <a:ext uri="{FF2B5EF4-FFF2-40B4-BE49-F238E27FC236}">
                <a16:creationId xmlns:a16="http://schemas.microsoft.com/office/drawing/2014/main" id="{EA95E5CF-733D-DCF0-B8E5-353944CF7097}"/>
              </a:ext>
            </a:extLst>
          </p:cNvPr>
          <p:cNvCxnSpPr>
            <a:cxnSpLocks/>
          </p:cNvCxnSpPr>
          <p:nvPr/>
        </p:nvCxnSpPr>
        <p:spPr>
          <a:xfrm rot="5400000">
            <a:off x="6245826" y="5060640"/>
            <a:ext cx="799550" cy="689174"/>
          </a:xfrm>
          <a:prstGeom prst="bentConnector3">
            <a:avLst>
              <a:gd name="adj1" fmla="val 780"/>
            </a:avLst>
          </a:prstGeom>
          <a:ln w="15875">
            <a:solidFill>
              <a:schemeClr val="tx1">
                <a:lumMod val="85000"/>
                <a:lumOff val="15000"/>
              </a:schemeClr>
            </a:solidFill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カギ線コネクタ 106">
            <a:extLst>
              <a:ext uri="{FF2B5EF4-FFF2-40B4-BE49-F238E27FC236}">
                <a16:creationId xmlns:a16="http://schemas.microsoft.com/office/drawing/2014/main" id="{BD1B5C1E-2B7C-B4B8-A2B4-02C708967BCE}"/>
              </a:ext>
            </a:extLst>
          </p:cNvPr>
          <p:cNvCxnSpPr>
            <a:cxnSpLocks/>
          </p:cNvCxnSpPr>
          <p:nvPr/>
        </p:nvCxnSpPr>
        <p:spPr>
          <a:xfrm rot="16200000" flipH="1">
            <a:off x="7819828" y="5055462"/>
            <a:ext cx="771744" cy="692332"/>
          </a:xfrm>
          <a:prstGeom prst="bentConnector3">
            <a:avLst>
              <a:gd name="adj1" fmla="val 506"/>
            </a:avLst>
          </a:prstGeom>
          <a:ln w="15875">
            <a:solidFill>
              <a:schemeClr val="tx1">
                <a:lumMod val="85000"/>
                <a:lumOff val="15000"/>
              </a:schemeClr>
            </a:solidFill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直線矢印コネクタ 107">
            <a:extLst>
              <a:ext uri="{FF2B5EF4-FFF2-40B4-BE49-F238E27FC236}">
                <a16:creationId xmlns:a16="http://schemas.microsoft.com/office/drawing/2014/main" id="{A376A5EC-CF81-A098-B527-B13E606915AF}"/>
              </a:ext>
            </a:extLst>
          </p:cNvPr>
          <p:cNvCxnSpPr>
            <a:cxnSpLocks/>
          </p:cNvCxnSpPr>
          <p:nvPr/>
        </p:nvCxnSpPr>
        <p:spPr>
          <a:xfrm>
            <a:off x="7283964" y="4354281"/>
            <a:ext cx="0" cy="429702"/>
          </a:xfrm>
          <a:prstGeom prst="straightConnector1">
            <a:avLst/>
          </a:prstGeom>
          <a:ln w="15875">
            <a:solidFill>
              <a:schemeClr val="tx1">
                <a:lumMod val="85000"/>
                <a:lumOff val="15000"/>
              </a:schemeClr>
            </a:solidFill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正方形/長方形 108">
            <a:extLst>
              <a:ext uri="{FF2B5EF4-FFF2-40B4-BE49-F238E27FC236}">
                <a16:creationId xmlns:a16="http://schemas.microsoft.com/office/drawing/2014/main" id="{4E3FF29E-87C4-9795-3B58-778A0ABD257B}"/>
              </a:ext>
            </a:extLst>
          </p:cNvPr>
          <p:cNvSpPr/>
          <p:nvPr/>
        </p:nvSpPr>
        <p:spPr>
          <a:xfrm>
            <a:off x="8792738" y="5253283"/>
            <a:ext cx="1015695" cy="517737"/>
          </a:xfrm>
          <a:prstGeom prst="rect">
            <a:avLst/>
          </a:prstGeom>
          <a:solidFill>
            <a:srgbClr val="FFF50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" altLang="ja-JP" sz="7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Trustworthy data authenticated by biometrics</a:t>
            </a:r>
            <a:endParaRPr kumimoji="1" lang="ja-JP" altLang="en-US" sz="7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110" name="正方形/長方形 109">
            <a:extLst>
              <a:ext uri="{FF2B5EF4-FFF2-40B4-BE49-F238E27FC236}">
                <a16:creationId xmlns:a16="http://schemas.microsoft.com/office/drawing/2014/main" id="{A48D9C5E-5860-1990-24CA-1B1CE6094310}"/>
              </a:ext>
            </a:extLst>
          </p:cNvPr>
          <p:cNvSpPr/>
          <p:nvPr/>
        </p:nvSpPr>
        <p:spPr>
          <a:xfrm>
            <a:off x="7390741" y="4457684"/>
            <a:ext cx="122029" cy="1220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111" name="正方形/長方形 110">
            <a:extLst>
              <a:ext uri="{FF2B5EF4-FFF2-40B4-BE49-F238E27FC236}">
                <a16:creationId xmlns:a16="http://schemas.microsoft.com/office/drawing/2014/main" id="{C45AAFE5-D427-5982-409E-8F49DC902BBE}"/>
              </a:ext>
            </a:extLst>
          </p:cNvPr>
          <p:cNvSpPr/>
          <p:nvPr/>
        </p:nvSpPr>
        <p:spPr>
          <a:xfrm>
            <a:off x="7225132" y="4484392"/>
            <a:ext cx="122029" cy="1220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112" name="正方形/長方形 111">
            <a:extLst>
              <a:ext uri="{FF2B5EF4-FFF2-40B4-BE49-F238E27FC236}">
                <a16:creationId xmlns:a16="http://schemas.microsoft.com/office/drawing/2014/main" id="{1A8D7ACA-9D5D-82E8-1E50-66B1733687C1}"/>
              </a:ext>
            </a:extLst>
          </p:cNvPr>
          <p:cNvSpPr/>
          <p:nvPr/>
        </p:nvSpPr>
        <p:spPr>
          <a:xfrm>
            <a:off x="6242746" y="5279963"/>
            <a:ext cx="122029" cy="1220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113" name="正方形/長方形 112">
            <a:extLst>
              <a:ext uri="{FF2B5EF4-FFF2-40B4-BE49-F238E27FC236}">
                <a16:creationId xmlns:a16="http://schemas.microsoft.com/office/drawing/2014/main" id="{141A015F-D080-BBFD-85DA-16C2B40C8B42}"/>
              </a:ext>
            </a:extLst>
          </p:cNvPr>
          <p:cNvSpPr/>
          <p:nvPr/>
        </p:nvSpPr>
        <p:spPr>
          <a:xfrm>
            <a:off x="8489258" y="5332679"/>
            <a:ext cx="122029" cy="1220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grpSp>
        <p:nvGrpSpPr>
          <p:cNvPr id="114" name="グループ化 113">
            <a:extLst>
              <a:ext uri="{FF2B5EF4-FFF2-40B4-BE49-F238E27FC236}">
                <a16:creationId xmlns:a16="http://schemas.microsoft.com/office/drawing/2014/main" id="{E270B7FB-691C-73D7-1088-56C79D95963A}"/>
              </a:ext>
            </a:extLst>
          </p:cNvPr>
          <p:cNvGrpSpPr/>
          <p:nvPr/>
        </p:nvGrpSpPr>
        <p:grpSpPr>
          <a:xfrm>
            <a:off x="6342717" y="5248644"/>
            <a:ext cx="261610" cy="184666"/>
            <a:chOff x="6386262" y="5494623"/>
            <a:chExt cx="261610" cy="184666"/>
          </a:xfrm>
        </p:grpSpPr>
        <p:sp>
          <p:nvSpPr>
            <p:cNvPr id="115" name="角丸四角形 114">
              <a:extLst>
                <a:ext uri="{FF2B5EF4-FFF2-40B4-BE49-F238E27FC236}">
                  <a16:creationId xmlns:a16="http://schemas.microsoft.com/office/drawing/2014/main" id="{D2086DE4-D385-9334-F155-118CEA046547}"/>
                </a:ext>
              </a:extLst>
            </p:cNvPr>
            <p:cNvSpPr/>
            <p:nvPr/>
          </p:nvSpPr>
          <p:spPr>
            <a:xfrm>
              <a:off x="6459406" y="5534181"/>
              <a:ext cx="109673" cy="109673"/>
            </a:xfrm>
            <a:prstGeom prst="roundRect">
              <a:avLst/>
            </a:prstGeom>
            <a:solidFill>
              <a:srgbClr val="FFFF00"/>
            </a:solidFill>
            <a:ln w="952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endParaRPr>
            </a:p>
          </p:txBody>
        </p:sp>
        <p:sp>
          <p:nvSpPr>
            <p:cNvPr id="116" name="テキスト ボックス 115">
              <a:extLst>
                <a:ext uri="{FF2B5EF4-FFF2-40B4-BE49-F238E27FC236}">
                  <a16:creationId xmlns:a16="http://schemas.microsoft.com/office/drawing/2014/main" id="{7DBF50C8-3B85-526E-F7F4-21B79CF7E01E}"/>
                </a:ext>
              </a:extLst>
            </p:cNvPr>
            <p:cNvSpPr txBox="1"/>
            <p:nvPr/>
          </p:nvSpPr>
          <p:spPr>
            <a:xfrm>
              <a:off x="6386262" y="5494623"/>
              <a:ext cx="261610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6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￥</a:t>
              </a:r>
              <a:endParaRPr kumimoji="1" lang="ja-JP" altLang="en-US" sz="11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endParaRPr>
            </a:p>
          </p:txBody>
        </p:sp>
      </p:grpSp>
      <p:grpSp>
        <p:nvGrpSpPr>
          <p:cNvPr id="117" name="グループ化 116">
            <a:extLst>
              <a:ext uri="{FF2B5EF4-FFF2-40B4-BE49-F238E27FC236}">
                <a16:creationId xmlns:a16="http://schemas.microsoft.com/office/drawing/2014/main" id="{548005B2-F8FF-C69F-0F76-CC0E55E27FD7}"/>
              </a:ext>
            </a:extLst>
          </p:cNvPr>
          <p:cNvGrpSpPr/>
          <p:nvPr/>
        </p:nvGrpSpPr>
        <p:grpSpPr>
          <a:xfrm>
            <a:off x="7322557" y="4565362"/>
            <a:ext cx="261610" cy="184666"/>
            <a:chOff x="6386262" y="5494623"/>
            <a:chExt cx="261610" cy="184666"/>
          </a:xfrm>
        </p:grpSpPr>
        <p:sp>
          <p:nvSpPr>
            <p:cNvPr id="118" name="角丸四角形 117">
              <a:extLst>
                <a:ext uri="{FF2B5EF4-FFF2-40B4-BE49-F238E27FC236}">
                  <a16:creationId xmlns:a16="http://schemas.microsoft.com/office/drawing/2014/main" id="{694CDC36-0818-4BB9-22D0-22E33E6D304C}"/>
                </a:ext>
              </a:extLst>
            </p:cNvPr>
            <p:cNvSpPr/>
            <p:nvPr/>
          </p:nvSpPr>
          <p:spPr>
            <a:xfrm>
              <a:off x="6459406" y="5534181"/>
              <a:ext cx="109673" cy="109673"/>
            </a:xfrm>
            <a:prstGeom prst="roundRect">
              <a:avLst/>
            </a:prstGeom>
            <a:solidFill>
              <a:srgbClr val="FFFF00"/>
            </a:solidFill>
            <a:ln w="952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endParaRPr>
            </a:p>
          </p:txBody>
        </p:sp>
        <p:sp>
          <p:nvSpPr>
            <p:cNvPr id="119" name="テキスト ボックス 118">
              <a:extLst>
                <a:ext uri="{FF2B5EF4-FFF2-40B4-BE49-F238E27FC236}">
                  <a16:creationId xmlns:a16="http://schemas.microsoft.com/office/drawing/2014/main" id="{B0D4C3B0-256A-6A36-D97E-B2FFC7D796D9}"/>
                </a:ext>
              </a:extLst>
            </p:cNvPr>
            <p:cNvSpPr txBox="1"/>
            <p:nvPr/>
          </p:nvSpPr>
          <p:spPr>
            <a:xfrm>
              <a:off x="6386262" y="5494623"/>
              <a:ext cx="261610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6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￥</a:t>
              </a:r>
              <a:endParaRPr kumimoji="1" lang="ja-JP" altLang="en-US" sz="11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endParaRPr>
            </a:p>
          </p:txBody>
        </p:sp>
      </p:grpSp>
      <p:sp>
        <p:nvSpPr>
          <p:cNvPr id="120" name="三角形 119">
            <a:extLst>
              <a:ext uri="{FF2B5EF4-FFF2-40B4-BE49-F238E27FC236}">
                <a16:creationId xmlns:a16="http://schemas.microsoft.com/office/drawing/2014/main" id="{22EEBD2C-FA87-17F9-F819-2C8A5D1F5759}"/>
              </a:ext>
            </a:extLst>
          </p:cNvPr>
          <p:cNvSpPr/>
          <p:nvPr/>
        </p:nvSpPr>
        <p:spPr>
          <a:xfrm rot="13337668">
            <a:off x="2744653" y="3958948"/>
            <a:ext cx="172527" cy="580077"/>
          </a:xfrm>
          <a:prstGeom prst="triangle">
            <a:avLst/>
          </a:prstGeom>
          <a:solidFill>
            <a:srgbClr val="10EC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121" name="三角形 120">
            <a:extLst>
              <a:ext uri="{FF2B5EF4-FFF2-40B4-BE49-F238E27FC236}">
                <a16:creationId xmlns:a16="http://schemas.microsoft.com/office/drawing/2014/main" id="{6F28DA0F-6C94-323A-5F0B-E19001C2B7EC}"/>
              </a:ext>
            </a:extLst>
          </p:cNvPr>
          <p:cNvSpPr/>
          <p:nvPr/>
        </p:nvSpPr>
        <p:spPr>
          <a:xfrm rot="16200000">
            <a:off x="3731919" y="5410545"/>
            <a:ext cx="172527" cy="276439"/>
          </a:xfrm>
          <a:prstGeom prst="triangle">
            <a:avLst/>
          </a:prstGeom>
          <a:solidFill>
            <a:srgbClr val="10EC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122" name="三角形 121">
            <a:extLst>
              <a:ext uri="{FF2B5EF4-FFF2-40B4-BE49-F238E27FC236}">
                <a16:creationId xmlns:a16="http://schemas.microsoft.com/office/drawing/2014/main" id="{9AB9AB73-C4C6-14E9-9969-91626C37CB7E}"/>
              </a:ext>
            </a:extLst>
          </p:cNvPr>
          <p:cNvSpPr/>
          <p:nvPr/>
        </p:nvSpPr>
        <p:spPr>
          <a:xfrm rot="18224713">
            <a:off x="1635874" y="5696800"/>
            <a:ext cx="172527" cy="276439"/>
          </a:xfrm>
          <a:prstGeom prst="triangle">
            <a:avLst/>
          </a:prstGeom>
          <a:solidFill>
            <a:srgbClr val="10EC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123" name="三角形 122">
            <a:extLst>
              <a:ext uri="{FF2B5EF4-FFF2-40B4-BE49-F238E27FC236}">
                <a16:creationId xmlns:a16="http://schemas.microsoft.com/office/drawing/2014/main" id="{E51DCC6C-FBDE-4AED-C3C7-AB17054C4ECC}"/>
              </a:ext>
            </a:extLst>
          </p:cNvPr>
          <p:cNvSpPr/>
          <p:nvPr/>
        </p:nvSpPr>
        <p:spPr>
          <a:xfrm rot="5400000">
            <a:off x="1088655" y="5335417"/>
            <a:ext cx="220242" cy="272869"/>
          </a:xfrm>
          <a:prstGeom prst="triangle">
            <a:avLst/>
          </a:prstGeom>
          <a:solidFill>
            <a:srgbClr val="10EC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grpSp>
        <p:nvGrpSpPr>
          <p:cNvPr id="124" name="Google Shape;143;p25">
            <a:extLst>
              <a:ext uri="{FF2B5EF4-FFF2-40B4-BE49-F238E27FC236}">
                <a16:creationId xmlns:a16="http://schemas.microsoft.com/office/drawing/2014/main" id="{7D26C10E-2545-C4ED-1345-B3DDB78DB1A0}"/>
              </a:ext>
            </a:extLst>
          </p:cNvPr>
          <p:cNvGrpSpPr/>
          <p:nvPr/>
        </p:nvGrpSpPr>
        <p:grpSpPr>
          <a:xfrm>
            <a:off x="2279872" y="3597675"/>
            <a:ext cx="308901" cy="571888"/>
            <a:chOff x="-1" y="0"/>
            <a:chExt cx="946737" cy="1704145"/>
          </a:xfrm>
        </p:grpSpPr>
        <p:sp>
          <p:nvSpPr>
            <p:cNvPr id="125" name="Google Shape;144;p25">
              <a:extLst>
                <a:ext uri="{FF2B5EF4-FFF2-40B4-BE49-F238E27FC236}">
                  <a16:creationId xmlns:a16="http://schemas.microsoft.com/office/drawing/2014/main" id="{B55E7EB8-FB38-BE04-F949-EB75FE42B6E7}"/>
                </a:ext>
              </a:extLst>
            </p:cNvPr>
            <p:cNvSpPr/>
            <p:nvPr/>
          </p:nvSpPr>
          <p:spPr>
            <a:xfrm>
              <a:off x="-1" y="707200"/>
              <a:ext cx="946737" cy="996948"/>
            </a:xfrm>
            <a:custGeom>
              <a:avLst/>
              <a:gdLst/>
              <a:ahLst/>
              <a:cxnLst/>
              <a:rect l="l" t="t" r="r" b="b"/>
              <a:pathLst>
                <a:path w="19735" h="21600" extrusionOk="0">
                  <a:moveTo>
                    <a:pt x="41" y="21600"/>
                  </a:moveTo>
                  <a:lnTo>
                    <a:pt x="19726" y="21600"/>
                  </a:lnTo>
                  <a:cubicBezTo>
                    <a:pt x="19726" y="21600"/>
                    <a:pt x="20425" y="0"/>
                    <a:pt x="9625" y="0"/>
                  </a:cubicBezTo>
                  <a:cubicBezTo>
                    <a:pt x="-1175" y="0"/>
                    <a:pt x="41" y="21600"/>
                    <a:pt x="41" y="21600"/>
                  </a:cubicBezTo>
                  <a:close/>
                </a:path>
              </a:pathLst>
            </a:custGeom>
            <a:solidFill>
              <a:srgbClr val="FFFFFF"/>
            </a:solidFill>
            <a:ln w="12700" cap="flat" cmpd="sng">
              <a:solidFill>
                <a:srgbClr val="000000"/>
              </a:solidFill>
              <a:prstDash val="solid"/>
              <a:miter lim="400000"/>
              <a:headEnd type="none" w="sm" len="sm"/>
              <a:tailEnd type="none" w="sm" len="sm"/>
            </a:ln>
          </p:spPr>
          <p:txBody>
            <a:bodyPr spcFirstLastPara="1" wrap="square" lIns="36150" tIns="36150" rIns="36150" bIns="3615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400"/>
                <a:buFont typeface="Gill Sans"/>
                <a:buNone/>
              </a:pPr>
              <a:endParaRPr sz="3400" b="0" i="0" u="none" strike="noStrike" cap="none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  <a:sym typeface="Gill Sans"/>
              </a:endParaRPr>
            </a:p>
          </p:txBody>
        </p:sp>
        <p:sp>
          <p:nvSpPr>
            <p:cNvPr id="126" name="Google Shape;145;p25">
              <a:extLst>
                <a:ext uri="{FF2B5EF4-FFF2-40B4-BE49-F238E27FC236}">
                  <a16:creationId xmlns:a16="http://schemas.microsoft.com/office/drawing/2014/main" id="{620AA7AA-D202-840D-32CE-F6677E76F70C}"/>
                </a:ext>
              </a:extLst>
            </p:cNvPr>
            <p:cNvSpPr/>
            <p:nvPr/>
          </p:nvSpPr>
          <p:spPr>
            <a:xfrm>
              <a:off x="38013" y="0"/>
              <a:ext cx="855900" cy="854700"/>
            </a:xfrm>
            <a:prstGeom prst="ellipse">
              <a:avLst/>
            </a:prstGeom>
            <a:solidFill>
              <a:srgbClr val="FFFFFF"/>
            </a:solidFill>
            <a:ln w="12700" cap="flat" cmpd="sng">
              <a:solidFill>
                <a:srgbClr val="000000"/>
              </a:solidFill>
              <a:prstDash val="solid"/>
              <a:miter lim="400000"/>
              <a:headEnd type="none" w="sm" len="sm"/>
              <a:tailEnd type="none" w="sm" len="sm"/>
            </a:ln>
          </p:spPr>
          <p:txBody>
            <a:bodyPr spcFirstLastPara="1" wrap="square" lIns="36150" tIns="36150" rIns="36150" bIns="3615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400"/>
                <a:buFont typeface="Arial"/>
                <a:buNone/>
              </a:pPr>
              <a:endParaRPr sz="3400" b="0" i="0" u="none" strike="noStrike" cap="none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  <a:sym typeface="Gill Sans"/>
              </a:endParaRPr>
            </a:p>
          </p:txBody>
        </p:sp>
      </p:grpSp>
      <p:pic>
        <p:nvPicPr>
          <p:cNvPr id="127" name="グラフィックス 126" descr="病院 単色塗りつぶし">
            <a:extLst>
              <a:ext uri="{FF2B5EF4-FFF2-40B4-BE49-F238E27FC236}">
                <a16:creationId xmlns:a16="http://schemas.microsoft.com/office/drawing/2014/main" id="{4148284B-80D8-359C-61AD-21BCB393DF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201818" y="5785278"/>
            <a:ext cx="717515" cy="717515"/>
          </a:xfrm>
          <a:prstGeom prst="rect">
            <a:avLst/>
          </a:prstGeom>
        </p:spPr>
      </p:pic>
      <p:pic>
        <p:nvPicPr>
          <p:cNvPr id="128" name="グラフィックス 127" descr="建物 単色塗りつぶし">
            <a:extLst>
              <a:ext uri="{FF2B5EF4-FFF2-40B4-BE49-F238E27FC236}">
                <a16:creationId xmlns:a16="http://schemas.microsoft.com/office/drawing/2014/main" id="{6F073D4F-1CB8-7370-A575-E1E767CA5E3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06563" y="5873679"/>
            <a:ext cx="540714" cy="540714"/>
          </a:xfrm>
          <a:prstGeom prst="rect">
            <a:avLst/>
          </a:prstGeom>
        </p:spPr>
      </p:pic>
      <p:pic>
        <p:nvPicPr>
          <p:cNvPr id="129" name="グラフィックス 128" descr="データベース 単色塗りつぶし">
            <a:extLst>
              <a:ext uri="{FF2B5EF4-FFF2-40B4-BE49-F238E27FC236}">
                <a16:creationId xmlns:a16="http://schemas.microsoft.com/office/drawing/2014/main" id="{136D1623-61EE-70CD-E974-0CD981B85B5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088851" y="4778593"/>
            <a:ext cx="778178" cy="652577"/>
          </a:xfrm>
          <a:prstGeom prst="rect">
            <a:avLst/>
          </a:prstGeom>
        </p:spPr>
      </p:pic>
      <p:sp>
        <p:nvSpPr>
          <p:cNvPr id="130" name="テキスト ボックス 129">
            <a:extLst>
              <a:ext uri="{FF2B5EF4-FFF2-40B4-BE49-F238E27FC236}">
                <a16:creationId xmlns:a16="http://schemas.microsoft.com/office/drawing/2014/main" id="{D957D561-8506-1082-B954-F65ED2E30082}"/>
              </a:ext>
            </a:extLst>
          </p:cNvPr>
          <p:cNvSpPr txBox="1"/>
          <p:nvPr/>
        </p:nvSpPr>
        <p:spPr>
          <a:xfrm>
            <a:off x="1485534" y="4841007"/>
            <a:ext cx="47320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6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Bio-data</a:t>
            </a:r>
            <a:endParaRPr kumimoji="1" lang="ja-JP" altLang="en-US" sz="600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131" name="テキスト ボックス 130">
            <a:extLst>
              <a:ext uri="{FF2B5EF4-FFF2-40B4-BE49-F238E27FC236}">
                <a16:creationId xmlns:a16="http://schemas.microsoft.com/office/drawing/2014/main" id="{1D50E684-2F9D-C3E7-3A36-A144FF49C5E1}"/>
              </a:ext>
            </a:extLst>
          </p:cNvPr>
          <p:cNvSpPr txBox="1"/>
          <p:nvPr/>
        </p:nvSpPr>
        <p:spPr>
          <a:xfrm>
            <a:off x="3052104" y="4846405"/>
            <a:ext cx="47320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6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Bio-data</a:t>
            </a:r>
            <a:endParaRPr kumimoji="1" lang="ja-JP" altLang="en-US" sz="600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132" name="テキスト ボックス 131">
            <a:extLst>
              <a:ext uri="{FF2B5EF4-FFF2-40B4-BE49-F238E27FC236}">
                <a16:creationId xmlns:a16="http://schemas.microsoft.com/office/drawing/2014/main" id="{12B1FED0-CB29-B20E-0268-9B3C41ED06BE}"/>
              </a:ext>
            </a:extLst>
          </p:cNvPr>
          <p:cNvSpPr txBox="1"/>
          <p:nvPr/>
        </p:nvSpPr>
        <p:spPr>
          <a:xfrm>
            <a:off x="2711836" y="4458009"/>
            <a:ext cx="4892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6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Gait logs</a:t>
            </a:r>
          </a:p>
          <a:p>
            <a:pPr algn="ctr"/>
            <a:r>
              <a:rPr kumimoji="1" lang="en-US" altLang="ja-JP" sz="6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Points</a:t>
            </a:r>
            <a:endParaRPr kumimoji="1" lang="ja-JP" altLang="en-US" sz="600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133" name="テキスト ボックス 132">
            <a:extLst>
              <a:ext uri="{FF2B5EF4-FFF2-40B4-BE49-F238E27FC236}">
                <a16:creationId xmlns:a16="http://schemas.microsoft.com/office/drawing/2014/main" id="{D5949779-D7CA-D144-ED10-7D116189B640}"/>
              </a:ext>
            </a:extLst>
          </p:cNvPr>
          <p:cNvSpPr txBox="1"/>
          <p:nvPr/>
        </p:nvSpPr>
        <p:spPr>
          <a:xfrm>
            <a:off x="1088740" y="4428604"/>
            <a:ext cx="12715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6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Daily Bio-data Record</a:t>
            </a:r>
          </a:p>
          <a:p>
            <a:pPr algn="ctr"/>
            <a:r>
              <a:rPr kumimoji="1" lang="en-US" altLang="ja-JP" sz="6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Bio-data Sharing to third parties</a:t>
            </a:r>
            <a:endParaRPr kumimoji="1" lang="ja-JP" altLang="en-US" sz="600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134" name="テキスト ボックス 133">
            <a:extLst>
              <a:ext uri="{FF2B5EF4-FFF2-40B4-BE49-F238E27FC236}">
                <a16:creationId xmlns:a16="http://schemas.microsoft.com/office/drawing/2014/main" id="{9F9B6520-8A2F-D83B-9268-EEC207CF7371}"/>
              </a:ext>
            </a:extLst>
          </p:cNvPr>
          <p:cNvSpPr txBox="1"/>
          <p:nvPr/>
        </p:nvSpPr>
        <p:spPr>
          <a:xfrm>
            <a:off x="2825967" y="5295010"/>
            <a:ext cx="5854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6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Data-based</a:t>
            </a:r>
          </a:p>
          <a:p>
            <a:pPr algn="ctr"/>
            <a:r>
              <a:rPr kumimoji="1" lang="en-US" altLang="ja-JP" sz="6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treatment</a:t>
            </a:r>
            <a:endParaRPr kumimoji="1" lang="ja-JP" altLang="en-US" sz="600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135" name="テキスト ボックス 134">
            <a:extLst>
              <a:ext uri="{FF2B5EF4-FFF2-40B4-BE49-F238E27FC236}">
                <a16:creationId xmlns:a16="http://schemas.microsoft.com/office/drawing/2014/main" id="{13112EF2-4F83-B8C6-085C-8F4F530C62E4}"/>
              </a:ext>
            </a:extLst>
          </p:cNvPr>
          <p:cNvSpPr txBox="1"/>
          <p:nvPr/>
        </p:nvSpPr>
        <p:spPr>
          <a:xfrm>
            <a:off x="1547288" y="5253608"/>
            <a:ext cx="7393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6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Data request</a:t>
            </a:r>
          </a:p>
          <a:p>
            <a:pPr algn="ctr"/>
            <a:r>
              <a:rPr kumimoji="1" lang="en-US" altLang="ja-JP" sz="6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without</a:t>
            </a:r>
          </a:p>
          <a:p>
            <a:pPr algn="ctr"/>
            <a:r>
              <a:rPr kumimoji="1" lang="en-US" altLang="ja-JP" sz="6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privacy Invasion</a:t>
            </a:r>
            <a:endParaRPr kumimoji="1" lang="ja-JP" altLang="en-US" sz="600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136" name="正方形/長方形 135">
            <a:extLst>
              <a:ext uri="{FF2B5EF4-FFF2-40B4-BE49-F238E27FC236}">
                <a16:creationId xmlns:a16="http://schemas.microsoft.com/office/drawing/2014/main" id="{BB76C1AF-7F50-CDFE-6770-B931198DDB12}"/>
              </a:ext>
            </a:extLst>
          </p:cNvPr>
          <p:cNvSpPr/>
          <p:nvPr/>
        </p:nvSpPr>
        <p:spPr>
          <a:xfrm>
            <a:off x="127304" y="5192171"/>
            <a:ext cx="1060636" cy="517737"/>
          </a:xfrm>
          <a:prstGeom prst="rect">
            <a:avLst/>
          </a:prstGeom>
          <a:solidFill>
            <a:srgbClr val="10EC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7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No proof of data identification of  patient himself/herself</a:t>
            </a:r>
            <a:endParaRPr kumimoji="1" lang="ja-JP" altLang="en-US" sz="70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137" name="正方形/長方形 136">
            <a:extLst>
              <a:ext uri="{FF2B5EF4-FFF2-40B4-BE49-F238E27FC236}">
                <a16:creationId xmlns:a16="http://schemas.microsoft.com/office/drawing/2014/main" id="{5146B1C6-17FE-A699-BBEE-D5D65529A1FB}"/>
              </a:ext>
            </a:extLst>
          </p:cNvPr>
          <p:cNvSpPr/>
          <p:nvPr/>
        </p:nvSpPr>
        <p:spPr>
          <a:xfrm>
            <a:off x="1765659" y="5740652"/>
            <a:ext cx="1032929" cy="563721"/>
          </a:xfrm>
          <a:prstGeom prst="rect">
            <a:avLst/>
          </a:prstGeom>
          <a:solidFill>
            <a:srgbClr val="10EC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" altLang="ja-JP" sz="7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Low availability due to lack of point return functionality and data integrity compliance</a:t>
            </a:r>
            <a:endParaRPr kumimoji="1" lang="ja-JP" altLang="en-US" sz="70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138" name="正方形/長方形 137">
            <a:extLst>
              <a:ext uri="{FF2B5EF4-FFF2-40B4-BE49-F238E27FC236}">
                <a16:creationId xmlns:a16="http://schemas.microsoft.com/office/drawing/2014/main" id="{8E1A3F06-60E4-0500-7A9C-99BD078BD569}"/>
              </a:ext>
            </a:extLst>
          </p:cNvPr>
          <p:cNvSpPr/>
          <p:nvPr/>
        </p:nvSpPr>
        <p:spPr>
          <a:xfrm>
            <a:off x="2723072" y="3812322"/>
            <a:ext cx="959551" cy="386971"/>
          </a:xfrm>
          <a:prstGeom prst="rect">
            <a:avLst/>
          </a:prstGeom>
          <a:solidFill>
            <a:srgbClr val="10EC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" altLang="ja-JP" sz="7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No incentives</a:t>
            </a:r>
          </a:p>
          <a:p>
            <a:pPr algn="ctr"/>
            <a:r>
              <a:rPr kumimoji="1" lang="en" altLang="ja-JP" sz="7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for continued use</a:t>
            </a:r>
            <a:endParaRPr kumimoji="1" lang="ja-JP" altLang="en-US" sz="70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grpSp>
        <p:nvGrpSpPr>
          <p:cNvPr id="139" name="グループ化 138">
            <a:extLst>
              <a:ext uri="{FF2B5EF4-FFF2-40B4-BE49-F238E27FC236}">
                <a16:creationId xmlns:a16="http://schemas.microsoft.com/office/drawing/2014/main" id="{51124477-6A7B-D81B-D15A-A2906D1FB7BF}"/>
              </a:ext>
            </a:extLst>
          </p:cNvPr>
          <p:cNvGrpSpPr/>
          <p:nvPr/>
        </p:nvGrpSpPr>
        <p:grpSpPr>
          <a:xfrm>
            <a:off x="634747" y="3708107"/>
            <a:ext cx="1318821" cy="626416"/>
            <a:chOff x="5198590" y="4345279"/>
            <a:chExt cx="1318821" cy="626416"/>
          </a:xfrm>
        </p:grpSpPr>
        <p:grpSp>
          <p:nvGrpSpPr>
            <p:cNvPr id="140" name="グループ化 139">
              <a:extLst>
                <a:ext uri="{FF2B5EF4-FFF2-40B4-BE49-F238E27FC236}">
                  <a16:creationId xmlns:a16="http://schemas.microsoft.com/office/drawing/2014/main" id="{EA5F51E7-2AC7-3042-5042-78B0D90784EB}"/>
                </a:ext>
              </a:extLst>
            </p:cNvPr>
            <p:cNvGrpSpPr/>
            <p:nvPr/>
          </p:nvGrpSpPr>
          <p:grpSpPr>
            <a:xfrm>
              <a:off x="5198590" y="4345279"/>
              <a:ext cx="1318821" cy="447016"/>
              <a:chOff x="3545653" y="4412981"/>
              <a:chExt cx="1604773" cy="543940"/>
            </a:xfrm>
          </p:grpSpPr>
          <p:pic>
            <p:nvPicPr>
              <p:cNvPr id="142" name="図 141" descr="グラフィカル ユーザー インターフェイス, アプリケーション&#10;&#10;自動的に生成された説明">
                <a:extLst>
                  <a:ext uri="{FF2B5EF4-FFF2-40B4-BE49-F238E27FC236}">
                    <a16:creationId xmlns:a16="http://schemas.microsoft.com/office/drawing/2014/main" id="{2512B3D0-669E-0609-7673-B7816E158FD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345008" y="4412981"/>
                <a:ext cx="805418" cy="532962"/>
              </a:xfrm>
              <a:prstGeom prst="rect">
                <a:avLst/>
              </a:prstGeom>
            </p:spPr>
          </p:pic>
          <p:pic>
            <p:nvPicPr>
              <p:cNvPr id="143" name="図 142" descr="グラフィカル ユーザー インターフェイス, テキスト, アプリケーション&#10;&#10;自動的に生成された説明">
                <a:extLst>
                  <a:ext uri="{FF2B5EF4-FFF2-40B4-BE49-F238E27FC236}">
                    <a16:creationId xmlns:a16="http://schemas.microsoft.com/office/drawing/2014/main" id="{B4CD53C5-B5DA-1583-D13E-7AFAEF1F60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545653" y="4412981"/>
                <a:ext cx="799355" cy="543940"/>
              </a:xfrm>
              <a:prstGeom prst="rect">
                <a:avLst/>
              </a:prstGeom>
            </p:spPr>
          </p:pic>
        </p:grpSp>
        <p:sp>
          <p:nvSpPr>
            <p:cNvPr id="141" name="テキスト ボックス 140">
              <a:extLst>
                <a:ext uri="{FF2B5EF4-FFF2-40B4-BE49-F238E27FC236}">
                  <a16:creationId xmlns:a16="http://schemas.microsoft.com/office/drawing/2014/main" id="{A66042B1-BBE3-AE66-F1C3-AE6A735D2CB2}"/>
                </a:ext>
              </a:extLst>
            </p:cNvPr>
            <p:cNvSpPr txBox="1"/>
            <p:nvPr/>
          </p:nvSpPr>
          <p:spPr>
            <a:xfrm>
              <a:off x="5538659" y="4771640"/>
              <a:ext cx="622286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ja-JP" sz="700" dirty="0"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Mobile app</a:t>
              </a:r>
              <a:endParaRPr kumimoji="1" lang="ja-JP" altLang="en-US" sz="70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endParaRPr>
            </a:p>
          </p:txBody>
        </p:sp>
      </p:grpSp>
      <p:sp>
        <p:nvSpPr>
          <p:cNvPr id="144" name="テキスト ボックス 143">
            <a:extLst>
              <a:ext uri="{FF2B5EF4-FFF2-40B4-BE49-F238E27FC236}">
                <a16:creationId xmlns:a16="http://schemas.microsoft.com/office/drawing/2014/main" id="{CECA2408-8FF2-81F2-DDB1-725185624A5A}"/>
              </a:ext>
            </a:extLst>
          </p:cNvPr>
          <p:cNvSpPr txBox="1"/>
          <p:nvPr/>
        </p:nvSpPr>
        <p:spPr>
          <a:xfrm>
            <a:off x="2190988" y="4150155"/>
            <a:ext cx="50687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8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Patient</a:t>
            </a:r>
            <a:endParaRPr kumimoji="1" lang="ja-JP" altLang="en-US" sz="800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grpSp>
        <p:nvGrpSpPr>
          <p:cNvPr id="145" name="グループ化 144">
            <a:extLst>
              <a:ext uri="{FF2B5EF4-FFF2-40B4-BE49-F238E27FC236}">
                <a16:creationId xmlns:a16="http://schemas.microsoft.com/office/drawing/2014/main" id="{942E93E8-B86D-80E7-E428-B899224FCA37}"/>
              </a:ext>
            </a:extLst>
          </p:cNvPr>
          <p:cNvGrpSpPr/>
          <p:nvPr/>
        </p:nvGrpSpPr>
        <p:grpSpPr>
          <a:xfrm>
            <a:off x="3588180" y="3901774"/>
            <a:ext cx="882534" cy="882534"/>
            <a:chOff x="8548718" y="4147428"/>
            <a:chExt cx="882534" cy="882534"/>
          </a:xfrm>
        </p:grpSpPr>
        <p:pic>
          <p:nvPicPr>
            <p:cNvPr id="146" name="図 145" descr="テーブルの上のリモコン&#10;&#10;中程度の精度で自動的に生成された説明">
              <a:extLst>
                <a:ext uri="{FF2B5EF4-FFF2-40B4-BE49-F238E27FC236}">
                  <a16:creationId xmlns:a16="http://schemas.microsoft.com/office/drawing/2014/main" id="{9910F41E-BC2D-0EE5-88E8-A35046539F5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8548718" y="4147428"/>
              <a:ext cx="882534" cy="882534"/>
            </a:xfrm>
            <a:prstGeom prst="rect">
              <a:avLst/>
            </a:prstGeom>
          </p:spPr>
        </p:pic>
        <p:sp>
          <p:nvSpPr>
            <p:cNvPr id="147" name="テキスト ボックス 146">
              <a:extLst>
                <a:ext uri="{FF2B5EF4-FFF2-40B4-BE49-F238E27FC236}">
                  <a16:creationId xmlns:a16="http://schemas.microsoft.com/office/drawing/2014/main" id="{E71FBA88-9352-8D81-824B-500AC399603C}"/>
                </a:ext>
              </a:extLst>
            </p:cNvPr>
            <p:cNvSpPr txBox="1"/>
            <p:nvPr/>
          </p:nvSpPr>
          <p:spPr>
            <a:xfrm>
              <a:off x="8771015" y="4803647"/>
              <a:ext cx="437940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ja-JP" sz="700" dirty="0"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Shoes</a:t>
              </a:r>
              <a:endParaRPr kumimoji="1" lang="ja-JP" altLang="en-US" sz="70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endParaRPr>
            </a:p>
          </p:txBody>
        </p:sp>
      </p:grpSp>
      <p:grpSp>
        <p:nvGrpSpPr>
          <p:cNvPr id="148" name="グループ化 147">
            <a:extLst>
              <a:ext uri="{FF2B5EF4-FFF2-40B4-BE49-F238E27FC236}">
                <a16:creationId xmlns:a16="http://schemas.microsoft.com/office/drawing/2014/main" id="{594693B8-B408-B424-41B2-2F53F7F8CC37}"/>
              </a:ext>
            </a:extLst>
          </p:cNvPr>
          <p:cNvGrpSpPr/>
          <p:nvPr/>
        </p:nvGrpSpPr>
        <p:grpSpPr>
          <a:xfrm>
            <a:off x="4374509" y="4321944"/>
            <a:ext cx="513282" cy="456649"/>
            <a:chOff x="9335047" y="4567598"/>
            <a:chExt cx="513282" cy="456649"/>
          </a:xfrm>
        </p:grpSpPr>
        <p:sp>
          <p:nvSpPr>
            <p:cNvPr id="149" name="テキスト ボックス 148">
              <a:extLst>
                <a:ext uri="{FF2B5EF4-FFF2-40B4-BE49-F238E27FC236}">
                  <a16:creationId xmlns:a16="http://schemas.microsoft.com/office/drawing/2014/main" id="{9F59E1DD-8739-3D1A-BB4B-85A6A5BE2327}"/>
                </a:ext>
              </a:extLst>
            </p:cNvPr>
            <p:cNvSpPr txBox="1"/>
            <p:nvPr/>
          </p:nvSpPr>
          <p:spPr>
            <a:xfrm>
              <a:off x="9335047" y="4824192"/>
              <a:ext cx="513282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ja-JP" sz="700" dirty="0"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Sensors</a:t>
              </a:r>
              <a:endParaRPr kumimoji="1" lang="ja-JP" altLang="en-US" sz="70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endParaRPr>
            </a:p>
          </p:txBody>
        </p:sp>
        <p:pic>
          <p:nvPicPr>
            <p:cNvPr id="150" name="図 149" descr="コンピューター関連の機械&#10;&#10;低い精度で自動的に生成された説明">
              <a:extLst>
                <a:ext uri="{FF2B5EF4-FFF2-40B4-BE49-F238E27FC236}">
                  <a16:creationId xmlns:a16="http://schemas.microsoft.com/office/drawing/2014/main" id="{A8D4D04E-30C6-1F1C-B9B5-1EA333DAC4B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9396336" y="4567598"/>
              <a:ext cx="245690" cy="245690"/>
            </a:xfrm>
            <a:prstGeom prst="rect">
              <a:avLst/>
            </a:prstGeom>
          </p:spPr>
        </p:pic>
        <p:pic>
          <p:nvPicPr>
            <p:cNvPr id="151" name="図 150" descr="コンピューター関連の機械&#10;&#10;低い精度で自動的に生成された説明">
              <a:extLst>
                <a:ext uri="{FF2B5EF4-FFF2-40B4-BE49-F238E27FC236}">
                  <a16:creationId xmlns:a16="http://schemas.microsoft.com/office/drawing/2014/main" id="{FFA1A315-7FDE-D46E-3A88-155A53346AA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9489000" y="4600874"/>
              <a:ext cx="245690" cy="245690"/>
            </a:xfrm>
            <a:prstGeom prst="rect">
              <a:avLst/>
            </a:prstGeom>
          </p:spPr>
        </p:pic>
      </p:grpSp>
      <p:cxnSp>
        <p:nvCxnSpPr>
          <p:cNvPr id="152" name="直線矢印コネクタ 151">
            <a:extLst>
              <a:ext uri="{FF2B5EF4-FFF2-40B4-BE49-F238E27FC236}">
                <a16:creationId xmlns:a16="http://schemas.microsoft.com/office/drawing/2014/main" id="{2667CD4D-FD8C-2C15-3FAD-684FFB0E1D5D}"/>
              </a:ext>
            </a:extLst>
          </p:cNvPr>
          <p:cNvCxnSpPr>
            <a:cxnSpLocks/>
          </p:cNvCxnSpPr>
          <p:nvPr/>
        </p:nvCxnSpPr>
        <p:spPr>
          <a:xfrm flipV="1">
            <a:off x="2534804" y="4331165"/>
            <a:ext cx="0" cy="444580"/>
          </a:xfrm>
          <a:prstGeom prst="straightConnector1">
            <a:avLst/>
          </a:prstGeom>
          <a:ln w="15875">
            <a:solidFill>
              <a:schemeClr val="tx1">
                <a:lumMod val="85000"/>
                <a:lumOff val="15000"/>
              </a:schemeClr>
            </a:solidFill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カギ線コネクタ 152">
            <a:extLst>
              <a:ext uri="{FF2B5EF4-FFF2-40B4-BE49-F238E27FC236}">
                <a16:creationId xmlns:a16="http://schemas.microsoft.com/office/drawing/2014/main" id="{8A410E40-2619-5D6A-925D-F542F1954FE6}"/>
              </a:ext>
            </a:extLst>
          </p:cNvPr>
          <p:cNvCxnSpPr>
            <a:cxnSpLocks/>
          </p:cNvCxnSpPr>
          <p:nvPr/>
        </p:nvCxnSpPr>
        <p:spPr>
          <a:xfrm rot="16200000" flipV="1">
            <a:off x="2886725" y="5228418"/>
            <a:ext cx="661292" cy="522948"/>
          </a:xfrm>
          <a:prstGeom prst="bentConnector3">
            <a:avLst>
              <a:gd name="adj1" fmla="val 100759"/>
            </a:avLst>
          </a:prstGeom>
          <a:ln w="15875">
            <a:solidFill>
              <a:schemeClr val="tx1">
                <a:lumMod val="85000"/>
                <a:lumOff val="15000"/>
              </a:schemeClr>
            </a:solidFill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カギ線コネクタ 153">
            <a:extLst>
              <a:ext uri="{FF2B5EF4-FFF2-40B4-BE49-F238E27FC236}">
                <a16:creationId xmlns:a16="http://schemas.microsoft.com/office/drawing/2014/main" id="{DBBAF8CD-B462-27C4-AECC-B366AA27366F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1481199" y="5229633"/>
            <a:ext cx="666820" cy="517172"/>
          </a:xfrm>
          <a:prstGeom prst="bentConnector3">
            <a:avLst>
              <a:gd name="adj1" fmla="val 99760"/>
            </a:avLst>
          </a:prstGeom>
          <a:ln w="15875">
            <a:solidFill>
              <a:schemeClr val="tx1">
                <a:lumMod val="85000"/>
                <a:lumOff val="15000"/>
              </a:schemeClr>
            </a:solidFill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カギ線コネクタ 154">
            <a:extLst>
              <a:ext uri="{FF2B5EF4-FFF2-40B4-BE49-F238E27FC236}">
                <a16:creationId xmlns:a16="http://schemas.microsoft.com/office/drawing/2014/main" id="{5C5F69A5-D828-DF34-62C8-2C2B3F9F5B38}"/>
              </a:ext>
            </a:extLst>
          </p:cNvPr>
          <p:cNvCxnSpPr>
            <a:cxnSpLocks/>
          </p:cNvCxnSpPr>
          <p:nvPr/>
        </p:nvCxnSpPr>
        <p:spPr>
          <a:xfrm rot="5400000">
            <a:off x="1328833" y="5060965"/>
            <a:ext cx="799550" cy="689174"/>
          </a:xfrm>
          <a:prstGeom prst="bentConnector3">
            <a:avLst>
              <a:gd name="adj1" fmla="val 780"/>
            </a:avLst>
          </a:prstGeom>
          <a:ln w="15875">
            <a:solidFill>
              <a:schemeClr val="tx1">
                <a:lumMod val="85000"/>
                <a:lumOff val="15000"/>
              </a:schemeClr>
            </a:solidFill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カギ線コネクタ 155">
            <a:extLst>
              <a:ext uri="{FF2B5EF4-FFF2-40B4-BE49-F238E27FC236}">
                <a16:creationId xmlns:a16="http://schemas.microsoft.com/office/drawing/2014/main" id="{12C00CE4-A1FC-2CAF-FB1A-4853BF4504D9}"/>
              </a:ext>
            </a:extLst>
          </p:cNvPr>
          <p:cNvCxnSpPr>
            <a:cxnSpLocks/>
          </p:cNvCxnSpPr>
          <p:nvPr/>
        </p:nvCxnSpPr>
        <p:spPr>
          <a:xfrm rot="16200000" flipH="1">
            <a:off x="2902835" y="5055787"/>
            <a:ext cx="771744" cy="692332"/>
          </a:xfrm>
          <a:prstGeom prst="bentConnector3">
            <a:avLst>
              <a:gd name="adj1" fmla="val 506"/>
            </a:avLst>
          </a:prstGeom>
          <a:ln w="15875">
            <a:solidFill>
              <a:schemeClr val="tx1">
                <a:lumMod val="85000"/>
                <a:lumOff val="15000"/>
              </a:schemeClr>
            </a:solidFill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直線矢印コネクタ 156">
            <a:extLst>
              <a:ext uri="{FF2B5EF4-FFF2-40B4-BE49-F238E27FC236}">
                <a16:creationId xmlns:a16="http://schemas.microsoft.com/office/drawing/2014/main" id="{3C1C6B89-6614-957A-D396-301A7746E09B}"/>
              </a:ext>
            </a:extLst>
          </p:cNvPr>
          <p:cNvCxnSpPr>
            <a:cxnSpLocks/>
          </p:cNvCxnSpPr>
          <p:nvPr/>
        </p:nvCxnSpPr>
        <p:spPr>
          <a:xfrm>
            <a:off x="2366971" y="4354606"/>
            <a:ext cx="0" cy="429702"/>
          </a:xfrm>
          <a:prstGeom prst="straightConnector1">
            <a:avLst/>
          </a:prstGeom>
          <a:ln w="15875">
            <a:solidFill>
              <a:schemeClr val="tx1">
                <a:lumMod val="85000"/>
                <a:lumOff val="15000"/>
              </a:schemeClr>
            </a:solidFill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8" name="正方形/長方形 157">
            <a:extLst>
              <a:ext uri="{FF2B5EF4-FFF2-40B4-BE49-F238E27FC236}">
                <a16:creationId xmlns:a16="http://schemas.microsoft.com/office/drawing/2014/main" id="{6DF434B6-C5A2-9360-90AE-87582CAEECE3}"/>
              </a:ext>
            </a:extLst>
          </p:cNvPr>
          <p:cNvSpPr/>
          <p:nvPr/>
        </p:nvSpPr>
        <p:spPr>
          <a:xfrm>
            <a:off x="2473748" y="4458009"/>
            <a:ext cx="122029" cy="1220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159" name="正方形/長方形 158">
            <a:extLst>
              <a:ext uri="{FF2B5EF4-FFF2-40B4-BE49-F238E27FC236}">
                <a16:creationId xmlns:a16="http://schemas.microsoft.com/office/drawing/2014/main" id="{6983995E-744E-996D-905D-889A988DD2C3}"/>
              </a:ext>
            </a:extLst>
          </p:cNvPr>
          <p:cNvSpPr/>
          <p:nvPr/>
        </p:nvSpPr>
        <p:spPr>
          <a:xfrm>
            <a:off x="2308139" y="4484717"/>
            <a:ext cx="122029" cy="1220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160" name="正方形/長方形 159">
            <a:extLst>
              <a:ext uri="{FF2B5EF4-FFF2-40B4-BE49-F238E27FC236}">
                <a16:creationId xmlns:a16="http://schemas.microsoft.com/office/drawing/2014/main" id="{0F60A0CB-E6D4-B52B-164D-B6A0D4BA4691}"/>
              </a:ext>
            </a:extLst>
          </p:cNvPr>
          <p:cNvSpPr/>
          <p:nvPr/>
        </p:nvSpPr>
        <p:spPr>
          <a:xfrm>
            <a:off x="1325753" y="5280288"/>
            <a:ext cx="122029" cy="1220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161" name="正方形/長方形 160">
            <a:extLst>
              <a:ext uri="{FF2B5EF4-FFF2-40B4-BE49-F238E27FC236}">
                <a16:creationId xmlns:a16="http://schemas.microsoft.com/office/drawing/2014/main" id="{47EE16EE-A082-C2C5-83D0-5504F750977F}"/>
              </a:ext>
            </a:extLst>
          </p:cNvPr>
          <p:cNvSpPr/>
          <p:nvPr/>
        </p:nvSpPr>
        <p:spPr>
          <a:xfrm>
            <a:off x="3572265" y="5333004"/>
            <a:ext cx="122029" cy="1220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grpSp>
        <p:nvGrpSpPr>
          <p:cNvPr id="162" name="グループ化 161">
            <a:extLst>
              <a:ext uri="{FF2B5EF4-FFF2-40B4-BE49-F238E27FC236}">
                <a16:creationId xmlns:a16="http://schemas.microsoft.com/office/drawing/2014/main" id="{D7A32D07-174F-E455-980A-DFFA5F97A430}"/>
              </a:ext>
            </a:extLst>
          </p:cNvPr>
          <p:cNvGrpSpPr/>
          <p:nvPr/>
        </p:nvGrpSpPr>
        <p:grpSpPr>
          <a:xfrm>
            <a:off x="1425724" y="5248969"/>
            <a:ext cx="261610" cy="184666"/>
            <a:chOff x="6386262" y="5494623"/>
            <a:chExt cx="261610" cy="184666"/>
          </a:xfrm>
        </p:grpSpPr>
        <p:sp>
          <p:nvSpPr>
            <p:cNvPr id="163" name="角丸四角形 162">
              <a:extLst>
                <a:ext uri="{FF2B5EF4-FFF2-40B4-BE49-F238E27FC236}">
                  <a16:creationId xmlns:a16="http://schemas.microsoft.com/office/drawing/2014/main" id="{95470A70-C246-22DB-037E-6723942BBF0E}"/>
                </a:ext>
              </a:extLst>
            </p:cNvPr>
            <p:cNvSpPr/>
            <p:nvPr/>
          </p:nvSpPr>
          <p:spPr>
            <a:xfrm>
              <a:off x="6459406" y="5534181"/>
              <a:ext cx="109673" cy="109673"/>
            </a:xfrm>
            <a:prstGeom prst="roundRect">
              <a:avLst/>
            </a:prstGeom>
            <a:solidFill>
              <a:srgbClr val="FFFF00"/>
            </a:solidFill>
            <a:ln w="952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endParaRPr>
            </a:p>
          </p:txBody>
        </p:sp>
        <p:sp>
          <p:nvSpPr>
            <p:cNvPr id="164" name="テキスト ボックス 163">
              <a:extLst>
                <a:ext uri="{FF2B5EF4-FFF2-40B4-BE49-F238E27FC236}">
                  <a16:creationId xmlns:a16="http://schemas.microsoft.com/office/drawing/2014/main" id="{7736A087-65C9-866F-9E80-CE42C3B4AAA2}"/>
                </a:ext>
              </a:extLst>
            </p:cNvPr>
            <p:cNvSpPr txBox="1"/>
            <p:nvPr/>
          </p:nvSpPr>
          <p:spPr>
            <a:xfrm>
              <a:off x="6386262" y="5494623"/>
              <a:ext cx="261610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6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￥</a:t>
              </a:r>
              <a:endParaRPr kumimoji="1" lang="ja-JP" altLang="en-US" sz="11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endParaRPr>
            </a:p>
          </p:txBody>
        </p:sp>
      </p:grpSp>
      <p:grpSp>
        <p:nvGrpSpPr>
          <p:cNvPr id="165" name="グループ化 164">
            <a:extLst>
              <a:ext uri="{FF2B5EF4-FFF2-40B4-BE49-F238E27FC236}">
                <a16:creationId xmlns:a16="http://schemas.microsoft.com/office/drawing/2014/main" id="{03EFB75F-1A3F-7E19-10CF-08D251730D53}"/>
              </a:ext>
            </a:extLst>
          </p:cNvPr>
          <p:cNvGrpSpPr/>
          <p:nvPr/>
        </p:nvGrpSpPr>
        <p:grpSpPr>
          <a:xfrm>
            <a:off x="2405564" y="4565687"/>
            <a:ext cx="261610" cy="184666"/>
            <a:chOff x="6386262" y="5494623"/>
            <a:chExt cx="261610" cy="184666"/>
          </a:xfrm>
        </p:grpSpPr>
        <p:sp>
          <p:nvSpPr>
            <p:cNvPr id="166" name="角丸四角形 165">
              <a:extLst>
                <a:ext uri="{FF2B5EF4-FFF2-40B4-BE49-F238E27FC236}">
                  <a16:creationId xmlns:a16="http://schemas.microsoft.com/office/drawing/2014/main" id="{602C9148-A009-FE90-9ADD-2D859DCEC0ED}"/>
                </a:ext>
              </a:extLst>
            </p:cNvPr>
            <p:cNvSpPr/>
            <p:nvPr/>
          </p:nvSpPr>
          <p:spPr>
            <a:xfrm>
              <a:off x="6459406" y="5534181"/>
              <a:ext cx="109673" cy="109673"/>
            </a:xfrm>
            <a:prstGeom prst="roundRect">
              <a:avLst/>
            </a:prstGeom>
            <a:solidFill>
              <a:srgbClr val="FFFF00"/>
            </a:solidFill>
            <a:ln w="952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endParaRPr>
            </a:p>
          </p:txBody>
        </p:sp>
        <p:sp>
          <p:nvSpPr>
            <p:cNvPr id="167" name="テキスト ボックス 166">
              <a:extLst>
                <a:ext uri="{FF2B5EF4-FFF2-40B4-BE49-F238E27FC236}">
                  <a16:creationId xmlns:a16="http://schemas.microsoft.com/office/drawing/2014/main" id="{AABB1CE7-59A3-544C-880C-6ABA744DC0CB}"/>
                </a:ext>
              </a:extLst>
            </p:cNvPr>
            <p:cNvSpPr txBox="1"/>
            <p:nvPr/>
          </p:nvSpPr>
          <p:spPr>
            <a:xfrm>
              <a:off x="6386262" y="5494623"/>
              <a:ext cx="261610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6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￥</a:t>
              </a:r>
              <a:endParaRPr kumimoji="1" lang="ja-JP" altLang="en-US" sz="11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endParaRPr>
            </a:p>
          </p:txBody>
        </p:sp>
      </p:grpSp>
      <p:sp>
        <p:nvSpPr>
          <p:cNvPr id="168" name="正方形/長方形 167">
            <a:extLst>
              <a:ext uri="{FF2B5EF4-FFF2-40B4-BE49-F238E27FC236}">
                <a16:creationId xmlns:a16="http://schemas.microsoft.com/office/drawing/2014/main" id="{70059BCF-17D5-D9C2-0EAF-9935120E167A}"/>
              </a:ext>
            </a:extLst>
          </p:cNvPr>
          <p:cNvSpPr/>
          <p:nvPr/>
        </p:nvSpPr>
        <p:spPr>
          <a:xfrm>
            <a:off x="3813858" y="5237327"/>
            <a:ext cx="958350" cy="517737"/>
          </a:xfrm>
          <a:prstGeom prst="rect">
            <a:avLst/>
          </a:prstGeom>
          <a:solidFill>
            <a:srgbClr val="10EC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7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No proof of data identification of  patient himself/herself</a:t>
            </a:r>
            <a:endParaRPr kumimoji="1" lang="ja-JP" altLang="en-US" sz="70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169" name="グラフィックス 168" descr="データベース 単色塗りつぶし">
            <a:extLst>
              <a:ext uri="{FF2B5EF4-FFF2-40B4-BE49-F238E27FC236}">
                <a16:creationId xmlns:a16="http://schemas.microsoft.com/office/drawing/2014/main" id="{28C3A7CF-3EF0-822C-05F6-A76CFF585C4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989375" y="4785517"/>
            <a:ext cx="778178" cy="652577"/>
          </a:xfrm>
          <a:prstGeom prst="rect">
            <a:avLst/>
          </a:prstGeom>
        </p:spPr>
      </p:pic>
      <p:sp>
        <p:nvSpPr>
          <p:cNvPr id="170" name="Google Shape;245;p9">
            <a:extLst>
              <a:ext uri="{FF2B5EF4-FFF2-40B4-BE49-F238E27FC236}">
                <a16:creationId xmlns:a16="http://schemas.microsoft.com/office/drawing/2014/main" id="{7DC63EF1-588A-95B5-5C71-89EEFCCF778B}"/>
              </a:ext>
            </a:extLst>
          </p:cNvPr>
          <p:cNvSpPr/>
          <p:nvPr/>
        </p:nvSpPr>
        <p:spPr>
          <a:xfrm>
            <a:off x="288243" y="860861"/>
            <a:ext cx="4428000" cy="360000"/>
          </a:xfrm>
          <a:prstGeom prst="rect">
            <a:avLst/>
          </a:prstGeom>
          <a:solidFill>
            <a:srgbClr val="7F7F7F"/>
          </a:solidFill>
          <a:ln w="9525" cap="flat" cmpd="sng">
            <a:solidFill>
              <a:schemeClr val="tx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36000" rIns="36000" bIns="360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Meiryo UI"/>
                <a:cs typeface="+mn-cs"/>
              </a:rPr>
              <a:t>Current issues (Pain points)</a:t>
            </a:r>
            <a:endParaRPr kumimoji="1" lang="ja-JP" altLang="en-US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Meiryo UI"/>
              <a:cs typeface="+mn-cs"/>
            </a:endParaRPr>
          </a:p>
        </p:txBody>
      </p:sp>
      <p:sp>
        <p:nvSpPr>
          <p:cNvPr id="171" name="Google Shape;246;p9">
            <a:extLst>
              <a:ext uri="{FF2B5EF4-FFF2-40B4-BE49-F238E27FC236}">
                <a16:creationId xmlns:a16="http://schemas.microsoft.com/office/drawing/2014/main" id="{086AFE10-ACA6-3304-19EC-257C4AB7AF9B}"/>
              </a:ext>
            </a:extLst>
          </p:cNvPr>
          <p:cNvSpPr/>
          <p:nvPr/>
        </p:nvSpPr>
        <p:spPr>
          <a:xfrm>
            <a:off x="5090601" y="860861"/>
            <a:ext cx="4428000" cy="3600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tx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36000" rIns="36000" bIns="360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Meiryo UI"/>
                <a:cs typeface="+mn-cs"/>
              </a:rPr>
              <a:t>What Trusted Web Solves</a:t>
            </a:r>
          </a:p>
        </p:txBody>
      </p:sp>
      <p:sp>
        <p:nvSpPr>
          <p:cNvPr id="172" name="Google Shape;248;p9">
            <a:extLst>
              <a:ext uri="{FF2B5EF4-FFF2-40B4-BE49-F238E27FC236}">
                <a16:creationId xmlns:a16="http://schemas.microsoft.com/office/drawing/2014/main" id="{99BD510E-0B48-F5A7-EAB7-B3F923BD3388}"/>
              </a:ext>
            </a:extLst>
          </p:cNvPr>
          <p:cNvSpPr/>
          <p:nvPr/>
        </p:nvSpPr>
        <p:spPr>
          <a:xfrm>
            <a:off x="288245" y="1222575"/>
            <a:ext cx="4428000" cy="1937184"/>
          </a:xfrm>
          <a:prstGeom prst="rect">
            <a:avLst/>
          </a:prstGeom>
          <a:solidFill>
            <a:srgbClr val="F2F2F2"/>
          </a:solidFill>
          <a:ln w="9525" cap="flat" cmpd="sng">
            <a:solidFill>
              <a:schemeClr val="tx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36000" rIns="36000" bIns="36000" anchor="ctr" anchorCtr="0">
            <a:noAutofit/>
          </a:bodyPr>
          <a:lstStyle/>
          <a:p>
            <a:pPr marL="342900" marR="0" lvl="0" indent="-20478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" altLang="ja-JP" sz="110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While the mobile application is assigned a DID, </a:t>
            </a:r>
            <a:br>
              <a:rPr lang="en" altLang="ja-JP" sz="110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</a:br>
            <a:r>
              <a:rPr lang="en" altLang="ja-JP" sz="110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there is </a:t>
            </a:r>
            <a:r>
              <a:rPr lang="en" altLang="ja-JP" sz="1100" b="1" u="sng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no proof that the sensor data </a:t>
            </a:r>
            <a:r>
              <a:rPr lang="en-US" altLang="ja-JP" sz="1100" b="1" u="sng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is the patient’s own</a:t>
            </a:r>
            <a:r>
              <a:rPr lang="en-US" altLang="ja-JP" sz="110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.</a:t>
            </a:r>
            <a:endParaRPr sz="1100" b="1" u="sng" dirty="0">
              <a:solidFill>
                <a:schemeClr val="dk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342900" marR="0" lvl="0" indent="-204788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" altLang="ja-JP" sz="1100" b="1" u="sng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No balance between patients' proactive data control and</a:t>
            </a:r>
            <a:br>
              <a:rPr lang="en" altLang="ja-JP" sz="1100" b="1" u="sng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</a:br>
            <a:r>
              <a:rPr lang="en" altLang="ja-JP" sz="1100" b="1" u="sng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an attractive token economy</a:t>
            </a:r>
            <a:r>
              <a:rPr lang="en" altLang="ja-JP" sz="110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for research/pharmaceutical institutions. (No functionality to return points upon data revoke, etc.)</a:t>
            </a:r>
          </a:p>
          <a:p>
            <a:pPr marL="342900" marR="0" lvl="0" indent="-204788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" altLang="ja-JP" sz="1100" b="1" u="sng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No incentive design</a:t>
            </a:r>
            <a:r>
              <a:rPr lang="en" altLang="ja-JP" sz="110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to encourage users to continue to use the application and share data with third parties.</a:t>
            </a:r>
            <a:endParaRPr sz="11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3" name="Google Shape;249;p9">
            <a:extLst>
              <a:ext uri="{FF2B5EF4-FFF2-40B4-BE49-F238E27FC236}">
                <a16:creationId xmlns:a16="http://schemas.microsoft.com/office/drawing/2014/main" id="{5C0E2F4F-7EE5-40E3-EC45-D70BC5886581}"/>
              </a:ext>
            </a:extLst>
          </p:cNvPr>
          <p:cNvSpPr/>
          <p:nvPr/>
        </p:nvSpPr>
        <p:spPr>
          <a:xfrm>
            <a:off x="5094462" y="1222575"/>
            <a:ext cx="4428000" cy="1939143"/>
          </a:xfrm>
          <a:prstGeom prst="rect">
            <a:avLst/>
          </a:prstGeom>
          <a:solidFill>
            <a:srgbClr val="E7F5CE"/>
          </a:solidFill>
          <a:ln w="9525" cap="flat" cmpd="sng">
            <a:solidFill>
              <a:schemeClr val="tx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36000" rIns="36000" bIns="36000" anchor="ctr" anchorCtr="0">
            <a:noAutofit/>
          </a:bodyPr>
          <a:lstStyle/>
          <a:p>
            <a:pPr marL="342900" marR="0" lvl="0" indent="-20478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" altLang="ja-JP" sz="120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Verify several authentication methods using biometric methods like </a:t>
            </a:r>
            <a:r>
              <a:rPr lang="en" altLang="ja-JP" sz="1200" b="1" u="sng" dirty="0">
                <a:solidFill>
                  <a:srgbClr val="2C5234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facial identification or gait identification</a:t>
            </a:r>
            <a:r>
              <a:rPr lang="en" altLang="ja-JP" sz="120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, and implement an </a:t>
            </a:r>
            <a:r>
              <a:rPr lang="en" altLang="ja-JP" sz="1200" b="1" u="sng" dirty="0">
                <a:solidFill>
                  <a:srgbClr val="2C5234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identification system for data itself</a:t>
            </a:r>
            <a:r>
              <a:rPr lang="en" altLang="ja-JP" sz="120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.</a:t>
            </a:r>
          </a:p>
          <a:p>
            <a:pPr marL="342900" marR="0" lvl="0" indent="-20478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" altLang="ja-JP" sz="1200" b="1" u="sng" dirty="0">
                <a:solidFill>
                  <a:srgbClr val="2C5234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Establish a scalable ecosystem</a:t>
            </a:r>
            <a:r>
              <a:rPr lang="en" altLang="ja-JP" sz="120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by implementing a </a:t>
            </a:r>
            <a:r>
              <a:rPr lang="en" altLang="ja-JP" sz="1200" b="1" u="sng" dirty="0">
                <a:solidFill>
                  <a:srgbClr val="2C5234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point return function</a:t>
            </a:r>
            <a:r>
              <a:rPr lang="en" altLang="ja-JP" sz="120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and guaranteeing the </a:t>
            </a:r>
            <a:r>
              <a:rPr lang="en" altLang="ja-JP" sz="1200" b="1" u="sng" dirty="0">
                <a:solidFill>
                  <a:srgbClr val="2C5234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data integrity required for DCT </a:t>
            </a:r>
            <a:r>
              <a:rPr lang="en" altLang="ja-JP" sz="120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(Distributed Clinical Trials).</a:t>
            </a:r>
          </a:p>
          <a:p>
            <a:pPr marL="342900" marR="0" lvl="0" indent="-20478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" altLang="ja-JP" sz="1200" b="1" u="sng" dirty="0">
                <a:solidFill>
                  <a:srgbClr val="2C5234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Design incentives to encourage continued use </a:t>
            </a:r>
            <a:r>
              <a:rPr lang="en" altLang="ja-JP" sz="120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by granting tokens and NFTs that make visible the social contributions of patient users.</a:t>
            </a:r>
            <a:endParaRPr sz="1200" dirty="0">
              <a:solidFill>
                <a:srgbClr val="FF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74" name="テキスト ボックス 173">
            <a:extLst>
              <a:ext uri="{FF2B5EF4-FFF2-40B4-BE49-F238E27FC236}">
                <a16:creationId xmlns:a16="http://schemas.microsoft.com/office/drawing/2014/main" id="{52678DE6-8E8C-9B12-520B-930F0E53BDA2}"/>
              </a:ext>
            </a:extLst>
          </p:cNvPr>
          <p:cNvSpPr txBox="1"/>
          <p:nvPr/>
        </p:nvSpPr>
        <p:spPr>
          <a:xfrm>
            <a:off x="1124728" y="4994159"/>
            <a:ext cx="333746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?</a:t>
            </a:r>
            <a:endParaRPr kumimoji="1" lang="ja-JP" altLang="en-US" b="1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175" name="テキスト ボックス 174">
            <a:extLst>
              <a:ext uri="{FF2B5EF4-FFF2-40B4-BE49-F238E27FC236}">
                <a16:creationId xmlns:a16="http://schemas.microsoft.com/office/drawing/2014/main" id="{F5FF7C61-33ED-4DF3-F706-0152900F8F01}"/>
              </a:ext>
            </a:extLst>
          </p:cNvPr>
          <p:cNvSpPr txBox="1"/>
          <p:nvPr/>
        </p:nvSpPr>
        <p:spPr>
          <a:xfrm>
            <a:off x="3166470" y="4413879"/>
            <a:ext cx="333746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?</a:t>
            </a:r>
            <a:endParaRPr kumimoji="1" lang="ja-JP" altLang="en-US" b="1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176" name="テキスト ボックス 175">
            <a:extLst>
              <a:ext uri="{FF2B5EF4-FFF2-40B4-BE49-F238E27FC236}">
                <a16:creationId xmlns:a16="http://schemas.microsoft.com/office/drawing/2014/main" id="{482206BB-D678-197F-4BE6-267A68157570}"/>
              </a:ext>
            </a:extLst>
          </p:cNvPr>
          <p:cNvSpPr txBox="1"/>
          <p:nvPr/>
        </p:nvSpPr>
        <p:spPr>
          <a:xfrm>
            <a:off x="3600941" y="5037195"/>
            <a:ext cx="333746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?</a:t>
            </a:r>
            <a:endParaRPr kumimoji="1" lang="ja-JP" altLang="en-US" b="1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177" name="テキスト ボックス 176">
            <a:extLst>
              <a:ext uri="{FF2B5EF4-FFF2-40B4-BE49-F238E27FC236}">
                <a16:creationId xmlns:a16="http://schemas.microsoft.com/office/drawing/2014/main" id="{DDF4B96B-096B-4D67-797A-B513F6EB432A}"/>
              </a:ext>
            </a:extLst>
          </p:cNvPr>
          <p:cNvSpPr txBox="1"/>
          <p:nvPr/>
        </p:nvSpPr>
        <p:spPr>
          <a:xfrm>
            <a:off x="6065615" y="5012040"/>
            <a:ext cx="266420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!</a:t>
            </a:r>
            <a:endParaRPr kumimoji="1" lang="ja-JP" altLang="en-US" b="1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178" name="テキスト ボックス 177">
            <a:extLst>
              <a:ext uri="{FF2B5EF4-FFF2-40B4-BE49-F238E27FC236}">
                <a16:creationId xmlns:a16="http://schemas.microsoft.com/office/drawing/2014/main" id="{E38E9F9E-C977-64D3-63C2-11B5A0F7AF0A}"/>
              </a:ext>
            </a:extLst>
          </p:cNvPr>
          <p:cNvSpPr txBox="1"/>
          <p:nvPr/>
        </p:nvSpPr>
        <p:spPr>
          <a:xfrm>
            <a:off x="8112139" y="4421646"/>
            <a:ext cx="266420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!</a:t>
            </a:r>
            <a:endParaRPr kumimoji="1" lang="ja-JP" altLang="en-US" b="1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179" name="テキスト ボックス 178">
            <a:extLst>
              <a:ext uri="{FF2B5EF4-FFF2-40B4-BE49-F238E27FC236}">
                <a16:creationId xmlns:a16="http://schemas.microsoft.com/office/drawing/2014/main" id="{53A9D6ED-4CA7-F2EC-04D8-52EEC8BB6BB7}"/>
              </a:ext>
            </a:extLst>
          </p:cNvPr>
          <p:cNvSpPr txBox="1"/>
          <p:nvPr/>
        </p:nvSpPr>
        <p:spPr>
          <a:xfrm>
            <a:off x="8569093" y="5082825"/>
            <a:ext cx="266420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!</a:t>
            </a:r>
            <a:endParaRPr kumimoji="1" lang="ja-JP" altLang="en-US" b="1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180" name="テキスト ボックス 179">
            <a:extLst>
              <a:ext uri="{FF2B5EF4-FFF2-40B4-BE49-F238E27FC236}">
                <a16:creationId xmlns:a16="http://schemas.microsoft.com/office/drawing/2014/main" id="{9FD387E3-FAD9-9058-ADF3-3AC1D27A97E2}"/>
              </a:ext>
            </a:extLst>
          </p:cNvPr>
          <p:cNvSpPr txBox="1"/>
          <p:nvPr/>
        </p:nvSpPr>
        <p:spPr>
          <a:xfrm>
            <a:off x="696625" y="6414068"/>
            <a:ext cx="15023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" altLang="ja-JP" sz="8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Research Institutes </a:t>
            </a:r>
          </a:p>
          <a:p>
            <a:pPr algn="ctr"/>
            <a:r>
              <a:rPr kumimoji="1" lang="en" altLang="ja-JP" sz="8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/ Pharmaceutical Companies</a:t>
            </a:r>
            <a:endParaRPr kumimoji="1" lang="ja-JP" altLang="en-US" sz="800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181" name="テキスト ボックス 180">
            <a:extLst>
              <a:ext uri="{FF2B5EF4-FFF2-40B4-BE49-F238E27FC236}">
                <a16:creationId xmlns:a16="http://schemas.microsoft.com/office/drawing/2014/main" id="{ACF100E3-89C2-2758-ABB5-A269A6C7104B}"/>
              </a:ext>
            </a:extLst>
          </p:cNvPr>
          <p:cNvSpPr txBox="1"/>
          <p:nvPr/>
        </p:nvSpPr>
        <p:spPr>
          <a:xfrm>
            <a:off x="5656185" y="6414068"/>
            <a:ext cx="15023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" altLang="ja-JP" sz="8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Research Institutes </a:t>
            </a:r>
          </a:p>
          <a:p>
            <a:pPr algn="ctr"/>
            <a:r>
              <a:rPr kumimoji="1" lang="en" altLang="ja-JP" sz="8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/ Pharmaceutical Companies</a:t>
            </a:r>
            <a:endParaRPr kumimoji="1" lang="ja-JP" altLang="en-US" sz="800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182" name="テキスト ボックス 181">
            <a:extLst>
              <a:ext uri="{FF2B5EF4-FFF2-40B4-BE49-F238E27FC236}">
                <a16:creationId xmlns:a16="http://schemas.microsoft.com/office/drawing/2014/main" id="{2B3C38FC-6BCA-1DE4-26EE-934F22D696E9}"/>
              </a:ext>
            </a:extLst>
          </p:cNvPr>
          <p:cNvSpPr txBox="1"/>
          <p:nvPr/>
        </p:nvSpPr>
        <p:spPr>
          <a:xfrm>
            <a:off x="3073731" y="6414068"/>
            <a:ext cx="97494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8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M</a:t>
            </a:r>
            <a:r>
              <a:rPr kumimoji="1" lang="en" altLang="ja-JP" sz="8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edical institutes</a:t>
            </a:r>
            <a:endParaRPr kumimoji="1" lang="ja-JP" altLang="en-US" sz="800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183" name="テキスト ボックス 182">
            <a:extLst>
              <a:ext uri="{FF2B5EF4-FFF2-40B4-BE49-F238E27FC236}">
                <a16:creationId xmlns:a16="http://schemas.microsoft.com/office/drawing/2014/main" id="{E6D1B157-47E9-7B01-BBCE-94AB2F6EE9F0}"/>
              </a:ext>
            </a:extLst>
          </p:cNvPr>
          <p:cNvSpPr txBox="1"/>
          <p:nvPr/>
        </p:nvSpPr>
        <p:spPr>
          <a:xfrm>
            <a:off x="7990903" y="6414068"/>
            <a:ext cx="97494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" altLang="ja-JP" sz="8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Medical institutes</a:t>
            </a:r>
            <a:endParaRPr kumimoji="1" lang="ja-JP" altLang="en-US" sz="800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6" name="スライド番号プレースホルダー 2">
            <a:extLst>
              <a:ext uri="{FF2B5EF4-FFF2-40B4-BE49-F238E27FC236}">
                <a16:creationId xmlns:a16="http://schemas.microsoft.com/office/drawing/2014/main" id="{33AC333E-3775-F037-2BCA-3CC9C5EC59E5}"/>
              </a:ext>
            </a:extLst>
          </p:cNvPr>
          <p:cNvSpPr txBox="1">
            <a:spLocks/>
          </p:cNvSpPr>
          <p:nvPr/>
        </p:nvSpPr>
        <p:spPr bwMode="gray">
          <a:xfrm>
            <a:off x="417600" y="6588000"/>
            <a:ext cx="180000" cy="169200"/>
          </a:xfrm>
          <a:prstGeom prst="rect">
            <a:avLst/>
          </a:prstGeom>
        </p:spPr>
        <p:txBody>
          <a:bodyPr vert="horz" wrap="none" lIns="0" tIns="0" rIns="0" bIns="0" rtlCol="0" anchor="b" anchorCtr="0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1pPr>
            <a:lvl2pPr marL="429768" algn="l" rtl="0" fontAlgn="base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859536" algn="l" rtl="0" fontAlgn="base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289304" algn="l" rtl="0" fontAlgn="base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719072" algn="l" rtl="0" fontAlgn="base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148840" algn="l" defTabSz="859536" rtl="0" eaLnBrk="1" latinLnBrk="0" hangingPunct="1">
              <a:defRPr sz="19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578608" algn="l" defTabSz="859536" rtl="0" eaLnBrk="1" latinLnBrk="0" hangingPunct="1">
              <a:defRPr sz="19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008376" algn="l" defTabSz="859536" rtl="0" eaLnBrk="1" latinLnBrk="0" hangingPunct="1">
              <a:defRPr sz="19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438144" algn="l" defTabSz="859536" rtl="0" eaLnBrk="1" latinLnBrk="0" hangingPunct="1">
              <a:defRPr sz="19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fld id="{AA5FCFE5-FE56-4EF1-80A8-07776887C2A1}" type="slidenum">
              <a:rPr lang="ja-JP" altLang="en-US" smtClean="0"/>
              <a:pPr/>
              <a:t>1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784542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0ED9A219-FA54-7B0A-7236-5564654D36EA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スライド" r:id="rId4" imgW="622" imgH="623" progId="TCLayout.ActiveDocument.1">
                  <p:embed/>
                </p:oleObj>
              </mc:Choice>
              <mc:Fallback>
                <p:oleObj name="think-cell スライド" r:id="rId4" imgW="622" imgH="623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0ED9A219-FA54-7B0A-7236-5564654D36E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正方形/長方形 3"/>
          <p:cNvSpPr/>
          <p:nvPr/>
        </p:nvSpPr>
        <p:spPr>
          <a:xfrm>
            <a:off x="331789" y="928754"/>
            <a:ext cx="1279728" cy="2786960"/>
          </a:xfrm>
          <a:prstGeom prst="rect">
            <a:avLst/>
          </a:prstGeom>
          <a:solidFill>
            <a:schemeClr val="accent1"/>
          </a:solidFill>
          <a:ln w="31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Meiryo UI"/>
                <a:cs typeface="+mn-cs"/>
              </a:rPr>
              <a:t>Data to be verified</a:t>
            </a:r>
          </a:p>
        </p:txBody>
      </p:sp>
      <p:sp>
        <p:nvSpPr>
          <p:cNvPr id="5" name="正方形/長方形 4"/>
          <p:cNvSpPr/>
          <p:nvPr/>
        </p:nvSpPr>
        <p:spPr>
          <a:xfrm>
            <a:off x="331788" y="3783489"/>
            <a:ext cx="1279728" cy="1139861"/>
          </a:xfrm>
          <a:prstGeom prst="rect">
            <a:avLst/>
          </a:prstGeom>
          <a:solidFill>
            <a:schemeClr val="accent1"/>
          </a:solidFill>
          <a:ln w="31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Meiryo UI"/>
                <a:cs typeface="+mn-cs"/>
              </a:rPr>
              <a:t>Business validation (including UX/UI)</a:t>
            </a:r>
          </a:p>
        </p:txBody>
      </p:sp>
      <p:graphicFrame>
        <p:nvGraphicFramePr>
          <p:cNvPr id="8" name="表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2356209"/>
              </p:ext>
            </p:extLst>
          </p:nvPr>
        </p:nvGraphicFramePr>
        <p:xfrm>
          <a:off x="1679944" y="2149050"/>
          <a:ext cx="7879692" cy="15393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8993">
                  <a:extLst>
                    <a:ext uri="{9D8B030D-6E8A-4147-A177-3AD203B41FA5}">
                      <a16:colId xmlns:a16="http://schemas.microsoft.com/office/drawing/2014/main" val="1412684183"/>
                    </a:ext>
                  </a:extLst>
                </a:gridCol>
                <a:gridCol w="1887992">
                  <a:extLst>
                    <a:ext uri="{9D8B030D-6E8A-4147-A177-3AD203B41FA5}">
                      <a16:colId xmlns:a16="http://schemas.microsoft.com/office/drawing/2014/main" val="3345453656"/>
                    </a:ext>
                  </a:extLst>
                </a:gridCol>
                <a:gridCol w="1930400">
                  <a:extLst>
                    <a:ext uri="{9D8B030D-6E8A-4147-A177-3AD203B41FA5}">
                      <a16:colId xmlns:a16="http://schemas.microsoft.com/office/drawing/2014/main" val="3577434317"/>
                    </a:ext>
                  </a:extLst>
                </a:gridCol>
                <a:gridCol w="2072307">
                  <a:extLst>
                    <a:ext uri="{9D8B030D-6E8A-4147-A177-3AD203B41FA5}">
                      <a16:colId xmlns:a16="http://schemas.microsoft.com/office/drawing/2014/main" val="1081547598"/>
                    </a:ext>
                  </a:extLst>
                </a:gridCol>
              </a:tblGrid>
              <a:tr h="350585">
                <a:tc>
                  <a:txBody>
                    <a:bodyPr/>
                    <a:lstStyle/>
                    <a:p>
                      <a:pPr marL="0" marR="0" lvl="0" indent="0" algn="ctr" defTabSz="6095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Meiryo UI"/>
                          <a:cs typeface="Arial" panose="020B0604020202020204" pitchFamily="34" charset="0"/>
                        </a:rPr>
                        <a:t>Legitimacy to be verified</a:t>
                      </a:r>
                      <a:endParaRPr kumimoji="1" lang="ja-JP" alt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Meiryo UI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5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Meiryo UI"/>
                          <a:cs typeface="Arial" panose="020B0604020202020204" pitchFamily="34" charset="0"/>
                        </a:rPr>
                        <a:t>Object of verification</a:t>
                      </a:r>
                      <a:endParaRPr kumimoji="1" lang="ja-JP" alt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Meiryo UI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5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Meiryo UI"/>
                          <a:cs typeface="Arial" panose="020B0604020202020204" pitchFamily="34" charset="0"/>
                        </a:rPr>
                        <a:t>Verification Method</a:t>
                      </a:r>
                      <a:endParaRPr kumimoji="1" lang="ja-JP" alt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Meiryo UI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5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Meiryo UI"/>
                          <a:cs typeface="Arial" panose="020B0604020202020204" pitchFamily="34" charset="0"/>
                        </a:rPr>
                        <a:t>Verifier</a:t>
                      </a:r>
                      <a:endParaRPr kumimoji="1" lang="ja-JP" alt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Meiryo UI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3289452"/>
                  </a:ext>
                </a:extLst>
              </a:tr>
              <a:tr h="350585">
                <a:tc>
                  <a:txBody>
                    <a:bodyPr/>
                    <a:lstStyle/>
                    <a:p>
                      <a:r>
                        <a:rPr kumimoji="1" lang="en" altLang="ja-JP" sz="11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Patients want to share certain data with certain target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en" altLang="ja-JP" sz="11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affiliation VC of data sharing requestor</a:t>
                      </a:r>
                      <a:endParaRPr kumimoji="1" lang="ja-JP" altLang="en-US" sz="11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en" altLang="ja-JP" sz="11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Verification of affiliation VC and consent procedure for data sharing via Woollet</a:t>
                      </a:r>
                      <a:endParaRPr kumimoji="1" lang="ja-JP" altLang="en-US" sz="11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1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Patients</a:t>
                      </a:r>
                      <a:endParaRPr kumimoji="1" lang="ja-JP" altLang="en-US" sz="11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8424116"/>
                  </a:ext>
                </a:extLst>
              </a:tr>
              <a:tr h="350585">
                <a:tc>
                  <a:txBody>
                    <a:bodyPr/>
                    <a:lstStyle/>
                    <a:p>
                      <a:r>
                        <a:rPr kumimoji="1" lang="en" altLang="ja-JP" sz="11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Data users want to send data sharing requests to certain patients</a:t>
                      </a:r>
                      <a:endParaRPr kumimoji="1" lang="ja-JP" altLang="en-US" sz="11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095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" altLang="ja-JP" sz="11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Patient Information VC</a:t>
                      </a:r>
                      <a:endParaRPr kumimoji="1" lang="ja-JP" altLang="en-US" sz="11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en" altLang="ja-JP" sz="11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Sending requests to condition-matched patients using the Precise Targeting</a:t>
                      </a:r>
                      <a:endParaRPr kumimoji="1" lang="ja-JP" altLang="en-US" sz="11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1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Data sharing requestor</a:t>
                      </a:r>
                    </a:p>
                    <a:p>
                      <a:r>
                        <a:rPr kumimoji="1" lang="en-US" altLang="ja-JP" sz="11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(Doctor/Physical Therapists, Researchers, Developers etc.)</a:t>
                      </a:r>
                      <a:endParaRPr kumimoji="1" lang="ja-JP" altLang="en-US" sz="11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4172415"/>
                  </a:ext>
                </a:extLst>
              </a:tr>
            </a:tbl>
          </a:graphicData>
        </a:graphic>
      </p:graphicFrame>
      <p:sp>
        <p:nvSpPr>
          <p:cNvPr id="13" name="正方形/長方形 12"/>
          <p:cNvSpPr/>
          <p:nvPr/>
        </p:nvSpPr>
        <p:spPr>
          <a:xfrm>
            <a:off x="331788" y="4991126"/>
            <a:ext cx="1279728" cy="1604313"/>
          </a:xfrm>
          <a:prstGeom prst="rect">
            <a:avLst/>
          </a:prstGeom>
          <a:solidFill>
            <a:schemeClr val="accent1"/>
          </a:solidFill>
          <a:ln w="31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  <a:sym typeface="Arial"/>
              </a:rPr>
              <a:t>Achievements</a:t>
            </a: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02676915-5003-DEF5-C321-BB5BB2936037}"/>
              </a:ext>
            </a:extLst>
          </p:cNvPr>
          <p:cNvSpPr/>
          <p:nvPr/>
        </p:nvSpPr>
        <p:spPr>
          <a:xfrm>
            <a:off x="1679944" y="928754"/>
            <a:ext cx="7890909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en" altLang="ja-JP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"/>
                <a:ea typeface="Meiryo UI"/>
                <a:cs typeface="+mn-cs"/>
              </a:rPr>
              <a:t>Service user institutions/companies holding proof of contract can issue VC (relationship VC) to their affiliated doctors/researchers, etc. Patients’ data will be shared with the appropriate target through verification of affiliation VC and consent procedure via Woollet.</a:t>
            </a:r>
            <a:endParaRPr kumimoji="1" lang="en-US" altLang="ja-JP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Arial"/>
              <a:ea typeface="Meiryo UI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en" altLang="ja-JP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Meiryo UI"/>
                <a:cs typeface="+mn-cs"/>
              </a:rPr>
              <a:t>By using Precise Targeting based on ZKP and patient information VCs, it enables to send data sharing requests to only condition-matched patients without violating patient's privacy.</a:t>
            </a:r>
            <a:endParaRPr kumimoji="1" lang="en-US" altLang="ja-JP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Arial"/>
              <a:ea typeface="Meiryo UI"/>
              <a:cs typeface="+mn-cs"/>
            </a:endParaRP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E3A08104-7BE5-E859-4876-E4F551B8371D}"/>
              </a:ext>
            </a:extLst>
          </p:cNvPr>
          <p:cNvSpPr/>
          <p:nvPr/>
        </p:nvSpPr>
        <p:spPr>
          <a:xfrm>
            <a:off x="1679944" y="4991126"/>
            <a:ext cx="7894268" cy="1604312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85750" marR="0" lvl="0" indent="-1952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1" lang="en" altLang="ja-JP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Meiryo UI"/>
              </a:rPr>
              <a:t>S</a:t>
            </a:r>
            <a:r>
              <a:rPr kumimoji="1" lang="en" altLang="ja-JP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"/>
                <a:ea typeface="Meiryo UI"/>
                <a:cs typeface="+mn-cs"/>
              </a:rPr>
              <a:t>ystem</a:t>
            </a:r>
            <a:r>
              <a:rPr kumimoji="1" lang="en" altLang="ja-JP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"/>
                <a:ea typeface="Meiryo UI"/>
                <a:cs typeface="+mn-cs"/>
              </a:rPr>
              <a:t> that enables patients to record their own daily data and share the data with doctors and/or researchers.</a:t>
            </a:r>
          </a:p>
          <a:p>
            <a:pPr marL="285750" marR="0" lvl="0" indent="-1952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1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"/>
                <a:ea typeface="Meiryo UI"/>
                <a:cs typeface="+mn-cs"/>
              </a:rPr>
              <a:t>Biometric authentication using FaceID, and simple account recovery options using biometrics.</a:t>
            </a:r>
          </a:p>
          <a:p>
            <a:pPr marL="285750" marR="0" lvl="0" indent="-1952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1" lang="en" altLang="ja-JP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Meiryo UI"/>
              </a:rPr>
              <a:t>P</a:t>
            </a:r>
            <a:r>
              <a:rPr kumimoji="1" lang="en" altLang="ja-JP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"/>
                <a:ea typeface="Meiryo UI"/>
                <a:cs typeface="+mn-cs"/>
              </a:rPr>
              <a:t>oint</a:t>
            </a:r>
            <a:r>
              <a:rPr kumimoji="1" lang="en" altLang="ja-JP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"/>
                <a:ea typeface="Meiryo UI"/>
                <a:cs typeface="+mn-cs"/>
              </a:rPr>
              <a:t> &amp; NFT badge issuance system contributing to user motivation, point return system for data revoking to maintain the economy.</a:t>
            </a:r>
          </a:p>
          <a:p>
            <a:pPr marL="285750" marR="0" lvl="0" indent="-1952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1" lang="en" altLang="ja-JP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"/>
                <a:ea typeface="Meiryo UI"/>
                <a:cs typeface="+mn-cs"/>
              </a:rPr>
              <a:t>Understanding of corporate data utilization scenarios (R&amp;D, distributed clinical research), identification of system/device requirements, required data and service fees which can be paid for.</a:t>
            </a:r>
            <a:endParaRPr kumimoji="1" lang="en-US" altLang="ja-JP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Arial"/>
              <a:ea typeface="Meiryo UI"/>
              <a:cs typeface="+mn-cs"/>
            </a:endParaRPr>
          </a:p>
          <a:p>
            <a:pPr marL="285750" marR="0" lvl="0" indent="-1952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1" lang="en" altLang="ja-JP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Meiryo UI"/>
              </a:rPr>
              <a:t>Identification of components required for service implementation through interviews with doctors and patients.</a:t>
            </a: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C44DD9EA-82E7-2A5A-AE10-F38AEDA012D5}"/>
              </a:ext>
            </a:extLst>
          </p:cNvPr>
          <p:cNvSpPr/>
          <p:nvPr/>
        </p:nvSpPr>
        <p:spPr>
          <a:xfrm>
            <a:off x="1679945" y="3783489"/>
            <a:ext cx="7894268" cy="1139861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85750" marR="0" lvl="0" indent="-1952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1" lang="en" altLang="ja-JP" sz="13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"/>
                <a:ea typeface="Meiryo UI"/>
                <a:cs typeface="+mn-cs"/>
              </a:rPr>
              <a:t>Investigation of specs/technologies to ensure data reliability and implementation of face identification.</a:t>
            </a:r>
          </a:p>
          <a:p>
            <a:pPr marL="285750" marR="0" lvl="0" indent="-1952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1" lang="en" altLang="ja-JP" sz="13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"/>
                <a:ea typeface="Meiryo UI"/>
                <a:cs typeface="+mn-cs"/>
              </a:rPr>
              <a:t>Implementation of a point allocation/return system and NFT badges to encourage patients’ activity.</a:t>
            </a:r>
          </a:p>
          <a:p>
            <a:pPr marL="285750" marR="0" lvl="0" indent="-1952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1" lang="en" altLang="ja-JP" sz="13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"/>
                <a:ea typeface="Meiryo UI"/>
                <a:cs typeface="+mn-cs"/>
              </a:rPr>
              <a:t>Discussion and improvement of business models for social implementation.</a:t>
            </a:r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FA95EBC0-4215-E89C-20FC-AE2730CB1A0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417600" y="6588000"/>
            <a:ext cx="180000" cy="169200"/>
          </a:xfrm>
        </p:spPr>
        <p:txBody>
          <a:bodyPr/>
          <a:lstStyle/>
          <a:p>
            <a:fld id="{AA5FCFE5-FE56-4EF1-80A8-07776887C2A1}" type="slidenum">
              <a:rPr lang="ja-JP" altLang="en-US" smtClean="0"/>
              <a:pPr/>
              <a:t>2</a:t>
            </a:fld>
            <a:endParaRPr lang="ja-JP" altLang="en-US" dirty="0"/>
          </a:p>
        </p:txBody>
      </p:sp>
      <p:sp>
        <p:nvSpPr>
          <p:cNvPr id="10" name="タイトル 6">
            <a:extLst>
              <a:ext uri="{FF2B5EF4-FFF2-40B4-BE49-F238E27FC236}">
                <a16:creationId xmlns:a16="http://schemas.microsoft.com/office/drawing/2014/main" id="{33508106-3D28-A5F7-891C-D914D8BCFF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000" y="162256"/>
            <a:ext cx="9072000" cy="643850"/>
          </a:xfrm>
        </p:spPr>
        <p:txBody>
          <a:bodyPr vert="horz" anchor="t"/>
          <a:lstStyle/>
          <a:p>
            <a:r>
              <a:rPr lang="en-US" altLang="ja-JP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Trustworthy gait data authentication and distribution system connecting doctors, researchers and patients with lower limb musculoskeletal diseases</a:t>
            </a:r>
            <a:br>
              <a:rPr lang="en-US" altLang="ja-JP" sz="1400" dirty="0">
                <a:latin typeface="Meiryo UI" panose="020B0604030504040204" pitchFamily="50" charset="-128"/>
                <a:ea typeface="Meiryo UI" panose="020B0604030504040204" pitchFamily="50" charset="-128"/>
              </a:rPr>
            </a:br>
            <a:r>
              <a:rPr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（</a:t>
            </a:r>
            <a:r>
              <a:rPr lang="en-US" altLang="ja-JP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ORPHE Inc.</a:t>
            </a:r>
            <a:r>
              <a:rPr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）</a:t>
            </a:r>
            <a:r>
              <a:rPr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（</a:t>
            </a:r>
            <a:r>
              <a:rPr lang="en-US" altLang="ja-JP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2/2</a:t>
            </a:r>
            <a:r>
              <a:rPr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）</a:t>
            </a:r>
            <a:endParaRPr kumimoji="1" lang="ja-JP" altLang="en-US" sz="1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0832618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STYLE_ID" val="35e8e40f-b990-41de-a0fc-543397efce71"/>
  <p:tag name="EE4P_LANGUAGE_ID" val="1041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DT Template_A4_J_202201">
  <a:themeElements>
    <a:clrScheme name="DT">
      <a:dk1>
        <a:sysClr val="windowText" lastClr="000000"/>
      </a:dk1>
      <a:lt1>
        <a:sysClr val="window" lastClr="FFFFFF"/>
      </a:lt1>
      <a:dk2>
        <a:srgbClr val="53565A"/>
      </a:dk2>
      <a:lt2>
        <a:srgbClr val="D0D0CE"/>
      </a:lt2>
      <a:accent1>
        <a:srgbClr val="86BC25"/>
      </a:accent1>
      <a:accent2>
        <a:srgbClr val="43B02A"/>
      </a:accent2>
      <a:accent3>
        <a:srgbClr val="26890D"/>
      </a:accent3>
      <a:accent4>
        <a:srgbClr val="046A38"/>
      </a:accent4>
      <a:accent5>
        <a:srgbClr val="0D8390"/>
      </a:accent5>
      <a:accent6>
        <a:srgbClr val="007CB0"/>
      </a:accent6>
      <a:hlink>
        <a:srgbClr val="00A3E0"/>
      </a:hlink>
      <a:folHlink>
        <a:srgbClr val="7F7F7F"/>
      </a:folHlink>
    </a:clrScheme>
    <a:fontScheme name="DT">
      <a:majorFont>
        <a:latin typeface="Calibri"/>
        <a:ea typeface="Yu Gothic UI"/>
        <a:cs typeface=""/>
      </a:majorFont>
      <a:minorFont>
        <a:latin typeface="Calibri Light"/>
        <a:ea typeface="Yu Gothic U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gray">
        <a:solidFill>
          <a:srgbClr val="BBBCBC"/>
        </a:solidFill>
        <a:ln w="12700" algn="ctr">
          <a:solidFill>
            <a:srgbClr val="BBBCBC"/>
          </a:solidFill>
          <a:miter lim="800000"/>
          <a:headEnd/>
          <a:tailEnd/>
        </a:ln>
      </a:spPr>
      <a:bodyPr rot="0" spcFirstLastPara="0" vertOverflow="overflow" horzOverflow="overflow" vert="horz" wrap="square" lIns="0" tIns="0" rIns="0" bIns="0" numCol="1" spcCol="0" rtlCol="0" fromWordArt="0" anchor="ctr" anchorCtr="0" forceAA="0" compatLnSpc="1">
        <a:prstTxWarp prst="textNoShape">
          <a:avLst/>
        </a:prstTxWarp>
        <a:noAutofit/>
      </a:bodyPr>
      <a:lstStyle>
        <a:defPPr marL="0" marR="0" indent="0" algn="ctr" defTabSz="990564" rtl="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Pct val="100000"/>
          <a:buFont typeface="Wingdings" panose="05000000000000000000" pitchFamily="2" charset="2"/>
          <a:buNone/>
          <a:tabLst/>
          <a:defRPr kumimoji="1" sz="1200" b="0" i="0" u="none" strike="noStrike" kern="1200" cap="none" spc="0" normalizeH="0" baseline="0" noProof="0" dirty="0" smtClean="0">
            <a:ln>
              <a:noFill/>
            </a:ln>
            <a:solidFill>
              <a:prstClr val="black"/>
            </a:solidFill>
            <a:effectLst/>
            <a:uLnTx/>
            <a:uFillTx/>
            <a:latin typeface="+mn-lt"/>
            <a:ea typeface="+mn-ea"/>
            <a:cs typeface="+mn-cs"/>
          </a:defRPr>
        </a:defPPr>
      </a:lstStyle>
    </a:spDef>
    <a:lnDef>
      <a:spPr bwMode="gray">
        <a:ln w="12700"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none" lIns="0" tIns="0" rIns="0" bIns="0" rtlCol="0">
        <a:spAutoFit/>
      </a:bodyPr>
      <a:lstStyle>
        <a:defPPr marL="0" marR="0" indent="0" algn="l" defTabSz="990564" rtl="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Pct val="100000"/>
          <a:buFont typeface="Wingdings" panose="05000000000000000000" pitchFamily="2" charset="2"/>
          <a:buNone/>
          <a:tabLst/>
          <a:defRPr kumimoji="1" sz="1200" b="0" i="0" u="none" strike="noStrike" kern="1200" cap="none" spc="0" normalizeH="0" baseline="0" noProof="0" dirty="0" smtClean="0">
            <a:ln>
              <a:noFill/>
            </a:ln>
            <a:solidFill>
              <a:prstClr val="black"/>
            </a:solidFill>
            <a:effectLst/>
            <a:uLnTx/>
            <a:uFillTx/>
            <a:latin typeface="+mn-lt"/>
            <a:ea typeface="+mn-ea"/>
            <a:cs typeface="+mn-cs"/>
          </a:defRPr>
        </a:defPPr>
      </a:lstStyle>
    </a:txDef>
  </a:objectDefaults>
  <a:extraClrSchemeLst/>
  <a:custClrLst>
    <a:custClr name="Green 7">
      <a:srgbClr val="2C5234"/>
    </a:custClr>
    <a:custClr name="Green 6">
      <a:srgbClr val="046A38"/>
    </a:custClr>
    <a:custClr name="Green 5">
      <a:srgbClr val="009A44"/>
    </a:custClr>
    <a:custClr name="Green 4">
      <a:srgbClr val="43B02A"/>
    </a:custClr>
    <a:custClr name="Deloitte Green">
      <a:srgbClr val="86BC25"/>
    </a:custClr>
    <a:custClr name="Green 2">
      <a:srgbClr val="C4D600"/>
    </a:custClr>
    <a:custClr name="Green 1">
      <a:srgbClr val="E3E48D"/>
    </a:custClr>
    <a:custClr name="Teal 7">
      <a:srgbClr val="004F59"/>
    </a:custClr>
    <a:custClr name="Teal 6">
      <a:srgbClr val="007680"/>
    </a:custClr>
    <a:custClr name="Teal 5">
      <a:srgbClr val="0097A9"/>
    </a:custClr>
    <a:custClr name="Teal 4">
      <a:srgbClr val="00ABAB"/>
    </a:custClr>
    <a:custClr name="Teal 3">
      <a:srgbClr val="6FC2B4"/>
    </a:custClr>
    <a:custClr name="Teal 2">
      <a:srgbClr val="9DD4CF"/>
    </a:custClr>
    <a:custClr name="Teal 1">
      <a:srgbClr val="DDEFE8"/>
    </a:custClr>
    <a:custClr name="Blue 7">
      <a:srgbClr val="041E42"/>
    </a:custClr>
    <a:custClr name="Blue 6">
      <a:srgbClr val="012169"/>
    </a:custClr>
    <a:custClr name="Blue 5">
      <a:srgbClr val="005587"/>
    </a:custClr>
    <a:custClr name="Blue 4">
      <a:srgbClr val="0076A8"/>
    </a:custClr>
    <a:custClr name="Blue 3">
      <a:srgbClr val="00A3E0"/>
    </a:custClr>
    <a:custClr name="Blue 2">
      <a:srgbClr val="62B5E5"/>
    </a:custClr>
    <a:custClr name="Blue 1">
      <a:srgbClr val="A0DCFF"/>
    </a:custClr>
    <a:custClr name="Cool Gray 11">
      <a:srgbClr val="53565A"/>
    </a:custClr>
    <a:custClr name="Cool Gray 10">
      <a:srgbClr val="63666A"/>
    </a:custClr>
    <a:custClr name="Cool Gray 9">
      <a:srgbClr val="75787B"/>
    </a:custClr>
    <a:custClr name="Cool Gray 7">
      <a:srgbClr val="97999B"/>
    </a:custClr>
    <a:custClr name="Cool Gray 6">
      <a:srgbClr val="A7A8AA"/>
    </a:custClr>
    <a:custClr name="Cool Gray 4">
      <a:srgbClr val="BBBCBC"/>
    </a:custClr>
    <a:custClr name="Cool Gray 2">
      <a:srgbClr val="D0D0CE"/>
    </a:custClr>
    <a:custClr name="White">
      <a:srgbClr val="FFFFFF"/>
    </a:custClr>
    <a:custClr name="Black">
      <a:srgbClr val="000000"/>
    </a:custClr>
    <a:custClr name="Red">
      <a:srgbClr val="DA291C"/>
    </a:custClr>
    <a:custClr name="Orange">
      <a:srgbClr val="ED8B00"/>
    </a:custClr>
    <a:custClr name="Yellow">
      <a:srgbClr val="FFCD00"/>
    </a:custClr>
  </a:custClrLst>
  <a:extLst>
    <a:ext uri="{05A4C25C-085E-4340-85A3-A5531E510DB2}">
      <thm15:themeFamily xmlns:thm15="http://schemas.microsoft.com/office/thememl/2012/main" name="DT Template_short.pptx" id="{52AA5A50-534E-4FF2-A9C6-60384768A59E}" vid="{85CCAD22-7E6D-4231-9414-B57367F235C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f5bdd6e-cdf8-469d-93d0-f7a8c007309d" xsi:nil="true"/>
    <lcf76f155ced4ddcb4097134ff3c332f xmlns="b8d61b6e-2b10-43a3-a2ce-3f7d4d0c929e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A9B6F9B428D7634495880DE4F0D8D879" ma:contentTypeVersion="12" ma:contentTypeDescription="新しいドキュメントを作成します。" ma:contentTypeScope="" ma:versionID="fc08b5dad98e6f6d8f5f2a35db9e8729">
  <xsd:schema xmlns:xsd="http://www.w3.org/2001/XMLSchema" xmlns:xs="http://www.w3.org/2001/XMLSchema" xmlns:p="http://schemas.microsoft.com/office/2006/metadata/properties" xmlns:ns2="b8d61b6e-2b10-43a3-a2ce-3f7d4d0c929e" xmlns:ns3="ff5bdd6e-cdf8-469d-93d0-f7a8c007309d" targetNamespace="http://schemas.microsoft.com/office/2006/metadata/properties" ma:root="true" ma:fieldsID="373401851f10c928940e7bdebc0e62c4" ns2:_="" ns3:_="">
    <xsd:import namespace="b8d61b6e-2b10-43a3-a2ce-3f7d4d0c929e"/>
    <xsd:import namespace="ff5bdd6e-cdf8-469d-93d0-f7a8c007309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d61b6e-2b10-43a3-a2ce-3f7d4d0c929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1e1c6816-2a4f-4461-93c7-8dd281d6228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f5bdd6e-cdf8-469d-93d0-f7a8c007309d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c4cf278e-2034-4d2d-8b8d-d0c50db40621}" ma:internalName="TaxCatchAll" ma:showField="CatchAllData" ma:web="ff5bdd6e-cdf8-469d-93d0-f7a8c007309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5E695B8-1288-4548-9E78-FFC8B6C42309}">
  <ds:schemaRefs>
    <ds:schemaRef ds:uri="http://www.w3.org/XML/1998/namespace"/>
    <ds:schemaRef ds:uri="http://purl.org/dc/elements/1.1/"/>
    <ds:schemaRef ds:uri="http://purl.org/dc/dcmitype/"/>
    <ds:schemaRef ds:uri="http://schemas.openxmlformats.org/package/2006/metadata/core-properties"/>
    <ds:schemaRef ds:uri="http://schemas.microsoft.com/office/2006/metadata/properties"/>
    <ds:schemaRef ds:uri="http://schemas.microsoft.com/office/2006/documentManagement/types"/>
    <ds:schemaRef ds:uri="80bbe118-c2f1-471f-9be9-b0f7447cf65e"/>
    <ds:schemaRef ds:uri="http://schemas.microsoft.com/office/infopath/2007/PartnerControls"/>
    <ds:schemaRef ds:uri="a0a9c787-db28-489b-b6e5-9fce90a89bb0"/>
    <ds:schemaRef ds:uri="http://purl.org/dc/terms/"/>
    <ds:schemaRef ds:uri="ff5bdd6e-cdf8-469d-93d0-f7a8c007309d"/>
    <ds:schemaRef ds:uri="b8d61b6e-2b10-43a3-a2ce-3f7d4d0c929e"/>
  </ds:schemaRefs>
</ds:datastoreItem>
</file>

<file path=customXml/itemProps2.xml><?xml version="1.0" encoding="utf-8"?>
<ds:datastoreItem xmlns:ds="http://schemas.openxmlformats.org/officeDocument/2006/customXml" ds:itemID="{F260A213-0CA2-43AE-BCB3-C2490D22D4A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8d61b6e-2b10-43a3-a2ce-3f7d4d0c929e"/>
    <ds:schemaRef ds:uri="ff5bdd6e-cdf8-469d-93d0-f7a8c007309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E47F91C-ED49-412A-895B-7144041773B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0</TotalTime>
  <Words>683</Words>
  <Application>Microsoft Office PowerPoint</Application>
  <PresentationFormat>A4 210 x 297 mm</PresentationFormat>
  <Paragraphs>98</Paragraphs>
  <Slides>2</Slides>
  <Notes>1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12" baseType="lpstr">
      <vt:lpstr>Gill Sans</vt:lpstr>
      <vt:lpstr>Meiryo UI</vt:lpstr>
      <vt:lpstr>メイリオ</vt:lpstr>
      <vt:lpstr>Arial</vt:lpstr>
      <vt:lpstr>Calibri</vt:lpstr>
      <vt:lpstr>Calibri Light</vt:lpstr>
      <vt:lpstr>Verdana</vt:lpstr>
      <vt:lpstr>Wingdings</vt:lpstr>
      <vt:lpstr>DT Template_A4_J_202201</vt:lpstr>
      <vt:lpstr>think-cell スライド</vt:lpstr>
      <vt:lpstr>Trustworthy gait data authentication and distribution system connecting doctors, researchers and patients with lower limb musculoskeletal diseases （ORPHE Inc.）（1/2）</vt:lpstr>
      <vt:lpstr>Trustworthy gait data authentication and distribution system connecting doctors, researchers and patients with lower limb musculoskeletal diseases （ORPHE Inc.）（2/2）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2024-03-23T06:17:22Z</dcterms:created>
  <dcterms:modified xsi:type="dcterms:W3CDTF">2024-06-04T08:32:12Z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ea60d57e-af5b-4752-ac57-3e4f28ca11dc_Enabled">
    <vt:lpwstr>true</vt:lpwstr>
  </property>
  <property fmtid="{D5CDD505-2E9C-101B-9397-08002B2CF9AE}" pid="3" name="MSIP_Label_ea60d57e-af5b-4752-ac57-3e4f28ca11dc_SetDate">
    <vt:lpwstr>2024-03-23T06:17:24Z</vt:lpwstr>
  </property>
  <property fmtid="{D5CDD505-2E9C-101B-9397-08002B2CF9AE}" pid="4" name="MSIP_Label_ea60d57e-af5b-4752-ac57-3e4f28ca11dc_Method">
    <vt:lpwstr>Standard</vt:lpwstr>
  </property>
  <property fmtid="{D5CDD505-2E9C-101B-9397-08002B2CF9AE}" pid="5" name="MSIP_Label_ea60d57e-af5b-4752-ac57-3e4f28ca11dc_Name">
    <vt:lpwstr>ea60d57e-af5b-4752-ac57-3e4f28ca11dc</vt:lpwstr>
  </property>
  <property fmtid="{D5CDD505-2E9C-101B-9397-08002B2CF9AE}" pid="6" name="MSIP_Label_ea60d57e-af5b-4752-ac57-3e4f28ca11dc_SiteId">
    <vt:lpwstr>36da45f1-dd2c-4d1f-af13-5abe46b99921</vt:lpwstr>
  </property>
  <property fmtid="{D5CDD505-2E9C-101B-9397-08002B2CF9AE}" pid="7" name="MSIP_Label_ea60d57e-af5b-4752-ac57-3e4f28ca11dc_ActionId">
    <vt:lpwstr>6073c9f8-2b5b-453f-89f3-0fb979691716</vt:lpwstr>
  </property>
  <property fmtid="{D5CDD505-2E9C-101B-9397-08002B2CF9AE}" pid="8" name="MSIP_Label_ea60d57e-af5b-4752-ac57-3e4f28ca11dc_ContentBits">
    <vt:lpwstr>0</vt:lpwstr>
  </property>
  <property fmtid="{D5CDD505-2E9C-101B-9397-08002B2CF9AE}" pid="9" name="ContentTypeId">
    <vt:lpwstr>0x010100232F9C2F28AFE34988257E434D6816F1</vt:lpwstr>
  </property>
  <property fmtid="{D5CDD505-2E9C-101B-9397-08002B2CF9AE}" pid="10" name="MediaServiceImageTags">
    <vt:lpwstr/>
  </property>
</Properties>
</file>