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3"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BE6BD2-B5EB-4B4D-BC0C-55F7C25F1BD5}" v="29" dt="2024-04-19T02:57:49.565"/>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5" autoAdjust="0"/>
    <p:restoredTop sz="96391" autoAdjust="0"/>
  </p:normalViewPr>
  <p:slideViewPr>
    <p:cSldViewPr snapToGrid="0" showGuides="1">
      <p:cViewPr varScale="1">
        <p:scale>
          <a:sx n="73" d="100"/>
          <a:sy n="73" d="100"/>
        </p:scale>
        <p:origin x="480" y="66"/>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em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extLst>
              <p:ext uri="{D42A27DB-BD31-4B8C-83A1-F6EECF244321}">
                <p14:modId xmlns:p14="http://schemas.microsoft.com/office/powerpoint/2010/main" val="56450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204395" y="162256"/>
            <a:ext cx="9497210" cy="369683"/>
          </a:xfrm>
        </p:spPr>
        <p:txBody>
          <a:bodyPr vert="horz"/>
          <a:lstStyle/>
          <a:p>
            <a:r>
              <a:rPr lang="ja-JP" altLang="en-US" sz="1600" dirty="0">
                <a:latin typeface="Meiryo UI" panose="020B0604030504040204" pitchFamily="50" charset="-128"/>
                <a:ea typeface="Meiryo UI" panose="020B0604030504040204" pitchFamily="50" charset="-128"/>
              </a:rPr>
              <a:t>臨床試験及び医療現場における信頼性及び応用可能性の高い情報流通システム</a:t>
            </a:r>
            <a:r>
              <a:rPr lang="ja-JP" altLang="en-US" sz="1600" b="1" dirty="0">
                <a:latin typeface="Meiryo UI" panose="020B0604030504040204" pitchFamily="50" charset="-128"/>
                <a:ea typeface="Meiryo UI" panose="020B0604030504040204" pitchFamily="50" charset="-128"/>
              </a:rPr>
              <a:t>（シミック株式会社）</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a:t>
            </a:r>
            <a:endParaRPr kumimoji="1" lang="ja-JP" altLang="en-US" sz="1600" dirty="0">
              <a:latin typeface="Meiryo UI" panose="020B0604030504040204" pitchFamily="50" charset="-128"/>
              <a:ea typeface="Meiryo UI" panose="020B0604030504040204" pitchFamily="50" charset="-128"/>
            </a:endParaRPr>
          </a:p>
        </p:txBody>
      </p:sp>
      <p:grpSp>
        <p:nvGrpSpPr>
          <p:cNvPr id="70" name="グループ化 69"/>
          <p:cNvGrpSpPr/>
          <p:nvPr/>
        </p:nvGrpSpPr>
        <p:grpSpPr>
          <a:xfrm>
            <a:off x="355845" y="647702"/>
            <a:ext cx="9467459" cy="6020945"/>
            <a:chOff x="355845" y="647702"/>
            <a:chExt cx="9467459" cy="6020945"/>
          </a:xfrm>
        </p:grpSpPr>
        <p:sp>
          <p:nvSpPr>
            <p:cNvPr id="71" name="Rectangle 5"/>
            <p:cNvSpPr/>
            <p:nvPr/>
          </p:nvSpPr>
          <p:spPr>
            <a:xfrm>
              <a:off x="355845" y="997290"/>
              <a:ext cx="4208718" cy="2982952"/>
            </a:xfrm>
            <a:prstGeom prst="rect">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dirty="0">
                  <a:latin typeface="Meiryo UI" panose="020B0604030504040204" pitchFamily="50" charset="-128"/>
                  <a:ea typeface="Meiryo UI" panose="020B0604030504040204" pitchFamily="50" charset="-128"/>
                </a:rPr>
                <a:t>現在の課題（ペインポイント）</a:t>
              </a:r>
            </a:p>
          </p:txBody>
        </p:sp>
        <p:sp>
          <p:nvSpPr>
            <p:cNvPr id="72" name="Rectangle 6"/>
            <p:cNvSpPr/>
            <p:nvPr/>
          </p:nvSpPr>
          <p:spPr>
            <a:xfrm>
              <a:off x="355845" y="684870"/>
              <a:ext cx="4208718" cy="312419"/>
            </a:xfrm>
            <a:prstGeom prst="rect">
              <a:avLst/>
            </a:prstGeom>
            <a:solidFill>
              <a:schemeClr val="tx1">
                <a:lumMod val="50000"/>
                <a:lumOff val="50000"/>
              </a:schemeClr>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050" b="1" dirty="0">
                  <a:latin typeface="Meiryo UI" panose="020B0604030504040204" pitchFamily="50" charset="-128"/>
                  <a:ea typeface="Meiryo UI" panose="020B0604030504040204" pitchFamily="50" charset="-128"/>
                </a:rPr>
                <a:t>現在の課題（ペインポイント）（</a:t>
              </a:r>
              <a:r>
                <a:rPr lang="en-US" altLang="ja-JP" sz="1050" b="1" dirty="0">
                  <a:latin typeface="Meiryo UI" panose="020B0604030504040204" pitchFamily="50" charset="-128"/>
                  <a:ea typeface="Meiryo UI" panose="020B0604030504040204" pitchFamily="50" charset="-128"/>
                </a:rPr>
                <a:t>As-Is</a:t>
              </a:r>
              <a:r>
                <a:rPr lang="ja-JP" altLang="en-US" sz="1050" b="1" dirty="0">
                  <a:latin typeface="Meiryo UI" panose="020B0604030504040204" pitchFamily="50" charset="-128"/>
                  <a:ea typeface="Meiryo UI" panose="020B0604030504040204" pitchFamily="50" charset="-128"/>
                </a:rPr>
                <a:t>）</a:t>
              </a:r>
            </a:p>
          </p:txBody>
        </p:sp>
        <p:sp>
          <p:nvSpPr>
            <p:cNvPr id="73" name="Rectangle 7"/>
            <p:cNvSpPr/>
            <p:nvPr/>
          </p:nvSpPr>
          <p:spPr>
            <a:xfrm>
              <a:off x="5288714" y="997290"/>
              <a:ext cx="4250185" cy="2982951"/>
            </a:xfrm>
            <a:prstGeom prst="rect">
              <a:avLst/>
            </a:prstGeom>
            <a:solidFill>
              <a:schemeClr val="bg1"/>
            </a:solidFill>
            <a:ln w="19050">
              <a:solidFill>
                <a:srgbClr val="55B9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100" b="1" dirty="0">
                  <a:latin typeface="Meiryo UI" panose="020B0604030504040204" pitchFamily="50" charset="-128"/>
                  <a:ea typeface="Meiryo UI" panose="020B0604030504040204" pitchFamily="50" charset="-128"/>
                </a:rPr>
                <a:t>現在の課題（ペインポイント）</a:t>
              </a:r>
            </a:p>
          </p:txBody>
        </p:sp>
        <p:sp>
          <p:nvSpPr>
            <p:cNvPr id="74" name="Rectangle 8"/>
            <p:cNvSpPr/>
            <p:nvPr/>
          </p:nvSpPr>
          <p:spPr>
            <a:xfrm>
              <a:off x="5288714" y="684870"/>
              <a:ext cx="4250185" cy="312419"/>
            </a:xfrm>
            <a:prstGeom prst="rect">
              <a:avLst/>
            </a:prstGeom>
            <a:solidFill>
              <a:srgbClr val="55B9EA"/>
            </a:solidFill>
            <a:ln w="19050">
              <a:solidFill>
                <a:srgbClr val="55B9E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050" b="1" dirty="0">
                  <a:latin typeface="Meiryo UI" panose="020B0604030504040204" pitchFamily="50" charset="-128"/>
                  <a:ea typeface="Meiryo UI" panose="020B0604030504040204" pitchFamily="50" charset="-128"/>
                </a:rPr>
                <a:t>Trusted Web</a:t>
              </a:r>
              <a:r>
                <a:rPr lang="ja-JP" altLang="en-US" sz="1050" b="1" dirty="0">
                  <a:latin typeface="Meiryo UI" panose="020B0604030504040204" pitchFamily="50" charset="-128"/>
                  <a:ea typeface="Meiryo UI" panose="020B0604030504040204" pitchFamily="50" charset="-128"/>
                </a:rPr>
                <a:t>の実現により解決する内容（</a:t>
              </a:r>
              <a:r>
                <a:rPr lang="en-US" altLang="ja-JP" sz="1050" b="1" dirty="0">
                  <a:latin typeface="Meiryo UI" panose="020B0604030504040204" pitchFamily="50" charset="-128"/>
                  <a:ea typeface="Meiryo UI" panose="020B0604030504040204" pitchFamily="50" charset="-128"/>
                </a:rPr>
                <a:t>To-Be</a:t>
              </a:r>
              <a:r>
                <a:rPr lang="ja-JP" altLang="en-US" sz="1050" b="1" dirty="0">
                  <a:latin typeface="Meiryo UI" panose="020B0604030504040204" pitchFamily="50" charset="-128"/>
                  <a:ea typeface="Meiryo UI" panose="020B0604030504040204" pitchFamily="50" charset="-128"/>
                </a:rPr>
                <a:t>）</a:t>
              </a:r>
            </a:p>
          </p:txBody>
        </p:sp>
        <p:sp>
          <p:nvSpPr>
            <p:cNvPr id="75" name="TextBox 9"/>
            <p:cNvSpPr txBox="1"/>
            <p:nvPr/>
          </p:nvSpPr>
          <p:spPr>
            <a:xfrm>
              <a:off x="457446" y="1021747"/>
              <a:ext cx="4076659" cy="2877711"/>
            </a:xfrm>
            <a:prstGeom prst="rect">
              <a:avLst/>
            </a:prstGeom>
            <a:noFill/>
          </p:spPr>
          <p:txBody>
            <a:bodyPr wrap="square" rtlCol="0">
              <a:spAutoFit/>
            </a:bodyPr>
            <a:lstStyle/>
            <a:p>
              <a:pPr marL="274325" indent="-274325">
                <a:buFont typeface="+mj-lt"/>
                <a:buAutoNum type="arabicPeriod"/>
              </a:pPr>
              <a:r>
                <a:rPr lang="ja-JP" altLang="en-US" sz="900" b="1" dirty="0">
                  <a:latin typeface="Meiryo UI" panose="020B0604030504040204" pitchFamily="50" charset="-128"/>
                  <a:ea typeface="Meiryo UI" panose="020B0604030504040204" pitchFamily="50" charset="-128"/>
                </a:rPr>
                <a:t>本人証明・同意取得（</a:t>
              </a:r>
              <a:r>
                <a:rPr lang="en-US" altLang="ja-JP" sz="900" b="1" dirty="0" err="1">
                  <a:latin typeface="Meiryo UI" panose="020B0604030504040204" pitchFamily="50" charset="-128"/>
                  <a:ea typeface="Meiryo UI" panose="020B0604030504040204" pitchFamily="50" charset="-128"/>
                </a:rPr>
                <a:t>eConsent</a:t>
              </a:r>
              <a:r>
                <a:rPr lang="ja-JP" altLang="en-US" sz="900" b="1" dirty="0">
                  <a:latin typeface="Meiryo UI" panose="020B0604030504040204" pitchFamily="50" charset="-128"/>
                  <a:ea typeface="Meiryo UI" panose="020B0604030504040204" pitchFamily="50" charset="-128"/>
                </a:rPr>
                <a:t>）</a:t>
              </a:r>
              <a:endParaRPr lang="en-US" altLang="ja-JP" sz="900" b="1" dirty="0">
                <a:latin typeface="Meiryo UI" panose="020B0604030504040204" pitchFamily="50" charset="-128"/>
                <a:ea typeface="Meiryo UI" panose="020B0604030504040204" pitchFamily="50" charset="-128"/>
              </a:endParaRPr>
            </a:p>
            <a:p>
              <a:pPr marL="274325" indent="-182884">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現在のオンライン診療やリモートでの治験参加同意取得（</a:t>
              </a:r>
              <a:r>
                <a:rPr lang="en-US" altLang="ja-JP" sz="900" dirty="0" err="1">
                  <a:latin typeface="Meiryo UI" panose="020B0604030504040204" pitchFamily="50" charset="-128"/>
                  <a:ea typeface="Meiryo UI" panose="020B0604030504040204" pitchFamily="50" charset="-128"/>
                </a:rPr>
                <a:t>eConsent</a:t>
              </a:r>
              <a:r>
                <a:rPr lang="ja-JP" altLang="en-US" sz="900" dirty="0">
                  <a:latin typeface="Meiryo UI" panose="020B0604030504040204" pitchFamily="50" charset="-128"/>
                  <a:ea typeface="Meiryo UI" panose="020B0604030504040204" pitchFamily="50" charset="-128"/>
                </a:rPr>
                <a:t>）などでは、本人を示す手法として</a:t>
              </a:r>
              <a:r>
                <a:rPr lang="en-US" altLang="ja-JP" sz="900" dirty="0">
                  <a:latin typeface="Meiryo UI" panose="020B0604030504040204" pitchFamily="50" charset="-128"/>
                  <a:ea typeface="Meiryo UI" panose="020B0604030504040204" pitchFamily="50" charset="-128"/>
                </a:rPr>
                <a:t>web</a:t>
              </a:r>
              <a:r>
                <a:rPr lang="ja-JP" altLang="en-US" sz="900" dirty="0">
                  <a:latin typeface="Meiryo UI" panose="020B0604030504040204" pitchFamily="50" charset="-128"/>
                  <a:ea typeface="Meiryo UI" panose="020B0604030504040204" pitchFamily="50" charset="-128"/>
                </a:rPr>
                <a:t>画面に免許書などの本人確認書類と顔を示すことで本人証明を行っているが、手法として適切とは言い難い。</a:t>
              </a:r>
              <a:endParaRPr lang="en-US" altLang="ja-JP" sz="900" dirty="0">
                <a:latin typeface="Meiryo UI" panose="020B0604030504040204" pitchFamily="50" charset="-128"/>
                <a:ea typeface="Meiryo UI" panose="020B0604030504040204" pitchFamily="50" charset="-128"/>
              </a:endParaRPr>
            </a:p>
            <a:p>
              <a:pPr marL="274325" indent="-182884">
                <a:spcAft>
                  <a:spcPts val="1200"/>
                </a:spcAft>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上記のようなリモート環境ではなく対面環境下では紙媒体への署名にて本人確認及び多様なシーンにおける本人同意（治療・入院・手術への同意、治験参加同意など）の証明としているが、紙媒体であるため他のアクションとのシームレスな紐づけ、連動が不可能。</a:t>
              </a:r>
              <a:endParaRPr lang="en-US" altLang="ja-JP" sz="900" dirty="0">
                <a:latin typeface="Meiryo UI" panose="020B0604030504040204" pitchFamily="50" charset="-128"/>
                <a:ea typeface="Meiryo UI" panose="020B0604030504040204" pitchFamily="50" charset="-128"/>
              </a:endParaRPr>
            </a:p>
            <a:p>
              <a:pPr marL="274325" indent="-274325">
                <a:buFont typeface="+mj-lt"/>
                <a:buAutoNum type="arabicPeriod" startAt="2"/>
              </a:pPr>
              <a:r>
                <a:rPr lang="en-US" altLang="ja-JP" sz="900" b="1" dirty="0">
                  <a:latin typeface="Meiryo UI" panose="020B0604030504040204" pitchFamily="50" charset="-128"/>
                  <a:ea typeface="Meiryo UI" panose="020B0604030504040204" pitchFamily="50" charset="-128"/>
                </a:rPr>
                <a:t>PHR</a:t>
              </a:r>
              <a:r>
                <a:rPr lang="ja-JP" altLang="en-US" sz="900" b="1" dirty="0">
                  <a:latin typeface="Meiryo UI" panose="020B0604030504040204" pitchFamily="50" charset="-128"/>
                  <a:ea typeface="Meiryo UI" panose="020B0604030504040204" pitchFamily="50" charset="-128"/>
                </a:rPr>
                <a:t>（ウェアラブルデバイス</a:t>
              </a:r>
              <a:r>
                <a:rPr lang="en-US" altLang="ja-JP" sz="900" b="1" dirty="0">
                  <a:latin typeface="Meiryo UI" panose="020B0604030504040204" pitchFamily="50" charset="-128"/>
                  <a:ea typeface="Meiryo UI" panose="020B0604030504040204" pitchFamily="50" charset="-128"/>
                </a:rPr>
                <a:t>etc.</a:t>
              </a:r>
              <a:r>
                <a:rPr lang="ja-JP" altLang="en-US" sz="900" b="1" dirty="0">
                  <a:latin typeface="Meiryo UI" panose="020B0604030504040204" pitchFamily="50" charset="-128"/>
                  <a:ea typeface="Meiryo UI" panose="020B0604030504040204" pitchFamily="50" charset="-128"/>
                </a:rPr>
                <a:t>）の利活用</a:t>
              </a:r>
              <a:endParaRPr lang="en-US" altLang="ja-JP" sz="900" dirty="0">
                <a:latin typeface="Meiryo UI" panose="020B0604030504040204" pitchFamily="50" charset="-128"/>
                <a:ea typeface="Meiryo UI" panose="020B0604030504040204" pitchFamily="50" charset="-128"/>
              </a:endParaRPr>
            </a:p>
            <a:p>
              <a:pPr marL="274325" indent="-182884">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一般診療及び臨床試験（</a:t>
              </a:r>
              <a:r>
                <a:rPr lang="en-US" altLang="ja-JP" sz="900" dirty="0">
                  <a:latin typeface="Meiryo UI" panose="020B0604030504040204" pitchFamily="50" charset="-128"/>
                  <a:ea typeface="Meiryo UI" panose="020B0604030504040204" pitchFamily="50" charset="-128"/>
                </a:rPr>
                <a:t>DCT</a:t>
              </a:r>
              <a:r>
                <a:rPr lang="ja-JP" altLang="en-US" sz="900" dirty="0">
                  <a:latin typeface="Meiryo UI" panose="020B0604030504040204" pitchFamily="50" charset="-128"/>
                  <a:ea typeface="Meiryo UI" panose="020B0604030504040204" pitchFamily="50" charset="-128"/>
                </a:rPr>
                <a:t>）において患者（被験者）のウェアラブルデバイス等のデータの活用が難しい状況にあるが、その理由の</a:t>
              </a:r>
              <a:r>
                <a:rPr lang="en-US" altLang="ja-JP" sz="900" dirty="0">
                  <a:latin typeface="Meiryo UI" panose="020B0604030504040204" pitchFamily="50" charset="-128"/>
                  <a:ea typeface="Meiryo UI" panose="020B0604030504040204" pitchFamily="50" charset="-128"/>
                </a:rPr>
                <a:t>1</a:t>
              </a:r>
              <a:r>
                <a:rPr lang="ja-JP" altLang="en-US" sz="900" dirty="0">
                  <a:latin typeface="Meiryo UI" panose="020B0604030504040204" pitchFamily="50" charset="-128"/>
                  <a:ea typeface="Meiryo UI" panose="020B0604030504040204" pitchFamily="50" charset="-128"/>
                </a:rPr>
                <a:t>つとして本人が同意した相手だけに同意した範囲でデータを提供する上での</a:t>
              </a:r>
              <a:r>
                <a:rPr lang="en-US" altLang="ja-JP" sz="900" dirty="0">
                  <a:latin typeface="Meiryo UI" panose="020B0604030504040204" pitchFamily="50" charset="-128"/>
                  <a:ea typeface="Meiryo UI" panose="020B0604030504040204" pitchFamily="50" charset="-128"/>
                </a:rPr>
                <a:t>Trusted</a:t>
              </a:r>
              <a:r>
                <a:rPr lang="ja-JP" altLang="en-US" sz="900" dirty="0">
                  <a:latin typeface="Meiryo UI" panose="020B0604030504040204" pitchFamily="50" charset="-128"/>
                  <a:ea typeface="Meiryo UI" panose="020B0604030504040204" pitchFamily="50" charset="-128"/>
                </a:rPr>
                <a:t>な環境整備及び制御機構が既存のネットワークおよび</a:t>
              </a:r>
              <a:r>
                <a:rPr lang="en-US" altLang="ja-JP" sz="900" dirty="0">
                  <a:latin typeface="Meiryo UI" panose="020B0604030504040204" pitchFamily="50" charset="-128"/>
                  <a:ea typeface="Meiryo UI" panose="020B0604030504040204" pitchFamily="50" charset="-128"/>
                </a:rPr>
                <a:t>device</a:t>
              </a:r>
              <a:r>
                <a:rPr lang="ja-JP" altLang="en-US" sz="900" dirty="0">
                  <a:latin typeface="Meiryo UI" panose="020B0604030504040204" pitchFamily="50" charset="-128"/>
                  <a:ea typeface="Meiryo UI" panose="020B0604030504040204" pitchFamily="50" charset="-128"/>
                </a:rPr>
                <a:t>側に存在しない。</a:t>
              </a:r>
              <a:endParaRPr lang="en-US" altLang="ja-JP" sz="900" dirty="0">
                <a:latin typeface="Meiryo UI" panose="020B0604030504040204" pitchFamily="50" charset="-128"/>
                <a:ea typeface="Meiryo UI" panose="020B0604030504040204" pitchFamily="50" charset="-128"/>
              </a:endParaRPr>
            </a:p>
            <a:p>
              <a:pPr marL="274325" indent="-182884">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上記について、個々のウェアラブルデバイスにおいて個別の技術で実装することは運用コストの増大やユーザ（患者・被験者、現場スタッフ）側の理解に負担となり現実的ではない。</a:t>
              </a:r>
              <a:endParaRPr lang="en-US" altLang="ja-JP" sz="900" dirty="0">
                <a:latin typeface="Meiryo UI" panose="020B0604030504040204" pitchFamily="50" charset="-128"/>
                <a:ea typeface="Meiryo UI" panose="020B0604030504040204" pitchFamily="50" charset="-128"/>
              </a:endParaRPr>
            </a:p>
            <a:p>
              <a:pPr marL="274325" indent="-182884">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データインテグリティの観点から、データの発生源であるウェアラブルデバイスを起点としたセキュリティや本人認証性等も考慮すべきだが、実臨床現場や臨床試験での活用という観点で技術的検証や必要性に関する調査が十分ではない。</a:t>
              </a:r>
              <a:endParaRPr lang="en-US" altLang="ja-JP" sz="900" dirty="0">
                <a:latin typeface="Meiryo UI" panose="020B0604030504040204" pitchFamily="50" charset="-128"/>
                <a:ea typeface="Meiryo UI" panose="020B0604030504040204" pitchFamily="50" charset="-128"/>
              </a:endParaRPr>
            </a:p>
          </p:txBody>
        </p:sp>
        <p:sp>
          <p:nvSpPr>
            <p:cNvPr id="76" name="TextBox 10"/>
            <p:cNvSpPr txBox="1"/>
            <p:nvPr/>
          </p:nvSpPr>
          <p:spPr>
            <a:xfrm>
              <a:off x="5393533" y="1021747"/>
              <a:ext cx="4080415" cy="2877711"/>
            </a:xfrm>
            <a:prstGeom prst="rect">
              <a:avLst/>
            </a:prstGeom>
            <a:noFill/>
          </p:spPr>
          <p:txBody>
            <a:bodyPr wrap="square" rtlCol="0">
              <a:spAutoFit/>
            </a:bodyPr>
            <a:lstStyle/>
            <a:p>
              <a:pPr marL="274325" indent="-274325">
                <a:buFont typeface="+mj-lt"/>
                <a:buAutoNum type="arabicPeriod"/>
              </a:pPr>
              <a:r>
                <a:rPr lang="ja-JP" altLang="en-US" sz="900" b="1" dirty="0">
                  <a:latin typeface="Meiryo UI" panose="020B0604030504040204" pitchFamily="50" charset="-128"/>
                  <a:ea typeface="Meiryo UI" panose="020B0604030504040204" pitchFamily="50" charset="-128"/>
                </a:rPr>
                <a:t>本人証明・同意取得（</a:t>
              </a:r>
              <a:r>
                <a:rPr lang="en-US" altLang="ja-JP" sz="900" b="1" dirty="0" err="1">
                  <a:latin typeface="Meiryo UI" panose="020B0604030504040204" pitchFamily="50" charset="-128"/>
                  <a:ea typeface="Meiryo UI" panose="020B0604030504040204" pitchFamily="50" charset="-128"/>
                </a:rPr>
                <a:t>eConsent</a:t>
              </a:r>
              <a:r>
                <a:rPr lang="ja-JP" altLang="en-US" sz="900" b="1" dirty="0">
                  <a:latin typeface="Meiryo UI" panose="020B0604030504040204" pitchFamily="50" charset="-128"/>
                  <a:ea typeface="Meiryo UI" panose="020B0604030504040204" pitchFamily="50" charset="-128"/>
                </a:rPr>
                <a:t>）</a:t>
              </a:r>
              <a:endParaRPr lang="en-US" altLang="ja-JP" sz="900" b="1" dirty="0">
                <a:latin typeface="Meiryo UI" panose="020B0604030504040204" pitchFamily="50" charset="-128"/>
                <a:ea typeface="Meiryo UI" panose="020B0604030504040204" pitchFamily="50" charset="-128"/>
              </a:endParaRPr>
            </a:p>
            <a:p>
              <a:pPr marL="274325" indent="-182884">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スマホアプリによる</a:t>
              </a:r>
              <a:r>
                <a:rPr lang="en-US" altLang="ja-JP" sz="900" dirty="0">
                  <a:latin typeface="Meiryo UI" panose="020B0604030504040204" pitchFamily="50" charset="-128"/>
                  <a:ea typeface="Meiryo UI" panose="020B0604030504040204" pitchFamily="50" charset="-128"/>
                </a:rPr>
                <a:t>Persona</a:t>
              </a:r>
              <a:r>
                <a:rPr lang="ja-JP" altLang="en-US" sz="900" dirty="0">
                  <a:latin typeface="Meiryo UI" panose="020B0604030504040204" pitchFamily="50" charset="-128"/>
                  <a:ea typeface="Meiryo UI" panose="020B0604030504040204" pitchFamily="50" charset="-128"/>
                </a:rPr>
                <a:t>作成、</a:t>
              </a:r>
              <a:r>
                <a:rPr lang="en-US" altLang="ja-JP" sz="900" dirty="0">
                  <a:latin typeface="Meiryo UI" panose="020B0604030504040204" pitchFamily="50" charset="-128"/>
                  <a:ea typeface="Meiryo UI" panose="020B0604030504040204" pitchFamily="50" charset="-128"/>
                </a:rPr>
                <a:t>DID</a:t>
              </a:r>
              <a:r>
                <a:rPr lang="ja-JP" altLang="en-US" sz="900" dirty="0">
                  <a:latin typeface="Meiryo UI" panose="020B0604030504040204" pitchFamily="50" charset="-128"/>
                  <a:ea typeface="Meiryo UI" panose="020B0604030504040204" pitchFamily="50" charset="-128"/>
                </a:rPr>
                <a:t>実装及び病院スタッフ（及び製薬企業</a:t>
              </a:r>
              <a:r>
                <a:rPr lang="en-US" altLang="ja-JP" sz="900" dirty="0">
                  <a:latin typeface="Meiryo UI" panose="020B0604030504040204" pitchFamily="50" charset="-128"/>
                  <a:ea typeface="Meiryo UI" panose="020B0604030504040204" pitchFamily="50" charset="-128"/>
                </a:rPr>
                <a:t>/CRO</a:t>
              </a:r>
              <a:r>
                <a:rPr lang="ja-JP" altLang="en-US" sz="900" dirty="0">
                  <a:latin typeface="Meiryo UI" panose="020B0604030504040204" pitchFamily="50" charset="-128"/>
                  <a:ea typeface="Meiryo UI" panose="020B0604030504040204" pitchFamily="50" charset="-128"/>
                </a:rPr>
                <a:t>スタッフ）との</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による</a:t>
              </a:r>
              <a:r>
                <a:rPr lang="en-US" altLang="ja-JP" sz="900" dirty="0">
                  <a:latin typeface="Meiryo UI" panose="020B0604030504040204" pitchFamily="50" charset="-128"/>
                  <a:ea typeface="Meiryo UI" panose="020B0604030504040204" pitchFamily="50" charset="-128"/>
                </a:rPr>
                <a:t>Trust</a:t>
              </a:r>
              <a:r>
                <a:rPr lang="ja-JP" altLang="en-US" sz="900" dirty="0">
                  <a:latin typeface="Meiryo UI" panose="020B0604030504040204" pitchFamily="50" charset="-128"/>
                  <a:ea typeface="Meiryo UI" panose="020B0604030504040204" pitchFamily="50" charset="-128"/>
                </a:rPr>
                <a:t>な関係性の構築</a:t>
              </a:r>
              <a:endParaRPr lang="en-US" altLang="ja-JP" sz="900" dirty="0">
                <a:latin typeface="Meiryo UI" panose="020B0604030504040204" pitchFamily="50" charset="-128"/>
                <a:ea typeface="Meiryo UI" panose="020B0604030504040204" pitchFamily="50" charset="-128"/>
              </a:endParaRPr>
            </a:p>
            <a:p>
              <a:pPr marL="274325" indent="-182884">
                <a:spcAft>
                  <a:spcPts val="600"/>
                </a:spcAft>
                <a:buFont typeface="Arial" panose="020B0604020202020204" pitchFamily="34" charset="0"/>
                <a:buChar char="•"/>
              </a:pPr>
              <a:r>
                <a:rPr lang="ja-JP" altLang="en-US" sz="900" dirty="0">
                  <a:latin typeface="Meiryo UI" panose="020B0604030504040204" pitchFamily="50" charset="-128"/>
                  <a:ea typeface="Meiryo UI" panose="020B0604030504040204" pitchFamily="50" charset="-128"/>
                </a:rPr>
                <a:t>病院スタッフ（及び製薬企業</a:t>
              </a:r>
              <a:r>
                <a:rPr lang="en-US" altLang="ja-JP" sz="900" dirty="0">
                  <a:latin typeface="Meiryo UI" panose="020B0604030504040204" pitchFamily="50" charset="-128"/>
                  <a:ea typeface="Meiryo UI" panose="020B0604030504040204" pitchFamily="50" charset="-128"/>
                </a:rPr>
                <a:t>/CRO</a:t>
              </a:r>
              <a:r>
                <a:rPr lang="ja-JP" altLang="en-US" sz="900" dirty="0">
                  <a:latin typeface="Meiryo UI" panose="020B0604030504040204" pitchFamily="50" charset="-128"/>
                  <a:ea typeface="Meiryo UI" panose="020B0604030504040204" pitchFamily="50" charset="-128"/>
                </a:rPr>
                <a:t>スタッフ）と</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をした時点で、本人確認及び同意取得が完了したと捉え、医療機関側のデバイスに表示した</a:t>
              </a:r>
              <a:r>
                <a:rPr lang="en-US" altLang="ja-JP" sz="900" dirty="0">
                  <a:latin typeface="Meiryo UI" panose="020B0604030504040204" pitchFamily="50" charset="-128"/>
                  <a:ea typeface="Meiryo UI" panose="020B0604030504040204" pitchFamily="50" charset="-128"/>
                </a:rPr>
                <a:t>eDocument</a:t>
              </a:r>
              <a:r>
                <a:rPr lang="ja-JP" altLang="en-US" sz="900" dirty="0">
                  <a:latin typeface="Meiryo UI" panose="020B0604030504040204" pitchFamily="50" charset="-128"/>
                  <a:ea typeface="Meiryo UI" panose="020B0604030504040204" pitchFamily="50" charset="-128"/>
                </a:rPr>
                <a:t>に</a:t>
              </a:r>
              <a:r>
                <a:rPr lang="en-US" altLang="ja-JP" sz="900" dirty="0">
                  <a:latin typeface="Meiryo UI" panose="020B0604030504040204" pitchFamily="50" charset="-128"/>
                  <a:ea typeface="Meiryo UI" panose="020B0604030504040204" pitchFamily="50" charset="-128"/>
                </a:rPr>
                <a:t>DID</a:t>
              </a:r>
              <a:r>
                <a:rPr lang="ja-JP" altLang="en-US" sz="900" dirty="0">
                  <a:latin typeface="Meiryo UI" panose="020B0604030504040204" pitchFamily="50" charset="-128"/>
                  <a:ea typeface="Meiryo UI" panose="020B0604030504040204" pitchFamily="50" charset="-128"/>
                </a:rPr>
                <a:t>に紐づけた個人情報から</a:t>
              </a:r>
              <a:r>
                <a:rPr lang="en-US" altLang="ja-JP" sz="900" dirty="0">
                  <a:latin typeface="Meiryo UI" panose="020B0604030504040204" pitchFamily="50" charset="-128"/>
                  <a:ea typeface="Meiryo UI" panose="020B0604030504040204" pitchFamily="50" charset="-128"/>
                </a:rPr>
                <a:t>eSignature</a:t>
              </a:r>
              <a:r>
                <a:rPr lang="ja-JP" altLang="en-US" sz="900" dirty="0">
                  <a:latin typeface="Meiryo UI" panose="020B0604030504040204" pitchFamily="50" charset="-128"/>
                  <a:ea typeface="Meiryo UI" panose="020B0604030504040204" pitchFamily="50" charset="-128"/>
                </a:rPr>
                <a:t>を載せることで同意取得のプロセスを可視化（</a:t>
              </a:r>
              <a:r>
                <a:rPr lang="en-US" altLang="ja-JP" sz="900" dirty="0">
                  <a:latin typeface="Meiryo UI" panose="020B0604030504040204" pitchFamily="50" charset="-128"/>
                  <a:ea typeface="Meiryo UI" panose="020B0604030504040204" pitchFamily="50" charset="-128"/>
                </a:rPr>
                <a:t>=</a:t>
              </a:r>
              <a:r>
                <a:rPr lang="en-US" altLang="ja-JP" sz="900" dirty="0" err="1">
                  <a:latin typeface="Meiryo UI" panose="020B0604030504040204" pitchFamily="50" charset="-128"/>
                  <a:ea typeface="Meiryo UI" panose="020B0604030504040204" pitchFamily="50" charset="-128"/>
                </a:rPr>
                <a:t>eConsent</a:t>
              </a:r>
              <a:r>
                <a:rPr lang="ja-JP" altLang="en-US" sz="900" dirty="0">
                  <a:latin typeface="Meiryo UI" panose="020B0604030504040204" pitchFamily="50" charset="-128"/>
                  <a:ea typeface="Meiryo UI" panose="020B0604030504040204" pitchFamily="50" charset="-128"/>
                </a:rPr>
                <a:t>）</a:t>
              </a:r>
              <a:endParaRPr lang="en-US" altLang="ja-JP" sz="900" dirty="0">
                <a:latin typeface="Meiryo UI" panose="020B0604030504040204" pitchFamily="50" charset="-128"/>
                <a:ea typeface="Meiryo UI" panose="020B0604030504040204" pitchFamily="50" charset="-128"/>
              </a:endParaRPr>
            </a:p>
            <a:p>
              <a:pPr marL="274325" indent="-274325">
                <a:buFont typeface="+mj-lt"/>
                <a:buAutoNum type="arabicPeriod" startAt="2"/>
              </a:pPr>
              <a:r>
                <a:rPr lang="en-US" altLang="ja-JP" sz="900" b="1" dirty="0">
                  <a:latin typeface="Meiryo UI" panose="020B0604030504040204" pitchFamily="50" charset="-128"/>
                  <a:ea typeface="Meiryo UI" panose="020B0604030504040204" pitchFamily="50" charset="-128"/>
                </a:rPr>
                <a:t>PHR</a:t>
              </a:r>
              <a:r>
                <a:rPr lang="ja-JP" altLang="en-US" sz="900" b="1" dirty="0">
                  <a:latin typeface="Meiryo UI" panose="020B0604030504040204" pitchFamily="50" charset="-128"/>
                  <a:ea typeface="Meiryo UI" panose="020B0604030504040204" pitchFamily="50" charset="-128"/>
                </a:rPr>
                <a:t>（ウェアラブルデバイス</a:t>
              </a:r>
              <a:r>
                <a:rPr lang="en-US" altLang="ja-JP" sz="900" b="1" dirty="0">
                  <a:latin typeface="Meiryo UI" panose="020B0604030504040204" pitchFamily="50" charset="-128"/>
                  <a:ea typeface="Meiryo UI" panose="020B0604030504040204" pitchFamily="50" charset="-128"/>
                </a:rPr>
                <a:t>etc.</a:t>
              </a:r>
              <a:r>
                <a:rPr lang="ja-JP" altLang="en-US" sz="900" b="1" dirty="0">
                  <a:latin typeface="Meiryo UI" panose="020B0604030504040204" pitchFamily="50" charset="-128"/>
                  <a:ea typeface="Meiryo UI" panose="020B0604030504040204" pitchFamily="50" charset="-128"/>
                </a:rPr>
                <a:t>）の利活用</a:t>
              </a:r>
              <a:endParaRPr lang="en-US" altLang="ja-JP" sz="900" b="1" dirty="0">
                <a:latin typeface="Meiryo UI" panose="020B0604030504040204" pitchFamily="50" charset="-128"/>
                <a:ea typeface="Meiryo UI" panose="020B0604030504040204" pitchFamily="50" charset="-128"/>
              </a:endParaRPr>
            </a:p>
            <a:p>
              <a:pPr marL="274325" indent="-182884">
                <a:buFont typeface="Arial" panose="020B0604020202020204" pitchFamily="34" charset="0"/>
                <a:buChar char="•"/>
              </a:pPr>
              <a:r>
                <a:rPr lang="en-US" altLang="ja-JP" sz="900" dirty="0">
                  <a:latin typeface="Meiryo UI" panose="020B0604030504040204" pitchFamily="50" charset="-128"/>
                  <a:ea typeface="Meiryo UI" panose="020B0604030504040204" pitchFamily="50" charset="-128"/>
                </a:rPr>
                <a:t>1.</a:t>
              </a:r>
              <a:r>
                <a:rPr lang="ja-JP" altLang="en-US" sz="900" dirty="0">
                  <a:latin typeface="Meiryo UI" panose="020B0604030504040204" pitchFamily="50" charset="-128"/>
                  <a:ea typeface="Meiryo UI" panose="020B0604030504040204" pitchFamily="50" charset="-128"/>
                </a:rPr>
                <a:t>の</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時に、</a:t>
              </a:r>
              <a:r>
                <a:rPr lang="en-US" altLang="ja-JP" sz="900" dirty="0">
                  <a:latin typeface="Meiryo UI" panose="020B0604030504040204" pitchFamily="50" charset="-128"/>
                  <a:ea typeface="Meiryo UI" panose="020B0604030504040204" pitchFamily="50" charset="-128"/>
                </a:rPr>
                <a:t>DID mapping</a:t>
              </a:r>
              <a:r>
                <a:rPr lang="ja-JP" altLang="en-US" sz="900" dirty="0" err="1">
                  <a:latin typeface="Meiryo UI" panose="020B0604030504040204" pitchFamily="50" charset="-128"/>
                  <a:ea typeface="Meiryo UI" panose="020B0604030504040204" pitchFamily="50" charset="-128"/>
                </a:rPr>
                <a:t>にて</a:t>
              </a:r>
              <a:r>
                <a:rPr lang="ja-JP" altLang="en-US" sz="900" dirty="0">
                  <a:latin typeface="Meiryo UI" panose="020B0604030504040204" pitchFamily="50" charset="-128"/>
                  <a:ea typeface="Meiryo UI" panose="020B0604030504040204" pitchFamily="50" charset="-128"/>
                </a:rPr>
                <a:t>同一の所有者（エンティティ）であることが特定された複数のウェアラブルデバイスともスマートフォンに実装した</a:t>
              </a:r>
              <a:r>
                <a:rPr lang="en-US" altLang="ja-JP" sz="900" dirty="0">
                  <a:latin typeface="Meiryo UI" panose="020B0604030504040204" pitchFamily="50" charset="-128"/>
                  <a:ea typeface="Meiryo UI" panose="020B0604030504040204" pitchFamily="50" charset="-128"/>
                </a:rPr>
                <a:t>DID</a:t>
              </a:r>
              <a:r>
                <a:rPr lang="ja-JP" altLang="en-US" sz="900" dirty="0">
                  <a:latin typeface="Meiryo UI" panose="020B0604030504040204" pitchFamily="50" charset="-128"/>
                  <a:ea typeface="Meiryo UI" panose="020B0604030504040204" pitchFamily="50" charset="-128"/>
                </a:rPr>
                <a:t>をハブにしてシームレスに</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を実行。以降、各ウェアラブルデバイスからは</a:t>
              </a:r>
              <a:r>
                <a:rPr lang="en-US" altLang="ja-JP" sz="900" dirty="0">
                  <a:latin typeface="Meiryo UI" panose="020B0604030504040204" pitchFamily="50" charset="-128"/>
                  <a:ea typeface="Meiryo UI" panose="020B0604030504040204" pitchFamily="50" charset="-128"/>
                </a:rPr>
                <a:t>1.</a:t>
              </a:r>
              <a:r>
                <a:rPr lang="ja-JP" altLang="en-US" sz="900" dirty="0">
                  <a:latin typeface="Meiryo UI" panose="020B0604030504040204" pitchFamily="50" charset="-128"/>
                  <a:ea typeface="Meiryo UI" panose="020B0604030504040204" pitchFamily="50" charset="-128"/>
                </a:rPr>
                <a:t>の同意の範囲内でデータを共有（データは暗号化され、</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したユーザ間でのみデータストレージから閲覧可）範囲などを指定する機能を追加でコーディング→これにより例としては、一般診療や治験実施計画書に準じて</a:t>
              </a:r>
              <a:r>
                <a:rPr lang="en-US" altLang="ja-JP" sz="900" dirty="0">
                  <a:latin typeface="Meiryo UI" panose="020B0604030504040204" pitchFamily="50" charset="-128"/>
                  <a:ea typeface="Meiryo UI" panose="020B0604030504040204" pitchFamily="50" charset="-128"/>
                </a:rPr>
                <a:t>Device</a:t>
              </a:r>
              <a:r>
                <a:rPr lang="ja-JP" altLang="en-US" sz="900" dirty="0">
                  <a:latin typeface="Meiryo UI" panose="020B0604030504040204" pitchFamily="50" charset="-128"/>
                  <a:ea typeface="Meiryo UI" panose="020B0604030504040204" pitchFamily="50" charset="-128"/>
                </a:rPr>
                <a:t>データの提供への同意と共に同意した範囲での</a:t>
              </a:r>
              <a:r>
                <a:rPr lang="en-US" altLang="ja-JP" sz="900" dirty="0">
                  <a:latin typeface="Meiryo UI" panose="020B0604030504040204" pitchFamily="50" charset="-128"/>
                  <a:ea typeface="Meiryo UI" panose="020B0604030504040204" pitchFamily="50" charset="-128"/>
                </a:rPr>
                <a:t>Device data</a:t>
              </a:r>
              <a:r>
                <a:rPr lang="ja-JP" altLang="en-US" sz="900" dirty="0" err="1">
                  <a:latin typeface="Meiryo UI" panose="020B0604030504040204" pitchFamily="50" charset="-128"/>
                  <a:ea typeface="Meiryo UI" panose="020B0604030504040204" pitchFamily="50" charset="-128"/>
                </a:rPr>
                <a:t>の抽</a:t>
              </a:r>
              <a:r>
                <a:rPr lang="ja-JP" altLang="en-US" sz="900" dirty="0">
                  <a:latin typeface="Meiryo UI" panose="020B0604030504040204" pitchFamily="50" charset="-128"/>
                  <a:ea typeface="Meiryo UI" panose="020B0604030504040204" pitchFamily="50" charset="-128"/>
                </a:rPr>
                <a:t>出・提供に対しての同意制御も行う</a:t>
              </a:r>
            </a:p>
            <a:p>
              <a:pPr marL="274325" indent="-182884">
                <a:spcAft>
                  <a:spcPts val="600"/>
                </a:spcAft>
                <a:buFont typeface="Arial" panose="020B0604020202020204" pitchFamily="34" charset="0"/>
                <a:buChar char="•"/>
              </a:pPr>
              <a:r>
                <a:rPr lang="en-US" altLang="ja-JP" sz="900" dirty="0">
                  <a:latin typeface="Meiryo UI" panose="020B0604030504040204" pitchFamily="50" charset="-128"/>
                  <a:ea typeface="Meiryo UI" panose="020B0604030504040204" pitchFamily="50" charset="-128"/>
                </a:rPr>
                <a:t>1.</a:t>
              </a:r>
              <a:r>
                <a:rPr lang="ja-JP" altLang="en-US" sz="900" dirty="0">
                  <a:latin typeface="Meiryo UI" panose="020B0604030504040204" pitchFamily="50" charset="-128"/>
                  <a:ea typeface="Meiryo UI" panose="020B0604030504040204" pitchFamily="50" charset="-128"/>
                </a:rPr>
                <a:t>のスマホアプリ上から同意撤回（</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の解消）も可能であり、同意撤回以降はデータの共有を停止。</a:t>
              </a:r>
              <a:endParaRPr lang="en-US" altLang="ja-JP" sz="900" dirty="0">
                <a:latin typeface="Meiryo UI" panose="020B0604030504040204" pitchFamily="50" charset="-128"/>
                <a:ea typeface="Meiryo UI" panose="020B0604030504040204" pitchFamily="50" charset="-128"/>
              </a:endParaRPr>
            </a:p>
            <a:p>
              <a:r>
                <a:rPr lang="ja-JP" altLang="en-US" sz="900" dirty="0">
                  <a:latin typeface="Meiryo UI" panose="020B0604030504040204" pitchFamily="50" charset="-128"/>
                  <a:ea typeface="Meiryo UI" panose="020B0604030504040204" pitchFamily="50" charset="-128"/>
                </a:rPr>
                <a:t>上記</a:t>
              </a:r>
              <a:r>
                <a:rPr lang="en-US" altLang="ja-JP" sz="900" dirty="0">
                  <a:latin typeface="Meiryo UI" panose="020B0604030504040204" pitchFamily="50" charset="-128"/>
                  <a:ea typeface="Meiryo UI" panose="020B0604030504040204" pitchFamily="50" charset="-128"/>
                </a:rPr>
                <a:t>1</a:t>
              </a:r>
              <a:r>
                <a:rPr lang="ja-JP" altLang="en-US" sz="900" dirty="0">
                  <a:latin typeface="Meiryo UI" panose="020B0604030504040204" pitchFamily="50" charset="-128"/>
                  <a:ea typeface="Meiryo UI" panose="020B0604030504040204" pitchFamily="50" charset="-128"/>
                </a:rPr>
                <a:t>及び</a:t>
              </a:r>
              <a:r>
                <a:rPr lang="en-US" altLang="ja-JP" sz="900" dirty="0">
                  <a:latin typeface="Meiryo UI" panose="020B0604030504040204" pitchFamily="50" charset="-128"/>
                  <a:ea typeface="Meiryo UI" panose="020B0604030504040204" pitchFamily="50" charset="-128"/>
                </a:rPr>
                <a:t>2</a:t>
              </a:r>
              <a:r>
                <a:rPr lang="ja-JP" altLang="en-US" sz="900" dirty="0">
                  <a:latin typeface="Meiryo UI" panose="020B0604030504040204" pitchFamily="50" charset="-128"/>
                  <a:ea typeface="Meiryo UI" panose="020B0604030504040204" pitchFamily="50" charset="-128"/>
                </a:rPr>
                <a:t>を、最初の</a:t>
              </a:r>
              <a:r>
                <a:rPr lang="en-US" altLang="ja-JP" sz="900" dirty="0">
                  <a:latin typeface="Meiryo UI" panose="020B0604030504040204" pitchFamily="50" charset="-128"/>
                  <a:ea typeface="Meiryo UI" panose="020B0604030504040204" pitchFamily="50" charset="-128"/>
                </a:rPr>
                <a:t>Pairing</a:t>
              </a:r>
              <a:r>
                <a:rPr lang="ja-JP" altLang="en-US" sz="900" dirty="0">
                  <a:latin typeface="Meiryo UI" panose="020B0604030504040204" pitchFamily="50" charset="-128"/>
                  <a:ea typeface="Meiryo UI" panose="020B0604030504040204" pitchFamily="50" charset="-128"/>
                </a:rPr>
                <a:t>時をタッチポイントとしてシームレスに実現する。</a:t>
              </a:r>
            </a:p>
          </p:txBody>
        </p:sp>
        <p:sp>
          <p:nvSpPr>
            <p:cNvPr id="77" name="テキスト ボックス 13"/>
            <p:cNvSpPr txBox="1"/>
            <p:nvPr/>
          </p:nvSpPr>
          <p:spPr>
            <a:xfrm>
              <a:off x="527823" y="4005308"/>
              <a:ext cx="3805106" cy="284816"/>
            </a:xfrm>
            <a:prstGeom prst="rect">
              <a:avLst/>
            </a:prstGeom>
            <a:noFill/>
          </p:spPr>
          <p:txBody>
            <a:bodyPr wrap="none" lIns="0" rIns="0" rtlCol="0">
              <a:noAutofit/>
            </a:bodyPr>
            <a:lstStyle/>
            <a:p>
              <a:pPr algn="ctr" defTabSz="288000"/>
              <a:r>
                <a:rPr kumimoji="1" lang="ja-JP" altLang="en-US" sz="1100" b="1" u="sng" dirty="0">
                  <a:latin typeface="Meiryo UI" panose="020B0604030504040204" pitchFamily="50" charset="-128"/>
                  <a:ea typeface="Meiryo UI" panose="020B0604030504040204" pitchFamily="50" charset="-128"/>
                </a:rPr>
                <a:t>課題解決前のスキーム図（</a:t>
              </a:r>
              <a:r>
                <a:rPr lang="en-US" altLang="ja-JP" sz="1100" b="1" u="sng" dirty="0">
                  <a:latin typeface="Meiryo UI" panose="020B0604030504040204" pitchFamily="50" charset="-128"/>
                  <a:ea typeface="Meiryo UI" panose="020B0604030504040204" pitchFamily="50" charset="-128"/>
                </a:rPr>
                <a:t>As-Is</a:t>
              </a:r>
              <a:r>
                <a:rPr kumimoji="1" lang="ja-JP" altLang="en-US" sz="1100" b="1" u="sng" dirty="0">
                  <a:latin typeface="Meiryo UI" panose="020B0604030504040204" pitchFamily="50" charset="-128"/>
                  <a:ea typeface="Meiryo UI" panose="020B0604030504040204" pitchFamily="50" charset="-128"/>
                </a:rPr>
                <a:t>）</a:t>
              </a:r>
            </a:p>
          </p:txBody>
        </p:sp>
        <p:sp>
          <p:nvSpPr>
            <p:cNvPr id="78" name="テキスト ボックス 13"/>
            <p:cNvSpPr txBox="1"/>
            <p:nvPr/>
          </p:nvSpPr>
          <p:spPr>
            <a:xfrm>
              <a:off x="5047792" y="4005307"/>
              <a:ext cx="4775512" cy="284817"/>
            </a:xfrm>
            <a:prstGeom prst="rect">
              <a:avLst/>
            </a:prstGeom>
            <a:noFill/>
          </p:spPr>
          <p:txBody>
            <a:bodyPr wrap="none" lIns="0" rIns="0" rtlCol="0">
              <a:noAutofit/>
            </a:bodyPr>
            <a:lstStyle/>
            <a:p>
              <a:pPr algn="ctr" defTabSz="288000"/>
              <a:r>
                <a:rPr kumimoji="1" lang="ja-JP" altLang="en-US" sz="1100" b="1" u="sng" dirty="0">
                  <a:latin typeface="Meiryo UI" panose="020B0604030504040204" pitchFamily="50" charset="-128"/>
                  <a:ea typeface="Meiryo UI" panose="020B0604030504040204" pitchFamily="50" charset="-128"/>
                </a:rPr>
                <a:t>創出するユースケースの</a:t>
              </a:r>
              <a:r>
                <a:rPr lang="ja-JP" altLang="en-US" sz="1100" b="1" u="sng" dirty="0">
                  <a:latin typeface="Meiryo UI" panose="020B0604030504040204" pitchFamily="50" charset="-128"/>
                  <a:ea typeface="Meiryo UI" panose="020B0604030504040204" pitchFamily="50" charset="-128"/>
                </a:rPr>
                <a:t>事業</a:t>
              </a:r>
              <a:r>
                <a:rPr kumimoji="1" lang="ja-JP" altLang="en-US" sz="1100" b="1" u="sng" dirty="0">
                  <a:latin typeface="Meiryo UI" panose="020B0604030504040204" pitchFamily="50" charset="-128"/>
                  <a:ea typeface="Meiryo UI" panose="020B0604030504040204" pitchFamily="50" charset="-128"/>
                </a:rPr>
                <a:t>スキーム図（</a:t>
              </a:r>
              <a:r>
                <a:rPr lang="en-US" altLang="ja-JP" sz="1100" b="1" u="sng" dirty="0">
                  <a:latin typeface="Meiryo UI" panose="020B0604030504040204" pitchFamily="50" charset="-128"/>
                  <a:ea typeface="Meiryo UI" panose="020B0604030504040204" pitchFamily="50" charset="-128"/>
                </a:rPr>
                <a:t>To-Be</a:t>
              </a:r>
              <a:r>
                <a:rPr kumimoji="1" lang="ja-JP" altLang="en-US" sz="1100" b="1" u="sng" dirty="0">
                  <a:latin typeface="Meiryo UI" panose="020B0604030504040204" pitchFamily="50" charset="-128"/>
                  <a:ea typeface="Meiryo UI" panose="020B0604030504040204" pitchFamily="50" charset="-128"/>
                </a:rPr>
                <a:t>）</a:t>
              </a:r>
              <a:r>
                <a:rPr kumimoji="1" lang="ja-JP" altLang="en-US" sz="1050" b="1" u="sng" dirty="0">
                  <a:latin typeface="Meiryo UI" panose="020B0604030504040204" pitchFamily="50" charset="-128"/>
                  <a:ea typeface="Meiryo UI" panose="020B0604030504040204" pitchFamily="50" charset="-128"/>
                </a:rPr>
                <a:t>（臨床試験等の場合）</a:t>
              </a:r>
            </a:p>
          </p:txBody>
        </p:sp>
        <p:sp>
          <p:nvSpPr>
            <p:cNvPr id="79" name="Isosceles Triangle 15"/>
            <p:cNvSpPr/>
            <p:nvPr/>
          </p:nvSpPr>
          <p:spPr>
            <a:xfrm rot="5400000">
              <a:off x="1944347" y="3481509"/>
              <a:ext cx="5957188" cy="289573"/>
            </a:xfrm>
            <a:prstGeom prst="triangle">
              <a:avLst/>
            </a:prstGeom>
            <a:solidFill>
              <a:srgbClr val="55B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0" name="Group 146"/>
            <p:cNvGrpSpPr>
              <a:grpSpLocks noChangeAspect="1"/>
            </p:cNvGrpSpPr>
            <p:nvPr/>
          </p:nvGrpSpPr>
          <p:grpSpPr>
            <a:xfrm>
              <a:off x="5443305" y="4256647"/>
              <a:ext cx="3984487" cy="2303113"/>
              <a:chOff x="6025060" y="5333431"/>
              <a:chExt cx="6108578" cy="3530880"/>
            </a:xfrm>
          </p:grpSpPr>
          <p:sp>
            <p:nvSpPr>
              <p:cNvPr id="96" name="Rounded Rectangle 147"/>
              <p:cNvSpPr/>
              <p:nvPr/>
            </p:nvSpPr>
            <p:spPr>
              <a:xfrm>
                <a:off x="6481175" y="8433004"/>
                <a:ext cx="4997420" cy="431307"/>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latin typeface="Meiryo UI" panose="020B0604030504040204" pitchFamily="50" charset="-128"/>
                    <a:ea typeface="Meiryo UI" panose="020B0604030504040204" pitchFamily="50" charset="-128"/>
                  </a:rPr>
                  <a:t>システム提供事業者</a:t>
                </a:r>
              </a:p>
            </p:txBody>
          </p:sp>
          <p:pic>
            <p:nvPicPr>
              <p:cNvPr id="97" name="Picture 1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1175" y="5764527"/>
                <a:ext cx="1067108" cy="1067108"/>
              </a:xfrm>
              <a:prstGeom prst="rect">
                <a:avLst/>
              </a:prstGeom>
            </p:spPr>
          </p:pic>
          <p:pic>
            <p:nvPicPr>
              <p:cNvPr id="98" name="Picture 1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0915" y="5779241"/>
                <a:ext cx="1037680" cy="1037680"/>
              </a:xfrm>
              <a:prstGeom prst="rect">
                <a:avLst/>
              </a:prstGeom>
            </p:spPr>
          </p:pic>
          <p:grpSp>
            <p:nvGrpSpPr>
              <p:cNvPr id="99" name="Group 150"/>
              <p:cNvGrpSpPr/>
              <p:nvPr/>
            </p:nvGrpSpPr>
            <p:grpSpPr>
              <a:xfrm>
                <a:off x="8324565" y="5494261"/>
                <a:ext cx="1310640" cy="1343001"/>
                <a:chOff x="8413022" y="5495602"/>
                <a:chExt cx="1310640" cy="1343001"/>
              </a:xfrm>
            </p:grpSpPr>
            <p:pic>
              <p:nvPicPr>
                <p:cNvPr id="130" name="Picture 18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62085" y="5763964"/>
                  <a:ext cx="1074639" cy="1074639"/>
                </a:xfrm>
                <a:prstGeom prst="rect">
                  <a:avLst/>
                </a:prstGeom>
              </p:spPr>
            </p:pic>
            <p:sp>
              <p:nvSpPr>
                <p:cNvPr id="131" name="TextBox 182"/>
                <p:cNvSpPr txBox="1"/>
                <p:nvPr/>
              </p:nvSpPr>
              <p:spPr>
                <a:xfrm>
                  <a:off x="8413022" y="5495602"/>
                  <a:ext cx="1310640" cy="330295"/>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患者・被験者</a:t>
                  </a:r>
                  <a:endParaRPr kumimoji="1" lang="en-US" altLang="ja-JP" sz="800" dirty="0">
                    <a:latin typeface="Meiryo UI" panose="020B0604030504040204" pitchFamily="50" charset="-128"/>
                    <a:ea typeface="Meiryo UI" panose="020B0604030504040204" pitchFamily="50" charset="-128"/>
                  </a:endParaRPr>
                </a:p>
              </p:txBody>
            </p:sp>
          </p:grpSp>
          <p:sp>
            <p:nvSpPr>
              <p:cNvPr id="100" name="TextBox 151"/>
              <p:cNvSpPr txBox="1"/>
              <p:nvPr/>
            </p:nvSpPr>
            <p:spPr>
              <a:xfrm>
                <a:off x="6359409" y="5492399"/>
                <a:ext cx="1310640" cy="330295"/>
              </a:xfrm>
              <a:prstGeom prst="rect">
                <a:avLst/>
              </a:prstGeom>
              <a:noFill/>
            </p:spPr>
            <p:txBody>
              <a:bodyPr wrap="square" rtlCol="0">
                <a:spAutoFit/>
              </a:bodyPr>
              <a:lstStyle/>
              <a:p>
                <a:pPr algn="ctr"/>
                <a:r>
                  <a:rPr kumimoji="1" lang="ja-JP" altLang="en-US" sz="800" dirty="0">
                    <a:latin typeface="Meiryo UI" panose="020B0604030504040204" pitchFamily="50" charset="-128"/>
                    <a:ea typeface="Meiryo UI" panose="020B0604030504040204" pitchFamily="50" charset="-128"/>
                  </a:rPr>
                  <a:t>病院スタッフ</a:t>
                </a:r>
                <a:endParaRPr kumimoji="1" lang="en-US" altLang="ja-JP" sz="800" dirty="0">
                  <a:latin typeface="Meiryo UI" panose="020B0604030504040204" pitchFamily="50" charset="-128"/>
                  <a:ea typeface="Meiryo UI" panose="020B0604030504040204" pitchFamily="50" charset="-128"/>
                </a:endParaRPr>
              </a:p>
            </p:txBody>
          </p:sp>
          <p:sp>
            <p:nvSpPr>
              <p:cNvPr id="101" name="TextBox 152"/>
              <p:cNvSpPr txBox="1"/>
              <p:nvPr/>
            </p:nvSpPr>
            <p:spPr>
              <a:xfrm>
                <a:off x="10277707" y="5333431"/>
                <a:ext cx="1310640" cy="519034"/>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製薬企業</a:t>
                </a:r>
                <a:r>
                  <a:rPr lang="en-US" altLang="ja-JP" sz="800" dirty="0">
                    <a:latin typeface="Meiryo UI" panose="020B0604030504040204" pitchFamily="50" charset="-128"/>
                    <a:ea typeface="Meiryo UI" panose="020B0604030504040204" pitchFamily="50" charset="-128"/>
                  </a:rPr>
                  <a:t>/</a:t>
                </a:r>
              </a:p>
              <a:p>
                <a:pPr algn="ctr"/>
                <a:r>
                  <a:rPr kumimoji="1" lang="en-US" altLang="ja-JP" sz="800" dirty="0">
                    <a:latin typeface="Meiryo UI" panose="020B0604030504040204" pitchFamily="50" charset="-128"/>
                    <a:ea typeface="Meiryo UI" panose="020B0604030504040204" pitchFamily="50" charset="-128"/>
                  </a:rPr>
                  <a:t>CRO</a:t>
                </a:r>
                <a:r>
                  <a:rPr kumimoji="1" lang="ja-JP" altLang="en-US" sz="800" dirty="0">
                    <a:latin typeface="Meiryo UI" panose="020B0604030504040204" pitchFamily="50" charset="-128"/>
                    <a:ea typeface="Meiryo UI" panose="020B0604030504040204" pitchFamily="50" charset="-128"/>
                  </a:rPr>
                  <a:t>スタッフ</a:t>
                </a:r>
                <a:endParaRPr kumimoji="1" lang="en-US" altLang="ja-JP" sz="800" dirty="0">
                  <a:latin typeface="Meiryo UI" panose="020B0604030504040204" pitchFamily="50" charset="-128"/>
                  <a:ea typeface="Meiryo UI" panose="020B0604030504040204" pitchFamily="50" charset="-128"/>
                </a:endParaRPr>
              </a:p>
            </p:txBody>
          </p:sp>
          <p:pic>
            <p:nvPicPr>
              <p:cNvPr id="102" name="Picture 153"/>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000874" y="6266346"/>
                <a:ext cx="517246" cy="517246"/>
              </a:xfrm>
              <a:prstGeom prst="rect">
                <a:avLst/>
              </a:prstGeom>
            </p:spPr>
          </p:pic>
          <p:pic>
            <p:nvPicPr>
              <p:cNvPr id="103" name="Picture 15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89388" y="6301284"/>
                <a:ext cx="498936" cy="498936"/>
              </a:xfrm>
              <a:prstGeom prst="rect">
                <a:avLst/>
              </a:prstGeom>
            </p:spPr>
          </p:pic>
          <p:cxnSp>
            <p:nvCxnSpPr>
              <p:cNvPr id="104" name="Straight Connector 155"/>
              <p:cNvCxnSpPr/>
              <p:nvPr/>
            </p:nvCxnSpPr>
            <p:spPr>
              <a:xfrm flipV="1">
                <a:off x="6878320" y="6921293"/>
                <a:ext cx="0" cy="1463234"/>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05" name="TextBox 156"/>
              <p:cNvSpPr txBox="1"/>
              <p:nvPr/>
            </p:nvSpPr>
            <p:spPr>
              <a:xfrm>
                <a:off x="6025060" y="8135343"/>
                <a:ext cx="912230" cy="283110"/>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サービス提供</a:t>
                </a:r>
                <a:endParaRPr lang="en-US" altLang="ja-JP" sz="600" dirty="0">
                  <a:latin typeface="Meiryo UI" panose="020B0604030504040204" pitchFamily="50" charset="-128"/>
                  <a:ea typeface="Meiryo UI" panose="020B0604030504040204" pitchFamily="50" charset="-128"/>
                </a:endParaRPr>
              </a:p>
            </p:txBody>
          </p:sp>
          <p:cxnSp>
            <p:nvCxnSpPr>
              <p:cNvPr id="106" name="Straight Connector 157"/>
              <p:cNvCxnSpPr/>
              <p:nvPr/>
            </p:nvCxnSpPr>
            <p:spPr>
              <a:xfrm flipV="1">
                <a:off x="10880817" y="6932728"/>
                <a:ext cx="0" cy="1463234"/>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07" name="Straight Connector 158"/>
              <p:cNvCxnSpPr/>
              <p:nvPr/>
            </p:nvCxnSpPr>
            <p:spPr>
              <a:xfrm flipV="1">
                <a:off x="11175457" y="6932728"/>
                <a:ext cx="0" cy="1463234"/>
              </a:xfrm>
              <a:prstGeom prst="line">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8" name="TextBox 159"/>
              <p:cNvSpPr txBox="1"/>
              <p:nvPr/>
            </p:nvSpPr>
            <p:spPr>
              <a:xfrm>
                <a:off x="10748631" y="7893736"/>
                <a:ext cx="1385007" cy="424664"/>
              </a:xfrm>
              <a:prstGeom prst="rect">
                <a:avLst/>
              </a:prstGeom>
              <a:noFill/>
            </p:spPr>
            <p:txBody>
              <a:bodyPr wrap="square" rtlCol="0">
                <a:spAutoFit/>
              </a:bodyPr>
              <a:lstStyle/>
              <a:p>
                <a:pPr algn="ctr"/>
                <a:r>
                  <a:rPr lang="ja-JP" altLang="en-US" sz="600" dirty="0">
                    <a:solidFill>
                      <a:srgbClr val="FF0000"/>
                    </a:solidFill>
                    <a:latin typeface="Meiryo UI" panose="020B0604030504040204" pitchFamily="50" charset="-128"/>
                    <a:ea typeface="Meiryo UI" panose="020B0604030504040204" pitchFamily="50" charset="-128"/>
                  </a:rPr>
                  <a:t>サービス利用料</a:t>
                </a:r>
                <a:endParaRPr lang="en-US" altLang="ja-JP" sz="600" dirty="0">
                  <a:solidFill>
                    <a:srgbClr val="FF0000"/>
                  </a:solidFill>
                  <a:latin typeface="Meiryo UI" panose="020B0604030504040204" pitchFamily="50" charset="-128"/>
                  <a:ea typeface="Meiryo UI" panose="020B0604030504040204" pitchFamily="50" charset="-128"/>
                </a:endParaRPr>
              </a:p>
              <a:p>
                <a:pPr algn="ctr"/>
                <a:r>
                  <a:rPr lang="ja-JP" altLang="en-US" sz="600" dirty="0">
                    <a:solidFill>
                      <a:srgbClr val="FF0000"/>
                    </a:solidFill>
                    <a:latin typeface="Meiryo UI" panose="020B0604030504040204" pitchFamily="50" charset="-128"/>
                    <a:ea typeface="Meiryo UI" panose="020B0604030504040204" pitchFamily="50" charset="-128"/>
                  </a:rPr>
                  <a:t>（システム</a:t>
                </a:r>
                <a:r>
                  <a:rPr lang="en-US" altLang="ja-JP" sz="600" dirty="0">
                    <a:solidFill>
                      <a:srgbClr val="FF0000"/>
                    </a:solidFill>
                    <a:latin typeface="Meiryo UI" panose="020B0604030504040204" pitchFamily="50" charset="-128"/>
                    <a:ea typeface="Meiryo UI" panose="020B0604030504040204" pitchFamily="50" charset="-128"/>
                  </a:rPr>
                  <a:t>&amp;</a:t>
                </a:r>
                <a:r>
                  <a:rPr lang="ja-JP" altLang="en-US" sz="600" dirty="0">
                    <a:solidFill>
                      <a:srgbClr val="FF0000"/>
                    </a:solidFill>
                    <a:latin typeface="Meiryo UI" panose="020B0604030504040204" pitchFamily="50" charset="-128"/>
                    <a:ea typeface="Meiryo UI" panose="020B0604030504040204" pitchFamily="50" charset="-128"/>
                  </a:rPr>
                  <a:t>コンサル）</a:t>
                </a:r>
                <a:endParaRPr lang="en-US" altLang="ja-JP" sz="600" dirty="0">
                  <a:solidFill>
                    <a:srgbClr val="FF0000"/>
                  </a:solidFill>
                  <a:latin typeface="Meiryo UI" panose="020B0604030504040204" pitchFamily="50" charset="-128"/>
                  <a:ea typeface="Meiryo UI" panose="020B0604030504040204" pitchFamily="50" charset="-128"/>
                </a:endParaRPr>
              </a:p>
            </p:txBody>
          </p:sp>
          <p:cxnSp>
            <p:nvCxnSpPr>
              <p:cNvPr id="109" name="Straight Connector 160"/>
              <p:cNvCxnSpPr/>
              <p:nvPr/>
            </p:nvCxnSpPr>
            <p:spPr>
              <a:xfrm>
                <a:off x="7386320" y="6033671"/>
                <a:ext cx="1087308" cy="0"/>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0" name="TextBox 161"/>
              <p:cNvSpPr txBox="1"/>
              <p:nvPr/>
            </p:nvSpPr>
            <p:spPr>
              <a:xfrm>
                <a:off x="7123410" y="5633935"/>
                <a:ext cx="1587044" cy="424664"/>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同意説明・取得</a:t>
                </a:r>
                <a:endParaRPr lang="en-US" altLang="ja-JP" sz="600" dirty="0">
                  <a:latin typeface="Meiryo UI" panose="020B0604030504040204" pitchFamily="50" charset="-128"/>
                  <a:ea typeface="Meiryo UI" panose="020B0604030504040204" pitchFamily="50" charset="-128"/>
                </a:endParaRPr>
              </a:p>
              <a:p>
                <a:pPr algn="ctr"/>
                <a:r>
                  <a:rPr lang="en-US" altLang="ja-JP" sz="600" dirty="0">
                    <a:latin typeface="Meiryo UI" panose="020B0604030504040204" pitchFamily="50" charset="-128"/>
                    <a:ea typeface="Meiryo UI" panose="020B0604030504040204" pitchFamily="50" charset="-128"/>
                  </a:rPr>
                  <a:t>Pairing</a:t>
                </a:r>
              </a:p>
            </p:txBody>
          </p:sp>
          <p:cxnSp>
            <p:nvCxnSpPr>
              <p:cNvPr id="111" name="Straight Connector 162"/>
              <p:cNvCxnSpPr/>
              <p:nvPr/>
            </p:nvCxnSpPr>
            <p:spPr>
              <a:xfrm>
                <a:off x="9373468" y="6026443"/>
                <a:ext cx="1087308" cy="0"/>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2" name="TextBox 163"/>
              <p:cNvSpPr txBox="1"/>
              <p:nvPr/>
            </p:nvSpPr>
            <p:spPr>
              <a:xfrm>
                <a:off x="9112248" y="5748288"/>
                <a:ext cx="1587044" cy="283110"/>
              </a:xfrm>
              <a:prstGeom prst="rect">
                <a:avLst/>
              </a:prstGeom>
              <a:noFill/>
            </p:spPr>
            <p:txBody>
              <a:bodyPr wrap="square" rtlCol="0">
                <a:spAutoFit/>
              </a:bodyPr>
              <a:lstStyle/>
              <a:p>
                <a:pPr algn="ctr"/>
                <a:r>
                  <a:rPr lang="en-US" altLang="ja-JP" sz="600" dirty="0">
                    <a:latin typeface="Meiryo UI" panose="020B0604030504040204" pitchFamily="50" charset="-128"/>
                    <a:ea typeface="Meiryo UI" panose="020B0604030504040204" pitchFamily="50" charset="-128"/>
                  </a:rPr>
                  <a:t>Pairing</a:t>
                </a:r>
              </a:p>
            </p:txBody>
          </p:sp>
          <p:cxnSp>
            <p:nvCxnSpPr>
              <p:cNvPr id="113" name="Straight Connector 164"/>
              <p:cNvCxnSpPr>
                <a:endCxn id="130" idx="2"/>
              </p:cNvCxnSpPr>
              <p:nvPr/>
            </p:nvCxnSpPr>
            <p:spPr>
              <a:xfrm flipV="1">
                <a:off x="9010947" y="6837262"/>
                <a:ext cx="1" cy="1547265"/>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14" name="TextBox 165"/>
              <p:cNvSpPr txBox="1"/>
              <p:nvPr/>
            </p:nvSpPr>
            <p:spPr>
              <a:xfrm>
                <a:off x="9933112" y="8135343"/>
                <a:ext cx="1026645" cy="283110"/>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サービス提供</a:t>
                </a:r>
                <a:endParaRPr lang="en-US" altLang="ja-JP" sz="600" dirty="0">
                  <a:latin typeface="Meiryo UI" panose="020B0604030504040204" pitchFamily="50" charset="-128"/>
                  <a:ea typeface="Meiryo UI" panose="020B0604030504040204" pitchFamily="50" charset="-128"/>
                </a:endParaRPr>
              </a:p>
            </p:txBody>
          </p:sp>
          <p:sp>
            <p:nvSpPr>
              <p:cNvPr id="115" name="TextBox 166"/>
              <p:cNvSpPr txBox="1"/>
              <p:nvPr/>
            </p:nvSpPr>
            <p:spPr>
              <a:xfrm>
                <a:off x="8083769" y="8135343"/>
                <a:ext cx="938176" cy="283110"/>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サービス提供</a:t>
                </a:r>
                <a:endParaRPr lang="en-US" altLang="ja-JP" sz="600" dirty="0">
                  <a:latin typeface="Meiryo UI" panose="020B0604030504040204" pitchFamily="50" charset="-128"/>
                  <a:ea typeface="Meiryo UI" panose="020B0604030504040204" pitchFamily="50" charset="-128"/>
                </a:endParaRPr>
              </a:p>
            </p:txBody>
          </p:sp>
          <p:cxnSp>
            <p:nvCxnSpPr>
              <p:cNvPr id="116" name="Straight Connector 167"/>
              <p:cNvCxnSpPr/>
              <p:nvPr/>
            </p:nvCxnSpPr>
            <p:spPr>
              <a:xfrm>
                <a:off x="9010365" y="7204117"/>
                <a:ext cx="0" cy="6400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117" name="Picture 16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34686" y="7179880"/>
                <a:ext cx="683140" cy="683140"/>
              </a:xfrm>
              <a:prstGeom prst="rect">
                <a:avLst/>
              </a:prstGeom>
            </p:spPr>
          </p:pic>
          <p:cxnSp>
            <p:nvCxnSpPr>
              <p:cNvPr id="118" name="Straight Connector 169"/>
              <p:cNvCxnSpPr>
                <a:stCxn id="102" idx="2"/>
              </p:cNvCxnSpPr>
              <p:nvPr/>
            </p:nvCxnSpPr>
            <p:spPr>
              <a:xfrm>
                <a:off x="8259497" y="6783592"/>
                <a:ext cx="0" cy="7378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70"/>
              <p:cNvCxnSpPr>
                <a:stCxn id="117" idx="1"/>
              </p:cNvCxnSpPr>
              <p:nvPr/>
            </p:nvCxnSpPr>
            <p:spPr>
              <a:xfrm flipH="1">
                <a:off x="8259497" y="7521450"/>
                <a:ext cx="475189" cy="0"/>
              </a:xfrm>
              <a:prstGeom prst="line">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20" name="Straight Connector 171"/>
              <p:cNvCxnSpPr>
                <a:stCxn id="103" idx="2"/>
              </p:cNvCxnSpPr>
              <p:nvPr/>
            </p:nvCxnSpPr>
            <p:spPr>
              <a:xfrm>
                <a:off x="9738856" y="6800220"/>
                <a:ext cx="0" cy="721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72"/>
              <p:cNvCxnSpPr/>
              <p:nvPr/>
            </p:nvCxnSpPr>
            <p:spPr>
              <a:xfrm>
                <a:off x="9302496" y="7521450"/>
                <a:ext cx="436360" cy="0"/>
              </a:xfrm>
              <a:prstGeom prst="line">
                <a:avLst/>
              </a:prstGeom>
              <a:ln>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22" name="TextBox 173"/>
              <p:cNvSpPr txBox="1"/>
              <p:nvPr/>
            </p:nvSpPr>
            <p:spPr>
              <a:xfrm>
                <a:off x="7424581" y="6863217"/>
                <a:ext cx="1587044" cy="566219"/>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同意範囲内で</a:t>
                </a:r>
                <a:endParaRPr lang="en-US" altLang="ja-JP" sz="600" dirty="0">
                  <a:latin typeface="Meiryo UI" panose="020B0604030504040204" pitchFamily="50" charset="-128"/>
                  <a:ea typeface="Meiryo UI" panose="020B0604030504040204" pitchFamily="50" charset="-128"/>
                </a:endParaRPr>
              </a:p>
              <a:p>
                <a:pPr algn="ctr"/>
                <a:r>
                  <a:rPr lang="ja-JP" altLang="en-US" sz="600" dirty="0">
                    <a:latin typeface="Meiryo UI" panose="020B0604030504040204" pitchFamily="50" charset="-128"/>
                    <a:ea typeface="Meiryo UI" panose="020B0604030504040204" pitchFamily="50" charset="-128"/>
                  </a:rPr>
                  <a:t>署名・暗号化済み</a:t>
                </a:r>
                <a:endParaRPr lang="en-US" altLang="ja-JP" sz="600" dirty="0">
                  <a:latin typeface="Meiryo UI" panose="020B0604030504040204" pitchFamily="50" charset="-128"/>
                  <a:ea typeface="Meiryo UI" panose="020B0604030504040204" pitchFamily="50" charset="-128"/>
                </a:endParaRPr>
              </a:p>
              <a:p>
                <a:pPr algn="ctr"/>
                <a:r>
                  <a:rPr lang="ja-JP" altLang="en-US" sz="600" dirty="0">
                    <a:latin typeface="Meiryo UI" panose="020B0604030504040204" pitchFamily="50" charset="-128"/>
                    <a:ea typeface="Meiryo UI" panose="020B0604030504040204" pitchFamily="50" charset="-128"/>
                  </a:rPr>
                  <a:t>データの格納</a:t>
                </a:r>
                <a:endParaRPr lang="en-US" altLang="ja-JP" sz="600" dirty="0">
                  <a:latin typeface="Meiryo UI" panose="020B0604030504040204" pitchFamily="50" charset="-128"/>
                  <a:ea typeface="Meiryo UI" panose="020B0604030504040204" pitchFamily="50" charset="-128"/>
                </a:endParaRPr>
              </a:p>
            </p:txBody>
          </p:sp>
          <p:sp>
            <p:nvSpPr>
              <p:cNvPr id="123" name="TextBox 174"/>
              <p:cNvSpPr txBox="1"/>
              <p:nvPr/>
            </p:nvSpPr>
            <p:spPr>
              <a:xfrm>
                <a:off x="8986849" y="6891337"/>
                <a:ext cx="1587044" cy="566219"/>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同意範囲内で</a:t>
                </a:r>
                <a:endParaRPr lang="en-US" altLang="ja-JP" sz="600" dirty="0">
                  <a:latin typeface="Meiryo UI" panose="020B0604030504040204" pitchFamily="50" charset="-128"/>
                  <a:ea typeface="Meiryo UI" panose="020B0604030504040204" pitchFamily="50" charset="-128"/>
                </a:endParaRPr>
              </a:p>
              <a:p>
                <a:pPr algn="ctr"/>
                <a:r>
                  <a:rPr lang="ja-JP" altLang="en-US" sz="600" dirty="0">
                    <a:latin typeface="Meiryo UI" panose="020B0604030504040204" pitchFamily="50" charset="-128"/>
                    <a:ea typeface="Meiryo UI" panose="020B0604030504040204" pitchFamily="50" charset="-128"/>
                  </a:rPr>
                  <a:t>署名・暗号化済み</a:t>
                </a:r>
                <a:endParaRPr lang="en-US" altLang="ja-JP" sz="600" dirty="0">
                  <a:latin typeface="Meiryo UI" panose="020B0604030504040204" pitchFamily="50" charset="-128"/>
                  <a:ea typeface="Meiryo UI" panose="020B0604030504040204" pitchFamily="50" charset="-128"/>
                </a:endParaRPr>
              </a:p>
              <a:p>
                <a:pPr algn="ctr"/>
                <a:r>
                  <a:rPr lang="ja-JP" altLang="en-US" sz="600" dirty="0">
                    <a:latin typeface="Meiryo UI" panose="020B0604030504040204" pitchFamily="50" charset="-128"/>
                    <a:ea typeface="Meiryo UI" panose="020B0604030504040204" pitchFamily="50" charset="-128"/>
                  </a:rPr>
                  <a:t>データの格納</a:t>
                </a:r>
                <a:endParaRPr lang="en-US" altLang="ja-JP" sz="600" dirty="0">
                  <a:latin typeface="Meiryo UI" panose="020B0604030504040204" pitchFamily="50" charset="-128"/>
                  <a:ea typeface="Meiryo UI" panose="020B0604030504040204" pitchFamily="50" charset="-128"/>
                </a:endParaRPr>
              </a:p>
            </p:txBody>
          </p:sp>
          <p:cxnSp>
            <p:nvCxnSpPr>
              <p:cNvPr id="124" name="Straight Connector 175"/>
              <p:cNvCxnSpPr/>
              <p:nvPr/>
            </p:nvCxnSpPr>
            <p:spPr>
              <a:xfrm flipV="1">
                <a:off x="7223760" y="6932728"/>
                <a:ext cx="0" cy="731617"/>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25" name="Straight Connector 176"/>
              <p:cNvCxnSpPr/>
              <p:nvPr/>
            </p:nvCxnSpPr>
            <p:spPr>
              <a:xfrm>
                <a:off x="7244080" y="7664345"/>
                <a:ext cx="14663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77"/>
              <p:cNvCxnSpPr/>
              <p:nvPr/>
            </p:nvCxnSpPr>
            <p:spPr>
              <a:xfrm flipV="1">
                <a:off x="10584054" y="6932728"/>
                <a:ext cx="0" cy="731617"/>
              </a:xfrm>
              <a:prstGeom prst="line">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27" name="Straight Connector 178"/>
              <p:cNvCxnSpPr/>
              <p:nvPr/>
            </p:nvCxnSpPr>
            <p:spPr>
              <a:xfrm>
                <a:off x="9417826" y="7661170"/>
                <a:ext cx="11662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TextBox 179"/>
              <p:cNvSpPr txBox="1"/>
              <p:nvPr/>
            </p:nvSpPr>
            <p:spPr>
              <a:xfrm>
                <a:off x="6997028" y="7707556"/>
                <a:ext cx="1587044" cy="424664"/>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復号化後に</a:t>
                </a:r>
                <a:endParaRPr lang="en-US" altLang="ja-JP" sz="600" dirty="0">
                  <a:latin typeface="Meiryo UI" panose="020B0604030504040204" pitchFamily="50" charset="-128"/>
                  <a:ea typeface="Meiryo UI" panose="020B0604030504040204" pitchFamily="50" charset="-128"/>
                </a:endParaRPr>
              </a:p>
              <a:p>
                <a:pPr algn="ctr"/>
                <a:r>
                  <a:rPr lang="ja-JP" altLang="en-US" sz="600" dirty="0">
                    <a:latin typeface="Meiryo UI" panose="020B0604030504040204" pitchFamily="50" charset="-128"/>
                    <a:ea typeface="Meiryo UI" panose="020B0604030504040204" pitchFamily="50" charset="-128"/>
                  </a:rPr>
                  <a:t>データの閲覧・受領</a:t>
                </a:r>
                <a:endParaRPr lang="en-US" altLang="ja-JP" sz="600" dirty="0">
                  <a:latin typeface="Meiryo UI" panose="020B0604030504040204" pitchFamily="50" charset="-128"/>
                  <a:ea typeface="Meiryo UI" panose="020B0604030504040204" pitchFamily="50" charset="-128"/>
                </a:endParaRPr>
              </a:p>
            </p:txBody>
          </p:sp>
          <p:sp>
            <p:nvSpPr>
              <p:cNvPr id="129" name="TextBox 180"/>
              <p:cNvSpPr txBox="1"/>
              <p:nvPr/>
            </p:nvSpPr>
            <p:spPr>
              <a:xfrm>
                <a:off x="9262182" y="7707556"/>
                <a:ext cx="1587044" cy="424664"/>
              </a:xfrm>
              <a:prstGeom prst="rect">
                <a:avLst/>
              </a:prstGeom>
              <a:noFill/>
            </p:spPr>
            <p:txBody>
              <a:bodyPr wrap="square" rtlCol="0">
                <a:spAutoFit/>
              </a:bodyPr>
              <a:lstStyle/>
              <a:p>
                <a:pPr algn="ctr"/>
                <a:r>
                  <a:rPr lang="ja-JP" altLang="en-US" sz="600" dirty="0">
                    <a:latin typeface="Meiryo UI" panose="020B0604030504040204" pitchFamily="50" charset="-128"/>
                    <a:ea typeface="Meiryo UI" panose="020B0604030504040204" pitchFamily="50" charset="-128"/>
                  </a:rPr>
                  <a:t>復号化後に</a:t>
                </a:r>
                <a:endParaRPr lang="en-US" altLang="ja-JP" sz="600" dirty="0">
                  <a:latin typeface="Meiryo UI" panose="020B0604030504040204" pitchFamily="50" charset="-128"/>
                  <a:ea typeface="Meiryo UI" panose="020B0604030504040204" pitchFamily="50" charset="-128"/>
                </a:endParaRPr>
              </a:p>
              <a:p>
                <a:pPr algn="ctr"/>
                <a:r>
                  <a:rPr lang="ja-JP" altLang="en-US" sz="600" dirty="0">
                    <a:latin typeface="Meiryo UI" panose="020B0604030504040204" pitchFamily="50" charset="-128"/>
                    <a:ea typeface="Meiryo UI" panose="020B0604030504040204" pitchFamily="50" charset="-128"/>
                  </a:rPr>
                  <a:t>データの閲覧・受領</a:t>
                </a:r>
                <a:endParaRPr lang="en-US" altLang="ja-JP" sz="600" dirty="0">
                  <a:latin typeface="Meiryo UI" panose="020B0604030504040204" pitchFamily="50" charset="-128"/>
                  <a:ea typeface="Meiryo UI" panose="020B0604030504040204" pitchFamily="50" charset="-128"/>
                </a:endParaRPr>
              </a:p>
            </p:txBody>
          </p:sp>
        </p:grpSp>
        <p:grpSp>
          <p:nvGrpSpPr>
            <p:cNvPr id="81" name="グループ化 80"/>
            <p:cNvGrpSpPr>
              <a:grpSpLocks noChangeAspect="1"/>
            </p:cNvGrpSpPr>
            <p:nvPr/>
          </p:nvGrpSpPr>
          <p:grpSpPr>
            <a:xfrm>
              <a:off x="709021" y="4256647"/>
              <a:ext cx="3484280" cy="2412000"/>
              <a:chOff x="2960966" y="3029502"/>
              <a:chExt cx="3798585" cy="2629579"/>
            </a:xfrm>
          </p:grpSpPr>
          <p:pic>
            <p:nvPicPr>
              <p:cNvPr id="82" name="Picture 1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92635" y="3029502"/>
                <a:ext cx="796621" cy="796621"/>
              </a:xfrm>
              <a:prstGeom prst="rect">
                <a:avLst/>
              </a:prstGeom>
            </p:spPr>
          </p:pic>
          <p:pic>
            <p:nvPicPr>
              <p:cNvPr id="83" name="Picture 1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90791" y="4460492"/>
                <a:ext cx="791039" cy="791039"/>
              </a:xfrm>
              <a:prstGeom prst="rect">
                <a:avLst/>
              </a:prstGeom>
            </p:spPr>
          </p:pic>
          <p:pic>
            <p:nvPicPr>
              <p:cNvPr id="84" name="Picture 1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00063" y="4482307"/>
                <a:ext cx="769224" cy="769224"/>
              </a:xfrm>
              <a:prstGeom prst="rect">
                <a:avLst/>
              </a:prstGeom>
            </p:spPr>
          </p:pic>
          <p:cxnSp>
            <p:nvCxnSpPr>
              <p:cNvPr id="85" name="Straight Connector 135"/>
              <p:cNvCxnSpPr/>
              <p:nvPr/>
            </p:nvCxnSpPr>
            <p:spPr>
              <a:xfrm flipV="1">
                <a:off x="3928590" y="3782655"/>
                <a:ext cx="610054" cy="610054"/>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Straight Connector 136"/>
              <p:cNvCxnSpPr/>
              <p:nvPr/>
            </p:nvCxnSpPr>
            <p:spPr>
              <a:xfrm>
                <a:off x="5389257" y="3782655"/>
                <a:ext cx="572846" cy="572846"/>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7" name="Rounded Rectangular Callout 137"/>
              <p:cNvSpPr/>
              <p:nvPr/>
            </p:nvSpPr>
            <p:spPr>
              <a:xfrm>
                <a:off x="2960966" y="3174876"/>
                <a:ext cx="1376275" cy="651247"/>
              </a:xfrm>
              <a:prstGeom prst="wedgeRoundRectCallout">
                <a:avLst>
                  <a:gd name="adj1" fmla="val 60233"/>
                  <a:gd name="adj2" fmla="val -21445"/>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88" name="TextBox 138"/>
              <p:cNvSpPr txBox="1"/>
              <p:nvPr/>
            </p:nvSpPr>
            <p:spPr>
              <a:xfrm>
                <a:off x="2988246" y="3184303"/>
                <a:ext cx="1368322" cy="646331"/>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rPr>
                  <a:t>＜課題＞</a:t>
                </a:r>
                <a:endParaRPr lang="en-US" altLang="ja-JP" sz="8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800" dirty="0">
                    <a:latin typeface="Meiryo UI" panose="020B0604030504040204" pitchFamily="50" charset="-128"/>
                    <a:ea typeface="Meiryo UI" panose="020B0604030504040204" pitchFamily="50" charset="-128"/>
                  </a:rPr>
                  <a:t>本人証明及び同意の</a:t>
                </a:r>
                <a:endParaRPr lang="en-US" altLang="ja-JP" sz="800" dirty="0">
                  <a:latin typeface="Meiryo UI" panose="020B0604030504040204" pitchFamily="50" charset="-128"/>
                  <a:ea typeface="Meiryo UI" panose="020B0604030504040204" pitchFamily="50" charset="-128"/>
                </a:endParaRPr>
              </a:p>
              <a:p>
                <a:pPr marL="182880"/>
                <a:r>
                  <a:rPr lang="ja-JP" altLang="en-US" sz="800" dirty="0">
                    <a:latin typeface="Meiryo UI" panose="020B0604030504040204" pitchFamily="50" charset="-128"/>
                    <a:ea typeface="Meiryo UI" panose="020B0604030504040204" pitchFamily="50" charset="-128"/>
                  </a:rPr>
                  <a:t>意思表示の手法</a:t>
                </a:r>
                <a:endParaRPr lang="en-US" altLang="ja-JP" sz="8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800" dirty="0">
                    <a:latin typeface="Meiryo UI" panose="020B0604030504040204" pitchFamily="50" charset="-128"/>
                    <a:ea typeface="Meiryo UI" panose="020B0604030504040204" pitchFamily="50" charset="-128"/>
                  </a:rPr>
                  <a:t>デバイス個別の管理</a:t>
                </a:r>
                <a:endParaRPr lang="en-US" altLang="ja-JP" sz="800" dirty="0">
                  <a:latin typeface="Meiryo UI" panose="020B0604030504040204" pitchFamily="50" charset="-128"/>
                  <a:ea typeface="Meiryo UI" panose="020B0604030504040204" pitchFamily="50" charset="-128"/>
                </a:endParaRPr>
              </a:p>
            </p:txBody>
          </p:sp>
          <p:sp>
            <p:nvSpPr>
              <p:cNvPr id="89" name="Rounded Rectangular Callout 139"/>
              <p:cNvSpPr/>
              <p:nvPr/>
            </p:nvSpPr>
            <p:spPr>
              <a:xfrm>
                <a:off x="4169991" y="4486930"/>
                <a:ext cx="1588761" cy="1084326"/>
              </a:xfrm>
              <a:prstGeom prst="wedgeRoundRectCallout">
                <a:avLst>
                  <a:gd name="adj1" fmla="val 60233"/>
                  <a:gd name="adj2" fmla="val -21445"/>
                  <a:gd name="adj3" fmla="val 16667"/>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90" name="Isosceles Triangle 140"/>
              <p:cNvSpPr/>
              <p:nvPr/>
            </p:nvSpPr>
            <p:spPr>
              <a:xfrm rot="16200000">
                <a:off x="3948653" y="4713677"/>
                <a:ext cx="266051" cy="173131"/>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91" name="Isosceles Triangle 141"/>
              <p:cNvSpPr/>
              <p:nvPr/>
            </p:nvSpPr>
            <p:spPr>
              <a:xfrm rot="16200000">
                <a:off x="3967630" y="4712722"/>
                <a:ext cx="252000" cy="173131"/>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92" name="TextBox 142"/>
              <p:cNvSpPr txBox="1"/>
              <p:nvPr/>
            </p:nvSpPr>
            <p:spPr>
              <a:xfrm>
                <a:off x="4158508" y="4522571"/>
                <a:ext cx="1608068" cy="1061829"/>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rPr>
                  <a:t>＜課題＞</a:t>
                </a:r>
                <a:endParaRPr lang="en-US" altLang="ja-JP" sz="8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800" dirty="0">
                    <a:latin typeface="Meiryo UI" panose="020B0604030504040204" pitchFamily="50" charset="-128"/>
                    <a:ea typeface="Meiryo UI" panose="020B0604030504040204" pitchFamily="50" charset="-128"/>
                  </a:rPr>
                  <a:t>同意取得とデータ取得制御が連携していない</a:t>
                </a:r>
                <a:endParaRPr lang="en-US" altLang="ja-JP" sz="8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800" dirty="0">
                    <a:latin typeface="Meiryo UI" panose="020B0604030504040204" pitchFamily="50" charset="-128"/>
                    <a:ea typeface="Meiryo UI" panose="020B0604030504040204" pitchFamily="50" charset="-128"/>
                  </a:rPr>
                  <a:t>デバイス個別の管理</a:t>
                </a:r>
                <a:endParaRPr lang="en-US" altLang="ja-JP" sz="800" dirty="0">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800" dirty="0">
                    <a:latin typeface="Meiryo UI" panose="020B0604030504040204" pitchFamily="50" charset="-128"/>
                    <a:ea typeface="Meiryo UI" panose="020B0604030504040204" pitchFamily="50" charset="-128"/>
                  </a:rPr>
                  <a:t>データインテグリティを考慮した複数のデバイスデータの本人性等の担保</a:t>
                </a:r>
                <a:endParaRPr lang="en-US" altLang="ja-JP" sz="800" dirty="0">
                  <a:latin typeface="Meiryo UI" panose="020B0604030504040204" pitchFamily="50" charset="-128"/>
                  <a:ea typeface="Meiryo UI" panose="020B0604030504040204" pitchFamily="50" charset="-128"/>
                </a:endParaRPr>
              </a:p>
            </p:txBody>
          </p:sp>
          <p:sp>
            <p:nvSpPr>
              <p:cNvPr id="93" name="TextBox 143"/>
              <p:cNvSpPr txBox="1"/>
              <p:nvPr/>
            </p:nvSpPr>
            <p:spPr>
              <a:xfrm>
                <a:off x="5146945" y="3215126"/>
                <a:ext cx="971567" cy="234879"/>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患者・被験者</a:t>
                </a:r>
                <a:endParaRPr kumimoji="1" lang="en-US" altLang="ja-JP" sz="800" dirty="0">
                  <a:latin typeface="Meiryo UI" panose="020B0604030504040204" pitchFamily="50" charset="-128"/>
                  <a:ea typeface="Meiryo UI" panose="020B0604030504040204" pitchFamily="50" charset="-128"/>
                </a:endParaRPr>
              </a:p>
            </p:txBody>
          </p:sp>
          <p:sp>
            <p:nvSpPr>
              <p:cNvPr id="94" name="TextBox 144"/>
              <p:cNvSpPr txBox="1"/>
              <p:nvPr/>
            </p:nvSpPr>
            <p:spPr>
              <a:xfrm>
                <a:off x="3221690" y="5289749"/>
                <a:ext cx="971567" cy="234879"/>
              </a:xfrm>
              <a:prstGeom prst="rect">
                <a:avLst/>
              </a:prstGeom>
              <a:noFill/>
            </p:spPr>
            <p:txBody>
              <a:bodyPr wrap="square" rtlCol="0">
                <a:spAutoFit/>
              </a:bodyPr>
              <a:lstStyle/>
              <a:p>
                <a:pPr algn="ctr"/>
                <a:r>
                  <a:rPr kumimoji="1" lang="ja-JP" altLang="en-US" sz="800" dirty="0">
                    <a:latin typeface="Meiryo UI" panose="020B0604030504040204" pitchFamily="50" charset="-128"/>
                    <a:ea typeface="Meiryo UI" panose="020B0604030504040204" pitchFamily="50" charset="-128"/>
                  </a:rPr>
                  <a:t>病院スタッフ</a:t>
                </a:r>
                <a:endParaRPr kumimoji="1" lang="en-US" altLang="ja-JP" sz="800" dirty="0">
                  <a:latin typeface="Meiryo UI" panose="020B0604030504040204" pitchFamily="50" charset="-128"/>
                  <a:ea typeface="Meiryo UI" panose="020B0604030504040204" pitchFamily="50" charset="-128"/>
                </a:endParaRPr>
              </a:p>
            </p:txBody>
          </p:sp>
          <p:sp>
            <p:nvSpPr>
              <p:cNvPr id="95" name="TextBox 145"/>
              <p:cNvSpPr txBox="1"/>
              <p:nvPr/>
            </p:nvSpPr>
            <p:spPr>
              <a:xfrm>
                <a:off x="5787984" y="5289749"/>
                <a:ext cx="971567" cy="369332"/>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製薬企業</a:t>
                </a:r>
                <a:r>
                  <a:rPr lang="en-US" altLang="ja-JP" sz="800" dirty="0">
                    <a:latin typeface="Meiryo UI" panose="020B0604030504040204" pitchFamily="50" charset="-128"/>
                    <a:ea typeface="Meiryo UI" panose="020B0604030504040204" pitchFamily="50" charset="-128"/>
                  </a:rPr>
                  <a:t>/</a:t>
                </a:r>
              </a:p>
              <a:p>
                <a:pPr algn="ctr"/>
                <a:r>
                  <a:rPr kumimoji="1" lang="en-US" altLang="ja-JP" sz="800" dirty="0">
                    <a:latin typeface="Meiryo UI" panose="020B0604030504040204" pitchFamily="50" charset="-128"/>
                    <a:ea typeface="Meiryo UI" panose="020B0604030504040204" pitchFamily="50" charset="-128"/>
                  </a:rPr>
                  <a:t>CRO</a:t>
                </a:r>
                <a:r>
                  <a:rPr kumimoji="1" lang="ja-JP" altLang="en-US" sz="800" dirty="0">
                    <a:latin typeface="Meiryo UI" panose="020B0604030504040204" pitchFamily="50" charset="-128"/>
                    <a:ea typeface="Meiryo UI" panose="020B0604030504040204" pitchFamily="50" charset="-128"/>
                  </a:rPr>
                  <a:t>スタッフ</a:t>
                </a:r>
                <a:endParaRPr kumimoji="1" lang="en-US" altLang="ja-JP" sz="800" dirty="0">
                  <a:latin typeface="Meiryo UI" panose="020B0604030504040204" pitchFamily="50" charset="-128"/>
                  <a:ea typeface="Meiryo UI" panose="020B0604030504040204" pitchFamily="50" charset="-128"/>
                </a:endParaRPr>
              </a:p>
            </p:txBody>
          </p:sp>
        </p:grpSp>
      </p:grpSp>
      <p:sp>
        <p:nvSpPr>
          <p:cNvPr id="2" name="スライド番号プレースホルダー 2">
            <a:extLst>
              <a:ext uri="{FF2B5EF4-FFF2-40B4-BE49-F238E27FC236}">
                <a16:creationId xmlns:a16="http://schemas.microsoft.com/office/drawing/2014/main" id="{E7F9B472-BEDF-2034-E266-22086A45BFA1}"/>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10816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22382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199300" cy="155448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786723048"/>
              </p:ext>
            </p:extLst>
          </p:nvPr>
        </p:nvGraphicFramePr>
        <p:xfrm>
          <a:off x="1683308" y="692151"/>
          <a:ext cx="7890904" cy="1554480"/>
        </p:xfrm>
        <a:graphic>
          <a:graphicData uri="http://schemas.openxmlformats.org/drawingml/2006/table">
            <a:tbl>
              <a:tblPr firstRow="1" bandRow="1">
                <a:tableStyleId>{5C22544A-7EE6-4342-B048-85BDC9FD1C3A}</a:tableStyleId>
              </a:tblPr>
              <a:tblGrid>
                <a:gridCol w="2594270">
                  <a:extLst>
                    <a:ext uri="{9D8B030D-6E8A-4147-A177-3AD203B41FA5}">
                      <a16:colId xmlns:a16="http://schemas.microsoft.com/office/drawing/2014/main" val="1412684183"/>
                    </a:ext>
                  </a:extLst>
                </a:gridCol>
                <a:gridCol w="1981734">
                  <a:extLst>
                    <a:ext uri="{9D8B030D-6E8A-4147-A177-3AD203B41FA5}">
                      <a16:colId xmlns:a16="http://schemas.microsoft.com/office/drawing/2014/main" val="3345453656"/>
                    </a:ext>
                  </a:extLst>
                </a:gridCol>
                <a:gridCol w="1513324">
                  <a:extLst>
                    <a:ext uri="{9D8B030D-6E8A-4147-A177-3AD203B41FA5}">
                      <a16:colId xmlns:a16="http://schemas.microsoft.com/office/drawing/2014/main" val="3577434317"/>
                    </a:ext>
                  </a:extLst>
                </a:gridCol>
                <a:gridCol w="1801576">
                  <a:extLst>
                    <a:ext uri="{9D8B030D-6E8A-4147-A177-3AD203B41FA5}">
                      <a16:colId xmlns:a16="http://schemas.microsoft.com/office/drawing/2014/main" val="1081547598"/>
                    </a:ext>
                  </a:extLst>
                </a:gridCol>
              </a:tblGrid>
              <a:tr h="0">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0">
                <a:tc>
                  <a:txBody>
                    <a:bodyPr/>
                    <a:lstStyle/>
                    <a:p>
                      <a:r>
                        <a:rPr kumimoji="1" lang="ja-JP" altLang="en-US" sz="1200" b="0" dirty="0">
                          <a:solidFill>
                            <a:schemeClr val="tx1"/>
                          </a:solidFill>
                        </a:rPr>
                        <a:t>同意取得～ウェアラブルデバイスの利活用までのシームレスな管理、データの共有、統合制御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臨床試験等への参加同意取得のプロセス及び署名の記録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署名検証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患者</a:t>
                      </a:r>
                      <a:r>
                        <a:rPr kumimoji="1" lang="en-US" altLang="ja-JP" sz="1200" b="0" dirty="0">
                          <a:solidFill>
                            <a:schemeClr val="tx1"/>
                          </a:solidFill>
                        </a:rPr>
                        <a:t>/</a:t>
                      </a:r>
                      <a:r>
                        <a:rPr kumimoji="1" lang="ja-JP" altLang="en-US" sz="1200" b="0" dirty="0">
                          <a:solidFill>
                            <a:schemeClr val="tx1"/>
                          </a:solidFill>
                        </a:rPr>
                        <a:t>被験者</a:t>
                      </a:r>
                    </a:p>
                    <a:p>
                      <a:r>
                        <a:rPr kumimoji="1" lang="ja-JP" altLang="en-US" sz="1200" b="0" dirty="0">
                          <a:solidFill>
                            <a:schemeClr val="tx1"/>
                          </a:solidFill>
                        </a:rPr>
                        <a:t>医療機関スタッフ</a:t>
                      </a:r>
                    </a:p>
                    <a:p>
                      <a:r>
                        <a:rPr kumimoji="1" lang="ja-JP" altLang="en-US" sz="1200" b="0" dirty="0">
                          <a:solidFill>
                            <a:schemeClr val="tx1"/>
                          </a:solidFill>
                        </a:rPr>
                        <a:t>製薬企業</a:t>
                      </a:r>
                      <a:r>
                        <a:rPr kumimoji="1" lang="en-US" altLang="ja-JP" sz="1200" b="0" dirty="0">
                          <a:solidFill>
                            <a:schemeClr val="tx1"/>
                          </a:solidFill>
                        </a:rPr>
                        <a:t>/CRO</a:t>
                      </a:r>
                      <a:r>
                        <a:rPr kumimoji="1" lang="ja-JP" altLang="en-US" sz="1200" b="0" dirty="0">
                          <a:solidFill>
                            <a:schemeClr val="tx1"/>
                          </a:solidFill>
                        </a:rPr>
                        <a:t>スタッフ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0">
                <a:tc>
                  <a:txBody>
                    <a:bodyPr/>
                    <a:lstStyle/>
                    <a:p>
                      <a:r>
                        <a:rPr kumimoji="1" lang="ja-JP" altLang="en-US" sz="1200" b="0" dirty="0">
                          <a:solidFill>
                            <a:schemeClr val="tx1"/>
                          </a:solidFill>
                        </a:rPr>
                        <a:t>同意取得～ウェアラブルデバイスの利活用までのシームレスな管理、データの共有、統合制御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rPr>
                        <a:t>ウェアラブルデバイスから提供されたデータ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署名検証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患者</a:t>
                      </a:r>
                      <a:r>
                        <a:rPr kumimoji="1" lang="en-US" altLang="ja-JP" sz="1200" b="0" dirty="0">
                          <a:solidFill>
                            <a:schemeClr val="tx1"/>
                          </a:solidFill>
                        </a:rPr>
                        <a:t>/</a:t>
                      </a:r>
                      <a:r>
                        <a:rPr kumimoji="1" lang="ja-JP" altLang="en-US" sz="1200" b="0" dirty="0">
                          <a:solidFill>
                            <a:schemeClr val="tx1"/>
                          </a:solidFill>
                        </a:rPr>
                        <a:t>被験者</a:t>
                      </a:r>
                    </a:p>
                    <a:p>
                      <a:r>
                        <a:rPr kumimoji="1" lang="ja-JP" altLang="en-US" sz="1200" b="0" dirty="0">
                          <a:solidFill>
                            <a:schemeClr val="tx1"/>
                          </a:solidFill>
                        </a:rPr>
                        <a:t>医療機関スタッフ</a:t>
                      </a:r>
                    </a:p>
                    <a:p>
                      <a:r>
                        <a:rPr kumimoji="1" lang="ja-JP" altLang="en-US" sz="1200" b="0" dirty="0">
                          <a:solidFill>
                            <a:schemeClr val="tx1"/>
                          </a:solidFill>
                        </a:rPr>
                        <a:t>製薬企業</a:t>
                      </a:r>
                      <a:r>
                        <a:rPr kumimoji="1" lang="en-US" altLang="ja-JP" sz="1200" b="0" dirty="0">
                          <a:solidFill>
                            <a:schemeClr val="tx1"/>
                          </a:solidFill>
                        </a:rPr>
                        <a:t>/CRO</a:t>
                      </a:r>
                      <a:r>
                        <a:rPr kumimoji="1" lang="ja-JP" altLang="en-US" sz="1200" b="0" dirty="0">
                          <a:solidFill>
                            <a:schemeClr val="tx1"/>
                          </a:solidFill>
                        </a:rPr>
                        <a:t>スタッフ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7" name="タイトル 6">
            <a:extLst>
              <a:ext uri="{FF2B5EF4-FFF2-40B4-BE49-F238E27FC236}">
                <a16:creationId xmlns:a16="http://schemas.microsoft.com/office/drawing/2014/main" id="{D83807CC-0B21-109D-FB46-B3DFE4E6ACA4}"/>
              </a:ext>
            </a:extLst>
          </p:cNvPr>
          <p:cNvSpPr>
            <a:spLocks noGrp="1"/>
          </p:cNvSpPr>
          <p:nvPr>
            <p:ph type="title"/>
          </p:nvPr>
        </p:nvSpPr>
        <p:spPr>
          <a:xfrm>
            <a:off x="204395" y="162256"/>
            <a:ext cx="9497210" cy="369683"/>
          </a:xfrm>
        </p:spPr>
        <p:txBody>
          <a:bodyPr vert="horz"/>
          <a:lstStyle/>
          <a:p>
            <a:r>
              <a:rPr lang="ja-JP" altLang="en-US" sz="1600" dirty="0">
                <a:latin typeface="Meiryo UI" panose="020B0604030504040204" pitchFamily="50" charset="-128"/>
                <a:ea typeface="Meiryo UI" panose="020B0604030504040204" pitchFamily="50" charset="-128"/>
              </a:rPr>
              <a:t>臨床試験及び医療現場における信頼性及び応用可能性の高い情報流通システム</a:t>
            </a:r>
            <a:r>
              <a:rPr lang="ja-JP" altLang="en-US" sz="1600" b="1" dirty="0">
                <a:latin typeface="Meiryo UI" panose="020B0604030504040204" pitchFamily="50" charset="-128"/>
                <a:ea typeface="Meiryo UI" panose="020B0604030504040204" pitchFamily="50" charset="-128"/>
              </a:rPr>
              <a:t>（シミック株式会社）</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2/2</a:t>
            </a:r>
            <a:r>
              <a:rPr lang="ja-JP" altLang="en-US" sz="1600" dirty="0">
                <a:latin typeface="Meiryo UI" panose="020B0604030504040204" pitchFamily="50" charset="-128"/>
                <a:ea typeface="Meiryo UI" panose="020B0604030504040204" pitchFamily="50" charset="-128"/>
              </a:rPr>
              <a:t>）</a:t>
            </a:r>
            <a:endParaRPr kumimoji="1" lang="ja-JP" altLang="en-US" sz="1600" dirty="0">
              <a:latin typeface="Meiryo UI" panose="020B0604030504040204" pitchFamily="50" charset="-128"/>
              <a:ea typeface="Meiryo UI" panose="020B0604030504040204" pitchFamily="50" charset="-128"/>
            </a:endParaRPr>
          </a:p>
        </p:txBody>
      </p:sp>
      <p:sp>
        <p:nvSpPr>
          <p:cNvPr id="5" name="正方形/長方形 4"/>
          <p:cNvSpPr/>
          <p:nvPr/>
        </p:nvSpPr>
        <p:spPr>
          <a:xfrm>
            <a:off x="331788" y="2291687"/>
            <a:ext cx="1199300" cy="70159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合意形成</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トレース</a:t>
            </a:r>
          </a:p>
        </p:txBody>
      </p:sp>
      <p:sp>
        <p:nvSpPr>
          <p:cNvPr id="13" name="正方形/長方形 12"/>
          <p:cNvSpPr/>
          <p:nvPr/>
        </p:nvSpPr>
        <p:spPr>
          <a:xfrm>
            <a:off x="331788" y="4282381"/>
            <a:ext cx="1199300" cy="2315269"/>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4278093"/>
            <a:ext cx="7894268" cy="2315269"/>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lvl="0" fontAlgn="auto">
              <a:spcBef>
                <a:spcPts val="0"/>
              </a:spcBef>
              <a:spcAft>
                <a:spcPts val="0"/>
              </a:spcAft>
              <a:defRPr/>
            </a:pPr>
            <a:r>
              <a:rPr kumimoji="1" lang="ja-JP" altLang="en-US" sz="1200" dirty="0">
                <a:solidFill>
                  <a:schemeClr val="tx1"/>
                </a:solidFill>
                <a:latin typeface="Arial"/>
                <a:ea typeface="Meiryo UI"/>
              </a:rPr>
              <a:t>ウェアラブルデバイスの要件定義をもとに市場調査を実施し、その結果を成果物「ウェアラブルデバイスリスト」として作成した。</a:t>
            </a:r>
            <a:endParaRPr kumimoji="1" lang="en-US" altLang="ja-JP" sz="1200" dirty="0">
              <a:solidFill>
                <a:schemeClr val="tx1"/>
              </a:solidFill>
              <a:latin typeface="Arial"/>
              <a:ea typeface="Meiryo UI"/>
            </a:endParaRPr>
          </a:p>
          <a:p>
            <a:pPr lvl="0" fontAlgn="auto">
              <a:spcBef>
                <a:spcPts val="0"/>
              </a:spcBef>
              <a:spcAft>
                <a:spcPts val="0"/>
              </a:spcAft>
              <a:defRPr/>
            </a:pPr>
            <a:r>
              <a:rPr kumimoji="1" lang="ja-JP" altLang="en-US" sz="1200" dirty="0">
                <a:solidFill>
                  <a:schemeClr val="tx1"/>
                </a:solidFill>
                <a:latin typeface="Arial"/>
                <a:ea typeface="Meiryo UI"/>
              </a:rPr>
              <a:t>主に以下のパターンに該当するウェアラブルデバイスが上市されており、本事業ではそれぞれに対して対応が可能である。</a:t>
            </a:r>
            <a:endParaRPr kumimoji="1" lang="en-US" altLang="ja-JP" sz="1200" dirty="0">
              <a:solidFill>
                <a:schemeClr val="tx1"/>
              </a:solidFill>
              <a:latin typeface="Arial"/>
              <a:ea typeface="Meiryo UI"/>
            </a:endParaRPr>
          </a:p>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データインテグリティの観点を最大限に考慮し、端末に</a:t>
            </a:r>
            <a:r>
              <a:rPr kumimoji="1" lang="en-US" altLang="ja-JP" sz="1200" dirty="0">
                <a:solidFill>
                  <a:schemeClr val="tx1"/>
                </a:solidFill>
                <a:latin typeface="Arial"/>
                <a:ea typeface="Meiryo UI"/>
              </a:rPr>
              <a:t>DID</a:t>
            </a:r>
            <a:r>
              <a:rPr kumimoji="1" lang="ja-JP" altLang="en-US" sz="1200" dirty="0">
                <a:solidFill>
                  <a:schemeClr val="tx1"/>
                </a:solidFill>
                <a:latin typeface="Arial"/>
                <a:ea typeface="Meiryo UI"/>
              </a:rPr>
              <a:t>を実装できるデバイス</a:t>
            </a:r>
            <a:endParaRPr kumimoji="1" lang="en-US" altLang="ja-JP" sz="1200" dirty="0">
              <a:solidFill>
                <a:schemeClr val="tx1"/>
              </a:solidFill>
              <a:latin typeface="Arial"/>
              <a:ea typeface="Meiryo UI"/>
            </a:endParaRPr>
          </a:p>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クラウドサーバー等に存在するデータを</a:t>
            </a:r>
            <a:r>
              <a:rPr kumimoji="1" lang="en-US" altLang="ja-JP" sz="1200" dirty="0">
                <a:solidFill>
                  <a:schemeClr val="tx1"/>
                </a:solidFill>
                <a:latin typeface="Arial"/>
                <a:ea typeface="Meiryo UI"/>
              </a:rPr>
              <a:t>API</a:t>
            </a:r>
            <a:r>
              <a:rPr kumimoji="1" lang="ja-JP" altLang="en-US" sz="1200" dirty="0">
                <a:solidFill>
                  <a:schemeClr val="tx1"/>
                </a:solidFill>
                <a:latin typeface="Arial"/>
                <a:ea typeface="Meiryo UI"/>
              </a:rPr>
              <a:t>を通じて取得が可能なデバイス（スマートフォンの</a:t>
            </a:r>
            <a:r>
              <a:rPr kumimoji="1" lang="en-US" altLang="ja-JP" sz="1200" dirty="0">
                <a:solidFill>
                  <a:schemeClr val="tx1"/>
                </a:solidFill>
                <a:latin typeface="Arial"/>
                <a:ea typeface="Meiryo UI"/>
              </a:rPr>
              <a:t>DID</a:t>
            </a:r>
            <a:r>
              <a:rPr kumimoji="1" lang="ja-JP" altLang="en-US" sz="1200" dirty="0">
                <a:solidFill>
                  <a:schemeClr val="tx1"/>
                </a:solidFill>
                <a:latin typeface="Arial"/>
                <a:ea typeface="Meiryo UI"/>
              </a:rPr>
              <a:t>による暗号化が可能）</a:t>
            </a:r>
            <a:endParaRPr kumimoji="1" lang="en-US" altLang="ja-JP" sz="1200" dirty="0">
              <a:solidFill>
                <a:schemeClr val="tx1"/>
              </a:solidFill>
              <a:latin typeface="Arial"/>
              <a:ea typeface="Meiryo UI"/>
            </a:endParaRPr>
          </a:p>
          <a:p>
            <a:pPr lvl="0" fontAlgn="auto">
              <a:spcBef>
                <a:spcPts val="600"/>
              </a:spcBef>
              <a:spcAft>
                <a:spcPts val="0"/>
              </a:spcAft>
              <a:defRPr/>
            </a:pPr>
            <a:r>
              <a:rPr kumimoji="1" lang="ja-JP" altLang="en-US" sz="1200" dirty="0">
                <a:solidFill>
                  <a:schemeClr val="tx1"/>
                </a:solidFill>
                <a:latin typeface="Arial"/>
                <a:ea typeface="Meiryo UI"/>
              </a:rPr>
              <a:t>実証テスト及びステークホルダへのヒアリングの結果、以下の成果を確認することが出来た。</a:t>
            </a:r>
            <a:endParaRPr kumimoji="1" lang="en-US" altLang="ja-JP" sz="1200" dirty="0">
              <a:solidFill>
                <a:schemeClr val="tx1"/>
              </a:solidFill>
              <a:latin typeface="Arial"/>
              <a:ea typeface="Meiryo UI"/>
            </a:endParaRPr>
          </a:p>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今後需要が増大する</a:t>
            </a:r>
            <a:r>
              <a:rPr kumimoji="1" lang="en-US" altLang="ja-JP" sz="1200" dirty="0">
                <a:solidFill>
                  <a:schemeClr val="tx1"/>
                </a:solidFill>
                <a:latin typeface="Arial"/>
                <a:ea typeface="Meiryo UI"/>
              </a:rPr>
              <a:t>DCT</a:t>
            </a:r>
            <a:r>
              <a:rPr kumimoji="1" lang="ja-JP" altLang="en-US" sz="1200" dirty="0">
                <a:solidFill>
                  <a:schemeClr val="tx1"/>
                </a:solidFill>
                <a:latin typeface="Arial"/>
                <a:ea typeface="Meiryo UI"/>
              </a:rPr>
              <a:t>パッケージの臨床試験において、一定以上のニーズがあること、データ提供時の信頼関係の構築や運用コストといった現存する多くの課題に対して解決策となり得る</a:t>
            </a:r>
            <a:endParaRPr kumimoji="1" lang="en-US" altLang="ja-JP" sz="1200" dirty="0">
              <a:solidFill>
                <a:schemeClr val="tx1"/>
              </a:solidFill>
              <a:latin typeface="Arial"/>
              <a:ea typeface="Meiryo UI"/>
            </a:endParaRPr>
          </a:p>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臨床試験の現場に則した</a:t>
            </a:r>
            <a:r>
              <a:rPr kumimoji="1" lang="en-US" altLang="ja-JP" sz="1200" dirty="0">
                <a:solidFill>
                  <a:schemeClr val="tx1"/>
                </a:solidFill>
                <a:latin typeface="Arial"/>
                <a:ea typeface="Meiryo UI"/>
              </a:rPr>
              <a:t>UI/UX</a:t>
            </a:r>
            <a:r>
              <a:rPr kumimoji="1" lang="ja-JP" altLang="en-US" sz="1200" dirty="0">
                <a:solidFill>
                  <a:schemeClr val="tx1"/>
                </a:solidFill>
                <a:latin typeface="Arial"/>
                <a:ea typeface="Meiryo UI"/>
              </a:rPr>
              <a:t>であり、既存システムと比較して操作性等が容易で、一定の有用性を確保できている</a:t>
            </a:r>
          </a:p>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高齢者の利用を含めた</a:t>
            </a:r>
            <a:r>
              <a:rPr kumimoji="1" lang="en-US" altLang="ja-JP" sz="1200" dirty="0">
                <a:solidFill>
                  <a:schemeClr val="tx1"/>
                </a:solidFill>
                <a:latin typeface="Arial"/>
                <a:ea typeface="Meiryo UI"/>
              </a:rPr>
              <a:t>UI/UX</a:t>
            </a:r>
            <a:r>
              <a:rPr kumimoji="1" lang="ja-JP" altLang="en-US" sz="1200" dirty="0">
                <a:solidFill>
                  <a:schemeClr val="tx1"/>
                </a:solidFill>
                <a:latin typeface="Arial"/>
                <a:ea typeface="Meiryo UI"/>
              </a:rPr>
              <a:t>においても有用性がある</a:t>
            </a:r>
            <a:endParaRPr kumimoji="1" lang="en-US" altLang="ja-JP" sz="1200" dirty="0">
              <a:solidFill>
                <a:schemeClr val="tx1"/>
              </a:solidFill>
              <a:latin typeface="Arial"/>
              <a:ea typeface="Meiryo UI"/>
            </a:endParaRPr>
          </a:p>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一方で、各ステークホルダの</a:t>
            </a:r>
            <a:r>
              <a:rPr kumimoji="1" lang="en-US" altLang="ja-JP" sz="1200" dirty="0">
                <a:solidFill>
                  <a:schemeClr val="tx1"/>
                </a:solidFill>
                <a:latin typeface="Arial"/>
                <a:ea typeface="Meiryo UI"/>
              </a:rPr>
              <a:t>Trusted Web</a:t>
            </a:r>
            <a:r>
              <a:rPr kumimoji="1" lang="ja-JP" altLang="en-US" sz="1200" dirty="0">
                <a:solidFill>
                  <a:schemeClr val="tx1"/>
                </a:solidFill>
                <a:latin typeface="Arial"/>
                <a:ea typeface="Meiryo UI"/>
              </a:rPr>
              <a:t>概念への理解度、ウェアラブルデバイスの精度管理・データ形式の標準化、ガイダンス・指針の整理という側面の課題解決が必要不可欠であり、業界全体として</a:t>
            </a:r>
            <a:r>
              <a:rPr kumimoji="1" lang="en-US" altLang="ja-JP" sz="1200" dirty="0">
                <a:solidFill>
                  <a:schemeClr val="tx1"/>
                </a:solidFill>
                <a:latin typeface="Arial"/>
                <a:ea typeface="Meiryo UI"/>
              </a:rPr>
              <a:t>Trusted Web</a:t>
            </a:r>
            <a:r>
              <a:rPr kumimoji="1" lang="ja-JP" altLang="en-US" sz="1200" dirty="0">
                <a:solidFill>
                  <a:schemeClr val="tx1"/>
                </a:solidFill>
                <a:latin typeface="Arial"/>
                <a:ea typeface="Meiryo UI"/>
              </a:rPr>
              <a:t>の概念やデータの質、基準、運用・監視体制の整理を行わなければならない</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4" name="正方形/長方形 13"/>
          <p:cNvSpPr/>
          <p:nvPr/>
        </p:nvSpPr>
        <p:spPr>
          <a:xfrm>
            <a:off x="1679945" y="2291687"/>
            <a:ext cx="7894268" cy="701597"/>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lvl="0" fontAlgn="auto">
              <a:spcBef>
                <a:spcPts val="0"/>
              </a:spcBef>
              <a:spcAft>
                <a:spcPts val="0"/>
              </a:spcAft>
              <a:defRPr/>
            </a:pPr>
            <a:r>
              <a:rPr kumimoji="1" lang="ja-JP" altLang="en-US" sz="1200" dirty="0">
                <a:solidFill>
                  <a:schemeClr val="tx1"/>
                </a:solidFill>
                <a:latin typeface="Arial"/>
                <a:ea typeface="Meiryo UI"/>
              </a:rPr>
              <a:t>医師等の第三者へのデータ提供に対する同意の意思表示をタッチポイントとして、信頼関係の構築（</a:t>
            </a:r>
            <a:r>
              <a:rPr kumimoji="1" lang="en-US" altLang="ja-JP" sz="1200" dirty="0">
                <a:solidFill>
                  <a:schemeClr val="tx1"/>
                </a:solidFill>
                <a:latin typeface="Arial"/>
                <a:ea typeface="Meiryo UI"/>
              </a:rPr>
              <a:t>Pairing</a:t>
            </a:r>
            <a:r>
              <a:rPr kumimoji="1" lang="ja-JP" altLang="en-US" sz="1200" dirty="0">
                <a:solidFill>
                  <a:schemeClr val="tx1"/>
                </a:solidFill>
                <a:latin typeface="Arial"/>
                <a:ea typeface="Meiryo UI"/>
              </a:rPr>
              <a:t>）から</a:t>
            </a:r>
            <a:r>
              <a:rPr kumimoji="1" lang="en-US" altLang="ja-JP" sz="1200" dirty="0">
                <a:solidFill>
                  <a:schemeClr val="tx1"/>
                </a:solidFill>
                <a:latin typeface="Arial"/>
                <a:ea typeface="Meiryo UI"/>
              </a:rPr>
              <a:t>edge</a:t>
            </a:r>
            <a:r>
              <a:rPr kumimoji="1" lang="ja-JP" altLang="en-US" sz="1200" dirty="0">
                <a:solidFill>
                  <a:schemeClr val="tx1"/>
                </a:solidFill>
                <a:latin typeface="Arial"/>
                <a:ea typeface="Meiryo UI"/>
              </a:rPr>
              <a:t>デバイスに実装した</a:t>
            </a:r>
            <a:r>
              <a:rPr kumimoji="1" lang="en-US" altLang="ja-JP" sz="1200" dirty="0">
                <a:solidFill>
                  <a:schemeClr val="tx1"/>
                </a:solidFill>
                <a:latin typeface="Arial"/>
                <a:ea typeface="Meiryo UI"/>
              </a:rPr>
              <a:t>DID</a:t>
            </a:r>
            <a:r>
              <a:rPr kumimoji="1" lang="ja-JP" altLang="en-US" sz="1200" dirty="0">
                <a:solidFill>
                  <a:schemeClr val="tx1"/>
                </a:solidFill>
                <a:latin typeface="Arial"/>
                <a:ea typeface="Meiryo UI"/>
              </a:rPr>
              <a:t>マッピングにより同意の範囲内での複数デバイスのデータ提供までをシームレスに実現する。データの提供期間及び範囲はデータの主体により制御されており、信頼関係を構築したステークホルダのみがデータの署名検証を行うことができる。</a:t>
            </a:r>
            <a:endParaRPr kumimoji="1" lang="en-US" altLang="ja-JP" sz="12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8" y="3041475"/>
            <a:ext cx="1199300" cy="1192714"/>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ビジネス検証</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(UX/UI</a:t>
            </a: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含む</a:t>
            </a:r>
            <a:r>
              <a:rPr kumimoji="1" lang="en-US" altLang="ja-JP" sz="1400" b="1" i="0" u="none" strike="noStrike" kern="1200" cap="none" spc="0" normalizeH="0" baseline="0" noProof="0" dirty="0">
                <a:ln>
                  <a:noFill/>
                </a:ln>
                <a:solidFill>
                  <a:srgbClr val="FFFFFF"/>
                </a:solidFill>
                <a:effectLst/>
                <a:uLnTx/>
                <a:uFillTx/>
                <a:latin typeface="Arial"/>
                <a:ea typeface="Meiryo UI"/>
                <a:cs typeface="+mn-cs"/>
              </a:rPr>
              <a:t>)</a:t>
            </a:r>
          </a:p>
          <a:p>
            <a:pPr algn="ctr" fontAlgn="auto">
              <a:spcBef>
                <a:spcPts val="0"/>
              </a:spcBef>
              <a:spcAft>
                <a:spcPts val="0"/>
              </a:spcAft>
              <a:defRPr/>
            </a:pPr>
            <a:r>
              <a:rPr kumimoji="1" lang="ja-JP" altLang="en-US" sz="1400" b="1" dirty="0">
                <a:solidFill>
                  <a:srgbClr val="FFFFFF"/>
                </a:solidFill>
                <a:latin typeface="Arial"/>
                <a:ea typeface="Meiryo UI"/>
              </a:rPr>
              <a:t>ガバナンス策定・コミュニティ活動</a:t>
            </a:r>
          </a:p>
        </p:txBody>
      </p:sp>
      <p:sp>
        <p:nvSpPr>
          <p:cNvPr id="18" name="正方形/長方形 17"/>
          <p:cNvSpPr/>
          <p:nvPr/>
        </p:nvSpPr>
        <p:spPr>
          <a:xfrm>
            <a:off x="1679944" y="3037188"/>
            <a:ext cx="7894268" cy="1197001"/>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marL="171450" lvl="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本事業のプロトタイプシステムに対応可能なウェアラブルデバイスの調査を実施し、データインテグリティの観点を考慮したウェアラブルデバイスの要件定義を実施した。</a:t>
            </a:r>
            <a:endParaRPr kumimoji="1" lang="en-US" altLang="ja-JP" sz="1200" dirty="0">
              <a:solidFill>
                <a:schemeClr val="tx1"/>
              </a:solidFill>
              <a:latin typeface="Arial"/>
              <a:ea typeface="Meiryo UI"/>
            </a:endParaRPr>
          </a:p>
          <a:p>
            <a:pPr marL="17145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日常診療や臨床試験等におけるウェアラブルデバイス等の</a:t>
            </a:r>
            <a:r>
              <a:rPr kumimoji="1" lang="en-US" altLang="ja-JP" sz="1200" dirty="0">
                <a:solidFill>
                  <a:schemeClr val="tx1"/>
                </a:solidFill>
                <a:latin typeface="Arial"/>
                <a:ea typeface="Meiryo UI"/>
              </a:rPr>
              <a:t>PHR</a:t>
            </a:r>
            <a:r>
              <a:rPr kumimoji="1" lang="ja-JP" altLang="en-US" sz="1200" dirty="0">
                <a:solidFill>
                  <a:schemeClr val="tx1"/>
                </a:solidFill>
                <a:latin typeface="Arial"/>
                <a:ea typeface="Meiryo UI"/>
              </a:rPr>
              <a:t>利活用のためのあるべきガバナンスやルール、ビジネスフィージビリティ、データ標準化の必要性とあるべき姿について、デバイスメーカー、製薬企業、医療機関、</a:t>
            </a:r>
            <a:r>
              <a:rPr kumimoji="1" lang="en-US" altLang="ja-JP" sz="1200" dirty="0">
                <a:solidFill>
                  <a:schemeClr val="tx1"/>
                </a:solidFill>
                <a:latin typeface="Arial"/>
                <a:ea typeface="Meiryo UI"/>
              </a:rPr>
              <a:t> PHR</a:t>
            </a:r>
            <a:r>
              <a:rPr kumimoji="1" lang="ja-JP" altLang="en-US" sz="1200" dirty="0">
                <a:solidFill>
                  <a:schemeClr val="tx1"/>
                </a:solidFill>
                <a:latin typeface="Arial"/>
                <a:ea typeface="Meiryo UI"/>
              </a:rPr>
              <a:t>サービス事業協会へのヒアリングにより整理を行った。</a:t>
            </a:r>
            <a:endParaRPr kumimoji="1" lang="en-US" altLang="ja-JP" sz="1200" dirty="0">
              <a:solidFill>
                <a:schemeClr val="tx1"/>
              </a:solidFill>
              <a:latin typeface="Arial"/>
              <a:ea typeface="Meiryo UI"/>
            </a:endParaRPr>
          </a:p>
          <a:p>
            <a:pPr marL="171450" indent="-171450" fontAlgn="auto">
              <a:spcBef>
                <a:spcPts val="0"/>
              </a:spcBef>
              <a:spcAft>
                <a:spcPts val="0"/>
              </a:spcAft>
              <a:buFont typeface="Arial" panose="020B0604020202020204" pitchFamily="34" charset="0"/>
              <a:buChar char="•"/>
              <a:defRPr/>
            </a:pPr>
            <a:r>
              <a:rPr kumimoji="1" lang="ja-JP" altLang="en-US" sz="1200" dirty="0">
                <a:solidFill>
                  <a:schemeClr val="tx1"/>
                </a:solidFill>
                <a:latin typeface="Arial"/>
                <a:ea typeface="Meiryo UI"/>
              </a:rPr>
              <a:t>本事業のプロトタイプシステムを用いた実装テストを行い、</a:t>
            </a:r>
            <a:r>
              <a:rPr kumimoji="1" lang="en-US" altLang="ja-JP" sz="1200" dirty="0">
                <a:solidFill>
                  <a:schemeClr val="tx1"/>
                </a:solidFill>
                <a:latin typeface="Arial"/>
                <a:ea typeface="Meiryo UI"/>
              </a:rPr>
              <a:t>UI/UX</a:t>
            </a:r>
            <a:r>
              <a:rPr kumimoji="1" lang="ja-JP" altLang="en-US" sz="1200" dirty="0">
                <a:solidFill>
                  <a:schemeClr val="tx1"/>
                </a:solidFill>
                <a:latin typeface="Arial"/>
                <a:ea typeface="Meiryo UI"/>
              </a:rPr>
              <a:t>について調査を行った。</a:t>
            </a:r>
            <a:endParaRPr kumimoji="1" lang="en-US" altLang="ja-JP" sz="1200" dirty="0">
              <a:solidFill>
                <a:schemeClr val="tx1"/>
              </a:solidFill>
              <a:latin typeface="Arial"/>
              <a:ea typeface="Meiryo UI"/>
            </a:endParaRPr>
          </a:p>
        </p:txBody>
      </p:sp>
      <p:sp>
        <p:nvSpPr>
          <p:cNvPr id="2" name="スライド番号プレースホルダー 2">
            <a:extLst>
              <a:ext uri="{FF2B5EF4-FFF2-40B4-BE49-F238E27FC236}">
                <a16:creationId xmlns:a16="http://schemas.microsoft.com/office/drawing/2014/main" id="{ABCEE3AF-5C96-1BCB-657F-484AF5BF5027}"/>
              </a:ext>
            </a:extLst>
          </p:cNvPr>
          <p:cNvSpPr>
            <a:spLocks noGrp="1"/>
          </p:cNvSpPr>
          <p:nvPr>
            <p:ph type="sldNum" sz="quarter" idx="11"/>
          </p:nvPr>
        </p:nvSpPr>
        <p:spPr>
          <a:xfrm>
            <a:off x="41760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900AC7-387F-44B7-909B-763EAF88A4A0}">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customXml/itemProps2.xml><?xml version="1.0" encoding="utf-8"?>
<ds:datastoreItem xmlns:ds="http://schemas.openxmlformats.org/officeDocument/2006/customXml" ds:itemID="{693F2D4A-1DF1-43EE-97E1-C2E4A1FC1EB7}">
  <ds:schemaRefs>
    <ds:schemaRef ds:uri="http://schemas.microsoft.com/sharepoint/v3/contenttype/forms"/>
  </ds:schemaRefs>
</ds:datastoreItem>
</file>

<file path=customXml/itemProps3.xml><?xml version="1.0" encoding="utf-8"?>
<ds:datastoreItem xmlns:ds="http://schemas.openxmlformats.org/officeDocument/2006/customXml" ds:itemID="{F9272707-8542-4FAD-81FB-76F03A20A9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1382</Words>
  <Application>Microsoft Office PowerPoint</Application>
  <PresentationFormat>A4 210 x 297 mm</PresentationFormat>
  <Paragraphs>96</Paragraphs>
  <Slides>2</Slides>
  <Notes>1</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0" baseType="lpstr">
      <vt:lpstr>Meiryo UI</vt:lpstr>
      <vt:lpstr>Arial</vt:lpstr>
      <vt:lpstr>Calibri</vt:lpstr>
      <vt:lpstr>Calibri Light</vt:lpstr>
      <vt:lpstr>Verdana</vt:lpstr>
      <vt:lpstr>Wingdings</vt:lpstr>
      <vt:lpstr>DT Template_A4_J_202201</vt:lpstr>
      <vt:lpstr>think-cell スライド</vt:lpstr>
      <vt:lpstr>臨床試験及び医療現場における信頼性及び応用可能性の高い情報流通システム（シミック株式会社）（1/2）</vt:lpstr>
      <vt:lpstr>臨床試験及び医療現場における信頼性及び応用可能性の高い情報流通システム（シミック株式会社）（2/2）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2024-04-19T02:57:49Z</dcterms:created>
  <dcterms:modified xsi:type="dcterms:W3CDTF">2024-06-04T08:32:19Z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2024-04-19T02:57:58Z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480cfd44-26b4-4666-b4d7-5e3b607bb134</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0x010100A9B6F9B428D7634495880DE4F0D8D879</vt:lpwstr>
  </property>
</Properties>
</file>