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58" r:id="rId5"/>
    <p:sldId id="2147472657"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BE6BD2-B5EB-4B4D-BC0C-55F7C25F1BD5}" v="29" dt="2024-04-19T02:57:49.565"/>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5" autoAdjust="0"/>
    <p:restoredTop sz="96391" autoAdjust="0"/>
  </p:normalViewPr>
  <p:slideViewPr>
    <p:cSldViewPr snapToGrid="0" showGuides="1">
      <p:cViewPr varScale="1">
        <p:scale>
          <a:sx n="73" d="100"/>
          <a:sy n="73" d="100"/>
        </p:scale>
        <p:origin x="480"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41608193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emf"/><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42396809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204395" y="162256"/>
            <a:ext cx="9497210" cy="369683"/>
          </a:xfrm>
        </p:spPr>
        <p:txBody>
          <a:bodyPr vert="horz"/>
          <a:lstStyle/>
          <a:p>
            <a:r>
              <a:rPr lang="en-US" altLang="ja-JP" sz="1400" dirty="0">
                <a:solidFill>
                  <a:prstClr val="black"/>
                </a:solidFill>
                <a:latin typeface="Meiryo UI" panose="020B0604030504040204" pitchFamily="50" charset="-128"/>
                <a:ea typeface="Meiryo UI" panose="020B0604030504040204" pitchFamily="50" charset="-128"/>
              </a:rPr>
              <a:t>Reliable and applicable information circulation system in clinical trials and healthcare settings</a:t>
            </a:r>
            <a:br>
              <a:rPr lang="en-US" altLang="ja-JP" sz="1400" dirty="0">
                <a:solidFill>
                  <a:prstClr val="black"/>
                </a:solidFill>
                <a:latin typeface="Meiryo UI" panose="020B0604030504040204" pitchFamily="50" charset="-128"/>
                <a:ea typeface="Meiryo UI" panose="020B0604030504040204" pitchFamily="50" charset="-128"/>
              </a:rPr>
            </a:br>
            <a:r>
              <a:rPr lang="ja-JP" altLang="en-US" sz="1400" dirty="0">
                <a:solidFill>
                  <a:prstClr val="black"/>
                </a:solidFill>
                <a:latin typeface="Meiryo UI" panose="020B0604030504040204" pitchFamily="50" charset="-128"/>
                <a:ea typeface="Meiryo UI" panose="020B0604030504040204" pitchFamily="50" charset="-128"/>
              </a:rPr>
              <a:t> </a:t>
            </a:r>
            <a:r>
              <a:rPr lang="en-US" altLang="ja-JP" sz="1400" dirty="0">
                <a:solidFill>
                  <a:prstClr val="black"/>
                </a:solidFill>
                <a:latin typeface="Meiryo UI" panose="020B0604030504040204" pitchFamily="50" charset="-128"/>
                <a:ea typeface="Meiryo UI" panose="020B0604030504040204" pitchFamily="50" charset="-128"/>
              </a:rPr>
              <a:t>(CMIC Co., Ltd.) (1/2)</a:t>
            </a:r>
            <a:endParaRPr kumimoji="1" lang="ja-JP" altLang="en-US" sz="1600" dirty="0">
              <a:latin typeface="Meiryo UI" panose="020B0604030504040204" pitchFamily="50" charset="-128"/>
              <a:ea typeface="Meiryo UI" panose="020B0604030504040204" pitchFamily="50" charset="-128"/>
            </a:endParaRPr>
          </a:p>
        </p:txBody>
      </p:sp>
      <p:sp>
        <p:nvSpPr>
          <p:cNvPr id="71" name="Rectangle 5"/>
          <p:cNvSpPr/>
          <p:nvPr/>
        </p:nvSpPr>
        <p:spPr>
          <a:xfrm>
            <a:off x="94597" y="925290"/>
            <a:ext cx="4618606" cy="3109420"/>
          </a:xfrm>
          <a:prstGeom prst="rect">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latin typeface="Meiryo UI" panose="020B0604030504040204" pitchFamily="50" charset="-128"/>
                <a:ea typeface="Meiryo UI" panose="020B0604030504040204" pitchFamily="50" charset="-128"/>
              </a:rPr>
              <a:t>現在の課題（ペインポイント）</a:t>
            </a:r>
          </a:p>
        </p:txBody>
      </p:sp>
      <p:sp>
        <p:nvSpPr>
          <p:cNvPr id="72" name="Rectangle 6"/>
          <p:cNvSpPr/>
          <p:nvPr/>
        </p:nvSpPr>
        <p:spPr>
          <a:xfrm>
            <a:off x="94597" y="612870"/>
            <a:ext cx="4618606" cy="312419"/>
          </a:xfrm>
          <a:prstGeom prst="rect">
            <a:avLst/>
          </a:prstGeom>
          <a:solidFill>
            <a:schemeClr val="tx1">
              <a:lumMod val="50000"/>
              <a:lumOff val="50000"/>
            </a:schemeClr>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000" b="1" dirty="0">
                <a:latin typeface="Meiryo UI" panose="020B0604030504040204" pitchFamily="50" charset="-128"/>
                <a:ea typeface="Meiryo UI" panose="020B0604030504040204" pitchFamily="50" charset="-128"/>
              </a:rPr>
              <a:t>Current Issues (Pain Points)</a:t>
            </a:r>
            <a:r>
              <a:rPr lang="ja-JP" altLang="en-US" sz="1000" b="1" dirty="0">
                <a:latin typeface="Meiryo UI" panose="020B0604030504040204" pitchFamily="50" charset="-128"/>
                <a:ea typeface="Meiryo UI" panose="020B0604030504040204" pitchFamily="50" charset="-128"/>
              </a:rPr>
              <a:t> </a:t>
            </a:r>
            <a:r>
              <a:rPr lang="en-US" altLang="ja-JP" sz="1000" b="1" dirty="0">
                <a:latin typeface="Meiryo UI" panose="020B0604030504040204" pitchFamily="50" charset="-128"/>
                <a:ea typeface="Meiryo UI" panose="020B0604030504040204" pitchFamily="50" charset="-128"/>
              </a:rPr>
              <a:t>(As-Is)</a:t>
            </a:r>
            <a:endParaRPr lang="ja-JP" altLang="en-US" sz="1000" b="1" dirty="0">
              <a:latin typeface="Meiryo UI" panose="020B0604030504040204" pitchFamily="50" charset="-128"/>
              <a:ea typeface="Meiryo UI" panose="020B0604030504040204" pitchFamily="50" charset="-128"/>
            </a:endParaRPr>
          </a:p>
        </p:txBody>
      </p:sp>
      <p:sp>
        <p:nvSpPr>
          <p:cNvPr id="73" name="Rectangle 7"/>
          <p:cNvSpPr/>
          <p:nvPr/>
        </p:nvSpPr>
        <p:spPr>
          <a:xfrm>
            <a:off x="5126958" y="925290"/>
            <a:ext cx="4696346" cy="3109419"/>
          </a:xfrm>
          <a:prstGeom prst="rect">
            <a:avLst/>
          </a:prstGeom>
          <a:solidFill>
            <a:schemeClr val="bg1"/>
          </a:solidFill>
          <a:ln w="19050">
            <a:solidFill>
              <a:srgbClr val="55B9E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b="1" dirty="0">
                <a:latin typeface="Meiryo UI" panose="020B0604030504040204" pitchFamily="50" charset="-128"/>
                <a:ea typeface="Meiryo UI" panose="020B0604030504040204" pitchFamily="50" charset="-128"/>
              </a:rPr>
              <a:t>現在の課題（ペインポイント）</a:t>
            </a:r>
          </a:p>
        </p:txBody>
      </p:sp>
      <p:sp>
        <p:nvSpPr>
          <p:cNvPr id="74" name="Rectangle 8"/>
          <p:cNvSpPr/>
          <p:nvPr/>
        </p:nvSpPr>
        <p:spPr>
          <a:xfrm>
            <a:off x="5126958" y="612870"/>
            <a:ext cx="4696346" cy="312419"/>
          </a:xfrm>
          <a:prstGeom prst="rect">
            <a:avLst/>
          </a:prstGeom>
          <a:solidFill>
            <a:srgbClr val="55B9EA"/>
          </a:solidFill>
          <a:ln w="19050">
            <a:solidFill>
              <a:srgbClr val="55B9E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000" b="1" dirty="0">
                <a:latin typeface="Meiryo UI" panose="020B0604030504040204" pitchFamily="50" charset="-128"/>
                <a:ea typeface="Meiryo UI" panose="020B0604030504040204" pitchFamily="50" charset="-128"/>
              </a:rPr>
              <a:t>What Trusted Web Will Solve</a:t>
            </a:r>
            <a:r>
              <a:rPr lang="ja-JP" altLang="en-US" sz="1000" b="1" dirty="0">
                <a:latin typeface="Meiryo UI" panose="020B0604030504040204" pitchFamily="50" charset="-128"/>
                <a:ea typeface="Meiryo UI" panose="020B0604030504040204" pitchFamily="50" charset="-128"/>
              </a:rPr>
              <a:t> </a:t>
            </a:r>
            <a:r>
              <a:rPr lang="en-US" altLang="ja-JP" sz="1000" b="1" dirty="0">
                <a:latin typeface="Meiryo UI" panose="020B0604030504040204" pitchFamily="50" charset="-128"/>
                <a:ea typeface="Meiryo UI" panose="020B0604030504040204" pitchFamily="50" charset="-128"/>
              </a:rPr>
              <a:t>(To-Be)</a:t>
            </a:r>
            <a:endParaRPr lang="ja-JP" altLang="en-US" sz="1000" b="1" dirty="0">
              <a:latin typeface="Meiryo UI" panose="020B0604030504040204" pitchFamily="50" charset="-128"/>
              <a:ea typeface="Meiryo UI" panose="020B0604030504040204" pitchFamily="50" charset="-128"/>
            </a:endParaRPr>
          </a:p>
        </p:txBody>
      </p:sp>
      <p:sp>
        <p:nvSpPr>
          <p:cNvPr id="75" name="TextBox 9"/>
          <p:cNvSpPr txBox="1"/>
          <p:nvPr/>
        </p:nvSpPr>
        <p:spPr>
          <a:xfrm>
            <a:off x="94597" y="949747"/>
            <a:ext cx="4587136" cy="3077766"/>
          </a:xfrm>
          <a:prstGeom prst="rect">
            <a:avLst/>
          </a:prstGeom>
          <a:noFill/>
        </p:spPr>
        <p:txBody>
          <a:bodyPr wrap="square" rtlCol="0">
            <a:spAutoFit/>
          </a:bodyPr>
          <a:lstStyle/>
          <a:p>
            <a:pPr marL="179388" indent="-179388">
              <a:buFont typeface="+mj-lt"/>
              <a:buAutoNum type="arabicPeriod"/>
            </a:pPr>
            <a:r>
              <a:rPr lang="en-US" altLang="ja-JP" sz="800" b="1" dirty="0">
                <a:latin typeface="Meiryo UI" panose="020B0604030504040204" pitchFamily="50" charset="-128"/>
                <a:ea typeface="Meiryo UI" panose="020B0604030504040204" pitchFamily="50" charset="-128"/>
              </a:rPr>
              <a:t>Obtaining Personal Identification and Consent (eConsent)</a:t>
            </a:r>
          </a:p>
          <a:p>
            <a:pPr marL="179388" indent="-88900">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In current online medical consultations and remote participation in clinical trials, eConsent is used to verify the identity of the individual by displaying identification documents such as a driver's license and the person's face on a web screen. However, it is difficult to argue that this method is appropriate.</a:t>
            </a:r>
          </a:p>
          <a:p>
            <a:pPr marL="179388" indent="-88900">
              <a:spcAft>
                <a:spcPts val="1200"/>
              </a:spcAft>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In face-to-face environments, as opposed to remote environments mentioned above, verification of the individual and obtaining consent for various scenarios such as medical treatment, hospitalization, surgery, and participation in clinical trials are done through signatures on paper documents. However, due to the nature of paper media, seamless integration and coordination with other actions are not possible.</a:t>
            </a:r>
          </a:p>
          <a:p>
            <a:pPr marL="179388" indent="-179388">
              <a:buFont typeface="+mj-lt"/>
              <a:buAutoNum type="arabicPeriod" startAt="2"/>
            </a:pPr>
            <a:r>
              <a:rPr lang="fr-FR" altLang="ja-JP" sz="800" b="1" dirty="0" err="1">
                <a:latin typeface="Meiryo UI" panose="020B0604030504040204" pitchFamily="50" charset="-128"/>
                <a:ea typeface="Meiryo UI" panose="020B0604030504040204" pitchFamily="50" charset="-128"/>
              </a:rPr>
              <a:t>Utilizing</a:t>
            </a:r>
            <a:r>
              <a:rPr lang="fr-FR" altLang="ja-JP" sz="800" b="1" dirty="0">
                <a:latin typeface="Meiryo UI" panose="020B0604030504040204" pitchFamily="50" charset="-128"/>
                <a:ea typeface="Meiryo UI" panose="020B0604030504040204" pitchFamily="50" charset="-128"/>
              </a:rPr>
              <a:t> PHR (</a:t>
            </a:r>
            <a:r>
              <a:rPr lang="fr-FR" altLang="ja-JP" sz="800" b="1" dirty="0" err="1">
                <a:latin typeface="Meiryo UI" panose="020B0604030504040204" pitchFamily="50" charset="-128"/>
                <a:ea typeface="Meiryo UI" panose="020B0604030504040204" pitchFamily="50" charset="-128"/>
              </a:rPr>
              <a:t>wearable</a:t>
            </a:r>
            <a:r>
              <a:rPr lang="fr-FR" altLang="ja-JP" sz="800" b="1" dirty="0">
                <a:latin typeface="Meiryo UI" panose="020B0604030504040204" pitchFamily="50" charset="-128"/>
                <a:ea typeface="Meiryo UI" panose="020B0604030504040204" pitchFamily="50" charset="-128"/>
              </a:rPr>
              <a:t> </a:t>
            </a:r>
            <a:r>
              <a:rPr lang="fr-FR" altLang="ja-JP" sz="800" b="1" dirty="0" err="1">
                <a:latin typeface="Meiryo UI" panose="020B0604030504040204" pitchFamily="50" charset="-128"/>
                <a:ea typeface="Meiryo UI" panose="020B0604030504040204" pitchFamily="50" charset="-128"/>
              </a:rPr>
              <a:t>devices</a:t>
            </a:r>
            <a:r>
              <a:rPr lang="fr-FR" altLang="ja-JP" sz="800" b="1" dirty="0">
                <a:latin typeface="Meiryo UI" panose="020B0604030504040204" pitchFamily="50" charset="-128"/>
                <a:ea typeface="Meiryo UI" panose="020B0604030504040204" pitchFamily="50" charset="-128"/>
              </a:rPr>
              <a:t>, etc.)</a:t>
            </a:r>
            <a:endParaRPr lang="en-US" altLang="ja-JP" sz="800" dirty="0">
              <a:latin typeface="Meiryo UI" panose="020B0604030504040204" pitchFamily="50" charset="-128"/>
              <a:ea typeface="Meiryo UI" panose="020B0604030504040204" pitchFamily="50" charset="-128"/>
            </a:endParaRPr>
          </a:p>
          <a:p>
            <a:pPr marL="179388" indent="-88900">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In general medical care and clinical trials (DCTs), there are difficulties in utilizing data from patients (subjects) on wearable devices. One of the reasons for this is the lack of a trusted environment and control mechanism on existing networks and devices, where patients give consent on the range of data and who to provide it to.</a:t>
            </a:r>
          </a:p>
          <a:p>
            <a:pPr marL="179388" indent="-88900">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Regarding the above, implementing individual technologies for each wearable device would increase operational costs and impose burdens on users (patients, subjects, and on-site staff) understanding, making it impractical.</a:t>
            </a:r>
          </a:p>
          <a:p>
            <a:pPr marL="179388" indent="-88900">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From the perspective of data integrity, since the wearable device is a source of data, it is necessary to consider security, personal authentication, and other factors with the wearable device as a starting point. However, there is insufficient technical verification and investigation regarding the practicality of utilizing these aspects in real clinical settings and clinical trials.</a:t>
            </a:r>
          </a:p>
        </p:txBody>
      </p:sp>
      <p:sp>
        <p:nvSpPr>
          <p:cNvPr id="76" name="TextBox 10"/>
          <p:cNvSpPr txBox="1"/>
          <p:nvPr/>
        </p:nvSpPr>
        <p:spPr>
          <a:xfrm>
            <a:off x="5238237" y="949747"/>
            <a:ext cx="4508755" cy="2954655"/>
          </a:xfrm>
          <a:prstGeom prst="rect">
            <a:avLst/>
          </a:prstGeom>
          <a:noFill/>
        </p:spPr>
        <p:txBody>
          <a:bodyPr wrap="square" rtlCol="0">
            <a:spAutoFit/>
          </a:bodyPr>
          <a:lstStyle/>
          <a:p>
            <a:pPr marL="179388" indent="-179388">
              <a:buFont typeface="+mj-lt"/>
              <a:buAutoNum type="arabicPeriod"/>
            </a:pPr>
            <a:r>
              <a:rPr lang="en-US" altLang="ja-JP" sz="800" b="1" dirty="0">
                <a:latin typeface="Meiryo UI" panose="020B0604030504040204" pitchFamily="50" charset="-128"/>
                <a:ea typeface="Meiryo UI" panose="020B0604030504040204" pitchFamily="50" charset="-128"/>
              </a:rPr>
              <a:t>Obtaining Personal Identification and Consent (eConsent)</a:t>
            </a:r>
          </a:p>
          <a:p>
            <a:pPr marL="179388" indent="-88900">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Creating personas, implementing DID, and using pairing to build a trust relationship with hospital staff (as well as pharmaceutical company/CRO staff) through smartphone applications.</a:t>
            </a:r>
          </a:p>
          <a:p>
            <a:pPr marL="179388" indent="-88900">
              <a:spcAft>
                <a:spcPts val="600"/>
              </a:spcAft>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The process of identity verification and consent acquisition is considered complete after pairing with hospital staff (as well as pharmaceutical company/CRO staff) is performed. This is achieved by displaying an eDocument on the medical institution's device, which includes an eSignature linked to personal information through a DID, thereby making the consent acquisition process visible (= </a:t>
            </a:r>
            <a:r>
              <a:rPr lang="en-US" altLang="ja-JP" sz="800" dirty="0" err="1">
                <a:latin typeface="Meiryo UI" panose="020B0604030504040204" pitchFamily="50" charset="-128"/>
                <a:ea typeface="Meiryo UI" panose="020B0604030504040204" pitchFamily="50" charset="-128"/>
              </a:rPr>
              <a:t>eConsent</a:t>
            </a:r>
            <a:r>
              <a:rPr lang="en-US" altLang="ja-JP" sz="800" dirty="0">
                <a:latin typeface="Meiryo UI" panose="020B0604030504040204" pitchFamily="50" charset="-128"/>
                <a:ea typeface="Meiryo UI" panose="020B0604030504040204" pitchFamily="50" charset="-128"/>
              </a:rPr>
              <a:t>).</a:t>
            </a:r>
          </a:p>
          <a:p>
            <a:pPr marL="179388" indent="-179388">
              <a:buFont typeface="+mj-lt"/>
              <a:buAutoNum type="arabicPeriod" startAt="2"/>
            </a:pPr>
            <a:r>
              <a:rPr lang="fr-FR" altLang="ja-JP" sz="800" b="1" dirty="0" err="1">
                <a:latin typeface="Meiryo UI" panose="020B0604030504040204" pitchFamily="50" charset="-128"/>
                <a:ea typeface="Meiryo UI" panose="020B0604030504040204" pitchFamily="50" charset="-128"/>
              </a:rPr>
              <a:t>Utilizing</a:t>
            </a:r>
            <a:r>
              <a:rPr lang="fr-FR" altLang="ja-JP" sz="800" b="1" dirty="0">
                <a:latin typeface="Meiryo UI" panose="020B0604030504040204" pitchFamily="50" charset="-128"/>
                <a:ea typeface="Meiryo UI" panose="020B0604030504040204" pitchFamily="50" charset="-128"/>
              </a:rPr>
              <a:t> PHR (</a:t>
            </a:r>
            <a:r>
              <a:rPr lang="fr-FR" altLang="ja-JP" sz="800" b="1" dirty="0" err="1">
                <a:latin typeface="Meiryo UI" panose="020B0604030504040204" pitchFamily="50" charset="-128"/>
                <a:ea typeface="Meiryo UI" panose="020B0604030504040204" pitchFamily="50" charset="-128"/>
              </a:rPr>
              <a:t>wearable</a:t>
            </a:r>
            <a:r>
              <a:rPr lang="fr-FR" altLang="ja-JP" sz="800" b="1" dirty="0">
                <a:latin typeface="Meiryo UI" panose="020B0604030504040204" pitchFamily="50" charset="-128"/>
                <a:ea typeface="Meiryo UI" panose="020B0604030504040204" pitchFamily="50" charset="-128"/>
              </a:rPr>
              <a:t> </a:t>
            </a:r>
            <a:r>
              <a:rPr lang="fr-FR" altLang="ja-JP" sz="800" b="1" dirty="0" err="1">
                <a:latin typeface="Meiryo UI" panose="020B0604030504040204" pitchFamily="50" charset="-128"/>
                <a:ea typeface="Meiryo UI" panose="020B0604030504040204" pitchFamily="50" charset="-128"/>
              </a:rPr>
              <a:t>devices</a:t>
            </a:r>
            <a:r>
              <a:rPr lang="fr-FR" altLang="ja-JP" sz="800" b="1" dirty="0">
                <a:latin typeface="Meiryo UI" panose="020B0604030504040204" pitchFamily="50" charset="-128"/>
                <a:ea typeface="Meiryo UI" panose="020B0604030504040204" pitchFamily="50" charset="-128"/>
              </a:rPr>
              <a:t>, etc.)</a:t>
            </a:r>
            <a:endParaRPr lang="en-US" altLang="ja-JP" sz="800" b="1" dirty="0">
              <a:latin typeface="Meiryo UI" panose="020B0604030504040204" pitchFamily="50" charset="-128"/>
              <a:ea typeface="Meiryo UI" panose="020B0604030504040204" pitchFamily="50" charset="-128"/>
            </a:endParaRPr>
          </a:p>
          <a:p>
            <a:pPr marL="179388" indent="-88900">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During the pairing process (step 1), using DID mapping, multiple wearable devices that are identified as being owned by the same entity are seamlessly paired with the smartphone, which serves as a hub and implements a DID. After pairing, each wearable device can share data within the scope of the consent given in step 1 (data is encrypted and can only be accessed by paired users). Additional coding is done to specify the range of data sharing and provide consent control, in accordance with general medical care or the clinical trial protocol.</a:t>
            </a:r>
            <a:endParaRPr lang="ja-JP" altLang="en-US" sz="800" dirty="0">
              <a:latin typeface="Meiryo UI" panose="020B0604030504040204" pitchFamily="50" charset="-128"/>
              <a:ea typeface="Meiryo UI" panose="020B0604030504040204" pitchFamily="50" charset="-128"/>
            </a:endParaRPr>
          </a:p>
          <a:p>
            <a:pPr marL="179388" indent="-88900">
              <a:spcAft>
                <a:spcPts val="600"/>
              </a:spcAft>
              <a:buFont typeface="Arial" panose="020B0604020202020204" pitchFamily="34" charset="0"/>
              <a:buChar char="•"/>
            </a:pPr>
            <a:r>
              <a:rPr lang="en-US" altLang="ja-JP" sz="800" dirty="0">
                <a:latin typeface="Meiryo UI" panose="020B0604030504040204" pitchFamily="50" charset="-128"/>
                <a:ea typeface="Meiryo UI" panose="020B0604030504040204" pitchFamily="50" charset="-128"/>
              </a:rPr>
              <a:t>On the smartphone application from step 1, it is also possible to revoke consent (terminate the pairing), and data sharing is halted after consent revocation.</a:t>
            </a:r>
          </a:p>
          <a:p>
            <a:r>
              <a:rPr lang="en-US" altLang="ja-JP" sz="800" dirty="0">
                <a:latin typeface="Meiryo UI" panose="020B0604030504040204" pitchFamily="50" charset="-128"/>
                <a:ea typeface="Meiryo UI" panose="020B0604030504040204" pitchFamily="50" charset="-128"/>
              </a:rPr>
              <a:t>The above steps 1 and 2 are seamlessly implemented, using the initial pairing as the touchpoint.</a:t>
            </a:r>
            <a:endParaRPr lang="ja-JP" altLang="en-US" sz="800" dirty="0">
              <a:latin typeface="Meiryo UI" panose="020B0604030504040204" pitchFamily="50" charset="-128"/>
              <a:ea typeface="Meiryo UI" panose="020B0604030504040204" pitchFamily="50" charset="-128"/>
            </a:endParaRPr>
          </a:p>
        </p:txBody>
      </p:sp>
      <p:sp>
        <p:nvSpPr>
          <p:cNvPr id="77" name="テキスト ボックス 13"/>
          <p:cNvSpPr txBox="1"/>
          <p:nvPr/>
        </p:nvSpPr>
        <p:spPr>
          <a:xfrm>
            <a:off x="527823" y="4048508"/>
            <a:ext cx="3805106" cy="284816"/>
          </a:xfrm>
          <a:prstGeom prst="rect">
            <a:avLst/>
          </a:prstGeom>
          <a:noFill/>
        </p:spPr>
        <p:txBody>
          <a:bodyPr wrap="none" lIns="0" rIns="0" rtlCol="0">
            <a:noAutofit/>
          </a:bodyPr>
          <a:lstStyle/>
          <a:p>
            <a:pPr algn="ctr" defTabSz="288000"/>
            <a:r>
              <a:rPr kumimoji="1" lang="en-US" altLang="ja-JP" sz="900" b="1" u="sng" dirty="0">
                <a:latin typeface="Meiryo UI" panose="020B0604030504040204" pitchFamily="50" charset="-128"/>
                <a:ea typeface="Meiryo UI" panose="020B0604030504040204" pitchFamily="50" charset="-128"/>
              </a:rPr>
              <a:t>Scheme diagram before problem-solving</a:t>
            </a:r>
            <a:r>
              <a:rPr kumimoji="1" lang="ja-JP" altLang="en-US" sz="900" b="1" u="sng" dirty="0">
                <a:latin typeface="Meiryo UI" panose="020B0604030504040204" pitchFamily="50" charset="-128"/>
                <a:ea typeface="Meiryo UI" panose="020B0604030504040204" pitchFamily="50" charset="-128"/>
              </a:rPr>
              <a:t> </a:t>
            </a:r>
            <a:r>
              <a:rPr kumimoji="1" lang="en-US" altLang="ja-JP" sz="900" b="1" u="sng" dirty="0">
                <a:latin typeface="Meiryo UI" panose="020B0604030504040204" pitchFamily="50" charset="-128"/>
                <a:ea typeface="Meiryo UI" panose="020B0604030504040204" pitchFamily="50" charset="-128"/>
              </a:rPr>
              <a:t>(</a:t>
            </a:r>
            <a:r>
              <a:rPr lang="en-US" altLang="ja-JP" sz="900" b="1" u="sng" dirty="0">
                <a:latin typeface="Meiryo UI" panose="020B0604030504040204" pitchFamily="50" charset="-128"/>
                <a:ea typeface="Meiryo UI" panose="020B0604030504040204" pitchFamily="50" charset="-128"/>
              </a:rPr>
              <a:t>As-Is</a:t>
            </a:r>
            <a:r>
              <a:rPr kumimoji="1" lang="en-US" altLang="ja-JP" sz="900" b="1" u="sng" dirty="0">
                <a:latin typeface="Meiryo UI" panose="020B0604030504040204" pitchFamily="50" charset="-128"/>
                <a:ea typeface="Meiryo UI" panose="020B0604030504040204" pitchFamily="50" charset="-128"/>
              </a:rPr>
              <a:t>)</a:t>
            </a:r>
            <a:endParaRPr kumimoji="1" lang="ja-JP" altLang="en-US" sz="900" b="1" u="sng" dirty="0">
              <a:latin typeface="Meiryo UI" panose="020B0604030504040204" pitchFamily="50" charset="-128"/>
              <a:ea typeface="Meiryo UI" panose="020B0604030504040204" pitchFamily="50" charset="-128"/>
            </a:endParaRPr>
          </a:p>
        </p:txBody>
      </p:sp>
      <p:sp>
        <p:nvSpPr>
          <p:cNvPr id="78" name="テキスト ボックス 13"/>
          <p:cNvSpPr txBox="1"/>
          <p:nvPr/>
        </p:nvSpPr>
        <p:spPr>
          <a:xfrm>
            <a:off x="5047792" y="4048507"/>
            <a:ext cx="4775512" cy="284817"/>
          </a:xfrm>
          <a:prstGeom prst="rect">
            <a:avLst/>
          </a:prstGeom>
          <a:noFill/>
        </p:spPr>
        <p:txBody>
          <a:bodyPr wrap="none" lIns="0" rIns="0" rtlCol="0">
            <a:noAutofit/>
          </a:bodyPr>
          <a:lstStyle/>
          <a:p>
            <a:pPr algn="ctr" defTabSz="288000"/>
            <a:r>
              <a:rPr kumimoji="1" lang="en-US" altLang="ja-JP" sz="900" b="1" u="sng" dirty="0">
                <a:latin typeface="Meiryo UI" panose="020B0604030504040204" pitchFamily="50" charset="-128"/>
                <a:ea typeface="Meiryo UI" panose="020B0604030504040204" pitchFamily="50" charset="-128"/>
              </a:rPr>
              <a:t>Business scheme diagram of the generated use case (To-Be)</a:t>
            </a:r>
          </a:p>
          <a:p>
            <a:pPr algn="ctr" defTabSz="288000"/>
            <a:r>
              <a:rPr kumimoji="1" lang="en-US" altLang="ja-JP" sz="800" b="1" u="sng" dirty="0">
                <a:latin typeface="Meiryo UI" panose="020B0604030504040204" pitchFamily="50" charset="-128"/>
                <a:ea typeface="Meiryo UI" panose="020B0604030504040204" pitchFamily="50" charset="-128"/>
              </a:rPr>
              <a:t>(in the case of clinical trials, etc.)</a:t>
            </a:r>
            <a:endParaRPr kumimoji="1" lang="ja-JP" altLang="en-US" sz="700" b="1" u="sng" dirty="0">
              <a:latin typeface="Meiryo UI" panose="020B0604030504040204" pitchFamily="50" charset="-128"/>
              <a:ea typeface="Meiryo UI" panose="020B0604030504040204" pitchFamily="50" charset="-128"/>
            </a:endParaRPr>
          </a:p>
        </p:txBody>
      </p:sp>
      <p:sp>
        <p:nvSpPr>
          <p:cNvPr id="79" name="Isosceles Triangle 15"/>
          <p:cNvSpPr/>
          <p:nvPr/>
        </p:nvSpPr>
        <p:spPr>
          <a:xfrm rot="5400000">
            <a:off x="1944347" y="3481509"/>
            <a:ext cx="5957188" cy="289573"/>
          </a:xfrm>
          <a:prstGeom prst="triangle">
            <a:avLst/>
          </a:prstGeom>
          <a:solidFill>
            <a:srgbClr val="55B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0" name="Group 146"/>
          <p:cNvGrpSpPr>
            <a:grpSpLocks noChangeAspect="1"/>
          </p:cNvGrpSpPr>
          <p:nvPr/>
        </p:nvGrpSpPr>
        <p:grpSpPr>
          <a:xfrm>
            <a:off x="5292479" y="4299847"/>
            <a:ext cx="4254722" cy="2303113"/>
            <a:chOff x="5793830" y="5333431"/>
            <a:chExt cx="6522871" cy="3530880"/>
          </a:xfrm>
        </p:grpSpPr>
        <p:sp>
          <p:nvSpPr>
            <p:cNvPr id="96" name="Rounded Rectangle 147"/>
            <p:cNvSpPr/>
            <p:nvPr/>
          </p:nvSpPr>
          <p:spPr>
            <a:xfrm>
              <a:off x="6481175" y="8433004"/>
              <a:ext cx="4997420" cy="431307"/>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700" dirty="0">
                  <a:latin typeface="Meiryo UI" panose="020B0604030504040204" pitchFamily="50" charset="-128"/>
                  <a:ea typeface="Meiryo UI" panose="020B0604030504040204" pitchFamily="50" charset="-128"/>
                </a:rPr>
                <a:t>System provider</a:t>
              </a:r>
              <a:endParaRPr kumimoji="1" lang="ja-JP" altLang="en-US" sz="700" dirty="0">
                <a:latin typeface="Meiryo UI" panose="020B0604030504040204" pitchFamily="50" charset="-128"/>
                <a:ea typeface="Meiryo UI" panose="020B0604030504040204" pitchFamily="50" charset="-128"/>
              </a:endParaRPr>
            </a:p>
          </p:txBody>
        </p:sp>
        <p:pic>
          <p:nvPicPr>
            <p:cNvPr id="97" name="Picture 1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1175" y="5764527"/>
              <a:ext cx="1067108" cy="1067108"/>
            </a:xfrm>
            <a:prstGeom prst="rect">
              <a:avLst/>
            </a:prstGeom>
          </p:spPr>
        </p:pic>
        <p:pic>
          <p:nvPicPr>
            <p:cNvPr id="98" name="Picture 1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0915" y="5779241"/>
              <a:ext cx="1037680" cy="1037680"/>
            </a:xfrm>
            <a:prstGeom prst="rect">
              <a:avLst/>
            </a:prstGeom>
          </p:spPr>
        </p:pic>
        <p:grpSp>
          <p:nvGrpSpPr>
            <p:cNvPr id="99" name="Group 150"/>
            <p:cNvGrpSpPr/>
            <p:nvPr/>
          </p:nvGrpSpPr>
          <p:grpSpPr>
            <a:xfrm>
              <a:off x="8324565" y="5494261"/>
              <a:ext cx="1310640" cy="1343001"/>
              <a:chOff x="8413022" y="5495602"/>
              <a:chExt cx="1310640" cy="1343001"/>
            </a:xfrm>
          </p:grpSpPr>
          <p:pic>
            <p:nvPicPr>
              <p:cNvPr id="130" name="Picture 18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62085" y="5763964"/>
                <a:ext cx="1074639" cy="1074639"/>
              </a:xfrm>
              <a:prstGeom prst="rect">
                <a:avLst/>
              </a:prstGeom>
            </p:spPr>
          </p:pic>
          <p:sp>
            <p:nvSpPr>
              <p:cNvPr id="131" name="TextBox 182"/>
              <p:cNvSpPr txBox="1"/>
              <p:nvPr/>
            </p:nvSpPr>
            <p:spPr>
              <a:xfrm>
                <a:off x="8413022" y="5495602"/>
                <a:ext cx="1310640" cy="306702"/>
              </a:xfrm>
              <a:prstGeom prst="rect">
                <a:avLst/>
              </a:prstGeom>
              <a:noFill/>
            </p:spPr>
            <p:txBody>
              <a:bodyPr wrap="square" rtlCol="0">
                <a:spAutoFit/>
              </a:bodyPr>
              <a:lstStyle/>
              <a:p>
                <a:pPr algn="ctr"/>
                <a:r>
                  <a:rPr lang="en-US" altLang="ja-JP" sz="700" dirty="0">
                    <a:latin typeface="Meiryo UI" panose="020B0604030504040204" pitchFamily="50" charset="-128"/>
                    <a:ea typeface="Meiryo UI" panose="020B0604030504040204" pitchFamily="50" charset="-128"/>
                  </a:rPr>
                  <a:t>Patient/Subject</a:t>
                </a:r>
                <a:endParaRPr kumimoji="1" lang="en-US" altLang="ja-JP" sz="700" dirty="0">
                  <a:latin typeface="Meiryo UI" panose="020B0604030504040204" pitchFamily="50" charset="-128"/>
                  <a:ea typeface="Meiryo UI" panose="020B0604030504040204" pitchFamily="50" charset="-128"/>
                </a:endParaRPr>
              </a:p>
            </p:txBody>
          </p:sp>
        </p:grpSp>
        <p:sp>
          <p:nvSpPr>
            <p:cNvPr id="100" name="TextBox 151"/>
            <p:cNvSpPr txBox="1"/>
            <p:nvPr/>
          </p:nvSpPr>
          <p:spPr>
            <a:xfrm>
              <a:off x="6359409" y="5492399"/>
              <a:ext cx="1310640" cy="306702"/>
            </a:xfrm>
            <a:prstGeom prst="rect">
              <a:avLst/>
            </a:prstGeom>
            <a:noFill/>
          </p:spPr>
          <p:txBody>
            <a:bodyPr wrap="square" rtlCol="0">
              <a:spAutoFit/>
            </a:bodyPr>
            <a:lstStyle/>
            <a:p>
              <a:pPr algn="ctr"/>
              <a:r>
                <a:rPr kumimoji="1" lang="en-US" altLang="ja-JP" sz="700" dirty="0">
                  <a:latin typeface="Meiryo UI" panose="020B0604030504040204" pitchFamily="50" charset="-128"/>
                  <a:ea typeface="Meiryo UI" panose="020B0604030504040204" pitchFamily="50" charset="-128"/>
                </a:rPr>
                <a:t>Hospital Staff</a:t>
              </a:r>
            </a:p>
          </p:txBody>
        </p:sp>
        <p:sp>
          <p:nvSpPr>
            <p:cNvPr id="101" name="TextBox 152"/>
            <p:cNvSpPr txBox="1"/>
            <p:nvPr/>
          </p:nvSpPr>
          <p:spPr>
            <a:xfrm>
              <a:off x="10277707" y="5333431"/>
              <a:ext cx="1310640" cy="471850"/>
            </a:xfrm>
            <a:prstGeom prst="rect">
              <a:avLst/>
            </a:prstGeom>
            <a:noFill/>
          </p:spPr>
          <p:txBody>
            <a:bodyPr wrap="square" rtlCol="0">
              <a:spAutoFit/>
            </a:bodyPr>
            <a:lstStyle/>
            <a:p>
              <a:pPr algn="ctr"/>
              <a:r>
                <a:rPr lang="en-US" altLang="ja-JP" sz="700" dirty="0">
                  <a:latin typeface="Meiryo UI" panose="020B0604030504040204" pitchFamily="50" charset="-128"/>
                  <a:ea typeface="Meiryo UI" panose="020B0604030504040204" pitchFamily="50" charset="-128"/>
                </a:rPr>
                <a:t>Pharmacist/</a:t>
              </a:r>
            </a:p>
            <a:p>
              <a:pPr algn="ctr"/>
              <a:r>
                <a:rPr kumimoji="1" lang="en-US" altLang="ja-JP" sz="700" dirty="0">
                  <a:latin typeface="Meiryo UI" panose="020B0604030504040204" pitchFamily="50" charset="-128"/>
                  <a:ea typeface="Meiryo UI" panose="020B0604030504040204" pitchFamily="50" charset="-128"/>
                </a:rPr>
                <a:t>CRO Staff</a:t>
              </a:r>
            </a:p>
          </p:txBody>
        </p:sp>
        <p:pic>
          <p:nvPicPr>
            <p:cNvPr id="102" name="Picture 153"/>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000874" y="6266346"/>
              <a:ext cx="517246" cy="517246"/>
            </a:xfrm>
            <a:prstGeom prst="rect">
              <a:avLst/>
            </a:prstGeom>
          </p:spPr>
        </p:pic>
        <p:pic>
          <p:nvPicPr>
            <p:cNvPr id="103" name="Picture 15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89388" y="6301284"/>
              <a:ext cx="498936" cy="498936"/>
            </a:xfrm>
            <a:prstGeom prst="rect">
              <a:avLst/>
            </a:prstGeom>
          </p:spPr>
        </p:pic>
        <p:cxnSp>
          <p:nvCxnSpPr>
            <p:cNvPr id="104" name="Straight Connector 155"/>
            <p:cNvCxnSpPr/>
            <p:nvPr/>
          </p:nvCxnSpPr>
          <p:spPr>
            <a:xfrm flipV="1">
              <a:off x="6878320" y="6921293"/>
              <a:ext cx="0" cy="1463234"/>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05" name="TextBox 156"/>
            <p:cNvSpPr txBox="1"/>
            <p:nvPr/>
          </p:nvSpPr>
          <p:spPr>
            <a:xfrm>
              <a:off x="5793830" y="8135343"/>
              <a:ext cx="1143461" cy="259517"/>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Service provision</a:t>
              </a:r>
            </a:p>
          </p:txBody>
        </p:sp>
        <p:cxnSp>
          <p:nvCxnSpPr>
            <p:cNvPr id="106" name="Straight Connector 157"/>
            <p:cNvCxnSpPr/>
            <p:nvPr/>
          </p:nvCxnSpPr>
          <p:spPr>
            <a:xfrm flipV="1">
              <a:off x="10880817" y="6932728"/>
              <a:ext cx="0" cy="1463234"/>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07" name="Straight Connector 158"/>
            <p:cNvCxnSpPr/>
            <p:nvPr/>
          </p:nvCxnSpPr>
          <p:spPr>
            <a:xfrm flipV="1">
              <a:off x="11175457" y="6932728"/>
              <a:ext cx="0" cy="1463234"/>
            </a:xfrm>
            <a:prstGeom prst="line">
              <a:avLst/>
            </a:prstGeom>
            <a:ln>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08" name="TextBox 159"/>
            <p:cNvSpPr txBox="1"/>
            <p:nvPr/>
          </p:nvSpPr>
          <p:spPr>
            <a:xfrm>
              <a:off x="10748631" y="7893736"/>
              <a:ext cx="1568070" cy="377479"/>
            </a:xfrm>
            <a:prstGeom prst="rect">
              <a:avLst/>
            </a:prstGeom>
            <a:noFill/>
          </p:spPr>
          <p:txBody>
            <a:bodyPr wrap="square" rtlCol="0">
              <a:spAutoFit/>
            </a:bodyPr>
            <a:lstStyle/>
            <a:p>
              <a:pPr algn="ctr"/>
              <a:r>
                <a:rPr lang="en-US" altLang="ja-JP" sz="500" dirty="0">
                  <a:solidFill>
                    <a:srgbClr val="FF0000"/>
                  </a:solidFill>
                  <a:latin typeface="Meiryo UI" panose="020B0604030504040204" pitchFamily="50" charset="-128"/>
                  <a:ea typeface="Meiryo UI" panose="020B0604030504040204" pitchFamily="50" charset="-128"/>
                </a:rPr>
                <a:t>Service usage fees (system and consulting)</a:t>
              </a:r>
            </a:p>
          </p:txBody>
        </p:sp>
        <p:cxnSp>
          <p:nvCxnSpPr>
            <p:cNvPr id="109" name="Straight Connector 160"/>
            <p:cNvCxnSpPr/>
            <p:nvPr/>
          </p:nvCxnSpPr>
          <p:spPr>
            <a:xfrm>
              <a:off x="7386320" y="6033671"/>
              <a:ext cx="1087308" cy="0"/>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0" name="TextBox 161"/>
            <p:cNvSpPr txBox="1"/>
            <p:nvPr/>
          </p:nvSpPr>
          <p:spPr>
            <a:xfrm>
              <a:off x="7123410" y="5633935"/>
              <a:ext cx="1587044" cy="377479"/>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Explanation and acquisition of consent, and Pairing</a:t>
              </a:r>
            </a:p>
          </p:txBody>
        </p:sp>
        <p:cxnSp>
          <p:nvCxnSpPr>
            <p:cNvPr id="111" name="Straight Connector 162"/>
            <p:cNvCxnSpPr/>
            <p:nvPr/>
          </p:nvCxnSpPr>
          <p:spPr>
            <a:xfrm>
              <a:off x="9373468" y="6026443"/>
              <a:ext cx="1087308" cy="0"/>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2" name="TextBox 163"/>
            <p:cNvSpPr txBox="1"/>
            <p:nvPr/>
          </p:nvSpPr>
          <p:spPr>
            <a:xfrm>
              <a:off x="9112248" y="5748288"/>
              <a:ext cx="1587044" cy="259517"/>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Pairing</a:t>
              </a:r>
            </a:p>
          </p:txBody>
        </p:sp>
        <p:cxnSp>
          <p:nvCxnSpPr>
            <p:cNvPr id="113" name="Straight Connector 164"/>
            <p:cNvCxnSpPr>
              <a:endCxn id="130" idx="2"/>
            </p:cNvCxnSpPr>
            <p:nvPr/>
          </p:nvCxnSpPr>
          <p:spPr>
            <a:xfrm flipV="1">
              <a:off x="9010947" y="6837262"/>
              <a:ext cx="1" cy="1547265"/>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14" name="TextBox 165"/>
            <p:cNvSpPr txBox="1"/>
            <p:nvPr/>
          </p:nvSpPr>
          <p:spPr>
            <a:xfrm>
              <a:off x="9753318" y="8135343"/>
              <a:ext cx="1206439" cy="259517"/>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Service provision</a:t>
              </a:r>
            </a:p>
          </p:txBody>
        </p:sp>
        <p:sp>
          <p:nvSpPr>
            <p:cNvPr id="115" name="TextBox 166"/>
            <p:cNvSpPr txBox="1"/>
            <p:nvPr/>
          </p:nvSpPr>
          <p:spPr>
            <a:xfrm>
              <a:off x="7919468" y="8135343"/>
              <a:ext cx="1102477" cy="259517"/>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Service provision</a:t>
              </a:r>
            </a:p>
          </p:txBody>
        </p:sp>
        <p:cxnSp>
          <p:nvCxnSpPr>
            <p:cNvPr id="116" name="Straight Connector 167"/>
            <p:cNvCxnSpPr/>
            <p:nvPr/>
          </p:nvCxnSpPr>
          <p:spPr>
            <a:xfrm>
              <a:off x="9010365" y="7204117"/>
              <a:ext cx="0" cy="6400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117" name="Picture 16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34686" y="7179880"/>
              <a:ext cx="683140" cy="683140"/>
            </a:xfrm>
            <a:prstGeom prst="rect">
              <a:avLst/>
            </a:prstGeom>
          </p:spPr>
        </p:pic>
        <p:cxnSp>
          <p:nvCxnSpPr>
            <p:cNvPr id="118" name="Straight Connector 169"/>
            <p:cNvCxnSpPr>
              <a:stCxn id="102" idx="2"/>
            </p:cNvCxnSpPr>
            <p:nvPr/>
          </p:nvCxnSpPr>
          <p:spPr>
            <a:xfrm>
              <a:off x="8259497" y="6783592"/>
              <a:ext cx="0" cy="7378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70"/>
            <p:cNvCxnSpPr>
              <a:stCxn id="117" idx="1"/>
            </p:cNvCxnSpPr>
            <p:nvPr/>
          </p:nvCxnSpPr>
          <p:spPr>
            <a:xfrm flipH="1">
              <a:off x="8259497" y="7521450"/>
              <a:ext cx="475189" cy="0"/>
            </a:xfrm>
            <a:prstGeom prst="line">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20" name="Straight Connector 171"/>
            <p:cNvCxnSpPr>
              <a:stCxn id="103" idx="2"/>
            </p:cNvCxnSpPr>
            <p:nvPr/>
          </p:nvCxnSpPr>
          <p:spPr>
            <a:xfrm>
              <a:off x="9738856" y="6800220"/>
              <a:ext cx="0" cy="721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72"/>
            <p:cNvCxnSpPr/>
            <p:nvPr/>
          </p:nvCxnSpPr>
          <p:spPr>
            <a:xfrm>
              <a:off x="9302496" y="7521450"/>
              <a:ext cx="436360" cy="0"/>
            </a:xfrm>
            <a:prstGeom prst="line">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22" name="TextBox 173"/>
            <p:cNvSpPr txBox="1"/>
            <p:nvPr/>
          </p:nvSpPr>
          <p:spPr>
            <a:xfrm>
              <a:off x="7424581" y="6863217"/>
              <a:ext cx="1587044" cy="495441"/>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Storage of signed and encrypted data within the scope of consent</a:t>
              </a:r>
            </a:p>
          </p:txBody>
        </p:sp>
        <p:sp>
          <p:nvSpPr>
            <p:cNvPr id="123" name="TextBox 174"/>
            <p:cNvSpPr txBox="1"/>
            <p:nvPr/>
          </p:nvSpPr>
          <p:spPr>
            <a:xfrm>
              <a:off x="8986849" y="6891337"/>
              <a:ext cx="1587044" cy="495441"/>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Storage of signed and encrypted data within the scope of consent</a:t>
              </a:r>
            </a:p>
          </p:txBody>
        </p:sp>
        <p:cxnSp>
          <p:nvCxnSpPr>
            <p:cNvPr id="124" name="Straight Connector 175"/>
            <p:cNvCxnSpPr/>
            <p:nvPr/>
          </p:nvCxnSpPr>
          <p:spPr>
            <a:xfrm flipV="1">
              <a:off x="7223760" y="6932728"/>
              <a:ext cx="0" cy="731617"/>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25" name="Straight Connector 176"/>
            <p:cNvCxnSpPr/>
            <p:nvPr/>
          </p:nvCxnSpPr>
          <p:spPr>
            <a:xfrm>
              <a:off x="7244080" y="7664345"/>
              <a:ext cx="1466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77"/>
            <p:cNvCxnSpPr/>
            <p:nvPr/>
          </p:nvCxnSpPr>
          <p:spPr>
            <a:xfrm flipV="1">
              <a:off x="10584054" y="6932728"/>
              <a:ext cx="0" cy="731617"/>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27" name="Straight Connector 178"/>
            <p:cNvCxnSpPr/>
            <p:nvPr/>
          </p:nvCxnSpPr>
          <p:spPr>
            <a:xfrm>
              <a:off x="9417826" y="7661170"/>
              <a:ext cx="11662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TextBox 179"/>
            <p:cNvSpPr txBox="1"/>
            <p:nvPr/>
          </p:nvSpPr>
          <p:spPr>
            <a:xfrm>
              <a:off x="6997028" y="7707556"/>
              <a:ext cx="1587044" cy="377479"/>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Viewing and receiving data after decryption</a:t>
              </a:r>
            </a:p>
          </p:txBody>
        </p:sp>
        <p:sp>
          <p:nvSpPr>
            <p:cNvPr id="129" name="TextBox 180"/>
            <p:cNvSpPr txBox="1"/>
            <p:nvPr/>
          </p:nvSpPr>
          <p:spPr>
            <a:xfrm>
              <a:off x="9262182" y="7707556"/>
              <a:ext cx="1587044" cy="377479"/>
            </a:xfrm>
            <a:prstGeom prst="rect">
              <a:avLst/>
            </a:prstGeom>
            <a:noFill/>
          </p:spPr>
          <p:txBody>
            <a:bodyPr wrap="square" rtlCol="0">
              <a:spAutoFit/>
            </a:bodyPr>
            <a:lstStyle/>
            <a:p>
              <a:pPr algn="ctr"/>
              <a:r>
                <a:rPr lang="en-US" altLang="ja-JP" sz="500" dirty="0">
                  <a:latin typeface="Meiryo UI" panose="020B0604030504040204" pitchFamily="50" charset="-128"/>
                  <a:ea typeface="Meiryo UI" panose="020B0604030504040204" pitchFamily="50" charset="-128"/>
                </a:rPr>
                <a:t>Viewing and receiving data after decryption</a:t>
              </a:r>
            </a:p>
          </p:txBody>
        </p:sp>
      </p:grpSp>
      <p:grpSp>
        <p:nvGrpSpPr>
          <p:cNvPr id="4" name="グループ化 3"/>
          <p:cNvGrpSpPr/>
          <p:nvPr/>
        </p:nvGrpSpPr>
        <p:grpSpPr>
          <a:xfrm>
            <a:off x="230738" y="4299848"/>
            <a:ext cx="4092163" cy="2381006"/>
            <a:chOff x="230738" y="4299848"/>
            <a:chExt cx="4092163" cy="2381006"/>
          </a:xfrm>
        </p:grpSpPr>
        <p:pic>
          <p:nvPicPr>
            <p:cNvPr id="82" name="Picture 1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5681" y="4299848"/>
              <a:ext cx="730707" cy="730707"/>
            </a:xfrm>
            <a:prstGeom prst="rect">
              <a:avLst/>
            </a:prstGeom>
          </p:spPr>
        </p:pic>
        <p:pic>
          <p:nvPicPr>
            <p:cNvPr id="83" name="Picture 1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4755" y="5612434"/>
              <a:ext cx="725586" cy="725586"/>
            </a:xfrm>
            <a:prstGeom prst="rect">
              <a:avLst/>
            </a:prstGeom>
          </p:spPr>
        </p:pic>
        <p:pic>
          <p:nvPicPr>
            <p:cNvPr id="84" name="Picture 1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34529" y="5632444"/>
              <a:ext cx="705576" cy="705576"/>
            </a:xfrm>
            <a:prstGeom prst="rect">
              <a:avLst/>
            </a:prstGeom>
          </p:spPr>
        </p:pic>
        <p:cxnSp>
          <p:nvCxnSpPr>
            <p:cNvPr id="85" name="Straight Connector 135"/>
            <p:cNvCxnSpPr/>
            <p:nvPr/>
          </p:nvCxnSpPr>
          <p:spPr>
            <a:xfrm flipV="1">
              <a:off x="1596581" y="4990683"/>
              <a:ext cx="559577" cy="559577"/>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6" name="Straight Connector 136"/>
            <p:cNvCxnSpPr/>
            <p:nvPr/>
          </p:nvCxnSpPr>
          <p:spPr>
            <a:xfrm>
              <a:off x="2936389" y="4990683"/>
              <a:ext cx="525447" cy="525447"/>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7" name="Rounded Rectangular Callout 137"/>
            <p:cNvSpPr/>
            <p:nvPr/>
          </p:nvSpPr>
          <p:spPr>
            <a:xfrm>
              <a:off x="230738" y="4433193"/>
              <a:ext cx="1740681" cy="639589"/>
            </a:xfrm>
            <a:prstGeom prst="wedgeRoundRectCallout">
              <a:avLst>
                <a:gd name="adj1" fmla="val 60233"/>
                <a:gd name="adj2" fmla="val -21445"/>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88" name="TextBox 138"/>
            <p:cNvSpPr txBox="1"/>
            <p:nvPr/>
          </p:nvSpPr>
          <p:spPr>
            <a:xfrm>
              <a:off x="280262" y="4441840"/>
              <a:ext cx="1708886" cy="630942"/>
            </a:xfrm>
            <a:prstGeom prst="rect">
              <a:avLst/>
            </a:prstGeom>
            <a:noFill/>
          </p:spPr>
          <p:txBody>
            <a:bodyPr wrap="square" rtlCol="0">
              <a:spAutoFit/>
            </a:bodyPr>
            <a:lstStyle/>
            <a:p>
              <a:r>
                <a:rPr lang="en-US" altLang="ja-JP" sz="700" dirty="0">
                  <a:latin typeface="Meiryo UI" panose="020B0604030504040204" pitchFamily="50" charset="-128"/>
                  <a:ea typeface="Meiryo UI" panose="020B0604030504040204" pitchFamily="50" charset="-128"/>
                </a:rPr>
                <a:t>&lt;Issue&gt;</a:t>
              </a:r>
            </a:p>
            <a:p>
              <a:pPr marL="171450" indent="-171450">
                <a:buFont typeface="Arial" panose="020B0604020202020204" pitchFamily="34" charset="0"/>
                <a:buChar char="•"/>
              </a:pPr>
              <a:r>
                <a:rPr lang="en-US" altLang="ja-JP" sz="700" dirty="0">
                  <a:latin typeface="Meiryo UI" panose="020B0604030504040204" pitchFamily="50" charset="-128"/>
                  <a:ea typeface="Meiryo UI" panose="020B0604030504040204" pitchFamily="50" charset="-128"/>
                </a:rPr>
                <a:t>Methods for verifying personal identity and expressing consent</a:t>
              </a:r>
            </a:p>
            <a:p>
              <a:pPr marL="171450" indent="-171450">
                <a:buFont typeface="Arial" panose="020B0604020202020204" pitchFamily="34" charset="0"/>
                <a:buChar char="•"/>
              </a:pPr>
              <a:r>
                <a:rPr lang="en-US" altLang="ja-JP" sz="700" dirty="0">
                  <a:latin typeface="Meiryo UI" panose="020B0604030504040204" pitchFamily="50" charset="-128"/>
                  <a:ea typeface="Meiryo UI" panose="020B0604030504040204" pitchFamily="50" charset="-128"/>
                </a:rPr>
                <a:t>Individual device management</a:t>
              </a:r>
            </a:p>
          </p:txBody>
        </p:sp>
        <p:sp>
          <p:nvSpPr>
            <p:cNvPr id="89" name="Rounded Rectangular Callout 139"/>
            <p:cNvSpPr/>
            <p:nvPr/>
          </p:nvSpPr>
          <p:spPr>
            <a:xfrm>
              <a:off x="1672908" y="5636684"/>
              <a:ext cx="1732003" cy="994606"/>
            </a:xfrm>
            <a:prstGeom prst="wedgeRoundRectCallout">
              <a:avLst>
                <a:gd name="adj1" fmla="val 60233"/>
                <a:gd name="adj2" fmla="val -21445"/>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90" name="Isosceles Triangle 140"/>
            <p:cNvSpPr/>
            <p:nvPr/>
          </p:nvSpPr>
          <p:spPr>
            <a:xfrm rot="16200000">
              <a:off x="1463784" y="5844670"/>
              <a:ext cx="244037" cy="158806"/>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91" name="Isosceles Triangle 141"/>
            <p:cNvSpPr/>
            <p:nvPr/>
          </p:nvSpPr>
          <p:spPr>
            <a:xfrm rot="16200000">
              <a:off x="1481191" y="5843794"/>
              <a:ext cx="231149" cy="15880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92" name="TextBox 142"/>
            <p:cNvSpPr txBox="1"/>
            <p:nvPr/>
          </p:nvSpPr>
          <p:spPr>
            <a:xfrm>
              <a:off x="1659037" y="5669377"/>
              <a:ext cx="1753050" cy="954107"/>
            </a:xfrm>
            <a:prstGeom prst="rect">
              <a:avLst/>
            </a:prstGeom>
            <a:noFill/>
          </p:spPr>
          <p:txBody>
            <a:bodyPr wrap="square" rtlCol="0">
              <a:spAutoFit/>
            </a:bodyPr>
            <a:lstStyle/>
            <a:p>
              <a:r>
                <a:rPr lang="en-US" altLang="ja-JP" sz="700" dirty="0">
                  <a:latin typeface="Meiryo UI" panose="020B0604030504040204" pitchFamily="50" charset="-128"/>
                  <a:ea typeface="Meiryo UI" panose="020B0604030504040204" pitchFamily="50" charset="-128"/>
                </a:rPr>
                <a:t>&lt;Issue&gt;</a:t>
              </a:r>
            </a:p>
            <a:p>
              <a:pPr marL="171450" indent="-171450">
                <a:buFont typeface="Arial" panose="020B0604020202020204" pitchFamily="34" charset="0"/>
                <a:buChar char="•"/>
              </a:pPr>
              <a:r>
                <a:rPr lang="en-US" altLang="ja-JP" sz="700" dirty="0">
                  <a:latin typeface="Meiryo UI" panose="020B0604030504040204" pitchFamily="50" charset="-128"/>
                  <a:ea typeface="Meiryo UI" panose="020B0604030504040204" pitchFamily="50" charset="-128"/>
                </a:rPr>
                <a:t>Lack of integration between consent acquisition and data acquisition control</a:t>
              </a:r>
            </a:p>
            <a:p>
              <a:pPr marL="171450" indent="-171450">
                <a:buFont typeface="Arial" panose="020B0604020202020204" pitchFamily="34" charset="0"/>
                <a:buChar char="•"/>
              </a:pPr>
              <a:r>
                <a:rPr lang="en-US" altLang="ja-JP" sz="700" dirty="0">
                  <a:latin typeface="Meiryo UI" panose="020B0604030504040204" pitchFamily="50" charset="-128"/>
                  <a:ea typeface="Meiryo UI" panose="020B0604030504040204" pitchFamily="50" charset="-128"/>
                </a:rPr>
                <a:t>Individual device management</a:t>
              </a:r>
            </a:p>
            <a:p>
              <a:pPr marL="171450" indent="-171450">
                <a:buFont typeface="Arial" panose="020B0604020202020204" pitchFamily="34" charset="0"/>
                <a:buChar char="•"/>
              </a:pPr>
              <a:r>
                <a:rPr lang="en-US" altLang="ja-JP" sz="700" dirty="0">
                  <a:latin typeface="Meiryo UI" panose="020B0604030504040204" pitchFamily="50" charset="-128"/>
                  <a:ea typeface="Meiryo UI" panose="020B0604030504040204" pitchFamily="50" charset="-128"/>
                </a:rPr>
                <a:t>Ensuring authenticity of multiple device data while considering data integrity</a:t>
              </a:r>
            </a:p>
          </p:txBody>
        </p:sp>
        <p:sp>
          <p:nvSpPr>
            <p:cNvPr id="93" name="TextBox 143"/>
            <p:cNvSpPr txBox="1"/>
            <p:nvPr/>
          </p:nvSpPr>
          <p:spPr>
            <a:xfrm>
              <a:off x="2714126" y="4470113"/>
              <a:ext cx="891177" cy="200055"/>
            </a:xfrm>
            <a:prstGeom prst="rect">
              <a:avLst/>
            </a:prstGeom>
            <a:noFill/>
          </p:spPr>
          <p:txBody>
            <a:bodyPr wrap="square" rtlCol="0">
              <a:spAutoFit/>
            </a:bodyPr>
            <a:lstStyle/>
            <a:p>
              <a:pPr algn="ctr"/>
              <a:r>
                <a:rPr lang="en-US" altLang="ja-JP" sz="700" dirty="0">
                  <a:latin typeface="Meiryo UI" panose="020B0604030504040204" pitchFamily="50" charset="-128"/>
                  <a:ea typeface="Meiryo UI" panose="020B0604030504040204" pitchFamily="50" charset="-128"/>
                </a:rPr>
                <a:t>Patient/Subject</a:t>
              </a:r>
              <a:endParaRPr kumimoji="1" lang="en-US" altLang="ja-JP" sz="700" dirty="0">
                <a:latin typeface="Meiryo UI" panose="020B0604030504040204" pitchFamily="50" charset="-128"/>
                <a:ea typeface="Meiryo UI" panose="020B0604030504040204" pitchFamily="50" charset="-128"/>
              </a:endParaRPr>
            </a:p>
          </p:txBody>
        </p:sp>
        <p:sp>
          <p:nvSpPr>
            <p:cNvPr id="94" name="TextBox 144"/>
            <p:cNvSpPr txBox="1"/>
            <p:nvPr/>
          </p:nvSpPr>
          <p:spPr>
            <a:xfrm>
              <a:off x="811372" y="6373077"/>
              <a:ext cx="891177" cy="200055"/>
            </a:xfrm>
            <a:prstGeom prst="rect">
              <a:avLst/>
            </a:prstGeom>
            <a:noFill/>
          </p:spPr>
          <p:txBody>
            <a:bodyPr wrap="square" rtlCol="0">
              <a:spAutoFit/>
            </a:bodyPr>
            <a:lstStyle/>
            <a:p>
              <a:pPr algn="ctr"/>
              <a:r>
                <a:rPr kumimoji="1" lang="en-US" altLang="ja-JP" sz="700" dirty="0">
                  <a:latin typeface="Meiryo UI" panose="020B0604030504040204" pitchFamily="50" charset="-128"/>
                  <a:ea typeface="Meiryo UI" panose="020B0604030504040204" pitchFamily="50" charset="-128"/>
                </a:rPr>
                <a:t>Hospital Staff</a:t>
              </a:r>
            </a:p>
          </p:txBody>
        </p:sp>
        <p:sp>
          <p:nvSpPr>
            <p:cNvPr id="95" name="TextBox 145"/>
            <p:cNvSpPr txBox="1"/>
            <p:nvPr/>
          </p:nvSpPr>
          <p:spPr>
            <a:xfrm>
              <a:off x="3431724" y="6373077"/>
              <a:ext cx="891177" cy="307777"/>
            </a:xfrm>
            <a:prstGeom prst="rect">
              <a:avLst/>
            </a:prstGeom>
            <a:noFill/>
          </p:spPr>
          <p:txBody>
            <a:bodyPr wrap="square" rtlCol="0">
              <a:spAutoFit/>
            </a:bodyPr>
            <a:lstStyle/>
            <a:p>
              <a:pPr algn="ctr"/>
              <a:r>
                <a:rPr lang="en-US" altLang="ja-JP" sz="700" dirty="0">
                  <a:latin typeface="Meiryo UI" panose="020B0604030504040204" pitchFamily="50" charset="-128"/>
                  <a:ea typeface="Meiryo UI" panose="020B0604030504040204" pitchFamily="50" charset="-128"/>
                </a:rPr>
                <a:t>Pharmacist/</a:t>
              </a:r>
            </a:p>
            <a:p>
              <a:pPr algn="ctr"/>
              <a:r>
                <a:rPr kumimoji="1" lang="en-US" altLang="ja-JP" sz="700" dirty="0">
                  <a:latin typeface="Meiryo UI" panose="020B0604030504040204" pitchFamily="50" charset="-128"/>
                  <a:ea typeface="Meiryo UI" panose="020B0604030504040204" pitchFamily="50" charset="-128"/>
                </a:rPr>
                <a:t>CRO Staff</a:t>
              </a:r>
            </a:p>
          </p:txBody>
        </p:sp>
      </p:grpSp>
      <p:sp>
        <p:nvSpPr>
          <p:cNvPr id="2" name="スライド番号プレースホルダー 2">
            <a:extLst>
              <a:ext uri="{FF2B5EF4-FFF2-40B4-BE49-F238E27FC236}">
                <a16:creationId xmlns:a16="http://schemas.microsoft.com/office/drawing/2014/main" id="{1DBD58FB-9FC9-DBD2-1ABB-2051CDEB7D00}"/>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1</a:t>
            </a:fld>
            <a:endParaRPr lang="ja-JP" altLang="en-US" dirty="0"/>
          </a:p>
        </p:txBody>
      </p:sp>
    </p:spTree>
    <p:extLst>
      <p:ext uri="{BB962C8B-B14F-4D97-AF65-F5344CB8AC3E}">
        <p14:creationId xmlns:p14="http://schemas.microsoft.com/office/powerpoint/2010/main" val="109293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2433474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139851" y="649119"/>
            <a:ext cx="1624406" cy="1341119"/>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fontAlgn="auto">
              <a:spcBef>
                <a:spcPts val="0"/>
              </a:spcBef>
              <a:spcAft>
                <a:spcPts val="0"/>
              </a:spcAft>
              <a:defRPr/>
            </a:pPr>
            <a:r>
              <a:rPr kumimoji="1" lang="en-US" altLang="ja-JP" sz="1100" b="1" dirty="0">
                <a:solidFill>
                  <a:srgbClr val="FFFFFF"/>
                </a:solidFill>
                <a:latin typeface="Arial"/>
                <a:ea typeface="Meiryo UI"/>
              </a:rPr>
              <a:t>Data to be Verified</a:t>
            </a:r>
          </a:p>
        </p:txBody>
      </p:sp>
      <p:graphicFrame>
        <p:nvGraphicFramePr>
          <p:cNvPr id="8" name="表 7"/>
          <p:cNvGraphicFramePr>
            <a:graphicFrameLocks noGrp="1"/>
          </p:cNvGraphicFramePr>
          <p:nvPr>
            <p:extLst>
              <p:ext uri="{D42A27DB-BD31-4B8C-83A1-F6EECF244321}">
                <p14:modId xmlns:p14="http://schemas.microsoft.com/office/powerpoint/2010/main" val="2229012343"/>
              </p:ext>
            </p:extLst>
          </p:nvPr>
        </p:nvGraphicFramePr>
        <p:xfrm>
          <a:off x="1844673" y="649118"/>
          <a:ext cx="7890905" cy="1341120"/>
        </p:xfrm>
        <a:graphic>
          <a:graphicData uri="http://schemas.openxmlformats.org/drawingml/2006/table">
            <a:tbl>
              <a:tblPr firstRow="1" bandRow="1">
                <a:tableStyleId>{5C22544A-7EE6-4342-B048-85BDC9FD1C3A}</a:tableStyleId>
              </a:tblPr>
              <a:tblGrid>
                <a:gridCol w="2701911">
                  <a:extLst>
                    <a:ext uri="{9D8B030D-6E8A-4147-A177-3AD203B41FA5}">
                      <a16:colId xmlns:a16="http://schemas.microsoft.com/office/drawing/2014/main" val="1412684183"/>
                    </a:ext>
                  </a:extLst>
                </a:gridCol>
                <a:gridCol w="2017427">
                  <a:extLst>
                    <a:ext uri="{9D8B030D-6E8A-4147-A177-3AD203B41FA5}">
                      <a16:colId xmlns:a16="http://schemas.microsoft.com/office/drawing/2014/main" val="3345453656"/>
                    </a:ext>
                  </a:extLst>
                </a:gridCol>
                <a:gridCol w="1514395">
                  <a:extLst>
                    <a:ext uri="{9D8B030D-6E8A-4147-A177-3AD203B41FA5}">
                      <a16:colId xmlns:a16="http://schemas.microsoft.com/office/drawing/2014/main" val="3577434317"/>
                    </a:ext>
                  </a:extLst>
                </a:gridCol>
                <a:gridCol w="1657172">
                  <a:extLst>
                    <a:ext uri="{9D8B030D-6E8A-4147-A177-3AD203B41FA5}">
                      <a16:colId xmlns:a16="http://schemas.microsoft.com/office/drawing/2014/main" val="1081547598"/>
                    </a:ext>
                  </a:extLst>
                </a:gridCol>
              </a:tblGrid>
              <a:tr h="0">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chemeClr val="tx1"/>
                          </a:solidFill>
                          <a:effectLst/>
                          <a:uLnTx/>
                          <a:uFillTx/>
                          <a:latin typeface="Arial" panose="020B0604020202020204" pitchFamily="34" charset="0"/>
                          <a:ea typeface="Meiryo UI"/>
                          <a:cs typeface="Arial" panose="020B0604020202020204" pitchFamily="34" charset="0"/>
                        </a:rPr>
                        <a:t>Issues to be Verified</a:t>
                      </a:r>
                      <a:endParaRPr kumimoji="1" lang="ja-JP" altLang="en-US" sz="1000" b="0" i="0" u="none" strike="noStrike" kern="1200" cap="none" spc="0" normalizeH="0" baseline="0" noProof="0" dirty="0">
                        <a:ln>
                          <a:noFill/>
                        </a:ln>
                        <a:solidFill>
                          <a:schemeClr val="tx1"/>
                        </a:solidFill>
                        <a:effectLst/>
                        <a:uLnTx/>
                        <a:uFillTx/>
                        <a:latin typeface="Arial" panose="020B0604020202020204" pitchFamily="34" charset="0"/>
                        <a:ea typeface="Meiryo UI"/>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chemeClr val="tx1"/>
                          </a:solidFill>
                          <a:effectLst/>
                          <a:uLnTx/>
                          <a:uFillTx/>
                          <a:latin typeface="Arial" panose="020B0604020202020204" pitchFamily="34" charset="0"/>
                          <a:ea typeface="Meiryo UI"/>
                          <a:cs typeface="Arial" panose="020B0604020202020204" pitchFamily="34" charset="0"/>
                        </a:rPr>
                        <a:t>Object of Verification</a:t>
                      </a:r>
                      <a:endParaRPr kumimoji="1" lang="ja-JP" altLang="en-US" sz="1000" b="0" i="0" u="none" strike="noStrike" kern="1200" cap="none" spc="0" normalizeH="0" baseline="0" noProof="0" dirty="0">
                        <a:ln>
                          <a:noFill/>
                        </a:ln>
                        <a:solidFill>
                          <a:schemeClr val="tx1"/>
                        </a:solidFill>
                        <a:effectLst/>
                        <a:uLnTx/>
                        <a:uFillTx/>
                        <a:latin typeface="Arial" panose="020B0604020202020204" pitchFamily="34" charset="0"/>
                        <a:ea typeface="Meiryo UI"/>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panose="020B0604020202020204" pitchFamily="34" charset="0"/>
                          <a:ea typeface="Meiryo UI"/>
                          <a:cs typeface="Arial" panose="020B0604020202020204" pitchFamily="34" charset="0"/>
                        </a:rPr>
                        <a:t>Verification Method</a:t>
                      </a:r>
                      <a:endParaRPr kumimoji="1" lang="ja-JP" altLang="en-US" sz="1000" b="0" i="0" u="none" strike="noStrike" kern="1200" cap="none" spc="0" normalizeH="0" baseline="0" noProof="0" dirty="0">
                        <a:ln>
                          <a:noFill/>
                        </a:ln>
                        <a:solidFill>
                          <a:srgbClr val="000000"/>
                        </a:solidFill>
                        <a:effectLst/>
                        <a:uLnTx/>
                        <a:uFillTx/>
                        <a:latin typeface="Arial" panose="020B0604020202020204" pitchFamily="34" charset="0"/>
                        <a:ea typeface="Meiryo UI"/>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panose="020B0604020202020204" pitchFamily="34" charset="0"/>
                          <a:ea typeface="Meiryo UI"/>
                          <a:cs typeface="Arial" panose="020B0604020202020204" pitchFamily="34" charset="0"/>
                        </a:rPr>
                        <a:t>Verifier</a:t>
                      </a:r>
                      <a:endParaRPr kumimoji="1" lang="ja-JP" altLang="en-US" sz="1000" b="0" i="0" u="none" strike="noStrike" kern="1200" cap="none" spc="0" normalizeH="0" baseline="0" noProof="0" dirty="0">
                        <a:ln>
                          <a:noFill/>
                        </a:ln>
                        <a:solidFill>
                          <a:srgbClr val="000000"/>
                        </a:solidFill>
                        <a:effectLst/>
                        <a:uLnTx/>
                        <a:uFillTx/>
                        <a:latin typeface="Arial" panose="020B0604020202020204" pitchFamily="34" charset="0"/>
                        <a:ea typeface="Meiryo UI"/>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0">
                <a:tc>
                  <a:txBody>
                    <a:bodyPr/>
                    <a:lstStyle/>
                    <a:p>
                      <a:r>
                        <a:rPr kumimoji="1" lang="en-US" altLang="ja-JP" sz="1000" b="0" dirty="0">
                          <a:solidFill>
                            <a:schemeClr val="tx1"/>
                          </a:solidFill>
                          <a:latin typeface="Arial" panose="020B0604020202020204" pitchFamily="34" charset="0"/>
                          <a:cs typeface="Arial" panose="020B0604020202020204" pitchFamily="34" charset="0"/>
                        </a:rPr>
                        <a:t>Seamless management from consent acquisition to utilization of wearable devices, data sharing, and integrated control</a:t>
                      </a:r>
                      <a:endParaRPr kumimoji="1" lang="ja-JP" altLang="en-US" sz="1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b="0" dirty="0">
                          <a:solidFill>
                            <a:schemeClr val="tx1"/>
                          </a:solidFill>
                          <a:latin typeface="Arial" panose="020B0604020202020204" pitchFamily="34" charset="0"/>
                          <a:cs typeface="Arial" panose="020B0604020202020204" pitchFamily="34" charset="0"/>
                        </a:rPr>
                        <a:t>Process of obtaining consent for participation in clinical trials, etc., and recording of signatures</a:t>
                      </a:r>
                      <a:endParaRPr kumimoji="1" lang="ja-JP" altLang="en-US" sz="1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b="0" dirty="0">
                          <a:solidFill>
                            <a:schemeClr val="tx1"/>
                          </a:solidFill>
                          <a:latin typeface="Arial" panose="020B0604020202020204" pitchFamily="34" charset="0"/>
                          <a:cs typeface="Arial" panose="020B0604020202020204" pitchFamily="34" charset="0"/>
                        </a:rPr>
                        <a:t>Signature verification</a:t>
                      </a:r>
                      <a:endParaRPr kumimoji="1" lang="ja-JP" altLang="en-US" sz="1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b="0" dirty="0">
                          <a:solidFill>
                            <a:schemeClr val="tx1"/>
                          </a:solidFill>
                          <a:latin typeface="Arial" panose="020B0604020202020204" pitchFamily="34" charset="0"/>
                          <a:cs typeface="Arial" panose="020B0604020202020204" pitchFamily="34" charset="0"/>
                        </a:rPr>
                        <a:t>Patient/subject</a:t>
                      </a:r>
                      <a:endParaRPr kumimoji="1" lang="ja-JP" altLang="en-US" sz="1000" b="0" dirty="0">
                        <a:solidFill>
                          <a:schemeClr val="tx1"/>
                        </a:solidFill>
                        <a:latin typeface="Arial" panose="020B0604020202020204" pitchFamily="34" charset="0"/>
                        <a:cs typeface="Arial" panose="020B0604020202020204" pitchFamily="34" charset="0"/>
                      </a:endParaRPr>
                    </a:p>
                    <a:p>
                      <a:r>
                        <a:rPr kumimoji="1" lang="en-US" altLang="ja-JP" sz="1000" b="0" dirty="0">
                          <a:solidFill>
                            <a:schemeClr val="tx1"/>
                          </a:solidFill>
                          <a:latin typeface="Arial" panose="020B0604020202020204" pitchFamily="34" charset="0"/>
                          <a:cs typeface="Arial" panose="020B0604020202020204" pitchFamily="34" charset="0"/>
                        </a:rPr>
                        <a:t>Hospital staff</a:t>
                      </a:r>
                      <a:endParaRPr kumimoji="1" lang="ja-JP" altLang="en-US" sz="1000" b="0" dirty="0">
                        <a:solidFill>
                          <a:schemeClr val="tx1"/>
                        </a:solidFill>
                        <a:latin typeface="Arial" panose="020B0604020202020204" pitchFamily="34" charset="0"/>
                        <a:cs typeface="Arial" panose="020B0604020202020204" pitchFamily="34" charset="0"/>
                      </a:endParaRPr>
                    </a:p>
                    <a:p>
                      <a:r>
                        <a:rPr kumimoji="1" lang="en-US" altLang="ja-JP" sz="1000" b="0" dirty="0">
                          <a:solidFill>
                            <a:schemeClr val="tx1"/>
                          </a:solidFill>
                          <a:latin typeface="Arial" panose="020B0604020202020204" pitchFamily="34" charset="0"/>
                          <a:cs typeface="Arial" panose="020B0604020202020204" pitchFamily="34" charset="0"/>
                        </a:rPr>
                        <a:t>Pharmacist/CRO</a:t>
                      </a:r>
                      <a:r>
                        <a:rPr kumimoji="1" lang="ja-JP" altLang="en-US" sz="1000" b="0" dirty="0">
                          <a:solidFill>
                            <a:schemeClr val="tx1"/>
                          </a:solidFill>
                          <a:latin typeface="Arial" panose="020B0604020202020204" pitchFamily="34" charset="0"/>
                          <a:cs typeface="Arial" panose="020B0604020202020204" pitchFamily="34" charset="0"/>
                        </a:rPr>
                        <a:t> </a:t>
                      </a:r>
                      <a:r>
                        <a:rPr kumimoji="1" lang="en-US" altLang="ja-JP" sz="1000" b="0" dirty="0">
                          <a:solidFill>
                            <a:schemeClr val="tx1"/>
                          </a:solidFill>
                          <a:latin typeface="Arial" panose="020B0604020202020204" pitchFamily="34" charset="0"/>
                          <a:cs typeface="Arial" panose="020B0604020202020204" pitchFamily="34" charset="0"/>
                        </a:rPr>
                        <a:t>staff</a:t>
                      </a:r>
                      <a:endParaRPr kumimoji="1" lang="ja-JP" altLang="en-US" sz="1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0">
                <a:tc>
                  <a:txBody>
                    <a:bodyPr/>
                    <a:lstStyle/>
                    <a:p>
                      <a:r>
                        <a:rPr kumimoji="1" lang="en-US" altLang="ja-JP" sz="1000" b="0" dirty="0">
                          <a:solidFill>
                            <a:schemeClr val="tx1"/>
                          </a:solidFill>
                          <a:latin typeface="Arial" panose="020B0604020202020204" pitchFamily="34" charset="0"/>
                          <a:cs typeface="Arial" panose="020B0604020202020204" pitchFamily="34" charset="0"/>
                        </a:rPr>
                        <a:t>Seamless management from consent acquisition to utilization of wearable devices, data sharing, and integrated control</a:t>
                      </a:r>
                      <a:endParaRPr kumimoji="1" lang="ja-JP" altLang="en-US" sz="1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000" b="0" dirty="0">
                          <a:solidFill>
                            <a:schemeClr val="tx1"/>
                          </a:solidFill>
                          <a:latin typeface="Arial" panose="020B0604020202020204" pitchFamily="34" charset="0"/>
                          <a:cs typeface="Arial" panose="020B0604020202020204" pitchFamily="34" charset="0"/>
                        </a:rPr>
                        <a:t>Data provided from wearable devices</a:t>
                      </a:r>
                      <a:endParaRPr kumimoji="1" lang="ja-JP" altLang="en-US" sz="1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b="0" dirty="0">
                          <a:solidFill>
                            <a:schemeClr val="tx1"/>
                          </a:solidFill>
                          <a:latin typeface="Arial" panose="020B0604020202020204" pitchFamily="34" charset="0"/>
                          <a:cs typeface="Arial" panose="020B0604020202020204" pitchFamily="34" charset="0"/>
                        </a:rPr>
                        <a:t>Signature verification</a:t>
                      </a:r>
                      <a:endParaRPr kumimoji="1" lang="ja-JP" altLang="en-US" sz="1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b="0" dirty="0">
                          <a:solidFill>
                            <a:schemeClr val="tx1"/>
                          </a:solidFill>
                          <a:latin typeface="Arial" panose="020B0604020202020204" pitchFamily="34" charset="0"/>
                          <a:cs typeface="Arial" panose="020B0604020202020204" pitchFamily="34" charset="0"/>
                        </a:rPr>
                        <a:t>Patient/subject</a:t>
                      </a:r>
                      <a:endParaRPr kumimoji="1" lang="ja-JP" altLang="en-US" sz="1000" b="0" dirty="0">
                        <a:solidFill>
                          <a:schemeClr val="tx1"/>
                        </a:solidFill>
                        <a:latin typeface="Arial" panose="020B0604020202020204" pitchFamily="34" charset="0"/>
                        <a:cs typeface="Arial" panose="020B0604020202020204" pitchFamily="34" charset="0"/>
                      </a:endParaRPr>
                    </a:p>
                    <a:p>
                      <a:r>
                        <a:rPr kumimoji="1" lang="en-US" altLang="ja-JP" sz="1000" b="0" dirty="0">
                          <a:solidFill>
                            <a:schemeClr val="tx1"/>
                          </a:solidFill>
                          <a:latin typeface="Arial" panose="020B0604020202020204" pitchFamily="34" charset="0"/>
                          <a:cs typeface="Arial" panose="020B0604020202020204" pitchFamily="34" charset="0"/>
                        </a:rPr>
                        <a:t>Hospital staff</a:t>
                      </a:r>
                      <a:endParaRPr kumimoji="1" lang="ja-JP" altLang="en-US" sz="1000" b="0" dirty="0">
                        <a:solidFill>
                          <a:schemeClr val="tx1"/>
                        </a:solidFill>
                        <a:latin typeface="Arial" panose="020B0604020202020204" pitchFamily="34" charset="0"/>
                        <a:cs typeface="Arial" panose="020B0604020202020204" pitchFamily="34" charset="0"/>
                      </a:endParaRPr>
                    </a:p>
                    <a:p>
                      <a:r>
                        <a:rPr kumimoji="1" lang="en-US" altLang="ja-JP" sz="1000" b="0" dirty="0">
                          <a:solidFill>
                            <a:schemeClr val="tx1"/>
                          </a:solidFill>
                          <a:latin typeface="Arial" panose="020B0604020202020204" pitchFamily="34" charset="0"/>
                          <a:cs typeface="Arial" panose="020B0604020202020204" pitchFamily="34" charset="0"/>
                        </a:rPr>
                        <a:t>Pharmacist/CRO</a:t>
                      </a:r>
                      <a:r>
                        <a:rPr kumimoji="1" lang="ja-JP" altLang="en-US" sz="1000" b="0" dirty="0">
                          <a:solidFill>
                            <a:schemeClr val="tx1"/>
                          </a:solidFill>
                          <a:latin typeface="Arial" panose="020B0604020202020204" pitchFamily="34" charset="0"/>
                          <a:cs typeface="Arial" panose="020B0604020202020204" pitchFamily="34" charset="0"/>
                        </a:rPr>
                        <a:t> </a:t>
                      </a:r>
                      <a:r>
                        <a:rPr kumimoji="1" lang="en-US" altLang="ja-JP" sz="1000" b="0" dirty="0">
                          <a:solidFill>
                            <a:schemeClr val="tx1"/>
                          </a:solidFill>
                          <a:latin typeface="Arial" panose="020B0604020202020204" pitchFamily="34" charset="0"/>
                          <a:cs typeface="Arial" panose="020B0604020202020204" pitchFamily="34" charset="0"/>
                        </a:rPr>
                        <a:t>staff</a:t>
                      </a:r>
                      <a:endParaRPr kumimoji="1" lang="ja-JP" altLang="en-US" sz="1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17" name="タイトル 6">
            <a:extLst>
              <a:ext uri="{FF2B5EF4-FFF2-40B4-BE49-F238E27FC236}">
                <a16:creationId xmlns:a16="http://schemas.microsoft.com/office/drawing/2014/main" id="{D83807CC-0B21-109D-FB46-B3DFE4E6ACA4}"/>
              </a:ext>
            </a:extLst>
          </p:cNvPr>
          <p:cNvSpPr>
            <a:spLocks noGrp="1"/>
          </p:cNvSpPr>
          <p:nvPr>
            <p:ph type="title"/>
          </p:nvPr>
        </p:nvSpPr>
        <p:spPr>
          <a:xfrm>
            <a:off x="204395" y="162256"/>
            <a:ext cx="9497210" cy="369683"/>
          </a:xfrm>
        </p:spPr>
        <p:txBody>
          <a:bodyPr vert="horz"/>
          <a:lstStyle/>
          <a:p>
            <a:r>
              <a:rPr lang="en-US" altLang="ja-JP" sz="1400" dirty="0">
                <a:solidFill>
                  <a:prstClr val="black"/>
                </a:solidFill>
                <a:latin typeface="Meiryo UI" panose="020B0604030504040204" pitchFamily="50" charset="-128"/>
                <a:ea typeface="Meiryo UI" panose="020B0604030504040204" pitchFamily="50" charset="-128"/>
              </a:rPr>
              <a:t>Reliable and applicable information circulation system in clinical trials and healthcare settings</a:t>
            </a:r>
            <a:br>
              <a:rPr lang="en-US" altLang="ja-JP" sz="1400" dirty="0">
                <a:solidFill>
                  <a:prstClr val="black"/>
                </a:solidFill>
                <a:latin typeface="Meiryo UI" panose="020B0604030504040204" pitchFamily="50" charset="-128"/>
                <a:ea typeface="Meiryo UI" panose="020B0604030504040204" pitchFamily="50" charset="-128"/>
              </a:rPr>
            </a:br>
            <a:r>
              <a:rPr lang="ja-JP" altLang="en-US" sz="1400" dirty="0">
                <a:solidFill>
                  <a:prstClr val="black"/>
                </a:solidFill>
                <a:latin typeface="Meiryo UI" panose="020B0604030504040204" pitchFamily="50" charset="-128"/>
                <a:ea typeface="Meiryo UI" panose="020B0604030504040204" pitchFamily="50" charset="-128"/>
              </a:rPr>
              <a:t> </a:t>
            </a:r>
            <a:r>
              <a:rPr lang="en-US" altLang="ja-JP" sz="1400" dirty="0">
                <a:solidFill>
                  <a:prstClr val="black"/>
                </a:solidFill>
                <a:latin typeface="Meiryo UI" panose="020B0604030504040204" pitchFamily="50" charset="-128"/>
                <a:ea typeface="Meiryo UI" panose="020B0604030504040204" pitchFamily="50" charset="-128"/>
              </a:rPr>
              <a:t>(CMIC Co., Ltd.) (2/2)</a:t>
            </a:r>
            <a:r>
              <a:rPr lang="en-US" altLang="ja-JP" sz="1400" dirty="0" err="1">
                <a:solidFill>
                  <a:prstClr val="black"/>
                </a:solidFill>
                <a:latin typeface="Meiryo UI" panose="020B0604030504040204" pitchFamily="50" charset="-128"/>
                <a:ea typeface="Meiryo UI" panose="020B0604030504040204" pitchFamily="50" charset="-128"/>
              </a:rPr>
              <a:t>hfc</a:t>
            </a:r>
            <a:endParaRPr kumimoji="1" lang="ja-JP" altLang="en-US" sz="1400" dirty="0">
              <a:latin typeface="Meiryo UI" panose="020B0604030504040204" pitchFamily="50" charset="-128"/>
              <a:ea typeface="Meiryo UI" panose="020B0604030504040204" pitchFamily="50" charset="-128"/>
            </a:endParaRPr>
          </a:p>
        </p:txBody>
      </p:sp>
      <p:sp>
        <p:nvSpPr>
          <p:cNvPr id="5" name="正方形/長方形 4"/>
          <p:cNvSpPr/>
          <p:nvPr/>
        </p:nvSpPr>
        <p:spPr>
          <a:xfrm>
            <a:off x="139850" y="2032062"/>
            <a:ext cx="1624406" cy="76241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fontAlgn="auto">
              <a:spcBef>
                <a:spcPts val="0"/>
              </a:spcBef>
              <a:spcAft>
                <a:spcPts val="0"/>
              </a:spcAft>
              <a:defRPr/>
            </a:pPr>
            <a:r>
              <a:rPr kumimoji="1" lang="en-US" altLang="ja-JP" sz="1100" b="1" dirty="0">
                <a:solidFill>
                  <a:srgbClr val="FFFFFF"/>
                </a:solidFill>
                <a:latin typeface="Arial"/>
                <a:ea typeface="Meiryo UI"/>
              </a:rPr>
              <a:t>Consensus Building and Trace</a:t>
            </a:r>
          </a:p>
        </p:txBody>
      </p:sp>
      <p:sp>
        <p:nvSpPr>
          <p:cNvPr id="13" name="正方形/長方形 12"/>
          <p:cNvSpPr/>
          <p:nvPr/>
        </p:nvSpPr>
        <p:spPr>
          <a:xfrm>
            <a:off x="139850" y="3899008"/>
            <a:ext cx="1624406" cy="269864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fontAlgn="auto">
              <a:spcBef>
                <a:spcPts val="0"/>
              </a:spcBef>
              <a:spcAft>
                <a:spcPts val="0"/>
              </a:spcAft>
              <a:defRPr/>
            </a:pPr>
            <a:r>
              <a:rPr kumimoji="1" lang="en-US" altLang="ja-JP" sz="1100" b="1" dirty="0">
                <a:solidFill>
                  <a:srgbClr val="FFFFFF"/>
                </a:solidFill>
                <a:latin typeface="メイリオ" panose="020B0604030504040204" pitchFamily="50" charset="-128"/>
                <a:ea typeface="メイリオ" panose="020B0604030504040204" pitchFamily="50" charset="-128"/>
                <a:sym typeface="Arial"/>
              </a:rPr>
              <a:t>Main</a:t>
            </a:r>
          </a:p>
          <a:p>
            <a:pPr lvl="0" algn="ctr" fontAlgn="auto">
              <a:spcBef>
                <a:spcPts val="0"/>
              </a:spcBef>
              <a:spcAft>
                <a:spcPts val="0"/>
              </a:spcAft>
              <a:defRPr/>
            </a:pPr>
            <a:r>
              <a:rPr kumimoji="1" lang="en-US" altLang="ja-JP" sz="1100" b="1" dirty="0">
                <a:solidFill>
                  <a:srgbClr val="FFFFFF"/>
                </a:solidFill>
                <a:latin typeface="メイリオ" panose="020B0604030504040204" pitchFamily="50" charset="-128"/>
                <a:ea typeface="メイリオ" panose="020B0604030504040204" pitchFamily="50" charset="-128"/>
                <a:sym typeface="Arial"/>
              </a:rPr>
              <a:t>Achievements</a:t>
            </a:r>
          </a:p>
        </p:txBody>
      </p:sp>
      <p:sp>
        <p:nvSpPr>
          <p:cNvPr id="16" name="正方形/長方形 15"/>
          <p:cNvSpPr/>
          <p:nvPr/>
        </p:nvSpPr>
        <p:spPr>
          <a:xfrm>
            <a:off x="1841309" y="3894793"/>
            <a:ext cx="7894268" cy="2702857"/>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lvl="0" fontAlgn="auto">
              <a:spcBef>
                <a:spcPts val="0"/>
              </a:spcBef>
              <a:spcAft>
                <a:spcPts val="0"/>
              </a:spcAft>
              <a:defRPr/>
            </a:pPr>
            <a:r>
              <a:rPr kumimoji="1" lang="en-US" altLang="ja-JP" sz="1000" dirty="0">
                <a:solidFill>
                  <a:schemeClr val="tx1"/>
                </a:solidFill>
                <a:latin typeface="Arial" panose="020B0604020202020204" pitchFamily="34" charset="0"/>
                <a:ea typeface="Meiryo UI"/>
                <a:cs typeface="Arial" panose="020B0604020202020204" pitchFamily="34" charset="0"/>
              </a:rPr>
              <a:t>Based on the definition of wearable device requirements, we conducted market research and created an output called "Wearable Device List"</a:t>
            </a:r>
            <a:r>
              <a:rPr kumimoji="1" lang="ja-JP" altLang="en-US" sz="1000" dirty="0">
                <a:solidFill>
                  <a:schemeClr val="tx1"/>
                </a:solidFill>
                <a:latin typeface="Arial" panose="020B0604020202020204" pitchFamily="34" charset="0"/>
                <a:ea typeface="Meiryo UI"/>
                <a:cs typeface="Arial" panose="020B0604020202020204" pitchFamily="34" charset="0"/>
              </a:rPr>
              <a:t> </a:t>
            </a:r>
            <a:r>
              <a:rPr kumimoji="1" lang="en-US" altLang="ja-JP" sz="1000" dirty="0">
                <a:solidFill>
                  <a:schemeClr val="tx1"/>
                </a:solidFill>
                <a:latin typeface="Arial" panose="020B0604020202020204" pitchFamily="34" charset="0"/>
                <a:ea typeface="Meiryo UI"/>
                <a:cs typeface="Arial" panose="020B0604020202020204" pitchFamily="34" charset="0"/>
              </a:rPr>
              <a:t>as</a:t>
            </a:r>
            <a:r>
              <a:rPr kumimoji="1" lang="ja-JP" altLang="en-US" sz="1000" dirty="0">
                <a:solidFill>
                  <a:schemeClr val="tx1"/>
                </a:solidFill>
                <a:latin typeface="Arial" panose="020B0604020202020204" pitchFamily="34" charset="0"/>
                <a:ea typeface="Meiryo UI"/>
                <a:cs typeface="Arial" panose="020B0604020202020204" pitchFamily="34" charset="0"/>
              </a:rPr>
              <a:t> </a:t>
            </a:r>
            <a:r>
              <a:rPr kumimoji="1" lang="en-US" altLang="ja-JP" sz="1000" dirty="0">
                <a:solidFill>
                  <a:schemeClr val="tx1"/>
                </a:solidFill>
                <a:latin typeface="Arial" panose="020B0604020202020204" pitchFamily="34" charset="0"/>
                <a:ea typeface="Meiryo UI"/>
                <a:cs typeface="Arial" panose="020B0604020202020204" pitchFamily="34" charset="0"/>
              </a:rPr>
              <a:t>the</a:t>
            </a:r>
            <a:r>
              <a:rPr kumimoji="1" lang="ja-JP" altLang="en-US" sz="1000" dirty="0">
                <a:solidFill>
                  <a:schemeClr val="tx1"/>
                </a:solidFill>
                <a:latin typeface="Arial" panose="020B0604020202020204" pitchFamily="34" charset="0"/>
                <a:ea typeface="Meiryo UI"/>
                <a:cs typeface="Arial" panose="020B0604020202020204" pitchFamily="34" charset="0"/>
              </a:rPr>
              <a:t> </a:t>
            </a:r>
            <a:r>
              <a:rPr kumimoji="1" lang="en-US" altLang="ja-JP" sz="1000" dirty="0">
                <a:solidFill>
                  <a:schemeClr val="tx1"/>
                </a:solidFill>
                <a:latin typeface="Arial" panose="020B0604020202020204" pitchFamily="34" charset="0"/>
                <a:ea typeface="Meiryo UI"/>
                <a:cs typeface="Arial" panose="020B0604020202020204" pitchFamily="34" charset="0"/>
              </a:rPr>
              <a:t>result.</a:t>
            </a:r>
            <a:r>
              <a:rPr kumimoji="1" lang="ja-JP" altLang="en-US" sz="1000" dirty="0">
                <a:solidFill>
                  <a:schemeClr val="tx1"/>
                </a:solidFill>
                <a:latin typeface="Arial" panose="020B0604020202020204" pitchFamily="34" charset="0"/>
                <a:ea typeface="Meiryo UI"/>
                <a:cs typeface="Arial" panose="020B0604020202020204" pitchFamily="34" charset="0"/>
              </a:rPr>
              <a:t> </a:t>
            </a:r>
            <a:r>
              <a:rPr kumimoji="1" lang="en-US" altLang="ja-JP" sz="1000" dirty="0">
                <a:solidFill>
                  <a:schemeClr val="tx1"/>
                </a:solidFill>
                <a:latin typeface="Arial" panose="020B0604020202020204" pitchFamily="34" charset="0"/>
                <a:ea typeface="Meiryo UI"/>
                <a:cs typeface="Arial" panose="020B0604020202020204" pitchFamily="34" charset="0"/>
              </a:rPr>
              <a:t>Primarily, wearable devices that fall into the following patterns have been introduced to the market, and this project is capable of accommodating each of them.</a:t>
            </a:r>
          </a:p>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Devices that consider data integrity as much as possible, which can implement DID (Decentralized Identifier) on the device itself.</a:t>
            </a:r>
          </a:p>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Devices that can retrieve data from cloud servers or other sources through APIs (encryption possible using the DID of a smartphone, for example).</a:t>
            </a:r>
          </a:p>
          <a:p>
            <a:pPr lvl="0" fontAlgn="auto">
              <a:spcBef>
                <a:spcPts val="600"/>
              </a:spcBef>
              <a:spcAft>
                <a:spcPts val="0"/>
              </a:spcAft>
              <a:defRPr/>
            </a:pPr>
            <a:r>
              <a:rPr kumimoji="1" lang="en-US" altLang="ja-JP" sz="1000" dirty="0">
                <a:solidFill>
                  <a:schemeClr val="tx1"/>
                </a:solidFill>
                <a:latin typeface="Arial" panose="020B0604020202020204" pitchFamily="34" charset="0"/>
                <a:ea typeface="Meiryo UI"/>
                <a:cs typeface="Arial" panose="020B0604020202020204" pitchFamily="34" charset="0"/>
              </a:rPr>
              <a:t>Based on the results of the validation tests and stakeholder interviews, the following achievements have been confirmed:</a:t>
            </a:r>
          </a:p>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Based on the clinical trials of DCT (Decentralized Clinical Trial) packages, there is a significant demand for wearable devices in the future. They can potentially address existing challenges such as building trust relationships during data provision and operational costs.</a:t>
            </a:r>
          </a:p>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They provide a user interface and user experience (UI/UX) that is tailored to the clinical trial setting, offering easier usability compared to existing systems and ensuring a certain level of usefulness.</a:t>
            </a:r>
            <a:endParaRPr kumimoji="1" lang="ja-JP" altLang="en-US" sz="1000" dirty="0">
              <a:solidFill>
                <a:schemeClr val="tx1"/>
              </a:solidFill>
              <a:latin typeface="Arial" panose="020B0604020202020204" pitchFamily="34" charset="0"/>
              <a:ea typeface="Meiryo UI"/>
              <a:cs typeface="Arial" panose="020B0604020202020204" pitchFamily="34" charset="0"/>
            </a:endParaRPr>
          </a:p>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The user interface and user experience (UI/UX) also offer usefulness for those such as elderly users.</a:t>
            </a:r>
          </a:p>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However, there are several challenges that need to be addressed. These include the stakeholders' understanding of the Trusted Web concept, accuracy management and standardization of wearable devices, data format standardization, and the need for guidance and guidelines. It is essential for the industry as a whole to work on understanding the concept of Trusted Web, ensuring data quality and standards, and establishing operational and monitoring systems.</a:t>
            </a:r>
            <a:endParaRPr kumimoji="1" lang="en-US" altLang="ja-JP" sz="1000" b="0" i="0" u="none" strike="noStrike" kern="1200" cap="none" spc="0" normalizeH="0" baseline="0" noProof="0" dirty="0">
              <a:ln>
                <a:noFill/>
              </a:ln>
              <a:solidFill>
                <a:schemeClr val="tx1"/>
              </a:solidFill>
              <a:effectLst/>
              <a:uLnTx/>
              <a:uFillTx/>
              <a:latin typeface="Arial" panose="020B0604020202020204" pitchFamily="34" charset="0"/>
              <a:ea typeface="Meiryo UI"/>
              <a:cs typeface="Arial" panose="020B0604020202020204" pitchFamily="34" charset="0"/>
            </a:endParaRPr>
          </a:p>
        </p:txBody>
      </p:sp>
      <p:sp>
        <p:nvSpPr>
          <p:cNvPr id="14" name="正方形/長方形 13"/>
          <p:cNvSpPr/>
          <p:nvPr/>
        </p:nvSpPr>
        <p:spPr>
          <a:xfrm>
            <a:off x="1841310" y="2032063"/>
            <a:ext cx="7894268" cy="766629"/>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lvl="0" fontAlgn="auto">
              <a:spcBef>
                <a:spcPts val="0"/>
              </a:spcBef>
              <a:spcAft>
                <a:spcPts val="0"/>
              </a:spcAft>
              <a:defRPr/>
            </a:pPr>
            <a:r>
              <a:rPr kumimoji="1" lang="en-US" altLang="ja-JP" sz="1000" dirty="0">
                <a:solidFill>
                  <a:schemeClr val="tx1"/>
                </a:solidFill>
                <a:latin typeface="Arial" panose="020B0604020202020204" pitchFamily="34" charset="0"/>
                <a:ea typeface="Meiryo UI"/>
                <a:cs typeface="Arial" panose="020B0604020202020204" pitchFamily="34" charset="0"/>
              </a:rPr>
              <a:t>By using patient expression of consent for data sharing with third parties, such as physicians, as a touchpoint, a trust relationship (pairing) is established. This is seamlessly achieved through DID mapping implemented on edge devices, allowing data from multiple devices to be shared within the scope of consent. The duration and scope of data sharing are controlled by the data subject, and only stakeholders who have established a trust relationship can perform signature verification on the data.</a:t>
            </a:r>
          </a:p>
        </p:txBody>
      </p:sp>
      <p:sp>
        <p:nvSpPr>
          <p:cNvPr id="3" name="正方形/長方形 2">
            <a:extLst>
              <a:ext uri="{FF2B5EF4-FFF2-40B4-BE49-F238E27FC236}">
                <a16:creationId xmlns:a16="http://schemas.microsoft.com/office/drawing/2014/main" id="{328A48E4-63F9-097F-91F5-445E32261EC8}"/>
              </a:ext>
            </a:extLst>
          </p:cNvPr>
          <p:cNvSpPr/>
          <p:nvPr/>
        </p:nvSpPr>
        <p:spPr>
          <a:xfrm>
            <a:off x="139850" y="2836879"/>
            <a:ext cx="1624406" cy="1019727"/>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fontAlgn="auto">
              <a:spcBef>
                <a:spcPts val="0"/>
              </a:spcBef>
              <a:spcAft>
                <a:spcPts val="0"/>
              </a:spcAft>
              <a:defRPr/>
            </a:pPr>
            <a:r>
              <a:rPr kumimoji="1" lang="en-US" altLang="ja-JP" sz="1100" b="1" dirty="0">
                <a:solidFill>
                  <a:srgbClr val="FFFFFF"/>
                </a:solidFill>
                <a:latin typeface="Arial"/>
                <a:ea typeface="Meiryo UI"/>
              </a:rPr>
              <a:t>Business Validation (including UX/UI)</a:t>
            </a:r>
          </a:p>
          <a:p>
            <a:pPr lvl="0" algn="ctr" fontAlgn="auto">
              <a:spcBef>
                <a:spcPts val="600"/>
              </a:spcBef>
              <a:spcAft>
                <a:spcPts val="0"/>
              </a:spcAft>
              <a:defRPr/>
            </a:pPr>
            <a:r>
              <a:rPr kumimoji="1" lang="en-US" altLang="ja-JP" sz="1100" b="1" dirty="0">
                <a:solidFill>
                  <a:srgbClr val="FFFFFF"/>
                </a:solidFill>
                <a:latin typeface="Arial"/>
                <a:ea typeface="Meiryo UI"/>
              </a:rPr>
              <a:t>Development of Governance and Community Activities</a:t>
            </a:r>
          </a:p>
        </p:txBody>
      </p:sp>
      <p:sp>
        <p:nvSpPr>
          <p:cNvPr id="18" name="正方形/長方形 17"/>
          <p:cNvSpPr/>
          <p:nvPr/>
        </p:nvSpPr>
        <p:spPr>
          <a:xfrm>
            <a:off x="1841309" y="2836879"/>
            <a:ext cx="7894268" cy="1019726"/>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We conducted research on wearable devices compatible with the prototype system of this project and carried out the definition of wearable device requirements taking into account data integrity considerations.</a:t>
            </a:r>
          </a:p>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We organized the governance, rules, business feasibility, and the necessity of data standardization for the utilization of wearable devices such as PHRs in daily medical care and clinical trials through interviews with device manufacturers, pharmaceutical companies, medical institutions, and the PHR service industry association.</a:t>
            </a:r>
          </a:p>
          <a:p>
            <a:pPr marL="171450" lvl="0" indent="-171450" fontAlgn="auto">
              <a:spcBef>
                <a:spcPts val="0"/>
              </a:spcBef>
              <a:spcAft>
                <a:spcPts val="0"/>
              </a:spcAft>
              <a:buFont typeface="Arial" panose="020B0604020202020204" pitchFamily="34" charset="0"/>
              <a:buChar char="•"/>
              <a:defRPr/>
            </a:pPr>
            <a:r>
              <a:rPr kumimoji="1" lang="en-US" altLang="ja-JP" sz="1000" dirty="0">
                <a:solidFill>
                  <a:schemeClr val="tx1"/>
                </a:solidFill>
                <a:latin typeface="Arial" panose="020B0604020202020204" pitchFamily="34" charset="0"/>
                <a:ea typeface="Meiryo UI"/>
                <a:cs typeface="Arial" panose="020B0604020202020204" pitchFamily="34" charset="0"/>
              </a:rPr>
              <a:t>We conducted implementation tests using the prototype system of this project and conducted research on UI/UX.</a:t>
            </a:r>
          </a:p>
        </p:txBody>
      </p:sp>
      <p:sp>
        <p:nvSpPr>
          <p:cNvPr id="2" name="スライド番号プレースホルダー 2">
            <a:extLst>
              <a:ext uri="{FF2B5EF4-FFF2-40B4-BE49-F238E27FC236}">
                <a16:creationId xmlns:a16="http://schemas.microsoft.com/office/drawing/2014/main" id="{783AFAB3-0471-AF3A-D738-209F97EA04AA}"/>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2</a:t>
            </a:fld>
            <a:endParaRPr lang="ja-JP" altLang="en-US" dirty="0"/>
          </a:p>
        </p:txBody>
      </p:sp>
    </p:spTree>
    <p:extLst>
      <p:ext uri="{BB962C8B-B14F-4D97-AF65-F5344CB8AC3E}">
        <p14:creationId xmlns:p14="http://schemas.microsoft.com/office/powerpoint/2010/main" val="36247264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900AC7-387F-44B7-909B-763EAF88A4A0}">
  <ds:schemaRefs>
    <ds:schemaRef ds:uri="http://schemas.microsoft.com/office/2006/metadata/properties"/>
    <ds:schemaRef ds:uri="http://schemas.microsoft.com/office/infopath/2007/PartnerControls"/>
    <ds:schemaRef ds:uri="ff5bdd6e-cdf8-469d-93d0-f7a8c007309d"/>
    <ds:schemaRef ds:uri="b8d61b6e-2b10-43a3-a2ce-3f7d4d0c929e"/>
  </ds:schemaRefs>
</ds:datastoreItem>
</file>

<file path=customXml/itemProps2.xml><?xml version="1.0" encoding="utf-8"?>
<ds:datastoreItem xmlns:ds="http://schemas.openxmlformats.org/officeDocument/2006/customXml" ds:itemID="{693F2D4A-1DF1-43EE-97E1-C2E4A1FC1EB7}">
  <ds:schemaRefs>
    <ds:schemaRef ds:uri="http://schemas.microsoft.com/sharepoint/v3/contenttype/forms"/>
  </ds:schemaRefs>
</ds:datastoreItem>
</file>

<file path=customXml/itemProps3.xml><?xml version="1.0" encoding="utf-8"?>
<ds:datastoreItem xmlns:ds="http://schemas.openxmlformats.org/officeDocument/2006/customXml" ds:itemID="{F9272707-8542-4FAD-81FB-76F03A20A9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1378</Words>
  <Application>Microsoft Office PowerPoint</Application>
  <PresentationFormat>A4 210 x 297 mm</PresentationFormat>
  <Paragraphs>86</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メイリオ</vt:lpstr>
      <vt:lpstr>Arial</vt:lpstr>
      <vt:lpstr>Calibri</vt:lpstr>
      <vt:lpstr>Calibri Light</vt:lpstr>
      <vt:lpstr>Verdana</vt:lpstr>
      <vt:lpstr>Wingdings</vt:lpstr>
      <vt:lpstr>DT Template_A4_J_202201</vt:lpstr>
      <vt:lpstr>think-cell スライド</vt:lpstr>
      <vt:lpstr>Reliable and applicable information circulation system in clinical trials and healthcare settings  (CMIC Co., Ltd.) (1/2)</vt:lpstr>
      <vt:lpstr>Reliable and applicable information circulation system in clinical trials and healthcare settings  (CMIC Co., Ltd.) (2/2)hfc</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2024-04-19T02:57:49Z</dcterms:created>
  <dcterms:modified xsi:type="dcterms:W3CDTF">2024-06-04T08:32:29Z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2024-04-19T02:57:58Z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480cfd44-26b4-4666-b4d7-5e3b607bb134</vt:lpwstr>
  </property>
  <property fmtid="{D5CDD505-2E9C-101B-9397-08002B2CF9AE}" pid="8" name="MSIP_Label_ea60d57e-af5b-4752-ac57-3e4f28ca11dc_ContentBits">
    <vt:lpwstr>0</vt:lpwstr>
  </property>
  <property fmtid="{D5CDD505-2E9C-101B-9397-08002B2CF9AE}" pid="9" name="MediaServiceImageTags">
    <vt:lpwstr/>
  </property>
  <property fmtid="{D5CDD505-2E9C-101B-9397-08002B2CF9AE}" pid="10" name="ContentTypeId">
    <vt:lpwstr>0x010100A9B6F9B428D7634495880DE4F0D8D879</vt:lpwstr>
  </property>
</Properties>
</file>