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24.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 id="2147483919" r:id="rId5"/>
    <p:sldMasterId id="2147483965" r:id="rId6"/>
  </p:sldMasterIdLst>
  <p:notesMasterIdLst>
    <p:notesMasterId r:id="rId9"/>
  </p:notesMasterIdLst>
  <p:handoutMasterIdLst>
    <p:handoutMasterId r:id="rId10"/>
  </p:handoutMasterIdLst>
  <p:sldIdLst>
    <p:sldId id="2147472662" r:id="rId7"/>
    <p:sldId id="2147472660" r:id="rId8"/>
  </p:sldIdLst>
  <p:sldSz cx="9906000" cy="6858000" type="A4"/>
  <p:notesSz cx="6807200" cy="9939338"/>
  <p:custDataLst>
    <p:tags r:id="rId11"/>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70" autoAdjust="0"/>
    <p:restoredTop sz="96391" autoAdjust="0"/>
  </p:normalViewPr>
  <p:slideViewPr>
    <p:cSldViewPr snapToGrid="0" showGuides="1">
      <p:cViewPr varScale="1">
        <p:scale>
          <a:sx n="73" d="100"/>
          <a:sy n="73" d="100"/>
        </p:scale>
        <p:origin x="648"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416496" y="432000"/>
            <a:ext cx="1872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1058155235"/>
      </p:ext>
    </p:extLst>
  </p:cSld>
  <p:clrMapOvr>
    <a:masterClrMapping/>
  </p:clrMapOvr>
  <p:hf hdr="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2543739819"/>
      </p:ext>
    </p:extLst>
  </p:cSld>
  <p:clrMapOvr>
    <a:masterClrMapping/>
  </p:clrMapOvr>
  <p:hf hdr="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4215721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solidFill>
                  <a:schemeClr val="bg1"/>
                </a:solidFill>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417600" y="432000"/>
            <a:ext cx="1872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3291538517"/>
      </p:ext>
    </p:extLst>
  </p:cSld>
  <p:clrMapOvr>
    <a:masterClrMapping/>
  </p:clrMapOvr>
  <p:hf hdr="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74857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793438547"/>
      </p:ext>
    </p:extLst>
  </p:cSld>
  <p:clrMapOvr>
    <a:masterClrMapping/>
  </p:clrMapOvr>
  <p:hf hdr="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endParaRPr kumimoji="1" lang="ja-JP" altLang="en-US" dirty="0"/>
          </a:p>
        </p:txBody>
      </p:sp>
    </p:spTree>
    <p:extLst>
      <p:ext uri="{BB962C8B-B14F-4D97-AF65-F5344CB8AC3E}">
        <p14:creationId xmlns:p14="http://schemas.microsoft.com/office/powerpoint/2010/main" val="2982903191"/>
      </p:ext>
    </p:extLst>
  </p:cSld>
  <p:clrMapOvr>
    <a:masterClrMapping/>
  </p:clrMapOvr>
  <p:hf hdr="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en-GB" altLang="en-GB"/>
              <a:t>DT Template A4</a:t>
            </a:r>
            <a:endParaRPr lang="en-GB" altLang="en-GB" dirty="0"/>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2894029594"/>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dirty="0"/>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Tree>
    <p:extLst>
      <p:ext uri="{BB962C8B-B14F-4D97-AF65-F5344CB8AC3E}">
        <p14:creationId xmlns:p14="http://schemas.microsoft.com/office/powerpoint/2010/main" val="163326847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7000" y="180000"/>
            <a:ext cx="9072000" cy="360000"/>
          </a:xfrm>
          <a:prstGeom prst="rect">
            <a:avLst/>
          </a:prstGeom>
        </p:spPr>
        <p:txBody>
          <a:bodyPr wrap="none" anchor="t" anchorCtr="0">
            <a:noAutofit/>
          </a:bodyPr>
          <a:lstStyle>
            <a:lvl1pPr>
              <a:lnSpc>
                <a:spcPct val="100000"/>
              </a:lnSpc>
              <a:spcBef>
                <a:spcPts val="0"/>
              </a:spcBef>
              <a:defRPr sz="2100" b="1" baseline="0">
                <a:solidFill>
                  <a:schemeClr val="tx1"/>
                </a:solidFill>
                <a:latin typeface="+mj-lt"/>
                <a:ea typeface="+mj-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a:xfrm>
            <a:off x="416496" y="684000"/>
            <a:ext cx="9072000" cy="615600"/>
          </a:xfrm>
        </p:spPr>
        <p:txBody>
          <a:bodyPr vert="horz" anchor="t"/>
          <a:lstStyle>
            <a:lvl1pPr>
              <a:defRPr sz="1800" b="0" baseline="0">
                <a:latin typeface="+mn-lt"/>
                <a:ea typeface="+mn-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79195220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vl5pPr>
              <a:defRPr sz="12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3" name="テキスト プレースホルダー 2"/>
          <p:cNvSpPr>
            <a:spLocks noGrp="1"/>
          </p:cNvSpPr>
          <p:nvPr>
            <p:ph type="body" sz="quarter" idx="12"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2506882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5132388"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3" name="テキスト プレースホルダー 2"/>
          <p:cNvSpPr>
            <a:spLocks noGrp="1"/>
          </p:cNvSpPr>
          <p:nvPr>
            <p:ph type="body" sz="quarter" idx="16" hasCustomPrompt="1"/>
          </p:nvPr>
        </p:nvSpPr>
        <p:spPr bwMode="gray">
          <a:xfrm>
            <a:off x="5132388"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78493855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8"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383826657"/>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417600" y="432000"/>
            <a:ext cx="1872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2022. For information, contact Deloitte Tohmatsu Group.</a:t>
            </a:r>
          </a:p>
        </p:txBody>
      </p:sp>
      <p:pic>
        <p:nvPicPr>
          <p:cNvPr id="4" name="図 3">
            <a:extLst>
              <a:ext uri="{FF2B5EF4-FFF2-40B4-BE49-F238E27FC236}">
                <a16:creationId xmlns:a16="http://schemas.microsoft.com/office/drawing/2014/main" id="{784D5B73-DF9C-49AC-94A2-96EF6F33C255}"/>
              </a:ext>
            </a:extLst>
          </p:cNvPr>
          <p:cNvPicPr>
            <a:picLocks noChangeAspect="1"/>
          </p:cNvPicPr>
          <p:nvPr userDrawn="1"/>
        </p:nvPicPr>
        <p:blipFill>
          <a:blip r:embed="rId6"/>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118093057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423403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417601" y="432000"/>
            <a:ext cx="1870453"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2022. For information, contact Deloitte Tohmatsu Group.</a:t>
            </a:r>
          </a:p>
        </p:txBody>
      </p:sp>
      <p:pic>
        <p:nvPicPr>
          <p:cNvPr id="6" name="図 5">
            <a:extLst>
              <a:ext uri="{FF2B5EF4-FFF2-40B4-BE49-F238E27FC236}">
                <a16:creationId xmlns:a16="http://schemas.microsoft.com/office/drawing/2014/main" id="{EA662424-EC38-41B4-918D-98953BBCEA84}"/>
              </a:ext>
            </a:extLst>
          </p:cNvPr>
          <p:cNvPicPr>
            <a:picLocks noChangeAspect="1"/>
          </p:cNvPicPr>
          <p:nvPr userDrawn="1"/>
        </p:nvPicPr>
        <p:blipFill>
          <a:blip r:embed="rId6"/>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41468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416496" y="431005"/>
            <a:ext cx="3447786"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2022. For information, contact Deloitte Tohmatsu Group.</a:t>
            </a:r>
          </a:p>
        </p:txBody>
      </p:sp>
      <p:pic>
        <p:nvPicPr>
          <p:cNvPr id="12" name="図 11">
            <a:extLst>
              <a:ext uri="{FF2B5EF4-FFF2-40B4-BE49-F238E27FC236}">
                <a16:creationId xmlns:a16="http://schemas.microsoft.com/office/drawing/2014/main" id="{4770B572-0E41-4F38-9C69-20D76FA470AF}"/>
              </a:ext>
            </a:extLst>
          </p:cNvPr>
          <p:cNvPicPr>
            <a:picLocks noChangeAspect="1"/>
          </p:cNvPicPr>
          <p:nvPr userDrawn="1"/>
        </p:nvPicPr>
        <p:blipFill>
          <a:blip r:embed="rId6"/>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348466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トーマツロゴ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769900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a:extLst>
              <a:ext uri="{28A0092B-C50C-407E-A947-70E740481C1C}">
                <a14:useLocalDpi xmlns:a14="http://schemas.microsoft.com/office/drawing/2010/main" val="0"/>
              </a:ext>
            </a:extLst>
          </a:blip>
          <a:stretch/>
        </p:blipFill>
        <p:spPr bwMode="gray">
          <a:xfrm>
            <a:off x="417600" y="432000"/>
            <a:ext cx="3449948"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2022. For information, contact Deloitte Tohmatsu Group.</a:t>
            </a:r>
          </a:p>
        </p:txBody>
      </p:sp>
      <p:pic>
        <p:nvPicPr>
          <p:cNvPr id="12" name="図 11">
            <a:extLst>
              <a:ext uri="{FF2B5EF4-FFF2-40B4-BE49-F238E27FC236}">
                <a16:creationId xmlns:a16="http://schemas.microsoft.com/office/drawing/2014/main" id="{D2BBA463-2249-4A4A-80B9-2AD354819623}"/>
              </a:ext>
            </a:extLst>
          </p:cNvPr>
          <p:cNvPicPr>
            <a:picLocks noChangeAspect="1"/>
          </p:cNvPicPr>
          <p:nvPr userDrawn="1"/>
        </p:nvPicPr>
        <p:blipFill>
          <a:blip r:embed="rId6"/>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3087478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440040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dirty="0"/>
          </a:p>
        </p:txBody>
      </p:sp>
      <p:sp>
        <p:nvSpPr>
          <p:cNvPr id="5" name="テキスト プレースホルダ 5"/>
          <p:cNvSpPr>
            <a:spLocks noGrp="1"/>
          </p:cNvSpPr>
          <p:nvPr>
            <p:ph type="body" sz="quarter" idx="14" hasCustomPrompt="1"/>
          </p:nvPr>
        </p:nvSpPr>
        <p:spPr bwMode="gray">
          <a:xfrm>
            <a:off x="417000" y="1009580"/>
            <a:ext cx="9072000" cy="468000"/>
          </a:xfrm>
          <a:prstGeom prst="rect">
            <a:avLst/>
          </a:prstGeom>
        </p:spPr>
        <p:txBody>
          <a:bodyPr lIns="0" tIns="0" rIns="0" bIns="0">
            <a:noAutofit/>
          </a:bodyPr>
          <a:lstStyle>
            <a:lvl1pPr marL="0" indent="0">
              <a:spcBef>
                <a:spcPts val="0"/>
              </a:spcBef>
              <a:defRPr sz="1400" baseline="0">
                <a:solidFill>
                  <a:schemeClr val="tx1"/>
                </a:solidFill>
                <a:latin typeface="+mn-lt"/>
                <a:ea typeface="+mn-ea"/>
                <a:cs typeface="+mn-cs"/>
                <a:sym typeface="+mn-lt"/>
              </a:defRPr>
            </a:lvl1pPr>
          </a:lstStyle>
          <a:p>
            <a:pPr lvl="0"/>
            <a:r>
              <a:rPr kumimoji="1" lang="ja-JP" altLang="en-US" dirty="0"/>
              <a:t>補足文を入力（キーメッセージを補足する内容＜</a:t>
            </a:r>
            <a:r>
              <a:rPr kumimoji="1" lang="en-US" altLang="ja-JP" dirty="0"/>
              <a:t>2</a:t>
            </a:r>
            <a:r>
              <a:rPr kumimoji="1" lang="ja-JP" altLang="en-US" dirty="0"/>
              <a:t>行以内＞）</a:t>
            </a:r>
          </a:p>
        </p:txBody>
      </p:sp>
      <p:sp>
        <p:nvSpPr>
          <p:cNvPr id="8" name="テキスト プレースホルダー 7"/>
          <p:cNvSpPr>
            <a:spLocks noGrp="1"/>
          </p:cNvSpPr>
          <p:nvPr>
            <p:ph type="body" sz="quarter" idx="15"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796521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912552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10" name="テキスト プレースホルダ 5"/>
          <p:cNvSpPr>
            <a:spLocks noGrp="1"/>
          </p:cNvSpPr>
          <p:nvPr>
            <p:ph type="body" sz="quarter" idx="14" hasCustomPrompt="1"/>
          </p:nvPr>
        </p:nvSpPr>
        <p:spPr bwMode="gray">
          <a:xfrm>
            <a:off x="4176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1" name="コンテンツ プレースホルダ 2"/>
          <p:cNvSpPr>
            <a:spLocks noGrp="1"/>
          </p:cNvSpPr>
          <p:nvPr>
            <p:ph idx="1"/>
          </p:nvPr>
        </p:nvSpPr>
        <p:spPr bwMode="gray">
          <a:xfrm>
            <a:off x="4176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3"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27458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8414283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a:xfrm>
            <a:off x="7050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12" name="テキスト プレースホルダ 5"/>
          <p:cNvSpPr>
            <a:spLocks noGrp="1"/>
          </p:cNvSpPr>
          <p:nvPr>
            <p:ph type="body" sz="quarter" idx="15"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3" name="コンテンツ プレースホルダ 2"/>
          <p:cNvSpPr>
            <a:spLocks noGrp="1"/>
          </p:cNvSpPr>
          <p:nvPr>
            <p:ph idx="1"/>
          </p:nvPr>
        </p:nvSpPr>
        <p:spPr bwMode="gray">
          <a:xfrm>
            <a:off x="4170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14" name="コンテンツ プレースホルダ 2"/>
          <p:cNvSpPr>
            <a:spLocks noGrp="1"/>
          </p:cNvSpPr>
          <p:nvPr>
            <p:ph idx="17"/>
          </p:nvPr>
        </p:nvSpPr>
        <p:spPr bwMode="gray">
          <a:xfrm>
            <a:off x="5132388"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3" name="テキスト プレースホルダー 2"/>
          <p:cNvSpPr>
            <a:spLocks noGrp="1"/>
          </p:cNvSpPr>
          <p:nvPr>
            <p:ph type="body" sz="quarter" idx="18"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8" name="テキスト プレースホルダー 2"/>
          <p:cNvSpPr>
            <a:spLocks noGrp="1"/>
          </p:cNvSpPr>
          <p:nvPr>
            <p:ph type="body" sz="quarter" idx="19" hasCustomPrompt="1"/>
          </p:nvPr>
        </p:nvSpPr>
        <p:spPr bwMode="gray">
          <a:xfrm>
            <a:off x="5132388"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998751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75963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8" name="テキスト プレースホルダ 5"/>
          <p:cNvSpPr>
            <a:spLocks noGrp="1"/>
          </p:cNvSpPr>
          <p:nvPr>
            <p:ph type="body" sz="quarter" idx="14"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1" name="コンテンツ プレースホルダ 2"/>
          <p:cNvSpPr>
            <a:spLocks noGrp="1"/>
          </p:cNvSpPr>
          <p:nvPr>
            <p:ph idx="1"/>
          </p:nvPr>
        </p:nvSpPr>
        <p:spPr bwMode="gray">
          <a:xfrm>
            <a:off x="417599" y="1944000"/>
            <a:ext cx="9072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vl5pPr marL="504000" indent="0">
              <a:buNone/>
              <a:defRPr/>
            </a:lvl5pPr>
          </a:lstStyle>
          <a:p>
            <a:pPr lvl="0"/>
            <a:r>
              <a:rPr lang="ja-JP" altLang="en-US" dirty="0"/>
              <a:t>マスター テキストの書式設定</a:t>
            </a:r>
            <a:endParaRPr lang="en-US" altLang="ja-JP" dirty="0"/>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endParaRPr lang="en-US" altLang="ja-JP" dirty="0"/>
          </a:p>
        </p:txBody>
      </p:sp>
      <p:sp>
        <p:nvSpPr>
          <p:cNvPr id="3"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24858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733225577"/>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261538654"/>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524667041"/>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837691899"/>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9.xml"/><Relationship Id="rId7" Type="http://schemas.openxmlformats.org/officeDocument/2006/relationships/oleObject" Target="../embeddings/oleObject18.bin"/><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ags" Target="../tags/tag19.xml"/><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23.xml"/><Relationship Id="rId7" Type="http://schemas.openxmlformats.org/officeDocument/2006/relationships/oleObject" Target="../embeddings/oleObject23.bin"/><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ags" Target="../tags/tag24.xml"/><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8"/>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9" imgW="563" imgH="564" progId="TCLayout.ActiveDocument.1">
                  <p:embed/>
                </p:oleObj>
              </mc:Choice>
              <mc:Fallback>
                <p:oleObj name="think-cell スライド" r:id="rId19" imgW="563" imgH="564" progId="TCLayout.ActiveDocument.1">
                  <p:embed/>
                  <p:pic>
                    <p:nvPicPr>
                      <p:cNvPr id="4" name="オブジェクト 3" hidden="1"/>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15" name="Text Box 37"/>
          <p:cNvSpPr txBox="1">
            <a:spLocks noChangeArrowheads="1"/>
          </p:cNvSpPr>
          <p:nvPr/>
        </p:nvSpPr>
        <p:spPr bwMode="gray">
          <a:xfrm>
            <a:off x="5133000" y="6588000"/>
            <a:ext cx="4356000"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900" kern="1200" dirty="0">
                <a:solidFill>
                  <a:schemeClr val="tx1"/>
                </a:solidFill>
                <a:latin typeface="+mn-lt"/>
                <a:ea typeface="+mn-ea"/>
                <a:cs typeface="+mn-cs"/>
                <a:sym typeface="+mn-lt"/>
              </a:rPr>
              <a:t>© 2022. For information, contact Deloitte Tohmatsu Group.</a:t>
            </a:r>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51" r:id="rId3"/>
    <p:sldLayoutId id="2147483952" r:id="rId4"/>
    <p:sldLayoutId id="2147483911" r:id="rId5"/>
    <p:sldLayoutId id="2147483912" r:id="rId6"/>
    <p:sldLayoutId id="2147483934" r:id="rId7"/>
    <p:sldLayoutId id="2147483936" r:id="rId8"/>
    <p:sldLayoutId id="2147483953" r:id="rId9"/>
    <p:sldLayoutId id="2147483937" r:id="rId10"/>
    <p:sldLayoutId id="2147483938" r:id="rId11"/>
    <p:sldLayoutId id="2147483939" r:id="rId12"/>
    <p:sldLayoutId id="2147483954" r:id="rId13"/>
    <p:sldLayoutId id="2147483955" r:id="rId14"/>
    <p:sldLayoutId id="2147483956" r:id="rId15"/>
    <p:sldLayoutId id="2147483957" r:id="rId16"/>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6"/>
            </p:custDataLst>
            <p:extLst>
              <p:ext uri="{D42A27DB-BD31-4B8C-83A1-F6EECF244321}">
                <p14:modId xmlns:p14="http://schemas.microsoft.com/office/powerpoint/2010/main" val="2688600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563" imgH="564" progId="TCLayout.ActiveDocument.1">
                  <p:embed/>
                </p:oleObj>
              </mc:Choice>
              <mc:Fallback>
                <p:oleObj name="think-cell スライド" r:id="rId7" imgW="563" imgH="564" progId="TCLayout.ActiveDocument.1">
                  <p:embed/>
                  <p:pic>
                    <p:nvPicPr>
                      <p:cNvPr id="4" name="オブジェクト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41" r:id="rId2"/>
    <p:sldLayoutId id="2147483949" r:id="rId3"/>
    <p:sldLayoutId id="2147483950" r:id="rId4"/>
  </p:sldLayoutIdLst>
  <p:hf hdr="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20E84AC-8395-D52F-57C2-E14A47C8BAFC}"/>
              </a:ext>
            </a:extLst>
          </p:cNvPr>
          <p:cNvGraphicFramePr>
            <a:graphicFrameLocks noChangeAspect="1"/>
          </p:cNvGraphicFramePr>
          <p:nvPr userDrawn="1">
            <p:custDataLst>
              <p:tags r:id="rId6"/>
            </p:custDataLst>
            <p:extLst>
              <p:ext uri="{D42A27DB-BD31-4B8C-83A1-F6EECF244321}">
                <p14:modId xmlns:p14="http://schemas.microsoft.com/office/powerpoint/2010/main" val="817662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622" imgH="623" progId="TCLayout.ActiveDocument.1">
                  <p:embed/>
                </p:oleObj>
              </mc:Choice>
              <mc:Fallback>
                <p:oleObj name="think-cell スライド" r:id="rId7" imgW="622" imgH="623" progId="TCLayout.ActiveDocument.1">
                  <p:embed/>
                  <p:pic>
                    <p:nvPicPr>
                      <p:cNvPr id="7" name="think-cell data - do not delete" hidden="1">
                        <a:extLst>
                          <a:ext uri="{FF2B5EF4-FFF2-40B4-BE49-F238E27FC236}">
                            <a16:creationId xmlns:a16="http://schemas.microsoft.com/office/drawing/2014/main" id="{220E84AC-8395-D52F-57C2-E14A47C8BAFC}"/>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960804617"/>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oleObject" Target="../embeddings/oleObject24.bin"/><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slideLayout" Target="../slideLayouts/slideLayout8.xml"/><Relationship Id="rId16" Type="http://schemas.openxmlformats.org/officeDocument/2006/relationships/image" Target="../media/image22.svg"/><Relationship Id="rId20" Type="http://schemas.openxmlformats.org/officeDocument/2006/relationships/image" Target="../media/image26.png"/><Relationship Id="rId1" Type="http://schemas.openxmlformats.org/officeDocument/2006/relationships/tags" Target="../tags/tag25.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8.emf"/><Relationship Id="rId9" Type="http://schemas.openxmlformats.org/officeDocument/2006/relationships/image" Target="../media/image15.png"/><Relationship Id="rId14" Type="http://schemas.openxmlformats.org/officeDocument/2006/relationships/image" Target="../media/image20.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26.xml"/><Relationship Id="rId5" Type="http://schemas.openxmlformats.org/officeDocument/2006/relationships/image" Target="../media/image8.emf"/><Relationship Id="rId4" Type="http://schemas.openxmlformats.org/officeDocument/2006/relationships/oleObject" Target="../embeddings/oleObject2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DCEF6-3318-E656-2DD7-A4A24FA36159}"/>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D6ADADE-9F18-21E6-801F-0634396D199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1D6ADADE-9F18-21E6-801F-0634396D19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2514D27D-CA04-EC79-5A68-2147FBEDB286}"/>
              </a:ext>
            </a:extLst>
          </p:cNvPr>
          <p:cNvSpPr>
            <a:spLocks noGrp="1"/>
          </p:cNvSpPr>
          <p:nvPr>
            <p:ph type="title"/>
          </p:nvPr>
        </p:nvSpPr>
        <p:spPr>
          <a:xfrm>
            <a:off x="417000" y="162256"/>
            <a:ext cx="9072000" cy="369683"/>
          </a:xfrm>
        </p:spPr>
        <p:txBody>
          <a:bodyPr vert="horz"/>
          <a:lstStyle/>
          <a:p>
            <a:r>
              <a:rPr lang="ja-JP" altLang="en-US" dirty="0">
                <a:latin typeface="Meiryo UI" panose="020B0604030504040204" pitchFamily="50" charset="-128"/>
                <a:ea typeface="Meiryo UI" panose="020B0604030504040204" pitchFamily="50" charset="-128"/>
              </a:rPr>
              <a:t>「事業所</a:t>
            </a:r>
            <a:r>
              <a:rPr lang="en-US" altLang="ja-JP" dirty="0">
                <a:latin typeface="Meiryo UI" panose="020B0604030504040204" pitchFamily="50" charset="-128"/>
                <a:ea typeface="Meiryo UI" panose="020B0604030504040204" pitchFamily="50" charset="-128"/>
              </a:rPr>
              <a:t>ID</a:t>
            </a:r>
            <a:r>
              <a:rPr lang="ja-JP" altLang="en-US" dirty="0">
                <a:latin typeface="Meiryo UI" panose="020B0604030504040204" pitchFamily="50" charset="-128"/>
                <a:ea typeface="Meiryo UI" panose="020B0604030504040204" pitchFamily="50" charset="-128"/>
              </a:rPr>
              <a:t>とそのデジタル認証基盤」​​</a:t>
            </a:r>
            <a:r>
              <a:rPr lang="ja-JP" altLang="en-US" sz="2000" b="1" dirty="0">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SBI</a:t>
            </a:r>
            <a:r>
              <a:rPr lang="ja-JP" altLang="en-US" sz="2000" b="1" dirty="0">
                <a:latin typeface="Meiryo UI" panose="020B0604030504040204" pitchFamily="50" charset="-128"/>
                <a:ea typeface="Meiryo UI" panose="020B0604030504040204" pitchFamily="50" charset="-128"/>
              </a:rPr>
              <a:t>ホールディングス株式会社​） </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2" name="スライド番号プレースホルダー 3">
            <a:extLst>
              <a:ext uri="{FF2B5EF4-FFF2-40B4-BE49-F238E27FC236}">
                <a16:creationId xmlns:a16="http://schemas.microsoft.com/office/drawing/2014/main" id="{692A36C5-BED3-B397-0046-0B79A8A3DA9B}"/>
              </a:ext>
            </a:extLst>
          </p:cNvPr>
          <p:cNvSpPr>
            <a:spLocks noGrp="1"/>
          </p:cNvSpPr>
          <p:nvPr/>
        </p:nvSpPr>
        <p:spPr bwMode="gray">
          <a:xfrm>
            <a:off x="304598" y="642504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baseline="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3EB1B23-9AF8-425B-BAD7-B9FA00F18833}" type="slidenum">
              <a:rPr lang="ja-JP" altLang="en-US" smtClean="0"/>
              <a:pPr/>
              <a:t>1</a:t>
            </a:fld>
            <a:endParaRPr lang="ja-JP" altLang="en-US"/>
          </a:p>
        </p:txBody>
      </p:sp>
      <p:sp>
        <p:nvSpPr>
          <p:cNvPr id="70" name="タイトル 6">
            <a:extLst>
              <a:ext uri="{FF2B5EF4-FFF2-40B4-BE49-F238E27FC236}">
                <a16:creationId xmlns:a16="http://schemas.microsoft.com/office/drawing/2014/main" id="{E8B3691A-5632-7705-B3D6-A7E7A1018633}"/>
              </a:ext>
            </a:extLst>
          </p:cNvPr>
          <p:cNvSpPr>
            <a:spLocks noGrp="1"/>
          </p:cNvSpPr>
          <p:nvPr/>
        </p:nvSpPr>
        <p:spPr bwMode="gray">
          <a:xfrm>
            <a:off x="303998" y="263760"/>
            <a:ext cx="9072000" cy="368880"/>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a:tabLst>
                <a:tab pos="1790700" algn="l"/>
              </a:tabLst>
            </a:pPr>
            <a:br>
              <a:rPr kumimoji="1" lang="en-US" altLang="ja-JP" dirty="0"/>
            </a:br>
            <a:endParaRPr kumimoji="1" lang="ja-JP" altLang="en-US" dirty="0"/>
          </a:p>
        </p:txBody>
      </p:sp>
      <p:sp>
        <p:nvSpPr>
          <p:cNvPr id="71" name="正方形/長方形 70">
            <a:extLst>
              <a:ext uri="{FF2B5EF4-FFF2-40B4-BE49-F238E27FC236}">
                <a16:creationId xmlns:a16="http://schemas.microsoft.com/office/drawing/2014/main" id="{06C307CE-003A-AC29-1710-952055FDFD78}"/>
              </a:ext>
            </a:extLst>
          </p:cNvPr>
          <p:cNvSpPr/>
          <p:nvPr/>
        </p:nvSpPr>
        <p:spPr>
          <a:xfrm>
            <a:off x="303995" y="647680"/>
            <a:ext cx="4356614"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kumimoji="1" lang="ja-JP" altLang="en-US" sz="1400" b="1">
                <a:solidFill>
                  <a:schemeClr val="bg1"/>
                </a:solidFill>
                <a:latin typeface="+mj-ea"/>
                <a:ea typeface="+mj-ea"/>
              </a:rPr>
              <a:t>現在の課題（ペインポイント）</a:t>
            </a:r>
          </a:p>
        </p:txBody>
      </p:sp>
      <p:sp>
        <p:nvSpPr>
          <p:cNvPr id="72" name="正方形/長方形 71">
            <a:extLst>
              <a:ext uri="{FF2B5EF4-FFF2-40B4-BE49-F238E27FC236}">
                <a16:creationId xmlns:a16="http://schemas.microsoft.com/office/drawing/2014/main" id="{D5542ECA-FCBA-7DC1-456D-B0F711C08EB1}"/>
              </a:ext>
            </a:extLst>
          </p:cNvPr>
          <p:cNvSpPr/>
          <p:nvPr/>
        </p:nvSpPr>
        <p:spPr>
          <a:xfrm>
            <a:off x="5018797" y="647680"/>
            <a:ext cx="4353340" cy="360000"/>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kumimoji="1" lang="ja-JP" altLang="en-US" sz="1400" b="1" dirty="0">
                <a:solidFill>
                  <a:schemeClr val="bg1"/>
                </a:solidFill>
                <a:latin typeface="+mj-ea"/>
                <a:ea typeface="+mj-ea"/>
              </a:rPr>
              <a:t>事業所</a:t>
            </a:r>
            <a:r>
              <a:rPr kumimoji="1" lang="en-US" altLang="ja-JP" sz="1400" b="1" dirty="0">
                <a:solidFill>
                  <a:schemeClr val="bg1"/>
                </a:solidFill>
                <a:latin typeface="+mj-ea"/>
                <a:ea typeface="+mj-ea"/>
              </a:rPr>
              <a:t>ID</a:t>
            </a:r>
            <a:r>
              <a:rPr kumimoji="1" lang="ja-JP" altLang="en-US" sz="1400" b="1" dirty="0">
                <a:solidFill>
                  <a:schemeClr val="bg1"/>
                </a:solidFill>
                <a:latin typeface="+mj-ea"/>
                <a:ea typeface="+mj-ea"/>
              </a:rPr>
              <a:t>とそのデジタル認証により解決する内容</a:t>
            </a:r>
          </a:p>
        </p:txBody>
      </p:sp>
      <p:sp>
        <p:nvSpPr>
          <p:cNvPr id="73" name="二等辺三角形 72">
            <a:extLst>
              <a:ext uri="{FF2B5EF4-FFF2-40B4-BE49-F238E27FC236}">
                <a16:creationId xmlns:a16="http://schemas.microsoft.com/office/drawing/2014/main" id="{B07BB20B-10F5-04A2-7351-E796707B88C5}"/>
              </a:ext>
            </a:extLst>
          </p:cNvPr>
          <p:cNvSpPr/>
          <p:nvPr/>
        </p:nvSpPr>
        <p:spPr>
          <a:xfrm rot="5400000">
            <a:off x="2607239" y="3049882"/>
            <a:ext cx="4464000" cy="196502"/>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endParaRPr kumimoji="1" lang="ja-JP" altLang="en-US" sz="1400">
              <a:solidFill>
                <a:schemeClr val="tx1"/>
              </a:solidFill>
              <a:latin typeface="+mj-ea"/>
              <a:ea typeface="+mj-ea"/>
            </a:endParaRPr>
          </a:p>
        </p:txBody>
      </p:sp>
      <p:sp>
        <p:nvSpPr>
          <p:cNvPr id="74" name="正方形/長方形 73">
            <a:extLst>
              <a:ext uri="{FF2B5EF4-FFF2-40B4-BE49-F238E27FC236}">
                <a16:creationId xmlns:a16="http://schemas.microsoft.com/office/drawing/2014/main" id="{B95A5A08-BB33-7F96-B099-FD593DBBD072}"/>
              </a:ext>
            </a:extLst>
          </p:cNvPr>
          <p:cNvSpPr/>
          <p:nvPr/>
        </p:nvSpPr>
        <p:spPr>
          <a:xfrm>
            <a:off x="303997" y="1009394"/>
            <a:ext cx="4356614" cy="1745276"/>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marL="342900" indent="-342900">
              <a:spcBef>
                <a:spcPts val="300"/>
              </a:spcBef>
              <a:buFont typeface="Arial" panose="020B0604020202020204" pitchFamily="34" charset="0"/>
              <a:buChar char="•"/>
            </a:pPr>
            <a:r>
              <a:rPr lang="ja-JP" altLang="en-US" sz="1400" dirty="0">
                <a:solidFill>
                  <a:schemeClr val="tx1"/>
                </a:solidFill>
                <a:latin typeface="+mj-ea"/>
                <a:ea typeface="+mj-ea"/>
              </a:rPr>
              <a:t>サプライチェーンのデータが断片化している（標準化されておらず冗長で非効率な状況）</a:t>
            </a:r>
            <a:endParaRPr lang="en-US" altLang="ja-JP" sz="1400" dirty="0">
              <a:solidFill>
                <a:schemeClr val="tx1"/>
              </a:solidFill>
              <a:latin typeface="+mj-ea"/>
              <a:ea typeface="+mj-ea"/>
            </a:endParaRPr>
          </a:p>
          <a:p>
            <a:pPr marL="342900" indent="-342900">
              <a:spcBef>
                <a:spcPts val="300"/>
              </a:spcBef>
              <a:buFont typeface="Arial" panose="020B0604020202020204" pitchFamily="34" charset="0"/>
              <a:buChar char="•"/>
            </a:pPr>
            <a:r>
              <a:rPr lang="ja-JP" altLang="en-US" sz="1400" dirty="0">
                <a:solidFill>
                  <a:schemeClr val="tx1"/>
                </a:solidFill>
                <a:latin typeface="+mj-ea"/>
                <a:ea typeface="+mj-ea"/>
              </a:rPr>
              <a:t>サプライチェーンのデータ信頼性が保証されない（情報の誤りや偽造のリスクがある）</a:t>
            </a:r>
            <a:endParaRPr lang="en-US" altLang="ja-JP" sz="1400" dirty="0">
              <a:solidFill>
                <a:schemeClr val="tx1"/>
              </a:solidFill>
              <a:latin typeface="+mj-ea"/>
              <a:ea typeface="+mj-ea"/>
            </a:endParaRPr>
          </a:p>
          <a:p>
            <a:pPr marL="342900" indent="-342900">
              <a:spcBef>
                <a:spcPts val="300"/>
              </a:spcBef>
              <a:buFont typeface="Arial" panose="020B0604020202020204" pitchFamily="34" charset="0"/>
              <a:buChar char="•"/>
            </a:pPr>
            <a:r>
              <a:rPr lang="ja-JP" altLang="en-US" sz="1400" dirty="0">
                <a:solidFill>
                  <a:schemeClr val="tx1"/>
                </a:solidFill>
                <a:latin typeface="+mj-ea"/>
                <a:ea typeface="+mj-ea"/>
              </a:rPr>
              <a:t>中小企業を含むサプライチェーン全体のネットワーク化が進んでいない（中小企業が情報ネットワークから取り残されている）</a:t>
            </a:r>
          </a:p>
        </p:txBody>
      </p:sp>
      <p:sp>
        <p:nvSpPr>
          <p:cNvPr id="75" name="正方形/長方形 74">
            <a:extLst>
              <a:ext uri="{FF2B5EF4-FFF2-40B4-BE49-F238E27FC236}">
                <a16:creationId xmlns:a16="http://schemas.microsoft.com/office/drawing/2014/main" id="{B8E2BF3A-0F14-1121-3440-1033EB9FD729}"/>
              </a:ext>
            </a:extLst>
          </p:cNvPr>
          <p:cNvSpPr/>
          <p:nvPr/>
        </p:nvSpPr>
        <p:spPr>
          <a:xfrm>
            <a:off x="5022658" y="1009394"/>
            <a:ext cx="4353340" cy="1745276"/>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marL="342900" indent="-342900">
              <a:spcBef>
                <a:spcPts val="300"/>
              </a:spcBef>
              <a:buFont typeface="Arial" panose="020B0604020202020204" pitchFamily="34" charset="0"/>
              <a:buChar char="•"/>
            </a:pPr>
            <a:r>
              <a:rPr lang="ja-JP" altLang="en-US" sz="1400" dirty="0">
                <a:solidFill>
                  <a:schemeClr val="tx1"/>
                </a:solidFill>
                <a:latin typeface="+mj-ea"/>
                <a:ea typeface="+mj-ea"/>
              </a:rPr>
              <a:t>サプライチェーンに参加する事業者・事業所を識別・認証する事により、相互接続性のある信頼できるサプライチェーンネットワークを実現</a:t>
            </a:r>
            <a:endParaRPr lang="en-US" altLang="ja-JP" sz="1400" dirty="0">
              <a:solidFill>
                <a:schemeClr val="tx1"/>
              </a:solidFill>
              <a:latin typeface="+mj-ea"/>
              <a:ea typeface="+mj-ea"/>
            </a:endParaRPr>
          </a:p>
          <a:p>
            <a:pPr marL="342900" indent="-342900">
              <a:spcBef>
                <a:spcPts val="300"/>
              </a:spcBef>
              <a:buFont typeface="Arial" panose="020B0604020202020204" pitchFamily="34" charset="0"/>
              <a:buChar char="•"/>
            </a:pPr>
            <a:r>
              <a:rPr lang="ja-JP" altLang="en-US" sz="1400" dirty="0">
                <a:solidFill>
                  <a:schemeClr val="tx1"/>
                </a:solidFill>
                <a:latin typeface="+mj-ea"/>
                <a:ea typeface="+mj-ea"/>
              </a:rPr>
              <a:t>複数の業種別・企業グループ別のネットワークを相互に接続し、更には国家間相互承認の規格を設ける事により国を跨って信頼できるサプライチェーンネットワークを実現</a:t>
            </a:r>
            <a:endParaRPr lang="en-US" altLang="ja-JP" sz="1400" dirty="0">
              <a:solidFill>
                <a:schemeClr val="tx1"/>
              </a:solidFill>
              <a:latin typeface="+mj-ea"/>
              <a:ea typeface="+mj-ea"/>
            </a:endParaRPr>
          </a:p>
        </p:txBody>
      </p:sp>
      <p:sp>
        <p:nvSpPr>
          <p:cNvPr id="76" name="テキスト ボックス 50">
            <a:extLst>
              <a:ext uri="{FF2B5EF4-FFF2-40B4-BE49-F238E27FC236}">
                <a16:creationId xmlns:a16="http://schemas.microsoft.com/office/drawing/2014/main" id="{01C31F3F-DE3D-0EAB-1A62-1D5890F8586C}"/>
              </a:ext>
            </a:extLst>
          </p:cNvPr>
          <p:cNvSpPr txBox="1"/>
          <p:nvPr/>
        </p:nvSpPr>
        <p:spPr>
          <a:xfrm>
            <a:off x="5019386" y="2898610"/>
            <a:ext cx="4357687" cy="427678"/>
          </a:xfrm>
          <a:prstGeom prst="rect">
            <a:avLst/>
          </a:prstGeom>
          <a:noFill/>
        </p:spPr>
        <p:txBody>
          <a:bodyPr wrap="none" lIns="0" rIns="0" rtlCol="0">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ctr" defTabSz="288000"/>
            <a:r>
              <a:rPr lang="ja-JP" altLang="en-US" sz="1200" b="1" u="sng" dirty="0">
                <a:latin typeface="+mj-ea"/>
                <a:ea typeface="+mj-ea"/>
              </a:rPr>
              <a:t>創出するユースケース</a:t>
            </a:r>
            <a:r>
              <a:rPr kumimoji="1" lang="ja-JP" altLang="en-US" sz="1200" b="1" u="sng" dirty="0">
                <a:latin typeface="+mj-ea"/>
                <a:ea typeface="+mj-ea"/>
              </a:rPr>
              <a:t>の事業スキーム図（</a:t>
            </a:r>
            <a:r>
              <a:rPr lang="en-US" altLang="ja-JP" sz="1200" b="1" u="sng" dirty="0">
                <a:latin typeface="+mj-ea"/>
                <a:ea typeface="+mj-ea"/>
              </a:rPr>
              <a:t>To-Be</a:t>
            </a:r>
            <a:r>
              <a:rPr kumimoji="1" lang="ja-JP" altLang="en-US" sz="1200" b="1" u="sng" dirty="0">
                <a:latin typeface="+mj-ea"/>
                <a:ea typeface="+mj-ea"/>
              </a:rPr>
              <a:t>）</a:t>
            </a:r>
          </a:p>
        </p:txBody>
      </p:sp>
      <p:sp>
        <p:nvSpPr>
          <p:cNvPr id="77" name="テキスト ボックス 51">
            <a:extLst>
              <a:ext uri="{FF2B5EF4-FFF2-40B4-BE49-F238E27FC236}">
                <a16:creationId xmlns:a16="http://schemas.microsoft.com/office/drawing/2014/main" id="{43E8C6CF-BBBB-F452-A810-B0D1FFEFC222}"/>
              </a:ext>
            </a:extLst>
          </p:cNvPr>
          <p:cNvSpPr txBox="1"/>
          <p:nvPr/>
        </p:nvSpPr>
        <p:spPr>
          <a:xfrm>
            <a:off x="312849" y="2871908"/>
            <a:ext cx="4347761" cy="269357"/>
          </a:xfrm>
          <a:prstGeom prst="rect">
            <a:avLst/>
          </a:prstGeom>
          <a:noFill/>
        </p:spPr>
        <p:txBody>
          <a:bodyPr wrap="none" lIns="0" rIns="0" rtlCol="0">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ctr" defTabSz="288000"/>
            <a:r>
              <a:rPr kumimoji="1" lang="ja-JP" altLang="en-US" sz="1200" b="1" u="sng" dirty="0">
                <a:latin typeface="+mj-ea"/>
                <a:ea typeface="+mj-ea"/>
              </a:rPr>
              <a:t>課題解決前の状況（</a:t>
            </a:r>
            <a:r>
              <a:rPr lang="en-US" altLang="ja-JP" sz="1200" b="1" u="sng" dirty="0">
                <a:latin typeface="+mj-ea"/>
                <a:ea typeface="+mj-ea"/>
              </a:rPr>
              <a:t>As-Is</a:t>
            </a:r>
            <a:r>
              <a:rPr kumimoji="1" lang="ja-JP" altLang="en-US" sz="1200" b="1" u="sng" dirty="0">
                <a:latin typeface="+mj-ea"/>
                <a:ea typeface="+mj-ea"/>
              </a:rPr>
              <a:t>）</a:t>
            </a:r>
          </a:p>
        </p:txBody>
      </p:sp>
      <p:grpSp>
        <p:nvGrpSpPr>
          <p:cNvPr id="78" name="グループ化 77">
            <a:extLst>
              <a:ext uri="{FF2B5EF4-FFF2-40B4-BE49-F238E27FC236}">
                <a16:creationId xmlns:a16="http://schemas.microsoft.com/office/drawing/2014/main" id="{C45BC84D-8A52-2976-BC8B-ECB1DA0F45A1}"/>
              </a:ext>
            </a:extLst>
          </p:cNvPr>
          <p:cNvGrpSpPr/>
          <p:nvPr/>
        </p:nvGrpSpPr>
        <p:grpSpPr>
          <a:xfrm>
            <a:off x="4854699" y="3226027"/>
            <a:ext cx="4747306" cy="2792125"/>
            <a:chOff x="28579" y="1619868"/>
            <a:chExt cx="8945525" cy="5261307"/>
          </a:xfrm>
        </p:grpSpPr>
        <p:sp>
          <p:nvSpPr>
            <p:cNvPr id="105" name="楕円 104">
              <a:extLst>
                <a:ext uri="{FF2B5EF4-FFF2-40B4-BE49-F238E27FC236}">
                  <a16:creationId xmlns:a16="http://schemas.microsoft.com/office/drawing/2014/main" id="{98B7AB7E-7851-F675-83DD-FFF271EA1477}"/>
                </a:ext>
              </a:extLst>
            </p:cNvPr>
            <p:cNvSpPr/>
            <p:nvPr/>
          </p:nvSpPr>
          <p:spPr>
            <a:xfrm>
              <a:off x="28579" y="4937846"/>
              <a:ext cx="3096938" cy="689153"/>
            </a:xfrm>
            <a:prstGeom prst="ellipse">
              <a:avLst/>
            </a:prstGeom>
            <a:solidFill>
              <a:srgbClr val="FFFFFF"/>
            </a:solidFill>
            <a:ln w="25400" cap="flat" cmpd="sng" algn="ctr">
              <a:solidFill>
                <a:srgbClr val="2D2DB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n-ea"/>
                  <a:cs typeface="+mn-cs"/>
                </a:rPr>
                <a:t>信頼できるネットワーク</a:t>
              </a:r>
            </a:p>
          </p:txBody>
        </p:sp>
        <p:sp>
          <p:nvSpPr>
            <p:cNvPr id="106" name="楕円 105">
              <a:extLst>
                <a:ext uri="{FF2B5EF4-FFF2-40B4-BE49-F238E27FC236}">
                  <a16:creationId xmlns:a16="http://schemas.microsoft.com/office/drawing/2014/main" id="{566E458E-FDB5-5FC5-37D3-65AB39EC1D9D}"/>
                </a:ext>
              </a:extLst>
            </p:cNvPr>
            <p:cNvSpPr/>
            <p:nvPr/>
          </p:nvSpPr>
          <p:spPr>
            <a:xfrm>
              <a:off x="2469467" y="4170071"/>
              <a:ext cx="6387009" cy="1048789"/>
            </a:xfrm>
            <a:prstGeom prst="ellipse">
              <a:avLst/>
            </a:prstGeom>
            <a:solidFill>
              <a:srgbClr val="FFFFFF"/>
            </a:solidFill>
            <a:ln w="25400" cap="flat" cmpd="sng" algn="ctr">
              <a:solidFill>
                <a:srgbClr val="2D2DB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n-ea"/>
                  <a:cs typeface="+mn-cs"/>
                </a:rPr>
                <a:t>相互接続性のある</a:t>
              </a:r>
              <a:endParaRPr kumimoji="1" lang="en-US" altLang="ja-JP" sz="1200" b="1" i="0" u="none" strike="noStrike" kern="1200" cap="none" spc="0" normalizeH="0" baseline="0" noProof="0">
                <a:ln>
                  <a:noFill/>
                </a:ln>
                <a:solidFill>
                  <a:srgbClr val="000000"/>
                </a:solidFill>
                <a:effectLst/>
                <a:uLnTx/>
                <a:uFillTx/>
                <a:latin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mn-ea"/>
                  <a:cs typeface="+mn-cs"/>
                </a:rPr>
                <a:t>信頼できるネットワーク</a:t>
              </a:r>
            </a:p>
          </p:txBody>
        </p:sp>
        <p:grpSp>
          <p:nvGrpSpPr>
            <p:cNvPr id="107" name="グループ化 106">
              <a:extLst>
                <a:ext uri="{FF2B5EF4-FFF2-40B4-BE49-F238E27FC236}">
                  <a16:creationId xmlns:a16="http://schemas.microsoft.com/office/drawing/2014/main" id="{F636B0E5-3D96-AB1B-EE1A-945F9B1487C3}"/>
                </a:ext>
              </a:extLst>
            </p:cNvPr>
            <p:cNvGrpSpPr/>
            <p:nvPr/>
          </p:nvGrpSpPr>
          <p:grpSpPr>
            <a:xfrm>
              <a:off x="7789797" y="3902218"/>
              <a:ext cx="706381" cy="720080"/>
              <a:chOff x="2195736" y="5157192"/>
              <a:chExt cx="706381" cy="720080"/>
            </a:xfrm>
          </p:grpSpPr>
          <p:sp>
            <p:nvSpPr>
              <p:cNvPr id="138" name="正方形/長方形 137">
                <a:extLst>
                  <a:ext uri="{FF2B5EF4-FFF2-40B4-BE49-F238E27FC236}">
                    <a16:creationId xmlns:a16="http://schemas.microsoft.com/office/drawing/2014/main" id="{5F7B4C5C-6A04-5710-50B2-52105F5DA11C}"/>
                  </a:ext>
                </a:extLst>
              </p:cNvPr>
              <p:cNvSpPr/>
              <p:nvPr/>
            </p:nvSpPr>
            <p:spPr>
              <a:xfrm>
                <a:off x="2195736" y="5157192"/>
                <a:ext cx="706381" cy="720080"/>
              </a:xfrm>
              <a:prstGeom prst="rect">
                <a:avLst/>
              </a:prstGeom>
              <a:solidFill>
                <a:srgbClr val="FFFFFF"/>
              </a:solidFill>
              <a:ln w="25400" cap="flat" cmpd="sng" algn="ctr">
                <a:solidFill>
                  <a:srgbClr val="00CC99"/>
                </a:solidFill>
                <a:prstDash val="solid"/>
              </a:ln>
              <a:effectLst/>
            </p:spPr>
            <p:txBody>
              <a:bodyPr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pic>
            <p:nvPicPr>
              <p:cNvPr id="139" name="グラフィックス 26" descr="チェックマークの付いた盾 単色塗りつぶし">
                <a:extLst>
                  <a:ext uri="{FF2B5EF4-FFF2-40B4-BE49-F238E27FC236}">
                    <a16:creationId xmlns:a16="http://schemas.microsoft.com/office/drawing/2014/main" id="{A6C94CB7-C7D9-C568-3C12-55E50C3725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96898" y="5265204"/>
                <a:ext cx="504056" cy="504056"/>
              </a:xfrm>
              <a:prstGeom prst="rect">
                <a:avLst/>
              </a:prstGeom>
            </p:spPr>
          </p:pic>
        </p:grpSp>
        <p:sp>
          <p:nvSpPr>
            <p:cNvPr id="108" name="雲 107">
              <a:extLst>
                <a:ext uri="{FF2B5EF4-FFF2-40B4-BE49-F238E27FC236}">
                  <a16:creationId xmlns:a16="http://schemas.microsoft.com/office/drawing/2014/main" id="{11757CE4-817B-6AE2-6002-F05FDF1B81EC}"/>
                </a:ext>
              </a:extLst>
            </p:cNvPr>
            <p:cNvSpPr/>
            <p:nvPr/>
          </p:nvSpPr>
          <p:spPr>
            <a:xfrm>
              <a:off x="2842478" y="5362142"/>
              <a:ext cx="1530660"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FFFFFF"/>
                  </a:solidFill>
                  <a:effectLst/>
                  <a:uLnTx/>
                  <a:uFillTx/>
                  <a:latin typeface="+mn-ea"/>
                  <a:cs typeface="+mn-cs"/>
                </a:rPr>
                <a:t>業種別</a:t>
              </a:r>
              <a:endParaRPr kumimoji="1" lang="en-US" altLang="ja-JP" sz="1100" b="1" i="0" u="none" strike="noStrike" kern="1200" cap="none" spc="0" normalizeH="0" baseline="0" noProof="0">
                <a:ln>
                  <a:noFill/>
                </a:ln>
                <a:solidFill>
                  <a:srgbClr val="FFFFFF"/>
                </a:solidFill>
                <a:effectLst/>
                <a:uLnTx/>
                <a:uFillTx/>
                <a:latin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FFFFFF"/>
                  </a:solidFill>
                  <a:effectLst/>
                  <a:uLnTx/>
                  <a:uFillTx/>
                  <a:latin typeface="+mn-ea"/>
                  <a:cs typeface="+mn-cs"/>
                </a:rPr>
                <a:t>ネットワーク</a:t>
              </a:r>
            </a:p>
          </p:txBody>
        </p:sp>
        <p:sp>
          <p:nvSpPr>
            <p:cNvPr id="109" name="円柱 108">
              <a:extLst>
                <a:ext uri="{FF2B5EF4-FFF2-40B4-BE49-F238E27FC236}">
                  <a16:creationId xmlns:a16="http://schemas.microsoft.com/office/drawing/2014/main" id="{D68BA5C7-43AE-8163-CBA6-4CCAC576202F}"/>
                </a:ext>
              </a:extLst>
            </p:cNvPr>
            <p:cNvSpPr/>
            <p:nvPr/>
          </p:nvSpPr>
          <p:spPr>
            <a:xfrm>
              <a:off x="3955782" y="403694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10" name="雲 109">
              <a:extLst>
                <a:ext uri="{FF2B5EF4-FFF2-40B4-BE49-F238E27FC236}">
                  <a16:creationId xmlns:a16="http://schemas.microsoft.com/office/drawing/2014/main" id="{747C748E-DE70-BCA1-0FE4-ACD4281B899A}"/>
                </a:ext>
              </a:extLst>
            </p:cNvPr>
            <p:cNvSpPr/>
            <p:nvPr/>
          </p:nvSpPr>
          <p:spPr>
            <a:xfrm>
              <a:off x="4345919" y="5413630"/>
              <a:ext cx="1530660"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FFFFFF"/>
                  </a:solidFill>
                  <a:effectLst/>
                  <a:uLnTx/>
                  <a:uFillTx/>
                  <a:latin typeface="+mn-ea"/>
                  <a:cs typeface="+mn-cs"/>
                </a:rPr>
                <a:t>企業グループ</a:t>
              </a:r>
              <a:endParaRPr kumimoji="1" lang="en-US" altLang="ja-JP" sz="1100" b="1" i="0" u="none" strike="noStrike" kern="1200" cap="none" spc="0" normalizeH="0" baseline="0" noProof="0">
                <a:ln>
                  <a:noFill/>
                </a:ln>
                <a:solidFill>
                  <a:srgbClr val="FFFFFF"/>
                </a:solidFill>
                <a:effectLst/>
                <a:uLnTx/>
                <a:uFillTx/>
                <a:latin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FFFFFF"/>
                  </a:solidFill>
                  <a:effectLst/>
                  <a:uLnTx/>
                  <a:uFillTx/>
                  <a:latin typeface="+mn-ea"/>
                  <a:cs typeface="+mn-cs"/>
                </a:rPr>
                <a:t>ネットワーク</a:t>
              </a:r>
            </a:p>
          </p:txBody>
        </p:sp>
        <p:sp>
          <p:nvSpPr>
            <p:cNvPr id="111" name="雲 110">
              <a:extLst>
                <a:ext uri="{FF2B5EF4-FFF2-40B4-BE49-F238E27FC236}">
                  <a16:creationId xmlns:a16="http://schemas.microsoft.com/office/drawing/2014/main" id="{947D7510-43AE-9E3B-BFF4-079AAA8EF7BC}"/>
                </a:ext>
              </a:extLst>
            </p:cNvPr>
            <p:cNvSpPr/>
            <p:nvPr/>
          </p:nvSpPr>
          <p:spPr>
            <a:xfrm>
              <a:off x="5772249" y="5390715"/>
              <a:ext cx="1530660"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n-ea"/>
                  <a:cs typeface="+mn-cs"/>
                </a:rPr>
                <a:t>その他</a:t>
              </a:r>
              <a:endParaRPr kumimoji="1" lang="en-US" altLang="ja-JP" sz="1100" b="1" i="0" u="none" strike="noStrike" kern="1200" cap="none" spc="0" normalizeH="0" baseline="0" noProof="0" dirty="0">
                <a:ln>
                  <a:noFill/>
                </a:ln>
                <a:solidFill>
                  <a:srgbClr val="FFFFFF"/>
                </a:solidFill>
                <a:effectLst/>
                <a:uLnTx/>
                <a:uFillTx/>
                <a:latin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n-ea"/>
                  <a:cs typeface="+mn-cs"/>
                </a:rPr>
                <a:t>ネットワーク</a:t>
              </a:r>
            </a:p>
          </p:txBody>
        </p:sp>
        <p:sp>
          <p:nvSpPr>
            <p:cNvPr id="112" name="テキスト ボックス 31">
              <a:extLst>
                <a:ext uri="{FF2B5EF4-FFF2-40B4-BE49-F238E27FC236}">
                  <a16:creationId xmlns:a16="http://schemas.microsoft.com/office/drawing/2014/main" id="{B9CFCAED-0536-42BC-7885-3C5E50BFBE33}"/>
                </a:ext>
              </a:extLst>
            </p:cNvPr>
            <p:cNvSpPr txBox="1"/>
            <p:nvPr/>
          </p:nvSpPr>
          <p:spPr>
            <a:xfrm>
              <a:off x="7463199" y="3131729"/>
              <a:ext cx="1510905"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信頼できる</a:t>
              </a:r>
              <a:endParaRPr kumimoji="1" lang="en-US" altLang="ja-JP"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第三者</a:t>
              </a:r>
            </a:p>
          </p:txBody>
        </p:sp>
        <p:sp>
          <p:nvSpPr>
            <p:cNvPr id="113" name="円柱 112">
              <a:extLst>
                <a:ext uri="{FF2B5EF4-FFF2-40B4-BE49-F238E27FC236}">
                  <a16:creationId xmlns:a16="http://schemas.microsoft.com/office/drawing/2014/main" id="{3436A33B-D2F0-6631-8E2E-171F7448FB74}"/>
                </a:ext>
              </a:extLst>
            </p:cNvPr>
            <p:cNvSpPr/>
            <p:nvPr/>
          </p:nvSpPr>
          <p:spPr>
            <a:xfrm>
              <a:off x="5299686" y="403694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14" name="円柱 113">
              <a:extLst>
                <a:ext uri="{FF2B5EF4-FFF2-40B4-BE49-F238E27FC236}">
                  <a16:creationId xmlns:a16="http://schemas.microsoft.com/office/drawing/2014/main" id="{6A82521A-4068-B3DC-E638-39D07BB5E043}"/>
                </a:ext>
              </a:extLst>
            </p:cNvPr>
            <p:cNvSpPr/>
            <p:nvPr/>
          </p:nvSpPr>
          <p:spPr>
            <a:xfrm>
              <a:off x="6577417" y="404210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pic>
          <p:nvPicPr>
            <p:cNvPr id="115" name="グラフィックス 34" descr="銀行 枠線">
              <a:extLst>
                <a:ext uri="{FF2B5EF4-FFF2-40B4-BE49-F238E27FC236}">
                  <a16:creationId xmlns:a16="http://schemas.microsoft.com/office/drawing/2014/main" id="{5658183E-9B31-B71F-A0ED-79A7844A7F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04454" y="2222031"/>
              <a:ext cx="914400" cy="914400"/>
            </a:xfrm>
            <a:prstGeom prst="rect">
              <a:avLst/>
            </a:prstGeom>
          </p:spPr>
        </p:pic>
        <p:cxnSp>
          <p:nvCxnSpPr>
            <p:cNvPr id="116" name="直線矢印コネクタ 115">
              <a:extLst>
                <a:ext uri="{FF2B5EF4-FFF2-40B4-BE49-F238E27FC236}">
                  <a16:creationId xmlns:a16="http://schemas.microsoft.com/office/drawing/2014/main" id="{E79C9BEE-9EA9-20C9-C256-481B9C3E64F9}"/>
                </a:ext>
              </a:extLst>
            </p:cNvPr>
            <p:cNvCxnSpPr>
              <a:cxnSpLocks/>
            </p:cNvCxnSpPr>
            <p:nvPr/>
          </p:nvCxnSpPr>
          <p:spPr>
            <a:xfrm flipH="1" flipV="1">
              <a:off x="3653308" y="5296703"/>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cxnSp>
          <p:nvCxnSpPr>
            <p:cNvPr id="117" name="直線矢印コネクタ 116">
              <a:extLst>
                <a:ext uri="{FF2B5EF4-FFF2-40B4-BE49-F238E27FC236}">
                  <a16:creationId xmlns:a16="http://schemas.microsoft.com/office/drawing/2014/main" id="{AC9597C9-42F0-265B-F9E8-15AEB286E262}"/>
                </a:ext>
              </a:extLst>
            </p:cNvPr>
            <p:cNvCxnSpPr/>
            <p:nvPr/>
          </p:nvCxnSpPr>
          <p:spPr>
            <a:xfrm flipH="1" flipV="1">
              <a:off x="5048136" y="5414930"/>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cxnSp>
          <p:nvCxnSpPr>
            <p:cNvPr id="118" name="直線矢印コネクタ 117">
              <a:extLst>
                <a:ext uri="{FF2B5EF4-FFF2-40B4-BE49-F238E27FC236}">
                  <a16:creationId xmlns:a16="http://schemas.microsoft.com/office/drawing/2014/main" id="{B36215C5-5461-4A0E-80F7-1377273F08E5}"/>
                </a:ext>
              </a:extLst>
            </p:cNvPr>
            <p:cNvCxnSpPr/>
            <p:nvPr/>
          </p:nvCxnSpPr>
          <p:spPr>
            <a:xfrm flipH="1" flipV="1">
              <a:off x="6476595" y="5414930"/>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sp>
          <p:nvSpPr>
            <p:cNvPr id="119" name="円柱 118">
              <a:extLst>
                <a:ext uri="{FF2B5EF4-FFF2-40B4-BE49-F238E27FC236}">
                  <a16:creationId xmlns:a16="http://schemas.microsoft.com/office/drawing/2014/main" id="{FD8895FD-3252-0D39-EF03-E11C1ADE61DC}"/>
                </a:ext>
              </a:extLst>
            </p:cNvPr>
            <p:cNvSpPr/>
            <p:nvPr/>
          </p:nvSpPr>
          <p:spPr>
            <a:xfrm>
              <a:off x="2734913" y="4229066"/>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20" name="円柱 119">
              <a:extLst>
                <a:ext uri="{FF2B5EF4-FFF2-40B4-BE49-F238E27FC236}">
                  <a16:creationId xmlns:a16="http://schemas.microsoft.com/office/drawing/2014/main" id="{8782F40B-69B7-7F68-2FE6-A1EC07498322}"/>
                </a:ext>
              </a:extLst>
            </p:cNvPr>
            <p:cNvSpPr/>
            <p:nvPr/>
          </p:nvSpPr>
          <p:spPr>
            <a:xfrm>
              <a:off x="3401280" y="490095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21" name="円柱 120">
              <a:extLst>
                <a:ext uri="{FF2B5EF4-FFF2-40B4-BE49-F238E27FC236}">
                  <a16:creationId xmlns:a16="http://schemas.microsoft.com/office/drawing/2014/main" id="{F38DE05A-258D-5AAB-45A5-9A6FBB8EE2CA}"/>
                </a:ext>
              </a:extLst>
            </p:cNvPr>
            <p:cNvSpPr/>
            <p:nvPr/>
          </p:nvSpPr>
          <p:spPr>
            <a:xfrm>
              <a:off x="6235515" y="5022067"/>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22" name="円柱 121">
              <a:extLst>
                <a:ext uri="{FF2B5EF4-FFF2-40B4-BE49-F238E27FC236}">
                  <a16:creationId xmlns:a16="http://schemas.microsoft.com/office/drawing/2014/main" id="{43C27F55-4634-CB74-1A59-8CAD3FE19C14}"/>
                </a:ext>
              </a:extLst>
            </p:cNvPr>
            <p:cNvSpPr/>
            <p:nvPr/>
          </p:nvSpPr>
          <p:spPr>
            <a:xfrm>
              <a:off x="7628066" y="4839315"/>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sp>
          <p:nvSpPr>
            <p:cNvPr id="123" name="テキスト ボックス 43">
              <a:extLst>
                <a:ext uri="{FF2B5EF4-FFF2-40B4-BE49-F238E27FC236}">
                  <a16:creationId xmlns:a16="http://schemas.microsoft.com/office/drawing/2014/main" id="{F4D46917-62B3-5BD6-2B40-6DA09DA2D8F7}"/>
                </a:ext>
              </a:extLst>
            </p:cNvPr>
            <p:cNvSpPr txBox="1"/>
            <p:nvPr/>
          </p:nvSpPr>
          <p:spPr>
            <a:xfrm>
              <a:off x="3431551" y="1646846"/>
              <a:ext cx="2275115"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規制当局</a:t>
              </a:r>
              <a:endParaRPr kumimoji="1" lang="en-US" altLang="ja-JP"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（法律に基づく）</a:t>
              </a:r>
            </a:p>
          </p:txBody>
        </p:sp>
        <p:cxnSp>
          <p:nvCxnSpPr>
            <p:cNvPr id="124" name="直線矢印コネクタ 123">
              <a:extLst>
                <a:ext uri="{FF2B5EF4-FFF2-40B4-BE49-F238E27FC236}">
                  <a16:creationId xmlns:a16="http://schemas.microsoft.com/office/drawing/2014/main" id="{0A878F42-1E5E-D7AF-F4F8-563CCD65AEC8}"/>
                </a:ext>
              </a:extLst>
            </p:cNvPr>
            <p:cNvCxnSpPr>
              <a:cxnSpLocks/>
            </p:cNvCxnSpPr>
            <p:nvPr/>
          </p:nvCxnSpPr>
          <p:spPr>
            <a:xfrm>
              <a:off x="5011520" y="3246485"/>
              <a:ext cx="2655451" cy="813348"/>
            </a:xfrm>
            <a:prstGeom prst="straightConnector1">
              <a:avLst/>
            </a:prstGeom>
            <a:noFill/>
            <a:ln w="9525" cap="flat" cmpd="sng" algn="ctr">
              <a:solidFill>
                <a:srgbClr val="00CC99">
                  <a:shade val="95000"/>
                  <a:satMod val="105000"/>
                </a:srgbClr>
              </a:solidFill>
              <a:prstDash val="solid"/>
              <a:tailEnd type="triangle"/>
            </a:ln>
            <a:effectLst/>
          </p:spPr>
        </p:cxnSp>
        <p:sp>
          <p:nvSpPr>
            <p:cNvPr id="125" name="テキスト ボックス 45">
              <a:extLst>
                <a:ext uri="{FF2B5EF4-FFF2-40B4-BE49-F238E27FC236}">
                  <a16:creationId xmlns:a16="http://schemas.microsoft.com/office/drawing/2014/main" id="{C1849CAA-B7D9-8779-C031-A7B3BBF351D6}"/>
                </a:ext>
              </a:extLst>
            </p:cNvPr>
            <p:cNvSpPr txBox="1"/>
            <p:nvPr/>
          </p:nvSpPr>
          <p:spPr>
            <a:xfrm>
              <a:off x="4083591" y="2985504"/>
              <a:ext cx="927929" cy="521960"/>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rPr>
                <a:t>認定</a:t>
              </a:r>
              <a:endParaRPr kumimoji="1" lang="en-US" altLang="ja-JP"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endParaRPr>
            </a:p>
          </p:txBody>
        </p:sp>
        <p:sp>
          <p:nvSpPr>
            <p:cNvPr id="126" name="テキスト ボックス 46">
              <a:extLst>
                <a:ext uri="{FF2B5EF4-FFF2-40B4-BE49-F238E27FC236}">
                  <a16:creationId xmlns:a16="http://schemas.microsoft.com/office/drawing/2014/main" id="{6ECFD0A1-541B-14DC-833F-4F988B660E87}"/>
                </a:ext>
              </a:extLst>
            </p:cNvPr>
            <p:cNvSpPr txBox="1"/>
            <p:nvPr/>
          </p:nvSpPr>
          <p:spPr>
            <a:xfrm>
              <a:off x="7270866" y="4388476"/>
              <a:ext cx="1652873" cy="521960"/>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rPr>
                <a:t>認証・管理</a:t>
              </a:r>
              <a:endParaRPr kumimoji="1" lang="en-US" altLang="ja-JP"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endParaRPr>
            </a:p>
          </p:txBody>
        </p:sp>
        <p:sp>
          <p:nvSpPr>
            <p:cNvPr id="127" name="円柱 126">
              <a:extLst>
                <a:ext uri="{FF2B5EF4-FFF2-40B4-BE49-F238E27FC236}">
                  <a16:creationId xmlns:a16="http://schemas.microsoft.com/office/drawing/2014/main" id="{E8AD60D2-B9FC-90F7-9730-67D1CBF2FA9C}"/>
                </a:ext>
              </a:extLst>
            </p:cNvPr>
            <p:cNvSpPr/>
            <p:nvPr/>
          </p:nvSpPr>
          <p:spPr>
            <a:xfrm>
              <a:off x="4807056" y="5034194"/>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1" lang="ja-JP" altLang="en-US" sz="1200" b="1" i="0" u="none" strike="noStrike" kern="0" cap="none" spc="0" normalizeH="0" baseline="0" noProof="0">
                <a:ln>
                  <a:noFill/>
                </a:ln>
                <a:solidFill>
                  <a:srgbClr val="000000"/>
                </a:solidFill>
                <a:effectLst/>
                <a:uLnTx/>
                <a:uFillTx/>
                <a:latin typeface="+mn-ea"/>
                <a:cs typeface="+mn-cs"/>
              </a:endParaRPr>
            </a:p>
          </p:txBody>
        </p:sp>
        <p:grpSp>
          <p:nvGrpSpPr>
            <p:cNvPr id="128" name="グループ化 127">
              <a:extLst>
                <a:ext uri="{FF2B5EF4-FFF2-40B4-BE49-F238E27FC236}">
                  <a16:creationId xmlns:a16="http://schemas.microsoft.com/office/drawing/2014/main" id="{488417A1-0FDE-6C8E-ED5F-8E2806BA6C9F}"/>
                </a:ext>
              </a:extLst>
            </p:cNvPr>
            <p:cNvGrpSpPr/>
            <p:nvPr/>
          </p:nvGrpSpPr>
          <p:grpSpPr>
            <a:xfrm>
              <a:off x="1232877" y="4294376"/>
              <a:ext cx="706381" cy="720080"/>
              <a:chOff x="2095852" y="5232105"/>
              <a:chExt cx="706381" cy="720080"/>
            </a:xfrm>
          </p:grpSpPr>
          <p:sp>
            <p:nvSpPr>
              <p:cNvPr id="136" name="正方形/長方形 135">
                <a:extLst>
                  <a:ext uri="{FF2B5EF4-FFF2-40B4-BE49-F238E27FC236}">
                    <a16:creationId xmlns:a16="http://schemas.microsoft.com/office/drawing/2014/main" id="{00133403-986F-171E-FDFE-D67B4B198C0F}"/>
                  </a:ext>
                </a:extLst>
              </p:cNvPr>
              <p:cNvSpPr/>
              <p:nvPr/>
            </p:nvSpPr>
            <p:spPr>
              <a:xfrm>
                <a:off x="2095852" y="5232105"/>
                <a:ext cx="706381" cy="720080"/>
              </a:xfrm>
              <a:prstGeom prst="rect">
                <a:avLst/>
              </a:prstGeom>
              <a:solidFill>
                <a:srgbClr val="FFFFFF"/>
              </a:solidFill>
              <a:ln w="25400" cap="flat" cmpd="sng" algn="ctr">
                <a:solidFill>
                  <a:srgbClr val="00CC99"/>
                </a:solidFill>
                <a:prstDash val="solid"/>
              </a:ln>
              <a:effectLst/>
            </p:spPr>
            <p:txBody>
              <a:bodyPr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n-ea"/>
                  <a:cs typeface="+mn-cs"/>
                </a:endParaRPr>
              </a:p>
            </p:txBody>
          </p:sp>
          <p:pic>
            <p:nvPicPr>
              <p:cNvPr id="137" name="グラフィックス 26" descr="チェックマークの付いた盾 単色塗りつぶし">
                <a:extLst>
                  <a:ext uri="{FF2B5EF4-FFF2-40B4-BE49-F238E27FC236}">
                    <a16:creationId xmlns:a16="http://schemas.microsoft.com/office/drawing/2014/main" id="{38B4C4D8-0BF3-2ED6-C6BA-B4268614DA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7723" y="5265203"/>
                <a:ext cx="504056" cy="504056"/>
              </a:xfrm>
              <a:prstGeom prst="rect">
                <a:avLst/>
              </a:prstGeom>
            </p:spPr>
          </p:pic>
        </p:grpSp>
        <p:sp>
          <p:nvSpPr>
            <p:cNvPr id="129" name="テキスト ボックス 31">
              <a:extLst>
                <a:ext uri="{FF2B5EF4-FFF2-40B4-BE49-F238E27FC236}">
                  <a16:creationId xmlns:a16="http://schemas.microsoft.com/office/drawing/2014/main" id="{E32AEF50-3C38-33D7-6F07-90FD26FCEAB5}"/>
                </a:ext>
              </a:extLst>
            </p:cNvPr>
            <p:cNvSpPr txBox="1"/>
            <p:nvPr/>
          </p:nvSpPr>
          <p:spPr>
            <a:xfrm>
              <a:off x="830615" y="3542942"/>
              <a:ext cx="1510905"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n-ea"/>
                  <a:ea typeface="+mn-ea"/>
                  <a:cs typeface="Calibri" panose="020F0502020204030204" pitchFamily="34" charset="0"/>
                </a:rPr>
                <a:t>信頼できる</a:t>
              </a:r>
              <a:endParaRPr kumimoji="1" lang="en-US" altLang="ja-JP" sz="1100" b="1" i="0" u="none" strike="noStrike" kern="1200" cap="none" spc="0" normalizeH="0" baseline="0" noProof="0" dirty="0">
                <a:ln>
                  <a:noFill/>
                </a:ln>
                <a:solidFill>
                  <a:srgbClr val="000000"/>
                </a:solidFill>
                <a:effectLst/>
                <a:uLnTx/>
                <a:uFillTx/>
                <a:latin typeface="+mn-ea"/>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n-ea"/>
                  <a:ea typeface="+mn-ea"/>
                  <a:cs typeface="Calibri" panose="020F0502020204030204" pitchFamily="34" charset="0"/>
                </a:rPr>
                <a:t>第三者</a:t>
              </a:r>
            </a:p>
          </p:txBody>
        </p:sp>
        <p:sp>
          <p:nvSpPr>
            <p:cNvPr id="130" name="テキスト ボックス 46">
              <a:extLst>
                <a:ext uri="{FF2B5EF4-FFF2-40B4-BE49-F238E27FC236}">
                  <a16:creationId xmlns:a16="http://schemas.microsoft.com/office/drawing/2014/main" id="{6EEC6032-BC87-0CFD-F67A-FE62C24AF876}"/>
                </a:ext>
              </a:extLst>
            </p:cNvPr>
            <p:cNvSpPr txBox="1"/>
            <p:nvPr/>
          </p:nvSpPr>
          <p:spPr>
            <a:xfrm>
              <a:off x="813830" y="4705721"/>
              <a:ext cx="1652873" cy="521960"/>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rPr>
                <a:t>認証・管理</a:t>
              </a:r>
              <a:endParaRPr kumimoji="1" lang="en-US" altLang="ja-JP"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endParaRPr>
            </a:p>
          </p:txBody>
        </p:sp>
        <p:cxnSp>
          <p:nvCxnSpPr>
            <p:cNvPr id="131" name="直線矢印コネクタ 130">
              <a:extLst>
                <a:ext uri="{FF2B5EF4-FFF2-40B4-BE49-F238E27FC236}">
                  <a16:creationId xmlns:a16="http://schemas.microsoft.com/office/drawing/2014/main" id="{E3538803-64F3-93FE-167D-5851484B1569}"/>
                </a:ext>
              </a:extLst>
            </p:cNvPr>
            <p:cNvCxnSpPr>
              <a:cxnSpLocks/>
            </p:cNvCxnSpPr>
            <p:nvPr/>
          </p:nvCxnSpPr>
          <p:spPr>
            <a:xfrm flipH="1">
              <a:off x="1937980" y="3246485"/>
              <a:ext cx="2145610" cy="1186208"/>
            </a:xfrm>
            <a:prstGeom prst="straightConnector1">
              <a:avLst/>
            </a:prstGeom>
            <a:noFill/>
            <a:ln w="9525" cap="flat" cmpd="sng" algn="ctr">
              <a:solidFill>
                <a:srgbClr val="00CC99">
                  <a:shade val="95000"/>
                  <a:satMod val="105000"/>
                </a:srgbClr>
              </a:solidFill>
              <a:prstDash val="solid"/>
              <a:tailEnd type="triangle"/>
            </a:ln>
            <a:effectLst/>
          </p:spPr>
        </p:cxnSp>
        <p:pic>
          <p:nvPicPr>
            <p:cNvPr id="132" name="グラフィックス 34" descr="銀行 枠線">
              <a:extLst>
                <a:ext uri="{FF2B5EF4-FFF2-40B4-BE49-F238E27FC236}">
                  <a16:creationId xmlns:a16="http://schemas.microsoft.com/office/drawing/2014/main" id="{223C6CF8-8502-390B-ED57-38F410F114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83186" y="2222031"/>
              <a:ext cx="914400" cy="914400"/>
            </a:xfrm>
            <a:prstGeom prst="rect">
              <a:avLst/>
            </a:prstGeom>
          </p:spPr>
        </p:pic>
        <p:sp>
          <p:nvSpPr>
            <p:cNvPr id="133" name="テキスト ボックス 43">
              <a:extLst>
                <a:ext uri="{FF2B5EF4-FFF2-40B4-BE49-F238E27FC236}">
                  <a16:creationId xmlns:a16="http://schemas.microsoft.com/office/drawing/2014/main" id="{227D7548-F7BE-3468-6B91-F8049807C28F}"/>
                </a:ext>
              </a:extLst>
            </p:cNvPr>
            <p:cNvSpPr txBox="1"/>
            <p:nvPr/>
          </p:nvSpPr>
          <p:spPr>
            <a:xfrm>
              <a:off x="5844834" y="1619868"/>
              <a:ext cx="3030267"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他の規制当局</a:t>
              </a:r>
              <a:endParaRPr kumimoji="1" lang="en-US" altLang="ja-JP"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mn-ea"/>
                  <a:ea typeface="+mn-ea"/>
                  <a:cs typeface="Calibri" panose="020F0502020204030204" pitchFamily="34" charset="0"/>
                </a:rPr>
                <a:t>（各国の法律に基づく）</a:t>
              </a:r>
            </a:p>
          </p:txBody>
        </p:sp>
        <p:sp>
          <p:nvSpPr>
            <p:cNvPr id="134" name="テキスト ボックス 45">
              <a:extLst>
                <a:ext uri="{FF2B5EF4-FFF2-40B4-BE49-F238E27FC236}">
                  <a16:creationId xmlns:a16="http://schemas.microsoft.com/office/drawing/2014/main" id="{08F6D416-D259-6214-5BCF-03281AF82B2A}"/>
                </a:ext>
              </a:extLst>
            </p:cNvPr>
            <p:cNvSpPr txBox="1"/>
            <p:nvPr/>
          </p:nvSpPr>
          <p:spPr>
            <a:xfrm>
              <a:off x="5216802" y="2690961"/>
              <a:ext cx="1507882" cy="521960"/>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rPr>
                <a:t>相互承認</a:t>
              </a:r>
              <a:endParaRPr kumimoji="1" lang="en-US" altLang="ja-JP" sz="1200" b="1" i="1" u="none" strike="noStrike" kern="1200" cap="none" spc="0" normalizeH="0" baseline="0" noProof="0">
                <a:ln>
                  <a:noFill/>
                </a:ln>
                <a:solidFill>
                  <a:srgbClr val="FF0000"/>
                </a:solidFill>
                <a:effectLst/>
                <a:uLnTx/>
                <a:uFillTx/>
                <a:latin typeface="+mn-ea"/>
                <a:ea typeface="+mn-ea"/>
                <a:cs typeface="Calibri" panose="020F0502020204030204" pitchFamily="34" charset="0"/>
              </a:endParaRPr>
            </a:p>
          </p:txBody>
        </p:sp>
        <p:cxnSp>
          <p:nvCxnSpPr>
            <p:cNvPr id="135" name="直線矢印コネクタ 134">
              <a:extLst>
                <a:ext uri="{FF2B5EF4-FFF2-40B4-BE49-F238E27FC236}">
                  <a16:creationId xmlns:a16="http://schemas.microsoft.com/office/drawing/2014/main" id="{A143C463-3044-EFF7-CDA2-8F70A1CC889D}"/>
                </a:ext>
              </a:extLst>
            </p:cNvPr>
            <p:cNvCxnSpPr>
              <a:cxnSpLocks/>
            </p:cNvCxnSpPr>
            <p:nvPr/>
          </p:nvCxnSpPr>
          <p:spPr>
            <a:xfrm>
              <a:off x="5018854" y="2679231"/>
              <a:ext cx="1864332" cy="0"/>
            </a:xfrm>
            <a:prstGeom prst="straightConnector1">
              <a:avLst/>
            </a:prstGeom>
            <a:noFill/>
            <a:ln w="9525" cap="flat" cmpd="sng" algn="ctr">
              <a:solidFill>
                <a:srgbClr val="00CC99">
                  <a:shade val="95000"/>
                  <a:satMod val="105000"/>
                </a:srgbClr>
              </a:solidFill>
              <a:prstDash val="solid"/>
              <a:headEnd type="triangle" w="med" len="med"/>
              <a:tailEnd type="triangle" w="med" len="med"/>
            </a:ln>
            <a:effectLst/>
          </p:spPr>
        </p:cxnSp>
      </p:grpSp>
      <p:grpSp>
        <p:nvGrpSpPr>
          <p:cNvPr id="79" name="グループ化 78">
            <a:extLst>
              <a:ext uri="{FF2B5EF4-FFF2-40B4-BE49-F238E27FC236}">
                <a16:creationId xmlns:a16="http://schemas.microsoft.com/office/drawing/2014/main" id="{1A52D8AF-7E9D-5E88-777F-B26D76073478}"/>
              </a:ext>
            </a:extLst>
          </p:cNvPr>
          <p:cNvGrpSpPr/>
          <p:nvPr/>
        </p:nvGrpSpPr>
        <p:grpSpPr>
          <a:xfrm>
            <a:off x="312850" y="3197262"/>
            <a:ext cx="2290749" cy="1431042"/>
            <a:chOff x="189850" y="3798274"/>
            <a:chExt cx="4132541" cy="2581618"/>
          </a:xfrm>
        </p:grpSpPr>
        <p:sp>
          <p:nvSpPr>
            <p:cNvPr id="94" name="角丸四角形 3">
              <a:extLst>
                <a:ext uri="{FF2B5EF4-FFF2-40B4-BE49-F238E27FC236}">
                  <a16:creationId xmlns:a16="http://schemas.microsoft.com/office/drawing/2014/main" id="{8E0AF2A6-39A9-BC10-BB2C-FD4E29122CE4}"/>
                </a:ext>
              </a:extLst>
            </p:cNvPr>
            <p:cNvSpPr/>
            <p:nvPr/>
          </p:nvSpPr>
          <p:spPr>
            <a:xfrm>
              <a:off x="189850" y="3798274"/>
              <a:ext cx="4132541" cy="2581618"/>
            </a:xfrm>
            <a:prstGeom prst="roundRect">
              <a:avLst>
                <a:gd name="adj" fmla="val 5623"/>
              </a:avLst>
            </a:prstGeom>
            <a:noFill/>
            <a:ln w="25400" cap="flat" cmpd="sng" algn="ctr">
              <a:solidFill>
                <a:srgbClr val="00CC99">
                  <a:shade val="50000"/>
                </a:srgbClr>
              </a:solidFill>
              <a:prstDash val="solid"/>
            </a:ln>
            <a:effectLst/>
          </p:spPr>
          <p:txBody>
            <a:bodyPr rtlCol="0" anchor="t" anchorCtr="0"/>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solidFill>
                    <a:srgbClr val="000000"/>
                  </a:solidFill>
                  <a:effectLst/>
                  <a:uLnTx/>
                  <a:uFillTx/>
                  <a:latin typeface="+mn-ea"/>
                  <a:cs typeface="+mn-cs"/>
                </a:rPr>
                <a:t>データが断片化している</a:t>
              </a:r>
            </a:p>
          </p:txBody>
        </p:sp>
        <p:sp>
          <p:nvSpPr>
            <p:cNvPr id="95" name="雲 94">
              <a:extLst>
                <a:ext uri="{FF2B5EF4-FFF2-40B4-BE49-F238E27FC236}">
                  <a16:creationId xmlns:a16="http://schemas.microsoft.com/office/drawing/2014/main" id="{D6F9309A-B23F-05CC-5546-51F5EB0A3E83}"/>
                </a:ext>
              </a:extLst>
            </p:cNvPr>
            <p:cNvSpPr/>
            <p:nvPr/>
          </p:nvSpPr>
          <p:spPr>
            <a:xfrm>
              <a:off x="405874" y="4351797"/>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1100" b="1" i="0" u="none" strike="noStrike" kern="0" cap="none" spc="0" normalizeH="0" baseline="0" noProof="0">
                  <a:ln>
                    <a:noFill/>
                  </a:ln>
                  <a:solidFill>
                    <a:srgbClr val="FFFFFF"/>
                  </a:solidFill>
                  <a:effectLst/>
                  <a:uLnTx/>
                  <a:uFillTx/>
                  <a:latin typeface="+mn-ea"/>
                  <a:cs typeface="+mn-cs"/>
                </a:rPr>
                <a:t>Buyer</a:t>
              </a:r>
              <a:r>
                <a:rPr kumimoji="1" lang="ja-JP" altLang="en-US" sz="1100" b="1" i="0" u="none" strike="noStrike" kern="0" cap="none" spc="0" normalizeH="0" baseline="0" noProof="0">
                  <a:ln>
                    <a:noFill/>
                  </a:ln>
                  <a:solidFill>
                    <a:srgbClr val="FFFFFF"/>
                  </a:solidFill>
                  <a:effectLst/>
                  <a:uLnTx/>
                  <a:uFillTx/>
                  <a:latin typeface="+mn-ea"/>
                  <a:cs typeface="+mn-cs"/>
                </a:rPr>
                <a:t> </a:t>
              </a:r>
              <a:r>
                <a:rPr kumimoji="1" lang="en-US" altLang="ja-JP" sz="1100" b="1" i="0" u="none" strike="noStrike" kern="0" cap="none" spc="0" normalizeH="0" baseline="0" noProof="0">
                  <a:ln>
                    <a:noFill/>
                  </a:ln>
                  <a:solidFill>
                    <a:srgbClr val="FFFFFF"/>
                  </a:solidFill>
                  <a:effectLst/>
                  <a:uLnTx/>
                  <a:uFillTx/>
                  <a:latin typeface="+mn-ea"/>
                  <a:cs typeface="+mn-cs"/>
                </a:rPr>
                <a:t>A</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100" b="1" i="0" u="none" strike="noStrike" kern="0" cap="none" spc="0" normalizeH="0" baseline="0" noProof="0">
                  <a:ln>
                    <a:noFill/>
                  </a:ln>
                  <a:solidFill>
                    <a:srgbClr val="FFFFFF"/>
                  </a:solidFill>
                  <a:effectLst/>
                  <a:uLnTx/>
                  <a:uFillTx/>
                  <a:latin typeface="+mn-ea"/>
                  <a:cs typeface="+mn-cs"/>
                </a:rPr>
                <a:t>の</a:t>
              </a:r>
              <a:r>
                <a:rPr kumimoji="1" lang="en-US" altLang="ja-JP" sz="1100" b="1" i="0" u="none" strike="noStrike" kern="0" cap="none" spc="0" normalizeH="0" baseline="0" noProof="0">
                  <a:ln>
                    <a:noFill/>
                  </a:ln>
                  <a:solidFill>
                    <a:srgbClr val="FFFFFF"/>
                  </a:solidFill>
                  <a:effectLst/>
                  <a:uLnTx/>
                  <a:uFillTx/>
                  <a:latin typeface="+mn-ea"/>
                  <a:cs typeface="+mn-cs"/>
                </a:rPr>
                <a:t>EDI</a:t>
              </a:r>
              <a:endParaRPr kumimoji="1" lang="ja-JP" altLang="en-US" sz="1100" b="1" i="0" u="none" strike="noStrike" kern="0" cap="none" spc="0" normalizeH="0" baseline="0" noProof="0">
                <a:ln>
                  <a:noFill/>
                </a:ln>
                <a:solidFill>
                  <a:srgbClr val="FFFFFF"/>
                </a:solidFill>
                <a:effectLst/>
                <a:uLnTx/>
                <a:uFillTx/>
                <a:latin typeface="+mn-ea"/>
                <a:cs typeface="+mn-cs"/>
              </a:endParaRPr>
            </a:p>
          </p:txBody>
        </p:sp>
        <p:sp>
          <p:nvSpPr>
            <p:cNvPr id="96" name="雲 95">
              <a:extLst>
                <a:ext uri="{FF2B5EF4-FFF2-40B4-BE49-F238E27FC236}">
                  <a16:creationId xmlns:a16="http://schemas.microsoft.com/office/drawing/2014/main" id="{D74869A8-F947-E32F-CEE3-4D1BD58B9C05}"/>
                </a:ext>
              </a:extLst>
            </p:cNvPr>
            <p:cNvSpPr/>
            <p:nvPr/>
          </p:nvSpPr>
          <p:spPr>
            <a:xfrm>
              <a:off x="1709005" y="4351797"/>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1100" b="1" i="0" u="none" strike="noStrike" kern="0" cap="none" spc="0" normalizeH="0" baseline="0" noProof="0">
                  <a:ln>
                    <a:noFill/>
                  </a:ln>
                  <a:solidFill>
                    <a:srgbClr val="FFFFFF"/>
                  </a:solidFill>
                  <a:effectLst/>
                  <a:uLnTx/>
                  <a:uFillTx/>
                  <a:latin typeface="+mn-ea"/>
                  <a:cs typeface="+mn-cs"/>
                </a:rPr>
                <a:t>Buyer B</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100" b="1" i="0" u="none" strike="noStrike" kern="0" cap="none" spc="0" normalizeH="0" baseline="0" noProof="0">
                  <a:ln>
                    <a:noFill/>
                  </a:ln>
                  <a:solidFill>
                    <a:srgbClr val="FFFFFF"/>
                  </a:solidFill>
                  <a:effectLst/>
                  <a:uLnTx/>
                  <a:uFillTx/>
                  <a:latin typeface="+mn-ea"/>
                  <a:cs typeface="+mn-cs"/>
                </a:rPr>
                <a:t>の</a:t>
              </a:r>
              <a:r>
                <a:rPr kumimoji="1" lang="en-US" altLang="ja-JP" sz="1100" b="1" i="0" u="none" strike="noStrike" kern="0" cap="none" spc="0" normalizeH="0" baseline="0" noProof="0">
                  <a:ln>
                    <a:noFill/>
                  </a:ln>
                  <a:solidFill>
                    <a:srgbClr val="FFFFFF"/>
                  </a:solidFill>
                  <a:effectLst/>
                  <a:uLnTx/>
                  <a:uFillTx/>
                  <a:latin typeface="+mn-ea"/>
                  <a:cs typeface="+mn-cs"/>
                </a:rPr>
                <a:t>EDI</a:t>
              </a:r>
              <a:endParaRPr kumimoji="1" lang="ja-JP" altLang="en-US" sz="1100" b="1" i="0" u="none" strike="noStrike" kern="0" cap="none" spc="0" normalizeH="0" baseline="0" noProof="0">
                <a:ln>
                  <a:noFill/>
                </a:ln>
                <a:solidFill>
                  <a:srgbClr val="FFFFFF"/>
                </a:solidFill>
                <a:effectLst/>
                <a:uLnTx/>
                <a:uFillTx/>
                <a:latin typeface="+mn-ea"/>
                <a:cs typeface="+mn-cs"/>
              </a:endParaRPr>
            </a:p>
          </p:txBody>
        </p:sp>
        <p:sp>
          <p:nvSpPr>
            <p:cNvPr id="97" name="雲 96">
              <a:extLst>
                <a:ext uri="{FF2B5EF4-FFF2-40B4-BE49-F238E27FC236}">
                  <a16:creationId xmlns:a16="http://schemas.microsoft.com/office/drawing/2014/main" id="{458A0FC4-A212-F174-D385-DB46C5037A57}"/>
                </a:ext>
              </a:extLst>
            </p:cNvPr>
            <p:cNvSpPr/>
            <p:nvPr/>
          </p:nvSpPr>
          <p:spPr>
            <a:xfrm>
              <a:off x="3005149" y="4365628"/>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1100" b="1" i="0" u="none" strike="noStrike" kern="0" cap="none" spc="0" normalizeH="0" baseline="0" noProof="0" dirty="0">
                  <a:ln>
                    <a:noFill/>
                  </a:ln>
                  <a:solidFill>
                    <a:srgbClr val="FFFFFF"/>
                  </a:solidFill>
                  <a:effectLst/>
                  <a:uLnTx/>
                  <a:uFillTx/>
                  <a:latin typeface="+mn-ea"/>
                  <a:cs typeface="+mn-cs"/>
                </a:rPr>
                <a:t>Buyer C</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100" b="1" i="0" u="none" strike="noStrike" kern="0" cap="none" spc="0" normalizeH="0" baseline="0" noProof="0" dirty="0">
                  <a:ln>
                    <a:noFill/>
                  </a:ln>
                  <a:solidFill>
                    <a:srgbClr val="FFFFFF"/>
                  </a:solidFill>
                  <a:effectLst/>
                  <a:uLnTx/>
                  <a:uFillTx/>
                  <a:latin typeface="+mn-ea"/>
                  <a:cs typeface="+mn-cs"/>
                </a:rPr>
                <a:t>の</a:t>
              </a:r>
              <a:r>
                <a:rPr kumimoji="1" lang="en-US" altLang="ja-JP" sz="1100" b="1" i="0" u="none" strike="noStrike" kern="0" cap="none" spc="0" normalizeH="0" baseline="0" noProof="0" dirty="0">
                  <a:ln>
                    <a:noFill/>
                  </a:ln>
                  <a:solidFill>
                    <a:srgbClr val="FFFFFF"/>
                  </a:solidFill>
                  <a:effectLst/>
                  <a:uLnTx/>
                  <a:uFillTx/>
                  <a:latin typeface="+mn-ea"/>
                  <a:cs typeface="+mn-cs"/>
                </a:rPr>
                <a:t>EDI</a:t>
              </a:r>
              <a:endParaRPr kumimoji="1" lang="ja-JP" altLang="en-US" sz="1100" b="1" i="0" u="none" strike="noStrike" kern="0" cap="none" spc="0" normalizeH="0" baseline="0" noProof="0" dirty="0">
                <a:ln>
                  <a:noFill/>
                </a:ln>
                <a:solidFill>
                  <a:srgbClr val="FFFFFF"/>
                </a:solidFill>
                <a:effectLst/>
                <a:uLnTx/>
                <a:uFillTx/>
                <a:latin typeface="+mn-ea"/>
                <a:cs typeface="+mn-cs"/>
              </a:endParaRPr>
            </a:p>
          </p:txBody>
        </p:sp>
        <p:pic>
          <p:nvPicPr>
            <p:cNvPr id="98" name="グラフィックス 140" descr="工場 枠線">
              <a:extLst>
                <a:ext uri="{FF2B5EF4-FFF2-40B4-BE49-F238E27FC236}">
                  <a16:creationId xmlns:a16="http://schemas.microsoft.com/office/drawing/2014/main" id="{DA4657F7-4EBF-28D9-7604-046B8EC0FD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54039" y="5465491"/>
              <a:ext cx="914400" cy="914400"/>
            </a:xfrm>
            <a:prstGeom prst="rect">
              <a:avLst/>
            </a:prstGeom>
          </p:spPr>
        </p:pic>
        <p:cxnSp>
          <p:nvCxnSpPr>
            <p:cNvPr id="99" name="コネクタ: 曲線 98">
              <a:extLst>
                <a:ext uri="{FF2B5EF4-FFF2-40B4-BE49-F238E27FC236}">
                  <a16:creationId xmlns:a16="http://schemas.microsoft.com/office/drawing/2014/main" id="{F1A0DC2B-5FC3-9892-54D2-D31241E59B74}"/>
                </a:ext>
              </a:extLst>
            </p:cNvPr>
            <p:cNvCxnSpPr/>
            <p:nvPr/>
          </p:nvCxnSpPr>
          <p:spPr>
            <a:xfrm rot="10800000">
              <a:off x="949429" y="5323435"/>
              <a:ext cx="904611" cy="599256"/>
            </a:xfrm>
            <a:prstGeom prst="curvedConnector2">
              <a:avLst/>
            </a:prstGeom>
            <a:noFill/>
            <a:ln w="9525" cap="flat" cmpd="sng" algn="ctr">
              <a:solidFill>
                <a:srgbClr val="00CC99">
                  <a:shade val="95000"/>
                  <a:satMod val="105000"/>
                </a:srgbClr>
              </a:solidFill>
              <a:prstDash val="solid"/>
              <a:tailEnd type="triangle"/>
            </a:ln>
            <a:effectLst/>
          </p:spPr>
        </p:cxnSp>
        <p:cxnSp>
          <p:nvCxnSpPr>
            <p:cNvPr id="100" name="コネクタ: 曲線 99">
              <a:extLst>
                <a:ext uri="{FF2B5EF4-FFF2-40B4-BE49-F238E27FC236}">
                  <a16:creationId xmlns:a16="http://schemas.microsoft.com/office/drawing/2014/main" id="{B03C9A69-A4FC-21C4-EB75-1D1302518D13}"/>
                </a:ext>
              </a:extLst>
            </p:cNvPr>
            <p:cNvCxnSpPr/>
            <p:nvPr/>
          </p:nvCxnSpPr>
          <p:spPr>
            <a:xfrm flipV="1">
              <a:off x="2768439" y="5337266"/>
              <a:ext cx="780264" cy="585425"/>
            </a:xfrm>
            <a:prstGeom prst="curvedConnector2">
              <a:avLst/>
            </a:prstGeom>
            <a:noFill/>
            <a:ln w="9525" cap="flat" cmpd="sng" algn="ctr">
              <a:solidFill>
                <a:srgbClr val="00CC99">
                  <a:shade val="95000"/>
                  <a:satMod val="105000"/>
                </a:srgbClr>
              </a:solidFill>
              <a:prstDash val="solid"/>
              <a:tailEnd type="triangle"/>
            </a:ln>
            <a:effectLst/>
          </p:spPr>
        </p:cxnSp>
        <p:cxnSp>
          <p:nvCxnSpPr>
            <p:cNvPr id="101" name="直線矢印コネクタ 100">
              <a:extLst>
                <a:ext uri="{FF2B5EF4-FFF2-40B4-BE49-F238E27FC236}">
                  <a16:creationId xmlns:a16="http://schemas.microsoft.com/office/drawing/2014/main" id="{AE7F15BC-21AA-B5B0-B9A2-C4C1B1E9046B}"/>
                </a:ext>
              </a:extLst>
            </p:cNvPr>
            <p:cNvCxnSpPr>
              <a:cxnSpLocks/>
            </p:cNvCxnSpPr>
            <p:nvPr/>
          </p:nvCxnSpPr>
          <p:spPr>
            <a:xfrm flipV="1">
              <a:off x="2278082" y="5337266"/>
              <a:ext cx="0" cy="377159"/>
            </a:xfrm>
            <a:prstGeom prst="straightConnector1">
              <a:avLst/>
            </a:prstGeom>
            <a:noFill/>
            <a:ln w="9525" cap="flat" cmpd="sng" algn="ctr">
              <a:solidFill>
                <a:srgbClr val="00CC99">
                  <a:shade val="95000"/>
                  <a:satMod val="105000"/>
                </a:srgbClr>
              </a:solidFill>
              <a:prstDash val="solid"/>
              <a:tailEnd type="triangle"/>
            </a:ln>
            <a:effectLst/>
          </p:spPr>
        </p:cxnSp>
        <p:pic>
          <p:nvPicPr>
            <p:cNvPr id="102" name="グラフィックス 144" descr="契約 枠線">
              <a:extLst>
                <a:ext uri="{FF2B5EF4-FFF2-40B4-BE49-F238E27FC236}">
                  <a16:creationId xmlns:a16="http://schemas.microsoft.com/office/drawing/2014/main" id="{E24D17DA-27B5-9EE4-F96B-392CE92080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270859" y="5241712"/>
              <a:ext cx="628439" cy="628439"/>
            </a:xfrm>
            <a:prstGeom prst="rect">
              <a:avLst/>
            </a:prstGeom>
          </p:spPr>
        </p:pic>
        <p:pic>
          <p:nvPicPr>
            <p:cNvPr id="103" name="グラフィックス 145" descr="チェックリスト 枠線">
              <a:extLst>
                <a:ext uri="{FF2B5EF4-FFF2-40B4-BE49-F238E27FC236}">
                  <a16:creationId xmlns:a16="http://schemas.microsoft.com/office/drawing/2014/main" id="{7D73A112-F398-7E45-25B4-6803EDCAE54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6496" y="5515767"/>
              <a:ext cx="628439" cy="628439"/>
            </a:xfrm>
            <a:prstGeom prst="rect">
              <a:avLst/>
            </a:prstGeom>
          </p:spPr>
        </p:pic>
        <p:pic>
          <p:nvPicPr>
            <p:cNvPr id="104" name="グラフィックス 146" descr="リスト 枠線">
              <a:extLst>
                <a:ext uri="{FF2B5EF4-FFF2-40B4-BE49-F238E27FC236}">
                  <a16:creationId xmlns:a16="http://schemas.microsoft.com/office/drawing/2014/main" id="{6A013A82-2AB1-D72F-1401-CC00BBC990C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224843" y="5451464"/>
              <a:ext cx="628439" cy="628439"/>
            </a:xfrm>
            <a:prstGeom prst="rect">
              <a:avLst/>
            </a:prstGeom>
          </p:spPr>
        </p:pic>
      </p:grpSp>
      <p:grpSp>
        <p:nvGrpSpPr>
          <p:cNvPr id="80" name="グループ化 79">
            <a:extLst>
              <a:ext uri="{FF2B5EF4-FFF2-40B4-BE49-F238E27FC236}">
                <a16:creationId xmlns:a16="http://schemas.microsoft.com/office/drawing/2014/main" id="{8C7E88D1-65FE-2A6F-70F5-CDB7C5506ADB}"/>
              </a:ext>
            </a:extLst>
          </p:cNvPr>
          <p:cNvGrpSpPr/>
          <p:nvPr/>
        </p:nvGrpSpPr>
        <p:grpSpPr>
          <a:xfrm>
            <a:off x="312850" y="4728158"/>
            <a:ext cx="2299818" cy="1432678"/>
            <a:chOff x="4781613" y="1592796"/>
            <a:chExt cx="3822835" cy="2600485"/>
          </a:xfrm>
        </p:grpSpPr>
        <p:sp>
          <p:nvSpPr>
            <p:cNvPr id="86" name="角丸四角形 3">
              <a:extLst>
                <a:ext uri="{FF2B5EF4-FFF2-40B4-BE49-F238E27FC236}">
                  <a16:creationId xmlns:a16="http://schemas.microsoft.com/office/drawing/2014/main" id="{81EDC0AA-4FDB-9BB5-728C-89F0B666B274}"/>
                </a:ext>
              </a:extLst>
            </p:cNvPr>
            <p:cNvSpPr/>
            <p:nvPr/>
          </p:nvSpPr>
          <p:spPr>
            <a:xfrm>
              <a:off x="4781613" y="1592796"/>
              <a:ext cx="3822835" cy="2600485"/>
            </a:xfrm>
            <a:prstGeom prst="roundRect">
              <a:avLst>
                <a:gd name="adj" fmla="val 56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lang="ja-JP" altLang="en-US" sz="1200" b="1">
                  <a:solidFill>
                    <a:schemeClr val="tx1"/>
                  </a:solidFill>
                </a:rPr>
                <a:t>データの信頼性が保証されない</a:t>
              </a:r>
              <a:endParaRPr kumimoji="1" lang="ja-JP" altLang="en-US" sz="1200" b="1">
                <a:solidFill>
                  <a:schemeClr val="tx1"/>
                </a:solidFill>
              </a:endParaRPr>
            </a:p>
          </p:txBody>
        </p:sp>
        <p:pic>
          <p:nvPicPr>
            <p:cNvPr id="87" name="グラフィックス 151" descr="銀行 枠線">
              <a:extLst>
                <a:ext uri="{FF2B5EF4-FFF2-40B4-BE49-F238E27FC236}">
                  <a16:creationId xmlns:a16="http://schemas.microsoft.com/office/drawing/2014/main" id="{9BE0E158-DF2D-7553-FAE4-22312DF7EC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8184" y="1980987"/>
              <a:ext cx="914400" cy="914400"/>
            </a:xfrm>
            <a:prstGeom prst="rect">
              <a:avLst/>
            </a:prstGeom>
          </p:spPr>
        </p:pic>
        <p:pic>
          <p:nvPicPr>
            <p:cNvPr id="88" name="グラフィックス 152" descr="クリップボード: チェックマーク 枠線">
              <a:extLst>
                <a:ext uri="{FF2B5EF4-FFF2-40B4-BE49-F238E27FC236}">
                  <a16:creationId xmlns:a16="http://schemas.microsoft.com/office/drawing/2014/main" id="{1BC860EB-0DF9-68AE-C06B-FA13ACAAD0D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580112" y="2940573"/>
              <a:ext cx="587242" cy="587242"/>
            </a:xfrm>
            <a:prstGeom prst="rect">
              <a:avLst/>
            </a:prstGeom>
          </p:spPr>
        </p:pic>
        <p:pic>
          <p:nvPicPr>
            <p:cNvPr id="89" name="グラフィックス 153" descr="クリップボード: チェックマーク 枠線">
              <a:extLst>
                <a:ext uri="{FF2B5EF4-FFF2-40B4-BE49-F238E27FC236}">
                  <a16:creationId xmlns:a16="http://schemas.microsoft.com/office/drawing/2014/main" id="{782F5E93-3E4F-C8EE-D594-A0AD004161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297126" y="2940573"/>
              <a:ext cx="587242" cy="587242"/>
            </a:xfrm>
            <a:prstGeom prst="rect">
              <a:avLst/>
            </a:prstGeom>
          </p:spPr>
        </p:pic>
        <p:pic>
          <p:nvPicPr>
            <p:cNvPr id="90" name="Picture 2">
              <a:extLst>
                <a:ext uri="{FF2B5EF4-FFF2-40B4-BE49-F238E27FC236}">
                  <a16:creationId xmlns:a16="http://schemas.microsoft.com/office/drawing/2014/main" id="{888B6DAE-3B59-6520-24C0-67F24914467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08029" y="310485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a:extLst>
                <a:ext uri="{FF2B5EF4-FFF2-40B4-BE49-F238E27FC236}">
                  <a16:creationId xmlns:a16="http://schemas.microsoft.com/office/drawing/2014/main" id="{B342A03B-C91E-D530-4F48-4CC24663BC9B}"/>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964792" y="3014694"/>
              <a:ext cx="752624" cy="1094725"/>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直線矢印コネクタ 91">
              <a:extLst>
                <a:ext uri="{FF2B5EF4-FFF2-40B4-BE49-F238E27FC236}">
                  <a16:creationId xmlns:a16="http://schemas.microsoft.com/office/drawing/2014/main" id="{C8C78DB8-D25A-D00B-C1E0-B8213791C770}"/>
                </a:ext>
              </a:extLst>
            </p:cNvPr>
            <p:cNvCxnSpPr/>
            <p:nvPr/>
          </p:nvCxnSpPr>
          <p:spPr>
            <a:xfrm flipV="1">
              <a:off x="5873733" y="2571377"/>
              <a:ext cx="378817" cy="369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8980BC1D-AF89-EB8C-2A79-921A8C2869F5}"/>
                </a:ext>
              </a:extLst>
            </p:cNvPr>
            <p:cNvCxnSpPr/>
            <p:nvPr/>
          </p:nvCxnSpPr>
          <p:spPr>
            <a:xfrm flipH="1" flipV="1">
              <a:off x="7120319" y="2571377"/>
              <a:ext cx="470428" cy="369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1" name="グループ化 80">
            <a:extLst>
              <a:ext uri="{FF2B5EF4-FFF2-40B4-BE49-F238E27FC236}">
                <a16:creationId xmlns:a16="http://schemas.microsoft.com/office/drawing/2014/main" id="{C8E9999A-5223-5583-BF92-82D5671CBD47}"/>
              </a:ext>
            </a:extLst>
          </p:cNvPr>
          <p:cNvGrpSpPr/>
          <p:nvPr/>
        </p:nvGrpSpPr>
        <p:grpSpPr>
          <a:xfrm>
            <a:off x="3008573" y="3843384"/>
            <a:ext cx="1371350" cy="1927303"/>
            <a:chOff x="907117" y="3367141"/>
            <a:chExt cx="2254403" cy="3168351"/>
          </a:xfrm>
        </p:grpSpPr>
        <p:pic>
          <p:nvPicPr>
            <p:cNvPr id="84" name="Picture 2">
              <a:extLst>
                <a:ext uri="{FF2B5EF4-FFF2-40B4-BE49-F238E27FC236}">
                  <a16:creationId xmlns:a16="http://schemas.microsoft.com/office/drawing/2014/main" id="{72FC55E1-713A-2D8F-DC29-95BCFDE424AF}"/>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07117" y="3367141"/>
              <a:ext cx="2254403" cy="3168351"/>
            </a:xfrm>
            <a:prstGeom prst="rect">
              <a:avLst/>
            </a:prstGeom>
            <a:noFill/>
            <a:extLst>
              <a:ext uri="{909E8E84-426E-40DD-AFC4-6F175D3DCCD1}">
                <a14:hiddenFill xmlns:a14="http://schemas.microsoft.com/office/drawing/2010/main">
                  <a:solidFill>
                    <a:srgbClr val="FFFFFF"/>
                  </a:solidFill>
                </a14:hiddenFill>
              </a:ext>
            </a:extLst>
          </p:spPr>
        </p:pic>
        <p:sp>
          <p:nvSpPr>
            <p:cNvPr id="85" name="四角形: 角を丸くする 84">
              <a:extLst>
                <a:ext uri="{FF2B5EF4-FFF2-40B4-BE49-F238E27FC236}">
                  <a16:creationId xmlns:a16="http://schemas.microsoft.com/office/drawing/2014/main" id="{70683378-39F4-388C-DCA4-922155C943F3}"/>
                </a:ext>
              </a:extLst>
            </p:cNvPr>
            <p:cNvSpPr/>
            <p:nvPr/>
          </p:nvSpPr>
          <p:spPr bwMode="auto">
            <a:xfrm>
              <a:off x="943121" y="3413633"/>
              <a:ext cx="2161460" cy="2581800"/>
            </a:xfrm>
            <a:prstGeom prst="roundRect">
              <a:avLst/>
            </a:prstGeom>
            <a:noFill/>
            <a:ln>
              <a:prstDash val="sysDot"/>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1900" kern="1200">
                  <a:solidFill>
                    <a:schemeClr val="dk1"/>
                  </a:solidFill>
                  <a:latin typeface="+mn-lt"/>
                  <a:ea typeface="+mn-ea"/>
                  <a:cs typeface="+mn-cs"/>
                </a:defRPr>
              </a:lvl1pPr>
              <a:lvl2pPr marL="429768" algn="l" rtl="0" fontAlgn="base">
                <a:spcBef>
                  <a:spcPct val="0"/>
                </a:spcBef>
                <a:spcAft>
                  <a:spcPct val="0"/>
                </a:spcAft>
                <a:defRPr sz="1900" kern="1200">
                  <a:solidFill>
                    <a:schemeClr val="dk1"/>
                  </a:solidFill>
                  <a:latin typeface="+mn-lt"/>
                  <a:ea typeface="+mn-ea"/>
                  <a:cs typeface="+mn-cs"/>
                </a:defRPr>
              </a:lvl2pPr>
              <a:lvl3pPr marL="859536" algn="l" rtl="0" fontAlgn="base">
                <a:spcBef>
                  <a:spcPct val="0"/>
                </a:spcBef>
                <a:spcAft>
                  <a:spcPct val="0"/>
                </a:spcAft>
                <a:defRPr sz="1900" kern="1200">
                  <a:solidFill>
                    <a:schemeClr val="dk1"/>
                  </a:solidFill>
                  <a:latin typeface="+mn-lt"/>
                  <a:ea typeface="+mn-ea"/>
                  <a:cs typeface="+mn-cs"/>
                </a:defRPr>
              </a:lvl3pPr>
              <a:lvl4pPr marL="1289304" algn="l" rtl="0" fontAlgn="base">
                <a:spcBef>
                  <a:spcPct val="0"/>
                </a:spcBef>
                <a:spcAft>
                  <a:spcPct val="0"/>
                </a:spcAft>
                <a:defRPr sz="1900" kern="1200">
                  <a:solidFill>
                    <a:schemeClr val="dk1"/>
                  </a:solidFill>
                  <a:latin typeface="+mn-lt"/>
                  <a:ea typeface="+mn-ea"/>
                  <a:cs typeface="+mn-cs"/>
                </a:defRPr>
              </a:lvl4pPr>
              <a:lvl5pPr marL="1719072" algn="l" rtl="0" fontAlgn="base">
                <a:spcBef>
                  <a:spcPct val="0"/>
                </a:spcBef>
                <a:spcAft>
                  <a:spcPct val="0"/>
                </a:spcAft>
                <a:defRPr sz="1900" kern="1200">
                  <a:solidFill>
                    <a:schemeClr val="dk1"/>
                  </a:solidFill>
                  <a:latin typeface="+mn-lt"/>
                  <a:ea typeface="+mn-ea"/>
                  <a:cs typeface="+mn-cs"/>
                </a:defRPr>
              </a:lvl5pPr>
              <a:lvl6pPr marL="2148840" algn="l" defTabSz="859536" rtl="0" eaLnBrk="1" latinLnBrk="0" hangingPunct="1">
                <a:defRPr sz="1900" kern="1200">
                  <a:solidFill>
                    <a:schemeClr val="dk1"/>
                  </a:solidFill>
                  <a:latin typeface="+mn-lt"/>
                  <a:ea typeface="+mn-ea"/>
                  <a:cs typeface="+mn-cs"/>
                </a:defRPr>
              </a:lvl6pPr>
              <a:lvl7pPr marL="2578608" algn="l" defTabSz="859536" rtl="0" eaLnBrk="1" latinLnBrk="0" hangingPunct="1">
                <a:defRPr sz="1900" kern="1200">
                  <a:solidFill>
                    <a:schemeClr val="dk1"/>
                  </a:solidFill>
                  <a:latin typeface="+mn-lt"/>
                  <a:ea typeface="+mn-ea"/>
                  <a:cs typeface="+mn-cs"/>
                </a:defRPr>
              </a:lvl7pPr>
              <a:lvl8pPr marL="3008376" algn="l" defTabSz="859536" rtl="0" eaLnBrk="1" latinLnBrk="0" hangingPunct="1">
                <a:defRPr sz="1900" kern="1200">
                  <a:solidFill>
                    <a:schemeClr val="dk1"/>
                  </a:solidFill>
                  <a:latin typeface="+mn-lt"/>
                  <a:ea typeface="+mn-ea"/>
                  <a:cs typeface="+mn-cs"/>
                </a:defRPr>
              </a:lvl8pPr>
              <a:lvl9pPr marL="3438144" algn="l" defTabSz="859536" rtl="0" eaLnBrk="1" latinLnBrk="0" hangingPunct="1">
                <a:defRPr sz="1900"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a:ln>
                  <a:noFill/>
                </a:ln>
                <a:solidFill>
                  <a:schemeClr val="tx1"/>
                </a:solidFill>
                <a:effectLst/>
                <a:latin typeface="Arial" pitchFamily="34" charset="0"/>
                <a:ea typeface="MS PGothic" pitchFamily="50" charset="-128"/>
              </a:endParaRPr>
            </a:p>
          </p:txBody>
        </p:sp>
      </p:grpSp>
      <p:sp>
        <p:nvSpPr>
          <p:cNvPr id="82" name="角丸四角形 3">
            <a:extLst>
              <a:ext uri="{FF2B5EF4-FFF2-40B4-BE49-F238E27FC236}">
                <a16:creationId xmlns:a16="http://schemas.microsoft.com/office/drawing/2014/main" id="{A00D9E7A-A4BE-779E-ED01-FACE4200B712}"/>
              </a:ext>
            </a:extLst>
          </p:cNvPr>
          <p:cNvSpPr/>
          <p:nvPr/>
        </p:nvSpPr>
        <p:spPr>
          <a:xfrm>
            <a:off x="2784055" y="3326288"/>
            <a:ext cx="1839101" cy="2467925"/>
          </a:xfrm>
          <a:prstGeom prst="roundRect">
            <a:avLst>
              <a:gd name="adj" fmla="val 5623"/>
            </a:avLst>
          </a:prstGeom>
          <a:noFill/>
          <a:ln w="25400" cap="flat" cmpd="sng" algn="ctr">
            <a:solidFill>
              <a:srgbClr val="00CC99">
                <a:shade val="50000"/>
              </a:srgbClr>
            </a:solidFill>
            <a:prstDash val="solid"/>
          </a:ln>
          <a:effectLst/>
        </p:spPr>
        <p:txBody>
          <a:bodyPr rtlCol="0" anchor="t" anchorCtr="0"/>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200" b="1" i="0" u="none" strike="noStrike" kern="0" cap="none" spc="0" normalizeH="0" baseline="0" noProof="0" dirty="0">
                <a:ln>
                  <a:noFill/>
                </a:ln>
                <a:solidFill>
                  <a:srgbClr val="000000"/>
                </a:solidFill>
                <a:effectLst/>
                <a:uLnTx/>
                <a:uFillTx/>
                <a:latin typeface="+mn-ea"/>
                <a:cs typeface="+mn-cs"/>
              </a:rPr>
              <a:t>中小企業を含む全体の</a:t>
            </a:r>
            <a:endParaRPr kumimoji="1" lang="en-US" altLang="ja-JP" sz="1200" b="1" i="0" u="none" strike="noStrike" kern="0" cap="none" spc="0" normalizeH="0" baseline="0" noProof="0" dirty="0">
              <a:ln>
                <a:noFill/>
              </a:ln>
              <a:solidFill>
                <a:srgbClr val="000000"/>
              </a:solidFill>
              <a:effectLst/>
              <a:uLnTx/>
              <a:uFillTx/>
              <a:latin typeface="+mn-ea"/>
              <a:cs typeface="+mn-cs"/>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200" b="1" i="0" u="none" strike="noStrike" kern="0" cap="none" spc="0" normalizeH="0" baseline="0" noProof="0" dirty="0">
                <a:ln>
                  <a:noFill/>
                </a:ln>
                <a:solidFill>
                  <a:srgbClr val="000000"/>
                </a:solidFill>
                <a:effectLst/>
                <a:uLnTx/>
                <a:uFillTx/>
                <a:latin typeface="+mn-ea"/>
                <a:cs typeface="+mn-cs"/>
              </a:rPr>
              <a:t>ネットワーク化の遅れ</a:t>
            </a:r>
          </a:p>
        </p:txBody>
      </p:sp>
      <p:cxnSp>
        <p:nvCxnSpPr>
          <p:cNvPr id="83" name="直線コネクタ 82">
            <a:extLst>
              <a:ext uri="{FF2B5EF4-FFF2-40B4-BE49-F238E27FC236}">
                <a16:creationId xmlns:a16="http://schemas.microsoft.com/office/drawing/2014/main" id="{B565FEE9-021C-4452-BD32-23E23130953E}"/>
              </a:ext>
            </a:extLst>
          </p:cNvPr>
          <p:cNvCxnSpPr/>
          <p:nvPr/>
        </p:nvCxnSpPr>
        <p:spPr bwMode="gray">
          <a:xfrm flipV="1">
            <a:off x="2968505" y="5426309"/>
            <a:ext cx="1470992" cy="6435"/>
          </a:xfrm>
          <a:prstGeom prst="line">
            <a:avLst/>
          </a:prstGeom>
          <a:ln w="38100">
            <a:solidFill>
              <a:srgbClr val="DA291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111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199300" cy="2292328"/>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4167515071"/>
              </p:ext>
            </p:extLst>
          </p:nvPr>
        </p:nvGraphicFramePr>
        <p:xfrm>
          <a:off x="1683307" y="2176691"/>
          <a:ext cx="7890904" cy="807785"/>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50585">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50585">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事業所の実在性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サプライチェーンのサプライヤー</a:t>
                      </a:r>
                      <a:endPar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a:p>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Holder</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サプライヤーの実在性を証明する事業所</a:t>
                      </a:r>
                      <a:r>
                        <a:rPr kumimoji="1" lang="en-US" altLang="ja-JP" sz="1200" b="0" dirty="0">
                          <a:solidFill>
                            <a:schemeClr val="tx1"/>
                          </a:solidFill>
                          <a:latin typeface="Meiryo UI" panose="020B0604030504040204" pitchFamily="50" charset="-128"/>
                          <a:ea typeface="Meiryo UI" panose="020B0604030504040204" pitchFamily="50" charset="-128"/>
                        </a:rPr>
                        <a:t>VC</a:t>
                      </a:r>
                      <a:r>
                        <a:rPr kumimoji="1" lang="ja-JP" altLang="en-US" sz="1200" b="0" dirty="0">
                          <a:solidFill>
                            <a:schemeClr val="tx1"/>
                          </a:solidFill>
                          <a:latin typeface="Meiryo UI" panose="020B0604030504040204" pitchFamily="50" charset="-128"/>
                          <a:ea typeface="Meiryo UI" panose="020B0604030504040204" pitchFamily="50" charset="-128"/>
                        </a:rPr>
                        <a:t>を検証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サプライチェーンのバイヤー（</a:t>
                      </a: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Verifier</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bl>
          </a:graphicData>
        </a:graphic>
      </p:graphicFrame>
      <p:sp>
        <p:nvSpPr>
          <p:cNvPr id="9" name="正方形/長方形 8"/>
          <p:cNvSpPr/>
          <p:nvPr/>
        </p:nvSpPr>
        <p:spPr>
          <a:xfrm>
            <a:off x="1683304" y="692150"/>
            <a:ext cx="7890909" cy="138499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サプライチェーンのバイヤー（</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Verifier</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）によるサプライヤー（</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Holder</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）が所有する事業所デジタル証明（事業所</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）の検証には、</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1)</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事業所</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に含まれるデジタル認証機構（</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Issuer</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）の公開鍵と</a:t>
            </a:r>
            <a:r>
              <a:rPr kumimoji="1" lang="ja-JP" altLang="en-US" sz="1400" dirty="0">
                <a:latin typeface="Meiryo UI" panose="020B0604030504040204" pitchFamily="50" charset="-128"/>
                <a:ea typeface="Meiryo UI" panose="020B0604030504040204" pitchFamily="50" charset="-128"/>
                <a:cs typeface="+mn-cs"/>
              </a:rPr>
              <a:t>、</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2)Trusted List</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から取得した公的機関の公開鍵を使用する。</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上記</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2</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種類の公開鍵を使って、デジタル認証機構のデジタル署名とデジタル認証機構のデジタル証明書に含まれる公的機関のデジタル署名を</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Verify</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しサプライヤー（</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Holder</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）の所有する事業所（</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）の有効性を確認する。</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331788" y="4822355"/>
            <a:ext cx="1199300" cy="189323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822357"/>
            <a:ext cx="7894268" cy="189323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事業所（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）は、業界・業種が違う事業者</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事業所が利用することを想定し、</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VDR</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Verifiable Data Registry</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）といった共通の検証・データ保管場所は不要</a:t>
            </a:r>
            <a:r>
              <a:rPr kumimoji="1" lang="ja-JP" altLang="en-US" sz="1400" dirty="0">
                <a:solidFill>
                  <a:schemeClr val="tx1"/>
                </a:solidFill>
                <a:latin typeface="Arial"/>
                <a:ea typeface="Meiryo UI"/>
              </a:rPr>
              <a:t>としたが、</a:t>
            </a:r>
            <a:r>
              <a:rPr kumimoji="1" lang="en-US" altLang="ja-JP" sz="1400" b="0" dirty="0">
                <a:solidFill>
                  <a:schemeClr val="tx1"/>
                </a:solidFill>
                <a:latin typeface="Meiryo UI" panose="020B0604030504040204" pitchFamily="50" charset="-128"/>
                <a:ea typeface="Meiryo UI" panose="020B0604030504040204" pitchFamily="50" charset="-128"/>
              </a:rPr>
              <a:t> Issuer</a:t>
            </a:r>
            <a:r>
              <a:rPr kumimoji="1" lang="ja-JP" altLang="en-US" sz="1400" b="0" dirty="0">
                <a:solidFill>
                  <a:schemeClr val="tx1"/>
                </a:solidFill>
                <a:latin typeface="Meiryo UI" panose="020B0604030504040204" pitchFamily="50" charset="-128"/>
                <a:ea typeface="Meiryo UI" panose="020B0604030504040204" pitchFamily="50" charset="-128"/>
              </a:rPr>
              <a:t>の公開鍵を</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事業所（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DID Document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や</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Trusted List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に追加することで、事業所（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）だけでデジタル署名の検証が出来ることが確認できた。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沖縄オープンラボラトリ</a:t>
            </a:r>
            <a:r>
              <a:rPr kumimoji="1" lang="ja-JP" altLang="en-US" sz="1400" dirty="0">
                <a:solidFill>
                  <a:schemeClr val="tx1"/>
                </a:solidFill>
                <a:latin typeface="Arial"/>
                <a:ea typeface="Meiryo UI"/>
              </a:rPr>
              <a:t>ー</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OOL</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Trusted Network PJ Phase2</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と連携した、事業所（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a:t>
            </a:r>
            <a:r>
              <a:rPr kumimoji="1" lang="ja-JP" altLang="en-US" sz="1400" dirty="0">
                <a:solidFill>
                  <a:schemeClr val="tx1"/>
                </a:solidFill>
                <a:latin typeface="Arial"/>
                <a:ea typeface="Meiryo UI"/>
              </a:rPr>
              <a:t>の申請・発行</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のパイロット実証の中で、事業所（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）の授受などが想定通りに行かない事象が発生したため、説明内容の補足・修正を行った。このことから、デジタル認証機構と事業所側のシステムと</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API</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連携する際、</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DID/VC</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の仕様理解・意思疎通が難しいことが分かった。</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4" name="正方形/長方形 13"/>
          <p:cNvSpPr/>
          <p:nvPr/>
        </p:nvSpPr>
        <p:spPr>
          <a:xfrm>
            <a:off x="1679945" y="3108960"/>
            <a:ext cx="7894268" cy="1588913"/>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「事業所</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ID</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とそのデジタル認証」の国際標準化に向け規格の概略を作成し、その内容を日本規格協会および</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ISO/TC292</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国内委員会に説明した。その後、</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2023</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年</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10</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月の</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ISO/TC292</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国際会議で発表し、次のステップである</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NP</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提案の道筋が出来た。</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沖縄オープンラボラトリー（</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OOL</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）の</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Trusted Network PJ Phase2</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と連携したパイロット実証を実施</a:t>
            </a:r>
            <a:r>
              <a:rPr kumimoji="1" lang="ja-JP" altLang="en-US" sz="1400" dirty="0">
                <a:solidFill>
                  <a:schemeClr val="tx1"/>
                </a:solidFill>
                <a:latin typeface="Meiryo UI" panose="020B0604030504040204" pitchFamily="50" charset="-128"/>
                <a:ea typeface="Meiryo UI" panose="020B0604030504040204" pitchFamily="50" charset="-128"/>
              </a:rPr>
              <a:t>した。</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インターネット協会</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OIC</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に設置した委員会において、実証プロトタイプシステムに対する利用者視点からのフィードバックを受けた。</a:t>
            </a:r>
          </a:p>
        </p:txBody>
      </p:sp>
      <p:sp>
        <p:nvSpPr>
          <p:cNvPr id="12" name="テキスト プレースホルダー 2"/>
          <p:cNvSpPr>
            <a:spLocks noGrp="1"/>
          </p:cNvSpPr>
          <p:nvPr>
            <p:ph type="body" sz="quarter" idx="15"/>
          </p:nvPr>
        </p:nvSpPr>
        <p:spPr>
          <a:xfrm>
            <a:off x="417612" y="161908"/>
            <a:ext cx="5331337" cy="468000"/>
          </a:xfrm>
          <a:prstGeom prst="rect">
            <a:avLst/>
          </a:prstGeom>
        </p:spPr>
        <p:txBody>
          <a:bodyPr lIns="0" tIns="45720" rIns="0" bIns="45720" anchor="t"/>
          <a:lstStyle/>
          <a:p>
            <a:r>
              <a:rPr lang="ja-JP" altLang="en-US" sz="2000" b="1" dirty="0">
                <a:solidFill>
                  <a:schemeClr val="tx1"/>
                </a:solidFill>
                <a:latin typeface="Meiryo UI" panose="020B0604030504040204" pitchFamily="34" charset="-128"/>
                <a:ea typeface="Meiryo UI" panose="020B0604030504040204" pitchFamily="34" charset="-128"/>
              </a:rPr>
              <a:t>事業所</a:t>
            </a:r>
            <a:r>
              <a:rPr lang="en-US" altLang="ja-JP" sz="2000" b="1" dirty="0">
                <a:solidFill>
                  <a:schemeClr val="tx1"/>
                </a:solidFill>
                <a:latin typeface="Meiryo UI" panose="020B0604030504040204" pitchFamily="34" charset="-128"/>
                <a:ea typeface="Meiryo UI" panose="020B0604030504040204" pitchFamily="34" charset="-128"/>
              </a:rPr>
              <a:t>ID</a:t>
            </a:r>
            <a:r>
              <a:rPr lang="ja-JP" altLang="en-US" sz="2000" b="1" dirty="0">
                <a:solidFill>
                  <a:schemeClr val="tx1"/>
                </a:solidFill>
                <a:latin typeface="Meiryo UI" panose="020B0604030504040204" pitchFamily="34" charset="-128"/>
                <a:ea typeface="Meiryo UI" panose="020B0604030504040204" pitchFamily="34" charset="-128"/>
              </a:rPr>
              <a:t>とそのデジタル認証基盤（ </a:t>
            </a:r>
            <a:r>
              <a:rPr lang="en-US" altLang="ja-JP" sz="2000" b="1" dirty="0">
                <a:solidFill>
                  <a:schemeClr val="tx1"/>
                </a:solidFill>
                <a:latin typeface="Meiryo UI" panose="020B0604030504040204" pitchFamily="34" charset="-128"/>
                <a:ea typeface="Meiryo UI" panose="020B0604030504040204" pitchFamily="34" charset="-128"/>
              </a:rPr>
              <a:t>SBI</a:t>
            </a:r>
            <a:r>
              <a:rPr lang="ja-JP" altLang="en-US" sz="2000" b="1" dirty="0">
                <a:solidFill>
                  <a:schemeClr val="tx1"/>
                </a:solidFill>
                <a:latin typeface="Meiryo UI" panose="020B0604030504040204" pitchFamily="34" charset="-128"/>
                <a:ea typeface="Meiryo UI" panose="020B0604030504040204" pitchFamily="34" charset="-128"/>
              </a:rPr>
              <a:t>ホールディングス株式会社​ ）</a:t>
            </a:r>
            <a:r>
              <a:rPr kumimoji="1" lang="ja-JP" altLang="en-US" sz="2000" b="1" dirty="0">
                <a:solidFill>
                  <a:schemeClr val="tx1"/>
                </a:solidFill>
                <a:latin typeface="Meiryo UI" panose="020B0604030504040204" pitchFamily="34" charset="-128"/>
                <a:ea typeface="Meiryo UI" panose="020B0604030504040204" pitchFamily="34" charset="-128"/>
              </a:rPr>
              <a:t>（</a:t>
            </a:r>
            <a:r>
              <a:rPr lang="en-US" altLang="ja-JP" sz="2000" b="1" dirty="0">
                <a:solidFill>
                  <a:schemeClr val="tx1"/>
                </a:solidFill>
                <a:latin typeface="Meiryo UI" panose="020B0604030504040204" pitchFamily="34" charset="-128"/>
                <a:ea typeface="Meiryo UI" panose="020B0604030504040204" pitchFamily="34" charset="-128"/>
              </a:rPr>
              <a:t>2</a:t>
            </a:r>
            <a:r>
              <a:rPr kumimoji="1" lang="en-US" altLang="ja-JP" sz="2000" b="1" dirty="0">
                <a:solidFill>
                  <a:schemeClr val="tx1"/>
                </a:solidFill>
                <a:latin typeface="Meiryo UI" panose="020B0604030504040204" pitchFamily="34" charset="-128"/>
                <a:ea typeface="Meiryo UI" panose="020B0604030504040204" pitchFamily="34" charset="-128"/>
              </a:rPr>
              <a:t>/2</a:t>
            </a:r>
            <a:r>
              <a:rPr kumimoji="1" lang="ja-JP" altLang="en-US" sz="2000" b="1" dirty="0">
                <a:solidFill>
                  <a:schemeClr val="tx1"/>
                </a:solidFill>
                <a:latin typeface="Meiryo UI" panose="020B0604030504040204" pitchFamily="34" charset="-128"/>
                <a:ea typeface="Meiryo UI" panose="020B0604030504040204" pitchFamily="34" charset="-128"/>
              </a:rPr>
              <a:t>）</a:t>
            </a:r>
            <a:endParaRPr kumimoji="1" lang="en-US" altLang="ja-JP" sz="2000" b="1" dirty="0">
              <a:solidFill>
                <a:schemeClr val="tx1"/>
              </a:solidFill>
              <a:latin typeface="Meiryo UI" panose="020B0604030504040204" pitchFamily="34" charset="-128"/>
              <a:ea typeface="Meiryo UI" panose="020B0604030504040204" pitchFamily="34" charset="-128"/>
            </a:endParaRPr>
          </a:p>
        </p:txBody>
      </p:sp>
      <p:sp>
        <p:nvSpPr>
          <p:cNvPr id="6" name="正方形/長方形 5">
            <a:extLst>
              <a:ext uri="{FF2B5EF4-FFF2-40B4-BE49-F238E27FC236}">
                <a16:creationId xmlns:a16="http://schemas.microsoft.com/office/drawing/2014/main" id="{26C4BC62-EEB8-0E2E-885A-1076A8006D05}"/>
              </a:ext>
            </a:extLst>
          </p:cNvPr>
          <p:cNvSpPr/>
          <p:nvPr/>
        </p:nvSpPr>
        <p:spPr>
          <a:xfrm>
            <a:off x="331787" y="3108960"/>
            <a:ext cx="1199300" cy="158891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ガバナンス策定・コミュニティ活動</a:t>
            </a:r>
          </a:p>
        </p:txBody>
      </p:sp>
    </p:spTree>
    <p:extLst>
      <p:ext uri="{BB962C8B-B14F-4D97-AF65-F5344CB8AC3E}">
        <p14:creationId xmlns:p14="http://schemas.microsoft.com/office/powerpoint/2010/main" val="20100755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EED4BD06-167B-411A-9FD1-45F88793FDF7}"/>
    </a:ext>
  </a:extLst>
</a:theme>
</file>

<file path=ppt/theme/theme3.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13BB72-0172-4E4B-837D-766CF99A3B72}">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customXml/itemProps2.xml><?xml version="1.0" encoding="utf-8"?>
<ds:datastoreItem xmlns:ds="http://schemas.openxmlformats.org/officeDocument/2006/customXml" ds:itemID="{580D5094-7253-4C53-A57D-4C26774C6A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505B514-F859-4C97-96F7-2541A8A46D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714</Words>
  <Application>Microsoft Office PowerPoint</Application>
  <PresentationFormat>A4 210 x 297 mm</PresentationFormat>
  <Paragraphs>65</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3</vt:i4>
      </vt:variant>
      <vt:variant>
        <vt:lpstr>埋め込まれた OLE サーバー</vt:lpstr>
      </vt:variant>
      <vt:variant>
        <vt:i4>1</vt:i4>
      </vt:variant>
      <vt:variant>
        <vt:lpstr>スライド タイトル</vt:lpstr>
      </vt:variant>
      <vt:variant>
        <vt:i4>2</vt:i4>
      </vt:variant>
    </vt:vector>
  </HeadingPairs>
  <TitlesOfParts>
    <vt:vector size="13" baseType="lpstr">
      <vt:lpstr>Meiryo UI</vt:lpstr>
      <vt:lpstr>Yu Gothic UI</vt:lpstr>
      <vt:lpstr>Arial</vt:lpstr>
      <vt:lpstr>Calibri</vt:lpstr>
      <vt:lpstr>Calibri Light</vt:lpstr>
      <vt:lpstr>Verdana</vt:lpstr>
      <vt:lpstr>Wingdings</vt:lpstr>
      <vt:lpstr>DT Template_A4_J_202201</vt:lpstr>
      <vt:lpstr>DT Template_A4_J_202201_補足版</vt:lpstr>
      <vt:lpstr>コンテンツ_Light</vt:lpstr>
      <vt:lpstr>think-cell スライド</vt:lpstr>
      <vt:lpstr>「事業所IDとそのデジタル認証基盤」​​（SBIホールディングス株式会社​） （1/2）</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2024-03-05T00:25:33Z</dcterms:created>
  <dcterms:modified xsi:type="dcterms:W3CDTF">2024-06-04T08:32:35Z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2024-03-05T00:25:40Z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7d92cd00-89e3-4ca9-bba7-6f0909a9deb5</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