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08" r:id="rId4"/>
  </p:sldMasterIdLst>
  <p:notesMasterIdLst>
    <p:notesMasterId r:id="rId7"/>
  </p:notesMasterIdLst>
  <p:handoutMasterIdLst>
    <p:handoutMasterId r:id="rId8"/>
  </p:handoutMasterIdLst>
  <p:sldIdLst>
    <p:sldId id="2147472657" r:id="rId5"/>
    <p:sldId id="425" r:id="rId6"/>
  </p:sldIdLst>
  <p:sldSz cx="9906000" cy="6858000" type="A4"/>
  <p:notesSz cx="6807200" cy="9939338"/>
  <p:custDataLst>
    <p:tags r:id="rId9"/>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12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DC462F-04CF-487D-B22F-1D82CA289ECF}" v="5" dt="2024-04-10T02:41:49.880"/>
  </p1510:revLst>
</p1510:revInfo>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677" autoAdjust="0"/>
    <p:restoredTop sz="96391" autoAdjust="0"/>
  </p:normalViewPr>
  <p:slideViewPr>
    <p:cSldViewPr snapToGrid="0" showGuides="1">
      <p:cViewPr varScale="1">
        <p:scale>
          <a:sx n="170" d="100"/>
          <a:sy n="170" d="100"/>
        </p:scale>
        <p:origin x="1800" y="150"/>
      </p:cViewPr>
      <p:guideLst>
        <p:guide pos="312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4" d="100"/>
          <a:sy n="74" d="100"/>
        </p:scale>
        <p:origin x="40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tags" Target="tags/tag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C85D748-EDF5-72AD-A12B-11D25A8930BA}"/>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0E94C6B-CEBE-A8BC-2562-5DDE6897DCCC}"/>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F2C8F3A3-07AD-427D-8E22-DD858B88B29D}" type="datetimeFigureOut">
              <a:rPr kumimoji="1" lang="ja-JP" altLang="en-US" smtClean="0"/>
              <a:t>2024/6/4</a:t>
            </a:fld>
            <a:endParaRPr kumimoji="1" lang="ja-JP" altLang="en-US"/>
          </a:p>
        </p:txBody>
      </p:sp>
      <p:sp>
        <p:nvSpPr>
          <p:cNvPr id="4" name="フッター プレースホルダー 3">
            <a:extLst>
              <a:ext uri="{FF2B5EF4-FFF2-40B4-BE49-F238E27FC236}">
                <a16:creationId xmlns:a16="http://schemas.microsoft.com/office/drawing/2014/main" id="{91B140E9-14C2-A29D-1107-2D0B2711F652}"/>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763F226-09A3-D57E-BF47-E11E079CB5D9}"/>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2991E0DE-9570-4C61-AE68-708F6D0731A7}" type="slidenum">
              <a:rPr kumimoji="1" lang="ja-JP" altLang="en-US" smtClean="0"/>
              <a:t>‹#›</a:t>
            </a:fld>
            <a:endParaRPr kumimoji="1" lang="ja-JP" altLang="en-US"/>
          </a:p>
        </p:txBody>
      </p:sp>
    </p:spTree>
    <p:extLst>
      <p:ext uri="{BB962C8B-B14F-4D97-AF65-F5344CB8AC3E}">
        <p14:creationId xmlns:p14="http://schemas.microsoft.com/office/powerpoint/2010/main" val="176391025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0"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375" cy="498966"/>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2024/6/4</a:t>
            </a:fld>
            <a:endParaRPr kumimoji="1" lang="ja-JP" altLang="en-US"/>
          </a:p>
        </p:txBody>
      </p:sp>
      <p:sp>
        <p:nvSpPr>
          <p:cNvPr id="4"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2236" tIns="46118" rIns="92236" bIns="46118" rtlCol="0" anchor="ctr"/>
          <a:lstStyle/>
          <a:p>
            <a:endParaRPr lang="ja-JP" altLang="en-US" dirty="0"/>
          </a:p>
        </p:txBody>
      </p:sp>
      <p:sp>
        <p:nvSpPr>
          <p:cNvPr id="5" name="ノート プレースホルダー 4"/>
          <p:cNvSpPr>
            <a:spLocks noGrp="1"/>
          </p:cNvSpPr>
          <p:nvPr>
            <p:ph type="body" sz="quarter" idx="3"/>
          </p:nvPr>
        </p:nvSpPr>
        <p:spPr>
          <a:xfrm>
            <a:off x="680239" y="4783357"/>
            <a:ext cx="5446723" cy="3913364"/>
          </a:xfrm>
          <a:prstGeom prst="rect">
            <a:avLst/>
          </a:prstGeom>
        </p:spPr>
        <p:txBody>
          <a:bodyPr vert="horz" lIns="92236" tIns="46118" rIns="92236" bIns="46118"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1" y="9440372"/>
            <a:ext cx="2950374" cy="498966"/>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lang="ja-JP" altLang="en-US" sz="1200" dirty="0">
              <a:solidFill>
                <a:schemeClr val="accent2">
                  <a:lumMod val="75000"/>
                  <a:lumOff val="25000"/>
                </a:schemeClr>
              </a:solidFill>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3150589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502286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689363007"/>
      </p:ext>
    </p:extLst>
  </p:cSld>
  <p:clrMapOvr>
    <a:masterClrMapping/>
  </p:clrMapOvr>
  <p:hf hdr="0"/>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3"/>
            </p:custDataLst>
            <p:extLst>
              <p:ext uri="{D42A27DB-BD31-4B8C-83A1-F6EECF244321}">
                <p14:modId xmlns:p14="http://schemas.microsoft.com/office/powerpoint/2010/main" val="14359238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63" imgH="564" progId="TCLayout.ActiveDocument.1">
                  <p:embed/>
                </p:oleObj>
              </mc:Choice>
              <mc:Fallback>
                <p:oleObj name="think-cell スライド" r:id="rId4" imgW="563" imgH="564" progId="TCLayout.ActiveDocument.1">
                  <p:embed/>
                  <p:pic>
                    <p:nvPicPr>
                      <p:cNvPr id="4" name="オブジェクト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dirty="0"/>
              <a:t>キーメッセージを入力（本スライドで一番伝えたいこと＜名詞止め・体言止め不可＞）</a:t>
            </a:r>
            <a:endParaRPr lang="en-US" noProof="0" dirty="0"/>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3" name="テキスト プレースホルダー 2"/>
          <p:cNvSpPr>
            <a:spLocks noGrp="1"/>
          </p:cNvSpPr>
          <p:nvPr>
            <p:ph type="body" idx="1"/>
          </p:nvPr>
        </p:nvSpPr>
        <p:spPr bwMode="gray">
          <a:xfrm>
            <a:off x="416999" y="1476000"/>
            <a:ext cx="9073075" cy="4824000"/>
          </a:xfrm>
          <a:prstGeom prst="rect">
            <a:avLst/>
          </a:prstGeom>
        </p:spPr>
        <p:txBody>
          <a:bodyPr vert="horz" lIns="0" tIns="0" rIns="0" bIns="0" rtlCol="0">
            <a:no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endParaRPr kumimoji="1" lang="en-US" altLang="ja-JP" dirty="0"/>
          </a:p>
          <a:p>
            <a:pPr lvl="2"/>
            <a:r>
              <a:rPr kumimoji="1" lang="ja-JP" altLang="en-US" dirty="0"/>
              <a:t>第 </a:t>
            </a:r>
            <a:r>
              <a:rPr kumimoji="1" lang="en-US" altLang="ja-JP" dirty="0"/>
              <a:t>2 </a:t>
            </a:r>
            <a:r>
              <a:rPr kumimoji="1" lang="ja-JP" altLang="en-US" dirty="0"/>
              <a:t>レベル</a:t>
            </a:r>
            <a:endParaRPr kumimoji="1" lang="en-US" altLang="ja-JP" dirty="0"/>
          </a:p>
          <a:p>
            <a:pPr lvl="3"/>
            <a:r>
              <a:rPr kumimoji="1" lang="ja-JP" altLang="en-US" dirty="0"/>
              <a:t>第 </a:t>
            </a:r>
            <a:r>
              <a:rPr kumimoji="1" lang="en-US" altLang="ja-JP" dirty="0"/>
              <a:t>3 </a:t>
            </a:r>
            <a:r>
              <a:rPr kumimoji="1" lang="ja-JP" altLang="en-US" dirty="0"/>
              <a:t>レベル</a:t>
            </a:r>
            <a:endParaRPr kumimoji="1" lang="en-US" altLang="ja-JP" dirty="0"/>
          </a:p>
        </p:txBody>
      </p:sp>
      <p:sp>
        <p:nvSpPr>
          <p:cNvPr id="5" name="日付プレースホルダー 4">
            <a:extLst>
              <a:ext uri="{FF2B5EF4-FFF2-40B4-BE49-F238E27FC236}">
                <a16:creationId xmlns:a16="http://schemas.microsoft.com/office/drawing/2014/main" id="{E4C0FFE5-9BDB-4F97-92E4-5E9243BDA74A}"/>
              </a:ext>
            </a:extLst>
          </p:cNvPr>
          <p:cNvSpPr>
            <a:spLocks noGrp="1"/>
          </p:cNvSpPr>
          <p:nvPr>
            <p:ph type="dt" sz="half" idx="2"/>
          </p:nvPr>
        </p:nvSpPr>
        <p:spPr bwMode="gray">
          <a:xfrm>
            <a:off x="4508167" y="6444000"/>
            <a:ext cx="889667" cy="169277"/>
          </a:xfrm>
          <a:prstGeom prst="rect">
            <a:avLst/>
          </a:prstGeom>
        </p:spPr>
        <p:txBody>
          <a:bodyPr vert="horz" wrap="none" lIns="0" tIns="0" rIns="0" bIns="0" rtlCol="0" anchor="t" anchorCtr="0">
            <a:spAutoFit/>
          </a:bodyPr>
          <a:lstStyle>
            <a:lvl1pPr>
              <a:defRPr kumimoji="1" lang="en-US" altLang="ja-JP" sz="1100" smtClean="0">
                <a:solidFill>
                  <a:srgbClr val="75787B"/>
                </a:solidFill>
                <a:latin typeface="+mn-lt"/>
                <a:cs typeface="+mn-cs"/>
              </a:defRPr>
            </a:lvl1pPr>
          </a:lstStyle>
          <a:p>
            <a:pPr algn="ctr"/>
            <a:r>
              <a:rPr lang="en-US"/>
              <a:t>&lt; Confidential &gt;</a:t>
            </a:r>
            <a:endParaRPr lang="en-US" dirty="0"/>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3936" r:id="rId1"/>
  </p:sldLayoutIdLst>
  <p:hf hdr="0"/>
  <p:txStyles>
    <p:title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p:titleStyle>
    <p:bodyStyle>
      <a:lvl1pPr marL="0" marR="0" indent="0" algn="l" defTabSz="990564" rtl="0" eaLnBrk="1" fontAlgn="auto" latinLnBrk="0" hangingPunct="1">
        <a:lnSpc>
          <a:spcPct val="110000"/>
        </a:lnSpc>
        <a:spcBef>
          <a:spcPts val="600"/>
        </a:spcBef>
        <a:spcAft>
          <a:spcPts val="0"/>
        </a:spcAft>
        <a:buClrTx/>
        <a:buSzPct val="100000"/>
        <a:buFont typeface="Arial" panose="020B0604020202020204" pitchFamily="34" charset="0"/>
        <a:buNone/>
        <a:tabLst/>
        <a:defRPr kumimoji="1" sz="1200" b="0" kern="1200">
          <a:solidFill>
            <a:schemeClr val="tx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1" orient="horz" pos="96">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6" orient="horz" pos="504">
          <p15:clr>
            <a:srgbClr val="A4A3A4"/>
          </p15:clr>
        </p15:guide>
        <p15:guide id="7" orient="horz" pos="640">
          <p15:clr>
            <a:srgbClr val="A4A3A4"/>
          </p15:clr>
        </p15:guide>
        <p15:guide id="8" orient="horz" pos="935">
          <p15:clr>
            <a:srgbClr val="A4A3A4"/>
          </p15:clr>
        </p15:guide>
        <p15:guide id="9" orient="horz" pos="3974">
          <p15:clr>
            <a:srgbClr val="A4A3A4"/>
          </p15:clr>
        </p15:guide>
        <p15:guide id="10" orient="horz" pos="4156">
          <p15:clr>
            <a:srgbClr val="A4A3A4"/>
          </p15:clr>
        </p15:guide>
        <p15:guide id="11" orient="horz" pos="4269">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2.emf"/><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49692CB-7D99-8D43-9BED-69BAA07D3C2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3" name="think-cell data - do not delete" hidden="1">
                        <a:extLst>
                          <a:ext uri="{FF2B5EF4-FFF2-40B4-BE49-F238E27FC236}">
                            <a16:creationId xmlns:a16="http://schemas.microsoft.com/office/drawing/2014/main" id="{049692CB-7D99-8D43-9BED-69BAA07D3C2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正方形/長方形 1">
            <a:extLst>
              <a:ext uri="{FF2B5EF4-FFF2-40B4-BE49-F238E27FC236}">
                <a16:creationId xmlns:a16="http://schemas.microsoft.com/office/drawing/2014/main" id="{EE0ED1C7-FADC-D975-B3F7-F72F505EDFFA}"/>
              </a:ext>
            </a:extLst>
          </p:cNvPr>
          <p:cNvSpPr/>
          <p:nvPr/>
        </p:nvSpPr>
        <p:spPr>
          <a:xfrm>
            <a:off x="369809" y="951683"/>
            <a:ext cx="4352151" cy="360000"/>
          </a:xfrm>
          <a:prstGeom prst="rect">
            <a:avLst/>
          </a:prstGeom>
          <a:solidFill>
            <a:schemeClr val="bg1">
              <a:lumMod val="5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a:solidFill>
                  <a:schemeClr val="bg1"/>
                </a:solidFill>
                <a:latin typeface="+mj-ea"/>
                <a:ea typeface="+mj-ea"/>
              </a:rPr>
              <a:t>現在の課題（ペインポイント）</a:t>
            </a:r>
          </a:p>
        </p:txBody>
      </p:sp>
      <p:sp>
        <p:nvSpPr>
          <p:cNvPr id="70" name="正方形/長方形 69">
            <a:extLst>
              <a:ext uri="{FF2B5EF4-FFF2-40B4-BE49-F238E27FC236}">
                <a16:creationId xmlns:a16="http://schemas.microsoft.com/office/drawing/2014/main" id="{3EF45F38-9A67-03D4-5543-8C7AB5F92713}"/>
              </a:ext>
            </a:extLst>
          </p:cNvPr>
          <p:cNvSpPr/>
          <p:nvPr/>
        </p:nvSpPr>
        <p:spPr>
          <a:xfrm>
            <a:off x="5080830" y="951683"/>
            <a:ext cx="4352245" cy="360000"/>
          </a:xfrm>
          <a:prstGeom prst="rect">
            <a:avLst/>
          </a:prstGeom>
          <a:solidFill>
            <a:schemeClr val="accent1"/>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latin typeface="+mj-ea"/>
                <a:ea typeface="+mj-ea"/>
              </a:rPr>
              <a:t>Trusted Web</a:t>
            </a:r>
            <a:r>
              <a:rPr kumimoji="1" lang="ja-JP" altLang="en-US" sz="1400" b="1" dirty="0">
                <a:solidFill>
                  <a:schemeClr val="bg1"/>
                </a:solidFill>
                <a:latin typeface="+mj-ea"/>
                <a:ea typeface="+mj-ea"/>
              </a:rPr>
              <a:t>の実現により解決する内容</a:t>
            </a:r>
          </a:p>
        </p:txBody>
      </p:sp>
      <p:sp>
        <p:nvSpPr>
          <p:cNvPr id="71" name="二等辺三角形 70">
            <a:extLst>
              <a:ext uri="{FF2B5EF4-FFF2-40B4-BE49-F238E27FC236}">
                <a16:creationId xmlns:a16="http://schemas.microsoft.com/office/drawing/2014/main" id="{BEC2496D-5F50-957F-9CC5-261502AFE461}"/>
              </a:ext>
            </a:extLst>
          </p:cNvPr>
          <p:cNvSpPr/>
          <p:nvPr/>
        </p:nvSpPr>
        <p:spPr>
          <a:xfrm rot="5400000">
            <a:off x="3704563" y="4994701"/>
            <a:ext cx="2406962" cy="196502"/>
          </a:xfrm>
          <a:prstGeom prst="triangle">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a:solidFill>
                <a:schemeClr val="tx1"/>
              </a:solidFill>
              <a:latin typeface="+mj-ea"/>
              <a:ea typeface="+mj-ea"/>
            </a:endParaRPr>
          </a:p>
        </p:txBody>
      </p:sp>
      <p:sp>
        <p:nvSpPr>
          <p:cNvPr id="72" name="正方形/長方形 71">
            <a:extLst>
              <a:ext uri="{FF2B5EF4-FFF2-40B4-BE49-F238E27FC236}">
                <a16:creationId xmlns:a16="http://schemas.microsoft.com/office/drawing/2014/main" id="{617CB950-C1FF-07E5-CB83-C12F78B14E7D}"/>
              </a:ext>
            </a:extLst>
          </p:cNvPr>
          <p:cNvSpPr/>
          <p:nvPr/>
        </p:nvSpPr>
        <p:spPr>
          <a:xfrm>
            <a:off x="365442" y="1313396"/>
            <a:ext cx="4356614" cy="2138582"/>
          </a:xfrm>
          <a:prstGeom prst="rect">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180975" indent="-180975">
              <a:spcBef>
                <a:spcPts val="300"/>
              </a:spcBef>
              <a:buFont typeface="Arial" panose="020B0604020202020204" pitchFamily="34" charset="0"/>
              <a:buChar char="•"/>
            </a:pPr>
            <a:r>
              <a:rPr lang="ja-JP" altLang="en-US" sz="1200" dirty="0">
                <a:solidFill>
                  <a:schemeClr val="tx1"/>
                </a:solidFill>
                <a:latin typeface="+mj-ea"/>
                <a:ea typeface="+mj-ea"/>
              </a:rPr>
              <a:t>育成機関は、育成した人材が国外で蓄積する職歴を把握できず、</a:t>
            </a:r>
            <a:r>
              <a:rPr lang="ja-JP" altLang="en-US" sz="1200" b="1" u="sng" dirty="0">
                <a:solidFill>
                  <a:srgbClr val="FF0000"/>
                </a:solidFill>
                <a:latin typeface="+mj-ea"/>
                <a:ea typeface="+mj-ea"/>
              </a:rPr>
              <a:t>教育効果を検証できない</a:t>
            </a:r>
            <a:r>
              <a:rPr lang="ja-JP" altLang="en-US" sz="1200" dirty="0">
                <a:solidFill>
                  <a:schemeClr val="tx1"/>
                </a:solidFill>
                <a:latin typeface="+mj-ea"/>
                <a:ea typeface="+mj-ea"/>
              </a:rPr>
              <a:t>。</a:t>
            </a:r>
            <a:endParaRPr lang="en-US" altLang="ja-JP" sz="1200" dirty="0">
              <a:solidFill>
                <a:schemeClr val="tx1"/>
              </a:solidFill>
              <a:latin typeface="+mj-ea"/>
              <a:ea typeface="+mj-ea"/>
            </a:endParaRPr>
          </a:p>
          <a:p>
            <a:pPr marL="180975" indent="-180975">
              <a:spcBef>
                <a:spcPts val="300"/>
              </a:spcBef>
              <a:buFont typeface="Arial" panose="020B0604020202020204" pitchFamily="34" charset="0"/>
              <a:buChar char="•"/>
            </a:pPr>
            <a:r>
              <a:rPr kumimoji="1" lang="ja-JP" altLang="ja-JP" sz="1200" b="0" i="0" u="none" strike="noStrike" kern="1200" cap="none" spc="0" normalizeH="0" baseline="0" dirty="0">
                <a:ln>
                  <a:noFill/>
                </a:ln>
                <a:solidFill>
                  <a:schemeClr val="tx1"/>
                </a:solidFill>
                <a:effectLst/>
                <a:uLnTx/>
                <a:uFillTx/>
                <a:latin typeface="+mn-lt"/>
                <a:ea typeface="+mn-ea"/>
                <a:cs typeface="Arial" charset="0"/>
              </a:rPr>
              <a:t>急速な円安や途上国の労働者賃金の上昇</a:t>
            </a:r>
            <a:r>
              <a:rPr kumimoji="1" lang="ja-JP" altLang="en-US" sz="1200" b="0" i="0" u="none" strike="noStrike" kern="1200" cap="none" spc="0" normalizeH="0" baseline="0" dirty="0">
                <a:ln>
                  <a:noFill/>
                </a:ln>
                <a:solidFill>
                  <a:schemeClr val="tx1"/>
                </a:solidFill>
                <a:effectLst/>
                <a:uLnTx/>
                <a:uFillTx/>
                <a:latin typeface="+mn-lt"/>
                <a:ea typeface="+mn-ea"/>
                <a:cs typeface="Arial" charset="0"/>
              </a:rPr>
              <a:t>、</a:t>
            </a:r>
            <a:r>
              <a:rPr kumimoji="1" lang="ja-JP" altLang="ja-JP" sz="1200" b="0" i="0" u="none" strike="noStrike" kern="1200" cap="none" spc="0" normalizeH="0" baseline="0" dirty="0">
                <a:ln>
                  <a:noFill/>
                </a:ln>
                <a:solidFill>
                  <a:schemeClr val="tx1"/>
                </a:solidFill>
                <a:effectLst/>
                <a:uLnTx/>
                <a:uFillTx/>
                <a:latin typeface="+mn-lt"/>
                <a:ea typeface="+mn-ea"/>
                <a:cs typeface="Arial" charset="0"/>
              </a:rPr>
              <a:t>先進国における日本労働者賃金の安さ</a:t>
            </a:r>
            <a:r>
              <a:rPr kumimoji="1" lang="ja-JP" altLang="en-US" sz="1200" b="0" i="0" u="none" strike="noStrike" kern="1200" cap="none" spc="0" normalizeH="0" baseline="0" dirty="0">
                <a:ln>
                  <a:noFill/>
                </a:ln>
                <a:solidFill>
                  <a:schemeClr val="tx1"/>
                </a:solidFill>
                <a:effectLst/>
                <a:uLnTx/>
                <a:uFillTx/>
                <a:latin typeface="+mn-lt"/>
                <a:ea typeface="+mn-ea"/>
                <a:cs typeface="Arial" charset="0"/>
              </a:rPr>
              <a:t>など</a:t>
            </a:r>
            <a:r>
              <a:rPr lang="ja-JP" altLang="ja-JP" sz="1200" b="1" u="sng" dirty="0">
                <a:solidFill>
                  <a:srgbClr val="FF0000"/>
                </a:solidFill>
                <a:latin typeface="+mj-ea"/>
                <a:ea typeface="+mj-ea"/>
              </a:rPr>
              <a:t>海外採用</a:t>
            </a:r>
            <a:r>
              <a:rPr lang="ja-JP" altLang="en-US" sz="1200" b="1" u="sng" dirty="0">
                <a:solidFill>
                  <a:srgbClr val="FF0000"/>
                </a:solidFill>
                <a:latin typeface="+mj-ea"/>
                <a:ea typeface="+mj-ea"/>
              </a:rPr>
              <a:t>の</a:t>
            </a:r>
            <a:r>
              <a:rPr lang="ja-JP" altLang="ja-JP" sz="1200" b="1" u="sng" dirty="0">
                <a:solidFill>
                  <a:srgbClr val="FF0000"/>
                </a:solidFill>
                <a:latin typeface="+mj-ea"/>
                <a:ea typeface="+mj-ea"/>
              </a:rPr>
              <a:t>難易度が高くなる</a:t>
            </a:r>
            <a:r>
              <a:rPr lang="ja-JP" altLang="ja-JP" sz="1200" dirty="0">
                <a:solidFill>
                  <a:schemeClr val="tx1"/>
                </a:solidFill>
                <a:latin typeface="+mj-ea"/>
                <a:ea typeface="+mj-ea"/>
              </a:rPr>
              <a:t>。</a:t>
            </a:r>
            <a:endParaRPr lang="en-US" altLang="ja-JP" sz="1200" dirty="0">
              <a:solidFill>
                <a:schemeClr val="tx1"/>
              </a:solidFill>
              <a:latin typeface="+mj-ea"/>
              <a:ea typeface="+mj-ea"/>
            </a:endParaRPr>
          </a:p>
          <a:p>
            <a:pPr marL="180975" indent="-180975">
              <a:spcBef>
                <a:spcPts val="300"/>
              </a:spcBef>
              <a:buFont typeface="Arial" panose="020B0604020202020204" pitchFamily="34" charset="0"/>
              <a:buChar char="•"/>
            </a:pPr>
            <a:r>
              <a:rPr lang="ja-JP" altLang="en-US" sz="1200" dirty="0">
                <a:solidFill>
                  <a:schemeClr val="tx1"/>
                </a:solidFill>
                <a:latin typeface="+mj-ea"/>
                <a:ea typeface="+mj-ea"/>
              </a:rPr>
              <a:t>海外人材は、自身の経歴を履歴書等の自己申告により説明するが、</a:t>
            </a:r>
            <a:r>
              <a:rPr lang="ja-JP" altLang="en-US" sz="1200" b="1" u="sng" dirty="0">
                <a:solidFill>
                  <a:srgbClr val="FF0000"/>
                </a:solidFill>
                <a:latin typeface="+mj-ea"/>
                <a:ea typeface="+mj-ea"/>
              </a:rPr>
              <a:t>客観性高い形で能力証明が困難である</a:t>
            </a:r>
            <a:r>
              <a:rPr lang="ja-JP" altLang="en-US" sz="1200" dirty="0">
                <a:solidFill>
                  <a:schemeClr val="tx1"/>
                </a:solidFill>
                <a:latin typeface="+mj-ea"/>
                <a:ea typeface="+mj-ea"/>
              </a:rPr>
              <a:t>。</a:t>
            </a:r>
            <a:endParaRPr lang="en-US" altLang="ja-JP" sz="1200" dirty="0">
              <a:solidFill>
                <a:schemeClr val="tx1"/>
              </a:solidFill>
              <a:latin typeface="+mj-ea"/>
              <a:ea typeface="+mj-ea"/>
            </a:endParaRPr>
          </a:p>
          <a:p>
            <a:pPr marL="180975" indent="-180975">
              <a:spcBef>
                <a:spcPts val="300"/>
              </a:spcBef>
              <a:buFont typeface="Arial" panose="020B0604020202020204" pitchFamily="34" charset="0"/>
              <a:buChar char="•"/>
            </a:pPr>
            <a:r>
              <a:rPr lang="ja-JP" altLang="en-US" sz="1200" dirty="0">
                <a:solidFill>
                  <a:schemeClr val="tx1"/>
                </a:solidFill>
                <a:latin typeface="+mj-ea"/>
                <a:ea typeface="+mj-ea"/>
              </a:rPr>
              <a:t>送り出し国は、国民が国外に転出すると、自国外における活動履歴の記録媒体がなく、把握が困難となり、</a:t>
            </a:r>
            <a:r>
              <a:rPr lang="ja-JP" altLang="en-US" sz="1200" b="1" u="sng" dirty="0">
                <a:solidFill>
                  <a:srgbClr val="FF0000"/>
                </a:solidFill>
                <a:latin typeface="+mj-ea"/>
                <a:ea typeface="+mj-ea"/>
              </a:rPr>
              <a:t>政策立案に繋がらない</a:t>
            </a:r>
            <a:r>
              <a:rPr lang="ja-JP" altLang="en-US" sz="1200" dirty="0">
                <a:solidFill>
                  <a:schemeClr val="tx1"/>
                </a:solidFill>
                <a:latin typeface="+mj-ea"/>
                <a:ea typeface="+mj-ea"/>
              </a:rPr>
              <a:t>。</a:t>
            </a:r>
            <a:endParaRPr lang="en-US" altLang="ja-JP" sz="1200" dirty="0">
              <a:solidFill>
                <a:schemeClr val="tx1"/>
              </a:solidFill>
              <a:latin typeface="+mj-ea"/>
              <a:ea typeface="+mj-ea"/>
            </a:endParaRPr>
          </a:p>
          <a:p>
            <a:pPr marL="180975" indent="-180975">
              <a:spcBef>
                <a:spcPts val="300"/>
              </a:spcBef>
              <a:buFont typeface="Arial" panose="020B0604020202020204" pitchFamily="34" charset="0"/>
              <a:buChar char="•"/>
            </a:pPr>
            <a:r>
              <a:rPr lang="ja-JP" altLang="en-US" sz="1200" dirty="0">
                <a:solidFill>
                  <a:schemeClr val="tx1"/>
                </a:solidFill>
                <a:latin typeface="+mj-ea"/>
                <a:ea typeface="+mj-ea"/>
              </a:rPr>
              <a:t>仲介業者（就職支援・能力評価）は、人材情報の入手</a:t>
            </a:r>
            <a:r>
              <a:rPr lang="en-US" altLang="ja-JP" sz="1200" dirty="0">
                <a:solidFill>
                  <a:schemeClr val="tx1"/>
                </a:solidFill>
                <a:latin typeface="+mj-ea"/>
                <a:ea typeface="+mj-ea"/>
              </a:rPr>
              <a:t>/</a:t>
            </a:r>
            <a:r>
              <a:rPr lang="ja-JP" altLang="en-US" sz="1200" dirty="0">
                <a:solidFill>
                  <a:schemeClr val="tx1"/>
                </a:solidFill>
                <a:latin typeface="+mj-ea"/>
                <a:ea typeface="+mj-ea"/>
              </a:rPr>
              <a:t>把握に大幅な工数が必要となり、</a:t>
            </a:r>
            <a:r>
              <a:rPr lang="ja-JP" altLang="en-US" sz="1200" b="1" u="sng" dirty="0">
                <a:solidFill>
                  <a:srgbClr val="FF0000"/>
                </a:solidFill>
                <a:latin typeface="+mj-ea"/>
                <a:ea typeface="+mj-ea"/>
              </a:rPr>
              <a:t>マッチング等の業務コストが増加</a:t>
            </a:r>
            <a:r>
              <a:rPr lang="ja-JP" altLang="en-US" sz="1200" dirty="0">
                <a:solidFill>
                  <a:schemeClr val="tx1"/>
                </a:solidFill>
                <a:latin typeface="+mj-ea"/>
                <a:ea typeface="+mj-ea"/>
              </a:rPr>
              <a:t>。</a:t>
            </a:r>
            <a:endParaRPr lang="en-US" altLang="ja-JP" sz="1200" dirty="0">
              <a:solidFill>
                <a:schemeClr val="tx1"/>
              </a:solidFill>
              <a:latin typeface="+mj-ea"/>
              <a:ea typeface="+mj-ea"/>
            </a:endParaRPr>
          </a:p>
          <a:p>
            <a:pPr marL="342900" indent="-342900">
              <a:spcBef>
                <a:spcPts val="300"/>
              </a:spcBef>
              <a:buFont typeface="Arial" panose="020B0604020202020204" pitchFamily="34" charset="0"/>
              <a:buChar char="•"/>
            </a:pPr>
            <a:endParaRPr lang="en-US" altLang="ja-JP" sz="1200" dirty="0">
              <a:solidFill>
                <a:schemeClr val="tx1"/>
              </a:solidFill>
              <a:latin typeface="+mj-ea"/>
              <a:ea typeface="+mj-ea"/>
            </a:endParaRPr>
          </a:p>
        </p:txBody>
      </p:sp>
      <p:sp>
        <p:nvSpPr>
          <p:cNvPr id="73" name="正方形/長方形 72">
            <a:extLst>
              <a:ext uri="{FF2B5EF4-FFF2-40B4-BE49-F238E27FC236}">
                <a16:creationId xmlns:a16="http://schemas.microsoft.com/office/drawing/2014/main" id="{A3BBA01E-DE1D-D556-30EB-66A1F06DF5E3}"/>
              </a:ext>
            </a:extLst>
          </p:cNvPr>
          <p:cNvSpPr/>
          <p:nvPr/>
        </p:nvSpPr>
        <p:spPr>
          <a:xfrm>
            <a:off x="5080321" y="1313396"/>
            <a:ext cx="4356615" cy="2134571"/>
          </a:xfrm>
          <a:prstGeom prst="rect">
            <a:avLst/>
          </a:prstGeom>
          <a:solidFill>
            <a:schemeClr val="accent1">
              <a:lumMod val="20000"/>
              <a:lumOff val="8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180975" indent="-180975">
              <a:spcBef>
                <a:spcPts val="300"/>
              </a:spcBef>
              <a:buFont typeface="Arial" panose="020B0604020202020204" pitchFamily="34" charset="0"/>
              <a:buChar char="•"/>
            </a:pPr>
            <a:r>
              <a:rPr lang="ja-JP" altLang="en-US" sz="1200" b="1" u="sng" dirty="0">
                <a:solidFill>
                  <a:schemeClr val="accent6"/>
                </a:solidFill>
                <a:latin typeface="+mj-ea"/>
                <a:ea typeface="+mj-ea"/>
              </a:rPr>
              <a:t>各ステークホルダーから発行される証明書を、本人認証された資格証として活用し、身元確認・当人認証を行うシステムを構築</a:t>
            </a:r>
            <a:r>
              <a:rPr lang="ja-JP" altLang="en-US" sz="1200" dirty="0">
                <a:solidFill>
                  <a:schemeClr val="tx1"/>
                </a:solidFill>
                <a:latin typeface="+mj-ea"/>
                <a:ea typeface="+mj-ea"/>
              </a:rPr>
              <a:t>できる。</a:t>
            </a:r>
            <a:endParaRPr lang="en-US" altLang="ja-JP" sz="1200" dirty="0">
              <a:solidFill>
                <a:schemeClr val="tx1"/>
              </a:solidFill>
              <a:latin typeface="+mj-ea"/>
              <a:ea typeface="+mj-ea"/>
            </a:endParaRPr>
          </a:p>
          <a:p>
            <a:pPr marL="180975" indent="-180975">
              <a:spcBef>
                <a:spcPts val="300"/>
              </a:spcBef>
              <a:buFont typeface="Arial" panose="020B0604020202020204" pitchFamily="34" charset="0"/>
              <a:buChar char="•"/>
            </a:pPr>
            <a:r>
              <a:rPr lang="ja-JP" altLang="en-US" sz="1200" dirty="0">
                <a:solidFill>
                  <a:schemeClr val="tx1"/>
                </a:solidFill>
                <a:latin typeface="+mj-ea"/>
                <a:ea typeface="+mj-ea"/>
              </a:rPr>
              <a:t>育成機関や受入機関、その他評価機関などの海外人材の学歴・職歴・スキル歴等の証明が可能な第三者機関から、海外人材に対して評価・実績を事前に証明書として発行することで、</a:t>
            </a:r>
            <a:r>
              <a:rPr lang="ja-JP" altLang="en-US" sz="1200" b="1" u="sng" dirty="0">
                <a:solidFill>
                  <a:schemeClr val="accent6"/>
                </a:solidFill>
                <a:latin typeface="+mj-ea"/>
                <a:ea typeface="+mj-ea"/>
              </a:rPr>
              <a:t>国境を越えても第三者立証が可能な個人情報流通システムが形成</a:t>
            </a:r>
            <a:r>
              <a:rPr lang="ja-JP" altLang="en-US" sz="1200" dirty="0">
                <a:solidFill>
                  <a:schemeClr val="tx1"/>
                </a:solidFill>
                <a:latin typeface="+mj-ea"/>
                <a:ea typeface="+mj-ea"/>
              </a:rPr>
              <a:t>される。</a:t>
            </a:r>
            <a:endParaRPr lang="en-US" altLang="ja-JP" sz="1200" dirty="0">
              <a:solidFill>
                <a:schemeClr val="tx1"/>
              </a:solidFill>
              <a:latin typeface="+mj-ea"/>
              <a:ea typeface="+mj-ea"/>
            </a:endParaRPr>
          </a:p>
          <a:p>
            <a:pPr marL="180975" indent="-180975">
              <a:spcBef>
                <a:spcPts val="300"/>
              </a:spcBef>
              <a:buFont typeface="Arial" panose="020B0604020202020204" pitchFamily="34" charset="0"/>
              <a:buChar char="•"/>
            </a:pPr>
            <a:r>
              <a:rPr lang="ja-JP" altLang="en-US" sz="1200" dirty="0">
                <a:solidFill>
                  <a:schemeClr val="tx1"/>
                </a:solidFill>
                <a:latin typeface="+mj-ea"/>
                <a:ea typeface="+mj-ea"/>
              </a:rPr>
              <a:t>海外人材の還流フロー（入国前・在日・帰国後）においてキャリア情報が証明され透明性が高まることで、</a:t>
            </a:r>
            <a:r>
              <a:rPr lang="ja-JP" altLang="en-US" sz="1200" b="1" u="sng" dirty="0">
                <a:solidFill>
                  <a:schemeClr val="accent6"/>
                </a:solidFill>
                <a:latin typeface="+mj-ea"/>
                <a:ea typeface="+mj-ea"/>
              </a:rPr>
              <a:t>これまで流動性が低かった海外人材の採用市場を活性化させ、さらに、証明書を発行する受入機関の魅力を向上させ、海外人材の流動性を加速</a:t>
            </a:r>
            <a:r>
              <a:rPr lang="ja-JP" altLang="en-US" sz="1200" dirty="0">
                <a:solidFill>
                  <a:schemeClr val="tx1"/>
                </a:solidFill>
                <a:latin typeface="+mj-ea"/>
                <a:ea typeface="+mj-ea"/>
              </a:rPr>
              <a:t>させる。</a:t>
            </a:r>
            <a:endParaRPr kumimoji="1" lang="en-US" altLang="ja-JP" sz="1200" dirty="0">
              <a:solidFill>
                <a:schemeClr val="tx1"/>
              </a:solidFill>
              <a:latin typeface="+mj-ea"/>
              <a:ea typeface="+mj-ea"/>
            </a:endParaRPr>
          </a:p>
        </p:txBody>
      </p:sp>
      <p:sp>
        <p:nvSpPr>
          <p:cNvPr id="74" name="テキスト ボックス 73">
            <a:extLst>
              <a:ext uri="{FF2B5EF4-FFF2-40B4-BE49-F238E27FC236}">
                <a16:creationId xmlns:a16="http://schemas.microsoft.com/office/drawing/2014/main" id="{F1FD56D9-01FD-FF50-8165-D7621B10D172}"/>
              </a:ext>
            </a:extLst>
          </p:cNvPr>
          <p:cNvSpPr txBox="1"/>
          <p:nvPr/>
        </p:nvSpPr>
        <p:spPr>
          <a:xfrm>
            <a:off x="320407" y="3502243"/>
            <a:ext cx="4427999" cy="269357"/>
          </a:xfrm>
          <a:prstGeom prst="rect">
            <a:avLst/>
          </a:prstGeom>
          <a:noFill/>
        </p:spPr>
        <p:txBody>
          <a:bodyPr wrap="none" lIns="0" rIns="0" rtlCol="0">
            <a:noAutofit/>
          </a:bodyPr>
          <a:lstStyle/>
          <a:p>
            <a:pPr algn="ctr" defTabSz="288000"/>
            <a:r>
              <a:rPr kumimoji="1" lang="ja-JP" altLang="en-US" sz="1200" b="1" u="sng">
                <a:latin typeface="+mj-ea"/>
                <a:ea typeface="+mj-ea"/>
              </a:rPr>
              <a:t>課題解決前の事業スキーム図（</a:t>
            </a:r>
            <a:r>
              <a:rPr lang="en-US" altLang="ja-JP" sz="1200" b="1" u="sng">
                <a:latin typeface="+mj-ea"/>
                <a:ea typeface="+mj-ea"/>
              </a:rPr>
              <a:t>As-Is</a:t>
            </a:r>
            <a:r>
              <a:rPr kumimoji="1" lang="ja-JP" altLang="en-US" sz="1200" b="1" u="sng">
                <a:latin typeface="+mj-ea"/>
                <a:ea typeface="+mj-ea"/>
              </a:rPr>
              <a:t>）</a:t>
            </a:r>
          </a:p>
        </p:txBody>
      </p:sp>
      <p:sp>
        <p:nvSpPr>
          <p:cNvPr id="75" name="Rectangle: Rounded Corners 39">
            <a:extLst>
              <a:ext uri="{FF2B5EF4-FFF2-40B4-BE49-F238E27FC236}">
                <a16:creationId xmlns:a16="http://schemas.microsoft.com/office/drawing/2014/main" id="{25302F7E-957D-05F4-7B4C-CE196C9F60EC}"/>
              </a:ext>
            </a:extLst>
          </p:cNvPr>
          <p:cNvSpPr/>
          <p:nvPr/>
        </p:nvSpPr>
        <p:spPr bwMode="gray">
          <a:xfrm>
            <a:off x="372927" y="4437739"/>
            <a:ext cx="975275" cy="894396"/>
          </a:xfrm>
          <a:prstGeom prst="rect">
            <a:avLst/>
          </a:prstGeom>
          <a:solidFill>
            <a:srgbClr val="DCDCDC"/>
          </a:solidFill>
          <a:ln w="12700" cap="flat" cmpd="sng" algn="ctr">
            <a:solidFill>
              <a:srgbClr val="DCDCDC"/>
            </a:solidFill>
            <a:prstDash val="solid"/>
            <a:miter lim="800000"/>
          </a:ln>
          <a:effectLst/>
        </p:spPr>
        <p:txBody>
          <a:bodyPr wrap="none" lIns="36000" tIns="36000" rIns="36000" bIns="36000" rtlCol="0" anchor="ctr"/>
          <a:lstStyle/>
          <a:p>
            <a:pPr algn="ctr" defTabSz="457200" fontAlgn="auto">
              <a:spcBef>
                <a:spcPts val="0"/>
              </a:spcBef>
              <a:spcAft>
                <a:spcPts val="0"/>
              </a:spcAft>
            </a:pPr>
            <a:r>
              <a:rPr lang="ja-JP" altLang="en-US" sz="1200" kern="0" dirty="0">
                <a:solidFill>
                  <a:srgbClr val="000000"/>
                </a:solidFill>
                <a:latin typeface="+mj-ea"/>
                <a:ea typeface="+mj-ea"/>
                <a:cs typeface="+mn-cs"/>
              </a:rPr>
              <a:t>育成機関</a:t>
            </a:r>
            <a:endParaRPr lang="en-US" altLang="ja-JP" sz="800" kern="0" dirty="0">
              <a:solidFill>
                <a:srgbClr val="000000"/>
              </a:solidFill>
              <a:latin typeface="+mj-ea"/>
              <a:ea typeface="+mj-ea"/>
              <a:cs typeface="+mn-cs"/>
            </a:endParaRPr>
          </a:p>
          <a:p>
            <a:pPr algn="ctr" defTabSz="457200" fontAlgn="auto">
              <a:spcBef>
                <a:spcPts val="0"/>
              </a:spcBef>
              <a:spcAft>
                <a:spcPts val="0"/>
              </a:spcAft>
            </a:pPr>
            <a:r>
              <a:rPr lang="ja-JP" altLang="en-US" sz="800" kern="0" dirty="0">
                <a:solidFill>
                  <a:srgbClr val="000000"/>
                </a:solidFill>
                <a:latin typeface="+mj-ea"/>
                <a:ea typeface="+mj-ea"/>
                <a:cs typeface="+mn-cs"/>
              </a:rPr>
              <a:t>（大学・職業訓練校等）</a:t>
            </a:r>
            <a:endParaRPr lang="ja-JP" altLang="en-US" sz="1200" kern="0" dirty="0">
              <a:solidFill>
                <a:srgbClr val="000000"/>
              </a:solidFill>
              <a:latin typeface="+mj-ea"/>
              <a:ea typeface="+mj-ea"/>
              <a:cs typeface="+mn-cs"/>
            </a:endParaRPr>
          </a:p>
        </p:txBody>
      </p:sp>
      <p:cxnSp>
        <p:nvCxnSpPr>
          <p:cNvPr id="76" name="Straight Arrow Connector 52">
            <a:extLst>
              <a:ext uri="{FF2B5EF4-FFF2-40B4-BE49-F238E27FC236}">
                <a16:creationId xmlns:a16="http://schemas.microsoft.com/office/drawing/2014/main" id="{5540C79B-5DE3-39F0-B365-525496691F3A}"/>
              </a:ext>
            </a:extLst>
          </p:cNvPr>
          <p:cNvCxnSpPr>
            <a:cxnSpLocks/>
          </p:cNvCxnSpPr>
          <p:nvPr/>
        </p:nvCxnSpPr>
        <p:spPr bwMode="gray">
          <a:xfrm>
            <a:off x="1438568" y="4729328"/>
            <a:ext cx="495537" cy="0"/>
          </a:xfrm>
          <a:prstGeom prst="straightConnector1">
            <a:avLst/>
          </a:prstGeom>
          <a:noFill/>
          <a:ln w="28575" cap="flat" cmpd="sng" algn="ctr">
            <a:solidFill>
              <a:schemeClr val="tx1"/>
            </a:solidFill>
            <a:prstDash val="solid"/>
            <a:miter lim="800000"/>
            <a:tailEnd type="triangle"/>
          </a:ln>
          <a:effectLst/>
        </p:spPr>
      </p:cxnSp>
      <p:sp>
        <p:nvSpPr>
          <p:cNvPr id="77" name="TextBox 53">
            <a:extLst>
              <a:ext uri="{FF2B5EF4-FFF2-40B4-BE49-F238E27FC236}">
                <a16:creationId xmlns:a16="http://schemas.microsoft.com/office/drawing/2014/main" id="{A3D95844-CA2A-0E16-EB70-918B529A5036}"/>
              </a:ext>
            </a:extLst>
          </p:cNvPr>
          <p:cNvSpPr txBox="1"/>
          <p:nvPr/>
        </p:nvSpPr>
        <p:spPr>
          <a:xfrm>
            <a:off x="1320315" y="4468323"/>
            <a:ext cx="697627" cy="215444"/>
          </a:xfrm>
          <a:prstGeom prst="rect">
            <a:avLst/>
          </a:prstGeom>
          <a:noFill/>
        </p:spPr>
        <p:txBody>
          <a:bodyPr wrap="none" rtlCol="0">
            <a:spAutoFit/>
          </a:bodyPr>
          <a:lstStyle/>
          <a:p>
            <a:pPr algn="ctr" defTabSz="457200"/>
            <a:r>
              <a:rPr lang="ja-JP" altLang="en-US" sz="800" dirty="0">
                <a:latin typeface="+mj-ea"/>
                <a:ea typeface="+mj-ea"/>
              </a:rPr>
              <a:t>証明書発行</a:t>
            </a:r>
            <a:endParaRPr lang="en-US" altLang="ja-JP" sz="800" dirty="0">
              <a:latin typeface="+mj-ea"/>
              <a:ea typeface="+mj-ea"/>
            </a:endParaRPr>
          </a:p>
        </p:txBody>
      </p:sp>
      <p:cxnSp>
        <p:nvCxnSpPr>
          <p:cNvPr id="78" name="Straight Arrow Connector 54">
            <a:extLst>
              <a:ext uri="{FF2B5EF4-FFF2-40B4-BE49-F238E27FC236}">
                <a16:creationId xmlns:a16="http://schemas.microsoft.com/office/drawing/2014/main" id="{682C9B2C-9A7C-02A2-C930-CC3BDCEEA992}"/>
              </a:ext>
            </a:extLst>
          </p:cNvPr>
          <p:cNvCxnSpPr>
            <a:cxnSpLocks/>
          </p:cNvCxnSpPr>
          <p:nvPr/>
        </p:nvCxnSpPr>
        <p:spPr bwMode="gray">
          <a:xfrm>
            <a:off x="3062957" y="4659665"/>
            <a:ext cx="495537" cy="0"/>
          </a:xfrm>
          <a:prstGeom prst="straightConnector1">
            <a:avLst/>
          </a:prstGeom>
          <a:noFill/>
          <a:ln w="28575" cap="flat" cmpd="sng" algn="ctr">
            <a:solidFill>
              <a:schemeClr val="tx1"/>
            </a:solidFill>
            <a:prstDash val="solid"/>
            <a:miter lim="800000"/>
            <a:tailEnd type="triangle"/>
          </a:ln>
          <a:effectLst/>
        </p:spPr>
      </p:cxnSp>
      <p:sp>
        <p:nvSpPr>
          <p:cNvPr id="79" name="TextBox 55">
            <a:extLst>
              <a:ext uri="{FF2B5EF4-FFF2-40B4-BE49-F238E27FC236}">
                <a16:creationId xmlns:a16="http://schemas.microsoft.com/office/drawing/2014/main" id="{CFECDFD7-2F2F-EFD3-CD2A-A36A61E930EC}"/>
              </a:ext>
            </a:extLst>
          </p:cNvPr>
          <p:cNvSpPr txBox="1"/>
          <p:nvPr/>
        </p:nvSpPr>
        <p:spPr>
          <a:xfrm>
            <a:off x="3104547" y="4407080"/>
            <a:ext cx="389850" cy="215444"/>
          </a:xfrm>
          <a:prstGeom prst="rect">
            <a:avLst/>
          </a:prstGeom>
          <a:noFill/>
        </p:spPr>
        <p:txBody>
          <a:bodyPr wrap="none" rtlCol="0">
            <a:spAutoFit/>
          </a:bodyPr>
          <a:lstStyle/>
          <a:p>
            <a:pPr algn="ctr" defTabSz="457200"/>
            <a:r>
              <a:rPr lang="ja-JP" altLang="en-US" sz="800">
                <a:latin typeface="+mj-ea"/>
                <a:ea typeface="+mj-ea"/>
              </a:rPr>
              <a:t>就職</a:t>
            </a:r>
            <a:endParaRPr lang="en-US" altLang="ja-JP" sz="800">
              <a:latin typeface="+mj-ea"/>
              <a:ea typeface="+mj-ea"/>
            </a:endParaRPr>
          </a:p>
        </p:txBody>
      </p:sp>
      <p:sp>
        <p:nvSpPr>
          <p:cNvPr id="80" name="Rectangle: Rounded Corners 60">
            <a:extLst>
              <a:ext uri="{FF2B5EF4-FFF2-40B4-BE49-F238E27FC236}">
                <a16:creationId xmlns:a16="http://schemas.microsoft.com/office/drawing/2014/main" id="{3017C42F-444F-D43C-A69A-920CBCC00DE3}"/>
              </a:ext>
            </a:extLst>
          </p:cNvPr>
          <p:cNvSpPr/>
          <p:nvPr/>
        </p:nvSpPr>
        <p:spPr bwMode="gray">
          <a:xfrm>
            <a:off x="3659464" y="4417388"/>
            <a:ext cx="975275" cy="894396"/>
          </a:xfrm>
          <a:prstGeom prst="rect">
            <a:avLst/>
          </a:prstGeom>
          <a:solidFill>
            <a:srgbClr val="DCDCDC"/>
          </a:solidFill>
          <a:ln w="12700" cap="flat" cmpd="sng" algn="ctr">
            <a:solidFill>
              <a:srgbClr val="DCDCDC"/>
            </a:solidFill>
            <a:prstDash val="solid"/>
            <a:miter lim="800000"/>
          </a:ln>
          <a:effectLst/>
        </p:spPr>
        <p:txBody>
          <a:bodyPr wrap="none" rtlCol="0" anchor="ctr"/>
          <a:lstStyle/>
          <a:p>
            <a:pPr algn="ctr" defTabSz="457200" fontAlgn="auto">
              <a:spcBef>
                <a:spcPts val="0"/>
              </a:spcBef>
              <a:spcAft>
                <a:spcPts val="0"/>
              </a:spcAft>
            </a:pPr>
            <a:r>
              <a:rPr lang="ja-JP" altLang="en-US" sz="1200" kern="0">
                <a:solidFill>
                  <a:srgbClr val="000000"/>
                </a:solidFill>
                <a:latin typeface="+mj-ea"/>
                <a:ea typeface="+mj-ea"/>
                <a:cs typeface="+mn-cs"/>
              </a:rPr>
              <a:t>受入機関</a:t>
            </a:r>
            <a:endParaRPr lang="en-US" altLang="ja-JP" sz="1200" kern="0">
              <a:solidFill>
                <a:srgbClr val="000000"/>
              </a:solidFill>
              <a:latin typeface="+mj-ea"/>
              <a:ea typeface="+mj-ea"/>
              <a:cs typeface="+mn-cs"/>
            </a:endParaRPr>
          </a:p>
          <a:p>
            <a:pPr algn="ctr" defTabSz="457200" fontAlgn="auto">
              <a:spcBef>
                <a:spcPts val="0"/>
              </a:spcBef>
              <a:spcAft>
                <a:spcPts val="0"/>
              </a:spcAft>
            </a:pPr>
            <a:r>
              <a:rPr lang="ja-JP" altLang="en-US" sz="1200" kern="0">
                <a:solidFill>
                  <a:srgbClr val="000000"/>
                </a:solidFill>
                <a:latin typeface="+mj-ea"/>
                <a:ea typeface="+mj-ea"/>
                <a:cs typeface="+mn-cs"/>
              </a:rPr>
              <a:t>（日本企業等）</a:t>
            </a:r>
          </a:p>
        </p:txBody>
      </p:sp>
      <p:sp>
        <p:nvSpPr>
          <p:cNvPr id="81" name="TextBox 63">
            <a:extLst>
              <a:ext uri="{FF2B5EF4-FFF2-40B4-BE49-F238E27FC236}">
                <a16:creationId xmlns:a16="http://schemas.microsoft.com/office/drawing/2014/main" id="{0A30F66B-D257-C566-E5D8-E853A00F1ECF}"/>
              </a:ext>
            </a:extLst>
          </p:cNvPr>
          <p:cNvSpPr txBox="1"/>
          <p:nvPr/>
        </p:nvSpPr>
        <p:spPr>
          <a:xfrm>
            <a:off x="3927998" y="5370738"/>
            <a:ext cx="456100" cy="441453"/>
          </a:xfrm>
          <a:prstGeom prst="rect">
            <a:avLst/>
          </a:prstGeom>
          <a:noFill/>
        </p:spPr>
        <p:txBody>
          <a:bodyPr vert="eaVert" wrap="none" lIns="0" rIns="0" rtlCol="0">
            <a:noAutofit/>
          </a:bodyPr>
          <a:lstStyle/>
          <a:p>
            <a:pPr algn="l" defTabSz="288000"/>
            <a:r>
              <a:rPr lang="en-US" altLang="ja-JP">
                <a:latin typeface="+mj-ea"/>
                <a:ea typeface="+mj-ea"/>
              </a:rPr>
              <a:t>…</a:t>
            </a:r>
            <a:endParaRPr kumimoji="1" lang="ja-JP" altLang="en-US">
              <a:latin typeface="+mj-ea"/>
              <a:ea typeface="+mj-ea"/>
            </a:endParaRPr>
          </a:p>
        </p:txBody>
      </p:sp>
      <p:sp>
        <p:nvSpPr>
          <p:cNvPr id="82" name="Speech Bubble: Rectangle with Corners Rounded 74">
            <a:extLst>
              <a:ext uri="{FF2B5EF4-FFF2-40B4-BE49-F238E27FC236}">
                <a16:creationId xmlns:a16="http://schemas.microsoft.com/office/drawing/2014/main" id="{B9831531-B957-C0D1-99DD-4FE3CADF71FA}"/>
              </a:ext>
            </a:extLst>
          </p:cNvPr>
          <p:cNvSpPr/>
          <p:nvPr/>
        </p:nvSpPr>
        <p:spPr>
          <a:xfrm>
            <a:off x="356688" y="3852856"/>
            <a:ext cx="1366720" cy="521093"/>
          </a:xfrm>
          <a:prstGeom prst="wedgeRectCallout">
            <a:avLst>
              <a:gd name="adj1" fmla="val -26875"/>
              <a:gd name="adj2" fmla="val 73814"/>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85725" indent="-85725">
              <a:buFont typeface="Arial" panose="020B0604020202020204" pitchFamily="34" charset="0"/>
              <a:buChar char="•"/>
            </a:pPr>
            <a:r>
              <a:rPr lang="ja-JP" altLang="en-US" sz="900" dirty="0">
                <a:solidFill>
                  <a:schemeClr val="tx1"/>
                </a:solidFill>
                <a:latin typeface="+mj-ea"/>
                <a:ea typeface="+mj-ea"/>
              </a:rPr>
              <a:t>育成した人材が国外で蓄積する職歴を把握困難</a:t>
            </a:r>
            <a:endParaRPr lang="en-US" altLang="ja-JP" sz="900" dirty="0">
              <a:solidFill>
                <a:schemeClr val="tx1"/>
              </a:solidFill>
              <a:latin typeface="+mj-ea"/>
              <a:ea typeface="+mj-ea"/>
            </a:endParaRPr>
          </a:p>
          <a:p>
            <a:pPr marL="85725" indent="-85725">
              <a:buFont typeface="Arial" panose="020B0604020202020204" pitchFamily="34" charset="0"/>
              <a:buChar char="•"/>
            </a:pPr>
            <a:r>
              <a:rPr lang="ja-JP" altLang="en-US" sz="900" b="1" u="sng" dirty="0">
                <a:solidFill>
                  <a:srgbClr val="FF0000"/>
                </a:solidFill>
                <a:latin typeface="+mj-ea"/>
                <a:ea typeface="+mj-ea"/>
              </a:rPr>
              <a:t>教育効果を検証できない</a:t>
            </a:r>
            <a:endParaRPr lang="ja-JP" altLang="en-US" sz="1200" b="1" u="sng" dirty="0">
              <a:solidFill>
                <a:srgbClr val="FF0000"/>
              </a:solidFill>
              <a:latin typeface="+mj-ea"/>
              <a:ea typeface="+mj-ea"/>
            </a:endParaRPr>
          </a:p>
        </p:txBody>
      </p:sp>
      <p:sp>
        <p:nvSpPr>
          <p:cNvPr id="83" name="Speech Bubble: Rectangle with Corners Rounded 75">
            <a:extLst>
              <a:ext uri="{FF2B5EF4-FFF2-40B4-BE49-F238E27FC236}">
                <a16:creationId xmlns:a16="http://schemas.microsoft.com/office/drawing/2014/main" id="{44C56085-CA07-1381-1350-54DDED0A242F}"/>
              </a:ext>
            </a:extLst>
          </p:cNvPr>
          <p:cNvSpPr/>
          <p:nvPr/>
        </p:nvSpPr>
        <p:spPr>
          <a:xfrm>
            <a:off x="3385285" y="3834420"/>
            <a:ext cx="1395178" cy="541825"/>
          </a:xfrm>
          <a:prstGeom prst="wedgeRectCallout">
            <a:avLst>
              <a:gd name="adj1" fmla="val 11787"/>
              <a:gd name="adj2" fmla="val 76239"/>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900" b="1" u="sng" dirty="0">
                <a:solidFill>
                  <a:srgbClr val="FF0000"/>
                </a:solidFill>
                <a:latin typeface="+mj-ea"/>
                <a:ea typeface="+mj-ea"/>
              </a:rPr>
              <a:t>ミスマッチ</a:t>
            </a:r>
            <a:r>
              <a:rPr kumimoji="1" lang="ja-JP" altLang="en-US" sz="900" b="0" i="0" u="none" strike="noStrike" kern="1200" cap="none" spc="0" normalizeH="0" baseline="0" dirty="0">
                <a:ln>
                  <a:noFill/>
                </a:ln>
                <a:solidFill>
                  <a:schemeClr val="tx1"/>
                </a:solidFill>
                <a:effectLst/>
                <a:uLnTx/>
                <a:uFillTx/>
                <a:latin typeface="+mn-lt"/>
                <a:ea typeface="+mn-ea"/>
                <a:cs typeface="Arial" charset="0"/>
              </a:rPr>
              <a:t>に加え、</a:t>
            </a:r>
            <a:r>
              <a:rPr kumimoji="1" lang="ja-JP" altLang="ja-JP" sz="900" b="0" i="0" u="none" strike="noStrike" kern="1200" cap="none" spc="0" normalizeH="0" baseline="0" dirty="0">
                <a:ln>
                  <a:noFill/>
                </a:ln>
                <a:solidFill>
                  <a:schemeClr val="tx1"/>
                </a:solidFill>
                <a:effectLst/>
                <a:uLnTx/>
                <a:uFillTx/>
                <a:latin typeface="+mn-lt"/>
                <a:ea typeface="+mn-ea"/>
                <a:cs typeface="Arial" charset="0"/>
              </a:rPr>
              <a:t>円安や途上国賃金の上昇</a:t>
            </a:r>
            <a:r>
              <a:rPr kumimoji="1" lang="ja-JP" altLang="en-US" sz="900" b="0" i="0" u="none" strike="noStrike" kern="1200" cap="none" spc="0" normalizeH="0" baseline="0" dirty="0">
                <a:ln>
                  <a:noFill/>
                </a:ln>
                <a:solidFill>
                  <a:schemeClr val="tx1"/>
                </a:solidFill>
                <a:effectLst/>
                <a:uLnTx/>
                <a:uFillTx/>
                <a:latin typeface="+mn-lt"/>
                <a:ea typeface="+mn-ea"/>
                <a:cs typeface="Arial" charset="0"/>
              </a:rPr>
              <a:t>など</a:t>
            </a:r>
            <a:r>
              <a:rPr lang="ja-JP" altLang="ja-JP" sz="900" b="1" u="sng" dirty="0">
                <a:solidFill>
                  <a:srgbClr val="FF0000"/>
                </a:solidFill>
                <a:latin typeface="+mj-ea"/>
                <a:ea typeface="+mj-ea"/>
              </a:rPr>
              <a:t>海外</a:t>
            </a:r>
            <a:r>
              <a:rPr lang="ja-JP" altLang="en-US" sz="900" b="1" u="sng" dirty="0">
                <a:solidFill>
                  <a:srgbClr val="FF0000"/>
                </a:solidFill>
                <a:latin typeface="+mj-ea"/>
                <a:ea typeface="+mj-ea"/>
              </a:rPr>
              <a:t>人材</a:t>
            </a:r>
            <a:r>
              <a:rPr lang="ja-JP" altLang="ja-JP" sz="900" b="1" u="sng" dirty="0">
                <a:solidFill>
                  <a:srgbClr val="FF0000"/>
                </a:solidFill>
                <a:latin typeface="+mj-ea"/>
                <a:ea typeface="+mj-ea"/>
              </a:rPr>
              <a:t>採用</a:t>
            </a:r>
            <a:r>
              <a:rPr lang="ja-JP" altLang="en-US" sz="900" b="1" u="sng" dirty="0">
                <a:solidFill>
                  <a:srgbClr val="FF0000"/>
                </a:solidFill>
                <a:latin typeface="+mj-ea"/>
                <a:ea typeface="+mj-ea"/>
              </a:rPr>
              <a:t>の</a:t>
            </a:r>
            <a:r>
              <a:rPr lang="ja-JP" altLang="ja-JP" sz="900" b="1" u="sng" dirty="0">
                <a:solidFill>
                  <a:srgbClr val="FF0000"/>
                </a:solidFill>
                <a:latin typeface="+mj-ea"/>
                <a:ea typeface="+mj-ea"/>
              </a:rPr>
              <a:t>難易度が高くなる</a:t>
            </a:r>
            <a:r>
              <a:rPr kumimoji="1" lang="ja-JP" altLang="en-US" sz="900" dirty="0">
                <a:solidFill>
                  <a:srgbClr val="FF0000"/>
                </a:solidFill>
                <a:latin typeface="+mj-ea"/>
                <a:ea typeface="+mj-ea"/>
                <a:cs typeface="Arial" charset="0"/>
              </a:rPr>
              <a:t>。</a:t>
            </a:r>
            <a:endParaRPr kumimoji="1" lang="en-US" altLang="ja-JP" sz="900" dirty="0">
              <a:solidFill>
                <a:srgbClr val="FF0000"/>
              </a:solidFill>
              <a:cs typeface="Arial" charset="0"/>
            </a:endParaRPr>
          </a:p>
        </p:txBody>
      </p:sp>
      <p:sp>
        <p:nvSpPr>
          <p:cNvPr id="84" name="Rectangle: Rounded Corners 37">
            <a:extLst>
              <a:ext uri="{FF2B5EF4-FFF2-40B4-BE49-F238E27FC236}">
                <a16:creationId xmlns:a16="http://schemas.microsoft.com/office/drawing/2014/main" id="{834F64EC-B164-C2AB-FE88-36FDFE8B3AAE}"/>
              </a:ext>
            </a:extLst>
          </p:cNvPr>
          <p:cNvSpPr/>
          <p:nvPr/>
        </p:nvSpPr>
        <p:spPr bwMode="gray">
          <a:xfrm>
            <a:off x="356688" y="5761670"/>
            <a:ext cx="2588741" cy="524232"/>
          </a:xfrm>
          <a:prstGeom prst="rect">
            <a:avLst/>
          </a:prstGeom>
          <a:solidFill>
            <a:srgbClr val="DCDCDC"/>
          </a:solidFill>
          <a:ln w="12700" cap="flat" cmpd="sng" algn="ctr">
            <a:solidFill>
              <a:srgbClr val="DCDCDC"/>
            </a:solidFill>
            <a:prstDash val="solid"/>
            <a:miter lim="800000"/>
          </a:ln>
          <a:effectLst/>
        </p:spPr>
        <p:txBody>
          <a:bodyPr wrap="none" lIns="36000" tIns="36000" rIns="36000" bIns="3600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rgbClr val="000000"/>
                </a:solidFill>
                <a:effectLst/>
                <a:uLnTx/>
                <a:uFillTx/>
                <a:latin typeface="+mj-ea"/>
                <a:ea typeface="+mj-ea"/>
                <a:cs typeface="+mn-cs"/>
              </a:rPr>
              <a:t>送り出し国</a:t>
            </a:r>
            <a:endParaRPr lang="en-US" altLang="ja-JP" sz="800" kern="0" dirty="0">
              <a:solidFill>
                <a:srgbClr val="000000"/>
              </a:solidFill>
              <a:latin typeface="+mj-ea"/>
              <a:ea typeface="+mj-ea"/>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r>
              <a:rPr lang="ja-JP" altLang="en-US" sz="800" kern="0" dirty="0">
                <a:solidFill>
                  <a:srgbClr val="000000"/>
                </a:solidFill>
                <a:latin typeface="+mj-ea"/>
                <a:ea typeface="+mj-ea"/>
                <a:cs typeface="+mn-cs"/>
              </a:rPr>
              <a:t>（労働雇用・社会保障省、教育科学技術省等）</a:t>
            </a:r>
          </a:p>
        </p:txBody>
      </p:sp>
      <p:cxnSp>
        <p:nvCxnSpPr>
          <p:cNvPr id="85" name="Straight Arrow Connector 66">
            <a:extLst>
              <a:ext uri="{FF2B5EF4-FFF2-40B4-BE49-F238E27FC236}">
                <a16:creationId xmlns:a16="http://schemas.microsoft.com/office/drawing/2014/main" id="{4ADFAABA-6F15-95F5-8BFB-4399439432D4}"/>
              </a:ext>
            </a:extLst>
          </p:cNvPr>
          <p:cNvCxnSpPr>
            <a:cxnSpLocks/>
          </p:cNvCxnSpPr>
          <p:nvPr/>
        </p:nvCxnSpPr>
        <p:spPr bwMode="gray">
          <a:xfrm>
            <a:off x="2457793" y="5332135"/>
            <a:ext cx="5162" cy="441453"/>
          </a:xfrm>
          <a:prstGeom prst="straightConnector1">
            <a:avLst/>
          </a:prstGeom>
          <a:noFill/>
          <a:ln w="28575" cap="flat" cmpd="sng" algn="ctr">
            <a:solidFill>
              <a:schemeClr val="tx1"/>
            </a:solidFill>
            <a:prstDash val="solid"/>
            <a:miter lim="800000"/>
            <a:tailEnd type="triangle"/>
          </a:ln>
          <a:effectLst/>
        </p:spPr>
      </p:cxnSp>
      <p:sp>
        <p:nvSpPr>
          <p:cNvPr id="86" name="TextBox 69">
            <a:extLst>
              <a:ext uri="{FF2B5EF4-FFF2-40B4-BE49-F238E27FC236}">
                <a16:creationId xmlns:a16="http://schemas.microsoft.com/office/drawing/2014/main" id="{96639042-309E-40EA-523B-CA2C2996EE5C}"/>
              </a:ext>
            </a:extLst>
          </p:cNvPr>
          <p:cNvSpPr txBox="1"/>
          <p:nvPr/>
        </p:nvSpPr>
        <p:spPr>
          <a:xfrm>
            <a:off x="2230195" y="5395924"/>
            <a:ext cx="564577" cy="246221"/>
          </a:xfrm>
          <a:prstGeom prst="rect">
            <a:avLst/>
          </a:prstGeom>
          <a:solidFill>
            <a:schemeClr val="bg1"/>
          </a:solidFill>
        </p:spPr>
        <p:txBody>
          <a:bodyPr wrap="none" tIns="0" bIns="0" rtlCol="0">
            <a:spAutoFit/>
          </a:bodyPr>
          <a:lstStyle/>
          <a:p>
            <a:pPr algn="ctr" defTabSz="457200"/>
            <a:r>
              <a:rPr lang="ja-JP" altLang="en-US" sz="800" dirty="0">
                <a:latin typeface="+mj-ea"/>
                <a:ea typeface="+mj-ea"/>
              </a:rPr>
              <a:t>渡航歴</a:t>
            </a:r>
            <a:endParaRPr lang="en-US" altLang="ja-JP" sz="800" dirty="0">
              <a:latin typeface="+mj-ea"/>
              <a:ea typeface="+mj-ea"/>
            </a:endParaRPr>
          </a:p>
          <a:p>
            <a:pPr algn="ctr" defTabSz="457200"/>
            <a:r>
              <a:rPr lang="ja-JP" altLang="en-US" sz="800" dirty="0">
                <a:latin typeface="+mj-ea"/>
                <a:ea typeface="+mj-ea"/>
              </a:rPr>
              <a:t>のみ報告</a:t>
            </a:r>
            <a:endParaRPr lang="en-US" altLang="ja-JP" sz="800" dirty="0">
              <a:latin typeface="+mj-ea"/>
              <a:ea typeface="+mj-ea"/>
            </a:endParaRPr>
          </a:p>
        </p:txBody>
      </p:sp>
      <p:cxnSp>
        <p:nvCxnSpPr>
          <p:cNvPr id="87" name="Straight Arrow Connector 66">
            <a:extLst>
              <a:ext uri="{FF2B5EF4-FFF2-40B4-BE49-F238E27FC236}">
                <a16:creationId xmlns:a16="http://schemas.microsoft.com/office/drawing/2014/main" id="{FB62DE0B-FD9E-3F81-D078-79A3303C0084}"/>
              </a:ext>
            </a:extLst>
          </p:cNvPr>
          <p:cNvCxnSpPr>
            <a:cxnSpLocks/>
          </p:cNvCxnSpPr>
          <p:nvPr/>
        </p:nvCxnSpPr>
        <p:spPr bwMode="gray">
          <a:xfrm>
            <a:off x="533454" y="5341913"/>
            <a:ext cx="5162" cy="441453"/>
          </a:xfrm>
          <a:prstGeom prst="straightConnector1">
            <a:avLst/>
          </a:prstGeom>
          <a:noFill/>
          <a:ln w="28575" cap="flat" cmpd="sng" algn="ctr">
            <a:solidFill>
              <a:schemeClr val="tx1"/>
            </a:solidFill>
            <a:prstDash val="solid"/>
            <a:miter lim="800000"/>
            <a:tailEnd type="triangle"/>
          </a:ln>
          <a:effectLst/>
        </p:spPr>
      </p:cxnSp>
      <p:sp>
        <p:nvSpPr>
          <p:cNvPr id="88" name="TextBox 69">
            <a:extLst>
              <a:ext uri="{FF2B5EF4-FFF2-40B4-BE49-F238E27FC236}">
                <a16:creationId xmlns:a16="http://schemas.microsoft.com/office/drawing/2014/main" id="{8004E57C-45F3-2872-8F84-A8AF70720CA0}"/>
              </a:ext>
            </a:extLst>
          </p:cNvPr>
          <p:cNvSpPr txBox="1"/>
          <p:nvPr/>
        </p:nvSpPr>
        <p:spPr>
          <a:xfrm>
            <a:off x="320759" y="5395924"/>
            <a:ext cx="564577" cy="246221"/>
          </a:xfrm>
          <a:prstGeom prst="rect">
            <a:avLst/>
          </a:prstGeom>
          <a:solidFill>
            <a:schemeClr val="bg1"/>
          </a:solidFill>
        </p:spPr>
        <p:txBody>
          <a:bodyPr wrap="none" tIns="0" bIns="0" rtlCol="0">
            <a:spAutoFit/>
          </a:bodyPr>
          <a:lstStyle/>
          <a:p>
            <a:pPr algn="ctr" defTabSz="457200"/>
            <a:r>
              <a:rPr lang="ja-JP" altLang="en-US" sz="800" dirty="0">
                <a:latin typeface="+mj-ea"/>
                <a:ea typeface="+mj-ea"/>
              </a:rPr>
              <a:t>卒業歴</a:t>
            </a:r>
            <a:endParaRPr lang="en-US" altLang="ja-JP" sz="800" dirty="0">
              <a:latin typeface="+mj-ea"/>
              <a:ea typeface="+mj-ea"/>
            </a:endParaRPr>
          </a:p>
          <a:p>
            <a:pPr algn="ctr" defTabSz="457200"/>
            <a:r>
              <a:rPr lang="ja-JP" altLang="en-US" sz="800" dirty="0">
                <a:latin typeface="+mj-ea"/>
                <a:ea typeface="+mj-ea"/>
              </a:rPr>
              <a:t>のみ報告</a:t>
            </a:r>
            <a:endParaRPr lang="en-US" altLang="ja-JP" sz="800" dirty="0">
              <a:latin typeface="+mj-ea"/>
              <a:ea typeface="+mj-ea"/>
            </a:endParaRPr>
          </a:p>
        </p:txBody>
      </p:sp>
      <p:sp>
        <p:nvSpPr>
          <p:cNvPr id="89" name="Rectangle: Rounded Corners 37">
            <a:extLst>
              <a:ext uri="{FF2B5EF4-FFF2-40B4-BE49-F238E27FC236}">
                <a16:creationId xmlns:a16="http://schemas.microsoft.com/office/drawing/2014/main" id="{6E91C2AB-F18B-0D2C-47D0-22A9F272D3FD}"/>
              </a:ext>
            </a:extLst>
          </p:cNvPr>
          <p:cNvSpPr/>
          <p:nvPr/>
        </p:nvSpPr>
        <p:spPr bwMode="gray">
          <a:xfrm>
            <a:off x="2007225" y="4412082"/>
            <a:ext cx="975275" cy="441453"/>
          </a:xfrm>
          <a:prstGeom prst="rect">
            <a:avLst/>
          </a:prstGeom>
          <a:solidFill>
            <a:srgbClr val="DCDCDC"/>
          </a:solidFill>
          <a:ln w="12700" cap="flat" cmpd="sng" algn="ctr">
            <a:solidFill>
              <a:srgbClr val="DCDCDC"/>
            </a:solidFill>
            <a:prstDash val="solid"/>
            <a:miter lim="800000"/>
          </a:ln>
          <a:effectLst/>
        </p:spPr>
        <p:txBody>
          <a:bodyPr wrap="none" lIns="36000" tIns="36000" rIns="36000" bIns="3600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rgbClr val="000000"/>
                </a:solidFill>
                <a:effectLst/>
                <a:uLnTx/>
                <a:uFillTx/>
                <a:latin typeface="+mj-ea"/>
                <a:ea typeface="+mj-ea"/>
                <a:cs typeface="+mn-cs"/>
              </a:rPr>
              <a:t>海外人材</a:t>
            </a:r>
            <a:endParaRPr lang="en-US" altLang="ja-JP" sz="800" kern="0" dirty="0">
              <a:solidFill>
                <a:srgbClr val="000000"/>
              </a:solidFill>
              <a:latin typeface="+mj-ea"/>
              <a:ea typeface="+mj-ea"/>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r>
              <a:rPr lang="en-US" altLang="ja-JP" sz="800" kern="0" dirty="0">
                <a:solidFill>
                  <a:srgbClr val="000000"/>
                </a:solidFill>
                <a:latin typeface="+mj-ea"/>
                <a:ea typeface="+mj-ea"/>
                <a:cs typeface="+mn-cs"/>
              </a:rPr>
              <a:t>(</a:t>
            </a:r>
            <a:r>
              <a:rPr lang="ja-JP" altLang="en-US" sz="800" kern="0" dirty="0">
                <a:solidFill>
                  <a:srgbClr val="000000"/>
                </a:solidFill>
                <a:latin typeface="+mj-ea"/>
                <a:ea typeface="+mj-ea"/>
                <a:cs typeface="+mn-cs"/>
              </a:rPr>
              <a:t>日本移住者</a:t>
            </a:r>
            <a:r>
              <a:rPr lang="en-US" altLang="ja-JP" sz="800" kern="0" dirty="0">
                <a:solidFill>
                  <a:srgbClr val="000000"/>
                </a:solidFill>
                <a:latin typeface="+mj-ea"/>
                <a:ea typeface="+mj-ea"/>
                <a:cs typeface="+mn-cs"/>
              </a:rPr>
              <a:t>)</a:t>
            </a:r>
            <a:endParaRPr lang="ja-JP" altLang="en-US" sz="800" kern="0" dirty="0">
              <a:solidFill>
                <a:srgbClr val="000000"/>
              </a:solidFill>
              <a:latin typeface="+mj-ea"/>
              <a:ea typeface="+mj-ea"/>
              <a:cs typeface="+mn-cs"/>
            </a:endParaRPr>
          </a:p>
        </p:txBody>
      </p:sp>
      <p:sp>
        <p:nvSpPr>
          <p:cNvPr id="90" name="Rectangle: Rounded Corners 37">
            <a:extLst>
              <a:ext uri="{FF2B5EF4-FFF2-40B4-BE49-F238E27FC236}">
                <a16:creationId xmlns:a16="http://schemas.microsoft.com/office/drawing/2014/main" id="{A95A926A-615C-F25B-D189-6B2FFA16F08A}"/>
              </a:ext>
            </a:extLst>
          </p:cNvPr>
          <p:cNvSpPr/>
          <p:nvPr/>
        </p:nvSpPr>
        <p:spPr bwMode="gray">
          <a:xfrm>
            <a:off x="1995321" y="4886224"/>
            <a:ext cx="975275" cy="427678"/>
          </a:xfrm>
          <a:prstGeom prst="rect">
            <a:avLst/>
          </a:prstGeom>
          <a:solidFill>
            <a:srgbClr val="DCDCDC"/>
          </a:solidFill>
          <a:ln w="12700" cap="flat" cmpd="sng" algn="ctr">
            <a:solidFill>
              <a:srgbClr val="DCDCDC"/>
            </a:solidFill>
            <a:prstDash val="solid"/>
            <a:miter lim="800000"/>
          </a:ln>
          <a:effectLst/>
        </p:spPr>
        <p:txBody>
          <a:bodyPr wrap="none" lIns="36000" tIns="36000" rIns="36000" bIns="3600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rgbClr val="000000"/>
                </a:solidFill>
                <a:effectLst/>
                <a:uLnTx/>
                <a:uFillTx/>
                <a:latin typeface="+mj-ea"/>
                <a:ea typeface="+mj-ea"/>
                <a:cs typeface="+mn-cs"/>
              </a:rPr>
              <a:t>仲介業者</a:t>
            </a:r>
            <a:endParaRPr kumimoji="0" lang="en-US" altLang="ja-JP" sz="1200" b="0" i="0" u="none" strike="noStrike" kern="0" cap="none" spc="0" normalizeH="0" baseline="0" noProof="0">
              <a:ln>
                <a:noFill/>
              </a:ln>
              <a:solidFill>
                <a:srgbClr val="000000"/>
              </a:solidFill>
              <a:effectLst/>
              <a:uLnTx/>
              <a:uFillTx/>
              <a:latin typeface="+mj-ea"/>
              <a:ea typeface="+mj-ea"/>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r>
              <a:rPr lang="en-US" altLang="ja-JP" sz="800" kern="0">
                <a:solidFill>
                  <a:srgbClr val="000000"/>
                </a:solidFill>
                <a:latin typeface="+mj-ea"/>
                <a:ea typeface="+mj-ea"/>
                <a:cs typeface="+mn-cs"/>
              </a:rPr>
              <a:t>(</a:t>
            </a:r>
            <a:r>
              <a:rPr lang="ja-JP" altLang="en-US" sz="800" kern="0">
                <a:solidFill>
                  <a:srgbClr val="000000"/>
                </a:solidFill>
                <a:latin typeface="+mj-ea"/>
                <a:ea typeface="+mj-ea"/>
                <a:cs typeface="+mn-cs"/>
              </a:rPr>
              <a:t>雇用支援等</a:t>
            </a:r>
            <a:r>
              <a:rPr lang="en-US" altLang="ja-JP" sz="800" kern="0">
                <a:solidFill>
                  <a:srgbClr val="000000"/>
                </a:solidFill>
                <a:latin typeface="+mj-ea"/>
                <a:ea typeface="+mj-ea"/>
                <a:cs typeface="+mn-cs"/>
              </a:rPr>
              <a:t>)</a:t>
            </a:r>
            <a:endParaRPr lang="ja-JP" altLang="en-US" sz="800" kern="0">
              <a:solidFill>
                <a:srgbClr val="000000"/>
              </a:solidFill>
              <a:latin typeface="+mj-ea"/>
              <a:ea typeface="+mj-ea"/>
              <a:cs typeface="+mn-cs"/>
            </a:endParaRPr>
          </a:p>
        </p:txBody>
      </p:sp>
      <p:sp>
        <p:nvSpPr>
          <p:cNvPr id="91" name="Speech Bubble: Rectangle with Corners Rounded 74">
            <a:extLst>
              <a:ext uri="{FF2B5EF4-FFF2-40B4-BE49-F238E27FC236}">
                <a16:creationId xmlns:a16="http://schemas.microsoft.com/office/drawing/2014/main" id="{6BFB04DB-51DE-D923-4FC9-09EAEDA35E18}"/>
              </a:ext>
            </a:extLst>
          </p:cNvPr>
          <p:cNvSpPr/>
          <p:nvPr/>
        </p:nvSpPr>
        <p:spPr>
          <a:xfrm>
            <a:off x="1826906" y="3852857"/>
            <a:ext cx="1499415" cy="525499"/>
          </a:xfrm>
          <a:prstGeom prst="wedgeRectCallout">
            <a:avLst>
              <a:gd name="adj1" fmla="val -10994"/>
              <a:gd name="adj2" fmla="val 66564"/>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spcBef>
                <a:spcPts val="300"/>
              </a:spcBef>
            </a:pPr>
            <a:r>
              <a:rPr lang="ja-JP" altLang="en-US" sz="900" dirty="0">
                <a:solidFill>
                  <a:schemeClr val="tx1"/>
                </a:solidFill>
                <a:latin typeface="+mj-ea"/>
                <a:ea typeface="+mj-ea"/>
              </a:rPr>
              <a:t>自身の経歴を履歴書等の自己申告により説明するが、</a:t>
            </a:r>
            <a:r>
              <a:rPr lang="ja-JP" altLang="en-US" sz="900" b="1" u="sng" dirty="0">
                <a:solidFill>
                  <a:srgbClr val="FF0000"/>
                </a:solidFill>
                <a:latin typeface="+mj-ea"/>
                <a:ea typeface="+mj-ea"/>
              </a:rPr>
              <a:t>客観性高い形で能力証明が困難</a:t>
            </a:r>
            <a:endParaRPr lang="en-US" altLang="ja-JP" sz="900" b="1" u="sng" dirty="0">
              <a:solidFill>
                <a:srgbClr val="FF0000"/>
              </a:solidFill>
              <a:latin typeface="+mj-ea"/>
              <a:ea typeface="+mj-ea"/>
            </a:endParaRPr>
          </a:p>
        </p:txBody>
      </p:sp>
      <p:sp>
        <p:nvSpPr>
          <p:cNvPr id="92" name="Speech Bubble: Rectangle with Corners Rounded 74">
            <a:extLst>
              <a:ext uri="{FF2B5EF4-FFF2-40B4-BE49-F238E27FC236}">
                <a16:creationId xmlns:a16="http://schemas.microsoft.com/office/drawing/2014/main" id="{E3C7586B-BE78-6CAE-938D-3BDE2C796451}"/>
              </a:ext>
            </a:extLst>
          </p:cNvPr>
          <p:cNvSpPr/>
          <p:nvPr/>
        </p:nvSpPr>
        <p:spPr>
          <a:xfrm>
            <a:off x="851193" y="5308396"/>
            <a:ext cx="1447959" cy="424618"/>
          </a:xfrm>
          <a:prstGeom prst="wedgeRectCallout">
            <a:avLst>
              <a:gd name="adj1" fmla="val 16988"/>
              <a:gd name="adj2" fmla="val 62938"/>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85725" indent="-85725">
              <a:buFont typeface="Arial" panose="020B0604020202020204" pitchFamily="34" charset="0"/>
              <a:buChar char="•"/>
            </a:pPr>
            <a:r>
              <a:rPr lang="ja-JP" altLang="en-US" sz="900">
                <a:solidFill>
                  <a:schemeClr val="tx1"/>
                </a:solidFill>
                <a:latin typeface="+mj-ea"/>
                <a:ea typeface="+mj-ea"/>
              </a:rPr>
              <a:t>国民が国外に転出すると、</a:t>
            </a:r>
            <a:r>
              <a:rPr lang="ja-JP" altLang="en-US" sz="900" b="1" u="sng">
                <a:solidFill>
                  <a:srgbClr val="FF0000"/>
                </a:solidFill>
                <a:latin typeface="+mj-ea"/>
                <a:ea typeface="+mj-ea"/>
              </a:rPr>
              <a:t>自国外の活動履歴の記録媒体がなく</a:t>
            </a:r>
            <a:r>
              <a:rPr lang="ja-JP" altLang="en-US" sz="900">
                <a:solidFill>
                  <a:schemeClr val="tx1"/>
                </a:solidFill>
                <a:latin typeface="+mj-ea"/>
                <a:ea typeface="+mj-ea"/>
              </a:rPr>
              <a:t>、把握が困難</a:t>
            </a:r>
            <a:endParaRPr kumimoji="1" lang="ja-JP" altLang="en-US" sz="900">
              <a:solidFill>
                <a:schemeClr val="tx1"/>
              </a:solidFill>
              <a:latin typeface="+mj-ea"/>
              <a:ea typeface="+mj-ea"/>
            </a:endParaRPr>
          </a:p>
        </p:txBody>
      </p:sp>
      <p:cxnSp>
        <p:nvCxnSpPr>
          <p:cNvPr id="93" name="Straight Arrow Connector 54">
            <a:extLst>
              <a:ext uri="{FF2B5EF4-FFF2-40B4-BE49-F238E27FC236}">
                <a16:creationId xmlns:a16="http://schemas.microsoft.com/office/drawing/2014/main" id="{22F08F5A-C60E-5CF3-4450-FDD1419675BF}"/>
              </a:ext>
            </a:extLst>
          </p:cNvPr>
          <p:cNvCxnSpPr>
            <a:cxnSpLocks/>
          </p:cNvCxnSpPr>
          <p:nvPr/>
        </p:nvCxnSpPr>
        <p:spPr bwMode="gray">
          <a:xfrm>
            <a:off x="3063027" y="5129206"/>
            <a:ext cx="495537" cy="0"/>
          </a:xfrm>
          <a:prstGeom prst="straightConnector1">
            <a:avLst/>
          </a:prstGeom>
          <a:noFill/>
          <a:ln w="28575" cap="flat" cmpd="sng" algn="ctr">
            <a:solidFill>
              <a:schemeClr val="tx1"/>
            </a:solidFill>
            <a:prstDash val="solid"/>
            <a:miter lim="800000"/>
            <a:tailEnd type="triangle"/>
          </a:ln>
          <a:effectLst/>
        </p:spPr>
      </p:cxnSp>
      <p:sp>
        <p:nvSpPr>
          <p:cNvPr id="94" name="Speech Bubble: Rectangle with Corners Rounded 74">
            <a:extLst>
              <a:ext uri="{FF2B5EF4-FFF2-40B4-BE49-F238E27FC236}">
                <a16:creationId xmlns:a16="http://schemas.microsoft.com/office/drawing/2014/main" id="{1BA93F04-34D2-034F-659D-81B6D3B99EFF}"/>
              </a:ext>
            </a:extLst>
          </p:cNvPr>
          <p:cNvSpPr/>
          <p:nvPr/>
        </p:nvSpPr>
        <p:spPr>
          <a:xfrm>
            <a:off x="2775468" y="5726245"/>
            <a:ext cx="1875077" cy="525499"/>
          </a:xfrm>
          <a:prstGeom prst="wedgeRectCallout">
            <a:avLst>
              <a:gd name="adj1" fmla="val -59273"/>
              <a:gd name="adj2" fmla="val -138256"/>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spcBef>
                <a:spcPts val="300"/>
              </a:spcBef>
            </a:pPr>
            <a:r>
              <a:rPr lang="ja-JP" altLang="en-US" sz="900">
                <a:solidFill>
                  <a:schemeClr val="tx1"/>
                </a:solidFill>
                <a:latin typeface="+mj-ea"/>
                <a:ea typeface="+mj-ea"/>
              </a:rPr>
              <a:t>言語化されていない海外人材情報の入手</a:t>
            </a:r>
            <a:r>
              <a:rPr lang="en-US" altLang="ja-JP" sz="900">
                <a:solidFill>
                  <a:schemeClr val="tx1"/>
                </a:solidFill>
                <a:latin typeface="+mj-ea"/>
                <a:ea typeface="+mj-ea"/>
              </a:rPr>
              <a:t>/</a:t>
            </a:r>
            <a:r>
              <a:rPr lang="ja-JP" altLang="en-US" sz="900">
                <a:solidFill>
                  <a:schemeClr val="tx1"/>
                </a:solidFill>
                <a:latin typeface="+mj-ea"/>
                <a:ea typeface="+mj-ea"/>
              </a:rPr>
              <a:t>把握に大幅な工数が必要となり、</a:t>
            </a:r>
            <a:r>
              <a:rPr lang="ja-JP" altLang="en-US" sz="900" b="1" u="sng">
                <a:solidFill>
                  <a:srgbClr val="FF0000"/>
                </a:solidFill>
                <a:latin typeface="+mj-ea"/>
                <a:ea typeface="+mj-ea"/>
              </a:rPr>
              <a:t>マッチング等の業務コストが増加</a:t>
            </a:r>
            <a:endParaRPr lang="en-US" altLang="ja-JP" sz="900" b="1" u="sng">
              <a:solidFill>
                <a:srgbClr val="FF0000"/>
              </a:solidFill>
              <a:latin typeface="+mj-ea"/>
              <a:ea typeface="+mj-ea"/>
            </a:endParaRPr>
          </a:p>
        </p:txBody>
      </p:sp>
      <p:sp>
        <p:nvSpPr>
          <p:cNvPr id="95" name="TextBox 55">
            <a:extLst>
              <a:ext uri="{FF2B5EF4-FFF2-40B4-BE49-F238E27FC236}">
                <a16:creationId xmlns:a16="http://schemas.microsoft.com/office/drawing/2014/main" id="{8C5F7E2F-1E28-BEFA-E998-350146A64114}"/>
              </a:ext>
            </a:extLst>
          </p:cNvPr>
          <p:cNvSpPr txBox="1"/>
          <p:nvPr/>
        </p:nvSpPr>
        <p:spPr>
          <a:xfrm>
            <a:off x="3003048" y="4791401"/>
            <a:ext cx="601447" cy="338554"/>
          </a:xfrm>
          <a:prstGeom prst="rect">
            <a:avLst/>
          </a:prstGeom>
          <a:noFill/>
        </p:spPr>
        <p:txBody>
          <a:bodyPr wrap="none" rtlCol="0">
            <a:spAutoFit/>
          </a:bodyPr>
          <a:lstStyle/>
          <a:p>
            <a:pPr algn="ctr" defTabSz="457200"/>
            <a:r>
              <a:rPr lang="ja-JP" altLang="en-US" sz="800">
                <a:latin typeface="+mj-ea"/>
                <a:ea typeface="+mj-ea"/>
              </a:rPr>
              <a:t>雇用支援</a:t>
            </a:r>
            <a:endParaRPr lang="en-US" altLang="ja-JP" sz="800">
              <a:latin typeface="+mj-ea"/>
              <a:ea typeface="+mj-ea"/>
            </a:endParaRPr>
          </a:p>
          <a:p>
            <a:pPr algn="ctr" defTabSz="457200"/>
            <a:r>
              <a:rPr lang="ja-JP" altLang="en-US" sz="800">
                <a:latin typeface="+mj-ea"/>
                <a:ea typeface="+mj-ea"/>
              </a:rPr>
              <a:t>定着支援</a:t>
            </a:r>
            <a:endParaRPr lang="en-US" altLang="ja-JP" sz="800">
              <a:latin typeface="+mj-ea"/>
              <a:ea typeface="+mj-ea"/>
            </a:endParaRPr>
          </a:p>
        </p:txBody>
      </p:sp>
      <p:grpSp>
        <p:nvGrpSpPr>
          <p:cNvPr id="96" name="グループ化 95">
            <a:extLst>
              <a:ext uri="{FF2B5EF4-FFF2-40B4-BE49-F238E27FC236}">
                <a16:creationId xmlns:a16="http://schemas.microsoft.com/office/drawing/2014/main" id="{9DB5F4BF-064F-2EC6-7CAD-04C860F2F4A3}"/>
              </a:ext>
            </a:extLst>
          </p:cNvPr>
          <p:cNvGrpSpPr/>
          <p:nvPr/>
        </p:nvGrpSpPr>
        <p:grpSpPr>
          <a:xfrm>
            <a:off x="5008937" y="3528945"/>
            <a:ext cx="4465606" cy="2751018"/>
            <a:chOff x="5060494" y="3869554"/>
            <a:chExt cx="4465606" cy="2751018"/>
          </a:xfrm>
        </p:grpSpPr>
        <p:sp>
          <p:nvSpPr>
            <p:cNvPr id="97" name="テキスト ボックス 96">
              <a:extLst>
                <a:ext uri="{FF2B5EF4-FFF2-40B4-BE49-F238E27FC236}">
                  <a16:creationId xmlns:a16="http://schemas.microsoft.com/office/drawing/2014/main" id="{A20C943C-D187-98B9-81D7-509FDC3889D4}"/>
                </a:ext>
              </a:extLst>
            </p:cNvPr>
            <p:cNvSpPr txBox="1"/>
            <p:nvPr/>
          </p:nvSpPr>
          <p:spPr>
            <a:xfrm>
              <a:off x="5060494" y="3869554"/>
              <a:ext cx="4428000" cy="427678"/>
            </a:xfrm>
            <a:prstGeom prst="rect">
              <a:avLst/>
            </a:prstGeom>
            <a:noFill/>
          </p:spPr>
          <p:txBody>
            <a:bodyPr wrap="none" lIns="0" rIns="0" rtlCol="0">
              <a:noAutofit/>
            </a:bodyPr>
            <a:lstStyle/>
            <a:p>
              <a:pPr algn="ctr" defTabSz="288000"/>
              <a:r>
                <a:rPr lang="ja-JP" altLang="en-US" sz="1200" b="1" u="sng">
                  <a:latin typeface="+mj-ea"/>
                  <a:ea typeface="+mj-ea"/>
                </a:rPr>
                <a:t>創出するユースケース</a:t>
              </a:r>
              <a:r>
                <a:rPr kumimoji="1" lang="ja-JP" altLang="en-US" sz="1200" b="1" u="sng">
                  <a:latin typeface="+mj-ea"/>
                  <a:ea typeface="+mj-ea"/>
                </a:rPr>
                <a:t>の事業スキーム図（</a:t>
              </a:r>
              <a:r>
                <a:rPr lang="en-US" altLang="ja-JP" sz="1200" b="1" u="sng">
                  <a:latin typeface="+mj-ea"/>
                  <a:ea typeface="+mj-ea"/>
                </a:rPr>
                <a:t>To-Be</a:t>
              </a:r>
              <a:r>
                <a:rPr kumimoji="1" lang="ja-JP" altLang="en-US" sz="1200" b="1" u="sng">
                  <a:latin typeface="+mj-ea"/>
                  <a:ea typeface="+mj-ea"/>
                </a:rPr>
                <a:t>）</a:t>
              </a:r>
            </a:p>
          </p:txBody>
        </p:sp>
        <p:sp>
          <p:nvSpPr>
            <p:cNvPr id="98" name="Rectangle: Rounded Corners 40">
              <a:extLst>
                <a:ext uri="{FF2B5EF4-FFF2-40B4-BE49-F238E27FC236}">
                  <a16:creationId xmlns:a16="http://schemas.microsoft.com/office/drawing/2014/main" id="{63A7C2A6-D4D3-1E4F-81C9-0803C82EF92E}"/>
                </a:ext>
              </a:extLst>
            </p:cNvPr>
            <p:cNvSpPr/>
            <p:nvPr/>
          </p:nvSpPr>
          <p:spPr bwMode="gray">
            <a:xfrm>
              <a:off x="5086609" y="6173226"/>
              <a:ext cx="4439488" cy="447346"/>
            </a:xfrm>
            <a:prstGeom prst="roundRect">
              <a:avLst/>
            </a:prstGeom>
            <a:solidFill>
              <a:schemeClr val="bg1">
                <a:lumMod val="5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solidFill>
                    <a:schemeClr val="bg1"/>
                  </a:solidFill>
                  <a:effectLst/>
                  <a:uLnTx/>
                  <a:uFillTx/>
                  <a:latin typeface="+mj-ea"/>
                  <a:ea typeface="+mj-ea"/>
                  <a:cs typeface="+mn-cs"/>
                </a:rPr>
                <a:t>システム提供事業者</a:t>
              </a:r>
            </a:p>
          </p:txBody>
        </p:sp>
        <p:sp>
          <p:nvSpPr>
            <p:cNvPr id="99" name="Rectangle: Rounded Corners 37">
              <a:extLst>
                <a:ext uri="{FF2B5EF4-FFF2-40B4-BE49-F238E27FC236}">
                  <a16:creationId xmlns:a16="http://schemas.microsoft.com/office/drawing/2014/main" id="{6CAB8914-E1FB-F4B0-E73B-2DA8659FA387}"/>
                </a:ext>
              </a:extLst>
            </p:cNvPr>
            <p:cNvSpPr/>
            <p:nvPr/>
          </p:nvSpPr>
          <p:spPr bwMode="gray">
            <a:xfrm>
              <a:off x="6830573" y="4219357"/>
              <a:ext cx="975275" cy="441453"/>
            </a:xfrm>
            <a:prstGeom prst="rect">
              <a:avLst/>
            </a:prstGeom>
            <a:solidFill>
              <a:srgbClr val="DCDCDC"/>
            </a:solidFill>
            <a:ln w="12700" cap="flat" cmpd="sng" algn="ctr">
              <a:solidFill>
                <a:srgbClr val="DCDCDC"/>
              </a:solidFill>
              <a:prstDash val="solid"/>
              <a:miter lim="800000"/>
            </a:ln>
            <a:effectLst/>
          </p:spPr>
          <p:txBody>
            <a:bodyPr wrap="none" lIns="36000" tIns="36000" rIns="36000" bIns="3600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rgbClr val="000000"/>
                  </a:solidFill>
                  <a:effectLst/>
                  <a:uLnTx/>
                  <a:uFillTx/>
                  <a:latin typeface="+mj-ea"/>
                  <a:ea typeface="+mj-ea"/>
                  <a:cs typeface="+mn-cs"/>
                </a:rPr>
                <a:t>海外人材</a:t>
              </a:r>
              <a:endParaRPr lang="en-US" altLang="ja-JP" sz="800" kern="0" dirty="0">
                <a:solidFill>
                  <a:srgbClr val="000000"/>
                </a:solidFill>
                <a:latin typeface="+mj-ea"/>
                <a:ea typeface="+mj-ea"/>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r>
                <a:rPr lang="en-US" altLang="ja-JP" sz="800" kern="0" dirty="0">
                  <a:solidFill>
                    <a:srgbClr val="000000"/>
                  </a:solidFill>
                  <a:latin typeface="+mj-ea"/>
                  <a:ea typeface="+mj-ea"/>
                  <a:cs typeface="+mn-cs"/>
                </a:rPr>
                <a:t>(</a:t>
              </a:r>
              <a:r>
                <a:rPr lang="ja-JP" altLang="en-US" sz="800" kern="0" dirty="0">
                  <a:solidFill>
                    <a:srgbClr val="000000"/>
                  </a:solidFill>
                  <a:latin typeface="+mj-ea"/>
                  <a:ea typeface="+mj-ea"/>
                  <a:cs typeface="+mn-cs"/>
                </a:rPr>
                <a:t>日本移住者</a:t>
              </a:r>
              <a:r>
                <a:rPr lang="en-US" altLang="ja-JP" sz="800" kern="0" dirty="0">
                  <a:solidFill>
                    <a:srgbClr val="000000"/>
                  </a:solidFill>
                  <a:latin typeface="+mj-ea"/>
                  <a:ea typeface="+mj-ea"/>
                  <a:cs typeface="+mn-cs"/>
                </a:rPr>
                <a:t>)</a:t>
              </a:r>
              <a:endParaRPr lang="ja-JP" altLang="en-US" sz="800" kern="0" dirty="0">
                <a:solidFill>
                  <a:srgbClr val="000000"/>
                </a:solidFill>
                <a:latin typeface="+mj-ea"/>
                <a:ea typeface="+mj-ea"/>
                <a:cs typeface="+mn-cs"/>
              </a:endParaRPr>
            </a:p>
          </p:txBody>
        </p:sp>
        <p:sp>
          <p:nvSpPr>
            <p:cNvPr id="100" name="Rectangle: Rounded Corners 39">
              <a:extLst>
                <a:ext uri="{FF2B5EF4-FFF2-40B4-BE49-F238E27FC236}">
                  <a16:creationId xmlns:a16="http://schemas.microsoft.com/office/drawing/2014/main" id="{B0CAAA48-45CA-842E-4082-EFFC112C1435}"/>
                </a:ext>
              </a:extLst>
            </p:cNvPr>
            <p:cNvSpPr/>
            <p:nvPr/>
          </p:nvSpPr>
          <p:spPr bwMode="gray">
            <a:xfrm>
              <a:off x="5086609" y="4219357"/>
              <a:ext cx="975275" cy="894396"/>
            </a:xfrm>
            <a:prstGeom prst="rect">
              <a:avLst/>
            </a:prstGeom>
            <a:solidFill>
              <a:srgbClr val="DCDCDC"/>
            </a:solidFill>
            <a:ln w="12700" cap="flat" cmpd="sng" algn="ctr">
              <a:solidFill>
                <a:srgbClr val="DCDCDC"/>
              </a:solidFill>
              <a:prstDash val="solid"/>
              <a:miter lim="800000"/>
            </a:ln>
            <a:effectLst/>
          </p:spPr>
          <p:txBody>
            <a:bodyPr wrap="none" lIns="36000" tIns="36000" rIns="36000" bIns="36000" rtlCol="0" anchor="ctr"/>
            <a:lstStyle/>
            <a:p>
              <a:pPr algn="ctr" defTabSz="457200" fontAlgn="auto">
                <a:spcBef>
                  <a:spcPts val="0"/>
                </a:spcBef>
                <a:spcAft>
                  <a:spcPts val="0"/>
                </a:spcAft>
              </a:pPr>
              <a:r>
                <a:rPr lang="ja-JP" altLang="en-US" sz="1200" kern="0">
                  <a:solidFill>
                    <a:srgbClr val="000000"/>
                  </a:solidFill>
                  <a:latin typeface="+mj-ea"/>
                  <a:ea typeface="+mj-ea"/>
                  <a:cs typeface="+mn-cs"/>
                </a:rPr>
                <a:t>育成機関</a:t>
              </a:r>
              <a:endParaRPr lang="en-US" altLang="ja-JP" sz="800" kern="0">
                <a:solidFill>
                  <a:srgbClr val="000000"/>
                </a:solidFill>
                <a:latin typeface="+mj-ea"/>
                <a:ea typeface="+mj-ea"/>
                <a:cs typeface="+mn-cs"/>
              </a:endParaRPr>
            </a:p>
            <a:p>
              <a:pPr algn="ctr" defTabSz="457200" fontAlgn="auto">
                <a:spcBef>
                  <a:spcPts val="0"/>
                </a:spcBef>
                <a:spcAft>
                  <a:spcPts val="0"/>
                </a:spcAft>
              </a:pPr>
              <a:r>
                <a:rPr lang="ja-JP" altLang="en-US" sz="800" kern="0">
                  <a:solidFill>
                    <a:srgbClr val="000000"/>
                  </a:solidFill>
                  <a:latin typeface="+mj-ea"/>
                  <a:ea typeface="+mj-ea"/>
                  <a:cs typeface="+mn-cs"/>
                </a:rPr>
                <a:t>（大学・職業訓練校等）</a:t>
              </a:r>
              <a:endParaRPr lang="en-US" altLang="ja-JP" sz="800" kern="0">
                <a:solidFill>
                  <a:srgbClr val="000000"/>
                </a:solidFill>
                <a:latin typeface="+mj-ea"/>
                <a:ea typeface="+mj-ea"/>
                <a:cs typeface="+mn-cs"/>
              </a:endParaRPr>
            </a:p>
            <a:p>
              <a:pPr algn="ctr" defTabSz="457200" fontAlgn="auto">
                <a:spcBef>
                  <a:spcPts val="0"/>
                </a:spcBef>
                <a:spcAft>
                  <a:spcPts val="0"/>
                </a:spcAft>
              </a:pPr>
              <a:r>
                <a:rPr lang="ja-JP" altLang="en-US" sz="800" kern="0">
                  <a:solidFill>
                    <a:srgbClr val="000000"/>
                  </a:solidFill>
                  <a:latin typeface="+mj-ea"/>
                  <a:ea typeface="+mj-ea"/>
                  <a:cs typeface="+mn-cs"/>
                </a:rPr>
                <a:t>・</a:t>
              </a:r>
              <a:endParaRPr lang="en-US" altLang="ja-JP" sz="800" kern="0">
                <a:solidFill>
                  <a:srgbClr val="000000"/>
                </a:solidFill>
                <a:latin typeface="+mj-ea"/>
                <a:ea typeface="+mj-ea"/>
                <a:cs typeface="+mn-cs"/>
              </a:endParaRPr>
            </a:p>
            <a:p>
              <a:pPr algn="ctr" defTabSz="457200" fontAlgn="auto">
                <a:spcBef>
                  <a:spcPts val="0"/>
                </a:spcBef>
                <a:spcAft>
                  <a:spcPts val="0"/>
                </a:spcAft>
              </a:pPr>
              <a:r>
                <a:rPr lang="ja-JP" altLang="en-US" sz="1200" kern="0">
                  <a:solidFill>
                    <a:srgbClr val="000000"/>
                  </a:solidFill>
                  <a:latin typeface="+mj-ea"/>
                  <a:ea typeface="+mj-ea"/>
                  <a:cs typeface="+mn-cs"/>
                </a:rPr>
                <a:t>評価機関</a:t>
              </a:r>
              <a:endParaRPr lang="en-US" altLang="ja-JP" sz="1200" kern="0">
                <a:solidFill>
                  <a:srgbClr val="000000"/>
                </a:solidFill>
                <a:latin typeface="+mj-ea"/>
                <a:ea typeface="+mj-ea"/>
                <a:cs typeface="+mn-cs"/>
              </a:endParaRPr>
            </a:p>
            <a:p>
              <a:pPr algn="ctr" defTabSz="457200" fontAlgn="auto">
                <a:spcBef>
                  <a:spcPts val="0"/>
                </a:spcBef>
                <a:spcAft>
                  <a:spcPts val="0"/>
                </a:spcAft>
              </a:pPr>
              <a:r>
                <a:rPr lang="ja-JP" altLang="en-US" sz="800" kern="0">
                  <a:solidFill>
                    <a:srgbClr val="000000"/>
                  </a:solidFill>
                  <a:latin typeface="+mj-ea"/>
                  <a:ea typeface="+mj-ea"/>
                  <a:cs typeface="+mn-cs"/>
                </a:rPr>
                <a:t>（日本語能力評価等）</a:t>
              </a:r>
            </a:p>
          </p:txBody>
        </p:sp>
        <p:cxnSp>
          <p:nvCxnSpPr>
            <p:cNvPr id="101" name="Straight Arrow Connector 52">
              <a:extLst>
                <a:ext uri="{FF2B5EF4-FFF2-40B4-BE49-F238E27FC236}">
                  <a16:creationId xmlns:a16="http://schemas.microsoft.com/office/drawing/2014/main" id="{45058F5F-8773-77F3-AC51-3CEE2172B6B9}"/>
                </a:ext>
              </a:extLst>
            </p:cNvPr>
            <p:cNvCxnSpPr>
              <a:cxnSpLocks/>
            </p:cNvCxnSpPr>
            <p:nvPr/>
          </p:nvCxnSpPr>
          <p:spPr bwMode="gray">
            <a:xfrm>
              <a:off x="6198655" y="4496482"/>
              <a:ext cx="495537" cy="0"/>
            </a:xfrm>
            <a:prstGeom prst="straightConnector1">
              <a:avLst/>
            </a:prstGeom>
            <a:noFill/>
            <a:ln w="28575" cap="flat" cmpd="sng" algn="ctr">
              <a:solidFill>
                <a:schemeClr val="tx1"/>
              </a:solidFill>
              <a:prstDash val="solid"/>
              <a:miter lim="800000"/>
              <a:tailEnd type="triangle"/>
            </a:ln>
            <a:effectLst/>
          </p:spPr>
        </p:cxnSp>
        <p:sp>
          <p:nvSpPr>
            <p:cNvPr id="102" name="TextBox 53">
              <a:extLst>
                <a:ext uri="{FF2B5EF4-FFF2-40B4-BE49-F238E27FC236}">
                  <a16:creationId xmlns:a16="http://schemas.microsoft.com/office/drawing/2014/main" id="{329C59CD-389C-A8D0-596F-85EB022DF160}"/>
                </a:ext>
              </a:extLst>
            </p:cNvPr>
            <p:cNvSpPr txBox="1"/>
            <p:nvPr/>
          </p:nvSpPr>
          <p:spPr>
            <a:xfrm>
              <a:off x="6079329" y="4274042"/>
              <a:ext cx="697627" cy="215444"/>
            </a:xfrm>
            <a:prstGeom prst="rect">
              <a:avLst/>
            </a:prstGeom>
            <a:noFill/>
          </p:spPr>
          <p:txBody>
            <a:bodyPr wrap="none" rtlCol="0">
              <a:spAutoFit/>
            </a:bodyPr>
            <a:lstStyle/>
            <a:p>
              <a:pPr algn="ctr" defTabSz="457200"/>
              <a:r>
                <a:rPr lang="ja-JP" altLang="en-US" sz="800">
                  <a:latin typeface="+mj-ea"/>
                  <a:ea typeface="+mj-ea"/>
                </a:rPr>
                <a:t>証明書発行</a:t>
              </a:r>
              <a:endParaRPr lang="en-US" altLang="ja-JP" sz="800">
                <a:latin typeface="+mj-ea"/>
                <a:ea typeface="+mj-ea"/>
              </a:endParaRPr>
            </a:p>
          </p:txBody>
        </p:sp>
        <p:cxnSp>
          <p:nvCxnSpPr>
            <p:cNvPr id="103" name="Straight Arrow Connector 54">
              <a:extLst>
                <a:ext uri="{FF2B5EF4-FFF2-40B4-BE49-F238E27FC236}">
                  <a16:creationId xmlns:a16="http://schemas.microsoft.com/office/drawing/2014/main" id="{9479D72D-ADE7-15A1-F163-392A9547EB66}"/>
                </a:ext>
              </a:extLst>
            </p:cNvPr>
            <p:cNvCxnSpPr>
              <a:cxnSpLocks/>
            </p:cNvCxnSpPr>
            <p:nvPr/>
          </p:nvCxnSpPr>
          <p:spPr bwMode="gray">
            <a:xfrm>
              <a:off x="7890577" y="4342385"/>
              <a:ext cx="495537" cy="0"/>
            </a:xfrm>
            <a:prstGeom prst="straightConnector1">
              <a:avLst/>
            </a:prstGeom>
            <a:noFill/>
            <a:ln w="28575" cap="flat" cmpd="sng" algn="ctr">
              <a:solidFill>
                <a:schemeClr val="tx1"/>
              </a:solidFill>
              <a:prstDash val="solid"/>
              <a:miter lim="800000"/>
              <a:tailEnd type="triangle"/>
            </a:ln>
            <a:effectLst/>
          </p:spPr>
        </p:cxnSp>
        <p:sp>
          <p:nvSpPr>
            <p:cNvPr id="104" name="TextBox 55">
              <a:extLst>
                <a:ext uri="{FF2B5EF4-FFF2-40B4-BE49-F238E27FC236}">
                  <a16:creationId xmlns:a16="http://schemas.microsoft.com/office/drawing/2014/main" id="{D1777F8E-8EB9-2BEC-E5E4-6ED196902A19}"/>
                </a:ext>
              </a:extLst>
            </p:cNvPr>
            <p:cNvSpPr txBox="1"/>
            <p:nvPr/>
          </p:nvSpPr>
          <p:spPr>
            <a:xfrm>
              <a:off x="7932167" y="4150374"/>
              <a:ext cx="389850" cy="215444"/>
            </a:xfrm>
            <a:prstGeom prst="rect">
              <a:avLst/>
            </a:prstGeom>
            <a:noFill/>
          </p:spPr>
          <p:txBody>
            <a:bodyPr wrap="none" rtlCol="0">
              <a:spAutoFit/>
            </a:bodyPr>
            <a:lstStyle/>
            <a:p>
              <a:pPr algn="ctr" defTabSz="457200"/>
              <a:r>
                <a:rPr lang="ja-JP" altLang="en-US" sz="800">
                  <a:latin typeface="+mj-ea"/>
                  <a:ea typeface="+mj-ea"/>
                </a:rPr>
                <a:t>就職</a:t>
              </a:r>
              <a:endParaRPr lang="en-US" altLang="ja-JP" sz="800">
                <a:latin typeface="+mj-ea"/>
                <a:ea typeface="+mj-ea"/>
              </a:endParaRPr>
            </a:p>
          </p:txBody>
        </p:sp>
        <p:sp>
          <p:nvSpPr>
            <p:cNvPr id="105" name="TextBox 63">
              <a:extLst>
                <a:ext uri="{FF2B5EF4-FFF2-40B4-BE49-F238E27FC236}">
                  <a16:creationId xmlns:a16="http://schemas.microsoft.com/office/drawing/2014/main" id="{16FB52C9-5D62-70DB-EB20-5FDF7DBA6C3D}"/>
                </a:ext>
              </a:extLst>
            </p:cNvPr>
            <p:cNvSpPr txBox="1"/>
            <p:nvPr/>
          </p:nvSpPr>
          <p:spPr>
            <a:xfrm>
              <a:off x="8783066" y="5069938"/>
              <a:ext cx="395259" cy="1082862"/>
            </a:xfrm>
            <a:prstGeom prst="rect">
              <a:avLst/>
            </a:prstGeom>
            <a:noFill/>
          </p:spPr>
          <p:txBody>
            <a:bodyPr vert="eaVert" wrap="none" lIns="0" rIns="0" rtlCol="0">
              <a:noAutofit/>
            </a:bodyPr>
            <a:lstStyle/>
            <a:p>
              <a:pPr algn="l" defTabSz="288000"/>
              <a:r>
                <a:rPr lang="en-US" altLang="ja-JP">
                  <a:latin typeface="+mj-ea"/>
                  <a:ea typeface="+mj-ea"/>
                </a:rPr>
                <a:t>…</a:t>
              </a:r>
              <a:endParaRPr kumimoji="1" lang="ja-JP" altLang="en-US">
                <a:latin typeface="+mj-ea"/>
                <a:ea typeface="+mj-ea"/>
              </a:endParaRPr>
            </a:p>
          </p:txBody>
        </p:sp>
        <p:sp>
          <p:nvSpPr>
            <p:cNvPr id="106" name="Rectangle: Rounded Corners 37">
              <a:extLst>
                <a:ext uri="{FF2B5EF4-FFF2-40B4-BE49-F238E27FC236}">
                  <a16:creationId xmlns:a16="http://schemas.microsoft.com/office/drawing/2014/main" id="{CFCF872E-C8FB-C48F-477A-E4963477956C}"/>
                </a:ext>
              </a:extLst>
            </p:cNvPr>
            <p:cNvSpPr/>
            <p:nvPr/>
          </p:nvSpPr>
          <p:spPr bwMode="gray">
            <a:xfrm>
              <a:off x="5512666" y="5200576"/>
              <a:ext cx="1179067" cy="487941"/>
            </a:xfrm>
            <a:prstGeom prst="rect">
              <a:avLst/>
            </a:prstGeom>
            <a:solidFill>
              <a:srgbClr val="DCDCDC"/>
            </a:solidFill>
            <a:ln w="12700" cap="flat" cmpd="sng" algn="ctr">
              <a:solidFill>
                <a:srgbClr val="DCDCDC"/>
              </a:solidFill>
              <a:prstDash val="solid"/>
              <a:miter lim="800000"/>
            </a:ln>
            <a:effectLst/>
          </p:spPr>
          <p:txBody>
            <a:bodyPr wrap="none" lIns="36000" tIns="36000" rIns="36000" bIns="3600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rgbClr val="000000"/>
                  </a:solidFill>
                  <a:effectLst/>
                  <a:uLnTx/>
                  <a:uFillTx/>
                  <a:latin typeface="+mj-ea"/>
                  <a:ea typeface="+mj-ea"/>
                  <a:cs typeface="+mn-cs"/>
                </a:rPr>
                <a:t>送り出し国</a:t>
              </a:r>
              <a:endParaRPr kumimoji="0" lang="en-US" altLang="ja-JP" sz="800" b="0" i="0" u="none" strike="noStrike" kern="0" cap="none" spc="0" normalizeH="0" baseline="0" noProof="0">
                <a:ln>
                  <a:noFill/>
                </a:ln>
                <a:solidFill>
                  <a:srgbClr val="000000"/>
                </a:solidFill>
                <a:effectLst/>
                <a:uLnTx/>
                <a:uFillTx/>
                <a:latin typeface="+mj-ea"/>
                <a:ea typeface="+mj-ea"/>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r>
                <a:rPr lang="ja-JP" altLang="en-US" sz="800" kern="0">
                  <a:solidFill>
                    <a:srgbClr val="000000"/>
                  </a:solidFill>
                  <a:latin typeface="+mj-ea"/>
                  <a:ea typeface="+mj-ea"/>
                  <a:cs typeface="+mn-cs"/>
                </a:rPr>
                <a:t>（労働雇用・社会保障省、</a:t>
              </a:r>
              <a:endParaRPr lang="en-US" altLang="ja-JP" sz="800" kern="0">
                <a:solidFill>
                  <a:srgbClr val="000000"/>
                </a:solidFill>
                <a:latin typeface="+mj-ea"/>
                <a:ea typeface="+mj-ea"/>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r>
                <a:rPr lang="ja-JP" altLang="en-US" sz="800" kern="0">
                  <a:solidFill>
                    <a:srgbClr val="000000"/>
                  </a:solidFill>
                  <a:latin typeface="+mj-ea"/>
                  <a:ea typeface="+mj-ea"/>
                  <a:cs typeface="+mn-cs"/>
                </a:rPr>
                <a:t>教育科学技術省等）</a:t>
              </a:r>
              <a:endParaRPr kumimoji="0" lang="ja-JP" altLang="en-US" sz="1200" b="0" i="0" u="none" strike="noStrike" kern="0" cap="none" spc="0" normalizeH="0" baseline="0" noProof="0">
                <a:ln>
                  <a:noFill/>
                </a:ln>
                <a:solidFill>
                  <a:srgbClr val="000000"/>
                </a:solidFill>
                <a:effectLst/>
                <a:uLnTx/>
                <a:uFillTx/>
                <a:latin typeface="+mj-ea"/>
                <a:ea typeface="+mj-ea"/>
                <a:cs typeface="+mn-cs"/>
              </a:endParaRPr>
            </a:p>
          </p:txBody>
        </p:sp>
        <p:cxnSp>
          <p:nvCxnSpPr>
            <p:cNvPr id="107" name="Straight Arrow Connector 41">
              <a:extLst>
                <a:ext uri="{FF2B5EF4-FFF2-40B4-BE49-F238E27FC236}">
                  <a16:creationId xmlns:a16="http://schemas.microsoft.com/office/drawing/2014/main" id="{0FEAE6BC-5FEF-A8FF-B2C1-22F171D25EDF}"/>
                </a:ext>
              </a:extLst>
            </p:cNvPr>
            <p:cNvCxnSpPr>
              <a:cxnSpLocks/>
            </p:cNvCxnSpPr>
            <p:nvPr/>
          </p:nvCxnSpPr>
          <p:spPr bwMode="gray">
            <a:xfrm flipV="1">
              <a:off x="5344340" y="5187481"/>
              <a:ext cx="0" cy="985745"/>
            </a:xfrm>
            <a:prstGeom prst="straightConnector1">
              <a:avLst/>
            </a:prstGeom>
            <a:noFill/>
            <a:ln w="28575" cap="flat" cmpd="sng" algn="ctr">
              <a:solidFill>
                <a:schemeClr val="tx1"/>
              </a:solidFill>
              <a:prstDash val="solid"/>
              <a:miter lim="800000"/>
              <a:tailEnd type="triangle"/>
            </a:ln>
            <a:effectLst/>
          </p:spPr>
        </p:cxnSp>
        <p:cxnSp>
          <p:nvCxnSpPr>
            <p:cNvPr id="108" name="Straight Arrow Connector 41">
              <a:extLst>
                <a:ext uri="{FF2B5EF4-FFF2-40B4-BE49-F238E27FC236}">
                  <a16:creationId xmlns:a16="http://schemas.microsoft.com/office/drawing/2014/main" id="{A1735F81-EC9B-157F-3E1C-FE340EA56AD6}"/>
                </a:ext>
              </a:extLst>
            </p:cNvPr>
            <p:cNvCxnSpPr>
              <a:cxnSpLocks/>
            </p:cNvCxnSpPr>
            <p:nvPr/>
          </p:nvCxnSpPr>
          <p:spPr bwMode="gray">
            <a:xfrm flipV="1">
              <a:off x="6121689" y="5682909"/>
              <a:ext cx="0" cy="487748"/>
            </a:xfrm>
            <a:prstGeom prst="straightConnector1">
              <a:avLst/>
            </a:prstGeom>
            <a:noFill/>
            <a:ln w="28575" cap="flat" cmpd="sng" algn="ctr">
              <a:solidFill>
                <a:schemeClr val="tx1"/>
              </a:solidFill>
              <a:prstDash val="solid"/>
              <a:miter lim="800000"/>
              <a:tailEnd type="triangle"/>
            </a:ln>
            <a:effectLst/>
          </p:spPr>
        </p:cxnSp>
        <p:sp>
          <p:nvSpPr>
            <p:cNvPr id="109" name="TextBox 44">
              <a:extLst>
                <a:ext uri="{FF2B5EF4-FFF2-40B4-BE49-F238E27FC236}">
                  <a16:creationId xmlns:a16="http://schemas.microsoft.com/office/drawing/2014/main" id="{FAD3B2A2-7E9C-F361-91ED-659A0C26B2A6}"/>
                </a:ext>
              </a:extLst>
            </p:cNvPr>
            <p:cNvSpPr txBox="1"/>
            <p:nvPr/>
          </p:nvSpPr>
          <p:spPr>
            <a:xfrm>
              <a:off x="5303560" y="5791475"/>
              <a:ext cx="689612" cy="338554"/>
            </a:xfrm>
            <a:prstGeom prst="rect">
              <a:avLst/>
            </a:prstGeom>
            <a:noFill/>
          </p:spPr>
          <p:txBody>
            <a:bodyPr wrap="none" rtlCol="0">
              <a:spAutoFit/>
            </a:bodyPr>
            <a:lstStyle/>
            <a:p>
              <a:pPr algn="ctr" defTabSz="457200"/>
              <a:r>
                <a:rPr lang="ja-JP" altLang="en-US" sz="800">
                  <a:latin typeface="+mj-ea"/>
                  <a:ea typeface="+mj-ea"/>
                </a:rPr>
                <a:t>当該サービス</a:t>
              </a:r>
              <a:endParaRPr lang="en-US" altLang="ja-JP" sz="800">
                <a:latin typeface="+mj-ea"/>
                <a:ea typeface="+mj-ea"/>
              </a:endParaRPr>
            </a:p>
            <a:p>
              <a:pPr algn="ctr" defTabSz="457200"/>
              <a:r>
                <a:rPr lang="ja-JP" altLang="en-US" sz="800">
                  <a:latin typeface="+mj-ea"/>
                  <a:ea typeface="+mj-ea"/>
                </a:rPr>
                <a:t>提供</a:t>
              </a:r>
            </a:p>
          </p:txBody>
        </p:sp>
        <p:sp>
          <p:nvSpPr>
            <p:cNvPr id="110" name="TextBox 44">
              <a:extLst>
                <a:ext uri="{FF2B5EF4-FFF2-40B4-BE49-F238E27FC236}">
                  <a16:creationId xmlns:a16="http://schemas.microsoft.com/office/drawing/2014/main" id="{CCE91169-CA3B-B45F-B04A-31510EB88E0D}"/>
                </a:ext>
              </a:extLst>
            </p:cNvPr>
            <p:cNvSpPr txBox="1"/>
            <p:nvPr/>
          </p:nvSpPr>
          <p:spPr>
            <a:xfrm>
              <a:off x="6067676" y="5794277"/>
              <a:ext cx="788022" cy="338554"/>
            </a:xfrm>
            <a:prstGeom prst="rect">
              <a:avLst/>
            </a:prstGeom>
            <a:noFill/>
          </p:spPr>
          <p:txBody>
            <a:bodyPr wrap="square" rtlCol="0">
              <a:spAutoFit/>
            </a:bodyPr>
            <a:lstStyle/>
            <a:p>
              <a:pPr algn="ctr" defTabSz="457200"/>
              <a:r>
                <a:rPr lang="ja-JP" altLang="en-US" sz="800">
                  <a:latin typeface="+mj-ea"/>
                  <a:ea typeface="+mj-ea"/>
                </a:rPr>
                <a:t>当該サービス</a:t>
              </a:r>
              <a:endParaRPr lang="en-US" altLang="ja-JP" sz="800">
                <a:latin typeface="+mj-ea"/>
                <a:ea typeface="+mj-ea"/>
              </a:endParaRPr>
            </a:p>
            <a:p>
              <a:pPr algn="ctr" defTabSz="457200"/>
              <a:r>
                <a:rPr lang="ja-JP" altLang="en-US" sz="800">
                  <a:latin typeface="+mj-ea"/>
                  <a:ea typeface="+mj-ea"/>
                </a:rPr>
                <a:t>提供</a:t>
              </a:r>
            </a:p>
          </p:txBody>
        </p:sp>
        <p:sp>
          <p:nvSpPr>
            <p:cNvPr id="111" name="TextBox 44">
              <a:extLst>
                <a:ext uri="{FF2B5EF4-FFF2-40B4-BE49-F238E27FC236}">
                  <a16:creationId xmlns:a16="http://schemas.microsoft.com/office/drawing/2014/main" id="{46D2A39E-EE65-B80B-7E4E-2D9EA99F24AA}"/>
                </a:ext>
              </a:extLst>
            </p:cNvPr>
            <p:cNvSpPr txBox="1"/>
            <p:nvPr/>
          </p:nvSpPr>
          <p:spPr>
            <a:xfrm>
              <a:off x="6624019" y="5396450"/>
              <a:ext cx="689612" cy="338554"/>
            </a:xfrm>
            <a:prstGeom prst="rect">
              <a:avLst/>
            </a:prstGeom>
            <a:noFill/>
          </p:spPr>
          <p:txBody>
            <a:bodyPr wrap="none" rtlCol="0">
              <a:spAutoFit/>
            </a:bodyPr>
            <a:lstStyle/>
            <a:p>
              <a:pPr algn="ctr" defTabSz="457200"/>
              <a:r>
                <a:rPr lang="ja-JP" altLang="en-US" sz="800">
                  <a:latin typeface="+mj-ea"/>
                  <a:ea typeface="+mj-ea"/>
                </a:rPr>
                <a:t>当該サービス</a:t>
              </a:r>
              <a:endParaRPr lang="en-US" altLang="ja-JP" sz="800">
                <a:latin typeface="+mj-ea"/>
                <a:ea typeface="+mj-ea"/>
              </a:endParaRPr>
            </a:p>
            <a:p>
              <a:pPr algn="ctr" defTabSz="457200"/>
              <a:r>
                <a:rPr lang="ja-JP" altLang="en-US" sz="800">
                  <a:latin typeface="+mj-ea"/>
                  <a:ea typeface="+mj-ea"/>
                </a:rPr>
                <a:t>提供</a:t>
              </a:r>
            </a:p>
          </p:txBody>
        </p:sp>
        <p:cxnSp>
          <p:nvCxnSpPr>
            <p:cNvPr id="112" name="Straight Arrow Connector 41">
              <a:extLst>
                <a:ext uri="{FF2B5EF4-FFF2-40B4-BE49-F238E27FC236}">
                  <a16:creationId xmlns:a16="http://schemas.microsoft.com/office/drawing/2014/main" id="{0EDACB26-93AF-1AC3-223F-755736D5414E}"/>
                </a:ext>
              </a:extLst>
            </p:cNvPr>
            <p:cNvCxnSpPr>
              <a:cxnSpLocks/>
            </p:cNvCxnSpPr>
            <p:nvPr/>
          </p:nvCxnSpPr>
          <p:spPr bwMode="gray">
            <a:xfrm flipV="1">
              <a:off x="8681589" y="5864596"/>
              <a:ext cx="0" cy="290690"/>
            </a:xfrm>
            <a:prstGeom prst="straightConnector1">
              <a:avLst/>
            </a:prstGeom>
            <a:noFill/>
            <a:ln w="28575" cap="flat" cmpd="sng" algn="ctr">
              <a:solidFill>
                <a:schemeClr val="tx1"/>
              </a:solidFill>
              <a:prstDash val="solid"/>
              <a:miter lim="800000"/>
              <a:tailEnd type="triangle"/>
            </a:ln>
            <a:effectLst/>
          </p:spPr>
        </p:cxnSp>
        <p:sp>
          <p:nvSpPr>
            <p:cNvPr id="113" name="TextBox 44">
              <a:extLst>
                <a:ext uri="{FF2B5EF4-FFF2-40B4-BE49-F238E27FC236}">
                  <a16:creationId xmlns:a16="http://schemas.microsoft.com/office/drawing/2014/main" id="{544C7DBE-810A-CA2F-76EF-C0FC9C0017B1}"/>
                </a:ext>
              </a:extLst>
            </p:cNvPr>
            <p:cNvSpPr txBox="1"/>
            <p:nvPr/>
          </p:nvSpPr>
          <p:spPr>
            <a:xfrm>
              <a:off x="8638388" y="5845224"/>
              <a:ext cx="770753" cy="338554"/>
            </a:xfrm>
            <a:prstGeom prst="rect">
              <a:avLst/>
            </a:prstGeom>
            <a:noFill/>
          </p:spPr>
          <p:txBody>
            <a:bodyPr wrap="square" rtlCol="0">
              <a:spAutoFit/>
            </a:bodyPr>
            <a:lstStyle/>
            <a:p>
              <a:pPr algn="ctr" defTabSz="457200"/>
              <a:r>
                <a:rPr lang="ja-JP" altLang="en-US" sz="800">
                  <a:latin typeface="+mj-ea"/>
                  <a:ea typeface="+mj-ea"/>
                </a:rPr>
                <a:t>当該サービス</a:t>
              </a:r>
              <a:endParaRPr lang="en-US" altLang="ja-JP" sz="800">
                <a:latin typeface="+mj-ea"/>
                <a:ea typeface="+mj-ea"/>
              </a:endParaRPr>
            </a:p>
            <a:p>
              <a:pPr algn="ctr" defTabSz="457200"/>
              <a:r>
                <a:rPr lang="ja-JP" altLang="en-US" sz="800">
                  <a:latin typeface="+mj-ea"/>
                  <a:ea typeface="+mj-ea"/>
                </a:rPr>
                <a:t>提供</a:t>
              </a:r>
            </a:p>
          </p:txBody>
        </p:sp>
        <p:sp>
          <p:nvSpPr>
            <p:cNvPr id="114" name="Rectangle: Rounded Corners 37">
              <a:extLst>
                <a:ext uri="{FF2B5EF4-FFF2-40B4-BE49-F238E27FC236}">
                  <a16:creationId xmlns:a16="http://schemas.microsoft.com/office/drawing/2014/main" id="{6E7319A1-84B0-B86C-7DAA-B9B67BEF5C88}"/>
                </a:ext>
              </a:extLst>
            </p:cNvPr>
            <p:cNvSpPr/>
            <p:nvPr/>
          </p:nvSpPr>
          <p:spPr bwMode="gray">
            <a:xfrm>
              <a:off x="6818669" y="4693499"/>
              <a:ext cx="975275" cy="427678"/>
            </a:xfrm>
            <a:prstGeom prst="rect">
              <a:avLst/>
            </a:prstGeom>
            <a:solidFill>
              <a:srgbClr val="DCDCDC"/>
            </a:solidFill>
            <a:ln w="12700" cap="flat" cmpd="sng" algn="ctr">
              <a:solidFill>
                <a:srgbClr val="DCDCDC"/>
              </a:solidFill>
              <a:prstDash val="solid"/>
              <a:miter lim="800000"/>
            </a:ln>
            <a:effectLst/>
          </p:spPr>
          <p:txBody>
            <a:bodyPr wrap="none" lIns="36000" tIns="36000" rIns="36000" bIns="3600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rgbClr val="000000"/>
                  </a:solidFill>
                  <a:effectLst/>
                  <a:uLnTx/>
                  <a:uFillTx/>
                  <a:latin typeface="+mj-ea"/>
                  <a:ea typeface="+mj-ea"/>
                  <a:cs typeface="+mn-cs"/>
                </a:rPr>
                <a:t>仲介業者</a:t>
              </a:r>
              <a:endParaRPr kumimoji="0" lang="en-US" altLang="ja-JP" sz="1200" b="0" i="0" u="none" strike="noStrike" kern="0" cap="none" spc="0" normalizeH="0" baseline="0" noProof="0">
                <a:ln>
                  <a:noFill/>
                </a:ln>
                <a:solidFill>
                  <a:srgbClr val="000000"/>
                </a:solidFill>
                <a:effectLst/>
                <a:uLnTx/>
                <a:uFillTx/>
                <a:latin typeface="+mj-ea"/>
                <a:ea typeface="+mj-ea"/>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r>
                <a:rPr lang="en-US" altLang="ja-JP" sz="800" kern="0">
                  <a:solidFill>
                    <a:srgbClr val="000000"/>
                  </a:solidFill>
                  <a:latin typeface="+mj-ea"/>
                  <a:ea typeface="+mj-ea"/>
                  <a:cs typeface="+mn-cs"/>
                </a:rPr>
                <a:t>(</a:t>
              </a:r>
              <a:r>
                <a:rPr lang="ja-JP" altLang="en-US" sz="800" kern="0">
                  <a:solidFill>
                    <a:srgbClr val="000000"/>
                  </a:solidFill>
                  <a:latin typeface="+mj-ea"/>
                  <a:ea typeface="+mj-ea"/>
                  <a:cs typeface="+mn-cs"/>
                </a:rPr>
                <a:t>雇用支援等</a:t>
              </a:r>
              <a:r>
                <a:rPr lang="en-US" altLang="ja-JP" sz="800" kern="0">
                  <a:solidFill>
                    <a:srgbClr val="000000"/>
                  </a:solidFill>
                  <a:latin typeface="+mj-ea"/>
                  <a:ea typeface="+mj-ea"/>
                  <a:cs typeface="+mn-cs"/>
                </a:rPr>
                <a:t>)</a:t>
              </a:r>
              <a:endParaRPr lang="ja-JP" altLang="en-US" sz="800" kern="0">
                <a:solidFill>
                  <a:srgbClr val="000000"/>
                </a:solidFill>
                <a:latin typeface="+mj-ea"/>
                <a:ea typeface="+mj-ea"/>
                <a:cs typeface="+mn-cs"/>
              </a:endParaRPr>
            </a:p>
          </p:txBody>
        </p:sp>
        <p:cxnSp>
          <p:nvCxnSpPr>
            <p:cNvPr id="115" name="Straight Arrow Connector 41">
              <a:extLst>
                <a:ext uri="{FF2B5EF4-FFF2-40B4-BE49-F238E27FC236}">
                  <a16:creationId xmlns:a16="http://schemas.microsoft.com/office/drawing/2014/main" id="{0B6537BB-C683-5131-8641-BADCD5099590}"/>
                </a:ext>
              </a:extLst>
            </p:cNvPr>
            <p:cNvCxnSpPr>
              <a:cxnSpLocks/>
            </p:cNvCxnSpPr>
            <p:nvPr/>
          </p:nvCxnSpPr>
          <p:spPr bwMode="gray">
            <a:xfrm flipV="1">
              <a:off x="7236640" y="5157363"/>
              <a:ext cx="0" cy="985745"/>
            </a:xfrm>
            <a:prstGeom prst="straightConnector1">
              <a:avLst/>
            </a:prstGeom>
            <a:noFill/>
            <a:ln w="28575" cap="flat" cmpd="sng" algn="ctr">
              <a:solidFill>
                <a:schemeClr val="tx1"/>
              </a:solidFill>
              <a:prstDash val="solid"/>
              <a:miter lim="800000"/>
              <a:tailEnd type="triangle"/>
            </a:ln>
            <a:effectLst/>
          </p:spPr>
        </p:cxnSp>
        <p:cxnSp>
          <p:nvCxnSpPr>
            <p:cNvPr id="116" name="Straight Arrow Connector 42">
              <a:extLst>
                <a:ext uri="{FF2B5EF4-FFF2-40B4-BE49-F238E27FC236}">
                  <a16:creationId xmlns:a16="http://schemas.microsoft.com/office/drawing/2014/main" id="{C66F0F7E-A4BB-7AD5-79AE-EC578AC9A51A}"/>
                </a:ext>
              </a:extLst>
            </p:cNvPr>
            <p:cNvCxnSpPr>
              <a:cxnSpLocks/>
            </p:cNvCxnSpPr>
            <p:nvPr/>
          </p:nvCxnSpPr>
          <p:spPr bwMode="gray">
            <a:xfrm>
              <a:off x="7399090" y="5200576"/>
              <a:ext cx="0" cy="955433"/>
            </a:xfrm>
            <a:prstGeom prst="straightConnector1">
              <a:avLst/>
            </a:prstGeom>
            <a:noFill/>
            <a:ln w="28575" cap="flat" cmpd="sng" algn="ctr">
              <a:solidFill>
                <a:srgbClr val="FFC000"/>
              </a:solidFill>
              <a:prstDash val="solid"/>
              <a:miter lim="800000"/>
              <a:tailEnd type="triangle"/>
            </a:ln>
            <a:effectLst/>
          </p:spPr>
        </p:cxnSp>
        <p:sp>
          <p:nvSpPr>
            <p:cNvPr id="117" name="TextBox 43">
              <a:extLst>
                <a:ext uri="{FF2B5EF4-FFF2-40B4-BE49-F238E27FC236}">
                  <a16:creationId xmlns:a16="http://schemas.microsoft.com/office/drawing/2014/main" id="{F5AEB12E-2A76-5A47-A26F-DCB6558FB844}"/>
                </a:ext>
              </a:extLst>
            </p:cNvPr>
            <p:cNvSpPr txBox="1"/>
            <p:nvPr/>
          </p:nvSpPr>
          <p:spPr>
            <a:xfrm>
              <a:off x="7309147" y="5853333"/>
              <a:ext cx="985015" cy="307777"/>
            </a:xfrm>
            <a:prstGeom prst="rect">
              <a:avLst/>
            </a:prstGeom>
            <a:noFill/>
          </p:spPr>
          <p:txBody>
            <a:bodyPr wrap="square" rtlCol="0">
              <a:spAutoFit/>
            </a:bodyPr>
            <a:lstStyle/>
            <a:p>
              <a:pPr algn="ctr" defTabSz="457200"/>
              <a:r>
                <a:rPr lang="ja-JP" altLang="en-US" sz="800">
                  <a:latin typeface="+mj-ea"/>
                  <a:ea typeface="+mj-ea"/>
                </a:rPr>
                <a:t>サービス利用料</a:t>
              </a:r>
              <a:endParaRPr lang="en-US" altLang="ja-JP" sz="800">
                <a:latin typeface="+mj-ea"/>
                <a:ea typeface="+mj-ea"/>
              </a:endParaRPr>
            </a:p>
            <a:p>
              <a:pPr algn="ctr" defTabSz="457200"/>
              <a:r>
                <a:rPr lang="ja-JP" altLang="en-US" sz="600">
                  <a:latin typeface="+mj-ea"/>
                  <a:ea typeface="+mj-ea"/>
                </a:rPr>
                <a:t>（仲介業者より徴収）</a:t>
              </a:r>
            </a:p>
          </p:txBody>
        </p:sp>
        <p:cxnSp>
          <p:nvCxnSpPr>
            <p:cNvPr id="118" name="Straight Arrow Connector 54">
              <a:extLst>
                <a:ext uri="{FF2B5EF4-FFF2-40B4-BE49-F238E27FC236}">
                  <a16:creationId xmlns:a16="http://schemas.microsoft.com/office/drawing/2014/main" id="{02A48982-7DDA-4F36-9577-CBABAF7B171B}"/>
                </a:ext>
              </a:extLst>
            </p:cNvPr>
            <p:cNvCxnSpPr>
              <a:cxnSpLocks/>
            </p:cNvCxnSpPr>
            <p:nvPr/>
          </p:nvCxnSpPr>
          <p:spPr bwMode="gray">
            <a:xfrm>
              <a:off x="7890576" y="4855411"/>
              <a:ext cx="495537" cy="0"/>
            </a:xfrm>
            <a:prstGeom prst="straightConnector1">
              <a:avLst/>
            </a:prstGeom>
            <a:noFill/>
            <a:ln w="28575" cap="flat" cmpd="sng" algn="ctr">
              <a:solidFill>
                <a:schemeClr val="tx1"/>
              </a:solidFill>
              <a:prstDash val="solid"/>
              <a:miter lim="800000"/>
              <a:tailEnd type="triangle"/>
            </a:ln>
            <a:effectLst/>
          </p:spPr>
        </p:cxnSp>
        <p:sp>
          <p:nvSpPr>
            <p:cNvPr id="119" name="TextBox 55">
              <a:extLst>
                <a:ext uri="{FF2B5EF4-FFF2-40B4-BE49-F238E27FC236}">
                  <a16:creationId xmlns:a16="http://schemas.microsoft.com/office/drawing/2014/main" id="{243BFDDB-4E2A-5ADA-7CD8-3950DC7C3EA5}"/>
                </a:ext>
              </a:extLst>
            </p:cNvPr>
            <p:cNvSpPr txBox="1"/>
            <p:nvPr/>
          </p:nvSpPr>
          <p:spPr>
            <a:xfrm>
              <a:off x="7815894" y="4632605"/>
              <a:ext cx="595035" cy="215444"/>
            </a:xfrm>
            <a:prstGeom prst="rect">
              <a:avLst/>
            </a:prstGeom>
            <a:noFill/>
          </p:spPr>
          <p:txBody>
            <a:bodyPr wrap="none" rtlCol="0">
              <a:spAutoFit/>
            </a:bodyPr>
            <a:lstStyle/>
            <a:p>
              <a:pPr algn="ctr" defTabSz="457200"/>
              <a:r>
                <a:rPr lang="ja-JP" altLang="en-US" sz="800">
                  <a:latin typeface="+mj-ea"/>
                  <a:ea typeface="+mj-ea"/>
                </a:rPr>
                <a:t>雇用支援</a:t>
              </a:r>
              <a:endParaRPr lang="en-US" altLang="ja-JP" sz="800">
                <a:latin typeface="+mj-ea"/>
                <a:ea typeface="+mj-ea"/>
              </a:endParaRPr>
            </a:p>
          </p:txBody>
        </p:sp>
        <p:sp>
          <p:nvSpPr>
            <p:cNvPr id="120" name="Rectangle: Rounded Corners 60">
              <a:extLst>
                <a:ext uri="{FF2B5EF4-FFF2-40B4-BE49-F238E27FC236}">
                  <a16:creationId xmlns:a16="http://schemas.microsoft.com/office/drawing/2014/main" id="{80EB0782-57CA-D08D-8967-51B77849C32C}"/>
                </a:ext>
              </a:extLst>
            </p:cNvPr>
            <p:cNvSpPr/>
            <p:nvPr/>
          </p:nvSpPr>
          <p:spPr bwMode="gray">
            <a:xfrm>
              <a:off x="8460239" y="4213612"/>
              <a:ext cx="987248" cy="894396"/>
            </a:xfrm>
            <a:prstGeom prst="rect">
              <a:avLst/>
            </a:prstGeom>
            <a:solidFill>
              <a:srgbClr val="DCDCDC"/>
            </a:solidFill>
            <a:ln w="12700" cap="flat" cmpd="sng" algn="ctr">
              <a:solidFill>
                <a:srgbClr val="DCDCDC"/>
              </a:solidFill>
              <a:prstDash val="solid"/>
              <a:miter lim="800000"/>
            </a:ln>
            <a:effectLst/>
          </p:spPr>
          <p:txBody>
            <a:bodyPr wrap="none" rtlCol="0" anchor="ctr"/>
            <a:lstStyle/>
            <a:p>
              <a:pPr algn="ctr" defTabSz="457200" fontAlgn="auto">
                <a:spcBef>
                  <a:spcPts val="0"/>
                </a:spcBef>
                <a:spcAft>
                  <a:spcPts val="0"/>
                </a:spcAft>
              </a:pPr>
              <a:r>
                <a:rPr lang="ja-JP" altLang="en-US" sz="1200" kern="0">
                  <a:solidFill>
                    <a:srgbClr val="000000"/>
                  </a:solidFill>
                  <a:latin typeface="+mj-ea"/>
                  <a:ea typeface="+mj-ea"/>
                  <a:cs typeface="+mn-cs"/>
                </a:rPr>
                <a:t>受入機関</a:t>
              </a:r>
              <a:endParaRPr lang="en-US" altLang="ja-JP" sz="1200" kern="0">
                <a:solidFill>
                  <a:srgbClr val="000000"/>
                </a:solidFill>
                <a:latin typeface="+mj-ea"/>
                <a:ea typeface="+mj-ea"/>
                <a:cs typeface="+mn-cs"/>
              </a:endParaRPr>
            </a:p>
            <a:p>
              <a:pPr algn="ctr" defTabSz="457200" fontAlgn="auto">
                <a:spcBef>
                  <a:spcPts val="0"/>
                </a:spcBef>
                <a:spcAft>
                  <a:spcPts val="0"/>
                </a:spcAft>
              </a:pPr>
              <a:r>
                <a:rPr lang="ja-JP" altLang="en-US" sz="1200" kern="0">
                  <a:solidFill>
                    <a:srgbClr val="000000"/>
                  </a:solidFill>
                  <a:latin typeface="+mj-ea"/>
                  <a:ea typeface="+mj-ea"/>
                  <a:cs typeface="+mn-cs"/>
                </a:rPr>
                <a:t>（日本企業等）</a:t>
              </a:r>
            </a:p>
          </p:txBody>
        </p:sp>
        <p:cxnSp>
          <p:nvCxnSpPr>
            <p:cNvPr id="121" name="Straight Arrow Connector 54">
              <a:extLst>
                <a:ext uri="{FF2B5EF4-FFF2-40B4-BE49-F238E27FC236}">
                  <a16:creationId xmlns:a16="http://schemas.microsoft.com/office/drawing/2014/main" id="{9C7E82C2-F5CE-6FF9-1097-527B49F31227}"/>
                </a:ext>
              </a:extLst>
            </p:cNvPr>
            <p:cNvCxnSpPr>
              <a:cxnSpLocks/>
            </p:cNvCxnSpPr>
            <p:nvPr/>
          </p:nvCxnSpPr>
          <p:spPr bwMode="gray">
            <a:xfrm>
              <a:off x="7829379" y="5158519"/>
              <a:ext cx="297713" cy="206289"/>
            </a:xfrm>
            <a:prstGeom prst="straightConnector1">
              <a:avLst/>
            </a:prstGeom>
            <a:noFill/>
            <a:ln w="28575" cap="flat" cmpd="sng" algn="ctr">
              <a:solidFill>
                <a:schemeClr val="tx1"/>
              </a:solidFill>
              <a:prstDash val="solid"/>
              <a:miter lim="800000"/>
              <a:tailEnd type="triangle"/>
            </a:ln>
            <a:effectLst/>
          </p:spPr>
        </p:cxnSp>
        <p:sp>
          <p:nvSpPr>
            <p:cNvPr id="122" name="TextBox 55">
              <a:extLst>
                <a:ext uri="{FF2B5EF4-FFF2-40B4-BE49-F238E27FC236}">
                  <a16:creationId xmlns:a16="http://schemas.microsoft.com/office/drawing/2014/main" id="{00ED0E1A-A516-F168-8105-367C0BE516AD}"/>
                </a:ext>
              </a:extLst>
            </p:cNvPr>
            <p:cNvSpPr txBox="1"/>
            <p:nvPr/>
          </p:nvSpPr>
          <p:spPr>
            <a:xfrm>
              <a:off x="8011697" y="5104924"/>
              <a:ext cx="595035" cy="215444"/>
            </a:xfrm>
            <a:prstGeom prst="rect">
              <a:avLst/>
            </a:prstGeom>
            <a:noFill/>
          </p:spPr>
          <p:txBody>
            <a:bodyPr wrap="none" rtlCol="0">
              <a:spAutoFit/>
            </a:bodyPr>
            <a:lstStyle/>
            <a:p>
              <a:pPr algn="ctr" defTabSz="457200"/>
              <a:r>
                <a:rPr lang="ja-JP" altLang="en-US" sz="800">
                  <a:latin typeface="+mj-ea"/>
                  <a:ea typeface="+mj-ea"/>
                </a:rPr>
                <a:t>雇用支援</a:t>
              </a:r>
              <a:endParaRPr lang="en-US" altLang="ja-JP" sz="800">
                <a:latin typeface="+mj-ea"/>
                <a:ea typeface="+mj-ea"/>
              </a:endParaRPr>
            </a:p>
          </p:txBody>
        </p:sp>
        <p:cxnSp>
          <p:nvCxnSpPr>
            <p:cNvPr id="123" name="Straight Arrow Connector 41">
              <a:extLst>
                <a:ext uri="{FF2B5EF4-FFF2-40B4-BE49-F238E27FC236}">
                  <a16:creationId xmlns:a16="http://schemas.microsoft.com/office/drawing/2014/main" id="{5664A30E-4454-D513-798D-AFC570B8652D}"/>
                </a:ext>
              </a:extLst>
            </p:cNvPr>
            <p:cNvCxnSpPr>
              <a:cxnSpLocks/>
            </p:cNvCxnSpPr>
            <p:nvPr/>
          </p:nvCxnSpPr>
          <p:spPr bwMode="gray">
            <a:xfrm flipV="1">
              <a:off x="9360448" y="5138230"/>
              <a:ext cx="0" cy="985745"/>
            </a:xfrm>
            <a:prstGeom prst="straightConnector1">
              <a:avLst/>
            </a:prstGeom>
            <a:noFill/>
            <a:ln w="28575" cap="flat" cmpd="sng" algn="ctr">
              <a:solidFill>
                <a:schemeClr val="tx1"/>
              </a:solidFill>
              <a:prstDash val="solid"/>
              <a:miter lim="800000"/>
              <a:tailEnd type="triangle"/>
            </a:ln>
            <a:effectLst/>
          </p:spPr>
        </p:cxnSp>
        <p:sp>
          <p:nvSpPr>
            <p:cNvPr id="124" name="TextBox 44">
              <a:extLst>
                <a:ext uri="{FF2B5EF4-FFF2-40B4-BE49-F238E27FC236}">
                  <a16:creationId xmlns:a16="http://schemas.microsoft.com/office/drawing/2014/main" id="{79BF5692-CD46-F995-031A-AB4A9BDE64CC}"/>
                </a:ext>
              </a:extLst>
            </p:cNvPr>
            <p:cNvSpPr txBox="1"/>
            <p:nvPr/>
          </p:nvSpPr>
          <p:spPr>
            <a:xfrm>
              <a:off x="8207434" y="5294698"/>
              <a:ext cx="1318666" cy="513666"/>
            </a:xfrm>
            <a:prstGeom prst="rect">
              <a:avLst/>
            </a:prstGeom>
            <a:solidFill>
              <a:srgbClr val="DCDCDC"/>
            </a:solidFill>
            <a:ln w="12700" cap="flat" cmpd="sng" algn="ctr">
              <a:solidFill>
                <a:srgbClr val="DCDCDC"/>
              </a:solidFill>
              <a:prstDash val="solid"/>
              <a:miter lim="800000"/>
            </a:ln>
            <a:effectLst/>
          </p:spPr>
          <p:txBody>
            <a:bodyPr wrap="none" rtlCol="0" anchor="ctr"/>
            <a:lstStyle>
              <a:defPPr>
                <a:defRPr lang="en-US"/>
              </a:defPPr>
              <a:lvl1pPr algn="ctr" defTabSz="457200" fontAlgn="auto">
                <a:spcBef>
                  <a:spcPts val="0"/>
                </a:spcBef>
                <a:spcAft>
                  <a:spcPts val="0"/>
                </a:spcAft>
                <a:defRPr sz="1200" kern="0">
                  <a:solidFill>
                    <a:srgbClr val="000000"/>
                  </a:solidFill>
                  <a:latin typeface="+mj-ea"/>
                  <a:ea typeface="+mj-ea"/>
                  <a:cs typeface="+mn-cs"/>
                </a:defRPr>
              </a:lvl1pPr>
            </a:lstStyle>
            <a:p>
              <a:r>
                <a:rPr lang="ja-JP" altLang="en-US" sz="1050" dirty="0"/>
                <a:t>外国人雇用をしていない</a:t>
              </a:r>
              <a:endParaRPr lang="en-US" altLang="ja-JP" sz="1050" dirty="0"/>
            </a:p>
            <a:p>
              <a:r>
                <a:rPr lang="ja-JP" altLang="en-US" sz="1050" dirty="0"/>
                <a:t>受入ポテンシャル機関</a:t>
              </a:r>
              <a:endParaRPr lang="en-US" altLang="ja-JP" sz="1050" dirty="0"/>
            </a:p>
            <a:p>
              <a:r>
                <a:rPr lang="en-US" altLang="ja-JP" sz="1050" dirty="0"/>
                <a:t>350</a:t>
              </a:r>
              <a:r>
                <a:rPr lang="ja-JP" altLang="en-US" sz="1050" dirty="0"/>
                <a:t>万社超</a:t>
              </a:r>
            </a:p>
          </p:txBody>
        </p:sp>
        <p:cxnSp>
          <p:nvCxnSpPr>
            <p:cNvPr id="125" name="Straight Arrow Connector 54">
              <a:extLst>
                <a:ext uri="{FF2B5EF4-FFF2-40B4-BE49-F238E27FC236}">
                  <a16:creationId xmlns:a16="http://schemas.microsoft.com/office/drawing/2014/main" id="{A3162D73-6B34-6379-3801-62ACF4959F5F}"/>
                </a:ext>
              </a:extLst>
            </p:cNvPr>
            <p:cNvCxnSpPr>
              <a:cxnSpLocks/>
            </p:cNvCxnSpPr>
            <p:nvPr/>
          </p:nvCxnSpPr>
          <p:spPr bwMode="gray">
            <a:xfrm flipH="1">
              <a:off x="7871391" y="4579714"/>
              <a:ext cx="495537" cy="0"/>
            </a:xfrm>
            <a:prstGeom prst="straightConnector1">
              <a:avLst/>
            </a:prstGeom>
            <a:noFill/>
            <a:ln w="28575" cap="flat" cmpd="sng" algn="ctr">
              <a:solidFill>
                <a:schemeClr val="tx1"/>
              </a:solidFill>
              <a:prstDash val="solid"/>
              <a:miter lim="800000"/>
              <a:tailEnd type="triangle"/>
            </a:ln>
            <a:effectLst/>
          </p:spPr>
        </p:cxnSp>
        <p:sp>
          <p:nvSpPr>
            <p:cNvPr id="126" name="TextBox 53">
              <a:extLst>
                <a:ext uri="{FF2B5EF4-FFF2-40B4-BE49-F238E27FC236}">
                  <a16:creationId xmlns:a16="http://schemas.microsoft.com/office/drawing/2014/main" id="{8CB34009-216F-0174-CE5E-6869B57BDEE8}"/>
                </a:ext>
              </a:extLst>
            </p:cNvPr>
            <p:cNvSpPr txBox="1"/>
            <p:nvPr/>
          </p:nvSpPr>
          <p:spPr>
            <a:xfrm>
              <a:off x="7778297" y="4364667"/>
              <a:ext cx="697627" cy="215444"/>
            </a:xfrm>
            <a:prstGeom prst="rect">
              <a:avLst/>
            </a:prstGeom>
            <a:noFill/>
          </p:spPr>
          <p:txBody>
            <a:bodyPr wrap="none" rtlCol="0">
              <a:spAutoFit/>
            </a:bodyPr>
            <a:lstStyle/>
            <a:p>
              <a:pPr algn="ctr" defTabSz="457200"/>
              <a:r>
                <a:rPr lang="ja-JP" altLang="en-US" sz="800">
                  <a:latin typeface="+mj-ea"/>
                  <a:ea typeface="+mj-ea"/>
                </a:rPr>
                <a:t>証明書発行</a:t>
              </a:r>
              <a:endParaRPr lang="en-US" altLang="ja-JP" sz="800">
                <a:latin typeface="+mj-ea"/>
                <a:ea typeface="+mj-ea"/>
              </a:endParaRPr>
            </a:p>
          </p:txBody>
        </p:sp>
        <p:cxnSp>
          <p:nvCxnSpPr>
            <p:cNvPr id="127" name="Straight Arrow Connector 52">
              <a:extLst>
                <a:ext uri="{FF2B5EF4-FFF2-40B4-BE49-F238E27FC236}">
                  <a16:creationId xmlns:a16="http://schemas.microsoft.com/office/drawing/2014/main" id="{4CA1D7F8-C4DD-CB5D-026E-4813297CE6DC}"/>
                </a:ext>
              </a:extLst>
            </p:cNvPr>
            <p:cNvCxnSpPr>
              <a:cxnSpLocks/>
            </p:cNvCxnSpPr>
            <p:nvPr/>
          </p:nvCxnSpPr>
          <p:spPr bwMode="gray">
            <a:xfrm flipV="1">
              <a:off x="6198655" y="4665546"/>
              <a:ext cx="495537" cy="297587"/>
            </a:xfrm>
            <a:prstGeom prst="straightConnector1">
              <a:avLst/>
            </a:prstGeom>
            <a:noFill/>
            <a:ln w="28575" cap="flat" cmpd="sng" algn="ctr">
              <a:solidFill>
                <a:schemeClr val="tx1"/>
              </a:solidFill>
              <a:prstDash val="solid"/>
              <a:miter lim="800000"/>
              <a:tailEnd type="triangle"/>
            </a:ln>
            <a:effectLst/>
          </p:spPr>
        </p:cxnSp>
        <p:sp>
          <p:nvSpPr>
            <p:cNvPr id="128" name="TextBox 53">
              <a:extLst>
                <a:ext uri="{FF2B5EF4-FFF2-40B4-BE49-F238E27FC236}">
                  <a16:creationId xmlns:a16="http://schemas.microsoft.com/office/drawing/2014/main" id="{67216168-F64A-A526-057A-72D0123A8CDB}"/>
                </a:ext>
              </a:extLst>
            </p:cNvPr>
            <p:cNvSpPr txBox="1"/>
            <p:nvPr/>
          </p:nvSpPr>
          <p:spPr>
            <a:xfrm rot="19795189">
              <a:off x="6040266" y="4633098"/>
              <a:ext cx="697627" cy="215444"/>
            </a:xfrm>
            <a:prstGeom prst="rect">
              <a:avLst/>
            </a:prstGeom>
            <a:noFill/>
          </p:spPr>
          <p:txBody>
            <a:bodyPr wrap="none" rtlCol="0">
              <a:spAutoFit/>
            </a:bodyPr>
            <a:lstStyle/>
            <a:p>
              <a:pPr algn="ctr" defTabSz="457200"/>
              <a:r>
                <a:rPr lang="ja-JP" altLang="en-US" sz="800">
                  <a:latin typeface="+mj-ea"/>
                  <a:ea typeface="+mj-ea"/>
                </a:rPr>
                <a:t>証明書発行</a:t>
              </a:r>
              <a:endParaRPr lang="en-US" altLang="ja-JP" sz="800">
                <a:latin typeface="+mj-ea"/>
                <a:ea typeface="+mj-ea"/>
              </a:endParaRPr>
            </a:p>
          </p:txBody>
        </p:sp>
        <p:cxnSp>
          <p:nvCxnSpPr>
            <p:cNvPr id="129" name="Straight Arrow Connector 54">
              <a:extLst>
                <a:ext uri="{FF2B5EF4-FFF2-40B4-BE49-F238E27FC236}">
                  <a16:creationId xmlns:a16="http://schemas.microsoft.com/office/drawing/2014/main" id="{46CBE27B-370E-7E78-ED27-B84C21F28BF3}"/>
                </a:ext>
              </a:extLst>
            </p:cNvPr>
            <p:cNvCxnSpPr>
              <a:cxnSpLocks/>
            </p:cNvCxnSpPr>
            <p:nvPr/>
          </p:nvCxnSpPr>
          <p:spPr bwMode="gray">
            <a:xfrm flipH="1">
              <a:off x="7871391" y="5083307"/>
              <a:ext cx="495537" cy="0"/>
            </a:xfrm>
            <a:prstGeom prst="straightConnector1">
              <a:avLst/>
            </a:prstGeom>
            <a:noFill/>
            <a:ln w="28575" cap="flat" cmpd="sng" algn="ctr">
              <a:solidFill>
                <a:srgbClr val="FFC000"/>
              </a:solidFill>
              <a:prstDash val="solid"/>
              <a:miter lim="800000"/>
              <a:tailEnd type="triangle"/>
            </a:ln>
            <a:effectLst/>
          </p:spPr>
        </p:cxnSp>
        <p:sp>
          <p:nvSpPr>
            <p:cNvPr id="130" name="TextBox 53">
              <a:extLst>
                <a:ext uri="{FF2B5EF4-FFF2-40B4-BE49-F238E27FC236}">
                  <a16:creationId xmlns:a16="http://schemas.microsoft.com/office/drawing/2014/main" id="{EB11DBFF-A4F4-048D-5B8D-CCA7ACFD1BB6}"/>
                </a:ext>
              </a:extLst>
            </p:cNvPr>
            <p:cNvSpPr txBox="1"/>
            <p:nvPr/>
          </p:nvSpPr>
          <p:spPr>
            <a:xfrm>
              <a:off x="7764673" y="4868260"/>
              <a:ext cx="724878" cy="215444"/>
            </a:xfrm>
            <a:prstGeom prst="rect">
              <a:avLst/>
            </a:prstGeom>
            <a:noFill/>
          </p:spPr>
          <p:txBody>
            <a:bodyPr wrap="none" rtlCol="0">
              <a:spAutoFit/>
            </a:bodyPr>
            <a:lstStyle/>
            <a:p>
              <a:pPr algn="ctr" defTabSz="457200"/>
              <a:r>
                <a:rPr lang="ja-JP" altLang="en-US" sz="800">
                  <a:latin typeface="+mj-ea"/>
                  <a:ea typeface="+mj-ea"/>
                </a:rPr>
                <a:t>仲介手数料</a:t>
              </a:r>
              <a:endParaRPr lang="en-US" altLang="ja-JP" sz="800">
                <a:latin typeface="+mj-ea"/>
                <a:ea typeface="+mj-ea"/>
              </a:endParaRPr>
            </a:p>
          </p:txBody>
        </p:sp>
        <p:cxnSp>
          <p:nvCxnSpPr>
            <p:cNvPr id="131" name="Straight Arrow Connector 54">
              <a:extLst>
                <a:ext uri="{FF2B5EF4-FFF2-40B4-BE49-F238E27FC236}">
                  <a16:creationId xmlns:a16="http://schemas.microsoft.com/office/drawing/2014/main" id="{36D1F83F-00CF-337C-2E51-07684F698C5B}"/>
                </a:ext>
              </a:extLst>
            </p:cNvPr>
            <p:cNvCxnSpPr>
              <a:cxnSpLocks/>
            </p:cNvCxnSpPr>
            <p:nvPr/>
          </p:nvCxnSpPr>
          <p:spPr bwMode="gray">
            <a:xfrm flipH="1" flipV="1">
              <a:off x="7728295" y="5225815"/>
              <a:ext cx="370972" cy="269421"/>
            </a:xfrm>
            <a:prstGeom prst="straightConnector1">
              <a:avLst/>
            </a:prstGeom>
            <a:noFill/>
            <a:ln w="28575" cap="flat" cmpd="sng" algn="ctr">
              <a:solidFill>
                <a:srgbClr val="FFC000"/>
              </a:solidFill>
              <a:prstDash val="solid"/>
              <a:miter lim="800000"/>
              <a:tailEnd type="triangle"/>
            </a:ln>
            <a:effectLst/>
          </p:spPr>
        </p:cxnSp>
        <p:sp>
          <p:nvSpPr>
            <p:cNvPr id="132" name="TextBox 53">
              <a:extLst>
                <a:ext uri="{FF2B5EF4-FFF2-40B4-BE49-F238E27FC236}">
                  <a16:creationId xmlns:a16="http://schemas.microsoft.com/office/drawing/2014/main" id="{9C54ED0D-1050-B9CE-5D1A-CCF7CD0FBA4B}"/>
                </a:ext>
              </a:extLst>
            </p:cNvPr>
            <p:cNvSpPr txBox="1"/>
            <p:nvPr/>
          </p:nvSpPr>
          <p:spPr>
            <a:xfrm>
              <a:off x="7458309" y="5433561"/>
              <a:ext cx="724878" cy="215444"/>
            </a:xfrm>
            <a:prstGeom prst="rect">
              <a:avLst/>
            </a:prstGeom>
            <a:noFill/>
          </p:spPr>
          <p:txBody>
            <a:bodyPr wrap="none" rtlCol="0">
              <a:spAutoFit/>
            </a:bodyPr>
            <a:lstStyle/>
            <a:p>
              <a:pPr algn="ctr" defTabSz="457200"/>
              <a:r>
                <a:rPr lang="ja-JP" altLang="en-US" sz="800">
                  <a:latin typeface="+mj-ea"/>
                  <a:ea typeface="+mj-ea"/>
                </a:rPr>
                <a:t>仲介手数料</a:t>
              </a:r>
              <a:endParaRPr lang="en-US" altLang="ja-JP" sz="800">
                <a:latin typeface="+mj-ea"/>
                <a:ea typeface="+mj-ea"/>
              </a:endParaRPr>
            </a:p>
          </p:txBody>
        </p:sp>
      </p:grpSp>
      <p:sp>
        <p:nvSpPr>
          <p:cNvPr id="8" name="タイトル 6">
            <a:extLst>
              <a:ext uri="{FF2B5EF4-FFF2-40B4-BE49-F238E27FC236}">
                <a16:creationId xmlns:a16="http://schemas.microsoft.com/office/drawing/2014/main" id="{16B18844-E6DF-9FAB-3E88-AB0221F9D251}"/>
              </a:ext>
            </a:extLst>
          </p:cNvPr>
          <p:cNvSpPr txBox="1">
            <a:spLocks/>
          </p:cNvSpPr>
          <p:nvPr/>
        </p:nvSpPr>
        <p:spPr bwMode="gray">
          <a:xfrm>
            <a:off x="417000" y="331219"/>
            <a:ext cx="9072000" cy="369683"/>
          </a:xfrm>
          <a:prstGeom prst="rect">
            <a:avLst/>
          </a:prstGeom>
        </p:spPr>
        <p:txBody>
          <a:bodyPr vert="horz" lIns="0" tIns="0" rIns="0" bIns="0" rtlCol="0" anchor="b" anchorCtr="0">
            <a:noAutofit/>
          </a:bodyPr>
          <a:lst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a:lstStyle>
          <a:p>
            <a:pPr fontAlgn="auto">
              <a:spcAft>
                <a:spcPts val="0"/>
              </a:spcAft>
            </a:pPr>
            <a:r>
              <a:rPr lang="ja-JP" altLang="en-US" dirty="0">
                <a:latin typeface="Meiryo UI" panose="020B0604030504040204" pitchFamily="50" charset="-128"/>
                <a:ea typeface="Meiryo UI" panose="020B0604030504040204" pitchFamily="50" charset="-128"/>
              </a:rPr>
              <a:t>海外人材還流におけるボーダー型個人情報流通システム</a:t>
            </a:r>
            <a:br>
              <a:rPr lang="ja-JP" altLang="en-US"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（株式会社</a:t>
            </a:r>
            <a:r>
              <a:rPr lang="en-US" altLang="ja-JP" dirty="0" err="1">
                <a:latin typeface="Meiryo UI" panose="020B0604030504040204" pitchFamily="50" charset="-128"/>
                <a:ea typeface="Meiryo UI" panose="020B0604030504040204" pitchFamily="50" charset="-128"/>
              </a:rPr>
              <a:t>PitPa</a:t>
            </a: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1/2</a:t>
            </a:r>
            <a:r>
              <a:rPr lang="ja-JP" altLang="en-US" dirty="0">
                <a:latin typeface="Meiryo UI" panose="020B0604030504040204" pitchFamily="50" charset="-128"/>
                <a:ea typeface="Meiryo UI" panose="020B0604030504040204" pitchFamily="50" charset="-128"/>
              </a:rPr>
              <a:t>）</a:t>
            </a:r>
          </a:p>
        </p:txBody>
      </p:sp>
      <p:sp>
        <p:nvSpPr>
          <p:cNvPr id="5" name="スライド番号プレースホルダー 1">
            <a:extLst>
              <a:ext uri="{FF2B5EF4-FFF2-40B4-BE49-F238E27FC236}">
                <a16:creationId xmlns:a16="http://schemas.microsoft.com/office/drawing/2014/main" id="{AE32BD0B-54D3-B6B2-1454-141CC87ED8EF}"/>
              </a:ext>
            </a:extLst>
          </p:cNvPr>
          <p:cNvSpPr txBox="1">
            <a:spLocks/>
          </p:cNvSpPr>
          <p:nvPr/>
        </p:nvSpPr>
        <p:spPr bwMode="gray">
          <a:xfrm>
            <a:off x="417600" y="6588000"/>
            <a:ext cx="180000" cy="169200"/>
          </a:xfrm>
          <a:prstGeom prst="rect">
            <a:avLst/>
          </a:prstGeom>
        </p:spPr>
        <p:txBody>
          <a:bodyPr vert="horz" wrap="none" lIns="0" tIns="0" rIns="0" bIns="0" rtlCol="0" anchor="b" anchorCtr="0"/>
          <a:lstStyle>
            <a:defPPr>
              <a:defRPr lang="en-US"/>
            </a:defPPr>
            <a:lvl1pPr algn="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fld id="{AA5FCFE5-FE56-4EF1-80A8-07776887C2A1}" type="slidenum">
              <a:rPr lang="ja-JP" altLang="en-US" smtClean="0"/>
              <a:pPr/>
              <a:t>1</a:t>
            </a:fld>
            <a:endParaRPr lang="ja-JP" altLang="en-US" dirty="0"/>
          </a:p>
        </p:txBody>
      </p:sp>
    </p:spTree>
    <p:extLst>
      <p:ext uri="{BB962C8B-B14F-4D97-AF65-F5344CB8AC3E}">
        <p14:creationId xmlns:p14="http://schemas.microsoft.com/office/powerpoint/2010/main" val="2754030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ED9A219-FA54-7B0A-7236-5564654D36EA}"/>
              </a:ext>
            </a:extLst>
          </p:cNvPr>
          <p:cNvGraphicFramePr>
            <a:graphicFrameLocks noChangeAspect="1"/>
          </p:cNvGraphicFramePr>
          <p:nvPr>
            <p:custDataLst>
              <p:tags r:id="rId1"/>
            </p:custDataLst>
            <p:extLst>
              <p:ext uri="{D42A27DB-BD31-4B8C-83A1-F6EECF244321}">
                <p14:modId xmlns:p14="http://schemas.microsoft.com/office/powerpoint/2010/main" val="12238230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7" name="think-cell data - do not delete" hidden="1">
                        <a:extLst>
                          <a:ext uri="{FF2B5EF4-FFF2-40B4-BE49-F238E27FC236}">
                            <a16:creationId xmlns:a16="http://schemas.microsoft.com/office/drawing/2014/main" id="{0ED9A219-FA54-7B0A-7236-5564654D36E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正方形/長方形 3"/>
          <p:cNvSpPr/>
          <p:nvPr/>
        </p:nvSpPr>
        <p:spPr>
          <a:xfrm>
            <a:off x="331789" y="802113"/>
            <a:ext cx="1199300" cy="2743199"/>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検証を行う</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データ</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graphicFrame>
        <p:nvGraphicFramePr>
          <p:cNvPr id="8" name="表 7"/>
          <p:cNvGraphicFramePr>
            <a:graphicFrameLocks noGrp="1"/>
          </p:cNvGraphicFramePr>
          <p:nvPr>
            <p:extLst>
              <p:ext uri="{D42A27DB-BD31-4B8C-83A1-F6EECF244321}">
                <p14:modId xmlns:p14="http://schemas.microsoft.com/office/powerpoint/2010/main" val="3165383763"/>
              </p:ext>
            </p:extLst>
          </p:nvPr>
        </p:nvGraphicFramePr>
        <p:xfrm>
          <a:off x="1683307" y="802111"/>
          <a:ext cx="7890904" cy="2743199"/>
        </p:xfrm>
        <a:graphic>
          <a:graphicData uri="http://schemas.openxmlformats.org/drawingml/2006/table">
            <a:tbl>
              <a:tblPr firstRow="1" bandRow="1">
                <a:tableStyleId>{5C22544A-7EE6-4342-B048-85BDC9FD1C3A}</a:tableStyleId>
              </a:tblPr>
              <a:tblGrid>
                <a:gridCol w="1972726">
                  <a:extLst>
                    <a:ext uri="{9D8B030D-6E8A-4147-A177-3AD203B41FA5}">
                      <a16:colId xmlns:a16="http://schemas.microsoft.com/office/drawing/2014/main" val="1412684183"/>
                    </a:ext>
                  </a:extLst>
                </a:gridCol>
                <a:gridCol w="1972726">
                  <a:extLst>
                    <a:ext uri="{9D8B030D-6E8A-4147-A177-3AD203B41FA5}">
                      <a16:colId xmlns:a16="http://schemas.microsoft.com/office/drawing/2014/main" val="3345453656"/>
                    </a:ext>
                  </a:extLst>
                </a:gridCol>
                <a:gridCol w="2829441">
                  <a:extLst>
                    <a:ext uri="{9D8B030D-6E8A-4147-A177-3AD203B41FA5}">
                      <a16:colId xmlns:a16="http://schemas.microsoft.com/office/drawing/2014/main" val="3577434317"/>
                    </a:ext>
                  </a:extLst>
                </a:gridCol>
                <a:gridCol w="1116011">
                  <a:extLst>
                    <a:ext uri="{9D8B030D-6E8A-4147-A177-3AD203B41FA5}">
                      <a16:colId xmlns:a16="http://schemas.microsoft.com/office/drawing/2014/main" val="1081547598"/>
                    </a:ext>
                  </a:extLst>
                </a:gridCol>
              </a:tblGrid>
              <a:tr h="293914">
                <a:tc>
                  <a:txBody>
                    <a:bodyPr/>
                    <a:lstStyle/>
                    <a:p>
                      <a:pPr algn="ctr"/>
                      <a:r>
                        <a:rPr kumimoji="1" lang="ja-JP" altLang="en-US" sz="1200" b="0">
                          <a:solidFill>
                            <a:schemeClr val="tx1"/>
                          </a:solidFill>
                          <a:latin typeface="Meiryo UI" panose="020B0604030504040204" pitchFamily="50" charset="-128"/>
                          <a:ea typeface="Meiryo UI" panose="020B0604030504040204" pitchFamily="50" charset="-128"/>
                        </a:rPr>
                        <a:t>要検証の課題</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a:solidFill>
                            <a:schemeClr val="tx1"/>
                          </a:solidFill>
                          <a:latin typeface="Meiryo UI" panose="020B0604030504040204" pitchFamily="50" charset="-128"/>
                          <a:ea typeface="Meiryo UI" panose="020B0604030504040204" pitchFamily="50" charset="-128"/>
                        </a:rPr>
                        <a:t>検証対象</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a:solidFill>
                            <a:schemeClr val="tx1"/>
                          </a:solidFill>
                          <a:latin typeface="Meiryo UI" panose="020B0604030504040204" pitchFamily="50" charset="-128"/>
                          <a:ea typeface="Meiryo UI" panose="020B0604030504040204" pitchFamily="50" charset="-128"/>
                        </a:rPr>
                        <a:t>検証方法</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solidFill>
                          <a:latin typeface="Meiryo UI" panose="020B0604030504040204" pitchFamily="50" charset="-128"/>
                          <a:ea typeface="Meiryo UI" panose="020B0604030504040204" pitchFamily="50" charset="-128"/>
                        </a:rPr>
                        <a:t>検証者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523289452"/>
                  </a:ext>
                </a:extLst>
              </a:tr>
              <a:tr h="1077685">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証明が困難な能力の証明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dirty="0">
                          <a:solidFill>
                            <a:schemeClr val="tx1"/>
                          </a:solidFill>
                          <a:latin typeface="Meiryo UI" panose="020B0604030504040204" pitchFamily="50" charset="-128"/>
                          <a:ea typeface="Meiryo UI" panose="020B0604030504040204" pitchFamily="50" charset="-128"/>
                        </a:rPr>
                        <a:t>外国人労働者より受入機関に申請された経歴・日本語能力スキルの記載内容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育成期間や受入企業から証明される経歴・日本語能力スキルなどの情報を </a:t>
                      </a:r>
                      <a:r>
                        <a:rPr kumimoji="1" lang="en" altLang="ja-JP" sz="1200" b="0" dirty="0">
                          <a:solidFill>
                            <a:schemeClr val="tx1"/>
                          </a:solidFill>
                          <a:latin typeface="Meiryo UI" panose="020B0604030504040204" pitchFamily="50" charset="-128"/>
                          <a:ea typeface="Meiryo UI" panose="020B0604030504040204" pitchFamily="50" charset="-128"/>
                        </a:rPr>
                        <a:t>VC </a:t>
                      </a:r>
                      <a:r>
                        <a:rPr kumimoji="1" lang="ja-JP" altLang="en-US" sz="1200" b="0">
                          <a:solidFill>
                            <a:schemeClr val="tx1"/>
                          </a:solidFill>
                          <a:latin typeface="Meiryo UI" panose="020B0604030504040204" pitchFamily="50" charset="-128"/>
                          <a:ea typeface="Meiryo UI" panose="020B0604030504040204" pitchFamily="50" charset="-128"/>
                        </a:rPr>
                        <a:t>によって電子証明書化し、証明書に記された署名を検証することで各情報の証明元を検証する。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受入機関</a:t>
                      </a:r>
                    </a:p>
                    <a:p>
                      <a:endParaRPr kumimoji="1" lang="ja-JP" altLang="en-US" sz="1200" b="0" dirty="0">
                        <a:solidFill>
                          <a:schemeClr val="tx1"/>
                        </a:solidFill>
                        <a:latin typeface="Meiryo UI" panose="020B0604030504040204" pitchFamily="50" charset="-128"/>
                        <a:ea typeface="Meiryo UI" panose="020B0604030504040204" pitchFamily="50" charset="-128"/>
                      </a:endParaRPr>
                    </a:p>
                    <a:p>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489857">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本人確認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Meiryo UI" panose="020B0604030504040204" pitchFamily="50" charset="-128"/>
                          <a:ea typeface="Meiryo UI" panose="020B0604030504040204" pitchFamily="50" charset="-128"/>
                        </a:rPr>
                        <a:t>外国人労働者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Meiryo UI" panose="020B0604030504040204" pitchFamily="50" charset="-128"/>
                          <a:ea typeface="Meiryo UI" panose="020B0604030504040204" pitchFamily="50" charset="-128"/>
                        </a:rPr>
                        <a:t>第三者機関の本人確認業者の認証機能により対応</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en" altLang="ja-JP" sz="1200" b="0" dirty="0" err="1">
                          <a:solidFill>
                            <a:schemeClr val="tx1"/>
                          </a:solidFill>
                          <a:latin typeface="Meiryo UI" panose="020B0604030504040204" pitchFamily="50" charset="-128"/>
                          <a:ea typeface="Meiryo UI" panose="020B0604030504040204" pitchFamily="50" charset="-128"/>
                        </a:rPr>
                        <a:t>eKYC</a:t>
                      </a:r>
                      <a:r>
                        <a:rPr kumimoji="1" lang="ja-JP" altLang="en-US" sz="1200" b="0">
                          <a:solidFill>
                            <a:schemeClr val="tx1"/>
                          </a:solidFill>
                          <a:latin typeface="Meiryo UI" panose="020B0604030504040204" pitchFamily="50" charset="-128"/>
                          <a:ea typeface="Meiryo UI" panose="020B0604030504040204" pitchFamily="50" charset="-128"/>
                        </a:rPr>
                        <a:t>事業者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r h="881743">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育成機関 </a:t>
                      </a:r>
                      <a:r>
                        <a:rPr kumimoji="1" lang="en-US" altLang="ja-JP" sz="1200" b="0" dirty="0">
                          <a:solidFill>
                            <a:schemeClr val="tx1"/>
                          </a:solidFill>
                          <a:latin typeface="Meiryo UI" panose="020B0604030504040204" pitchFamily="50" charset="-128"/>
                          <a:ea typeface="Meiryo UI" panose="020B0604030504040204" pitchFamily="50" charset="-128"/>
                        </a:rPr>
                        <a:t>/ </a:t>
                      </a:r>
                      <a:r>
                        <a:rPr kumimoji="1" lang="ja-JP" altLang="en-US" sz="1200" b="0">
                          <a:solidFill>
                            <a:schemeClr val="tx1"/>
                          </a:solidFill>
                          <a:latin typeface="Meiryo UI" panose="020B0604030504040204" pitchFamily="50" charset="-128"/>
                          <a:ea typeface="Meiryo UI" panose="020B0604030504040204" pitchFamily="50" charset="-128"/>
                        </a:rPr>
                        <a:t>受入機関のなりすまし</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dirty="0">
                          <a:solidFill>
                            <a:schemeClr val="tx1"/>
                          </a:solidFill>
                          <a:latin typeface="Meiryo UI" panose="020B0604030504040204" pitchFamily="50" charset="-128"/>
                          <a:ea typeface="Meiryo UI" panose="020B0604030504040204" pitchFamily="50" charset="-128"/>
                        </a:rPr>
                        <a:t>育成機関 </a:t>
                      </a:r>
                      <a:r>
                        <a:rPr kumimoji="1" lang="en-US" altLang="ja-JP" sz="1200" dirty="0">
                          <a:solidFill>
                            <a:schemeClr val="tx1"/>
                          </a:solidFill>
                          <a:latin typeface="Meiryo UI" panose="020B0604030504040204" pitchFamily="50" charset="-128"/>
                          <a:ea typeface="Meiryo UI" panose="020B0604030504040204" pitchFamily="50" charset="-128"/>
                        </a:rPr>
                        <a:t>/ </a:t>
                      </a:r>
                      <a:r>
                        <a:rPr kumimoji="1" lang="ja-JP" altLang="en-US" sz="1200" dirty="0">
                          <a:solidFill>
                            <a:schemeClr val="tx1"/>
                          </a:solidFill>
                          <a:latin typeface="Meiryo UI" panose="020B0604030504040204" pitchFamily="50" charset="-128"/>
                          <a:ea typeface="Meiryo UI" panose="020B0604030504040204" pitchFamily="50" charset="-128"/>
                        </a:rPr>
                        <a:t>受入機関の実在性確認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企業や組織の存在を運営者が対象者の権威性や事業内容、メールアカウントのドメイン確認を行い、育成機関として妥当だと判断した場合のみアカウント発行する。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rPr>
                        <a:t>プロトタイプシステムの事業者（本実証では</a:t>
                      </a:r>
                      <a:r>
                        <a:rPr kumimoji="1" lang="en" altLang="ja-JP" sz="1200" b="0" dirty="0">
                          <a:solidFill>
                            <a:schemeClr val="tx1"/>
                          </a:solidFill>
                          <a:latin typeface="Meiryo UI" panose="020B0604030504040204" pitchFamily="50" charset="-128"/>
                          <a:ea typeface="Meiryo UI" panose="020B0604030504040204" pitchFamily="50" charset="-128"/>
                        </a:rPr>
                        <a:t>PitPa</a:t>
                      </a:r>
                      <a:r>
                        <a:rPr kumimoji="1" lang="ja-JP" altLang="en" sz="1200" b="0" dirty="0">
                          <a:solidFill>
                            <a:schemeClr val="tx1"/>
                          </a:solidFill>
                          <a:latin typeface="Meiryo UI" panose="020B0604030504040204" pitchFamily="50" charset="-128"/>
                          <a:ea typeface="Meiryo UI"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5020442"/>
                  </a:ext>
                </a:extLst>
              </a:tr>
            </a:tbl>
          </a:graphicData>
        </a:graphic>
      </p:graphicFrame>
      <p:sp>
        <p:nvSpPr>
          <p:cNvPr id="13" name="正方形/長方形 12"/>
          <p:cNvSpPr/>
          <p:nvPr/>
        </p:nvSpPr>
        <p:spPr>
          <a:xfrm>
            <a:off x="331788" y="4496523"/>
            <a:ext cx="1199300" cy="2101128"/>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主な成果</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6" name="正方形/長方形 15"/>
          <p:cNvSpPr/>
          <p:nvPr/>
        </p:nvSpPr>
        <p:spPr>
          <a:xfrm>
            <a:off x="1679944" y="4496523"/>
            <a:ext cx="7894268" cy="2101126"/>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1" lang="ja-JP" altLang="en-US" sz="1100" dirty="0">
                <a:solidFill>
                  <a:schemeClr val="tx1"/>
                </a:solidFill>
                <a:ea typeface="Meiryo UI"/>
              </a:rPr>
              <a:t>証明が困難な能力の証明</a:t>
            </a:r>
            <a:endParaRPr kumimoji="1" lang="en-US" altLang="ja-JP" sz="1100" dirty="0">
              <a:solidFill>
                <a:schemeClr val="tx1"/>
              </a:solidFill>
              <a:ea typeface="Meiryo UI"/>
            </a:endParaRPr>
          </a:p>
          <a:p>
            <a:pPr marR="0" lvl="0" algn="l" defTabSz="914400" rtl="0" eaLnBrk="1" fontAlgn="auto" latinLnBrk="0" hangingPunct="1">
              <a:lnSpc>
                <a:spcPct val="100000"/>
              </a:lnSpc>
              <a:spcBef>
                <a:spcPts val="0"/>
              </a:spcBef>
              <a:spcAft>
                <a:spcPts val="0"/>
              </a:spcAft>
              <a:buClrTx/>
              <a:buSzTx/>
              <a:tabLst/>
              <a:defRPr/>
            </a:pPr>
            <a:r>
              <a:rPr kumimoji="1" lang="ja-JP" altLang="en-US" sz="1100" dirty="0">
                <a:solidFill>
                  <a:schemeClr val="tx1"/>
                </a:solidFill>
                <a:ea typeface="Meiryo UI"/>
              </a:rPr>
              <a:t>上記ステークホルダーへのヒアリング・アンケートを通して、外国人労働者自身で証明が困難な日本語能力や経歴を、信頼できる他者に証明させることで、企業に対して正確に能力証明を連携できる。これにより、個別最適な就職支援や採用のミスマッチの軽減が可能となることが判明した。一方で、外国人労働者が自身に都合の良い情報のみを選択し企業に提出することのニーズが存在し、それを実現するための選択的開示の機能が必要となったが、現状それを実現するための技術選定ができていないことが今後の課題となる。</a:t>
            </a:r>
            <a:endParaRPr kumimoji="1" lang="en-US" altLang="ja-JP" sz="1100" dirty="0">
              <a:solidFill>
                <a:schemeClr val="tx1"/>
              </a:solidFill>
              <a:ea typeface="Meiryo UI"/>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kumimoji="1" lang="en-US" altLang="ja-JP" sz="1100" dirty="0">
              <a:solidFill>
                <a:schemeClr val="tx1"/>
              </a:solidFill>
              <a:ea typeface="Meiryo UI"/>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1" lang="ja-JP" altLang="en-US" sz="1100" dirty="0">
                <a:solidFill>
                  <a:schemeClr val="tx1"/>
                </a:solidFill>
                <a:ea typeface="Meiryo UI"/>
              </a:rPr>
              <a:t>ビジネスモデルの検討</a:t>
            </a:r>
            <a:endParaRPr kumimoji="1" lang="en-US" altLang="ja-JP" sz="1100" dirty="0">
              <a:solidFill>
                <a:schemeClr val="tx1"/>
              </a:solidFill>
              <a:ea typeface="Meiryo UI"/>
            </a:endParaRPr>
          </a:p>
          <a:p>
            <a:pPr fontAlgn="auto">
              <a:spcBef>
                <a:spcPts val="0"/>
              </a:spcBef>
              <a:spcAft>
                <a:spcPts val="0"/>
              </a:spcAft>
              <a:defRPr/>
            </a:pPr>
            <a:r>
              <a:rPr kumimoji="1" lang="ja-JP" altLang="en-US" sz="1100" dirty="0">
                <a:solidFill>
                  <a:schemeClr val="tx1"/>
                </a:solidFill>
                <a:ea typeface="Meiryo UI"/>
              </a:rPr>
              <a:t>上記ステークホルダーへのヒアリング・アンケートを通して、</a:t>
            </a:r>
            <a:r>
              <a:rPr kumimoji="1" lang="x-none" altLang="ja-JP" sz="1100" dirty="0">
                <a:solidFill>
                  <a:schemeClr val="tx1"/>
                </a:solidFill>
                <a:ea typeface="Meiryo UI"/>
              </a:rPr>
              <a:t>キャリア証明書は海外人材の勤務のモチベーション・採用承諾の意思決定・紹介の判断要素となりうることが分かった。また、海外人材だけでなく、海外人材を受け入れる企業側にも発行メリットがあることが</a:t>
            </a:r>
            <a:r>
              <a:rPr kumimoji="1" lang="ja-JP" altLang="en-US" sz="1100" dirty="0">
                <a:solidFill>
                  <a:schemeClr val="tx1"/>
                </a:solidFill>
                <a:ea typeface="Meiryo UI"/>
              </a:rPr>
              <a:t>確認できた。</a:t>
            </a:r>
            <a:endParaRPr kumimoji="1" lang="en-US" altLang="ja-JP" sz="1100" dirty="0">
              <a:solidFill>
                <a:schemeClr val="tx1"/>
              </a:solidFill>
              <a:ea typeface="Meiryo UI"/>
            </a:endParaRPr>
          </a:p>
          <a:p>
            <a:pPr fontAlgn="auto">
              <a:spcBef>
                <a:spcPts val="0"/>
              </a:spcBef>
              <a:spcAft>
                <a:spcPts val="0"/>
              </a:spcAft>
              <a:defRPr/>
            </a:pPr>
            <a:r>
              <a:rPr kumimoji="1" lang="ja-JP" altLang="en-US" sz="1100" dirty="0">
                <a:solidFill>
                  <a:schemeClr val="tx1"/>
                </a:solidFill>
                <a:ea typeface="Meiryo UI"/>
              </a:rPr>
              <a:t>今後の課題としては、</a:t>
            </a:r>
            <a:r>
              <a:rPr kumimoji="1" lang="ja-JP" altLang="ja-JP" sz="1100" dirty="0">
                <a:solidFill>
                  <a:schemeClr val="tx1"/>
                </a:solidFill>
                <a:ea typeface="Meiryo UI"/>
              </a:rPr>
              <a:t>海外</a:t>
            </a:r>
            <a:r>
              <a:rPr kumimoji="1" lang="ja-JP" altLang="en-US" sz="1100" dirty="0">
                <a:solidFill>
                  <a:schemeClr val="tx1"/>
                </a:solidFill>
                <a:ea typeface="Meiryo UI"/>
              </a:rPr>
              <a:t>（</a:t>
            </a:r>
            <a:r>
              <a:rPr kumimoji="1" lang="ja-JP" altLang="ja-JP" sz="1100" dirty="0">
                <a:solidFill>
                  <a:schemeClr val="tx1"/>
                </a:solidFill>
                <a:ea typeface="Meiryo UI"/>
              </a:rPr>
              <a:t>送り出</a:t>
            </a:r>
            <a:r>
              <a:rPr kumimoji="1" lang="ja-JP" altLang="en-US" sz="1100" dirty="0">
                <a:solidFill>
                  <a:schemeClr val="tx1"/>
                </a:solidFill>
                <a:ea typeface="Meiryo UI"/>
              </a:rPr>
              <a:t>す</a:t>
            </a:r>
            <a:r>
              <a:rPr kumimoji="1" lang="ja-JP" altLang="ja-JP" sz="1100" dirty="0">
                <a:solidFill>
                  <a:schemeClr val="tx1"/>
                </a:solidFill>
                <a:ea typeface="Meiryo UI"/>
              </a:rPr>
              <a:t>国側</a:t>
            </a:r>
            <a:r>
              <a:rPr kumimoji="1" lang="ja-JP" altLang="en-US" sz="1100" dirty="0">
                <a:solidFill>
                  <a:schemeClr val="tx1"/>
                </a:solidFill>
                <a:ea typeface="Meiryo UI"/>
              </a:rPr>
              <a:t>）</a:t>
            </a:r>
            <a:r>
              <a:rPr kumimoji="1" lang="ja-JP" altLang="ja-JP" sz="1100" dirty="0">
                <a:solidFill>
                  <a:schemeClr val="tx1"/>
                </a:solidFill>
                <a:ea typeface="Meiryo UI"/>
              </a:rPr>
              <a:t>で証明書</a:t>
            </a:r>
            <a:r>
              <a:rPr kumimoji="1" lang="ja-JP" altLang="en-US" sz="1100" dirty="0">
                <a:solidFill>
                  <a:schemeClr val="tx1"/>
                </a:solidFill>
                <a:ea typeface="Meiryo UI"/>
              </a:rPr>
              <a:t>を活用していくための</a:t>
            </a:r>
            <a:r>
              <a:rPr kumimoji="1" lang="ja-JP" altLang="ja-JP" sz="1100" dirty="0">
                <a:solidFill>
                  <a:schemeClr val="tx1"/>
                </a:solidFill>
                <a:ea typeface="Meiryo UI"/>
              </a:rPr>
              <a:t>データ</a:t>
            </a:r>
            <a:r>
              <a:rPr kumimoji="1" lang="ja-JP" altLang="en-US" sz="1100" dirty="0">
                <a:solidFill>
                  <a:schemeClr val="tx1"/>
                </a:solidFill>
                <a:ea typeface="Meiryo UI"/>
              </a:rPr>
              <a:t>活用</a:t>
            </a:r>
            <a:r>
              <a:rPr kumimoji="1" lang="ja-JP" altLang="ja-JP" sz="1100" dirty="0">
                <a:solidFill>
                  <a:schemeClr val="tx1"/>
                </a:solidFill>
                <a:ea typeface="Meiryo UI"/>
              </a:rPr>
              <a:t>プロセスやルールガバナンスの整備</a:t>
            </a:r>
            <a:r>
              <a:rPr kumimoji="1" lang="ja-JP" altLang="en-US" sz="1100" dirty="0">
                <a:solidFill>
                  <a:schemeClr val="tx1"/>
                </a:solidFill>
                <a:ea typeface="Meiryo UI"/>
              </a:rPr>
              <a:t>であるが、海外の政府機関や教育機関と共に継続的な対話、協力を仰いでいく上では、日本政府等の政府機関による政策的な支援が必要となる。</a:t>
            </a:r>
            <a:endParaRPr kumimoji="1" lang="en-US" altLang="ja-JP" sz="1100" dirty="0">
              <a:solidFill>
                <a:schemeClr val="tx1"/>
              </a:solidFill>
              <a:ea typeface="Meiryo UI"/>
            </a:endParaRPr>
          </a:p>
        </p:txBody>
      </p:sp>
      <p:sp>
        <p:nvSpPr>
          <p:cNvPr id="14" name="正方形/長方形 13"/>
          <p:cNvSpPr/>
          <p:nvPr/>
        </p:nvSpPr>
        <p:spPr>
          <a:xfrm>
            <a:off x="1679944" y="3602182"/>
            <a:ext cx="7894268" cy="837471"/>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fontAlgn="auto">
              <a:spcBef>
                <a:spcPts val="0"/>
              </a:spcBef>
              <a:spcAft>
                <a:spcPts val="0"/>
              </a:spcAft>
              <a:buFont typeface="Wingdings" panose="05000000000000000000" pitchFamily="2" charset="2"/>
              <a:buChar char="l"/>
              <a:defRPr/>
            </a:pPr>
            <a:r>
              <a:rPr kumimoji="1" lang="ja-JP" altLang="en-US" sz="1200" dirty="0">
                <a:solidFill>
                  <a:schemeClr val="tx1"/>
                </a:solidFill>
                <a:latin typeface="Arial"/>
                <a:ea typeface="Meiryo UI"/>
              </a:rPr>
              <a:t>職歴証明・日本語能力証明書のニーズ・利用シーンについて各ステークホルダー（</a:t>
            </a:r>
            <a:r>
              <a:rPr kumimoji="1" lang="ja-JP" altLang="ja-JP" sz="1200" dirty="0">
                <a:solidFill>
                  <a:schemeClr val="tx1"/>
                </a:solidFill>
                <a:latin typeface="Arial"/>
                <a:ea typeface="Meiryo UI"/>
              </a:rPr>
              <a:t>海外</a:t>
            </a:r>
            <a:r>
              <a:rPr kumimoji="1" lang="x-none" altLang="ja-JP" sz="1200" dirty="0">
                <a:solidFill>
                  <a:schemeClr val="tx1"/>
                </a:solidFill>
                <a:ea typeface="Meiryo UI"/>
              </a:rPr>
              <a:t>人材</a:t>
            </a:r>
            <a:r>
              <a:rPr kumimoji="1" lang="ja-JP" altLang="en-US" sz="1200" dirty="0">
                <a:solidFill>
                  <a:schemeClr val="tx1"/>
                </a:solidFill>
                <a:latin typeface="Arial"/>
                <a:ea typeface="Meiryo UI"/>
              </a:rPr>
              <a:t>、</a:t>
            </a:r>
            <a:r>
              <a:rPr kumimoji="1" lang="x-none" altLang="ja-JP" sz="1200" dirty="0">
                <a:solidFill>
                  <a:schemeClr val="tx1"/>
                </a:solidFill>
                <a:ea typeface="Meiryo UI"/>
              </a:rPr>
              <a:t>受入機関（日本企業）</a:t>
            </a:r>
            <a:r>
              <a:rPr kumimoji="1" lang="ja-JP" altLang="en-US" sz="1200" dirty="0">
                <a:solidFill>
                  <a:schemeClr val="tx1"/>
                </a:solidFill>
                <a:latin typeface="Arial"/>
                <a:ea typeface="Meiryo UI"/>
              </a:rPr>
              <a:t>、</a:t>
            </a:r>
            <a:r>
              <a:rPr kumimoji="1" lang="x-none" altLang="ja-JP" sz="1200" dirty="0">
                <a:solidFill>
                  <a:schemeClr val="tx1"/>
                </a:solidFill>
                <a:ea typeface="Meiryo UI"/>
              </a:rPr>
              <a:t>受入機関（日本政府）</a:t>
            </a:r>
            <a:r>
              <a:rPr kumimoji="1" lang="ja-JP" altLang="en-US" sz="1200" dirty="0">
                <a:solidFill>
                  <a:schemeClr val="tx1"/>
                </a:solidFill>
                <a:latin typeface="Arial"/>
                <a:ea typeface="Meiryo UI"/>
              </a:rPr>
              <a:t>、</a:t>
            </a:r>
            <a:r>
              <a:rPr kumimoji="1" lang="x-none" altLang="ja-JP" sz="1200" dirty="0">
                <a:solidFill>
                  <a:schemeClr val="tx1"/>
                </a:solidFill>
                <a:ea typeface="Meiryo UI"/>
              </a:rPr>
              <a:t>送出機関（ネパール政府）</a:t>
            </a:r>
            <a:r>
              <a:rPr kumimoji="1" lang="ja-JP" altLang="en-US" sz="1200" dirty="0">
                <a:solidFill>
                  <a:schemeClr val="tx1"/>
                </a:solidFill>
                <a:latin typeface="Arial"/>
                <a:ea typeface="Meiryo UI"/>
              </a:rPr>
              <a:t>、</a:t>
            </a:r>
            <a:r>
              <a:rPr kumimoji="1" lang="x-none" altLang="ja-JP" sz="1200" dirty="0">
                <a:solidFill>
                  <a:schemeClr val="tx1"/>
                </a:solidFill>
                <a:ea typeface="Meiryo UI"/>
              </a:rPr>
              <a:t>育成機関（高等教育機関等）</a:t>
            </a:r>
            <a:r>
              <a:rPr kumimoji="1" lang="ja-JP" altLang="en-US" sz="1200" dirty="0">
                <a:solidFill>
                  <a:schemeClr val="tx1"/>
                </a:solidFill>
                <a:latin typeface="Arial"/>
                <a:ea typeface="Meiryo UI"/>
              </a:rPr>
              <a:t>、</a:t>
            </a:r>
            <a:r>
              <a:rPr kumimoji="1" lang="x-none" altLang="ja-JP" sz="1200" dirty="0">
                <a:solidFill>
                  <a:schemeClr val="tx1"/>
                </a:solidFill>
                <a:ea typeface="Meiryo UI"/>
              </a:rPr>
              <a:t>仲介業者（雇用支援）</a:t>
            </a:r>
            <a:r>
              <a:rPr kumimoji="1" lang="ja-JP" altLang="en-US" sz="1200" dirty="0">
                <a:solidFill>
                  <a:schemeClr val="tx1"/>
                </a:solidFill>
                <a:latin typeface="Arial"/>
                <a:ea typeface="Meiryo UI"/>
              </a:rPr>
              <a:t>、</a:t>
            </a:r>
            <a:r>
              <a:rPr kumimoji="1" lang="x-none" altLang="ja-JP" sz="1200" dirty="0">
                <a:solidFill>
                  <a:schemeClr val="tx1"/>
                </a:solidFill>
                <a:ea typeface="Meiryo UI"/>
              </a:rPr>
              <a:t>日本語関係機関</a:t>
            </a:r>
            <a:r>
              <a:rPr kumimoji="1" lang="ja-JP" altLang="en-US" sz="1200" dirty="0">
                <a:solidFill>
                  <a:schemeClr val="tx1"/>
                </a:solidFill>
                <a:latin typeface="Arial"/>
                <a:ea typeface="Meiryo UI"/>
              </a:rPr>
              <a:t>）にヒアリング・アンケートを行い、ビジネスフィジビリティを行った。</a:t>
            </a:r>
            <a:endParaRPr kumimoji="1" lang="en-US" altLang="ja-JP" sz="1200" dirty="0">
              <a:solidFill>
                <a:schemeClr val="tx1"/>
              </a:solidFill>
              <a:latin typeface="Arial"/>
              <a:ea typeface="Meiryo UI"/>
            </a:endParaRPr>
          </a:p>
        </p:txBody>
      </p:sp>
      <p:sp>
        <p:nvSpPr>
          <p:cNvPr id="3" name="正方形/長方形 2">
            <a:extLst>
              <a:ext uri="{FF2B5EF4-FFF2-40B4-BE49-F238E27FC236}">
                <a16:creationId xmlns:a16="http://schemas.microsoft.com/office/drawing/2014/main" id="{328A48E4-63F9-097F-91F5-445E32261EC8}"/>
              </a:ext>
            </a:extLst>
          </p:cNvPr>
          <p:cNvSpPr/>
          <p:nvPr/>
        </p:nvSpPr>
        <p:spPr>
          <a:xfrm>
            <a:off x="331787" y="3602182"/>
            <a:ext cx="1199300" cy="837471"/>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ビジネス検証</a:t>
            </a: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(UX/UI</a:t>
            </a: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含む</a:t>
            </a: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a:t>
            </a:r>
            <a:endParaRPr kumimoji="1" lang="ja-JP" altLang="en-US"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22" name="タイトル 6">
            <a:extLst>
              <a:ext uri="{FF2B5EF4-FFF2-40B4-BE49-F238E27FC236}">
                <a16:creationId xmlns:a16="http://schemas.microsoft.com/office/drawing/2014/main" id="{97CDFD10-18D5-474F-9D14-8372F37BDFAB}"/>
              </a:ext>
            </a:extLst>
          </p:cNvPr>
          <p:cNvSpPr>
            <a:spLocks noGrp="1"/>
          </p:cNvSpPr>
          <p:nvPr>
            <p:ph type="title"/>
          </p:nvPr>
        </p:nvSpPr>
        <p:spPr>
          <a:xfrm>
            <a:off x="417000" y="331219"/>
            <a:ext cx="9072000" cy="369683"/>
          </a:xfrm>
        </p:spPr>
        <p:txBody>
          <a:bodyPr vert="horz"/>
          <a:lstStyle/>
          <a:p>
            <a:r>
              <a:rPr lang="ja-JP" altLang="en-US" dirty="0">
                <a:latin typeface="Meiryo UI" panose="020B0604030504040204" pitchFamily="50" charset="-128"/>
                <a:ea typeface="Meiryo UI" panose="020B0604030504040204" pitchFamily="50" charset="-128"/>
              </a:rPr>
              <a:t>海外人材還流におけるボーダー型個人情報流通システム</a:t>
            </a:r>
            <a:br>
              <a:rPr lang="ja-JP" altLang="en-US" dirty="0">
                <a:latin typeface="Meiryo UI" panose="020B0604030504040204" pitchFamily="50" charset="-128"/>
                <a:ea typeface="Meiryo UI" panose="020B0604030504040204" pitchFamily="50" charset="-128"/>
              </a:rPr>
            </a:br>
            <a:r>
              <a:rPr lang="ja-JP" altLang="en-US" sz="2000" b="1" dirty="0">
                <a:latin typeface="Meiryo UI" panose="020B0604030504040204" pitchFamily="50" charset="-128"/>
                <a:ea typeface="Meiryo UI" panose="020B0604030504040204" pitchFamily="50" charset="-128"/>
              </a:rPr>
              <a:t>（株式会社</a:t>
            </a:r>
            <a:r>
              <a:rPr lang="en-US" altLang="ja-JP" dirty="0" err="1">
                <a:latin typeface="Meiryo UI" panose="020B0604030504040204" pitchFamily="50" charset="-128"/>
                <a:ea typeface="Meiryo UI" panose="020B0604030504040204" pitchFamily="50" charset="-128"/>
              </a:rPr>
              <a:t>PitPa</a:t>
            </a:r>
            <a:r>
              <a:rPr lang="ja-JP" altLang="en-US" sz="2000" b="1"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2/2</a:t>
            </a:r>
            <a:r>
              <a:rPr lang="ja-JP" altLang="en-US" dirty="0">
                <a:latin typeface="Meiryo UI" panose="020B0604030504040204" pitchFamily="50" charset="-128"/>
                <a:ea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781DF31F-B3CD-DC85-2C90-0AA5D4CA4DA2}"/>
              </a:ext>
            </a:extLst>
          </p:cNvPr>
          <p:cNvSpPr>
            <a:spLocks noGrp="1"/>
          </p:cNvSpPr>
          <p:nvPr>
            <p:ph type="sldNum" sz="quarter" idx="11"/>
          </p:nvPr>
        </p:nvSpPr>
        <p:spPr>
          <a:xfrm>
            <a:off x="417600" y="6588000"/>
            <a:ext cx="180000" cy="169200"/>
          </a:xfrm>
        </p:spPr>
        <p:txBody>
          <a:bodyPr/>
          <a:lstStyle/>
          <a:p>
            <a:fld id="{AA5FCFE5-FE56-4EF1-80A8-07776887C2A1}" type="slidenum">
              <a:rPr lang="ja-JP" altLang="en-US" smtClean="0"/>
              <a:pPr/>
              <a:t>2</a:t>
            </a:fld>
            <a:endParaRPr lang="ja-JP" altLang="en-US" dirty="0"/>
          </a:p>
        </p:txBody>
      </p:sp>
    </p:spTree>
    <p:extLst>
      <p:ext uri="{BB962C8B-B14F-4D97-AF65-F5344CB8AC3E}">
        <p14:creationId xmlns:p14="http://schemas.microsoft.com/office/powerpoint/2010/main" val="22250962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EE4P_LANGUAGE_ID" val="104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201">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short.pptx" id="{52AA5A50-534E-4FF2-A9C6-60384768A59E}" vid="{85CCAD22-7E6D-4231-9414-B57367F235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f5bdd6e-cdf8-469d-93d0-f7a8c007309d" xsi:nil="true"/>
    <lcf76f155ced4ddcb4097134ff3c332f xmlns="b8d61b6e-2b10-43a3-a2ce-3f7d4d0c929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656A55-7A97-4A80-90E2-499639D8C8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61b6e-2b10-43a3-a2ce-3f7d4d0c929e"/>
    <ds:schemaRef ds:uri="ff5bdd6e-cdf8-469d-93d0-f7a8c00730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C3A5A33-0DC5-45D4-9B5F-09EE82B9ADDB}">
  <ds:schemaRefs>
    <ds:schemaRef ds:uri="http://schemas.microsoft.com/office/2006/metadata/properties"/>
    <ds:schemaRef ds:uri="http://schemas.microsoft.com/office/infopath/2007/PartnerControls"/>
    <ds:schemaRef ds:uri="ff5bdd6e-cdf8-469d-93d0-f7a8c007309d"/>
    <ds:schemaRef ds:uri="b8d61b6e-2b10-43a3-a2ce-3f7d4d0c929e"/>
  </ds:schemaRefs>
</ds:datastoreItem>
</file>

<file path=customXml/itemProps3.xml><?xml version="1.0" encoding="utf-8"?>
<ds:datastoreItem xmlns:ds="http://schemas.openxmlformats.org/officeDocument/2006/customXml" ds:itemID="{E43BAA1A-5780-4D65-86FF-4F6E834FAE6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1099</Words>
  <Application>Microsoft Office PowerPoint</Application>
  <PresentationFormat>A4 210 x 297 mm</PresentationFormat>
  <Paragraphs>106</Paragraphs>
  <Slides>2</Slides>
  <Notes>1</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11" baseType="lpstr">
      <vt:lpstr>Meiryo UI</vt:lpstr>
      <vt:lpstr>Yu Gothic UI</vt:lpstr>
      <vt:lpstr>Arial</vt:lpstr>
      <vt:lpstr>Calibri</vt:lpstr>
      <vt:lpstr>Calibri Light</vt:lpstr>
      <vt:lpstr>Verdana</vt:lpstr>
      <vt:lpstr>Wingdings</vt:lpstr>
      <vt:lpstr>DT Template_A4_J_202201</vt:lpstr>
      <vt:lpstr>think-cell スライド</vt:lpstr>
      <vt:lpstr>PowerPoint プレゼンテーション</vt:lpstr>
      <vt:lpstr>海外人材還流におけるボーダー型個人情報流通システム （株式会社PitPa）（2/2）</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2024-04-04T08:11:42Z</dcterms:created>
  <dcterms:modified xsi:type="dcterms:W3CDTF">2024-06-04T08:35:21Z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2024-04-04T08:11:46Z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c1b55a4c-42e6-4e43-bbfa-1a9b5aaea80a</vt:lpwstr>
  </property>
  <property fmtid="{D5CDD505-2E9C-101B-9397-08002B2CF9AE}" pid="8" name="MSIP_Label_ea60d57e-af5b-4752-ac57-3e4f28ca11dc_ContentBits">
    <vt:lpwstr>0</vt:lpwstr>
  </property>
  <property fmtid="{D5CDD505-2E9C-101B-9397-08002B2CF9AE}" pid="9" name="ContentTypeId">
    <vt:lpwstr>0x010100232F9C2F28AFE34988257E434D6816F1</vt:lpwstr>
  </property>
  <property fmtid="{D5CDD505-2E9C-101B-9397-08002B2CF9AE}" pid="10" name="MediaServiceImageTags">
    <vt:lpwstr/>
  </property>
</Properties>
</file>