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08" r:id="rId4"/>
  </p:sldMasterIdLst>
  <p:notesMasterIdLst>
    <p:notesMasterId r:id="rId7"/>
  </p:notesMasterIdLst>
  <p:handoutMasterIdLst>
    <p:handoutMasterId r:id="rId8"/>
  </p:handoutMasterIdLst>
  <p:sldIdLst>
    <p:sldId id="2147472653" r:id="rId5"/>
    <p:sldId id="2147472656" r:id="rId6"/>
  </p:sldIdLst>
  <p:sldSz cx="9906000" cy="6858000" type="A4"/>
  <p:notesSz cx="6807200" cy="9939338"/>
  <p:custDataLst>
    <p:tags r:id="rId9"/>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12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DC462F-04CF-487D-B22F-1D82CA289ECF}" v="5" dt="2024-04-10T02:41:49.880"/>
  </p1510:revLst>
</p1510:revInfo>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677" autoAdjust="0"/>
    <p:restoredTop sz="96391" autoAdjust="0"/>
  </p:normalViewPr>
  <p:slideViewPr>
    <p:cSldViewPr snapToGrid="0" showGuides="1">
      <p:cViewPr varScale="1">
        <p:scale>
          <a:sx n="170" d="100"/>
          <a:sy n="170" d="100"/>
        </p:scale>
        <p:origin x="1800" y="150"/>
      </p:cViewPr>
      <p:guideLst>
        <p:guide pos="312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4" d="100"/>
          <a:sy n="74" d="100"/>
        </p:scale>
        <p:origin x="40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tags" Target="tags/tag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C85D748-EDF5-72AD-A12B-11D25A8930BA}"/>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0E94C6B-CEBE-A8BC-2562-5DDE6897DCCC}"/>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F2C8F3A3-07AD-427D-8E22-DD858B88B29D}" type="datetimeFigureOut">
              <a:rPr kumimoji="1" lang="ja-JP" altLang="en-US" smtClean="0"/>
              <a:t>2024/6/4</a:t>
            </a:fld>
            <a:endParaRPr kumimoji="1" lang="ja-JP" altLang="en-US"/>
          </a:p>
        </p:txBody>
      </p:sp>
      <p:sp>
        <p:nvSpPr>
          <p:cNvPr id="4" name="フッター プレースホルダー 3">
            <a:extLst>
              <a:ext uri="{FF2B5EF4-FFF2-40B4-BE49-F238E27FC236}">
                <a16:creationId xmlns:a16="http://schemas.microsoft.com/office/drawing/2014/main" id="{91B140E9-14C2-A29D-1107-2D0B2711F652}"/>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763F226-09A3-D57E-BF47-E11E079CB5D9}"/>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2991E0DE-9570-4C61-AE68-708F6D0731A7}" type="slidenum">
              <a:rPr kumimoji="1" lang="ja-JP" altLang="en-US" smtClean="0"/>
              <a:t>‹#›</a:t>
            </a:fld>
            <a:endParaRPr kumimoji="1" lang="ja-JP" altLang="en-US"/>
          </a:p>
        </p:txBody>
      </p:sp>
    </p:spTree>
    <p:extLst>
      <p:ext uri="{BB962C8B-B14F-4D97-AF65-F5344CB8AC3E}">
        <p14:creationId xmlns:p14="http://schemas.microsoft.com/office/powerpoint/2010/main" val="176391025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375" cy="4989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1" y="0"/>
            <a:ext cx="2950374" cy="4989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2024/6/4</a:t>
            </a:fld>
            <a:endParaRPr kumimoji="1" lang="ja-JP" altLang="en-US"/>
          </a:p>
        </p:txBody>
      </p:sp>
      <p:sp>
        <p:nvSpPr>
          <p:cNvPr id="4" name="スライド イメージ プレースホルダー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2236" tIns="46118" rIns="92236" bIns="46118" rtlCol="0" anchor="ctr"/>
          <a:lstStyle/>
          <a:p>
            <a:endParaRPr lang="ja-JP" altLang="en-US" dirty="0"/>
          </a:p>
        </p:txBody>
      </p:sp>
      <p:sp>
        <p:nvSpPr>
          <p:cNvPr id="5" name="ノート プレースホルダー 4"/>
          <p:cNvSpPr>
            <a:spLocks noGrp="1"/>
          </p:cNvSpPr>
          <p:nvPr>
            <p:ph type="body" sz="quarter" idx="3"/>
          </p:nvPr>
        </p:nvSpPr>
        <p:spPr>
          <a:xfrm>
            <a:off x="680239" y="4783357"/>
            <a:ext cx="5446723" cy="3913364"/>
          </a:xfrm>
          <a:prstGeom prst="rect">
            <a:avLst/>
          </a:prstGeom>
        </p:spPr>
        <p:txBody>
          <a:bodyPr vert="horz" lIns="92236" tIns="46118" rIns="92236" bIns="46118"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1" y="9440372"/>
            <a:ext cx="2950374" cy="4989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630238"/>
            <a:ext cx="4457700" cy="3086100"/>
          </a:xfrm>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lang="ja-JP" altLang="en-US" sz="1200" dirty="0">
              <a:solidFill>
                <a:schemeClr val="accent2">
                  <a:lumMod val="75000"/>
                  <a:lumOff val="25000"/>
                </a:schemeClr>
              </a:solidFill>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Meiryo UI"/>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srgbClr val="000000"/>
              </a:solidFill>
              <a:effectLst/>
              <a:uLnTx/>
              <a:uFillTx/>
              <a:latin typeface="Meiryo UI"/>
              <a:ea typeface="Meiryo UI"/>
              <a:cs typeface="+mn-cs"/>
            </a:endParaRPr>
          </a:p>
        </p:txBody>
      </p:sp>
    </p:spTree>
    <p:extLst>
      <p:ext uri="{BB962C8B-B14F-4D97-AF65-F5344CB8AC3E}">
        <p14:creationId xmlns:p14="http://schemas.microsoft.com/office/powerpoint/2010/main" val="30290742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502286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a:solidFill>
                  <a:schemeClr val="accent1"/>
                </a:solidFill>
                <a:latin typeface="+mn-lt"/>
                <a:ea typeface="+mn-ea"/>
                <a:cs typeface="+mn-cs"/>
                <a:sym typeface="+mn-lt"/>
              </a:defRPr>
            </a:lvl1pPr>
          </a:lstStyle>
          <a:p>
            <a:pPr lvl="0"/>
            <a:r>
              <a:rPr kumimoji="1" lang="en-US" altLang="ja-JP" dirty="0"/>
              <a:t>Header</a:t>
            </a:r>
            <a:r>
              <a:rPr kumimoji="1" lang="ja-JP" altLang="en-US" dirty="0"/>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dirty="0"/>
              <a:t>キーメッセージを入力（本スライドで一番伝えたいこと＜名詞止め・体言止め不可＞）</a:t>
            </a:r>
            <a:endParaRPr kumimoji="1" lang="ja-JP" altLang="en-US" dirty="0"/>
          </a:p>
        </p:txBody>
      </p:sp>
    </p:spTree>
    <p:extLst>
      <p:ext uri="{BB962C8B-B14F-4D97-AF65-F5344CB8AC3E}">
        <p14:creationId xmlns:p14="http://schemas.microsoft.com/office/powerpoint/2010/main" val="1689363007"/>
      </p:ext>
    </p:extLst>
  </p:cSld>
  <p:clrMapOvr>
    <a:masterClrMapping/>
  </p:clrMapOvr>
  <p:hf hdr="0"/>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3"/>
            </p:custDataLst>
            <p:extLst>
              <p:ext uri="{D42A27DB-BD31-4B8C-83A1-F6EECF244321}">
                <p14:modId xmlns:p14="http://schemas.microsoft.com/office/powerpoint/2010/main" val="14359238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563" imgH="564" progId="TCLayout.ActiveDocument.1">
                  <p:embed/>
                </p:oleObj>
              </mc:Choice>
              <mc:Fallback>
                <p:oleObj name="think-cell スライド" r:id="rId4" imgW="563" imgH="564"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dirty="0"/>
              <a:t>キーメッセージを入力（本スライドで一番伝えたいこと＜名詞止め・体言止め不可＞）</a:t>
            </a:r>
            <a:endParaRPr lang="en-US" noProof="0" dirty="0"/>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endParaRPr kumimoji="1" lang="en-US" altLang="ja-JP" dirty="0"/>
          </a:p>
          <a:p>
            <a:pPr lvl="2"/>
            <a:r>
              <a:rPr kumimoji="1" lang="ja-JP" altLang="en-US" dirty="0"/>
              <a:t>第 </a:t>
            </a:r>
            <a:r>
              <a:rPr kumimoji="1" lang="en-US" altLang="ja-JP" dirty="0"/>
              <a:t>2 </a:t>
            </a:r>
            <a:r>
              <a:rPr kumimoji="1" lang="ja-JP" altLang="en-US" dirty="0"/>
              <a:t>レベル</a:t>
            </a:r>
            <a:endParaRPr kumimoji="1" lang="en-US" altLang="ja-JP" dirty="0"/>
          </a:p>
          <a:p>
            <a:pPr lvl="3"/>
            <a:r>
              <a:rPr kumimoji="1" lang="ja-JP" altLang="en-US" dirty="0"/>
              <a:t>第 </a:t>
            </a:r>
            <a:r>
              <a:rPr kumimoji="1" lang="en-US" altLang="ja-JP" dirty="0"/>
              <a:t>3 </a:t>
            </a:r>
            <a:r>
              <a:rPr kumimoji="1" lang="ja-JP" altLang="en-US" dirty="0"/>
              <a:t>レベル</a:t>
            </a:r>
            <a:endParaRPr kumimoji="1" lang="en-US" altLang="ja-JP" dirty="0"/>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4508167" y="6444000"/>
            <a:ext cx="889667" cy="169277"/>
          </a:xfrm>
          <a:prstGeom prst="rect">
            <a:avLst/>
          </a:prstGeom>
        </p:spPr>
        <p:txBody>
          <a:bodyPr vert="horz" wrap="none" lIns="0" tIns="0" rIns="0" bIns="0" rtlCol="0" anchor="t" anchorCtr="0">
            <a:spAutoFit/>
          </a:bodyPr>
          <a:lstStyle>
            <a:lvl1pPr>
              <a:defRPr kumimoji="1" lang="en-US" altLang="ja-JP" sz="1100" smtClean="0">
                <a:solidFill>
                  <a:srgbClr val="75787B"/>
                </a:solidFill>
                <a:latin typeface="+mn-lt"/>
                <a:cs typeface="+mn-cs"/>
              </a:defRPr>
            </a:lvl1pPr>
          </a:lstStyle>
          <a:p>
            <a:pPr algn="ctr"/>
            <a:r>
              <a:rPr lang="en-US"/>
              <a:t>&lt; Confidential &gt;</a:t>
            </a:r>
            <a:endParaRPr lang="en-US" dirty="0"/>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36" r:id="rId1"/>
  </p:sldLayoutIdLst>
  <p:hf hdr="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1" orient="horz" pos="96">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6" orient="horz" pos="504">
          <p15:clr>
            <a:srgbClr val="A4A3A4"/>
          </p15:clr>
        </p15:guide>
        <p15:guide id="7" orient="horz" pos="640">
          <p15:clr>
            <a:srgbClr val="A4A3A4"/>
          </p15:clr>
        </p15:guide>
        <p15:guide id="8" orient="horz" pos="935">
          <p15:clr>
            <a:srgbClr val="A4A3A4"/>
          </p15:clr>
        </p15:guide>
        <p15:guide id="9" orient="horz" pos="3974">
          <p15:clr>
            <a:srgbClr val="A4A3A4"/>
          </p15:clr>
        </p15:guide>
        <p15:guide id="10" orient="horz" pos="4156">
          <p15:clr>
            <a:srgbClr val="A4A3A4"/>
          </p15:clr>
        </p15:guide>
        <p15:guide id="11" orient="horz" pos="4269">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2.e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49692CB-7D99-8D43-9BED-69BAA07D3C2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622" imgH="623" progId="TCLayout.ActiveDocument.1">
                  <p:embed/>
                </p:oleObj>
              </mc:Choice>
              <mc:Fallback>
                <p:oleObj name="think-cell スライド" r:id="rId3" imgW="622" imgH="623" progId="TCLayout.ActiveDocument.1">
                  <p:embed/>
                  <p:pic>
                    <p:nvPicPr>
                      <p:cNvPr id="3" name="think-cell data - do not delete" hidden="1">
                        <a:extLst>
                          <a:ext uri="{FF2B5EF4-FFF2-40B4-BE49-F238E27FC236}">
                            <a16:creationId xmlns:a16="http://schemas.microsoft.com/office/drawing/2014/main" id="{049692CB-7D99-8D43-9BED-69BAA07D3C2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正方形/長方形 1">
            <a:extLst>
              <a:ext uri="{FF2B5EF4-FFF2-40B4-BE49-F238E27FC236}">
                <a16:creationId xmlns:a16="http://schemas.microsoft.com/office/drawing/2014/main" id="{EE0ED1C7-FADC-D975-B3F7-F72F505EDFFA}"/>
              </a:ext>
            </a:extLst>
          </p:cNvPr>
          <p:cNvSpPr/>
          <p:nvPr/>
        </p:nvSpPr>
        <p:spPr>
          <a:xfrm>
            <a:off x="422948" y="803561"/>
            <a:ext cx="4352151" cy="273683"/>
          </a:xfrm>
          <a:prstGeom prst="rect">
            <a:avLst/>
          </a:prstGeom>
          <a:solidFill>
            <a:schemeClr val="bg1">
              <a:lumMod val="5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latin typeface="Meiryo UI" panose="020B0604030504040204" pitchFamily="50" charset="-128"/>
                <a:ea typeface="Meiryo UI" panose="020B0604030504040204" pitchFamily="50" charset="-128"/>
              </a:rPr>
              <a:t>Current Issues (Pain Points)</a:t>
            </a:r>
            <a:endParaRPr kumimoji="1" lang="ja-JP" altLang="en-US" sz="1400" b="1" dirty="0">
              <a:solidFill>
                <a:schemeClr val="bg1"/>
              </a:solidFill>
              <a:latin typeface="Meiryo UI" panose="020B0604030504040204" pitchFamily="50" charset="-128"/>
              <a:ea typeface="Meiryo UI" panose="020B0604030504040204" pitchFamily="50" charset="-128"/>
            </a:endParaRPr>
          </a:p>
        </p:txBody>
      </p:sp>
      <p:sp>
        <p:nvSpPr>
          <p:cNvPr id="70" name="正方形/長方形 69">
            <a:extLst>
              <a:ext uri="{FF2B5EF4-FFF2-40B4-BE49-F238E27FC236}">
                <a16:creationId xmlns:a16="http://schemas.microsoft.com/office/drawing/2014/main" id="{3EF45F38-9A67-03D4-5543-8C7AB5F92713}"/>
              </a:ext>
            </a:extLst>
          </p:cNvPr>
          <p:cNvSpPr/>
          <p:nvPr/>
        </p:nvSpPr>
        <p:spPr>
          <a:xfrm>
            <a:off x="5133969" y="803561"/>
            <a:ext cx="4352245" cy="273683"/>
          </a:xfrm>
          <a:prstGeom prst="rect">
            <a:avLst/>
          </a:prstGeom>
          <a:solidFill>
            <a:schemeClr val="accent1"/>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en-US" altLang="ja-JP" sz="1400" b="1" dirty="0">
                <a:solidFill>
                  <a:schemeClr val="bg1"/>
                </a:solidFill>
                <a:latin typeface="Meiryo UI" panose="020B0604030504040204" pitchFamily="50" charset="-128"/>
                <a:ea typeface="Meiryo UI" panose="020B0604030504040204" pitchFamily="50" charset="-128"/>
              </a:rPr>
              <a:t>What Trusted Web Will Solve</a:t>
            </a:r>
            <a:endParaRPr kumimoji="1" lang="ja-JP" altLang="en-US" sz="1400" b="1" dirty="0">
              <a:solidFill>
                <a:schemeClr val="bg1"/>
              </a:solidFill>
              <a:latin typeface="Meiryo UI" panose="020B0604030504040204" pitchFamily="50" charset="-128"/>
              <a:ea typeface="Meiryo UI" panose="020B0604030504040204" pitchFamily="50" charset="-128"/>
            </a:endParaRPr>
          </a:p>
        </p:txBody>
      </p:sp>
      <p:sp>
        <p:nvSpPr>
          <p:cNvPr id="71" name="二等辺三角形 70">
            <a:extLst>
              <a:ext uri="{FF2B5EF4-FFF2-40B4-BE49-F238E27FC236}">
                <a16:creationId xmlns:a16="http://schemas.microsoft.com/office/drawing/2014/main" id="{BEC2496D-5F50-957F-9CC5-261502AFE461}"/>
              </a:ext>
            </a:extLst>
          </p:cNvPr>
          <p:cNvSpPr/>
          <p:nvPr/>
        </p:nvSpPr>
        <p:spPr>
          <a:xfrm rot="5400000">
            <a:off x="3704563" y="4994701"/>
            <a:ext cx="2406962" cy="196502"/>
          </a:xfrm>
          <a:prstGeom prst="triangle">
            <a:avLst/>
          </a:prstGeom>
          <a:solidFill>
            <a:schemeClr val="bg1">
              <a:lumMod val="75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400">
              <a:solidFill>
                <a:schemeClr val="tx1"/>
              </a:solidFill>
              <a:latin typeface="+mj-ea"/>
              <a:ea typeface="+mj-ea"/>
            </a:endParaRPr>
          </a:p>
        </p:txBody>
      </p:sp>
      <p:sp>
        <p:nvSpPr>
          <p:cNvPr id="72" name="正方形/長方形 71">
            <a:extLst>
              <a:ext uri="{FF2B5EF4-FFF2-40B4-BE49-F238E27FC236}">
                <a16:creationId xmlns:a16="http://schemas.microsoft.com/office/drawing/2014/main" id="{617CB950-C1FF-07E5-CB83-C12F78B14E7D}"/>
              </a:ext>
            </a:extLst>
          </p:cNvPr>
          <p:cNvSpPr/>
          <p:nvPr/>
        </p:nvSpPr>
        <p:spPr>
          <a:xfrm>
            <a:off x="426065" y="1076530"/>
            <a:ext cx="4349129" cy="2352470"/>
          </a:xfrm>
          <a:prstGeom prst="rect">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171450" indent="-171450">
              <a:spcBef>
                <a:spcPts val="300"/>
              </a:spcBef>
              <a:buFont typeface="Arial" panose="020B0604020202020204" pitchFamily="34" charset="0"/>
              <a:buChar char="•"/>
            </a:pPr>
            <a:r>
              <a:rPr lang="en-US" altLang="ja-JP" sz="900" b="1" u="sng" dirty="0">
                <a:solidFill>
                  <a:srgbClr val="FF0000"/>
                </a:solidFill>
                <a:latin typeface="Meiryo UI" panose="020B0604030504040204" pitchFamily="50" charset="-128"/>
                <a:ea typeface="Meiryo UI" panose="020B0604030504040204" pitchFamily="50" charset="-128"/>
              </a:rPr>
              <a:t>Training institutions are unable to verify the effectiveness of education </a:t>
            </a:r>
            <a:r>
              <a:rPr lang="en-US" altLang="ja-JP" sz="900" dirty="0">
                <a:solidFill>
                  <a:schemeClr val="tx1"/>
                </a:solidFill>
                <a:latin typeface="Meiryo UI" panose="020B0604030504040204" pitchFamily="50" charset="-128"/>
                <a:ea typeface="Meiryo UI" panose="020B0604030504040204" pitchFamily="50" charset="-128"/>
              </a:rPr>
              <a:t>because they are unable to ascertain the work history that their trained talent accumulated while abroad.</a:t>
            </a:r>
          </a:p>
          <a:p>
            <a:pPr marL="171450" indent="-171450">
              <a:spcBef>
                <a:spcPts val="300"/>
              </a:spcBef>
              <a:buFont typeface="Arial" panose="020B0604020202020204" pitchFamily="34" charset="0"/>
              <a:buChar char="•"/>
            </a:pPr>
            <a:r>
              <a:rPr kumimoji="1" lang="en-US" altLang="ja-JP" sz="900" b="0" i="0" u="none" strike="noStrike" kern="1200" cap="none" spc="0" normalizeH="0" baseline="0" dirty="0">
                <a:ln>
                  <a:noFill/>
                </a:ln>
                <a:solidFill>
                  <a:schemeClr val="tx1"/>
                </a:solidFill>
                <a:effectLst/>
                <a:uLnTx/>
                <a:uFillTx/>
                <a:latin typeface="Meiryo UI" panose="020B0604030504040204" pitchFamily="50" charset="-128"/>
                <a:ea typeface="Meiryo UI" panose="020B0604030504040204" pitchFamily="50" charset="-128"/>
                <a:cs typeface="Arial" charset="0"/>
              </a:rPr>
              <a:t>The rapid depreciation of the yen, rising wages for workers in developed countries</a:t>
            </a:r>
            <a:r>
              <a:rPr kumimoji="1" lang="en-US" altLang="ja-JP" sz="900" b="0" i="0" u="none" strike="noStrike" kern="1200" cap="none" spc="0" normalizeH="0" baseline="0" dirty="0">
                <a:ln>
                  <a:noFill/>
                </a:ln>
                <a:solidFill>
                  <a:srgbClr val="FF0000"/>
                </a:solidFill>
                <a:effectLst/>
                <a:uLnTx/>
                <a:uFillTx/>
                <a:latin typeface="Meiryo UI" panose="020B0604030504040204" pitchFamily="50" charset="-128"/>
                <a:ea typeface="Meiryo UI" panose="020B0604030504040204" pitchFamily="50" charset="-128"/>
                <a:cs typeface="Arial" charset="0"/>
              </a:rPr>
              <a:t> </a:t>
            </a:r>
            <a:r>
              <a:rPr kumimoji="1" lang="en-US" altLang="ja-JP" sz="900" b="1" i="0" u="sng" strike="noStrike" kern="1200" cap="none" spc="0" normalizeH="0" baseline="0" dirty="0">
                <a:ln>
                  <a:noFill/>
                </a:ln>
                <a:solidFill>
                  <a:srgbClr val="FF0000"/>
                </a:solidFill>
                <a:effectLst/>
                <a:uLnTx/>
                <a:uFillTx/>
                <a:latin typeface="Meiryo UI" panose="020B0604030504040204" pitchFamily="50" charset="-128"/>
                <a:ea typeface="Meiryo UI" panose="020B0604030504040204" pitchFamily="50" charset="-128"/>
                <a:cs typeface="Arial" charset="0"/>
              </a:rPr>
              <a:t>make overseas recruitment more difficult.</a:t>
            </a:r>
          </a:p>
          <a:p>
            <a:pPr marL="180975" indent="-180975">
              <a:spcBef>
                <a:spcPts val="300"/>
              </a:spcBef>
              <a:buFont typeface="Arial" panose="020B0604020202020204" pitchFamily="34" charset="0"/>
              <a:buChar char="•"/>
            </a:pPr>
            <a:r>
              <a:rPr lang="en-US" altLang="ja-JP" sz="900" dirty="0">
                <a:solidFill>
                  <a:schemeClr val="tx1"/>
                </a:solidFill>
                <a:latin typeface="Meiryo UI" panose="020B0604030504040204" pitchFamily="50" charset="-128"/>
                <a:ea typeface="Meiryo UI" panose="020B0604030504040204" pitchFamily="50" charset="-128"/>
              </a:rPr>
              <a:t>Foreign talent explains their backgrounds through self-reports such as resumes, </a:t>
            </a:r>
            <a:r>
              <a:rPr lang="en-US" altLang="ja-JP" sz="900" b="1" u="sng" dirty="0">
                <a:solidFill>
                  <a:srgbClr val="FF0000"/>
                </a:solidFill>
                <a:latin typeface="Meiryo UI" panose="020B0604030504040204" pitchFamily="50" charset="-128"/>
                <a:ea typeface="Meiryo UI" panose="020B0604030504040204" pitchFamily="50" charset="-128"/>
              </a:rPr>
              <a:t>but it is difficult to prove their abilities in a highly objective manner.</a:t>
            </a:r>
          </a:p>
          <a:p>
            <a:pPr marL="180975" indent="-180975">
              <a:spcBef>
                <a:spcPts val="300"/>
              </a:spcBef>
              <a:buFont typeface="Arial" panose="020B0604020202020204" pitchFamily="34" charset="0"/>
              <a:buChar char="•"/>
            </a:pPr>
            <a:r>
              <a:rPr lang="en-US" altLang="ja-JP" sz="900" dirty="0">
                <a:solidFill>
                  <a:schemeClr val="tx1"/>
                </a:solidFill>
                <a:latin typeface="Meiryo UI" panose="020B0604030504040204" pitchFamily="50" charset="-128"/>
                <a:ea typeface="Meiryo UI" panose="020B0604030504040204" pitchFamily="50" charset="-128"/>
              </a:rPr>
              <a:t>When a citizen moves out of their country, the sending country has no medium for recording the history of their activities outside the country.  This makes it difficult to ascertain what they have done and </a:t>
            </a:r>
            <a:r>
              <a:rPr lang="en-US" altLang="ja-JP" sz="900" b="1" u="sng" dirty="0">
                <a:solidFill>
                  <a:srgbClr val="FF0000"/>
                </a:solidFill>
                <a:latin typeface="Meiryo UI" panose="020B0604030504040204" pitchFamily="50" charset="-128"/>
                <a:ea typeface="Meiryo UI" panose="020B0604030504040204" pitchFamily="50" charset="-128"/>
              </a:rPr>
              <a:t>will not lead to policy being made.</a:t>
            </a:r>
          </a:p>
          <a:p>
            <a:pPr marL="180975" indent="-180975">
              <a:spcBef>
                <a:spcPts val="300"/>
              </a:spcBef>
              <a:buFont typeface="Arial" panose="020B0604020202020204" pitchFamily="34" charset="0"/>
              <a:buChar char="•"/>
            </a:pPr>
            <a:r>
              <a:rPr lang="en-US" altLang="ja-JP" sz="900" dirty="0">
                <a:solidFill>
                  <a:schemeClr val="tx1"/>
                </a:solidFill>
                <a:latin typeface="Meiryo UI" panose="020B0604030504040204" pitchFamily="50" charset="-128"/>
                <a:ea typeface="Meiryo UI" panose="020B0604030504040204" pitchFamily="50" charset="-128"/>
              </a:rPr>
              <a:t>Agents (employment support and capability assessment) require significant man-hours to obtain/understand information on talent, </a:t>
            </a:r>
            <a:r>
              <a:rPr lang="en-US" altLang="ja-JP" sz="900" b="1" u="sng" dirty="0">
                <a:solidFill>
                  <a:srgbClr val="FF0000"/>
                </a:solidFill>
                <a:latin typeface="Meiryo UI" panose="020B0604030504040204" pitchFamily="50" charset="-128"/>
                <a:ea typeface="Meiryo UI" panose="020B0604030504040204" pitchFamily="50" charset="-128"/>
              </a:rPr>
              <a:t>increasing the cost of matching and other operations.</a:t>
            </a:r>
          </a:p>
        </p:txBody>
      </p:sp>
      <p:sp>
        <p:nvSpPr>
          <p:cNvPr id="73" name="正方形/長方形 72">
            <a:extLst>
              <a:ext uri="{FF2B5EF4-FFF2-40B4-BE49-F238E27FC236}">
                <a16:creationId xmlns:a16="http://schemas.microsoft.com/office/drawing/2014/main" id="{A3BBA01E-DE1D-D556-30EB-66A1F06DF5E3}"/>
              </a:ext>
            </a:extLst>
          </p:cNvPr>
          <p:cNvSpPr/>
          <p:nvPr/>
        </p:nvSpPr>
        <p:spPr>
          <a:xfrm>
            <a:off x="5133460" y="1076531"/>
            <a:ext cx="4356615" cy="2348058"/>
          </a:xfrm>
          <a:prstGeom prst="rect">
            <a:avLst/>
          </a:prstGeom>
          <a:solidFill>
            <a:schemeClr val="accent1">
              <a:lumMod val="20000"/>
              <a:lumOff val="80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180975" indent="-180975">
              <a:spcBef>
                <a:spcPts val="300"/>
              </a:spcBef>
              <a:buFont typeface="Arial" panose="020B0604020202020204" pitchFamily="34" charset="0"/>
              <a:buChar char="•"/>
            </a:pPr>
            <a:r>
              <a:rPr lang="en-US" altLang="ja-JP" sz="900" b="1" u="sng" dirty="0">
                <a:solidFill>
                  <a:schemeClr val="accent6"/>
                </a:solidFill>
                <a:latin typeface="Meiryo UI" panose="020B0604030504040204" pitchFamily="50" charset="-128"/>
                <a:ea typeface="Meiryo UI" panose="020B0604030504040204" pitchFamily="50" charset="-128"/>
              </a:rPr>
              <a:t>A system is established to verify and authenticate person’s identity by utilizing certificates issued by each stakeholder as authenticated credentials.</a:t>
            </a:r>
          </a:p>
          <a:p>
            <a:pPr marL="180975" indent="-180975">
              <a:spcBef>
                <a:spcPts val="300"/>
              </a:spcBef>
              <a:buFont typeface="Arial" panose="020B0604020202020204" pitchFamily="34" charset="0"/>
              <a:buChar char="•"/>
            </a:pPr>
            <a:r>
              <a:rPr lang="en-US" altLang="ja-JP" sz="900" dirty="0">
                <a:solidFill>
                  <a:schemeClr val="tx1"/>
                </a:solidFill>
                <a:latin typeface="Meiryo UI" panose="020B0604030504040204" pitchFamily="50" charset="-128"/>
                <a:ea typeface="Meiryo UI" panose="020B0604030504040204" pitchFamily="50" charset="-128"/>
              </a:rPr>
              <a:t>A personal information distribution system that enables third-party verification even across borders can be formed by issuing a certificate of evaluation and performance to foreign talent in advance from third-party organizations that can verify their academic, professional, and skill history, such as training institutions, host institutions, and other evaluation organizations.</a:t>
            </a:r>
          </a:p>
          <a:p>
            <a:pPr marL="180975" indent="-180975">
              <a:spcBef>
                <a:spcPts val="300"/>
              </a:spcBef>
              <a:buFont typeface="Arial" panose="020B0604020202020204" pitchFamily="34" charset="0"/>
              <a:buChar char="•"/>
            </a:pPr>
            <a:r>
              <a:rPr lang="en-US" altLang="ja-JP" sz="900" dirty="0">
                <a:solidFill>
                  <a:schemeClr val="tx1"/>
                </a:solidFill>
                <a:latin typeface="Meiryo UI" panose="020B0604030504040204" pitchFamily="50" charset="-128"/>
                <a:ea typeface="Meiryo UI" panose="020B0604030504040204" pitchFamily="50" charset="-128"/>
              </a:rPr>
              <a:t>By certifying career information and increasing transparency in the return flow of foreign talent (before entry into Japan, while in Japan, and after returning home), this will </a:t>
            </a:r>
            <a:r>
              <a:rPr lang="en-US" altLang="ja-JP" sz="900" b="1" u="sng" dirty="0">
                <a:solidFill>
                  <a:schemeClr val="accent6"/>
                </a:solidFill>
                <a:latin typeface="Meiryo UI" panose="020B0604030504040204" pitchFamily="50" charset="-128"/>
                <a:ea typeface="Meiryo UI" panose="020B0604030504040204" pitchFamily="50" charset="-128"/>
              </a:rPr>
              <a:t>revitalize the recruitment market for foreign talent, which has been less mobile up until now, and furthermore, improve the attractiveness of host institutions issuing certificates, thereby accelerating the mobility of foreign talent.</a:t>
            </a:r>
            <a:endParaRPr kumimoji="1" lang="en-US" altLang="ja-JP" sz="900" dirty="0">
              <a:solidFill>
                <a:schemeClr val="tx1"/>
              </a:solidFill>
              <a:latin typeface="Meiryo UI" panose="020B0604030504040204" pitchFamily="50" charset="-128"/>
              <a:ea typeface="Meiryo UI" panose="020B0604030504040204" pitchFamily="50" charset="-128"/>
            </a:endParaRPr>
          </a:p>
        </p:txBody>
      </p:sp>
      <p:sp>
        <p:nvSpPr>
          <p:cNvPr id="74" name="テキスト ボックス 73">
            <a:extLst>
              <a:ext uri="{FF2B5EF4-FFF2-40B4-BE49-F238E27FC236}">
                <a16:creationId xmlns:a16="http://schemas.microsoft.com/office/drawing/2014/main" id="{F1FD56D9-01FD-FF50-8165-D7621B10D172}"/>
              </a:ext>
            </a:extLst>
          </p:cNvPr>
          <p:cNvSpPr txBox="1"/>
          <p:nvPr/>
        </p:nvSpPr>
        <p:spPr>
          <a:xfrm>
            <a:off x="320759" y="3529838"/>
            <a:ext cx="4427999" cy="269357"/>
          </a:xfrm>
          <a:prstGeom prst="rect">
            <a:avLst/>
          </a:prstGeom>
          <a:noFill/>
        </p:spPr>
        <p:txBody>
          <a:bodyPr wrap="none" lIns="0" rIns="0" rtlCol="0">
            <a:noAutofit/>
          </a:bodyPr>
          <a:lstStyle/>
          <a:p>
            <a:pPr algn="ctr" defTabSz="288000"/>
            <a:r>
              <a:rPr kumimoji="1" lang="en-US" altLang="ja-JP" sz="1200" b="1" u="sng" dirty="0">
                <a:latin typeface="+mj-ea"/>
                <a:ea typeface="+mj-ea"/>
              </a:rPr>
              <a:t>Business scheme diagram before issue resolution (As-Is)</a:t>
            </a:r>
            <a:endParaRPr kumimoji="1" lang="ja-JP" altLang="en-US" sz="1200" b="1" u="sng" dirty="0">
              <a:latin typeface="+mj-ea"/>
              <a:ea typeface="+mj-ea"/>
            </a:endParaRPr>
          </a:p>
        </p:txBody>
      </p:sp>
      <p:sp>
        <p:nvSpPr>
          <p:cNvPr id="75" name="Rectangle: Rounded Corners 39">
            <a:extLst>
              <a:ext uri="{FF2B5EF4-FFF2-40B4-BE49-F238E27FC236}">
                <a16:creationId xmlns:a16="http://schemas.microsoft.com/office/drawing/2014/main" id="{25302F7E-957D-05F4-7B4C-CE196C9F60EC}"/>
              </a:ext>
            </a:extLst>
          </p:cNvPr>
          <p:cNvSpPr/>
          <p:nvPr/>
        </p:nvSpPr>
        <p:spPr bwMode="gray">
          <a:xfrm>
            <a:off x="372927" y="4437739"/>
            <a:ext cx="975275" cy="894396"/>
          </a:xfrm>
          <a:prstGeom prst="rect">
            <a:avLst/>
          </a:prstGeom>
          <a:solidFill>
            <a:srgbClr val="DCDCDC"/>
          </a:solidFill>
          <a:ln w="12700" cap="flat" cmpd="sng" algn="ctr">
            <a:solidFill>
              <a:srgbClr val="DCDCDC"/>
            </a:solidFill>
            <a:prstDash val="solid"/>
            <a:miter lim="800000"/>
          </a:ln>
          <a:effectLst/>
        </p:spPr>
        <p:txBody>
          <a:bodyPr wrap="none" lIns="36000" tIns="36000" rIns="36000" bIns="36000" rtlCol="0" anchor="ctr"/>
          <a:lstStyle/>
          <a:p>
            <a:pPr algn="ctr" defTabSz="457200" fontAlgn="auto">
              <a:spcBef>
                <a:spcPts val="0"/>
              </a:spcBef>
              <a:spcAft>
                <a:spcPts val="0"/>
              </a:spcAft>
            </a:pPr>
            <a:r>
              <a:rPr lang="en-US" altLang="ja-JP" sz="900" kern="0" dirty="0">
                <a:solidFill>
                  <a:srgbClr val="000000"/>
                </a:solidFill>
                <a:latin typeface="+mj-ea"/>
                <a:ea typeface="+mj-ea"/>
                <a:cs typeface="+mn-cs"/>
              </a:rPr>
              <a:t>Training Institutions</a:t>
            </a:r>
          </a:p>
          <a:p>
            <a:pPr algn="ctr" defTabSz="457200" fontAlgn="auto">
              <a:spcBef>
                <a:spcPts val="0"/>
              </a:spcBef>
              <a:spcAft>
                <a:spcPts val="0"/>
              </a:spcAft>
            </a:pPr>
            <a:r>
              <a:rPr lang="en-US" altLang="ja-JP" sz="700" kern="0" dirty="0">
                <a:solidFill>
                  <a:srgbClr val="000000"/>
                </a:solidFill>
                <a:latin typeface="+mj-ea"/>
                <a:ea typeface="+mj-ea"/>
                <a:cs typeface="+mn-cs"/>
              </a:rPr>
              <a:t>(Universities,</a:t>
            </a:r>
          </a:p>
          <a:p>
            <a:pPr algn="ctr" defTabSz="457200" fontAlgn="auto">
              <a:spcBef>
                <a:spcPts val="0"/>
              </a:spcBef>
              <a:spcAft>
                <a:spcPts val="0"/>
              </a:spcAft>
            </a:pPr>
            <a:r>
              <a:rPr lang="en-US" altLang="ja-JP" sz="700" kern="0" dirty="0">
                <a:solidFill>
                  <a:srgbClr val="000000"/>
                </a:solidFill>
                <a:latin typeface="+mj-ea"/>
                <a:ea typeface="+mj-ea"/>
                <a:cs typeface="+mn-cs"/>
              </a:rPr>
              <a:t> vocational schools, etc.)</a:t>
            </a:r>
            <a:endParaRPr lang="ja-JP" altLang="en-US" sz="700" kern="0" dirty="0">
              <a:solidFill>
                <a:srgbClr val="000000"/>
              </a:solidFill>
              <a:latin typeface="+mj-ea"/>
              <a:ea typeface="+mj-ea"/>
              <a:cs typeface="+mn-cs"/>
            </a:endParaRPr>
          </a:p>
        </p:txBody>
      </p:sp>
      <p:cxnSp>
        <p:nvCxnSpPr>
          <p:cNvPr id="76" name="Straight Arrow Connector 52">
            <a:extLst>
              <a:ext uri="{FF2B5EF4-FFF2-40B4-BE49-F238E27FC236}">
                <a16:creationId xmlns:a16="http://schemas.microsoft.com/office/drawing/2014/main" id="{5540C79B-5DE3-39F0-B365-525496691F3A}"/>
              </a:ext>
            </a:extLst>
          </p:cNvPr>
          <p:cNvCxnSpPr>
            <a:cxnSpLocks/>
          </p:cNvCxnSpPr>
          <p:nvPr/>
        </p:nvCxnSpPr>
        <p:spPr bwMode="gray">
          <a:xfrm>
            <a:off x="1438568" y="4729328"/>
            <a:ext cx="495537" cy="0"/>
          </a:xfrm>
          <a:prstGeom prst="straightConnector1">
            <a:avLst/>
          </a:prstGeom>
          <a:noFill/>
          <a:ln w="28575" cap="flat" cmpd="sng" algn="ctr">
            <a:solidFill>
              <a:schemeClr val="tx1"/>
            </a:solidFill>
            <a:prstDash val="solid"/>
            <a:miter lim="800000"/>
            <a:tailEnd type="triangle"/>
          </a:ln>
          <a:effectLst/>
        </p:spPr>
      </p:cxnSp>
      <p:sp>
        <p:nvSpPr>
          <p:cNvPr id="77" name="TextBox 53">
            <a:extLst>
              <a:ext uri="{FF2B5EF4-FFF2-40B4-BE49-F238E27FC236}">
                <a16:creationId xmlns:a16="http://schemas.microsoft.com/office/drawing/2014/main" id="{A3D95844-CA2A-0E16-EB70-918B529A5036}"/>
              </a:ext>
            </a:extLst>
          </p:cNvPr>
          <p:cNvSpPr txBox="1"/>
          <p:nvPr/>
        </p:nvSpPr>
        <p:spPr>
          <a:xfrm>
            <a:off x="1261673" y="4500324"/>
            <a:ext cx="832279" cy="200055"/>
          </a:xfrm>
          <a:prstGeom prst="rect">
            <a:avLst/>
          </a:prstGeom>
          <a:noFill/>
        </p:spPr>
        <p:txBody>
          <a:bodyPr wrap="none" rtlCol="0">
            <a:spAutoFit/>
          </a:bodyPr>
          <a:lstStyle/>
          <a:p>
            <a:pPr algn="ctr" defTabSz="457200"/>
            <a:r>
              <a:rPr lang="en-US" altLang="ja-JP" sz="700" dirty="0">
                <a:latin typeface="+mj-ea"/>
                <a:ea typeface="+mj-ea"/>
              </a:rPr>
              <a:t>Issue certificates</a:t>
            </a:r>
          </a:p>
        </p:txBody>
      </p:sp>
      <p:cxnSp>
        <p:nvCxnSpPr>
          <p:cNvPr id="78" name="Straight Arrow Connector 54">
            <a:extLst>
              <a:ext uri="{FF2B5EF4-FFF2-40B4-BE49-F238E27FC236}">
                <a16:creationId xmlns:a16="http://schemas.microsoft.com/office/drawing/2014/main" id="{682C9B2C-9A7C-02A2-C930-CC3BDCEEA992}"/>
              </a:ext>
            </a:extLst>
          </p:cNvPr>
          <p:cNvCxnSpPr>
            <a:cxnSpLocks/>
          </p:cNvCxnSpPr>
          <p:nvPr/>
        </p:nvCxnSpPr>
        <p:spPr bwMode="gray">
          <a:xfrm>
            <a:off x="3062957" y="4659665"/>
            <a:ext cx="495537" cy="0"/>
          </a:xfrm>
          <a:prstGeom prst="straightConnector1">
            <a:avLst/>
          </a:prstGeom>
          <a:noFill/>
          <a:ln w="28575" cap="flat" cmpd="sng" algn="ctr">
            <a:solidFill>
              <a:schemeClr val="tx1"/>
            </a:solidFill>
            <a:prstDash val="solid"/>
            <a:miter lim="800000"/>
            <a:tailEnd type="triangle"/>
          </a:ln>
          <a:effectLst/>
        </p:spPr>
      </p:cxnSp>
      <p:sp>
        <p:nvSpPr>
          <p:cNvPr id="79" name="TextBox 55">
            <a:extLst>
              <a:ext uri="{FF2B5EF4-FFF2-40B4-BE49-F238E27FC236}">
                <a16:creationId xmlns:a16="http://schemas.microsoft.com/office/drawing/2014/main" id="{CFECDFD7-2F2F-EFD3-CD2A-A36A61E930EC}"/>
              </a:ext>
            </a:extLst>
          </p:cNvPr>
          <p:cNvSpPr txBox="1"/>
          <p:nvPr/>
        </p:nvSpPr>
        <p:spPr>
          <a:xfrm>
            <a:off x="2956719" y="4364657"/>
            <a:ext cx="684804" cy="307777"/>
          </a:xfrm>
          <a:prstGeom prst="rect">
            <a:avLst/>
          </a:prstGeom>
          <a:noFill/>
        </p:spPr>
        <p:txBody>
          <a:bodyPr wrap="none" rtlCol="0">
            <a:spAutoFit/>
          </a:bodyPr>
          <a:lstStyle/>
          <a:p>
            <a:pPr algn="ctr" defTabSz="457200"/>
            <a:r>
              <a:rPr lang="en-US" altLang="ja-JP" sz="700" dirty="0">
                <a:latin typeface="+mj-ea"/>
                <a:ea typeface="+mj-ea"/>
              </a:rPr>
              <a:t>Find </a:t>
            </a:r>
          </a:p>
          <a:p>
            <a:pPr algn="ctr" defTabSz="457200"/>
            <a:r>
              <a:rPr lang="en-US" altLang="ja-JP" sz="700" dirty="0">
                <a:latin typeface="+mj-ea"/>
                <a:ea typeface="+mj-ea"/>
              </a:rPr>
              <a:t>employment</a:t>
            </a:r>
          </a:p>
        </p:txBody>
      </p:sp>
      <p:sp>
        <p:nvSpPr>
          <p:cNvPr id="80" name="Rectangle: Rounded Corners 60">
            <a:extLst>
              <a:ext uri="{FF2B5EF4-FFF2-40B4-BE49-F238E27FC236}">
                <a16:creationId xmlns:a16="http://schemas.microsoft.com/office/drawing/2014/main" id="{3017C42F-444F-D43C-A69A-920CBCC00DE3}"/>
              </a:ext>
            </a:extLst>
          </p:cNvPr>
          <p:cNvSpPr/>
          <p:nvPr/>
        </p:nvSpPr>
        <p:spPr bwMode="gray">
          <a:xfrm>
            <a:off x="3659464" y="4417388"/>
            <a:ext cx="1042162" cy="894396"/>
          </a:xfrm>
          <a:prstGeom prst="rect">
            <a:avLst/>
          </a:prstGeom>
          <a:solidFill>
            <a:srgbClr val="DCDCDC"/>
          </a:solidFill>
          <a:ln w="12700" cap="flat" cmpd="sng" algn="ctr">
            <a:solidFill>
              <a:srgbClr val="DCDCDC"/>
            </a:solidFill>
            <a:prstDash val="solid"/>
            <a:miter lim="800000"/>
          </a:ln>
          <a:effectLst/>
        </p:spPr>
        <p:txBody>
          <a:bodyPr wrap="none" rtlCol="0" anchor="ctr"/>
          <a:lstStyle/>
          <a:p>
            <a:pPr algn="ctr" defTabSz="457200" fontAlgn="auto">
              <a:spcBef>
                <a:spcPts val="0"/>
              </a:spcBef>
              <a:spcAft>
                <a:spcPts val="0"/>
              </a:spcAft>
            </a:pPr>
            <a:r>
              <a:rPr lang="en-US" altLang="ja-JP" sz="900" kern="0" dirty="0">
                <a:solidFill>
                  <a:srgbClr val="000000"/>
                </a:solidFill>
                <a:latin typeface="+mj-ea"/>
                <a:ea typeface="+mj-ea"/>
                <a:cs typeface="+mn-cs"/>
              </a:rPr>
              <a:t> Receiving Institution</a:t>
            </a:r>
          </a:p>
          <a:p>
            <a:pPr algn="ctr" defTabSz="457200" fontAlgn="auto">
              <a:spcBef>
                <a:spcPts val="0"/>
              </a:spcBef>
              <a:spcAft>
                <a:spcPts val="0"/>
              </a:spcAft>
            </a:pPr>
            <a:r>
              <a:rPr lang="en-US" altLang="ja-JP" sz="700" kern="0" dirty="0">
                <a:solidFill>
                  <a:srgbClr val="000000"/>
                </a:solidFill>
                <a:latin typeface="+mj-ea"/>
                <a:ea typeface="+mj-ea"/>
                <a:cs typeface="+mn-cs"/>
              </a:rPr>
              <a:t>(Japanese company etc.) </a:t>
            </a:r>
            <a:endParaRPr lang="ja-JP" altLang="en-US" sz="1200" kern="0" dirty="0">
              <a:solidFill>
                <a:srgbClr val="000000"/>
              </a:solidFill>
              <a:latin typeface="+mj-ea"/>
              <a:ea typeface="+mj-ea"/>
              <a:cs typeface="+mn-cs"/>
            </a:endParaRPr>
          </a:p>
        </p:txBody>
      </p:sp>
      <p:sp>
        <p:nvSpPr>
          <p:cNvPr id="81" name="TextBox 63">
            <a:extLst>
              <a:ext uri="{FF2B5EF4-FFF2-40B4-BE49-F238E27FC236}">
                <a16:creationId xmlns:a16="http://schemas.microsoft.com/office/drawing/2014/main" id="{0A30F66B-D257-C566-E5D8-E853A00F1ECF}"/>
              </a:ext>
            </a:extLst>
          </p:cNvPr>
          <p:cNvSpPr txBox="1"/>
          <p:nvPr/>
        </p:nvSpPr>
        <p:spPr>
          <a:xfrm>
            <a:off x="3927998" y="5370738"/>
            <a:ext cx="456100" cy="441453"/>
          </a:xfrm>
          <a:prstGeom prst="rect">
            <a:avLst/>
          </a:prstGeom>
          <a:noFill/>
        </p:spPr>
        <p:txBody>
          <a:bodyPr vert="eaVert" wrap="none" lIns="0" rIns="0" rtlCol="0">
            <a:noAutofit/>
          </a:bodyPr>
          <a:lstStyle/>
          <a:p>
            <a:pPr algn="l" defTabSz="288000"/>
            <a:r>
              <a:rPr lang="en-US" altLang="ja-JP" dirty="0">
                <a:latin typeface="+mj-ea"/>
                <a:ea typeface="+mj-ea"/>
              </a:rPr>
              <a:t>…</a:t>
            </a:r>
            <a:endParaRPr kumimoji="1" lang="ja-JP" altLang="en-US" dirty="0">
              <a:latin typeface="+mj-ea"/>
              <a:ea typeface="+mj-ea"/>
            </a:endParaRPr>
          </a:p>
        </p:txBody>
      </p:sp>
      <p:sp>
        <p:nvSpPr>
          <p:cNvPr id="82" name="Speech Bubble: Rectangle with Corners Rounded 74">
            <a:extLst>
              <a:ext uri="{FF2B5EF4-FFF2-40B4-BE49-F238E27FC236}">
                <a16:creationId xmlns:a16="http://schemas.microsoft.com/office/drawing/2014/main" id="{B9831531-B957-C0D1-99DD-4FE3CADF71FA}"/>
              </a:ext>
            </a:extLst>
          </p:cNvPr>
          <p:cNvSpPr/>
          <p:nvPr/>
        </p:nvSpPr>
        <p:spPr>
          <a:xfrm>
            <a:off x="356688" y="3852856"/>
            <a:ext cx="1366720" cy="521093"/>
          </a:xfrm>
          <a:prstGeom prst="wedgeRectCallout">
            <a:avLst>
              <a:gd name="adj1" fmla="val -26875"/>
              <a:gd name="adj2" fmla="val 73814"/>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85725" indent="-85725">
              <a:buFont typeface="Arial" panose="020B0604020202020204" pitchFamily="34" charset="0"/>
              <a:buChar char="•"/>
            </a:pPr>
            <a:r>
              <a:rPr lang="en-US" altLang="ja-JP" sz="600" dirty="0">
                <a:solidFill>
                  <a:schemeClr val="tx1"/>
                </a:solidFill>
                <a:latin typeface="+mj-ea"/>
                <a:ea typeface="+mj-ea"/>
              </a:rPr>
              <a:t>Difficulty in ascertaining the work history of their trained talent which are accumulated abroad.</a:t>
            </a:r>
          </a:p>
          <a:p>
            <a:pPr marL="85725" indent="-85725">
              <a:buFont typeface="Arial" panose="020B0604020202020204" pitchFamily="34" charset="0"/>
              <a:buChar char="•"/>
            </a:pPr>
            <a:r>
              <a:rPr lang="en-US" altLang="ja-JP" sz="600" b="1" u="sng" dirty="0">
                <a:solidFill>
                  <a:srgbClr val="FF0000"/>
                </a:solidFill>
                <a:latin typeface="+mj-ea"/>
                <a:ea typeface="+mj-ea"/>
              </a:rPr>
              <a:t>Unable to verify the effectiveness of education.</a:t>
            </a:r>
            <a:endParaRPr lang="ja-JP" altLang="en-US" sz="600" b="1" u="sng" dirty="0">
              <a:solidFill>
                <a:srgbClr val="FF0000"/>
              </a:solidFill>
              <a:latin typeface="+mj-ea"/>
              <a:ea typeface="+mj-ea"/>
            </a:endParaRPr>
          </a:p>
        </p:txBody>
      </p:sp>
      <p:sp>
        <p:nvSpPr>
          <p:cNvPr id="83" name="Speech Bubble: Rectangle with Corners Rounded 75">
            <a:extLst>
              <a:ext uri="{FF2B5EF4-FFF2-40B4-BE49-F238E27FC236}">
                <a16:creationId xmlns:a16="http://schemas.microsoft.com/office/drawing/2014/main" id="{44C56085-CA07-1381-1350-54DDED0A242F}"/>
              </a:ext>
            </a:extLst>
          </p:cNvPr>
          <p:cNvSpPr/>
          <p:nvPr/>
        </p:nvSpPr>
        <p:spPr>
          <a:xfrm>
            <a:off x="3385285" y="3834420"/>
            <a:ext cx="1395178" cy="541825"/>
          </a:xfrm>
          <a:prstGeom prst="wedgeRectCallout">
            <a:avLst>
              <a:gd name="adj1" fmla="val 11787"/>
              <a:gd name="adj2" fmla="val 76239"/>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altLang="ja-JP" sz="700" b="1" u="sng" dirty="0">
                <a:solidFill>
                  <a:srgbClr val="FF0000"/>
                </a:solidFill>
                <a:latin typeface="+mj-ea"/>
                <a:ea typeface="+mj-ea"/>
              </a:rPr>
              <a:t>In addition to mismatches, the difficulty of hiring foreign talent will increase due </a:t>
            </a:r>
            <a:r>
              <a:rPr lang="en-US" altLang="ja-JP" sz="700" dirty="0">
                <a:solidFill>
                  <a:schemeClr val="tx1"/>
                </a:solidFill>
                <a:latin typeface="+mj-ea"/>
                <a:ea typeface="+mj-ea"/>
              </a:rPr>
              <a:t>to the weak yen and rising wages in developing countries.</a:t>
            </a:r>
            <a:endParaRPr kumimoji="1" lang="en-US" altLang="ja-JP" sz="700" dirty="0">
              <a:solidFill>
                <a:schemeClr val="tx1"/>
              </a:solidFill>
              <a:cs typeface="Arial" charset="0"/>
            </a:endParaRPr>
          </a:p>
        </p:txBody>
      </p:sp>
      <p:sp>
        <p:nvSpPr>
          <p:cNvPr id="84" name="Rectangle: Rounded Corners 37">
            <a:extLst>
              <a:ext uri="{FF2B5EF4-FFF2-40B4-BE49-F238E27FC236}">
                <a16:creationId xmlns:a16="http://schemas.microsoft.com/office/drawing/2014/main" id="{834F64EC-B164-C2AB-FE88-36FDFE8B3AAE}"/>
              </a:ext>
            </a:extLst>
          </p:cNvPr>
          <p:cNvSpPr/>
          <p:nvPr/>
        </p:nvSpPr>
        <p:spPr bwMode="gray">
          <a:xfrm>
            <a:off x="372928" y="5761670"/>
            <a:ext cx="2572502" cy="524232"/>
          </a:xfrm>
          <a:prstGeom prst="rect">
            <a:avLst/>
          </a:prstGeom>
          <a:solidFill>
            <a:srgbClr val="DCDCDC"/>
          </a:solidFill>
          <a:ln w="12700" cap="flat" cmpd="sng" algn="ctr">
            <a:solidFill>
              <a:srgbClr val="DCDCDC"/>
            </a:solidFill>
            <a:prstDash val="solid"/>
            <a:miter lim="800000"/>
          </a:ln>
          <a:effectLst/>
        </p:spPr>
        <p:txBody>
          <a:bodyPr wrap="none" lIns="36000" tIns="36000" rIns="36000" bIns="3600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1200" kern="0" dirty="0">
                <a:solidFill>
                  <a:srgbClr val="000000"/>
                </a:solidFill>
                <a:latin typeface="+mj-ea"/>
                <a:ea typeface="+mj-ea"/>
                <a:cs typeface="+mn-cs"/>
              </a:rPr>
              <a:t>S</a:t>
            </a:r>
            <a:r>
              <a:rPr kumimoji="0" lang="en-US" altLang="ja-JP" sz="1200" b="0" i="0" u="none" strike="noStrike" kern="0" cap="none" spc="0" normalizeH="0" baseline="0" noProof="0" dirty="0">
                <a:ln>
                  <a:noFill/>
                </a:ln>
                <a:solidFill>
                  <a:srgbClr val="000000"/>
                </a:solidFill>
                <a:effectLst/>
                <a:uLnTx/>
                <a:uFillTx/>
                <a:latin typeface="+mj-ea"/>
                <a:ea typeface="+mj-ea"/>
                <a:cs typeface="+mn-cs"/>
              </a:rPr>
              <a:t>ending Country</a:t>
            </a:r>
          </a:p>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700" kern="0" dirty="0">
                <a:solidFill>
                  <a:srgbClr val="000000"/>
                </a:solidFill>
                <a:latin typeface="+mj-ea"/>
                <a:ea typeface="+mj-ea"/>
                <a:cs typeface="+mn-cs"/>
              </a:rPr>
              <a:t>(Ministry of Labor, Employment and Social Security, </a:t>
            </a:r>
          </a:p>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700" kern="0" dirty="0">
                <a:solidFill>
                  <a:srgbClr val="000000"/>
                </a:solidFill>
                <a:latin typeface="+mj-ea"/>
                <a:ea typeface="+mj-ea"/>
                <a:cs typeface="+mn-cs"/>
              </a:rPr>
              <a:t>Ministry of Education, Science and Technology, etc.)</a:t>
            </a:r>
            <a:endParaRPr lang="ja-JP" altLang="en-US" sz="700" kern="0" dirty="0">
              <a:solidFill>
                <a:srgbClr val="000000"/>
              </a:solidFill>
              <a:latin typeface="+mj-ea"/>
              <a:ea typeface="+mj-ea"/>
              <a:cs typeface="+mn-cs"/>
            </a:endParaRPr>
          </a:p>
        </p:txBody>
      </p:sp>
      <p:cxnSp>
        <p:nvCxnSpPr>
          <p:cNvPr id="85" name="Straight Arrow Connector 66">
            <a:extLst>
              <a:ext uri="{FF2B5EF4-FFF2-40B4-BE49-F238E27FC236}">
                <a16:creationId xmlns:a16="http://schemas.microsoft.com/office/drawing/2014/main" id="{4ADFAABA-6F15-95F5-8BFB-4399439432D4}"/>
              </a:ext>
            </a:extLst>
          </p:cNvPr>
          <p:cNvCxnSpPr>
            <a:cxnSpLocks/>
          </p:cNvCxnSpPr>
          <p:nvPr/>
        </p:nvCxnSpPr>
        <p:spPr bwMode="gray">
          <a:xfrm>
            <a:off x="2457793" y="5332135"/>
            <a:ext cx="5162" cy="441453"/>
          </a:xfrm>
          <a:prstGeom prst="straightConnector1">
            <a:avLst/>
          </a:prstGeom>
          <a:noFill/>
          <a:ln w="28575" cap="flat" cmpd="sng" algn="ctr">
            <a:solidFill>
              <a:schemeClr val="tx1"/>
            </a:solidFill>
            <a:prstDash val="solid"/>
            <a:miter lim="800000"/>
            <a:tailEnd type="triangle"/>
          </a:ln>
          <a:effectLst/>
        </p:spPr>
      </p:cxnSp>
      <p:sp>
        <p:nvSpPr>
          <p:cNvPr id="86" name="TextBox 69">
            <a:extLst>
              <a:ext uri="{FF2B5EF4-FFF2-40B4-BE49-F238E27FC236}">
                <a16:creationId xmlns:a16="http://schemas.microsoft.com/office/drawing/2014/main" id="{96639042-309E-40EA-523B-CA2C2996EE5C}"/>
              </a:ext>
            </a:extLst>
          </p:cNvPr>
          <p:cNvSpPr txBox="1"/>
          <p:nvPr/>
        </p:nvSpPr>
        <p:spPr>
          <a:xfrm>
            <a:off x="2228754" y="5385393"/>
            <a:ext cx="643125" cy="184666"/>
          </a:xfrm>
          <a:prstGeom prst="rect">
            <a:avLst/>
          </a:prstGeom>
          <a:solidFill>
            <a:schemeClr val="bg1"/>
          </a:solidFill>
        </p:spPr>
        <p:txBody>
          <a:bodyPr wrap="none" tIns="0" bIns="0" rtlCol="0">
            <a:spAutoFit/>
          </a:bodyPr>
          <a:lstStyle/>
          <a:p>
            <a:pPr algn="ctr" defTabSz="457200"/>
            <a:r>
              <a:rPr lang="en-US" altLang="ja-JP" sz="600" dirty="0">
                <a:latin typeface="+mj-ea"/>
                <a:ea typeface="+mj-ea"/>
              </a:rPr>
              <a:t>Report travel </a:t>
            </a:r>
          </a:p>
          <a:p>
            <a:pPr algn="ctr" defTabSz="457200"/>
            <a:r>
              <a:rPr lang="en-US" altLang="ja-JP" sz="600" dirty="0">
                <a:latin typeface="+mj-ea"/>
                <a:ea typeface="+mj-ea"/>
              </a:rPr>
              <a:t>History only</a:t>
            </a:r>
          </a:p>
        </p:txBody>
      </p:sp>
      <p:cxnSp>
        <p:nvCxnSpPr>
          <p:cNvPr id="87" name="Straight Arrow Connector 66">
            <a:extLst>
              <a:ext uri="{FF2B5EF4-FFF2-40B4-BE49-F238E27FC236}">
                <a16:creationId xmlns:a16="http://schemas.microsoft.com/office/drawing/2014/main" id="{FB62DE0B-FD9E-3F81-D078-79A3303C0084}"/>
              </a:ext>
            </a:extLst>
          </p:cNvPr>
          <p:cNvCxnSpPr>
            <a:cxnSpLocks/>
          </p:cNvCxnSpPr>
          <p:nvPr/>
        </p:nvCxnSpPr>
        <p:spPr bwMode="gray">
          <a:xfrm>
            <a:off x="533454" y="5341913"/>
            <a:ext cx="5162" cy="441453"/>
          </a:xfrm>
          <a:prstGeom prst="straightConnector1">
            <a:avLst/>
          </a:prstGeom>
          <a:noFill/>
          <a:ln w="28575" cap="flat" cmpd="sng" algn="ctr">
            <a:solidFill>
              <a:schemeClr val="tx1"/>
            </a:solidFill>
            <a:prstDash val="solid"/>
            <a:miter lim="800000"/>
            <a:tailEnd type="triangle"/>
          </a:ln>
          <a:effectLst/>
        </p:spPr>
      </p:cxnSp>
      <p:sp>
        <p:nvSpPr>
          <p:cNvPr id="88" name="TextBox 69">
            <a:extLst>
              <a:ext uri="{FF2B5EF4-FFF2-40B4-BE49-F238E27FC236}">
                <a16:creationId xmlns:a16="http://schemas.microsoft.com/office/drawing/2014/main" id="{8004E57C-45F3-2872-8F84-A8AF70720CA0}"/>
              </a:ext>
            </a:extLst>
          </p:cNvPr>
          <p:cNvSpPr txBox="1"/>
          <p:nvPr/>
        </p:nvSpPr>
        <p:spPr>
          <a:xfrm>
            <a:off x="116862" y="5401508"/>
            <a:ext cx="805029" cy="184666"/>
          </a:xfrm>
          <a:prstGeom prst="rect">
            <a:avLst/>
          </a:prstGeom>
          <a:solidFill>
            <a:schemeClr val="bg1"/>
          </a:solidFill>
        </p:spPr>
        <p:txBody>
          <a:bodyPr wrap="none" tIns="0" bIns="0" rtlCol="0">
            <a:spAutoFit/>
          </a:bodyPr>
          <a:lstStyle/>
          <a:p>
            <a:pPr algn="ctr" defTabSz="457200"/>
            <a:r>
              <a:rPr lang="en-US" altLang="ja-JP" sz="600" dirty="0">
                <a:latin typeface="+mj-ea"/>
                <a:ea typeface="+mj-ea"/>
              </a:rPr>
              <a:t>Report graduation</a:t>
            </a:r>
          </a:p>
          <a:p>
            <a:pPr algn="ctr" defTabSz="457200"/>
            <a:r>
              <a:rPr lang="en-US" altLang="ja-JP" sz="600" dirty="0">
                <a:latin typeface="+mj-ea"/>
                <a:ea typeface="+mj-ea"/>
              </a:rPr>
              <a:t>history only</a:t>
            </a:r>
          </a:p>
        </p:txBody>
      </p:sp>
      <p:sp>
        <p:nvSpPr>
          <p:cNvPr id="89" name="Rectangle: Rounded Corners 37">
            <a:extLst>
              <a:ext uri="{FF2B5EF4-FFF2-40B4-BE49-F238E27FC236}">
                <a16:creationId xmlns:a16="http://schemas.microsoft.com/office/drawing/2014/main" id="{6E91C2AB-F18B-0D2C-47D0-22A9F272D3FD}"/>
              </a:ext>
            </a:extLst>
          </p:cNvPr>
          <p:cNvSpPr/>
          <p:nvPr/>
        </p:nvSpPr>
        <p:spPr bwMode="gray">
          <a:xfrm>
            <a:off x="2007225" y="4412082"/>
            <a:ext cx="975275" cy="441453"/>
          </a:xfrm>
          <a:prstGeom prst="rect">
            <a:avLst/>
          </a:prstGeom>
          <a:solidFill>
            <a:srgbClr val="DCDCDC"/>
          </a:solidFill>
          <a:ln w="12700" cap="flat" cmpd="sng" algn="ctr">
            <a:solidFill>
              <a:srgbClr val="DCDCDC"/>
            </a:solidFill>
            <a:prstDash val="solid"/>
            <a:miter lim="800000"/>
          </a:ln>
          <a:effectLst/>
        </p:spPr>
        <p:txBody>
          <a:bodyPr wrap="none" lIns="36000" tIns="36000" rIns="36000" bIns="3600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srgbClr val="000000"/>
                </a:solidFill>
                <a:effectLst/>
                <a:uLnTx/>
                <a:uFillTx/>
                <a:latin typeface="+mj-ea"/>
                <a:ea typeface="+mj-ea"/>
                <a:cs typeface="+mn-cs"/>
              </a:rPr>
              <a:t>Foreign Talent</a:t>
            </a:r>
          </a:p>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800" kern="0" dirty="0">
                <a:solidFill>
                  <a:srgbClr val="000000"/>
                </a:solidFill>
                <a:latin typeface="+mj-ea"/>
                <a:ea typeface="+mj-ea"/>
                <a:cs typeface="+mn-cs"/>
              </a:rPr>
              <a:t>(Japanese immigrant)</a:t>
            </a:r>
            <a:endParaRPr lang="ja-JP" altLang="en-US" sz="800" kern="0" dirty="0">
              <a:solidFill>
                <a:srgbClr val="000000"/>
              </a:solidFill>
              <a:latin typeface="+mj-ea"/>
              <a:ea typeface="+mj-ea"/>
              <a:cs typeface="+mn-cs"/>
            </a:endParaRPr>
          </a:p>
        </p:txBody>
      </p:sp>
      <p:sp>
        <p:nvSpPr>
          <p:cNvPr id="90" name="Rectangle: Rounded Corners 37">
            <a:extLst>
              <a:ext uri="{FF2B5EF4-FFF2-40B4-BE49-F238E27FC236}">
                <a16:creationId xmlns:a16="http://schemas.microsoft.com/office/drawing/2014/main" id="{A95A926A-615C-F25B-D189-6B2FFA16F08A}"/>
              </a:ext>
            </a:extLst>
          </p:cNvPr>
          <p:cNvSpPr/>
          <p:nvPr/>
        </p:nvSpPr>
        <p:spPr bwMode="gray">
          <a:xfrm>
            <a:off x="1995321" y="4886224"/>
            <a:ext cx="975275" cy="427678"/>
          </a:xfrm>
          <a:prstGeom prst="rect">
            <a:avLst/>
          </a:prstGeom>
          <a:solidFill>
            <a:srgbClr val="DCDCDC"/>
          </a:solidFill>
          <a:ln w="12700" cap="flat" cmpd="sng" algn="ctr">
            <a:solidFill>
              <a:srgbClr val="DCDCDC"/>
            </a:solidFill>
            <a:prstDash val="solid"/>
            <a:miter lim="800000"/>
          </a:ln>
          <a:effectLst/>
        </p:spPr>
        <p:txBody>
          <a:bodyPr wrap="none" lIns="36000" tIns="36000" rIns="36000" bIns="3600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srgbClr val="000000"/>
                </a:solidFill>
                <a:effectLst/>
                <a:uLnTx/>
                <a:uFillTx/>
                <a:latin typeface="+mj-ea"/>
                <a:ea typeface="+mj-ea"/>
                <a:cs typeface="+mn-cs"/>
              </a:rPr>
              <a:t>Agent</a:t>
            </a:r>
          </a:p>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800" kern="0" dirty="0">
                <a:solidFill>
                  <a:srgbClr val="000000"/>
                </a:solidFill>
                <a:latin typeface="+mj-ea"/>
                <a:ea typeface="+mj-ea"/>
                <a:cs typeface="+mn-cs"/>
              </a:rPr>
              <a:t> (Employment support, </a:t>
            </a:r>
          </a:p>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800" kern="0" dirty="0">
                <a:solidFill>
                  <a:srgbClr val="000000"/>
                </a:solidFill>
                <a:latin typeface="+mj-ea"/>
                <a:ea typeface="+mj-ea"/>
                <a:cs typeface="+mn-cs"/>
              </a:rPr>
              <a:t>etc.)</a:t>
            </a:r>
            <a:endParaRPr lang="ja-JP" altLang="en-US" sz="800" kern="0" dirty="0">
              <a:solidFill>
                <a:srgbClr val="000000"/>
              </a:solidFill>
              <a:latin typeface="+mj-ea"/>
              <a:ea typeface="+mj-ea"/>
              <a:cs typeface="+mn-cs"/>
            </a:endParaRPr>
          </a:p>
        </p:txBody>
      </p:sp>
      <p:sp>
        <p:nvSpPr>
          <p:cNvPr id="91" name="Speech Bubble: Rectangle with Corners Rounded 74">
            <a:extLst>
              <a:ext uri="{FF2B5EF4-FFF2-40B4-BE49-F238E27FC236}">
                <a16:creationId xmlns:a16="http://schemas.microsoft.com/office/drawing/2014/main" id="{6BFB04DB-51DE-D923-4FC9-09EAEDA35E18}"/>
              </a:ext>
            </a:extLst>
          </p:cNvPr>
          <p:cNvSpPr/>
          <p:nvPr/>
        </p:nvSpPr>
        <p:spPr>
          <a:xfrm>
            <a:off x="1826906" y="3852857"/>
            <a:ext cx="1499415" cy="525499"/>
          </a:xfrm>
          <a:prstGeom prst="wedgeRectCallout">
            <a:avLst>
              <a:gd name="adj1" fmla="val -10994"/>
              <a:gd name="adj2" fmla="val 66564"/>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spcBef>
                <a:spcPts val="300"/>
              </a:spcBef>
            </a:pPr>
            <a:r>
              <a:rPr lang="en-US" altLang="ja-JP" sz="700" dirty="0">
                <a:solidFill>
                  <a:schemeClr val="tx1"/>
                </a:solidFill>
                <a:latin typeface="+mj-ea"/>
                <a:ea typeface="+mj-ea"/>
              </a:rPr>
              <a:t>Explain their background through self-reports such as resumes, </a:t>
            </a:r>
            <a:r>
              <a:rPr lang="en-US" altLang="ja-JP" sz="700" b="1" u="sng" dirty="0">
                <a:solidFill>
                  <a:srgbClr val="FF0000"/>
                </a:solidFill>
                <a:latin typeface="+mj-ea"/>
                <a:ea typeface="+mj-ea"/>
              </a:rPr>
              <a:t>but it is difficult to prove their abilities in a highly objective manner.</a:t>
            </a:r>
          </a:p>
        </p:txBody>
      </p:sp>
      <p:sp>
        <p:nvSpPr>
          <p:cNvPr id="92" name="Speech Bubble: Rectangle with Corners Rounded 74">
            <a:extLst>
              <a:ext uri="{FF2B5EF4-FFF2-40B4-BE49-F238E27FC236}">
                <a16:creationId xmlns:a16="http://schemas.microsoft.com/office/drawing/2014/main" id="{E3C7586B-BE78-6CAE-938D-3BDE2C796451}"/>
              </a:ext>
            </a:extLst>
          </p:cNvPr>
          <p:cNvSpPr/>
          <p:nvPr/>
        </p:nvSpPr>
        <p:spPr>
          <a:xfrm>
            <a:off x="851193" y="5270760"/>
            <a:ext cx="1447959" cy="462254"/>
          </a:xfrm>
          <a:prstGeom prst="wedgeRectCallout">
            <a:avLst>
              <a:gd name="adj1" fmla="val 16988"/>
              <a:gd name="adj2" fmla="val 62938"/>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85725" indent="-85725">
              <a:buFont typeface="Arial" panose="020B0604020202020204" pitchFamily="34" charset="0"/>
              <a:buChar char="•"/>
            </a:pPr>
            <a:r>
              <a:rPr lang="en-US" altLang="ja-JP" sz="600" dirty="0">
                <a:solidFill>
                  <a:schemeClr val="tx1"/>
                </a:solidFill>
                <a:latin typeface="+mj-ea"/>
                <a:ea typeface="+mj-ea"/>
              </a:rPr>
              <a:t>When a citizen moves out of the country, </a:t>
            </a:r>
            <a:r>
              <a:rPr lang="en-US" altLang="ja-JP" sz="600" b="1" u="sng" dirty="0">
                <a:solidFill>
                  <a:srgbClr val="FF0000"/>
                </a:solidFill>
                <a:latin typeface="+mj-ea"/>
                <a:ea typeface="+mj-ea"/>
              </a:rPr>
              <a:t>there is no recording medium for the history of activities outside the home country</a:t>
            </a:r>
            <a:r>
              <a:rPr lang="en-US" altLang="ja-JP" sz="600" dirty="0">
                <a:solidFill>
                  <a:schemeClr val="tx1"/>
                </a:solidFill>
                <a:latin typeface="+mj-ea"/>
                <a:ea typeface="+mj-ea"/>
              </a:rPr>
              <a:t>, making it difficult to ascertain</a:t>
            </a:r>
            <a:endParaRPr kumimoji="1" lang="ja-JP" altLang="en-US" sz="600" dirty="0">
              <a:solidFill>
                <a:schemeClr val="tx1"/>
              </a:solidFill>
              <a:latin typeface="+mj-ea"/>
              <a:ea typeface="+mj-ea"/>
            </a:endParaRPr>
          </a:p>
        </p:txBody>
      </p:sp>
      <p:cxnSp>
        <p:nvCxnSpPr>
          <p:cNvPr id="93" name="Straight Arrow Connector 54">
            <a:extLst>
              <a:ext uri="{FF2B5EF4-FFF2-40B4-BE49-F238E27FC236}">
                <a16:creationId xmlns:a16="http://schemas.microsoft.com/office/drawing/2014/main" id="{22F08F5A-C60E-5CF3-4450-FDD1419675BF}"/>
              </a:ext>
            </a:extLst>
          </p:cNvPr>
          <p:cNvCxnSpPr>
            <a:cxnSpLocks/>
          </p:cNvCxnSpPr>
          <p:nvPr/>
        </p:nvCxnSpPr>
        <p:spPr bwMode="gray">
          <a:xfrm>
            <a:off x="3063027" y="5129206"/>
            <a:ext cx="495537" cy="0"/>
          </a:xfrm>
          <a:prstGeom prst="straightConnector1">
            <a:avLst/>
          </a:prstGeom>
          <a:noFill/>
          <a:ln w="28575" cap="flat" cmpd="sng" algn="ctr">
            <a:solidFill>
              <a:schemeClr val="tx1"/>
            </a:solidFill>
            <a:prstDash val="solid"/>
            <a:miter lim="800000"/>
            <a:tailEnd type="triangle"/>
          </a:ln>
          <a:effectLst/>
        </p:spPr>
      </p:cxnSp>
      <p:sp>
        <p:nvSpPr>
          <p:cNvPr id="94" name="Speech Bubble: Rectangle with Corners Rounded 74">
            <a:extLst>
              <a:ext uri="{FF2B5EF4-FFF2-40B4-BE49-F238E27FC236}">
                <a16:creationId xmlns:a16="http://schemas.microsoft.com/office/drawing/2014/main" id="{1BA93F04-34D2-034F-659D-81B6D3B99EFF}"/>
              </a:ext>
            </a:extLst>
          </p:cNvPr>
          <p:cNvSpPr/>
          <p:nvPr/>
        </p:nvSpPr>
        <p:spPr>
          <a:xfrm>
            <a:off x="2804584" y="5733014"/>
            <a:ext cx="1875077" cy="553521"/>
          </a:xfrm>
          <a:prstGeom prst="wedgeRectCallout">
            <a:avLst>
              <a:gd name="adj1" fmla="val -59273"/>
              <a:gd name="adj2" fmla="val -138256"/>
            </a:avLst>
          </a:prstGeom>
          <a:solidFill>
            <a:schemeClr val="bg1">
              <a:lumMod val="9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spcBef>
                <a:spcPts val="300"/>
              </a:spcBef>
            </a:pPr>
            <a:r>
              <a:rPr lang="en-US" altLang="ja-JP" sz="700" dirty="0">
                <a:solidFill>
                  <a:schemeClr val="tx1"/>
                </a:solidFill>
                <a:latin typeface="+mj-ea"/>
                <a:ea typeface="+mj-ea"/>
              </a:rPr>
              <a:t>Significant man-hours are required to obtain/understand information on foreign talent that is not in their own language, </a:t>
            </a:r>
            <a:r>
              <a:rPr lang="en-US" altLang="ja-JP" sz="700" b="1" u="sng" dirty="0">
                <a:solidFill>
                  <a:srgbClr val="FF0000"/>
                </a:solidFill>
                <a:latin typeface="+mj-ea"/>
                <a:ea typeface="+mj-ea"/>
              </a:rPr>
              <a:t>increasing the cost of matching and other operations.</a:t>
            </a:r>
          </a:p>
        </p:txBody>
      </p:sp>
      <p:sp>
        <p:nvSpPr>
          <p:cNvPr id="95" name="TextBox 55">
            <a:extLst>
              <a:ext uri="{FF2B5EF4-FFF2-40B4-BE49-F238E27FC236}">
                <a16:creationId xmlns:a16="http://schemas.microsoft.com/office/drawing/2014/main" id="{8C5F7E2F-1E28-BEFA-E998-350146A64114}"/>
              </a:ext>
            </a:extLst>
          </p:cNvPr>
          <p:cNvSpPr txBox="1"/>
          <p:nvPr/>
        </p:nvSpPr>
        <p:spPr>
          <a:xfrm>
            <a:off x="2851750" y="4850116"/>
            <a:ext cx="902811" cy="276999"/>
          </a:xfrm>
          <a:prstGeom prst="rect">
            <a:avLst/>
          </a:prstGeom>
          <a:noFill/>
        </p:spPr>
        <p:txBody>
          <a:bodyPr wrap="none" rtlCol="0">
            <a:spAutoFit/>
          </a:bodyPr>
          <a:lstStyle/>
          <a:p>
            <a:pPr algn="ctr" defTabSz="457200"/>
            <a:r>
              <a:rPr lang="en-US" altLang="ja-JP" sz="600" dirty="0">
                <a:latin typeface="+mj-ea"/>
                <a:ea typeface="+mj-ea"/>
              </a:rPr>
              <a:t>Employment Support</a:t>
            </a:r>
          </a:p>
          <a:p>
            <a:pPr algn="ctr" defTabSz="457200"/>
            <a:r>
              <a:rPr lang="en-US" altLang="ja-JP" sz="600" dirty="0">
                <a:latin typeface="+mj-ea"/>
                <a:ea typeface="+mj-ea"/>
              </a:rPr>
              <a:t>Fixing Support</a:t>
            </a:r>
          </a:p>
        </p:txBody>
      </p:sp>
      <p:grpSp>
        <p:nvGrpSpPr>
          <p:cNvPr id="96" name="グループ化 95">
            <a:extLst>
              <a:ext uri="{FF2B5EF4-FFF2-40B4-BE49-F238E27FC236}">
                <a16:creationId xmlns:a16="http://schemas.microsoft.com/office/drawing/2014/main" id="{9DB5F4BF-064F-2EC6-7CAD-04C860F2F4A3}"/>
              </a:ext>
            </a:extLst>
          </p:cNvPr>
          <p:cNvGrpSpPr/>
          <p:nvPr/>
        </p:nvGrpSpPr>
        <p:grpSpPr>
          <a:xfrm>
            <a:off x="5008937" y="3528945"/>
            <a:ext cx="4465606" cy="2751018"/>
            <a:chOff x="5060494" y="3869554"/>
            <a:chExt cx="4465606" cy="2751018"/>
          </a:xfrm>
        </p:grpSpPr>
        <p:sp>
          <p:nvSpPr>
            <p:cNvPr id="97" name="テキスト ボックス 96">
              <a:extLst>
                <a:ext uri="{FF2B5EF4-FFF2-40B4-BE49-F238E27FC236}">
                  <a16:creationId xmlns:a16="http://schemas.microsoft.com/office/drawing/2014/main" id="{A20C943C-D187-98B9-81D7-509FDC3889D4}"/>
                </a:ext>
              </a:extLst>
            </p:cNvPr>
            <p:cNvSpPr txBox="1"/>
            <p:nvPr/>
          </p:nvSpPr>
          <p:spPr>
            <a:xfrm>
              <a:off x="5060494" y="3869554"/>
              <a:ext cx="4428000" cy="427678"/>
            </a:xfrm>
            <a:prstGeom prst="rect">
              <a:avLst/>
            </a:prstGeom>
            <a:noFill/>
          </p:spPr>
          <p:txBody>
            <a:bodyPr wrap="none" lIns="0" rIns="0" rtlCol="0">
              <a:noAutofit/>
            </a:bodyPr>
            <a:lstStyle/>
            <a:p>
              <a:pPr algn="ctr" defTabSz="288000"/>
              <a:r>
                <a:rPr lang="en-US" altLang="ja-JP" sz="1200" b="1" u="sng" dirty="0">
                  <a:latin typeface="+mj-ea"/>
                  <a:ea typeface="+mj-ea"/>
                </a:rPr>
                <a:t>Business scheme diagram of use cases to be created (To-Be)</a:t>
              </a:r>
              <a:endParaRPr kumimoji="1" lang="ja-JP" altLang="en-US" sz="1200" b="1" u="sng" dirty="0">
                <a:latin typeface="+mj-ea"/>
                <a:ea typeface="+mj-ea"/>
              </a:endParaRPr>
            </a:p>
          </p:txBody>
        </p:sp>
        <p:sp>
          <p:nvSpPr>
            <p:cNvPr id="98" name="Rectangle: Rounded Corners 40">
              <a:extLst>
                <a:ext uri="{FF2B5EF4-FFF2-40B4-BE49-F238E27FC236}">
                  <a16:creationId xmlns:a16="http://schemas.microsoft.com/office/drawing/2014/main" id="{63A7C2A6-D4D3-1E4F-81C9-0803C82EF92E}"/>
                </a:ext>
              </a:extLst>
            </p:cNvPr>
            <p:cNvSpPr/>
            <p:nvPr/>
          </p:nvSpPr>
          <p:spPr bwMode="gray">
            <a:xfrm>
              <a:off x="5086609" y="6173226"/>
              <a:ext cx="4439488" cy="447346"/>
            </a:xfrm>
            <a:prstGeom prst="roundRect">
              <a:avLst/>
            </a:prstGeom>
            <a:solidFill>
              <a:schemeClr val="bg1">
                <a:lumMod val="5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1200" b="1" kern="0" dirty="0">
                  <a:solidFill>
                    <a:schemeClr val="bg1"/>
                  </a:solidFill>
                  <a:latin typeface="+mj-ea"/>
                  <a:ea typeface="+mj-ea"/>
                  <a:cs typeface="+mn-cs"/>
                </a:rPr>
                <a:t>S</a:t>
              </a:r>
              <a:r>
                <a:rPr kumimoji="0" lang="en-US" altLang="ja-JP" sz="1200" b="1" i="0" u="none" strike="noStrike" kern="0" cap="none" spc="0" normalizeH="0" baseline="0" noProof="0" dirty="0" err="1">
                  <a:ln>
                    <a:noFill/>
                  </a:ln>
                  <a:solidFill>
                    <a:schemeClr val="bg1"/>
                  </a:solidFill>
                  <a:effectLst/>
                  <a:uLnTx/>
                  <a:uFillTx/>
                  <a:latin typeface="+mj-ea"/>
                  <a:ea typeface="+mj-ea"/>
                  <a:cs typeface="+mn-cs"/>
                </a:rPr>
                <a:t>ystem</a:t>
              </a:r>
              <a:r>
                <a:rPr kumimoji="0" lang="en-US" altLang="ja-JP" sz="1200" b="1" i="0" u="none" strike="noStrike" kern="0" cap="none" spc="0" normalizeH="0" baseline="0" noProof="0" dirty="0">
                  <a:ln>
                    <a:noFill/>
                  </a:ln>
                  <a:solidFill>
                    <a:schemeClr val="bg1"/>
                  </a:solidFill>
                  <a:effectLst/>
                  <a:uLnTx/>
                  <a:uFillTx/>
                  <a:latin typeface="+mj-ea"/>
                  <a:ea typeface="+mj-ea"/>
                  <a:cs typeface="+mn-cs"/>
                </a:rPr>
                <a:t> Provider</a:t>
              </a:r>
              <a:endParaRPr kumimoji="0" lang="ja-JP" altLang="en-US" sz="1200" b="1" i="0" u="none" strike="noStrike" kern="0" cap="none" spc="0" normalizeH="0" baseline="0" noProof="0" dirty="0">
                <a:ln>
                  <a:noFill/>
                </a:ln>
                <a:solidFill>
                  <a:schemeClr val="bg1"/>
                </a:solidFill>
                <a:effectLst/>
                <a:uLnTx/>
                <a:uFillTx/>
                <a:latin typeface="+mj-ea"/>
                <a:ea typeface="+mj-ea"/>
                <a:cs typeface="+mn-cs"/>
              </a:endParaRPr>
            </a:p>
          </p:txBody>
        </p:sp>
        <p:sp>
          <p:nvSpPr>
            <p:cNvPr id="99" name="Rectangle: Rounded Corners 37">
              <a:extLst>
                <a:ext uri="{FF2B5EF4-FFF2-40B4-BE49-F238E27FC236}">
                  <a16:creationId xmlns:a16="http://schemas.microsoft.com/office/drawing/2014/main" id="{6CAB8914-E1FB-F4B0-E73B-2DA8659FA387}"/>
                </a:ext>
              </a:extLst>
            </p:cNvPr>
            <p:cNvSpPr/>
            <p:nvPr/>
          </p:nvSpPr>
          <p:spPr bwMode="gray">
            <a:xfrm>
              <a:off x="6813688" y="4212018"/>
              <a:ext cx="975275" cy="441453"/>
            </a:xfrm>
            <a:prstGeom prst="rect">
              <a:avLst/>
            </a:prstGeom>
            <a:solidFill>
              <a:srgbClr val="DCDCDC"/>
            </a:solidFill>
            <a:ln w="12700" cap="flat" cmpd="sng" algn="ctr">
              <a:solidFill>
                <a:srgbClr val="DCDCDC"/>
              </a:solidFill>
              <a:prstDash val="solid"/>
              <a:miter lim="800000"/>
            </a:ln>
            <a:effectLst/>
          </p:spPr>
          <p:txBody>
            <a:bodyPr wrap="none" lIns="36000" tIns="36000" rIns="36000" bIns="3600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srgbClr val="000000"/>
                  </a:solidFill>
                  <a:effectLst/>
                  <a:uLnTx/>
                  <a:uFillTx/>
                  <a:latin typeface="+mj-ea"/>
                  <a:ea typeface="+mj-ea"/>
                  <a:cs typeface="+mn-cs"/>
                </a:rPr>
                <a:t>Foreign Talent</a:t>
              </a:r>
            </a:p>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800" kern="0" dirty="0">
                  <a:solidFill>
                    <a:srgbClr val="000000"/>
                  </a:solidFill>
                  <a:latin typeface="+mj-ea"/>
                  <a:ea typeface="+mj-ea"/>
                  <a:cs typeface="+mn-cs"/>
                </a:rPr>
                <a:t>(Japanese immigrant)</a:t>
              </a:r>
              <a:endParaRPr lang="ja-JP" altLang="en-US" sz="800" kern="0" dirty="0">
                <a:solidFill>
                  <a:srgbClr val="000000"/>
                </a:solidFill>
                <a:latin typeface="+mj-ea"/>
                <a:ea typeface="+mj-ea"/>
                <a:cs typeface="+mn-cs"/>
              </a:endParaRPr>
            </a:p>
          </p:txBody>
        </p:sp>
        <p:sp>
          <p:nvSpPr>
            <p:cNvPr id="100" name="Rectangle: Rounded Corners 39">
              <a:extLst>
                <a:ext uri="{FF2B5EF4-FFF2-40B4-BE49-F238E27FC236}">
                  <a16:creationId xmlns:a16="http://schemas.microsoft.com/office/drawing/2014/main" id="{B0CAAA48-45CA-842E-4082-EFFC112C1435}"/>
                </a:ext>
              </a:extLst>
            </p:cNvPr>
            <p:cNvSpPr/>
            <p:nvPr/>
          </p:nvSpPr>
          <p:spPr bwMode="gray">
            <a:xfrm>
              <a:off x="5086609" y="4219357"/>
              <a:ext cx="1029618" cy="894396"/>
            </a:xfrm>
            <a:prstGeom prst="rect">
              <a:avLst/>
            </a:prstGeom>
            <a:solidFill>
              <a:srgbClr val="DCDCDC"/>
            </a:solidFill>
            <a:ln w="12700" cap="flat" cmpd="sng" algn="ctr">
              <a:solidFill>
                <a:srgbClr val="DCDCDC"/>
              </a:solidFill>
              <a:prstDash val="solid"/>
              <a:miter lim="800000"/>
            </a:ln>
            <a:effectLst/>
          </p:spPr>
          <p:txBody>
            <a:bodyPr wrap="none" lIns="36000" tIns="36000" rIns="36000" bIns="36000" rtlCol="0" anchor="ctr"/>
            <a:lstStyle/>
            <a:p>
              <a:pPr algn="ctr" defTabSz="457200" fontAlgn="auto">
                <a:spcBef>
                  <a:spcPts val="0"/>
                </a:spcBef>
                <a:spcAft>
                  <a:spcPts val="0"/>
                </a:spcAft>
              </a:pPr>
              <a:r>
                <a:rPr lang="en-US" altLang="ja-JP" sz="900" kern="0" dirty="0">
                  <a:solidFill>
                    <a:srgbClr val="000000"/>
                  </a:solidFill>
                  <a:latin typeface="+mj-ea"/>
                  <a:ea typeface="+mj-ea"/>
                  <a:cs typeface="+mn-cs"/>
                </a:rPr>
                <a:t>Training Institutions</a:t>
              </a:r>
            </a:p>
            <a:p>
              <a:pPr algn="ctr" defTabSz="457200" fontAlgn="auto">
                <a:spcBef>
                  <a:spcPts val="0"/>
                </a:spcBef>
                <a:spcAft>
                  <a:spcPts val="0"/>
                </a:spcAft>
              </a:pPr>
              <a:r>
                <a:rPr lang="en-US" altLang="ja-JP" sz="700" kern="0" dirty="0">
                  <a:solidFill>
                    <a:srgbClr val="000000"/>
                  </a:solidFill>
                  <a:latin typeface="+mj-ea"/>
                  <a:ea typeface="+mj-ea"/>
                  <a:cs typeface="+mn-cs"/>
                </a:rPr>
                <a:t>(Universities,</a:t>
              </a:r>
            </a:p>
            <a:p>
              <a:pPr algn="ctr" defTabSz="457200" fontAlgn="auto">
                <a:spcBef>
                  <a:spcPts val="0"/>
                </a:spcBef>
                <a:spcAft>
                  <a:spcPts val="0"/>
                </a:spcAft>
              </a:pPr>
              <a:r>
                <a:rPr lang="en-US" altLang="ja-JP" sz="700" kern="0" dirty="0">
                  <a:solidFill>
                    <a:srgbClr val="000000"/>
                  </a:solidFill>
                  <a:latin typeface="+mj-ea"/>
                  <a:ea typeface="+mj-ea"/>
                  <a:cs typeface="+mn-cs"/>
                </a:rPr>
                <a:t> vocational schools, etc.)</a:t>
              </a:r>
              <a:endParaRPr lang="en-US" altLang="ja-JP" sz="800" kern="0" dirty="0">
                <a:solidFill>
                  <a:srgbClr val="000000"/>
                </a:solidFill>
                <a:latin typeface="+mj-ea"/>
                <a:ea typeface="+mj-ea"/>
                <a:cs typeface="+mn-cs"/>
              </a:endParaRPr>
            </a:p>
            <a:p>
              <a:pPr algn="ctr" defTabSz="457200" fontAlgn="auto">
                <a:spcBef>
                  <a:spcPts val="0"/>
                </a:spcBef>
                <a:spcAft>
                  <a:spcPts val="0"/>
                </a:spcAft>
              </a:pPr>
              <a:r>
                <a:rPr lang="ja-JP" altLang="en-US" sz="800" kern="0" dirty="0">
                  <a:solidFill>
                    <a:srgbClr val="000000"/>
                  </a:solidFill>
                  <a:latin typeface="+mj-ea"/>
                  <a:ea typeface="+mj-ea"/>
                  <a:cs typeface="+mn-cs"/>
                </a:rPr>
                <a:t>・</a:t>
              </a:r>
              <a:endParaRPr lang="en-US" altLang="ja-JP" sz="800" kern="0" dirty="0">
                <a:solidFill>
                  <a:srgbClr val="000000"/>
                </a:solidFill>
                <a:latin typeface="+mj-ea"/>
                <a:ea typeface="+mj-ea"/>
                <a:cs typeface="+mn-cs"/>
              </a:endParaRPr>
            </a:p>
            <a:p>
              <a:pPr algn="ctr" defTabSz="457200" fontAlgn="auto">
                <a:spcBef>
                  <a:spcPts val="0"/>
                </a:spcBef>
                <a:spcAft>
                  <a:spcPts val="0"/>
                </a:spcAft>
              </a:pPr>
              <a:r>
                <a:rPr lang="en-US" altLang="ja-JP" sz="900" kern="0" dirty="0">
                  <a:solidFill>
                    <a:srgbClr val="000000"/>
                  </a:solidFill>
                  <a:latin typeface="+mj-ea"/>
                  <a:ea typeface="+mj-ea"/>
                  <a:cs typeface="+mn-cs"/>
                </a:rPr>
                <a:t>Assessment Agency</a:t>
              </a:r>
            </a:p>
            <a:p>
              <a:pPr algn="ctr" defTabSz="457200" fontAlgn="auto">
                <a:spcBef>
                  <a:spcPts val="0"/>
                </a:spcBef>
                <a:spcAft>
                  <a:spcPts val="0"/>
                </a:spcAft>
              </a:pPr>
              <a:r>
                <a:rPr lang="en-US" altLang="ja-JP" sz="800" kern="0" dirty="0">
                  <a:solidFill>
                    <a:srgbClr val="000000"/>
                  </a:solidFill>
                  <a:latin typeface="+mj-ea"/>
                  <a:ea typeface="+mj-ea"/>
                  <a:cs typeface="+mn-cs"/>
                </a:rPr>
                <a:t>(</a:t>
              </a:r>
              <a:r>
                <a:rPr lang="en-US" altLang="ja-JP" sz="600" kern="0" dirty="0">
                  <a:solidFill>
                    <a:srgbClr val="000000"/>
                  </a:solidFill>
                  <a:latin typeface="+mj-ea"/>
                  <a:ea typeface="+mj-ea"/>
                  <a:cs typeface="+mn-cs"/>
                </a:rPr>
                <a:t>Japanese Language Proficiency</a:t>
              </a:r>
            </a:p>
            <a:p>
              <a:pPr algn="ctr" defTabSz="457200" fontAlgn="auto">
                <a:spcBef>
                  <a:spcPts val="0"/>
                </a:spcBef>
                <a:spcAft>
                  <a:spcPts val="0"/>
                </a:spcAft>
              </a:pPr>
              <a:r>
                <a:rPr lang="en-US" altLang="ja-JP" sz="600" kern="0" dirty="0">
                  <a:solidFill>
                    <a:srgbClr val="000000"/>
                  </a:solidFill>
                  <a:latin typeface="+mj-ea"/>
                  <a:ea typeface="+mj-ea"/>
                  <a:cs typeface="+mn-cs"/>
                </a:rPr>
                <a:t> Assessment, etc. )</a:t>
              </a:r>
              <a:endParaRPr lang="ja-JP" altLang="en-US" sz="600" kern="0" dirty="0">
                <a:solidFill>
                  <a:srgbClr val="000000"/>
                </a:solidFill>
                <a:latin typeface="+mj-ea"/>
                <a:ea typeface="+mj-ea"/>
                <a:cs typeface="+mn-cs"/>
              </a:endParaRPr>
            </a:p>
          </p:txBody>
        </p:sp>
        <p:cxnSp>
          <p:nvCxnSpPr>
            <p:cNvPr id="101" name="Straight Arrow Connector 52">
              <a:extLst>
                <a:ext uri="{FF2B5EF4-FFF2-40B4-BE49-F238E27FC236}">
                  <a16:creationId xmlns:a16="http://schemas.microsoft.com/office/drawing/2014/main" id="{45058F5F-8773-77F3-AC51-3CEE2172B6B9}"/>
                </a:ext>
              </a:extLst>
            </p:cNvPr>
            <p:cNvCxnSpPr>
              <a:cxnSpLocks/>
            </p:cNvCxnSpPr>
            <p:nvPr/>
          </p:nvCxnSpPr>
          <p:spPr bwMode="gray">
            <a:xfrm>
              <a:off x="6198655" y="4496482"/>
              <a:ext cx="495537" cy="0"/>
            </a:xfrm>
            <a:prstGeom prst="straightConnector1">
              <a:avLst/>
            </a:prstGeom>
            <a:noFill/>
            <a:ln w="28575" cap="flat" cmpd="sng" algn="ctr">
              <a:solidFill>
                <a:schemeClr val="tx1"/>
              </a:solidFill>
              <a:prstDash val="solid"/>
              <a:miter lim="800000"/>
              <a:tailEnd type="triangle"/>
            </a:ln>
            <a:effectLst/>
          </p:spPr>
        </p:cxnSp>
        <p:sp>
          <p:nvSpPr>
            <p:cNvPr id="102" name="TextBox 53">
              <a:extLst>
                <a:ext uri="{FF2B5EF4-FFF2-40B4-BE49-F238E27FC236}">
                  <a16:creationId xmlns:a16="http://schemas.microsoft.com/office/drawing/2014/main" id="{329C59CD-389C-A8D0-596F-85EB022DF160}"/>
                </a:ext>
              </a:extLst>
            </p:cNvPr>
            <p:cNvSpPr txBox="1"/>
            <p:nvPr/>
          </p:nvSpPr>
          <p:spPr>
            <a:xfrm>
              <a:off x="6052249" y="4273134"/>
              <a:ext cx="832279" cy="200055"/>
            </a:xfrm>
            <a:prstGeom prst="rect">
              <a:avLst/>
            </a:prstGeom>
            <a:noFill/>
          </p:spPr>
          <p:txBody>
            <a:bodyPr wrap="none" rtlCol="0">
              <a:spAutoFit/>
            </a:bodyPr>
            <a:lstStyle/>
            <a:p>
              <a:pPr algn="ctr" defTabSz="457200"/>
              <a:r>
                <a:rPr lang="en-US" altLang="ja-JP" sz="700" dirty="0">
                  <a:latin typeface="+mj-ea"/>
                  <a:ea typeface="+mj-ea"/>
                </a:rPr>
                <a:t>Issue certificates</a:t>
              </a:r>
            </a:p>
          </p:txBody>
        </p:sp>
        <p:cxnSp>
          <p:nvCxnSpPr>
            <p:cNvPr id="103" name="Straight Arrow Connector 54">
              <a:extLst>
                <a:ext uri="{FF2B5EF4-FFF2-40B4-BE49-F238E27FC236}">
                  <a16:creationId xmlns:a16="http://schemas.microsoft.com/office/drawing/2014/main" id="{9479D72D-ADE7-15A1-F163-392A9547EB66}"/>
                </a:ext>
              </a:extLst>
            </p:cNvPr>
            <p:cNvCxnSpPr>
              <a:cxnSpLocks/>
            </p:cNvCxnSpPr>
            <p:nvPr/>
          </p:nvCxnSpPr>
          <p:spPr bwMode="gray">
            <a:xfrm>
              <a:off x="7890577" y="4342385"/>
              <a:ext cx="495537" cy="0"/>
            </a:xfrm>
            <a:prstGeom prst="straightConnector1">
              <a:avLst/>
            </a:prstGeom>
            <a:noFill/>
            <a:ln w="28575" cap="flat" cmpd="sng" algn="ctr">
              <a:solidFill>
                <a:schemeClr val="tx1"/>
              </a:solidFill>
              <a:prstDash val="solid"/>
              <a:miter lim="800000"/>
              <a:tailEnd type="triangle"/>
            </a:ln>
            <a:effectLst/>
          </p:spPr>
        </p:cxnSp>
        <p:sp>
          <p:nvSpPr>
            <p:cNvPr id="104" name="TextBox 55">
              <a:extLst>
                <a:ext uri="{FF2B5EF4-FFF2-40B4-BE49-F238E27FC236}">
                  <a16:creationId xmlns:a16="http://schemas.microsoft.com/office/drawing/2014/main" id="{D1777F8E-8EB9-2BEC-E5E4-6ED196902A19}"/>
                </a:ext>
              </a:extLst>
            </p:cNvPr>
            <p:cNvSpPr txBox="1"/>
            <p:nvPr/>
          </p:nvSpPr>
          <p:spPr>
            <a:xfrm>
              <a:off x="7812111" y="4074434"/>
              <a:ext cx="611065" cy="276999"/>
            </a:xfrm>
            <a:prstGeom prst="rect">
              <a:avLst/>
            </a:prstGeom>
            <a:noFill/>
          </p:spPr>
          <p:txBody>
            <a:bodyPr wrap="none" rtlCol="0">
              <a:spAutoFit/>
            </a:bodyPr>
            <a:lstStyle/>
            <a:p>
              <a:pPr algn="ctr" defTabSz="457200"/>
              <a:r>
                <a:rPr lang="en-US" altLang="ja-JP" sz="600" dirty="0">
                  <a:latin typeface="+mj-ea"/>
                  <a:ea typeface="+mj-ea"/>
                </a:rPr>
                <a:t>Find</a:t>
              </a:r>
            </a:p>
            <a:p>
              <a:pPr algn="ctr" defTabSz="457200"/>
              <a:r>
                <a:rPr lang="en-US" altLang="ja-JP" sz="600" dirty="0">
                  <a:latin typeface="+mj-ea"/>
                  <a:ea typeface="+mj-ea"/>
                </a:rPr>
                <a:t>employment</a:t>
              </a:r>
            </a:p>
          </p:txBody>
        </p:sp>
        <p:sp>
          <p:nvSpPr>
            <p:cNvPr id="105" name="TextBox 63">
              <a:extLst>
                <a:ext uri="{FF2B5EF4-FFF2-40B4-BE49-F238E27FC236}">
                  <a16:creationId xmlns:a16="http://schemas.microsoft.com/office/drawing/2014/main" id="{16FB52C9-5D62-70DB-EB20-5FDF7DBA6C3D}"/>
                </a:ext>
              </a:extLst>
            </p:cNvPr>
            <p:cNvSpPr txBox="1"/>
            <p:nvPr/>
          </p:nvSpPr>
          <p:spPr>
            <a:xfrm>
              <a:off x="8783066" y="5069938"/>
              <a:ext cx="395259" cy="1082862"/>
            </a:xfrm>
            <a:prstGeom prst="rect">
              <a:avLst/>
            </a:prstGeom>
            <a:noFill/>
          </p:spPr>
          <p:txBody>
            <a:bodyPr vert="eaVert" wrap="none" lIns="0" rIns="0" rtlCol="0">
              <a:noAutofit/>
            </a:bodyPr>
            <a:lstStyle/>
            <a:p>
              <a:pPr algn="l" defTabSz="288000"/>
              <a:r>
                <a:rPr lang="en-US" altLang="ja-JP">
                  <a:latin typeface="+mj-ea"/>
                  <a:ea typeface="+mj-ea"/>
                </a:rPr>
                <a:t>…</a:t>
              </a:r>
              <a:endParaRPr kumimoji="1" lang="ja-JP" altLang="en-US">
                <a:latin typeface="+mj-ea"/>
                <a:ea typeface="+mj-ea"/>
              </a:endParaRPr>
            </a:p>
          </p:txBody>
        </p:sp>
        <p:sp>
          <p:nvSpPr>
            <p:cNvPr id="106" name="Rectangle: Rounded Corners 37">
              <a:extLst>
                <a:ext uri="{FF2B5EF4-FFF2-40B4-BE49-F238E27FC236}">
                  <a16:creationId xmlns:a16="http://schemas.microsoft.com/office/drawing/2014/main" id="{CFCF872E-C8FB-C48F-477A-E4963477956C}"/>
                </a:ext>
              </a:extLst>
            </p:cNvPr>
            <p:cNvSpPr/>
            <p:nvPr/>
          </p:nvSpPr>
          <p:spPr bwMode="gray">
            <a:xfrm>
              <a:off x="5512666" y="5149468"/>
              <a:ext cx="1179067" cy="539050"/>
            </a:xfrm>
            <a:prstGeom prst="rect">
              <a:avLst/>
            </a:prstGeom>
            <a:solidFill>
              <a:srgbClr val="DCDCDC"/>
            </a:solidFill>
            <a:ln w="12700" cap="flat" cmpd="sng" algn="ctr">
              <a:solidFill>
                <a:srgbClr val="DCDCDC"/>
              </a:solidFill>
              <a:prstDash val="solid"/>
              <a:miter lim="800000"/>
            </a:ln>
            <a:effectLst/>
          </p:spPr>
          <p:txBody>
            <a:bodyPr wrap="none" lIns="36000" tIns="36000" rIns="36000" bIns="3600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1000" kern="0" dirty="0">
                  <a:solidFill>
                    <a:srgbClr val="000000"/>
                  </a:solidFill>
                  <a:latin typeface="+mj-ea"/>
                  <a:ea typeface="+mj-ea"/>
                  <a:cs typeface="+mn-cs"/>
                </a:rPr>
                <a:t>S</a:t>
              </a:r>
              <a:r>
                <a:rPr kumimoji="0" lang="en-US" altLang="ja-JP" sz="1000" b="0" i="0" u="none" strike="noStrike" kern="0" cap="none" spc="0" normalizeH="0" baseline="0" noProof="0" dirty="0">
                  <a:ln>
                    <a:noFill/>
                  </a:ln>
                  <a:solidFill>
                    <a:srgbClr val="000000"/>
                  </a:solidFill>
                  <a:effectLst/>
                  <a:uLnTx/>
                  <a:uFillTx/>
                  <a:latin typeface="+mj-ea"/>
                  <a:ea typeface="+mj-ea"/>
                  <a:cs typeface="+mn-cs"/>
                </a:rPr>
                <a:t>ending Country</a:t>
              </a:r>
            </a:p>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600" kern="0" dirty="0">
                  <a:solidFill>
                    <a:srgbClr val="000000"/>
                  </a:solidFill>
                  <a:latin typeface="+mj-ea"/>
                  <a:ea typeface="+mj-ea"/>
                  <a:cs typeface="+mn-cs"/>
                </a:rPr>
                <a:t>(Ministry of Labor, </a:t>
              </a:r>
            </a:p>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600" kern="0" dirty="0">
                  <a:solidFill>
                    <a:srgbClr val="000000"/>
                  </a:solidFill>
                  <a:latin typeface="+mj-ea"/>
                  <a:ea typeface="+mj-ea"/>
                  <a:cs typeface="+mn-cs"/>
                </a:rPr>
                <a:t>Employment and Social Security, </a:t>
              </a:r>
            </a:p>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600" kern="0" dirty="0">
                  <a:solidFill>
                    <a:srgbClr val="000000"/>
                  </a:solidFill>
                  <a:latin typeface="+mj-ea"/>
                  <a:ea typeface="+mj-ea"/>
                  <a:cs typeface="+mn-cs"/>
                </a:rPr>
                <a:t>Ministry of Education, </a:t>
              </a:r>
            </a:p>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600" kern="0" dirty="0">
                  <a:solidFill>
                    <a:srgbClr val="000000"/>
                  </a:solidFill>
                  <a:latin typeface="+mj-ea"/>
                  <a:ea typeface="+mj-ea"/>
                  <a:cs typeface="+mn-cs"/>
                </a:rPr>
                <a:t>Science and Technology, etc.)</a:t>
              </a:r>
              <a:endParaRPr lang="ja-JP" altLang="en-US" sz="600" kern="0" dirty="0">
                <a:solidFill>
                  <a:srgbClr val="000000"/>
                </a:solidFill>
                <a:latin typeface="+mj-ea"/>
                <a:ea typeface="+mj-ea"/>
                <a:cs typeface="+mn-cs"/>
              </a:endParaRPr>
            </a:p>
          </p:txBody>
        </p:sp>
        <p:cxnSp>
          <p:nvCxnSpPr>
            <p:cNvPr id="107" name="Straight Arrow Connector 41">
              <a:extLst>
                <a:ext uri="{FF2B5EF4-FFF2-40B4-BE49-F238E27FC236}">
                  <a16:creationId xmlns:a16="http://schemas.microsoft.com/office/drawing/2014/main" id="{0FEAE6BC-5FEF-A8FF-B2C1-22F171D25EDF}"/>
                </a:ext>
              </a:extLst>
            </p:cNvPr>
            <p:cNvCxnSpPr>
              <a:cxnSpLocks/>
            </p:cNvCxnSpPr>
            <p:nvPr/>
          </p:nvCxnSpPr>
          <p:spPr bwMode="gray">
            <a:xfrm flipV="1">
              <a:off x="5344340" y="5187481"/>
              <a:ext cx="0" cy="985745"/>
            </a:xfrm>
            <a:prstGeom prst="straightConnector1">
              <a:avLst/>
            </a:prstGeom>
            <a:noFill/>
            <a:ln w="28575" cap="flat" cmpd="sng" algn="ctr">
              <a:solidFill>
                <a:schemeClr val="tx1"/>
              </a:solidFill>
              <a:prstDash val="solid"/>
              <a:miter lim="800000"/>
              <a:tailEnd type="triangle"/>
            </a:ln>
            <a:effectLst/>
          </p:spPr>
        </p:cxnSp>
        <p:cxnSp>
          <p:nvCxnSpPr>
            <p:cNvPr id="108" name="Straight Arrow Connector 41">
              <a:extLst>
                <a:ext uri="{FF2B5EF4-FFF2-40B4-BE49-F238E27FC236}">
                  <a16:creationId xmlns:a16="http://schemas.microsoft.com/office/drawing/2014/main" id="{A1735F81-EC9B-157F-3E1C-FE340EA56AD6}"/>
                </a:ext>
              </a:extLst>
            </p:cNvPr>
            <p:cNvCxnSpPr>
              <a:cxnSpLocks/>
            </p:cNvCxnSpPr>
            <p:nvPr/>
          </p:nvCxnSpPr>
          <p:spPr bwMode="gray">
            <a:xfrm flipV="1">
              <a:off x="6121689" y="5682909"/>
              <a:ext cx="0" cy="487748"/>
            </a:xfrm>
            <a:prstGeom prst="straightConnector1">
              <a:avLst/>
            </a:prstGeom>
            <a:noFill/>
            <a:ln w="28575" cap="flat" cmpd="sng" algn="ctr">
              <a:solidFill>
                <a:schemeClr val="tx1"/>
              </a:solidFill>
              <a:prstDash val="solid"/>
              <a:miter lim="800000"/>
              <a:tailEnd type="triangle"/>
            </a:ln>
            <a:effectLst/>
          </p:spPr>
        </p:cxnSp>
        <p:sp>
          <p:nvSpPr>
            <p:cNvPr id="109" name="TextBox 44">
              <a:extLst>
                <a:ext uri="{FF2B5EF4-FFF2-40B4-BE49-F238E27FC236}">
                  <a16:creationId xmlns:a16="http://schemas.microsoft.com/office/drawing/2014/main" id="{FAD3B2A2-7E9C-F361-91ED-659A0C26B2A6}"/>
                </a:ext>
              </a:extLst>
            </p:cNvPr>
            <p:cNvSpPr txBox="1"/>
            <p:nvPr/>
          </p:nvSpPr>
          <p:spPr>
            <a:xfrm>
              <a:off x="5326738" y="5791721"/>
              <a:ext cx="588623" cy="415498"/>
            </a:xfrm>
            <a:prstGeom prst="rect">
              <a:avLst/>
            </a:prstGeom>
            <a:noFill/>
          </p:spPr>
          <p:txBody>
            <a:bodyPr wrap="none" rtlCol="0">
              <a:spAutoFit/>
            </a:bodyPr>
            <a:lstStyle/>
            <a:p>
              <a:pPr defTabSz="457200"/>
              <a:r>
                <a:rPr lang="en-US" altLang="ja-JP" sz="700" dirty="0">
                  <a:latin typeface="+mj-ea"/>
                  <a:ea typeface="+mj-ea"/>
                </a:rPr>
                <a:t>Offer</a:t>
              </a:r>
            </a:p>
            <a:p>
              <a:pPr defTabSz="457200"/>
              <a:r>
                <a:rPr lang="en-US" altLang="ja-JP" sz="700" dirty="0">
                  <a:latin typeface="+mj-ea"/>
                  <a:ea typeface="+mj-ea"/>
                </a:rPr>
                <a:t>applicable</a:t>
              </a:r>
            </a:p>
            <a:p>
              <a:pPr defTabSz="457200"/>
              <a:r>
                <a:rPr lang="en-US" altLang="ja-JP" sz="700" dirty="0">
                  <a:latin typeface="+mj-ea"/>
                  <a:ea typeface="+mj-ea"/>
                </a:rPr>
                <a:t>services</a:t>
              </a:r>
              <a:endParaRPr lang="ja-JP" altLang="en-US" sz="700" dirty="0">
                <a:latin typeface="+mj-ea"/>
                <a:ea typeface="+mj-ea"/>
              </a:endParaRPr>
            </a:p>
          </p:txBody>
        </p:sp>
        <p:sp>
          <p:nvSpPr>
            <p:cNvPr id="110" name="TextBox 44">
              <a:extLst>
                <a:ext uri="{FF2B5EF4-FFF2-40B4-BE49-F238E27FC236}">
                  <a16:creationId xmlns:a16="http://schemas.microsoft.com/office/drawing/2014/main" id="{CCE91169-CA3B-B45F-B04A-31510EB88E0D}"/>
                </a:ext>
              </a:extLst>
            </p:cNvPr>
            <p:cNvSpPr txBox="1"/>
            <p:nvPr/>
          </p:nvSpPr>
          <p:spPr>
            <a:xfrm>
              <a:off x="6095565" y="5784838"/>
              <a:ext cx="788022" cy="415498"/>
            </a:xfrm>
            <a:prstGeom prst="rect">
              <a:avLst/>
            </a:prstGeom>
            <a:noFill/>
          </p:spPr>
          <p:txBody>
            <a:bodyPr wrap="square" rtlCol="0">
              <a:spAutoFit/>
            </a:bodyPr>
            <a:lstStyle/>
            <a:p>
              <a:pPr defTabSz="457200"/>
              <a:r>
                <a:rPr lang="en-US" altLang="ja-JP" sz="700" dirty="0">
                  <a:latin typeface="+mj-ea"/>
                  <a:ea typeface="+mj-ea"/>
                </a:rPr>
                <a:t>Offer</a:t>
              </a:r>
            </a:p>
            <a:p>
              <a:pPr defTabSz="457200"/>
              <a:r>
                <a:rPr lang="en-US" altLang="ja-JP" sz="700" dirty="0">
                  <a:latin typeface="+mj-ea"/>
                  <a:ea typeface="+mj-ea"/>
                </a:rPr>
                <a:t>applicable</a:t>
              </a:r>
            </a:p>
            <a:p>
              <a:pPr defTabSz="457200"/>
              <a:r>
                <a:rPr lang="en-US" altLang="ja-JP" sz="700" dirty="0">
                  <a:latin typeface="+mj-ea"/>
                  <a:ea typeface="+mj-ea"/>
                </a:rPr>
                <a:t>services</a:t>
              </a:r>
              <a:endParaRPr lang="ja-JP" altLang="en-US" sz="700" dirty="0">
                <a:latin typeface="+mj-ea"/>
                <a:ea typeface="+mj-ea"/>
              </a:endParaRPr>
            </a:p>
          </p:txBody>
        </p:sp>
        <p:sp>
          <p:nvSpPr>
            <p:cNvPr id="111" name="TextBox 44">
              <a:extLst>
                <a:ext uri="{FF2B5EF4-FFF2-40B4-BE49-F238E27FC236}">
                  <a16:creationId xmlns:a16="http://schemas.microsoft.com/office/drawing/2014/main" id="{46D2A39E-EE65-B80B-7E4E-2D9EA99F24AA}"/>
                </a:ext>
              </a:extLst>
            </p:cNvPr>
            <p:cNvSpPr txBox="1"/>
            <p:nvPr/>
          </p:nvSpPr>
          <p:spPr>
            <a:xfrm>
              <a:off x="6679008" y="5367548"/>
              <a:ext cx="588623" cy="415498"/>
            </a:xfrm>
            <a:prstGeom prst="rect">
              <a:avLst/>
            </a:prstGeom>
            <a:noFill/>
          </p:spPr>
          <p:txBody>
            <a:bodyPr wrap="none" rtlCol="0">
              <a:spAutoFit/>
            </a:bodyPr>
            <a:lstStyle/>
            <a:p>
              <a:pPr defTabSz="457200"/>
              <a:r>
                <a:rPr lang="en-US" altLang="ja-JP" sz="700" dirty="0">
                  <a:latin typeface="+mj-ea"/>
                  <a:ea typeface="+mj-ea"/>
                </a:rPr>
                <a:t>Offer</a:t>
              </a:r>
            </a:p>
            <a:p>
              <a:pPr defTabSz="457200"/>
              <a:r>
                <a:rPr lang="en-US" altLang="ja-JP" sz="700" dirty="0">
                  <a:latin typeface="+mj-ea"/>
                  <a:ea typeface="+mj-ea"/>
                </a:rPr>
                <a:t>applicable</a:t>
              </a:r>
            </a:p>
            <a:p>
              <a:pPr defTabSz="457200"/>
              <a:r>
                <a:rPr lang="en-US" altLang="ja-JP" sz="700" dirty="0">
                  <a:latin typeface="+mj-ea"/>
                  <a:ea typeface="+mj-ea"/>
                </a:rPr>
                <a:t>services</a:t>
              </a:r>
              <a:endParaRPr lang="ja-JP" altLang="en-US" sz="700" dirty="0">
                <a:latin typeface="+mj-ea"/>
                <a:ea typeface="+mj-ea"/>
              </a:endParaRPr>
            </a:p>
          </p:txBody>
        </p:sp>
        <p:cxnSp>
          <p:nvCxnSpPr>
            <p:cNvPr id="112" name="Straight Arrow Connector 41">
              <a:extLst>
                <a:ext uri="{FF2B5EF4-FFF2-40B4-BE49-F238E27FC236}">
                  <a16:creationId xmlns:a16="http://schemas.microsoft.com/office/drawing/2014/main" id="{0EDACB26-93AF-1AC3-223F-755736D5414E}"/>
                </a:ext>
              </a:extLst>
            </p:cNvPr>
            <p:cNvCxnSpPr>
              <a:cxnSpLocks/>
            </p:cNvCxnSpPr>
            <p:nvPr/>
          </p:nvCxnSpPr>
          <p:spPr bwMode="gray">
            <a:xfrm flipV="1">
              <a:off x="8681589" y="5864596"/>
              <a:ext cx="0" cy="290690"/>
            </a:xfrm>
            <a:prstGeom prst="straightConnector1">
              <a:avLst/>
            </a:prstGeom>
            <a:noFill/>
            <a:ln w="28575" cap="flat" cmpd="sng" algn="ctr">
              <a:solidFill>
                <a:schemeClr val="tx1"/>
              </a:solidFill>
              <a:prstDash val="solid"/>
              <a:miter lim="800000"/>
              <a:tailEnd type="triangle"/>
            </a:ln>
            <a:effectLst/>
          </p:spPr>
        </p:cxnSp>
        <p:sp>
          <p:nvSpPr>
            <p:cNvPr id="113" name="TextBox 44">
              <a:extLst>
                <a:ext uri="{FF2B5EF4-FFF2-40B4-BE49-F238E27FC236}">
                  <a16:creationId xmlns:a16="http://schemas.microsoft.com/office/drawing/2014/main" id="{544C7DBE-810A-CA2F-76EF-C0FC9C0017B1}"/>
                </a:ext>
              </a:extLst>
            </p:cNvPr>
            <p:cNvSpPr txBox="1"/>
            <p:nvPr/>
          </p:nvSpPr>
          <p:spPr>
            <a:xfrm>
              <a:off x="8680193" y="5800350"/>
              <a:ext cx="770753" cy="415498"/>
            </a:xfrm>
            <a:prstGeom prst="rect">
              <a:avLst/>
            </a:prstGeom>
            <a:noFill/>
          </p:spPr>
          <p:txBody>
            <a:bodyPr wrap="square" rtlCol="0">
              <a:spAutoFit/>
            </a:bodyPr>
            <a:lstStyle/>
            <a:p>
              <a:pPr defTabSz="457200"/>
              <a:r>
                <a:rPr lang="en-US" altLang="ja-JP" sz="700" dirty="0">
                  <a:latin typeface="+mj-ea"/>
                  <a:ea typeface="+mj-ea"/>
                </a:rPr>
                <a:t>Offer</a:t>
              </a:r>
            </a:p>
            <a:p>
              <a:pPr defTabSz="457200"/>
              <a:r>
                <a:rPr lang="en-US" altLang="ja-JP" sz="700" dirty="0">
                  <a:latin typeface="+mj-ea"/>
                  <a:ea typeface="+mj-ea"/>
                </a:rPr>
                <a:t>applicable</a:t>
              </a:r>
            </a:p>
            <a:p>
              <a:pPr defTabSz="457200"/>
              <a:r>
                <a:rPr lang="en-US" altLang="ja-JP" sz="700" dirty="0">
                  <a:latin typeface="+mj-ea"/>
                  <a:ea typeface="+mj-ea"/>
                </a:rPr>
                <a:t>services</a:t>
              </a:r>
              <a:endParaRPr lang="ja-JP" altLang="en-US" sz="700" dirty="0">
                <a:latin typeface="+mj-ea"/>
                <a:ea typeface="+mj-ea"/>
              </a:endParaRPr>
            </a:p>
          </p:txBody>
        </p:sp>
        <p:sp>
          <p:nvSpPr>
            <p:cNvPr id="114" name="Rectangle: Rounded Corners 37">
              <a:extLst>
                <a:ext uri="{FF2B5EF4-FFF2-40B4-BE49-F238E27FC236}">
                  <a16:creationId xmlns:a16="http://schemas.microsoft.com/office/drawing/2014/main" id="{6E7319A1-84B0-B86C-7DAA-B9B67BEF5C88}"/>
                </a:ext>
              </a:extLst>
            </p:cNvPr>
            <p:cNvSpPr/>
            <p:nvPr/>
          </p:nvSpPr>
          <p:spPr bwMode="gray">
            <a:xfrm>
              <a:off x="6818669" y="4693499"/>
              <a:ext cx="975275" cy="427678"/>
            </a:xfrm>
            <a:prstGeom prst="rect">
              <a:avLst/>
            </a:prstGeom>
            <a:solidFill>
              <a:srgbClr val="DCDCDC"/>
            </a:solidFill>
            <a:ln w="12700" cap="flat" cmpd="sng" algn="ctr">
              <a:solidFill>
                <a:srgbClr val="DCDCDC"/>
              </a:solidFill>
              <a:prstDash val="solid"/>
              <a:miter lim="800000"/>
            </a:ln>
            <a:effectLst/>
          </p:spPr>
          <p:txBody>
            <a:bodyPr wrap="none" lIns="36000" tIns="36000" rIns="36000" bIns="3600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srgbClr val="000000"/>
                  </a:solidFill>
                  <a:effectLst/>
                  <a:uLnTx/>
                  <a:uFillTx/>
                  <a:latin typeface="+mj-ea"/>
                  <a:ea typeface="+mj-ea"/>
                  <a:cs typeface="+mn-cs"/>
                </a:rPr>
                <a:t>Agent</a:t>
              </a:r>
            </a:p>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800" kern="0" dirty="0">
                  <a:solidFill>
                    <a:srgbClr val="000000"/>
                  </a:solidFill>
                  <a:latin typeface="+mj-ea"/>
                  <a:ea typeface="+mj-ea"/>
                  <a:cs typeface="+mn-cs"/>
                </a:rPr>
                <a:t>(Employment support, </a:t>
              </a:r>
            </a:p>
            <a:p>
              <a:pPr marL="0" marR="0" lvl="0" indent="0" algn="ctr" defTabSz="457200" eaLnBrk="1" fontAlgn="auto" latinLnBrk="0" hangingPunct="1">
                <a:lnSpc>
                  <a:spcPct val="100000"/>
                </a:lnSpc>
                <a:spcBef>
                  <a:spcPts val="0"/>
                </a:spcBef>
                <a:spcAft>
                  <a:spcPts val="0"/>
                </a:spcAft>
                <a:buClrTx/>
                <a:buSzTx/>
                <a:buFontTx/>
                <a:buNone/>
                <a:tabLst/>
                <a:defRPr/>
              </a:pPr>
              <a:r>
                <a:rPr lang="en-US" altLang="ja-JP" sz="800" kern="0" dirty="0">
                  <a:solidFill>
                    <a:srgbClr val="000000"/>
                  </a:solidFill>
                  <a:latin typeface="+mj-ea"/>
                  <a:ea typeface="+mj-ea"/>
                  <a:cs typeface="+mn-cs"/>
                </a:rPr>
                <a:t>etc.)</a:t>
              </a:r>
              <a:endParaRPr lang="ja-JP" altLang="en-US" sz="800" kern="0" dirty="0">
                <a:solidFill>
                  <a:srgbClr val="000000"/>
                </a:solidFill>
                <a:latin typeface="+mj-ea"/>
                <a:ea typeface="+mj-ea"/>
                <a:cs typeface="+mn-cs"/>
              </a:endParaRPr>
            </a:p>
          </p:txBody>
        </p:sp>
        <p:cxnSp>
          <p:nvCxnSpPr>
            <p:cNvPr id="115" name="Straight Arrow Connector 41">
              <a:extLst>
                <a:ext uri="{FF2B5EF4-FFF2-40B4-BE49-F238E27FC236}">
                  <a16:creationId xmlns:a16="http://schemas.microsoft.com/office/drawing/2014/main" id="{0B6537BB-C683-5131-8641-BADCD5099590}"/>
                </a:ext>
              </a:extLst>
            </p:cNvPr>
            <p:cNvCxnSpPr>
              <a:cxnSpLocks/>
            </p:cNvCxnSpPr>
            <p:nvPr/>
          </p:nvCxnSpPr>
          <p:spPr bwMode="gray">
            <a:xfrm flipV="1">
              <a:off x="7236640" y="5157363"/>
              <a:ext cx="0" cy="985745"/>
            </a:xfrm>
            <a:prstGeom prst="straightConnector1">
              <a:avLst/>
            </a:prstGeom>
            <a:noFill/>
            <a:ln w="28575" cap="flat" cmpd="sng" algn="ctr">
              <a:solidFill>
                <a:schemeClr val="tx1"/>
              </a:solidFill>
              <a:prstDash val="solid"/>
              <a:miter lim="800000"/>
              <a:tailEnd type="triangle"/>
            </a:ln>
            <a:effectLst/>
          </p:spPr>
        </p:cxnSp>
        <p:cxnSp>
          <p:nvCxnSpPr>
            <p:cNvPr id="116" name="Straight Arrow Connector 42">
              <a:extLst>
                <a:ext uri="{FF2B5EF4-FFF2-40B4-BE49-F238E27FC236}">
                  <a16:creationId xmlns:a16="http://schemas.microsoft.com/office/drawing/2014/main" id="{C66F0F7E-A4BB-7AD5-79AE-EC578AC9A51A}"/>
                </a:ext>
              </a:extLst>
            </p:cNvPr>
            <p:cNvCxnSpPr>
              <a:cxnSpLocks/>
            </p:cNvCxnSpPr>
            <p:nvPr/>
          </p:nvCxnSpPr>
          <p:spPr bwMode="gray">
            <a:xfrm>
              <a:off x="7399090" y="5200576"/>
              <a:ext cx="0" cy="955433"/>
            </a:xfrm>
            <a:prstGeom prst="straightConnector1">
              <a:avLst/>
            </a:prstGeom>
            <a:noFill/>
            <a:ln w="28575" cap="flat" cmpd="sng" algn="ctr">
              <a:solidFill>
                <a:srgbClr val="FFC000"/>
              </a:solidFill>
              <a:prstDash val="solid"/>
              <a:miter lim="800000"/>
              <a:tailEnd type="triangle"/>
            </a:ln>
            <a:effectLst/>
          </p:spPr>
        </p:cxnSp>
        <p:sp>
          <p:nvSpPr>
            <p:cNvPr id="117" name="TextBox 43">
              <a:extLst>
                <a:ext uri="{FF2B5EF4-FFF2-40B4-BE49-F238E27FC236}">
                  <a16:creationId xmlns:a16="http://schemas.microsoft.com/office/drawing/2014/main" id="{F5AEB12E-2A76-5A47-A26F-DCB6558FB844}"/>
                </a:ext>
              </a:extLst>
            </p:cNvPr>
            <p:cNvSpPr txBox="1"/>
            <p:nvPr/>
          </p:nvSpPr>
          <p:spPr>
            <a:xfrm>
              <a:off x="7300914" y="5814737"/>
              <a:ext cx="985015" cy="292388"/>
            </a:xfrm>
            <a:prstGeom prst="rect">
              <a:avLst/>
            </a:prstGeom>
            <a:noFill/>
          </p:spPr>
          <p:txBody>
            <a:bodyPr wrap="square" rtlCol="0">
              <a:spAutoFit/>
            </a:bodyPr>
            <a:lstStyle/>
            <a:p>
              <a:pPr algn="ctr" defTabSz="457200"/>
              <a:r>
                <a:rPr lang="en-US" altLang="ja-JP" sz="700" dirty="0">
                  <a:latin typeface="+mj-ea"/>
                  <a:ea typeface="+mj-ea"/>
                </a:rPr>
                <a:t>Service charges</a:t>
              </a:r>
            </a:p>
            <a:p>
              <a:pPr algn="ctr" defTabSz="457200"/>
              <a:r>
                <a:rPr lang="en-US" altLang="ja-JP" sz="600" dirty="0">
                  <a:latin typeface="+mj-ea"/>
                  <a:ea typeface="+mj-ea"/>
                </a:rPr>
                <a:t>(Collected from agents)</a:t>
              </a:r>
              <a:endParaRPr lang="ja-JP" altLang="en-US" sz="600" dirty="0">
                <a:latin typeface="+mj-ea"/>
                <a:ea typeface="+mj-ea"/>
              </a:endParaRPr>
            </a:p>
          </p:txBody>
        </p:sp>
        <p:cxnSp>
          <p:nvCxnSpPr>
            <p:cNvPr id="118" name="Straight Arrow Connector 54">
              <a:extLst>
                <a:ext uri="{FF2B5EF4-FFF2-40B4-BE49-F238E27FC236}">
                  <a16:creationId xmlns:a16="http://schemas.microsoft.com/office/drawing/2014/main" id="{02A48982-7DDA-4F36-9577-CBABAF7B171B}"/>
                </a:ext>
              </a:extLst>
            </p:cNvPr>
            <p:cNvCxnSpPr>
              <a:cxnSpLocks/>
            </p:cNvCxnSpPr>
            <p:nvPr/>
          </p:nvCxnSpPr>
          <p:spPr bwMode="gray">
            <a:xfrm>
              <a:off x="7890576" y="4855411"/>
              <a:ext cx="495537" cy="0"/>
            </a:xfrm>
            <a:prstGeom prst="straightConnector1">
              <a:avLst/>
            </a:prstGeom>
            <a:noFill/>
            <a:ln w="28575" cap="flat" cmpd="sng" algn="ctr">
              <a:solidFill>
                <a:schemeClr val="tx1"/>
              </a:solidFill>
              <a:prstDash val="solid"/>
              <a:miter lim="800000"/>
              <a:tailEnd type="triangle"/>
            </a:ln>
            <a:effectLst/>
          </p:spPr>
        </p:cxnSp>
        <p:sp>
          <p:nvSpPr>
            <p:cNvPr id="119" name="TextBox 55">
              <a:extLst>
                <a:ext uri="{FF2B5EF4-FFF2-40B4-BE49-F238E27FC236}">
                  <a16:creationId xmlns:a16="http://schemas.microsoft.com/office/drawing/2014/main" id="{243BFDDB-4E2A-5ADA-7CD8-3950DC7C3EA5}"/>
                </a:ext>
              </a:extLst>
            </p:cNvPr>
            <p:cNvSpPr txBox="1"/>
            <p:nvPr/>
          </p:nvSpPr>
          <p:spPr>
            <a:xfrm>
              <a:off x="7650783" y="4632605"/>
              <a:ext cx="925253" cy="184666"/>
            </a:xfrm>
            <a:prstGeom prst="rect">
              <a:avLst/>
            </a:prstGeom>
            <a:noFill/>
          </p:spPr>
          <p:txBody>
            <a:bodyPr wrap="none" rtlCol="0">
              <a:spAutoFit/>
            </a:bodyPr>
            <a:lstStyle/>
            <a:p>
              <a:pPr algn="ctr" defTabSz="457200"/>
              <a:r>
                <a:rPr lang="en-US" altLang="ja-JP" sz="600" dirty="0">
                  <a:latin typeface="+mj-ea"/>
                  <a:ea typeface="+mj-ea"/>
                </a:rPr>
                <a:t>Support employment </a:t>
              </a:r>
            </a:p>
          </p:txBody>
        </p:sp>
        <p:sp>
          <p:nvSpPr>
            <p:cNvPr id="120" name="Rectangle: Rounded Corners 60">
              <a:extLst>
                <a:ext uri="{FF2B5EF4-FFF2-40B4-BE49-F238E27FC236}">
                  <a16:creationId xmlns:a16="http://schemas.microsoft.com/office/drawing/2014/main" id="{80EB0782-57CA-D08D-8967-51B77849C32C}"/>
                </a:ext>
              </a:extLst>
            </p:cNvPr>
            <p:cNvSpPr/>
            <p:nvPr/>
          </p:nvSpPr>
          <p:spPr bwMode="gray">
            <a:xfrm>
              <a:off x="8479565" y="4214440"/>
              <a:ext cx="1046532" cy="894396"/>
            </a:xfrm>
            <a:prstGeom prst="rect">
              <a:avLst/>
            </a:prstGeom>
            <a:solidFill>
              <a:srgbClr val="DCDCDC"/>
            </a:solidFill>
            <a:ln w="12700" cap="flat" cmpd="sng" algn="ctr">
              <a:solidFill>
                <a:srgbClr val="DCDCDC"/>
              </a:solidFill>
              <a:prstDash val="solid"/>
              <a:miter lim="800000"/>
            </a:ln>
            <a:effectLst/>
          </p:spPr>
          <p:txBody>
            <a:bodyPr wrap="none" rtlCol="0" anchor="ctr"/>
            <a:lstStyle/>
            <a:p>
              <a:pPr algn="ctr" defTabSz="457200" fontAlgn="auto">
                <a:spcBef>
                  <a:spcPts val="0"/>
                </a:spcBef>
                <a:spcAft>
                  <a:spcPts val="0"/>
                </a:spcAft>
              </a:pPr>
              <a:r>
                <a:rPr lang="en-US" altLang="ja-JP" sz="900" kern="0" dirty="0">
                  <a:solidFill>
                    <a:srgbClr val="000000"/>
                  </a:solidFill>
                  <a:latin typeface="+mj-ea"/>
                  <a:ea typeface="+mj-ea"/>
                  <a:cs typeface="+mn-cs"/>
                </a:rPr>
                <a:t>Host Institution </a:t>
              </a:r>
            </a:p>
            <a:p>
              <a:pPr algn="ctr" defTabSz="457200" fontAlgn="auto">
                <a:spcBef>
                  <a:spcPts val="0"/>
                </a:spcBef>
                <a:spcAft>
                  <a:spcPts val="0"/>
                </a:spcAft>
              </a:pPr>
              <a:r>
                <a:rPr lang="en-US" altLang="ja-JP" sz="700" kern="0" dirty="0">
                  <a:solidFill>
                    <a:srgbClr val="000000"/>
                  </a:solidFill>
                  <a:latin typeface="+mj-ea"/>
                  <a:ea typeface="+mj-ea"/>
                  <a:cs typeface="+mn-cs"/>
                </a:rPr>
                <a:t>(Japanese company, etc.) </a:t>
              </a:r>
              <a:endParaRPr lang="ja-JP" altLang="en-US" sz="700" kern="0" dirty="0">
                <a:solidFill>
                  <a:srgbClr val="000000"/>
                </a:solidFill>
                <a:latin typeface="+mj-ea"/>
                <a:ea typeface="+mj-ea"/>
                <a:cs typeface="+mn-cs"/>
              </a:endParaRPr>
            </a:p>
          </p:txBody>
        </p:sp>
        <p:cxnSp>
          <p:nvCxnSpPr>
            <p:cNvPr id="121" name="Straight Arrow Connector 54">
              <a:extLst>
                <a:ext uri="{FF2B5EF4-FFF2-40B4-BE49-F238E27FC236}">
                  <a16:creationId xmlns:a16="http://schemas.microsoft.com/office/drawing/2014/main" id="{9C7E82C2-F5CE-6FF9-1097-527B49F31227}"/>
                </a:ext>
              </a:extLst>
            </p:cNvPr>
            <p:cNvCxnSpPr>
              <a:cxnSpLocks/>
            </p:cNvCxnSpPr>
            <p:nvPr/>
          </p:nvCxnSpPr>
          <p:spPr bwMode="gray">
            <a:xfrm>
              <a:off x="7829379" y="5158519"/>
              <a:ext cx="297713" cy="206289"/>
            </a:xfrm>
            <a:prstGeom prst="straightConnector1">
              <a:avLst/>
            </a:prstGeom>
            <a:noFill/>
            <a:ln w="28575" cap="flat" cmpd="sng" algn="ctr">
              <a:solidFill>
                <a:schemeClr val="tx1"/>
              </a:solidFill>
              <a:prstDash val="solid"/>
              <a:miter lim="800000"/>
              <a:tailEnd type="triangle"/>
            </a:ln>
            <a:effectLst/>
          </p:spPr>
        </p:cxnSp>
        <p:sp>
          <p:nvSpPr>
            <p:cNvPr id="122" name="TextBox 55">
              <a:extLst>
                <a:ext uri="{FF2B5EF4-FFF2-40B4-BE49-F238E27FC236}">
                  <a16:creationId xmlns:a16="http://schemas.microsoft.com/office/drawing/2014/main" id="{00ED0E1A-A516-F168-8105-367C0BE516AD}"/>
                </a:ext>
              </a:extLst>
            </p:cNvPr>
            <p:cNvSpPr txBox="1"/>
            <p:nvPr/>
          </p:nvSpPr>
          <p:spPr>
            <a:xfrm>
              <a:off x="7908565" y="5104096"/>
              <a:ext cx="1027845" cy="200055"/>
            </a:xfrm>
            <a:prstGeom prst="rect">
              <a:avLst/>
            </a:prstGeom>
            <a:noFill/>
          </p:spPr>
          <p:txBody>
            <a:bodyPr wrap="none" rtlCol="0">
              <a:spAutoFit/>
            </a:bodyPr>
            <a:lstStyle/>
            <a:p>
              <a:pPr algn="ctr" defTabSz="457200"/>
              <a:r>
                <a:rPr lang="en-US" altLang="ja-JP" sz="700" dirty="0">
                  <a:latin typeface="+mj-ea"/>
                  <a:ea typeface="+mj-ea"/>
                </a:rPr>
                <a:t>Support employment</a:t>
              </a:r>
            </a:p>
          </p:txBody>
        </p:sp>
        <p:cxnSp>
          <p:nvCxnSpPr>
            <p:cNvPr id="123" name="Straight Arrow Connector 41">
              <a:extLst>
                <a:ext uri="{FF2B5EF4-FFF2-40B4-BE49-F238E27FC236}">
                  <a16:creationId xmlns:a16="http://schemas.microsoft.com/office/drawing/2014/main" id="{5664A30E-4454-D513-798D-AFC570B8652D}"/>
                </a:ext>
              </a:extLst>
            </p:cNvPr>
            <p:cNvCxnSpPr>
              <a:cxnSpLocks/>
            </p:cNvCxnSpPr>
            <p:nvPr/>
          </p:nvCxnSpPr>
          <p:spPr bwMode="gray">
            <a:xfrm flipV="1">
              <a:off x="9360448" y="5138230"/>
              <a:ext cx="0" cy="985745"/>
            </a:xfrm>
            <a:prstGeom prst="straightConnector1">
              <a:avLst/>
            </a:prstGeom>
            <a:noFill/>
            <a:ln w="28575" cap="flat" cmpd="sng" algn="ctr">
              <a:solidFill>
                <a:schemeClr val="tx1"/>
              </a:solidFill>
              <a:prstDash val="solid"/>
              <a:miter lim="800000"/>
              <a:tailEnd type="triangle"/>
            </a:ln>
            <a:effectLst/>
          </p:spPr>
        </p:cxnSp>
        <p:sp>
          <p:nvSpPr>
            <p:cNvPr id="124" name="TextBox 44">
              <a:extLst>
                <a:ext uri="{FF2B5EF4-FFF2-40B4-BE49-F238E27FC236}">
                  <a16:creationId xmlns:a16="http://schemas.microsoft.com/office/drawing/2014/main" id="{79BF5692-CD46-F995-031A-AB4A9BDE64CC}"/>
                </a:ext>
              </a:extLst>
            </p:cNvPr>
            <p:cNvSpPr txBox="1"/>
            <p:nvPr/>
          </p:nvSpPr>
          <p:spPr>
            <a:xfrm>
              <a:off x="8207434" y="5294698"/>
              <a:ext cx="1318666" cy="513666"/>
            </a:xfrm>
            <a:prstGeom prst="rect">
              <a:avLst/>
            </a:prstGeom>
            <a:solidFill>
              <a:srgbClr val="DCDCDC"/>
            </a:solidFill>
            <a:ln w="12700" cap="flat" cmpd="sng" algn="ctr">
              <a:solidFill>
                <a:srgbClr val="DCDCDC"/>
              </a:solidFill>
              <a:prstDash val="solid"/>
              <a:miter lim="800000"/>
            </a:ln>
            <a:effectLst/>
          </p:spPr>
          <p:txBody>
            <a:bodyPr wrap="none" rtlCol="0" anchor="ctr"/>
            <a:lstStyle>
              <a:defPPr>
                <a:defRPr lang="en-US"/>
              </a:defPPr>
              <a:lvl1pPr algn="ctr" defTabSz="457200" fontAlgn="auto">
                <a:spcBef>
                  <a:spcPts val="0"/>
                </a:spcBef>
                <a:spcAft>
                  <a:spcPts val="0"/>
                </a:spcAft>
                <a:defRPr sz="1200" kern="0">
                  <a:solidFill>
                    <a:srgbClr val="000000"/>
                  </a:solidFill>
                  <a:latin typeface="+mj-ea"/>
                  <a:ea typeface="+mj-ea"/>
                  <a:cs typeface="+mn-cs"/>
                </a:defRPr>
              </a:lvl1pPr>
            </a:lstStyle>
            <a:p>
              <a:r>
                <a:rPr lang="en-US" altLang="ja-JP" sz="700" dirty="0"/>
                <a:t>Over 3.5 million companies that are</a:t>
              </a:r>
            </a:p>
            <a:p>
              <a:r>
                <a:rPr lang="en-US" altLang="ja-JP" sz="700" dirty="0"/>
                <a:t>not employing foreign nationals and</a:t>
              </a:r>
            </a:p>
            <a:p>
              <a:r>
                <a:rPr lang="en-US" altLang="ja-JP" sz="700" dirty="0"/>
                <a:t>are potential host institutions</a:t>
              </a:r>
            </a:p>
          </p:txBody>
        </p:sp>
        <p:cxnSp>
          <p:nvCxnSpPr>
            <p:cNvPr id="125" name="Straight Arrow Connector 54">
              <a:extLst>
                <a:ext uri="{FF2B5EF4-FFF2-40B4-BE49-F238E27FC236}">
                  <a16:creationId xmlns:a16="http://schemas.microsoft.com/office/drawing/2014/main" id="{A3162D73-6B34-6379-3801-62ACF4959F5F}"/>
                </a:ext>
              </a:extLst>
            </p:cNvPr>
            <p:cNvCxnSpPr>
              <a:cxnSpLocks/>
            </p:cNvCxnSpPr>
            <p:nvPr/>
          </p:nvCxnSpPr>
          <p:spPr bwMode="gray">
            <a:xfrm flipH="1">
              <a:off x="7871391" y="4579714"/>
              <a:ext cx="495537" cy="0"/>
            </a:xfrm>
            <a:prstGeom prst="straightConnector1">
              <a:avLst/>
            </a:prstGeom>
            <a:noFill/>
            <a:ln w="28575" cap="flat" cmpd="sng" algn="ctr">
              <a:solidFill>
                <a:schemeClr val="tx1"/>
              </a:solidFill>
              <a:prstDash val="solid"/>
              <a:miter lim="800000"/>
              <a:tailEnd type="triangle"/>
            </a:ln>
            <a:effectLst/>
          </p:spPr>
        </p:cxnSp>
        <p:sp>
          <p:nvSpPr>
            <p:cNvPr id="126" name="TextBox 53">
              <a:extLst>
                <a:ext uri="{FF2B5EF4-FFF2-40B4-BE49-F238E27FC236}">
                  <a16:creationId xmlns:a16="http://schemas.microsoft.com/office/drawing/2014/main" id="{8CB34009-216F-0174-CE5E-6869B57BDEE8}"/>
                </a:ext>
              </a:extLst>
            </p:cNvPr>
            <p:cNvSpPr txBox="1"/>
            <p:nvPr/>
          </p:nvSpPr>
          <p:spPr>
            <a:xfrm>
              <a:off x="7710971" y="4364667"/>
              <a:ext cx="832280" cy="200055"/>
            </a:xfrm>
            <a:prstGeom prst="rect">
              <a:avLst/>
            </a:prstGeom>
            <a:noFill/>
          </p:spPr>
          <p:txBody>
            <a:bodyPr wrap="none" rtlCol="0">
              <a:spAutoFit/>
            </a:bodyPr>
            <a:lstStyle/>
            <a:p>
              <a:pPr algn="ctr" defTabSz="457200"/>
              <a:r>
                <a:rPr lang="en-US" altLang="ja-JP" sz="700" dirty="0">
                  <a:latin typeface="+mj-ea"/>
                  <a:ea typeface="+mj-ea"/>
                </a:rPr>
                <a:t>Issue certificates</a:t>
              </a:r>
            </a:p>
          </p:txBody>
        </p:sp>
        <p:cxnSp>
          <p:nvCxnSpPr>
            <p:cNvPr id="127" name="Straight Arrow Connector 52">
              <a:extLst>
                <a:ext uri="{FF2B5EF4-FFF2-40B4-BE49-F238E27FC236}">
                  <a16:creationId xmlns:a16="http://schemas.microsoft.com/office/drawing/2014/main" id="{4CA1D7F8-C4DD-CB5D-026E-4813297CE6DC}"/>
                </a:ext>
              </a:extLst>
            </p:cNvPr>
            <p:cNvCxnSpPr>
              <a:cxnSpLocks/>
            </p:cNvCxnSpPr>
            <p:nvPr/>
          </p:nvCxnSpPr>
          <p:spPr bwMode="gray">
            <a:xfrm flipV="1">
              <a:off x="6198655" y="4665546"/>
              <a:ext cx="495537" cy="297587"/>
            </a:xfrm>
            <a:prstGeom prst="straightConnector1">
              <a:avLst/>
            </a:prstGeom>
            <a:noFill/>
            <a:ln w="28575" cap="flat" cmpd="sng" algn="ctr">
              <a:solidFill>
                <a:schemeClr val="tx1"/>
              </a:solidFill>
              <a:prstDash val="solid"/>
              <a:miter lim="800000"/>
              <a:tailEnd type="triangle"/>
            </a:ln>
            <a:effectLst/>
          </p:spPr>
        </p:cxnSp>
        <p:sp>
          <p:nvSpPr>
            <p:cNvPr id="128" name="TextBox 53">
              <a:extLst>
                <a:ext uri="{FF2B5EF4-FFF2-40B4-BE49-F238E27FC236}">
                  <a16:creationId xmlns:a16="http://schemas.microsoft.com/office/drawing/2014/main" id="{67216168-F64A-A526-057A-72D0123A8CDB}"/>
                </a:ext>
              </a:extLst>
            </p:cNvPr>
            <p:cNvSpPr txBox="1"/>
            <p:nvPr/>
          </p:nvSpPr>
          <p:spPr>
            <a:xfrm rot="19795189">
              <a:off x="6020964" y="4604867"/>
              <a:ext cx="832280" cy="200055"/>
            </a:xfrm>
            <a:prstGeom prst="rect">
              <a:avLst/>
            </a:prstGeom>
            <a:noFill/>
          </p:spPr>
          <p:txBody>
            <a:bodyPr wrap="none" rtlCol="0">
              <a:spAutoFit/>
            </a:bodyPr>
            <a:lstStyle/>
            <a:p>
              <a:pPr algn="ctr" defTabSz="457200"/>
              <a:r>
                <a:rPr lang="en-US" altLang="ja-JP" sz="700" dirty="0">
                  <a:latin typeface="+mj-ea"/>
                  <a:ea typeface="+mj-ea"/>
                </a:rPr>
                <a:t>Issue certificates</a:t>
              </a:r>
            </a:p>
          </p:txBody>
        </p:sp>
        <p:cxnSp>
          <p:nvCxnSpPr>
            <p:cNvPr id="129" name="Straight Arrow Connector 54">
              <a:extLst>
                <a:ext uri="{FF2B5EF4-FFF2-40B4-BE49-F238E27FC236}">
                  <a16:creationId xmlns:a16="http://schemas.microsoft.com/office/drawing/2014/main" id="{46CBE27B-370E-7E78-ED27-B84C21F28BF3}"/>
                </a:ext>
              </a:extLst>
            </p:cNvPr>
            <p:cNvCxnSpPr>
              <a:cxnSpLocks/>
            </p:cNvCxnSpPr>
            <p:nvPr/>
          </p:nvCxnSpPr>
          <p:spPr bwMode="gray">
            <a:xfrm flipH="1">
              <a:off x="7871391" y="5083307"/>
              <a:ext cx="495537" cy="0"/>
            </a:xfrm>
            <a:prstGeom prst="straightConnector1">
              <a:avLst/>
            </a:prstGeom>
            <a:noFill/>
            <a:ln w="28575" cap="flat" cmpd="sng" algn="ctr">
              <a:solidFill>
                <a:srgbClr val="FFC000"/>
              </a:solidFill>
              <a:prstDash val="solid"/>
              <a:miter lim="800000"/>
              <a:tailEnd type="triangle"/>
            </a:ln>
            <a:effectLst/>
          </p:spPr>
        </p:cxnSp>
        <p:sp>
          <p:nvSpPr>
            <p:cNvPr id="130" name="TextBox 53">
              <a:extLst>
                <a:ext uri="{FF2B5EF4-FFF2-40B4-BE49-F238E27FC236}">
                  <a16:creationId xmlns:a16="http://schemas.microsoft.com/office/drawing/2014/main" id="{EB11DBFF-A4F4-048D-5B8D-CCA7ACFD1BB6}"/>
                </a:ext>
              </a:extLst>
            </p:cNvPr>
            <p:cNvSpPr txBox="1"/>
            <p:nvPr/>
          </p:nvSpPr>
          <p:spPr>
            <a:xfrm>
              <a:off x="7807956" y="4868260"/>
              <a:ext cx="638316" cy="200055"/>
            </a:xfrm>
            <a:prstGeom prst="rect">
              <a:avLst/>
            </a:prstGeom>
            <a:noFill/>
          </p:spPr>
          <p:txBody>
            <a:bodyPr wrap="none" rtlCol="0">
              <a:spAutoFit/>
            </a:bodyPr>
            <a:lstStyle/>
            <a:p>
              <a:pPr algn="ctr" defTabSz="457200"/>
              <a:r>
                <a:rPr lang="en-US" altLang="ja-JP" sz="700" dirty="0">
                  <a:latin typeface="+mj-ea"/>
                  <a:ea typeface="+mj-ea"/>
                </a:rPr>
                <a:t>Agency Fee</a:t>
              </a:r>
            </a:p>
          </p:txBody>
        </p:sp>
        <p:cxnSp>
          <p:nvCxnSpPr>
            <p:cNvPr id="131" name="Straight Arrow Connector 54">
              <a:extLst>
                <a:ext uri="{FF2B5EF4-FFF2-40B4-BE49-F238E27FC236}">
                  <a16:creationId xmlns:a16="http://schemas.microsoft.com/office/drawing/2014/main" id="{36D1F83F-00CF-337C-2E51-07684F698C5B}"/>
                </a:ext>
              </a:extLst>
            </p:cNvPr>
            <p:cNvCxnSpPr>
              <a:cxnSpLocks/>
            </p:cNvCxnSpPr>
            <p:nvPr/>
          </p:nvCxnSpPr>
          <p:spPr bwMode="gray">
            <a:xfrm flipH="1" flipV="1">
              <a:off x="7728295" y="5225815"/>
              <a:ext cx="370972" cy="269421"/>
            </a:xfrm>
            <a:prstGeom prst="straightConnector1">
              <a:avLst/>
            </a:prstGeom>
            <a:noFill/>
            <a:ln w="28575" cap="flat" cmpd="sng" algn="ctr">
              <a:solidFill>
                <a:srgbClr val="FFC000"/>
              </a:solidFill>
              <a:prstDash val="solid"/>
              <a:miter lim="800000"/>
              <a:tailEnd type="triangle"/>
            </a:ln>
            <a:effectLst/>
          </p:spPr>
        </p:cxnSp>
        <p:sp>
          <p:nvSpPr>
            <p:cNvPr id="132" name="TextBox 53">
              <a:extLst>
                <a:ext uri="{FF2B5EF4-FFF2-40B4-BE49-F238E27FC236}">
                  <a16:creationId xmlns:a16="http://schemas.microsoft.com/office/drawing/2014/main" id="{9C54ED0D-1050-B9CE-5D1A-CCF7CD0FBA4B}"/>
                </a:ext>
              </a:extLst>
            </p:cNvPr>
            <p:cNvSpPr txBox="1"/>
            <p:nvPr/>
          </p:nvSpPr>
          <p:spPr>
            <a:xfrm>
              <a:off x="7463321" y="5423597"/>
              <a:ext cx="638316" cy="200055"/>
            </a:xfrm>
            <a:prstGeom prst="rect">
              <a:avLst/>
            </a:prstGeom>
            <a:noFill/>
          </p:spPr>
          <p:txBody>
            <a:bodyPr wrap="none" rtlCol="0">
              <a:spAutoFit/>
            </a:bodyPr>
            <a:lstStyle/>
            <a:p>
              <a:pPr algn="ctr" defTabSz="457200"/>
              <a:r>
                <a:rPr lang="en-US" altLang="ja-JP" sz="700" dirty="0">
                  <a:latin typeface="+mj-ea"/>
                  <a:ea typeface="+mj-ea"/>
                </a:rPr>
                <a:t>Agency Fee</a:t>
              </a:r>
            </a:p>
          </p:txBody>
        </p:sp>
      </p:grpSp>
      <p:sp>
        <p:nvSpPr>
          <p:cNvPr id="8" name="タイトル 6">
            <a:extLst>
              <a:ext uri="{FF2B5EF4-FFF2-40B4-BE49-F238E27FC236}">
                <a16:creationId xmlns:a16="http://schemas.microsoft.com/office/drawing/2014/main" id="{3BAA272C-29D9-2A74-DFFB-8B56F8FD420E}"/>
              </a:ext>
            </a:extLst>
          </p:cNvPr>
          <p:cNvSpPr txBox="1">
            <a:spLocks/>
          </p:cNvSpPr>
          <p:nvPr/>
        </p:nvSpPr>
        <p:spPr bwMode="gray">
          <a:xfrm>
            <a:off x="417000" y="331219"/>
            <a:ext cx="9072000" cy="369683"/>
          </a:xfrm>
          <a:prstGeom prst="rect">
            <a:avLst/>
          </a:prstGeom>
        </p:spPr>
        <p:txBody>
          <a:bodyPr vert="horz" lIns="0" tIns="0" rIns="0" bIns="0" rtlCol="0" anchor="b" anchorCtr="0">
            <a:noAutofit/>
          </a:bodyPr>
          <a:lst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a:lstStyle>
          <a:p>
            <a:pPr fontAlgn="auto">
              <a:spcAft>
                <a:spcPts val="0"/>
              </a:spcAft>
            </a:pPr>
            <a:r>
              <a:rPr lang="en-US" altLang="ja-JP" sz="2000" dirty="0">
                <a:solidFill>
                  <a:srgbClr val="000000"/>
                </a:solidFill>
                <a:latin typeface="Meiryo UI" panose="020B0604030504040204" pitchFamily="50" charset="-128"/>
                <a:ea typeface="Meiryo UI" panose="020B0604030504040204" pitchFamily="50" charset="-128"/>
                <a:cs typeface="+mn-cs"/>
              </a:rPr>
              <a:t>Cross-border personal </a:t>
            </a:r>
            <a:r>
              <a:rPr lang="en-US" altLang="ja-JP" dirty="0">
                <a:solidFill>
                  <a:srgbClr val="000000"/>
                </a:solidFill>
                <a:latin typeface="Meiryo UI" panose="020B0604030504040204" pitchFamily="50" charset="-128"/>
                <a:ea typeface="Meiryo UI" panose="020B0604030504040204" pitchFamily="50" charset="-128"/>
                <a:cs typeface="+mn-cs"/>
              </a:rPr>
              <a:t>i</a:t>
            </a:r>
            <a:r>
              <a:rPr lang="en-US" altLang="ja-JP" sz="2000" dirty="0">
                <a:solidFill>
                  <a:srgbClr val="000000"/>
                </a:solidFill>
                <a:latin typeface="Meiryo UI" panose="020B0604030504040204" pitchFamily="50" charset="-128"/>
                <a:ea typeface="Meiryo UI" panose="020B0604030504040204" pitchFamily="50" charset="-128"/>
                <a:cs typeface="+mn-cs"/>
              </a:rPr>
              <a:t>nformation </a:t>
            </a:r>
            <a:r>
              <a:rPr lang="en-US" altLang="ja-JP" dirty="0">
                <a:solidFill>
                  <a:srgbClr val="000000"/>
                </a:solidFill>
                <a:latin typeface="Meiryo UI" panose="020B0604030504040204" pitchFamily="50" charset="-128"/>
                <a:ea typeface="Meiryo UI" panose="020B0604030504040204" pitchFamily="50" charset="-128"/>
                <a:cs typeface="+mn-cs"/>
              </a:rPr>
              <a:t>m</a:t>
            </a:r>
            <a:r>
              <a:rPr lang="en-US" altLang="ja-JP" sz="2000" dirty="0">
                <a:solidFill>
                  <a:srgbClr val="000000"/>
                </a:solidFill>
                <a:latin typeface="Meiryo UI" panose="020B0604030504040204" pitchFamily="50" charset="-128"/>
                <a:ea typeface="Meiryo UI" panose="020B0604030504040204" pitchFamily="50" charset="-128"/>
                <a:cs typeface="+mn-cs"/>
              </a:rPr>
              <a:t>anagement </a:t>
            </a:r>
            <a:r>
              <a:rPr lang="en-US" altLang="ja-JP" dirty="0">
                <a:solidFill>
                  <a:srgbClr val="000000"/>
                </a:solidFill>
                <a:latin typeface="Meiryo UI" panose="020B0604030504040204" pitchFamily="50" charset="-128"/>
                <a:ea typeface="Meiryo UI" panose="020B0604030504040204" pitchFamily="50" charset="-128"/>
                <a:cs typeface="+mn-cs"/>
              </a:rPr>
              <a:t>p</a:t>
            </a:r>
            <a:r>
              <a:rPr lang="en-US" altLang="ja-JP" sz="2000" dirty="0">
                <a:solidFill>
                  <a:srgbClr val="000000"/>
                </a:solidFill>
                <a:latin typeface="Meiryo UI" panose="020B0604030504040204" pitchFamily="50" charset="-128"/>
                <a:ea typeface="Meiryo UI" panose="020B0604030504040204" pitchFamily="50" charset="-128"/>
                <a:cs typeface="+mn-cs"/>
              </a:rPr>
              <a:t>latform for the return of foreign talent (</a:t>
            </a:r>
            <a:r>
              <a:rPr lang="en-US" altLang="ja-JP" sz="2000" dirty="0" err="1">
                <a:solidFill>
                  <a:srgbClr val="000000"/>
                </a:solidFill>
                <a:latin typeface="Meiryo UI" panose="020B0604030504040204" pitchFamily="50" charset="-128"/>
                <a:ea typeface="Meiryo UI" panose="020B0604030504040204" pitchFamily="50" charset="-128"/>
                <a:cs typeface="+mn-cs"/>
              </a:rPr>
              <a:t>PitPa</a:t>
            </a:r>
            <a:r>
              <a:rPr lang="en-US" altLang="ja-JP" sz="2000" dirty="0">
                <a:solidFill>
                  <a:srgbClr val="000000"/>
                </a:solidFill>
                <a:latin typeface="Meiryo UI" panose="020B0604030504040204" pitchFamily="50" charset="-128"/>
                <a:ea typeface="Meiryo UI" panose="020B0604030504040204" pitchFamily="50" charset="-128"/>
                <a:cs typeface="+mn-cs"/>
              </a:rPr>
              <a:t>, Inc.)</a:t>
            </a:r>
            <a:r>
              <a:rPr lang="ja-JP" altLang="en-US" sz="2000" dirty="0">
                <a:solidFill>
                  <a:srgbClr val="000000"/>
                </a:solidFill>
                <a:latin typeface="Meiryo UI" panose="020B0604030504040204" pitchFamily="50" charset="-128"/>
                <a:ea typeface="Meiryo UI" panose="020B0604030504040204" pitchFamily="50" charset="-128"/>
                <a:cs typeface="+mn-cs"/>
              </a:rPr>
              <a:t>（</a:t>
            </a:r>
            <a:r>
              <a:rPr lang="en-US" altLang="ja-JP" dirty="0">
                <a:solidFill>
                  <a:srgbClr val="000000"/>
                </a:solidFill>
                <a:latin typeface="Meiryo UI" panose="020B0604030504040204" pitchFamily="50" charset="-128"/>
                <a:ea typeface="Meiryo UI" panose="020B0604030504040204" pitchFamily="50" charset="-128"/>
                <a:cs typeface="+mn-cs"/>
              </a:rPr>
              <a:t>1</a:t>
            </a:r>
            <a:r>
              <a:rPr lang="en-US" altLang="ja-JP" sz="2000" dirty="0">
                <a:solidFill>
                  <a:srgbClr val="000000"/>
                </a:solidFill>
                <a:latin typeface="Meiryo UI" panose="020B0604030504040204" pitchFamily="50" charset="-128"/>
                <a:ea typeface="Meiryo UI" panose="020B0604030504040204" pitchFamily="50" charset="-128"/>
                <a:cs typeface="+mn-cs"/>
              </a:rPr>
              <a:t>/2</a:t>
            </a:r>
            <a:r>
              <a:rPr lang="ja-JP" altLang="en-US" sz="2000" dirty="0">
                <a:solidFill>
                  <a:srgbClr val="000000"/>
                </a:solidFill>
                <a:latin typeface="Meiryo UI" panose="020B0604030504040204" pitchFamily="50" charset="-128"/>
                <a:ea typeface="Meiryo UI" panose="020B0604030504040204" pitchFamily="50" charset="-128"/>
                <a:cs typeface="+mn-cs"/>
              </a:rPr>
              <a:t>）</a:t>
            </a:r>
            <a:endParaRPr lang="ja-JP" altLang="en-US" dirty="0">
              <a:latin typeface="Meiryo UI" panose="020B0604030504040204" pitchFamily="50" charset="-128"/>
              <a:ea typeface="Meiryo UI" panose="020B0604030504040204" pitchFamily="50" charset="-128"/>
            </a:endParaRPr>
          </a:p>
        </p:txBody>
      </p:sp>
      <p:sp>
        <p:nvSpPr>
          <p:cNvPr id="5" name="スライド番号プレースホルダー 1">
            <a:extLst>
              <a:ext uri="{FF2B5EF4-FFF2-40B4-BE49-F238E27FC236}">
                <a16:creationId xmlns:a16="http://schemas.microsoft.com/office/drawing/2014/main" id="{8DC17AE7-6AD1-B908-BC28-CD0D37FA61C6}"/>
              </a:ext>
            </a:extLst>
          </p:cNvPr>
          <p:cNvSpPr txBox="1">
            <a:spLocks/>
          </p:cNvSpPr>
          <p:nvPr/>
        </p:nvSpPr>
        <p:spPr bwMode="gray">
          <a:xfrm>
            <a:off x="417600" y="6588000"/>
            <a:ext cx="180000" cy="169200"/>
          </a:xfrm>
          <a:prstGeom prst="rect">
            <a:avLst/>
          </a:prstGeom>
        </p:spPr>
        <p:txBody>
          <a:bodyPr vert="horz" wrap="none" lIns="0" tIns="0" rIns="0" bIns="0" rtlCol="0" anchor="b" anchorCtr="0"/>
          <a:lstStyle>
            <a:defPPr>
              <a:defRPr lang="en-US"/>
            </a:defPPr>
            <a:lvl1pPr algn="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fld id="{AA5FCFE5-FE56-4EF1-80A8-07776887C2A1}" type="slidenum">
              <a:rPr lang="ja-JP" altLang="en-US" smtClean="0"/>
              <a:pPr/>
              <a:t>1</a:t>
            </a:fld>
            <a:endParaRPr lang="ja-JP" altLang="en-US" dirty="0"/>
          </a:p>
        </p:txBody>
      </p:sp>
    </p:spTree>
    <p:extLst>
      <p:ext uri="{BB962C8B-B14F-4D97-AF65-F5344CB8AC3E}">
        <p14:creationId xmlns:p14="http://schemas.microsoft.com/office/powerpoint/2010/main" val="1081640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ED9A219-FA54-7B0A-7236-5564654D36E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622" imgH="623" progId="TCLayout.ActiveDocument.1">
                  <p:embed/>
                </p:oleObj>
              </mc:Choice>
              <mc:Fallback>
                <p:oleObj name="think-cell スライド" r:id="rId4" imgW="622" imgH="623" progId="TCLayout.ActiveDocument.1">
                  <p:embed/>
                  <p:pic>
                    <p:nvPicPr>
                      <p:cNvPr id="7" name="think-cell data - do not delete" hidden="1">
                        <a:extLst>
                          <a:ext uri="{FF2B5EF4-FFF2-40B4-BE49-F238E27FC236}">
                            <a16:creationId xmlns:a16="http://schemas.microsoft.com/office/drawing/2014/main" id="{0ED9A219-FA54-7B0A-7236-5564654D36E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正方形/長方形 3"/>
          <p:cNvSpPr/>
          <p:nvPr/>
        </p:nvSpPr>
        <p:spPr>
          <a:xfrm>
            <a:off x="331789" y="800099"/>
            <a:ext cx="1279728" cy="244602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rPr>
              <a:t>Data to be verified</a:t>
            </a:r>
          </a:p>
        </p:txBody>
      </p:sp>
      <p:sp>
        <p:nvSpPr>
          <p:cNvPr id="13" name="正方形/長方形 12"/>
          <p:cNvSpPr/>
          <p:nvPr/>
        </p:nvSpPr>
        <p:spPr>
          <a:xfrm>
            <a:off x="331788" y="4046650"/>
            <a:ext cx="1279728" cy="2710550"/>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sym typeface="Arial"/>
              </a:rPr>
              <a:t>Main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sym typeface="Arial"/>
              </a:rPr>
              <a:t>Achievements</a:t>
            </a:r>
          </a:p>
        </p:txBody>
      </p:sp>
      <p:sp>
        <p:nvSpPr>
          <p:cNvPr id="16" name="正方形/長方形 15"/>
          <p:cNvSpPr/>
          <p:nvPr/>
        </p:nvSpPr>
        <p:spPr>
          <a:xfrm>
            <a:off x="1679944" y="4046648"/>
            <a:ext cx="7894268" cy="2710552"/>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05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Proof of abilities that are difficult to prove </a:t>
            </a:r>
          </a:p>
          <a:p>
            <a:pPr marR="0" lvl="0" algn="l" defTabSz="914400" rtl="0" eaLnBrk="1" fontAlgn="auto" latinLnBrk="0" hangingPunct="1">
              <a:lnSpc>
                <a:spcPct val="100000"/>
              </a:lnSpc>
              <a:spcBef>
                <a:spcPts val="0"/>
              </a:spcBef>
              <a:spcAft>
                <a:spcPts val="0"/>
              </a:spcAft>
              <a:buClrTx/>
              <a:buSzTx/>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By having a trusted third party certify Japanese language skills and career history that are difficult for foreign workers to prove on their own, it is possible to accurately link proof of ability to companies. This has proven to be an effective way to optimize individualized employment support and reduce hiring mismatches.</a:t>
            </a:r>
          </a:p>
          <a:p>
            <a:pPr marR="0" lvl="0" algn="l" defTabSz="914400" rtl="0" eaLnBrk="1" fontAlgn="auto" latinLnBrk="0" hangingPunct="1">
              <a:lnSpc>
                <a:spcPct val="100000"/>
              </a:lnSpc>
              <a:spcBef>
                <a:spcPts val="0"/>
              </a:spcBef>
              <a:spcAft>
                <a:spcPts val="0"/>
              </a:spcAft>
              <a:buClrTx/>
              <a:buSzTx/>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On the other hand, there is a need for foreign workers to select only the information that is convenient for them and submit it to companies, and a selective disclosure function is necessary to achieve this, but at present the technology to achieve this has not been selected, which will be a future issue.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en-US" altLang="ja-JP" sz="105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Consideration of business models</a:t>
            </a:r>
          </a:p>
          <a:p>
            <a:pPr marR="0" lvl="0" algn="l" defTabSz="914400" rtl="0" eaLnBrk="1" fontAlgn="auto" latinLnBrk="0" hangingPunct="1">
              <a:lnSpc>
                <a:spcPct val="100000"/>
              </a:lnSpc>
              <a:spcBef>
                <a:spcPts val="0"/>
              </a:spcBef>
              <a:spcAft>
                <a:spcPts val="0"/>
              </a:spcAft>
              <a:buClrTx/>
              <a:buSzTx/>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It was found that career certificates can be a motivating factor for overseas personnel to work, a decision-making factor for acceptance of employment, and a decision-making factor for referrals. It was also confirmed that there are advantages to issuing the certificate not only for the overseas personnel but also for the companies that accept overseas personnel.</a:t>
            </a:r>
          </a:p>
          <a:p>
            <a:pPr marR="0" lvl="0" algn="l" defTabSz="914400" rtl="0" eaLnBrk="1" fontAlgn="auto" latinLnBrk="0" hangingPunct="1">
              <a:lnSpc>
                <a:spcPct val="100000"/>
              </a:lnSpc>
              <a:spcBef>
                <a:spcPts val="0"/>
              </a:spcBef>
              <a:spcAft>
                <a:spcPts val="0"/>
              </a:spcAft>
              <a:buClrTx/>
              <a:buSzTx/>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Future issues include the development of data utilization processes and rule governance for the utilization of certificates on the sending country side. Policy support from the Japanese government and other government agencies will be necessary in seeking continuous dialogue and cooperation with overseas government agencies and educational institutions.</a:t>
            </a:r>
            <a:endPar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p:txBody>
      </p:sp>
      <p:sp>
        <p:nvSpPr>
          <p:cNvPr id="14" name="正方形/長方形 13"/>
          <p:cNvSpPr/>
          <p:nvPr/>
        </p:nvSpPr>
        <p:spPr>
          <a:xfrm>
            <a:off x="1679944" y="3303596"/>
            <a:ext cx="7894268" cy="685576"/>
          </a:xfrm>
          <a:prstGeom prst="rect">
            <a:avLst/>
          </a:prstGeom>
          <a:solidFill>
            <a:schemeClr val="bg1">
              <a:lumMod val="85000"/>
            </a:scheme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Interviews and questionnaires were conducted with each stakeholder regarding the needs and usage scenarios for certificates of employment history and Japanese language skills, and the business feasibility study was a particular focus of the project.</a:t>
            </a:r>
          </a:p>
        </p:txBody>
      </p:sp>
      <p:sp>
        <p:nvSpPr>
          <p:cNvPr id="3" name="正方形/長方形 2">
            <a:extLst>
              <a:ext uri="{FF2B5EF4-FFF2-40B4-BE49-F238E27FC236}">
                <a16:creationId xmlns:a16="http://schemas.microsoft.com/office/drawing/2014/main" id="{328A48E4-63F9-097F-91F5-445E32261EC8}"/>
              </a:ext>
            </a:extLst>
          </p:cNvPr>
          <p:cNvSpPr/>
          <p:nvPr/>
        </p:nvSpPr>
        <p:spPr>
          <a:xfrm>
            <a:off x="331786" y="3303596"/>
            <a:ext cx="1279728" cy="685576"/>
          </a:xfrm>
          <a:prstGeom prst="rect">
            <a:avLst/>
          </a:prstGeom>
          <a:solidFill>
            <a:schemeClr val="accent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rPr>
              <a:t>Business Validation (including UX/UI)</a:t>
            </a:r>
            <a:endParaRPr kumimoji="1" lang="ja-JP" altLang="en-US" sz="11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endParaRPr>
          </a:p>
        </p:txBody>
      </p:sp>
      <p:graphicFrame>
        <p:nvGraphicFramePr>
          <p:cNvPr id="15" name="表 14">
            <a:extLst>
              <a:ext uri="{FF2B5EF4-FFF2-40B4-BE49-F238E27FC236}">
                <a16:creationId xmlns:a16="http://schemas.microsoft.com/office/drawing/2014/main" id="{DA111606-2882-7741-A3AD-5F02C49FE728}"/>
              </a:ext>
            </a:extLst>
          </p:cNvPr>
          <p:cNvGraphicFramePr>
            <a:graphicFrameLocks noGrp="1"/>
          </p:cNvGraphicFramePr>
          <p:nvPr>
            <p:extLst>
              <p:ext uri="{D42A27DB-BD31-4B8C-83A1-F6EECF244321}">
                <p14:modId xmlns:p14="http://schemas.microsoft.com/office/powerpoint/2010/main" val="2356477371"/>
              </p:ext>
            </p:extLst>
          </p:nvPr>
        </p:nvGraphicFramePr>
        <p:xfrm>
          <a:off x="1683307" y="800101"/>
          <a:ext cx="7890904" cy="2446020"/>
        </p:xfrm>
        <a:graphic>
          <a:graphicData uri="http://schemas.openxmlformats.org/drawingml/2006/table">
            <a:tbl>
              <a:tblPr firstRow="1" bandRow="1">
                <a:tableStyleId>{5C22544A-7EE6-4342-B048-85BDC9FD1C3A}</a:tableStyleId>
              </a:tblPr>
              <a:tblGrid>
                <a:gridCol w="1972726">
                  <a:extLst>
                    <a:ext uri="{9D8B030D-6E8A-4147-A177-3AD203B41FA5}">
                      <a16:colId xmlns:a16="http://schemas.microsoft.com/office/drawing/2014/main" val="1412684183"/>
                    </a:ext>
                  </a:extLst>
                </a:gridCol>
                <a:gridCol w="1972726">
                  <a:extLst>
                    <a:ext uri="{9D8B030D-6E8A-4147-A177-3AD203B41FA5}">
                      <a16:colId xmlns:a16="http://schemas.microsoft.com/office/drawing/2014/main" val="3345453656"/>
                    </a:ext>
                  </a:extLst>
                </a:gridCol>
                <a:gridCol w="2829441">
                  <a:extLst>
                    <a:ext uri="{9D8B030D-6E8A-4147-A177-3AD203B41FA5}">
                      <a16:colId xmlns:a16="http://schemas.microsoft.com/office/drawing/2014/main" val="3577434317"/>
                    </a:ext>
                  </a:extLst>
                </a:gridCol>
                <a:gridCol w="1116011">
                  <a:extLst>
                    <a:ext uri="{9D8B030D-6E8A-4147-A177-3AD203B41FA5}">
                      <a16:colId xmlns:a16="http://schemas.microsoft.com/office/drawing/2014/main" val="1081547598"/>
                    </a:ext>
                  </a:extLst>
                </a:gridCol>
              </a:tblGrid>
              <a:tr h="0">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Issues to be Verified</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Object of Verification</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Verification Method</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609559"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Verifier</a:t>
                      </a:r>
                      <a:endPar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523289452"/>
                  </a:ext>
                </a:extLst>
              </a:tr>
              <a:tr h="207158">
                <a:tc>
                  <a:txBody>
                    <a:bodyPr/>
                    <a:lstStyle/>
                    <a:p>
                      <a:r>
                        <a:rPr kumimoji="1" lang="en" altLang="ja-JP" sz="900" b="0" dirty="0">
                          <a:solidFill>
                            <a:schemeClr val="tx1"/>
                          </a:solidFill>
                          <a:latin typeface="Meiryo UI" panose="020B0604030504040204" pitchFamily="50" charset="-128"/>
                          <a:ea typeface="Meiryo UI" panose="020B0604030504040204" pitchFamily="50" charset="-128"/>
                        </a:rPr>
                        <a:t>Proof of abilities that are difficult to prove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900" b="0" dirty="0">
                          <a:solidFill>
                            <a:schemeClr val="tx1"/>
                          </a:solidFill>
                          <a:latin typeface="Meiryo UI" panose="020B0604030504040204" pitchFamily="50" charset="-128"/>
                          <a:ea typeface="Meiryo UI" panose="020B0604030504040204" pitchFamily="50" charset="-128"/>
                        </a:rPr>
                        <a:t>Description of the background and Japanese language skills that the foreign worker submitted to the host institution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900" b="0" dirty="0">
                          <a:solidFill>
                            <a:schemeClr val="tx1"/>
                          </a:solidFill>
                          <a:latin typeface="Meiryo UI" panose="020B0604030504040204" pitchFamily="50" charset="-128"/>
                          <a:ea typeface="Meiryo UI" panose="020B0604030504040204" pitchFamily="50" charset="-128"/>
                        </a:rPr>
                        <a:t>Convert information such as the training period, background, and Japanese language skills certified by the host company into verifiable credentials and verify the source of each piece of information by verifying the signature on the certificates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 altLang="ja-JP" sz="900" b="0" dirty="0">
                          <a:solidFill>
                            <a:schemeClr val="tx1"/>
                          </a:solidFill>
                          <a:latin typeface="Meiryo UI" panose="020B0604030504040204" pitchFamily="50" charset="-128"/>
                          <a:ea typeface="Meiryo UI" panose="020B0604030504040204" pitchFamily="50" charset="-128"/>
                        </a:rPr>
                        <a:t>Host institution</a:t>
                      </a:r>
                      <a:endParaRPr kumimoji="1" lang="ja-JP" altLang="en-US" sz="900" b="0" dirty="0">
                        <a:solidFill>
                          <a:schemeClr val="tx1"/>
                        </a:solidFill>
                        <a:latin typeface="Meiryo UI" panose="020B0604030504040204" pitchFamily="50" charset="-128"/>
                        <a:ea typeface="Meiryo UI" panose="020B0604030504040204" pitchFamily="50" charset="-128"/>
                      </a:endParaRPr>
                    </a:p>
                    <a:p>
                      <a:endParaRPr kumimoji="1" lang="ja-JP" altLang="en-US" sz="9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424116"/>
                  </a:ext>
                </a:extLst>
              </a:tr>
              <a:tr h="0">
                <a:tc>
                  <a:txBody>
                    <a:bodyPr/>
                    <a:lstStyle/>
                    <a:p>
                      <a:r>
                        <a:rPr kumimoji="1" lang="en-US" altLang="ja-JP" sz="900" b="0" dirty="0">
                          <a:solidFill>
                            <a:schemeClr val="tx1"/>
                          </a:solidFill>
                          <a:latin typeface="Meiryo UI" panose="020B0604030504040204" pitchFamily="50" charset="-128"/>
                          <a:ea typeface="Meiryo UI" panose="020B0604030504040204" pitchFamily="50" charset="-128"/>
                        </a:rPr>
                        <a:t>Know your customer</a:t>
                      </a:r>
                      <a:endParaRPr kumimoji="1" lang="ja-JP" altLang="en-US" sz="900" b="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900" b="0" dirty="0">
                          <a:solidFill>
                            <a:schemeClr val="tx1"/>
                          </a:solidFill>
                          <a:latin typeface="Meiryo UI" panose="020B0604030504040204" pitchFamily="50" charset="-128"/>
                          <a:ea typeface="Meiryo UI" panose="020B0604030504040204" pitchFamily="50" charset="-128"/>
                        </a:rPr>
                        <a:t>Foreign worker</a:t>
                      </a:r>
                      <a:endParaRPr kumimoji="1" lang="ja-JP" altLang="en-US" sz="9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09559" rtl="0" eaLnBrk="1" fontAlgn="auto" latinLnBrk="0" hangingPunct="1">
                        <a:lnSpc>
                          <a:spcPct val="100000"/>
                        </a:lnSpc>
                        <a:spcBef>
                          <a:spcPts val="0"/>
                        </a:spcBef>
                        <a:spcAft>
                          <a:spcPts val="0"/>
                        </a:spcAft>
                        <a:buClrTx/>
                        <a:buSzTx/>
                        <a:buFontTx/>
                        <a:buNone/>
                        <a:tabLst/>
                        <a:defRPr/>
                      </a:pPr>
                      <a:r>
                        <a:rPr kumimoji="1" lang="en-US" altLang="ja-JP" sz="900" b="0" dirty="0">
                          <a:solidFill>
                            <a:schemeClr val="tx1"/>
                          </a:solidFill>
                          <a:latin typeface="Meiryo UI" panose="020B0604030504040204" pitchFamily="50" charset="-128"/>
                          <a:ea typeface="Meiryo UI" panose="020B0604030504040204" pitchFamily="50" charset="-128"/>
                        </a:rPr>
                        <a:t>Supported by an authentication function from a third-party identity verification vendor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en" altLang="ja-JP" sz="900" b="0" dirty="0">
                          <a:solidFill>
                            <a:schemeClr val="tx1"/>
                          </a:solidFill>
                          <a:latin typeface="Meiryo UI" panose="020B0604030504040204" pitchFamily="50" charset="-128"/>
                          <a:ea typeface="Meiryo UI" panose="020B0604030504040204" pitchFamily="50" charset="-128"/>
                        </a:rPr>
                        <a:t>eKYC entities</a:t>
                      </a:r>
                      <a:endParaRPr kumimoji="1" lang="ja-JP" altLang="en-US" sz="9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172415"/>
                  </a:ext>
                </a:extLst>
              </a:tr>
              <a:tr h="179900">
                <a:tc>
                  <a:txBody>
                    <a:bodyPr/>
                    <a:lstStyle/>
                    <a:p>
                      <a:r>
                        <a:rPr kumimoji="1" lang="en" altLang="ja-JP" sz="900" b="0" dirty="0">
                          <a:solidFill>
                            <a:schemeClr val="tx1"/>
                          </a:solidFill>
                          <a:latin typeface="Meiryo UI" panose="020B0604030504040204" pitchFamily="50" charset="-128"/>
                          <a:ea typeface="Meiryo UI" panose="020B0604030504040204" pitchFamily="50" charset="-128"/>
                        </a:rPr>
                        <a:t>Training institution and host institution impersonation</a:t>
                      </a:r>
                      <a:endParaRPr kumimoji="1" lang="ja-JP" altLang="en-US" sz="9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900" b="0" dirty="0">
                          <a:solidFill>
                            <a:schemeClr val="tx1"/>
                          </a:solidFill>
                          <a:latin typeface="Meiryo UI" panose="020B0604030504040204" pitchFamily="50" charset="-128"/>
                          <a:ea typeface="Meiryo UI" panose="020B0604030504040204" pitchFamily="50" charset="-128"/>
                        </a:rPr>
                        <a:t>Confirmation that the training and host institution exist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 altLang="ja-JP" sz="900" b="0" dirty="0">
                          <a:solidFill>
                            <a:schemeClr val="tx1"/>
                          </a:solidFill>
                          <a:latin typeface="Meiryo UI" panose="020B0604030504040204" pitchFamily="50" charset="-128"/>
                          <a:ea typeface="Meiryo UI" panose="020B0604030504040204" pitchFamily="50" charset="-128"/>
                        </a:rPr>
                        <a:t>The existence of a company or organization is checked by the operator to verify the subject's authority, business activities, and email account domain, and accounts are issued only if it is deemed appropriate as a fostering organization.</a:t>
                      </a:r>
                      <a:endParaRPr kumimoji="1" lang="ja-JP" altLang="en-US" sz="9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en" altLang="ja-JP" sz="900" b="0" dirty="0">
                          <a:solidFill>
                            <a:schemeClr val="tx1"/>
                          </a:solidFill>
                          <a:latin typeface="Meiryo UI" panose="020B0604030504040204" pitchFamily="50" charset="-128"/>
                          <a:ea typeface="Meiryo UI" panose="020B0604030504040204" pitchFamily="50" charset="-128"/>
                        </a:rPr>
                        <a:t>Server of the server of the prototype system (PitPa in this demo)</a:t>
                      </a:r>
                      <a:endParaRPr kumimoji="1" lang="ja-JP" altLang="en-US" sz="9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5020442"/>
                  </a:ext>
                </a:extLst>
              </a:tr>
            </a:tbl>
          </a:graphicData>
        </a:graphic>
      </p:graphicFrame>
      <p:sp>
        <p:nvSpPr>
          <p:cNvPr id="10" name="タイトル 6">
            <a:extLst>
              <a:ext uri="{FF2B5EF4-FFF2-40B4-BE49-F238E27FC236}">
                <a16:creationId xmlns:a16="http://schemas.microsoft.com/office/drawing/2014/main" id="{A22A838C-B222-58C6-D9C1-B916F0F0651F}"/>
              </a:ext>
            </a:extLst>
          </p:cNvPr>
          <p:cNvSpPr txBox="1">
            <a:spLocks/>
          </p:cNvSpPr>
          <p:nvPr/>
        </p:nvSpPr>
        <p:spPr bwMode="gray">
          <a:xfrm>
            <a:off x="417000" y="331219"/>
            <a:ext cx="9072000" cy="369683"/>
          </a:xfrm>
          <a:prstGeom prst="rect">
            <a:avLst/>
          </a:prstGeom>
        </p:spPr>
        <p:txBody>
          <a:bodyPr vert="horz" lIns="0" tIns="0" rIns="0" bIns="0" rtlCol="0" anchor="b" anchorCtr="0">
            <a:noAutofit/>
          </a:bodyPr>
          <a:lst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a:lstStyle>
          <a:p>
            <a:pPr fontAlgn="auto">
              <a:spcAft>
                <a:spcPts val="0"/>
              </a:spcAft>
            </a:pPr>
            <a:r>
              <a:rPr lang="en-US" altLang="ja-JP" sz="2000" dirty="0">
                <a:solidFill>
                  <a:srgbClr val="000000"/>
                </a:solidFill>
                <a:latin typeface="Meiryo UI" panose="020B0604030504040204" pitchFamily="50" charset="-128"/>
                <a:ea typeface="Meiryo UI" panose="020B0604030504040204" pitchFamily="50" charset="-128"/>
                <a:cs typeface="+mn-cs"/>
              </a:rPr>
              <a:t>Cross-border </a:t>
            </a:r>
            <a:r>
              <a:rPr lang="en-US" altLang="ja-JP" dirty="0">
                <a:solidFill>
                  <a:srgbClr val="000000"/>
                </a:solidFill>
                <a:latin typeface="Meiryo UI" panose="020B0604030504040204" pitchFamily="50" charset="-128"/>
                <a:ea typeface="Meiryo UI" panose="020B0604030504040204" pitchFamily="50" charset="-128"/>
                <a:cs typeface="+mn-cs"/>
              </a:rPr>
              <a:t>p</a:t>
            </a:r>
            <a:r>
              <a:rPr lang="en-US" altLang="ja-JP" sz="2000" dirty="0">
                <a:solidFill>
                  <a:srgbClr val="000000"/>
                </a:solidFill>
                <a:latin typeface="Meiryo UI" panose="020B0604030504040204" pitchFamily="50" charset="-128"/>
                <a:ea typeface="Meiryo UI" panose="020B0604030504040204" pitchFamily="50" charset="-128"/>
                <a:cs typeface="+mn-cs"/>
              </a:rPr>
              <a:t>ersonal </a:t>
            </a:r>
            <a:r>
              <a:rPr lang="en-US" altLang="ja-JP" dirty="0">
                <a:solidFill>
                  <a:srgbClr val="000000"/>
                </a:solidFill>
                <a:latin typeface="Meiryo UI" panose="020B0604030504040204" pitchFamily="50" charset="-128"/>
                <a:ea typeface="Meiryo UI" panose="020B0604030504040204" pitchFamily="50" charset="-128"/>
                <a:cs typeface="+mn-cs"/>
              </a:rPr>
              <a:t>i</a:t>
            </a:r>
            <a:r>
              <a:rPr lang="en-US" altLang="ja-JP" sz="2000" dirty="0">
                <a:solidFill>
                  <a:srgbClr val="000000"/>
                </a:solidFill>
                <a:latin typeface="Meiryo UI" panose="020B0604030504040204" pitchFamily="50" charset="-128"/>
                <a:ea typeface="Meiryo UI" panose="020B0604030504040204" pitchFamily="50" charset="-128"/>
                <a:cs typeface="+mn-cs"/>
              </a:rPr>
              <a:t>nformation </a:t>
            </a:r>
            <a:r>
              <a:rPr lang="en-US" altLang="ja-JP" dirty="0">
                <a:solidFill>
                  <a:srgbClr val="000000"/>
                </a:solidFill>
                <a:latin typeface="Meiryo UI" panose="020B0604030504040204" pitchFamily="50" charset="-128"/>
                <a:ea typeface="Meiryo UI" panose="020B0604030504040204" pitchFamily="50" charset="-128"/>
                <a:cs typeface="+mn-cs"/>
              </a:rPr>
              <a:t>m</a:t>
            </a:r>
            <a:r>
              <a:rPr lang="en-US" altLang="ja-JP" sz="2000" dirty="0">
                <a:solidFill>
                  <a:srgbClr val="000000"/>
                </a:solidFill>
                <a:latin typeface="Meiryo UI" panose="020B0604030504040204" pitchFamily="50" charset="-128"/>
                <a:ea typeface="Meiryo UI" panose="020B0604030504040204" pitchFamily="50" charset="-128"/>
                <a:cs typeface="+mn-cs"/>
              </a:rPr>
              <a:t>anagement </a:t>
            </a:r>
            <a:r>
              <a:rPr lang="en-US" altLang="ja-JP" dirty="0">
                <a:solidFill>
                  <a:srgbClr val="000000"/>
                </a:solidFill>
                <a:latin typeface="Meiryo UI" panose="020B0604030504040204" pitchFamily="50" charset="-128"/>
                <a:ea typeface="Meiryo UI" panose="020B0604030504040204" pitchFamily="50" charset="-128"/>
                <a:cs typeface="+mn-cs"/>
              </a:rPr>
              <a:t>p</a:t>
            </a:r>
            <a:r>
              <a:rPr lang="en-US" altLang="ja-JP" sz="2000" dirty="0">
                <a:solidFill>
                  <a:srgbClr val="000000"/>
                </a:solidFill>
                <a:latin typeface="Meiryo UI" panose="020B0604030504040204" pitchFamily="50" charset="-128"/>
                <a:ea typeface="Meiryo UI" panose="020B0604030504040204" pitchFamily="50" charset="-128"/>
                <a:cs typeface="+mn-cs"/>
              </a:rPr>
              <a:t>latform for the return of foreign talent (</a:t>
            </a:r>
            <a:r>
              <a:rPr lang="en-US" altLang="ja-JP" sz="2000" dirty="0" err="1">
                <a:solidFill>
                  <a:srgbClr val="000000"/>
                </a:solidFill>
                <a:latin typeface="Meiryo UI" panose="020B0604030504040204" pitchFamily="50" charset="-128"/>
                <a:ea typeface="Meiryo UI" panose="020B0604030504040204" pitchFamily="50" charset="-128"/>
                <a:cs typeface="+mn-cs"/>
              </a:rPr>
              <a:t>PitPa</a:t>
            </a:r>
            <a:r>
              <a:rPr lang="en-US" altLang="ja-JP" sz="2000" dirty="0">
                <a:solidFill>
                  <a:srgbClr val="000000"/>
                </a:solidFill>
                <a:latin typeface="Meiryo UI" panose="020B0604030504040204" pitchFamily="50" charset="-128"/>
                <a:ea typeface="Meiryo UI" panose="020B0604030504040204" pitchFamily="50" charset="-128"/>
                <a:cs typeface="+mn-cs"/>
              </a:rPr>
              <a:t>, Inc.)</a:t>
            </a:r>
            <a:r>
              <a:rPr lang="ja-JP" altLang="en-US" sz="2000" dirty="0">
                <a:solidFill>
                  <a:srgbClr val="000000"/>
                </a:solidFill>
                <a:latin typeface="Meiryo UI" panose="020B0604030504040204" pitchFamily="50" charset="-128"/>
                <a:ea typeface="Meiryo UI" panose="020B0604030504040204" pitchFamily="50" charset="-128"/>
                <a:cs typeface="+mn-cs"/>
              </a:rPr>
              <a:t>（</a:t>
            </a:r>
            <a:r>
              <a:rPr lang="en-US" altLang="ja-JP" sz="2000" dirty="0">
                <a:solidFill>
                  <a:srgbClr val="000000"/>
                </a:solidFill>
                <a:latin typeface="Meiryo UI" panose="020B0604030504040204" pitchFamily="50" charset="-128"/>
                <a:ea typeface="Meiryo UI" panose="020B0604030504040204" pitchFamily="50" charset="-128"/>
                <a:cs typeface="+mn-cs"/>
              </a:rPr>
              <a:t>2/2</a:t>
            </a:r>
            <a:r>
              <a:rPr lang="ja-JP" altLang="en-US" sz="2000" dirty="0">
                <a:solidFill>
                  <a:srgbClr val="000000"/>
                </a:solidFill>
                <a:latin typeface="Meiryo UI" panose="020B0604030504040204" pitchFamily="50" charset="-128"/>
                <a:ea typeface="Meiryo UI" panose="020B0604030504040204" pitchFamily="50" charset="-128"/>
                <a:cs typeface="+mn-cs"/>
              </a:rPr>
              <a:t>）</a:t>
            </a:r>
            <a:endParaRPr lang="ja-JP" altLang="en-US"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ACF2F075-ADB4-DC76-958F-6F6EF11779D8}"/>
              </a:ext>
            </a:extLst>
          </p:cNvPr>
          <p:cNvSpPr>
            <a:spLocks noGrp="1"/>
          </p:cNvSpPr>
          <p:nvPr>
            <p:ph type="sldNum" sz="quarter" idx="11"/>
          </p:nvPr>
        </p:nvSpPr>
        <p:spPr>
          <a:xfrm>
            <a:off x="83360" y="6588000"/>
            <a:ext cx="180000" cy="169200"/>
          </a:xfrm>
        </p:spPr>
        <p:txBody>
          <a:bodyPr/>
          <a:lstStyle/>
          <a:p>
            <a:fld id="{AA5FCFE5-FE56-4EF1-80A8-07776887C2A1}" type="slidenum">
              <a:rPr lang="ja-JP" altLang="en-US" smtClean="0"/>
              <a:pPr/>
              <a:t>2</a:t>
            </a:fld>
            <a:endParaRPr lang="ja-JP" altLang="en-US" dirty="0"/>
          </a:p>
        </p:txBody>
      </p:sp>
    </p:spTree>
    <p:extLst>
      <p:ext uri="{BB962C8B-B14F-4D97-AF65-F5344CB8AC3E}">
        <p14:creationId xmlns:p14="http://schemas.microsoft.com/office/powerpoint/2010/main" val="32083261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EE4P_LANGUAGE_ID" val="104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2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short.pptx" id="{52AA5A50-534E-4FF2-A9C6-60384768A59E}" vid="{85CCAD22-7E6D-4231-9414-B57367F235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9B6F9B428D7634495880DE4F0D8D879" ma:contentTypeVersion="12" ma:contentTypeDescription="新しいドキュメントを作成します。" ma:contentTypeScope="" ma:versionID="fc08b5dad98e6f6d8f5f2a35db9e8729">
  <xsd:schema xmlns:xsd="http://www.w3.org/2001/XMLSchema" xmlns:xs="http://www.w3.org/2001/XMLSchema" xmlns:p="http://schemas.microsoft.com/office/2006/metadata/properties" xmlns:ns2="b8d61b6e-2b10-43a3-a2ce-3f7d4d0c929e" xmlns:ns3="ff5bdd6e-cdf8-469d-93d0-f7a8c007309d" targetNamespace="http://schemas.microsoft.com/office/2006/metadata/properties" ma:root="true" ma:fieldsID="373401851f10c928940e7bdebc0e62c4" ns2:_="" ns3:_="">
    <xsd:import namespace="b8d61b6e-2b10-43a3-a2ce-3f7d4d0c929e"/>
    <xsd:import namespace="ff5bdd6e-cdf8-469d-93d0-f7a8c00730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61b6e-2b10-43a3-a2ce-3f7d4d0c92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5bdd6e-cdf8-469d-93d0-f7a8c00730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cf278e-2034-4d2d-8b8d-d0c50db40621}" ma:internalName="TaxCatchAll" ma:showField="CatchAllData" ma:web="ff5bdd6e-cdf8-469d-93d0-f7a8c0073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f5bdd6e-cdf8-469d-93d0-f7a8c007309d" xsi:nil="true"/>
    <lcf76f155ced4ddcb4097134ff3c332f xmlns="b8d61b6e-2b10-43a3-a2ce-3f7d4d0c929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656A55-7A97-4A80-90E2-499639D8C8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61b6e-2b10-43a3-a2ce-3f7d4d0c929e"/>
    <ds:schemaRef ds:uri="ff5bdd6e-cdf8-469d-93d0-f7a8c00730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C3A5A33-0DC5-45D4-9B5F-09EE82B9ADDB}">
  <ds:schemaRefs>
    <ds:schemaRef ds:uri="http://schemas.microsoft.com/office/2006/metadata/properties"/>
    <ds:schemaRef ds:uri="http://schemas.microsoft.com/office/infopath/2007/PartnerControls"/>
    <ds:schemaRef ds:uri="ff5bdd6e-cdf8-469d-93d0-f7a8c007309d"/>
    <ds:schemaRef ds:uri="b8d61b6e-2b10-43a3-a2ce-3f7d4d0c929e"/>
  </ds:schemaRefs>
</ds:datastoreItem>
</file>

<file path=customXml/itemProps3.xml><?xml version="1.0" encoding="utf-8"?>
<ds:datastoreItem xmlns:ds="http://schemas.openxmlformats.org/officeDocument/2006/customXml" ds:itemID="{E43BAA1A-5780-4D65-86FF-4F6E834FAE6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1133</Words>
  <Application>Microsoft Office PowerPoint</Application>
  <PresentationFormat>A4 210 x 297 mm</PresentationFormat>
  <Paragraphs>120</Paragraphs>
  <Slides>2</Slides>
  <Notes>1</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11" baseType="lpstr">
      <vt:lpstr>Meiryo UI</vt:lpstr>
      <vt:lpstr>Yu Gothic UI</vt:lpstr>
      <vt:lpstr>Arial</vt:lpstr>
      <vt:lpstr>Calibri</vt:lpstr>
      <vt:lpstr>Calibri Light</vt:lpstr>
      <vt:lpstr>Verdana</vt:lpstr>
      <vt:lpstr>Wingdings</vt:lpstr>
      <vt:lpstr>DT Template_A4_J_202201</vt:lpstr>
      <vt:lpstr>think-cell スライド</vt:lpstr>
      <vt:lpstr>PowerPoint プレゼンテーション</vt:lpstr>
      <vt:lpstr>PowerPoint プレゼンテーション</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2024-04-04T08:11:42Z</dcterms:created>
  <dcterms:modified xsi:type="dcterms:W3CDTF">2024-06-04T08:35:29Z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2024-04-04T08:11:46Z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c1b55a4c-42e6-4e43-bbfa-1a9b5aaea80a</vt:lpwstr>
  </property>
  <property fmtid="{D5CDD505-2E9C-101B-9397-08002B2CF9AE}" pid="8" name="MSIP_Label_ea60d57e-af5b-4752-ac57-3e4f28ca11dc_ContentBits">
    <vt:lpwstr>0</vt:lpwstr>
  </property>
  <property fmtid="{D5CDD505-2E9C-101B-9397-08002B2CF9AE}" pid="9" name="ContentTypeId">
    <vt:lpwstr>0x010100232F9C2F28AFE34988257E434D6816F1</vt:lpwstr>
  </property>
  <property fmtid="{D5CDD505-2E9C-101B-9397-08002B2CF9AE}" pid="10" name="MediaServiceImageTags">
    <vt:lpwstr/>
  </property>
</Properties>
</file>