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3"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7B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14" autoAdjust="0"/>
    <p:restoredTop sz="96391" autoAdjust="0"/>
  </p:normalViewPr>
  <p:slideViewPr>
    <p:cSldViewPr snapToGrid="0" showGuides="1">
      <p:cViewPr varScale="1">
        <p:scale>
          <a:sx n="73" d="100"/>
          <a:sy n="73" d="100"/>
        </p:scale>
        <p:origin x="720"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pPr/>
              <a:t>1</a:t>
            </a:fld>
            <a:endParaRPr kumimoji="1" lang="ja-JP" altLang="en-US"/>
          </a:p>
        </p:txBody>
      </p:sp>
    </p:spTree>
    <p:extLst>
      <p:ext uri="{BB962C8B-B14F-4D97-AF65-F5344CB8AC3E}">
        <p14:creationId xmlns:p14="http://schemas.microsoft.com/office/powerpoint/2010/main" val="675028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notesSlide" Target="../notesSlides/notesSlide1.xml"/><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4.svg"/><Relationship Id="rId2" Type="http://schemas.openxmlformats.org/officeDocument/2006/relationships/slideLayout" Target="../slideLayouts/slideLayout1.xml"/><Relationship Id="rId16" Type="http://schemas.openxmlformats.org/officeDocument/2006/relationships/image" Target="../media/image13.png"/><Relationship Id="rId1" Type="http://schemas.openxmlformats.org/officeDocument/2006/relationships/tags" Target="../tags/tag4.xml"/><Relationship Id="rId6" Type="http://schemas.openxmlformats.org/officeDocument/2006/relationships/image" Target="../media/image3.png"/><Relationship Id="rId11" Type="http://schemas.openxmlformats.org/officeDocument/2006/relationships/image" Target="../media/image8.svg"/><Relationship Id="rId5" Type="http://schemas.openxmlformats.org/officeDocument/2006/relationships/image" Target="../media/image2.emf"/><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oleObject" Target="../embeddings/oleObject3.bin"/><Relationship Id="rId9" Type="http://schemas.openxmlformats.org/officeDocument/2006/relationships/image" Target="../media/image6.sv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56450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162256"/>
            <a:ext cx="9072000" cy="664063"/>
          </a:xfrm>
        </p:spPr>
        <p:txBody>
          <a:bodyPr vert="horz"/>
          <a:lstStyle/>
          <a:p>
            <a:r>
              <a:rPr lang="ja-JP" altLang="en-US" dirty="0">
                <a:latin typeface="Meiryo UI" panose="020B0604030504040204" pitchFamily="50" charset="-128"/>
                <a:ea typeface="Meiryo UI" panose="020B0604030504040204" pitchFamily="50" charset="-128"/>
              </a:rPr>
              <a:t>大学技術職員の活躍に向けたスキルの見える化：スキルの質保証と主体的情報開示の試行</a:t>
            </a:r>
            <a:r>
              <a:rPr lang="ja-JP" altLang="en-US" sz="2000" b="1" dirty="0">
                <a:latin typeface="Meiryo UI" panose="020B0604030504040204" pitchFamily="50" charset="-128"/>
                <a:ea typeface="Meiryo UI" panose="020B0604030504040204" pitchFamily="50" charset="-128"/>
              </a:rPr>
              <a:t>（富士通</a:t>
            </a:r>
            <a:r>
              <a:rPr lang="en-US" altLang="ja-JP" sz="2000" b="1" dirty="0">
                <a:latin typeface="Meiryo UI" panose="020B0604030504040204" pitchFamily="50" charset="-128"/>
                <a:ea typeface="Meiryo UI" panose="020B0604030504040204" pitchFamily="50" charset="-128"/>
              </a:rPr>
              <a:t>Japan</a:t>
            </a:r>
            <a:r>
              <a:rPr lang="ja-JP" altLang="en-US" sz="2000" b="1" dirty="0">
                <a:latin typeface="Meiryo UI" panose="020B0604030504040204" pitchFamily="50" charset="-128"/>
                <a:ea typeface="Meiryo UI" panose="020B0604030504040204" pitchFamily="50" charset="-128"/>
              </a:rPr>
              <a:t>株式会社）</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2" name="二等辺三角形 1">
            <a:extLst>
              <a:ext uri="{FF2B5EF4-FFF2-40B4-BE49-F238E27FC236}">
                <a16:creationId xmlns:a16="http://schemas.microsoft.com/office/drawing/2014/main" id="{735C4A09-85B6-32AA-D9E2-2F8165B4A8D2}"/>
              </a:ext>
            </a:extLst>
          </p:cNvPr>
          <p:cNvSpPr/>
          <p:nvPr/>
        </p:nvSpPr>
        <p:spPr>
          <a:xfrm rot="5400000">
            <a:off x="3232336" y="3963240"/>
            <a:ext cx="3399067" cy="203160"/>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200">
              <a:solidFill>
                <a:schemeClr val="tx1"/>
              </a:solidFill>
              <a:latin typeface="+mj-ea"/>
              <a:ea typeface="+mj-ea"/>
            </a:endParaRPr>
          </a:p>
        </p:txBody>
      </p:sp>
      <p:graphicFrame>
        <p:nvGraphicFramePr>
          <p:cNvPr id="70" name="表 4">
            <a:extLst>
              <a:ext uri="{FF2B5EF4-FFF2-40B4-BE49-F238E27FC236}">
                <a16:creationId xmlns:a16="http://schemas.microsoft.com/office/drawing/2014/main" id="{B6954BE8-D870-7962-CC57-39EC07C69023}"/>
              </a:ext>
            </a:extLst>
          </p:cNvPr>
          <p:cNvGraphicFramePr>
            <a:graphicFrameLocks noGrp="1"/>
          </p:cNvGraphicFramePr>
          <p:nvPr>
            <p:extLst>
              <p:ext uri="{D42A27DB-BD31-4B8C-83A1-F6EECF244321}">
                <p14:modId xmlns:p14="http://schemas.microsoft.com/office/powerpoint/2010/main" val="2179648154"/>
              </p:ext>
            </p:extLst>
          </p:nvPr>
        </p:nvGraphicFramePr>
        <p:xfrm>
          <a:off x="407013" y="2842203"/>
          <a:ext cx="4366600" cy="3679579"/>
        </p:xfrm>
        <a:graphic>
          <a:graphicData uri="http://schemas.openxmlformats.org/drawingml/2006/table">
            <a:tbl>
              <a:tblPr firstRow="1" bandRow="1">
                <a:tableStyleId>{073A0DAA-6AF3-43AB-8588-CEC1D06C72B9}</a:tableStyleId>
              </a:tblPr>
              <a:tblGrid>
                <a:gridCol w="1098391">
                  <a:extLst>
                    <a:ext uri="{9D8B030D-6E8A-4147-A177-3AD203B41FA5}">
                      <a16:colId xmlns:a16="http://schemas.microsoft.com/office/drawing/2014/main" val="3850919046"/>
                    </a:ext>
                  </a:extLst>
                </a:gridCol>
                <a:gridCol w="3268209">
                  <a:extLst>
                    <a:ext uri="{9D8B030D-6E8A-4147-A177-3AD203B41FA5}">
                      <a16:colId xmlns:a16="http://schemas.microsoft.com/office/drawing/2014/main" val="2177191196"/>
                    </a:ext>
                  </a:extLst>
                </a:gridCol>
              </a:tblGrid>
              <a:tr h="259308">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100" b="0" i="0" u="none" strike="noStrike" kern="1200" cap="none" spc="0" normalizeH="0" baseline="0" noProof="0">
                          <a:ln>
                            <a:noFill/>
                          </a:ln>
                          <a:solidFill>
                            <a:prstClr val="white"/>
                          </a:solidFill>
                          <a:effectLst/>
                          <a:uLnTx/>
                          <a:uFillTx/>
                          <a:latin typeface="+mn-lt"/>
                          <a:ea typeface="+mn-ea"/>
                          <a:cs typeface="Arial" charset="0"/>
                        </a:rPr>
                        <a:t>ステークホルダー</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100" b="0" i="0" u="none" strike="noStrike" kern="1200" cap="none" spc="0" normalizeH="0" baseline="0" noProof="0" dirty="0">
                          <a:ln>
                            <a:noFill/>
                          </a:ln>
                          <a:solidFill>
                            <a:prstClr val="white"/>
                          </a:solidFill>
                          <a:effectLst/>
                          <a:uLnTx/>
                          <a:uFillTx/>
                          <a:latin typeface="+mn-lt"/>
                          <a:ea typeface="+mn-ea"/>
                          <a:cs typeface="Arial" charset="0"/>
                        </a:rPr>
                        <a:t>課題</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555044689"/>
                  </a:ext>
                </a:extLst>
              </a:tr>
              <a:tr h="918632">
                <a:tc rowSpan="2">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技術職員</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スキル管理</a:t>
                      </a: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本人確認のために、「性別」「年齢」など直接関係の無い情報を開示する必要がある</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a:t>
                      </a:r>
                      <a:endParaRPr kumimoji="1" lang="en-US" altLang="ja-JP" sz="1050" b="0" i="0" u="none" strike="noStrike" kern="1200" cap="none" spc="0" normalizeH="0" baseline="0" noProof="0" dirty="0">
                        <a:ln>
                          <a:noFill/>
                        </a:ln>
                        <a:solidFill>
                          <a:schemeClr val="tx1"/>
                        </a:solidFill>
                        <a:effectLst/>
                        <a:uLnTx/>
                        <a:uFillTx/>
                        <a:latin typeface="+mn-ea"/>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1173196"/>
                  </a:ext>
                </a:extLst>
              </a:tr>
              <a:tr h="740118">
                <a:tc vMerge="1">
                  <a:txBody>
                    <a:bodyPr/>
                    <a:lstStyle/>
                    <a:p>
                      <a:endParaRPr kumimoji="1" lang="ja-JP" altLang="en-US"/>
                    </a:p>
                  </a:txBody>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スキル証明</a:t>
                      </a: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定量的に測れない経験に基づくスキルや成果の証明が必要となる</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a:t>
                      </a:r>
                      <a:endParaRPr kumimoji="1" lang="ja-JP" altLang="en-US" sz="1050" b="0" i="0" u="none" strike="noStrike" kern="1200" cap="none" spc="0" normalizeH="0" baseline="0" noProof="0" dirty="0">
                        <a:ln>
                          <a:noFill/>
                        </a:ln>
                        <a:solidFill>
                          <a:schemeClr val="tx1"/>
                        </a:solidFill>
                        <a:effectLst/>
                        <a:uLnTx/>
                        <a:uFillTx/>
                        <a:latin typeface="+mn-ea"/>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34645902"/>
                  </a:ext>
                </a:extLst>
              </a:tr>
              <a:tr h="885681">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現職大学</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スキル証明</a:t>
                      </a: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技術職員が登録したスキルレベルや経験等の情報の改ざん、信憑性の確認が必要となる</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a:t>
                      </a:r>
                      <a:endParaRPr kumimoji="1" lang="en-US" altLang="ja-JP" sz="1050" b="0" i="0" u="none" strike="noStrike" kern="1200" cap="none" spc="0" normalizeH="0" baseline="0" dirty="0">
                        <a:ln>
                          <a:noFill/>
                        </a:ln>
                        <a:solidFill>
                          <a:schemeClr val="tx1"/>
                        </a:solidFill>
                        <a:effectLst/>
                        <a:uLnTx/>
                        <a:uFillTx/>
                        <a:latin typeface="+mn-lt"/>
                        <a:ea typeface="+mn-ea"/>
                        <a:cs typeface="Arial" charset="0"/>
                      </a:endParaRP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スキル把握の属人化、スキル保持者の埋没を解消する。</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87748130"/>
                  </a:ext>
                </a:extLst>
              </a:tr>
              <a:tr h="875840">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プロジェクト先・</a:t>
                      </a:r>
                      <a:endParaRPr kumimoji="1" lang="en-US" altLang="ja-JP" sz="1050" b="0" i="0" u="none" strike="noStrike" kern="1200" cap="none" spc="0" normalizeH="0" baseline="0" noProof="0" dirty="0">
                        <a:ln>
                          <a:noFill/>
                        </a:ln>
                        <a:solidFill>
                          <a:schemeClr val="tx1"/>
                        </a:solidFill>
                        <a:effectLst/>
                        <a:uLnTx/>
                        <a:uFillTx/>
                        <a:latin typeface="+mn-lt"/>
                        <a:ea typeface="+mn-ea"/>
                        <a:cs typeface="Arial" charset="0"/>
                      </a:endParaRPr>
                    </a:p>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自治体等の</a:t>
                      </a:r>
                      <a:endParaRPr kumimoji="1" lang="en-US" altLang="ja-JP" sz="1050" b="0" i="0" u="none" strike="noStrike" kern="1200" cap="none" spc="0" normalizeH="0" baseline="0" noProof="0" dirty="0">
                        <a:ln>
                          <a:noFill/>
                        </a:ln>
                        <a:solidFill>
                          <a:schemeClr val="tx1"/>
                        </a:solidFill>
                        <a:effectLst/>
                        <a:uLnTx/>
                        <a:uFillTx/>
                        <a:latin typeface="+mn-lt"/>
                        <a:ea typeface="+mn-ea"/>
                        <a:cs typeface="Arial" charset="0"/>
                      </a:endParaRPr>
                    </a:p>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学外団体</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スキル証明</a:t>
                      </a:r>
                      <a:r>
                        <a:rPr kumimoji="1" lang="en-US" altLang="ja-JP" sz="1050" b="0" i="0" u="none" strike="noStrike" kern="1200" cap="none" spc="0" normalizeH="0" baseline="0" noProof="0" dirty="0">
                          <a:ln>
                            <a:noFill/>
                          </a:ln>
                          <a:solidFill>
                            <a:schemeClr val="tx1"/>
                          </a:solidFill>
                          <a:effectLst/>
                          <a:uLnTx/>
                          <a:uFillTx/>
                          <a:latin typeface="+mn-ea"/>
                          <a:ea typeface="+mn-ea"/>
                          <a:cs typeface="Arial" charset="0"/>
                        </a:rPr>
                        <a:t>]</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n-ea"/>
                          <a:ea typeface="+mn-ea"/>
                          <a:cs typeface="Arial" charset="0"/>
                        </a:rPr>
                        <a:t>技術職員が提示した属性情報やスキル情報の改ざん、信憑性の確認が必要となる</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a:t>
                      </a:r>
                      <a:endParaRPr kumimoji="1" lang="ja-JP" altLang="en-US" sz="1050" b="0" i="0" u="none" strike="noStrike" kern="1200" cap="none" spc="0" normalizeH="0" baseline="0" noProof="0" dirty="0">
                        <a:ln>
                          <a:noFill/>
                        </a:ln>
                        <a:solidFill>
                          <a:schemeClr val="tx1"/>
                        </a:solidFill>
                        <a:effectLst/>
                        <a:uLnTx/>
                        <a:uFillTx/>
                        <a:latin typeface="+mn-ea"/>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0464049"/>
                  </a:ext>
                </a:extLst>
              </a:tr>
            </a:tbl>
          </a:graphicData>
        </a:graphic>
      </p:graphicFrame>
      <p:graphicFrame>
        <p:nvGraphicFramePr>
          <p:cNvPr id="71" name="表 4">
            <a:extLst>
              <a:ext uri="{FF2B5EF4-FFF2-40B4-BE49-F238E27FC236}">
                <a16:creationId xmlns:a16="http://schemas.microsoft.com/office/drawing/2014/main" id="{238DF707-B463-BE3D-5D79-160671AA56EB}"/>
              </a:ext>
            </a:extLst>
          </p:cNvPr>
          <p:cNvGraphicFramePr>
            <a:graphicFrameLocks noGrp="1"/>
          </p:cNvGraphicFramePr>
          <p:nvPr>
            <p:extLst>
              <p:ext uri="{D42A27DB-BD31-4B8C-83A1-F6EECF244321}">
                <p14:modId xmlns:p14="http://schemas.microsoft.com/office/powerpoint/2010/main" val="2932688029"/>
              </p:ext>
            </p:extLst>
          </p:nvPr>
        </p:nvGraphicFramePr>
        <p:xfrm>
          <a:off x="5104812" y="2852020"/>
          <a:ext cx="4410029" cy="3674155"/>
        </p:xfrm>
        <a:graphic>
          <a:graphicData uri="http://schemas.openxmlformats.org/drawingml/2006/table">
            <a:tbl>
              <a:tblPr firstRow="1" bandRow="1">
                <a:tableStyleId>{073A0DAA-6AF3-43AB-8588-CEC1D06C72B9}</a:tableStyleId>
              </a:tblPr>
              <a:tblGrid>
                <a:gridCol w="1075227">
                  <a:extLst>
                    <a:ext uri="{9D8B030D-6E8A-4147-A177-3AD203B41FA5}">
                      <a16:colId xmlns:a16="http://schemas.microsoft.com/office/drawing/2014/main" val="3850919046"/>
                    </a:ext>
                  </a:extLst>
                </a:gridCol>
                <a:gridCol w="3334802">
                  <a:extLst>
                    <a:ext uri="{9D8B030D-6E8A-4147-A177-3AD203B41FA5}">
                      <a16:colId xmlns:a16="http://schemas.microsoft.com/office/drawing/2014/main" val="2177191196"/>
                    </a:ext>
                  </a:extLst>
                </a:gridCol>
              </a:tblGrid>
              <a:tr h="268015">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100" b="0" i="0" u="none" strike="noStrike" kern="1200" cap="none" spc="0" normalizeH="0" baseline="0" noProof="0" dirty="0">
                          <a:ln>
                            <a:noFill/>
                          </a:ln>
                          <a:solidFill>
                            <a:prstClr val="white"/>
                          </a:solidFill>
                          <a:effectLst/>
                          <a:uLnTx/>
                          <a:uFillTx/>
                          <a:latin typeface="+mn-lt"/>
                          <a:ea typeface="+mn-ea"/>
                          <a:cs typeface="Arial" charset="0"/>
                        </a:rPr>
                        <a:t>ステークホルダー</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F7BD3"/>
                    </a:solidFill>
                  </a:tcPr>
                </a:tc>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100" b="0" i="0" u="none" strike="noStrike" kern="1200" cap="none" spc="0" normalizeH="0" baseline="0" noProof="0" dirty="0">
                          <a:ln>
                            <a:noFill/>
                          </a:ln>
                          <a:solidFill>
                            <a:prstClr val="white"/>
                          </a:solidFill>
                          <a:effectLst/>
                          <a:uLnTx/>
                          <a:uFillTx/>
                          <a:latin typeface="+mn-lt"/>
                          <a:ea typeface="+mn-ea"/>
                          <a:cs typeface="Arial" charset="0"/>
                        </a:rPr>
                        <a:t>解決する内容</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F7BD3"/>
                    </a:solidFill>
                  </a:tcPr>
                </a:tc>
                <a:extLst>
                  <a:ext uri="{0D108BD9-81ED-4DB2-BD59-A6C34878D82A}">
                    <a16:rowId xmlns:a16="http://schemas.microsoft.com/office/drawing/2014/main" val="555044689"/>
                  </a:ext>
                </a:extLst>
              </a:tr>
              <a:tr h="877649">
                <a:tc rowSpan="2">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技術職員</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自らの属性情報の開示範囲やアクセスをコントロールすることで課題解決に資する。また、提供した属性情報が合意した範囲（期間、提供先）において取り扱われているかを追跡できることで、情報管理を</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第三者に</a:t>
                      </a: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ゆだねることなく主体的に行うことが可能。</a:t>
                      </a:r>
                      <a:endParaRPr kumimoji="1" lang="ja-JP" altLang="en-US" sz="1050" b="0" i="0" u="none" strike="noStrike" kern="1200" cap="none" spc="0" normalizeH="0" baseline="0" noProof="0" dirty="0">
                        <a:ln>
                          <a:noFill/>
                        </a:ln>
                        <a:solidFill>
                          <a:schemeClr val="tx1"/>
                        </a:solidFill>
                        <a:effectLst/>
                        <a:uLnTx/>
                        <a:uFillTx/>
                        <a:latin typeface="+mn-lt"/>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1173196"/>
                  </a:ext>
                </a:extLst>
              </a:tr>
              <a:tr h="720123">
                <a:tc vMerge="1">
                  <a:txBody>
                    <a:bodyPr/>
                    <a:lstStyle/>
                    <a:p>
                      <a:endParaRPr kumimoji="1" lang="ja-JP" altLang="en-US"/>
                    </a:p>
                  </a:txBody>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定量的に証明することが困難なスキルや経験等を、信頼できる他者に証明してもらうことで、今まで発生しなかったような共同研究や地域との新たなプロジェクト創出ひいては地域経済の活性化に貢献する。</a:t>
                      </a:r>
                      <a:endParaRPr kumimoji="1" lang="ja-JP" altLang="en-US" sz="1050" b="0" i="0" u="none" strike="noStrike" kern="1200" cap="none" spc="0" normalizeH="0" baseline="0" noProof="0" dirty="0">
                        <a:ln>
                          <a:noFill/>
                        </a:ln>
                        <a:solidFill>
                          <a:schemeClr val="tx1"/>
                        </a:solidFill>
                        <a:effectLst/>
                        <a:uLnTx/>
                        <a:uFillTx/>
                        <a:latin typeface="+mn-lt"/>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34645902"/>
                  </a:ext>
                </a:extLst>
              </a:tr>
              <a:tr h="877649">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現職大学</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証明が困難な具体的なスキルや経験等を信頼できる他者に証明させることで、</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プロジェクト先に</a:t>
                      </a: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対して正確に技術職員の情報を連携できる。これにより学内シーズを効果的に活用し新たな共同研究や学内支援、マッチングが可能となる</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a:t>
                      </a:r>
                      <a:endParaRPr kumimoji="1" lang="ja-JP" altLang="en-US" sz="1050" b="0" i="0" u="none" strike="noStrike" kern="1200" cap="none" spc="0" normalizeH="0" baseline="0" noProof="0" dirty="0">
                        <a:ln>
                          <a:noFill/>
                        </a:ln>
                        <a:solidFill>
                          <a:schemeClr val="tx1"/>
                        </a:solidFill>
                        <a:effectLst/>
                        <a:uLnTx/>
                        <a:uFillTx/>
                        <a:latin typeface="+mn-lt"/>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87748130"/>
                  </a:ext>
                </a:extLst>
              </a:tr>
              <a:tr h="877649">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プロジェクト先・自治体等の</a:t>
                      </a:r>
                      <a:endParaRPr kumimoji="1" lang="en-US" altLang="ja-JP" sz="1050" b="0" i="0" u="none" strike="noStrike" kern="1200" cap="none" spc="0" normalizeH="0" baseline="0" noProof="0" dirty="0">
                        <a:ln>
                          <a:noFill/>
                        </a:ln>
                        <a:solidFill>
                          <a:schemeClr val="tx1"/>
                        </a:solidFill>
                        <a:effectLst/>
                        <a:uLnTx/>
                        <a:uFillTx/>
                        <a:latin typeface="+mn-lt"/>
                        <a:ea typeface="+mn-ea"/>
                        <a:cs typeface="Arial" charset="0"/>
                      </a:endParaRPr>
                    </a:p>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mn-lt"/>
                          <a:ea typeface="+mn-ea"/>
                          <a:cs typeface="Arial" charset="0"/>
                        </a:rPr>
                        <a:t>学外団体</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属性情報の発行元が署名され電子証明書化されることで、提示情報の改ざん有無、信憑性の確認が可能となる。申告情報が信頼できる他者に証明されていることにより、</a:t>
                      </a:r>
                      <a:r>
                        <a:rPr kumimoji="1" lang="ja-JP" altLang="en-US" sz="1050" b="0" i="0" u="none" strike="noStrike" kern="1200" cap="none" spc="0" normalizeH="0" baseline="0" dirty="0">
                          <a:ln>
                            <a:noFill/>
                          </a:ln>
                          <a:solidFill>
                            <a:schemeClr val="tx1"/>
                          </a:solidFill>
                          <a:effectLst/>
                          <a:uLnTx/>
                          <a:uFillTx/>
                          <a:latin typeface="+mn-lt"/>
                          <a:ea typeface="+mn-ea"/>
                          <a:cs typeface="Arial" charset="0"/>
                        </a:rPr>
                        <a:t>プロジェクト先</a:t>
                      </a:r>
                      <a:r>
                        <a:rPr kumimoji="1" lang="x-none" altLang="ja-JP" sz="1050" b="0" i="0" u="none" strike="noStrike" kern="1200" cap="none" spc="0" normalizeH="0" baseline="0" dirty="0">
                          <a:ln>
                            <a:noFill/>
                          </a:ln>
                          <a:solidFill>
                            <a:schemeClr val="tx1"/>
                          </a:solidFill>
                          <a:effectLst/>
                          <a:uLnTx/>
                          <a:uFillTx/>
                          <a:latin typeface="+mn-lt"/>
                          <a:ea typeface="+mn-ea"/>
                          <a:cs typeface="Arial" charset="0"/>
                        </a:rPr>
                        <a:t>の評価負担の軽減や、より精度の高いマッチングが可能となる。</a:t>
                      </a:r>
                      <a:endParaRPr kumimoji="1" lang="ja-JP" altLang="en-US" sz="1050" b="0" i="0" u="none" strike="noStrike" kern="1200" cap="none" spc="0" normalizeH="0" baseline="0" noProof="0" dirty="0">
                        <a:ln>
                          <a:noFill/>
                        </a:ln>
                        <a:solidFill>
                          <a:schemeClr val="tx1"/>
                        </a:solidFill>
                        <a:effectLst/>
                        <a:uLnTx/>
                        <a:uFillTx/>
                        <a:latin typeface="+mn-lt"/>
                        <a:ea typeface="+mn-ea"/>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0464049"/>
                  </a:ext>
                </a:extLst>
              </a:tr>
            </a:tbl>
          </a:graphicData>
        </a:graphic>
      </p:graphicFrame>
      <p:sp>
        <p:nvSpPr>
          <p:cNvPr id="84" name="吹き出し: 円形 83">
            <a:extLst>
              <a:ext uri="{FF2B5EF4-FFF2-40B4-BE49-F238E27FC236}">
                <a16:creationId xmlns:a16="http://schemas.microsoft.com/office/drawing/2014/main" id="{4F40DEDB-AE26-FFC2-9712-59DE4D1A3637}"/>
              </a:ext>
            </a:extLst>
          </p:cNvPr>
          <p:cNvSpPr/>
          <p:nvPr/>
        </p:nvSpPr>
        <p:spPr>
          <a:xfrm>
            <a:off x="1126323" y="2330157"/>
            <a:ext cx="1137078" cy="393109"/>
          </a:xfrm>
          <a:prstGeom prst="wedgeEllipseCallout">
            <a:avLst>
              <a:gd name="adj1" fmla="val 50980"/>
              <a:gd name="adj2" fmla="val -192667"/>
            </a:avLst>
          </a:prstGeom>
          <a:noFill/>
          <a:ln w="9525">
            <a:solidFill>
              <a:schemeClr val="tx1">
                <a:lumMod val="75000"/>
                <a:lumOff val="2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0" bIns="0" rtlCol="0" anchor="ctr">
            <a:noAutofit/>
          </a:bodyPr>
          <a:lstStyle/>
          <a:p>
            <a:pPr algn="ctr"/>
            <a:r>
              <a:rPr kumimoji="1" lang="ja-JP" altLang="en-US" sz="800" b="1" dirty="0">
                <a:solidFill>
                  <a:srgbClr val="0070C0"/>
                </a:solidFill>
                <a:latin typeface="+mn-ea"/>
              </a:rPr>
              <a:t>スキル把握の属人化</a:t>
            </a:r>
            <a:br>
              <a:rPr kumimoji="1" lang="en-US" altLang="ja-JP" sz="800" b="1" dirty="0">
                <a:solidFill>
                  <a:srgbClr val="0070C0"/>
                </a:solidFill>
                <a:latin typeface="+mn-ea"/>
              </a:rPr>
            </a:br>
            <a:r>
              <a:rPr kumimoji="1" lang="ja-JP" altLang="en-US" sz="800" b="1" dirty="0">
                <a:solidFill>
                  <a:srgbClr val="0070C0"/>
                </a:solidFill>
                <a:latin typeface="+mn-ea"/>
              </a:rPr>
              <a:t>スキル保持者の埋没</a:t>
            </a:r>
            <a:endParaRPr kumimoji="1" lang="en-US" altLang="ja-JP" sz="800" b="1" dirty="0">
              <a:solidFill>
                <a:srgbClr val="0070C0"/>
              </a:solidFill>
              <a:latin typeface="+mn-ea"/>
            </a:endParaRPr>
          </a:p>
        </p:txBody>
      </p:sp>
      <p:grpSp>
        <p:nvGrpSpPr>
          <p:cNvPr id="51" name="グループ化 50">
            <a:extLst>
              <a:ext uri="{FF2B5EF4-FFF2-40B4-BE49-F238E27FC236}">
                <a16:creationId xmlns:a16="http://schemas.microsoft.com/office/drawing/2014/main" id="{CAF265F7-BD89-B7AF-009E-1C8EF79AA86F}"/>
              </a:ext>
            </a:extLst>
          </p:cNvPr>
          <p:cNvGrpSpPr/>
          <p:nvPr/>
        </p:nvGrpSpPr>
        <p:grpSpPr>
          <a:xfrm>
            <a:off x="5170139" y="1244374"/>
            <a:ext cx="3519331" cy="1537180"/>
            <a:chOff x="5170139" y="1244374"/>
            <a:chExt cx="3519331" cy="1537180"/>
          </a:xfrm>
        </p:grpSpPr>
        <p:cxnSp>
          <p:nvCxnSpPr>
            <p:cNvPr id="86" name="直線矢印コネクタ 85">
              <a:extLst>
                <a:ext uri="{FF2B5EF4-FFF2-40B4-BE49-F238E27FC236}">
                  <a16:creationId xmlns:a16="http://schemas.microsoft.com/office/drawing/2014/main" id="{4331AE83-C319-B8F7-8D7B-8D95B0C6881F}"/>
                </a:ext>
              </a:extLst>
            </p:cNvPr>
            <p:cNvCxnSpPr>
              <a:cxnSpLocks/>
            </p:cNvCxnSpPr>
            <p:nvPr/>
          </p:nvCxnSpPr>
          <p:spPr>
            <a:xfrm>
              <a:off x="7310889" y="2009939"/>
              <a:ext cx="1378581" cy="0"/>
            </a:xfrm>
            <a:prstGeom prst="straightConnector1">
              <a:avLst/>
            </a:prstGeom>
            <a:ln w="53975">
              <a:solidFill>
                <a:srgbClr val="0F7BD3"/>
              </a:solidFill>
              <a:headEnd type="triangle"/>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8" name="テキスト ボックス 87">
              <a:extLst>
                <a:ext uri="{FF2B5EF4-FFF2-40B4-BE49-F238E27FC236}">
                  <a16:creationId xmlns:a16="http://schemas.microsoft.com/office/drawing/2014/main" id="{B7B88E14-6F5A-2527-0144-CA17B0883277}"/>
                </a:ext>
              </a:extLst>
            </p:cNvPr>
            <p:cNvSpPr txBox="1"/>
            <p:nvPr/>
          </p:nvSpPr>
          <p:spPr>
            <a:xfrm>
              <a:off x="7462617" y="1350586"/>
              <a:ext cx="1090363" cy="276999"/>
            </a:xfrm>
            <a:prstGeom prst="rect">
              <a:avLst/>
            </a:prstGeom>
            <a:noFill/>
          </p:spPr>
          <p:txBody>
            <a:bodyPr vert="horz" wrap="none" rtlCol="0">
              <a:spAutoFit/>
            </a:bodyPr>
            <a:lstStyle/>
            <a:p>
              <a:pPr algn="l"/>
              <a:r>
                <a:rPr kumimoji="1"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人材マッチング</a:t>
              </a:r>
            </a:p>
          </p:txBody>
        </p:sp>
        <p:grpSp>
          <p:nvGrpSpPr>
            <p:cNvPr id="89" name="グループ化 88">
              <a:extLst>
                <a:ext uri="{FF2B5EF4-FFF2-40B4-BE49-F238E27FC236}">
                  <a16:creationId xmlns:a16="http://schemas.microsoft.com/office/drawing/2014/main" id="{51539E0C-E6C5-3960-4A41-00B4271DB00A}"/>
                </a:ext>
              </a:extLst>
            </p:cNvPr>
            <p:cNvGrpSpPr/>
            <p:nvPr/>
          </p:nvGrpSpPr>
          <p:grpSpPr>
            <a:xfrm>
              <a:off x="5170139" y="1244374"/>
              <a:ext cx="2293003" cy="1537180"/>
              <a:chOff x="4971518" y="3008927"/>
              <a:chExt cx="2293003" cy="1537180"/>
            </a:xfrm>
          </p:grpSpPr>
          <p:cxnSp>
            <p:nvCxnSpPr>
              <p:cNvPr id="90" name="直線コネクタ 89">
                <a:extLst>
                  <a:ext uri="{FF2B5EF4-FFF2-40B4-BE49-F238E27FC236}">
                    <a16:creationId xmlns:a16="http://schemas.microsoft.com/office/drawing/2014/main" id="{5F3FCA34-132B-2064-955D-1DCADF935982}"/>
                  </a:ext>
                </a:extLst>
              </p:cNvPr>
              <p:cNvCxnSpPr>
                <a:cxnSpLocks/>
                <a:stCxn id="123" idx="1"/>
                <a:endCxn id="102" idx="6"/>
              </p:cNvCxnSpPr>
              <p:nvPr/>
            </p:nvCxnSpPr>
            <p:spPr>
              <a:xfrm flipH="1" flipV="1">
                <a:off x="5497451" y="4318616"/>
                <a:ext cx="1258830" cy="1742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9FDBB279-41AF-7F48-EF62-9EDA99400E50}"/>
                  </a:ext>
                </a:extLst>
              </p:cNvPr>
              <p:cNvCxnSpPr>
                <a:cxnSpLocks/>
                <a:stCxn id="104" idx="0"/>
                <a:endCxn id="92" idx="2"/>
              </p:cNvCxnSpPr>
              <p:nvPr/>
            </p:nvCxnSpPr>
            <p:spPr>
              <a:xfrm flipH="1" flipV="1">
                <a:off x="6863194" y="3322716"/>
                <a:ext cx="147208" cy="8275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2" name="グラフィックス 91" descr="ユーザー 単色塗りつぶし">
                <a:extLst>
                  <a:ext uri="{FF2B5EF4-FFF2-40B4-BE49-F238E27FC236}">
                    <a16:creationId xmlns:a16="http://schemas.microsoft.com/office/drawing/2014/main" id="{3EBCE920-1C0E-D328-DEFE-3E6F00BFAE4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24310" y="3044948"/>
                <a:ext cx="277768" cy="277768"/>
              </a:xfrm>
              <a:prstGeom prst="rect">
                <a:avLst/>
              </a:prstGeom>
            </p:spPr>
          </p:pic>
          <p:sp>
            <p:nvSpPr>
              <p:cNvPr id="93" name="楕円 92">
                <a:extLst>
                  <a:ext uri="{FF2B5EF4-FFF2-40B4-BE49-F238E27FC236}">
                    <a16:creationId xmlns:a16="http://schemas.microsoft.com/office/drawing/2014/main" id="{8A4F6072-45AF-FBC4-FD63-48986B73C417}"/>
                  </a:ext>
                </a:extLst>
              </p:cNvPr>
              <p:cNvSpPr/>
              <p:nvPr/>
            </p:nvSpPr>
            <p:spPr>
              <a:xfrm>
                <a:off x="6691317" y="3030758"/>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94" name="楕円 93">
                <a:extLst>
                  <a:ext uri="{FF2B5EF4-FFF2-40B4-BE49-F238E27FC236}">
                    <a16:creationId xmlns:a16="http://schemas.microsoft.com/office/drawing/2014/main" id="{C3E6DD51-3695-C9CC-B4AA-62B55EE8D3F6}"/>
                  </a:ext>
                </a:extLst>
              </p:cNvPr>
              <p:cNvSpPr/>
              <p:nvPr/>
            </p:nvSpPr>
            <p:spPr>
              <a:xfrm>
                <a:off x="5714320" y="3391202"/>
                <a:ext cx="881439" cy="895036"/>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96" name="グラフィックス 95" descr="オフィス ワーカー (男性) 単色塗りつぶし">
                <a:extLst>
                  <a:ext uri="{FF2B5EF4-FFF2-40B4-BE49-F238E27FC236}">
                    <a16:creationId xmlns:a16="http://schemas.microsoft.com/office/drawing/2014/main" id="{FC1C20E3-D7FC-1A5B-370A-AC2ADAEBEF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47703" y="3522557"/>
                <a:ext cx="615583" cy="615583"/>
              </a:xfrm>
              <a:prstGeom prst="rect">
                <a:avLst/>
              </a:prstGeom>
            </p:spPr>
          </p:pic>
          <p:pic>
            <p:nvPicPr>
              <p:cNvPr id="97" name="グラフィックス 96" descr="ユーザー 単色塗りつぶし">
                <a:extLst>
                  <a:ext uri="{FF2B5EF4-FFF2-40B4-BE49-F238E27FC236}">
                    <a16:creationId xmlns:a16="http://schemas.microsoft.com/office/drawing/2014/main" id="{E8C0B773-7A56-7D81-A238-5F3DC6FE351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06073" y="3571448"/>
                <a:ext cx="277768" cy="277768"/>
              </a:xfrm>
              <a:prstGeom prst="rect">
                <a:avLst/>
              </a:prstGeom>
            </p:spPr>
          </p:pic>
          <p:sp>
            <p:nvSpPr>
              <p:cNvPr id="98" name="楕円 97">
                <a:extLst>
                  <a:ext uri="{FF2B5EF4-FFF2-40B4-BE49-F238E27FC236}">
                    <a16:creationId xmlns:a16="http://schemas.microsoft.com/office/drawing/2014/main" id="{CFAA4C31-5930-5DC2-A3B9-7F18AB2FD45E}"/>
                  </a:ext>
                </a:extLst>
              </p:cNvPr>
              <p:cNvSpPr/>
              <p:nvPr/>
            </p:nvSpPr>
            <p:spPr>
              <a:xfrm>
                <a:off x="5073080" y="3557258"/>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99" name="グラフィックス 98" descr="ユーザー 単色塗りつぶし">
                <a:extLst>
                  <a:ext uri="{FF2B5EF4-FFF2-40B4-BE49-F238E27FC236}">
                    <a16:creationId xmlns:a16="http://schemas.microsoft.com/office/drawing/2014/main" id="{832193D2-AF50-9F4B-F856-6F617E2446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98055" y="3056022"/>
                <a:ext cx="277768" cy="277768"/>
              </a:xfrm>
              <a:prstGeom prst="rect">
                <a:avLst/>
              </a:prstGeom>
            </p:spPr>
          </p:pic>
          <p:sp>
            <p:nvSpPr>
              <p:cNvPr id="100" name="楕円 99">
                <a:extLst>
                  <a:ext uri="{FF2B5EF4-FFF2-40B4-BE49-F238E27FC236}">
                    <a16:creationId xmlns:a16="http://schemas.microsoft.com/office/drawing/2014/main" id="{15278F2F-C2A3-AC23-B441-A9A044E7ED26}"/>
                  </a:ext>
                </a:extLst>
              </p:cNvPr>
              <p:cNvSpPr/>
              <p:nvPr/>
            </p:nvSpPr>
            <p:spPr>
              <a:xfrm>
                <a:off x="5465062" y="3041832"/>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101" name="グラフィックス 100" descr="ユーザー 単色塗りつぶし">
                <a:extLst>
                  <a:ext uri="{FF2B5EF4-FFF2-40B4-BE49-F238E27FC236}">
                    <a16:creationId xmlns:a16="http://schemas.microsoft.com/office/drawing/2014/main" id="{FFB13770-94BB-115B-F271-7FD33FBA35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89551" y="4162359"/>
                <a:ext cx="277768" cy="277768"/>
              </a:xfrm>
              <a:prstGeom prst="rect">
                <a:avLst/>
              </a:prstGeom>
            </p:spPr>
          </p:pic>
          <p:sp>
            <p:nvSpPr>
              <p:cNvPr id="102" name="楕円 101">
                <a:extLst>
                  <a:ext uri="{FF2B5EF4-FFF2-40B4-BE49-F238E27FC236}">
                    <a16:creationId xmlns:a16="http://schemas.microsoft.com/office/drawing/2014/main" id="{4392ED5F-765B-02ED-530D-E5198BB06CCE}"/>
                  </a:ext>
                </a:extLst>
              </p:cNvPr>
              <p:cNvSpPr/>
              <p:nvPr/>
            </p:nvSpPr>
            <p:spPr>
              <a:xfrm>
                <a:off x="5156558" y="4148169"/>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103" name="グラフィックス 102" descr="ユーザー 単色塗りつぶし">
                <a:extLst>
                  <a:ext uri="{FF2B5EF4-FFF2-40B4-BE49-F238E27FC236}">
                    <a16:creationId xmlns:a16="http://schemas.microsoft.com/office/drawing/2014/main" id="{2897C651-BB8F-344D-72EB-C1A2322F994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72948" y="4164458"/>
                <a:ext cx="277768" cy="277768"/>
              </a:xfrm>
              <a:prstGeom prst="rect">
                <a:avLst/>
              </a:prstGeom>
            </p:spPr>
          </p:pic>
          <p:sp>
            <p:nvSpPr>
              <p:cNvPr id="104" name="楕円 103">
                <a:extLst>
                  <a:ext uri="{FF2B5EF4-FFF2-40B4-BE49-F238E27FC236}">
                    <a16:creationId xmlns:a16="http://schemas.microsoft.com/office/drawing/2014/main" id="{B40BED60-536A-BAB0-4FAE-9D5658E737C4}"/>
                  </a:ext>
                </a:extLst>
              </p:cNvPr>
              <p:cNvSpPr/>
              <p:nvPr/>
            </p:nvSpPr>
            <p:spPr>
              <a:xfrm>
                <a:off x="6839955" y="4150268"/>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cxnSp>
            <p:nvCxnSpPr>
              <p:cNvPr id="105" name="直線コネクタ 104">
                <a:extLst>
                  <a:ext uri="{FF2B5EF4-FFF2-40B4-BE49-F238E27FC236}">
                    <a16:creationId xmlns:a16="http://schemas.microsoft.com/office/drawing/2014/main" id="{50154122-986C-A568-1E53-3B4E519EF638}"/>
                  </a:ext>
                </a:extLst>
              </p:cNvPr>
              <p:cNvCxnSpPr>
                <a:cxnSpLocks/>
                <a:stCxn id="98" idx="6"/>
              </p:cNvCxnSpPr>
              <p:nvPr/>
            </p:nvCxnSpPr>
            <p:spPr>
              <a:xfrm>
                <a:off x="5413973" y="3727705"/>
                <a:ext cx="325952" cy="1110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BF75297F-6A1C-B6A4-198C-078064DEE8D0}"/>
                  </a:ext>
                </a:extLst>
              </p:cNvPr>
              <p:cNvCxnSpPr>
                <a:cxnSpLocks/>
                <a:stCxn id="102" idx="7"/>
                <a:endCxn id="94" idx="3"/>
              </p:cNvCxnSpPr>
              <p:nvPr/>
            </p:nvCxnSpPr>
            <p:spPr>
              <a:xfrm flipV="1">
                <a:off x="5447528" y="4155163"/>
                <a:ext cx="395876" cy="42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A3165E66-899C-89BA-C14D-583877C64909}"/>
                  </a:ext>
                </a:extLst>
              </p:cNvPr>
              <p:cNvCxnSpPr>
                <a:cxnSpLocks/>
                <a:stCxn id="102" idx="0"/>
              </p:cNvCxnSpPr>
              <p:nvPr/>
            </p:nvCxnSpPr>
            <p:spPr>
              <a:xfrm flipV="1">
                <a:off x="5327005" y="3437671"/>
                <a:ext cx="326675" cy="7104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079372FA-9875-7016-FE67-685904BBE231}"/>
                  </a:ext>
                </a:extLst>
              </p:cNvPr>
              <p:cNvCxnSpPr>
                <a:cxnSpLocks/>
                <a:stCxn id="102" idx="1"/>
                <a:endCxn id="98" idx="4"/>
              </p:cNvCxnSpPr>
              <p:nvPr/>
            </p:nvCxnSpPr>
            <p:spPr>
              <a:xfrm flipV="1">
                <a:off x="5206481" y="3898151"/>
                <a:ext cx="37046" cy="2999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E058546E-4A37-E30A-87A5-2BD86841D5E9}"/>
                  </a:ext>
                </a:extLst>
              </p:cNvPr>
              <p:cNvCxnSpPr>
                <a:cxnSpLocks/>
                <a:stCxn id="98" idx="0"/>
                <a:endCxn id="100" idx="2"/>
              </p:cNvCxnSpPr>
              <p:nvPr/>
            </p:nvCxnSpPr>
            <p:spPr>
              <a:xfrm flipV="1">
                <a:off x="5243527" y="3212279"/>
                <a:ext cx="221535" cy="3449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8B9A51AD-9A81-C03F-DFB1-ED76C9F2387F}"/>
                  </a:ext>
                </a:extLst>
              </p:cNvPr>
              <p:cNvCxnSpPr>
                <a:cxnSpLocks/>
                <a:stCxn id="100" idx="7"/>
                <a:endCxn id="93" idx="2"/>
              </p:cNvCxnSpPr>
              <p:nvPr/>
            </p:nvCxnSpPr>
            <p:spPr>
              <a:xfrm>
                <a:off x="5756032" y="3091755"/>
                <a:ext cx="935285" cy="109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AE479B7E-F91B-7353-AF25-CAB9543EF790}"/>
                  </a:ext>
                </a:extLst>
              </p:cNvPr>
              <p:cNvCxnSpPr>
                <a:cxnSpLocks/>
                <a:stCxn id="94" idx="7"/>
                <a:endCxn id="93" idx="3"/>
              </p:cNvCxnSpPr>
              <p:nvPr/>
            </p:nvCxnSpPr>
            <p:spPr>
              <a:xfrm flipV="1">
                <a:off x="6466675" y="3321728"/>
                <a:ext cx="274565" cy="2005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D6325749-9726-E0C7-D2B5-33EA084F5E49}"/>
                  </a:ext>
                </a:extLst>
              </p:cNvPr>
              <p:cNvCxnSpPr>
                <a:cxnSpLocks/>
                <a:stCxn id="104" idx="2"/>
                <a:endCxn id="94" idx="6"/>
              </p:cNvCxnSpPr>
              <p:nvPr/>
            </p:nvCxnSpPr>
            <p:spPr>
              <a:xfrm flipH="1" flipV="1">
                <a:off x="6595759" y="3838720"/>
                <a:ext cx="244196" cy="4819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4" name="グラフィックス 113" descr="ドキュメント 枠線">
                <a:extLst>
                  <a:ext uri="{FF2B5EF4-FFF2-40B4-BE49-F238E27FC236}">
                    <a16:creationId xmlns:a16="http://schemas.microsoft.com/office/drawing/2014/main" id="{E81AE774-E146-E9C9-F3C2-23F7DB8F522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358236" y="3010376"/>
                <a:ext cx="181323" cy="181323"/>
              </a:xfrm>
              <a:prstGeom prst="rect">
                <a:avLst/>
              </a:prstGeom>
            </p:spPr>
          </p:pic>
          <p:pic>
            <p:nvPicPr>
              <p:cNvPr id="115" name="グラフィックス 114" descr="ドキュメント 枠線">
                <a:extLst>
                  <a:ext uri="{FF2B5EF4-FFF2-40B4-BE49-F238E27FC236}">
                    <a16:creationId xmlns:a16="http://schemas.microsoft.com/office/drawing/2014/main" id="{65C9CC25-B97C-120B-1B92-16C9F8E3F31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37205" y="3525876"/>
                <a:ext cx="181323" cy="181323"/>
              </a:xfrm>
              <a:prstGeom prst="rect">
                <a:avLst/>
              </a:prstGeom>
            </p:spPr>
          </p:pic>
          <p:pic>
            <p:nvPicPr>
              <p:cNvPr id="116" name="グラフィックス 115" descr="ドキュメント 枠線">
                <a:extLst>
                  <a:ext uri="{FF2B5EF4-FFF2-40B4-BE49-F238E27FC236}">
                    <a16:creationId xmlns:a16="http://schemas.microsoft.com/office/drawing/2014/main" id="{B27668AE-475C-482D-E0E4-C6102E4C758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118062" y="4120568"/>
                <a:ext cx="181323" cy="181323"/>
              </a:xfrm>
              <a:prstGeom prst="rect">
                <a:avLst/>
              </a:prstGeom>
            </p:spPr>
          </p:pic>
          <p:pic>
            <p:nvPicPr>
              <p:cNvPr id="117" name="グラフィックス 116" descr="ドキュメント 枠線">
                <a:extLst>
                  <a:ext uri="{FF2B5EF4-FFF2-40B4-BE49-F238E27FC236}">
                    <a16:creationId xmlns:a16="http://schemas.microsoft.com/office/drawing/2014/main" id="{E49FE4F0-AB41-CB93-0469-31255E11414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92740" y="4139196"/>
                <a:ext cx="181323" cy="181323"/>
              </a:xfrm>
              <a:prstGeom prst="rect">
                <a:avLst/>
              </a:prstGeom>
            </p:spPr>
          </p:pic>
          <p:pic>
            <p:nvPicPr>
              <p:cNvPr id="118" name="グラフィックス 117" descr="ドキュメント 枠線">
                <a:extLst>
                  <a:ext uri="{FF2B5EF4-FFF2-40B4-BE49-F238E27FC236}">
                    <a16:creationId xmlns:a16="http://schemas.microsoft.com/office/drawing/2014/main" id="{1CFE72C8-1FE1-E9C3-D500-64799DE19D2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48623" y="3008927"/>
                <a:ext cx="181323" cy="181323"/>
              </a:xfrm>
              <a:prstGeom prst="rect">
                <a:avLst/>
              </a:prstGeom>
            </p:spPr>
          </p:pic>
          <p:sp>
            <p:nvSpPr>
              <p:cNvPr id="119" name="正方形/長方形 118">
                <a:extLst>
                  <a:ext uri="{FF2B5EF4-FFF2-40B4-BE49-F238E27FC236}">
                    <a16:creationId xmlns:a16="http://schemas.microsoft.com/office/drawing/2014/main" id="{EF4293C7-CCD2-0AED-E4B0-F4CB33437A9B}"/>
                  </a:ext>
                </a:extLst>
              </p:cNvPr>
              <p:cNvSpPr/>
              <p:nvPr/>
            </p:nvSpPr>
            <p:spPr>
              <a:xfrm>
                <a:off x="6603957" y="3320176"/>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700" dirty="0">
                    <a:solidFill>
                      <a:schemeClr val="bg1"/>
                    </a:solidFill>
                    <a:latin typeface="Meiryo UI" panose="020B0604030504040204" pitchFamily="50" charset="-128"/>
                    <a:ea typeface="Meiryo UI" panose="020B0604030504040204" pitchFamily="50" charset="-128"/>
                  </a:rPr>
                  <a:t>技術職員</a:t>
                </a:r>
              </a:p>
            </p:txBody>
          </p:sp>
          <p:sp>
            <p:nvSpPr>
              <p:cNvPr id="120" name="正方形/長方形 119">
                <a:extLst>
                  <a:ext uri="{FF2B5EF4-FFF2-40B4-BE49-F238E27FC236}">
                    <a16:creationId xmlns:a16="http://schemas.microsoft.com/office/drawing/2014/main" id="{ECE911A0-4E8E-7AC2-A785-64AC85CD503C}"/>
                  </a:ext>
                </a:extLst>
              </p:cNvPr>
              <p:cNvSpPr/>
              <p:nvPr/>
            </p:nvSpPr>
            <p:spPr>
              <a:xfrm>
                <a:off x="4971518" y="3846676"/>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700" dirty="0">
                    <a:solidFill>
                      <a:schemeClr val="bg1"/>
                    </a:solidFill>
                    <a:latin typeface="Meiryo UI" panose="020B0604030504040204" pitchFamily="50" charset="-128"/>
                    <a:ea typeface="Meiryo UI" panose="020B0604030504040204" pitchFamily="50" charset="-128"/>
                  </a:rPr>
                  <a:t>技術職員</a:t>
                </a:r>
              </a:p>
            </p:txBody>
          </p:sp>
          <p:sp>
            <p:nvSpPr>
              <p:cNvPr id="121" name="正方形/長方形 120">
                <a:extLst>
                  <a:ext uri="{FF2B5EF4-FFF2-40B4-BE49-F238E27FC236}">
                    <a16:creationId xmlns:a16="http://schemas.microsoft.com/office/drawing/2014/main" id="{C6B4EEEC-1668-18B7-30E1-839629608984}"/>
                  </a:ext>
                </a:extLst>
              </p:cNvPr>
              <p:cNvSpPr/>
              <p:nvPr/>
            </p:nvSpPr>
            <p:spPr>
              <a:xfrm>
                <a:off x="5373955" y="3331250"/>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700" dirty="0">
                    <a:solidFill>
                      <a:schemeClr val="bg1"/>
                    </a:solidFill>
                    <a:latin typeface="Meiryo UI" panose="020B0604030504040204" pitchFamily="50" charset="-128"/>
                    <a:ea typeface="Meiryo UI" panose="020B0604030504040204" pitchFamily="50" charset="-128"/>
                  </a:rPr>
                  <a:t>技術職員</a:t>
                </a:r>
              </a:p>
            </p:txBody>
          </p:sp>
          <p:sp>
            <p:nvSpPr>
              <p:cNvPr id="122" name="正方形/長方形 121">
                <a:extLst>
                  <a:ext uri="{FF2B5EF4-FFF2-40B4-BE49-F238E27FC236}">
                    <a16:creationId xmlns:a16="http://schemas.microsoft.com/office/drawing/2014/main" id="{59CDF4E4-0F12-08B0-9A1B-A2C97C5DD946}"/>
                  </a:ext>
                </a:extLst>
              </p:cNvPr>
              <p:cNvSpPr/>
              <p:nvPr/>
            </p:nvSpPr>
            <p:spPr>
              <a:xfrm>
                <a:off x="5072884" y="4437587"/>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700" dirty="0">
                    <a:solidFill>
                      <a:schemeClr val="bg1"/>
                    </a:solidFill>
                    <a:latin typeface="Meiryo UI" panose="020B0604030504040204" pitchFamily="50" charset="-128"/>
                    <a:ea typeface="Meiryo UI" panose="020B0604030504040204" pitchFamily="50" charset="-128"/>
                  </a:rPr>
                  <a:t>技術職員</a:t>
                </a:r>
              </a:p>
            </p:txBody>
          </p:sp>
          <p:sp>
            <p:nvSpPr>
              <p:cNvPr id="123" name="正方形/長方形 122">
                <a:extLst>
                  <a:ext uri="{FF2B5EF4-FFF2-40B4-BE49-F238E27FC236}">
                    <a16:creationId xmlns:a16="http://schemas.microsoft.com/office/drawing/2014/main" id="{C9C55BE8-7533-FD48-0F35-EDE6E1EC42A9}"/>
                  </a:ext>
                </a:extLst>
              </p:cNvPr>
              <p:cNvSpPr/>
              <p:nvPr/>
            </p:nvSpPr>
            <p:spPr>
              <a:xfrm>
                <a:off x="6756281" y="4439686"/>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700" dirty="0">
                    <a:solidFill>
                      <a:schemeClr val="bg1"/>
                    </a:solidFill>
                    <a:latin typeface="Meiryo UI" panose="020B0604030504040204" pitchFamily="50" charset="-128"/>
                    <a:ea typeface="Meiryo UI" panose="020B0604030504040204" pitchFamily="50" charset="-128"/>
                  </a:rPr>
                  <a:t>技術職員</a:t>
                </a:r>
              </a:p>
            </p:txBody>
          </p:sp>
          <p:sp>
            <p:nvSpPr>
              <p:cNvPr id="95" name="正方形/長方形 94">
                <a:extLst>
                  <a:ext uri="{FF2B5EF4-FFF2-40B4-BE49-F238E27FC236}">
                    <a16:creationId xmlns:a16="http://schemas.microsoft.com/office/drawing/2014/main" id="{D026DA83-FD7E-6C6D-506F-D65BF6A30C02}"/>
                  </a:ext>
                </a:extLst>
              </p:cNvPr>
              <p:cNvSpPr/>
              <p:nvPr/>
            </p:nvSpPr>
            <p:spPr>
              <a:xfrm>
                <a:off x="5635013" y="4170711"/>
                <a:ext cx="1027544" cy="196024"/>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技術職員</a:t>
                </a:r>
              </a:p>
            </p:txBody>
          </p:sp>
          <p:pic>
            <p:nvPicPr>
              <p:cNvPr id="113" name="グラフィックス 112" descr="ドキュメント 枠線">
                <a:extLst>
                  <a:ext uri="{FF2B5EF4-FFF2-40B4-BE49-F238E27FC236}">
                    <a16:creationId xmlns:a16="http://schemas.microsoft.com/office/drawing/2014/main" id="{E0EB3B98-F396-8A91-939E-2D6F3B6C48F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12398" y="3453774"/>
                <a:ext cx="346639" cy="346639"/>
              </a:xfrm>
              <a:prstGeom prst="rect">
                <a:avLst/>
              </a:prstGeom>
            </p:spPr>
          </p:pic>
        </p:grpSp>
      </p:grpSp>
      <p:sp>
        <p:nvSpPr>
          <p:cNvPr id="126" name="正方形/長方形 125">
            <a:extLst>
              <a:ext uri="{FF2B5EF4-FFF2-40B4-BE49-F238E27FC236}">
                <a16:creationId xmlns:a16="http://schemas.microsoft.com/office/drawing/2014/main" id="{292CF0F7-0653-105D-A8B4-B3006F9C1BA4}"/>
              </a:ext>
            </a:extLst>
          </p:cNvPr>
          <p:cNvSpPr/>
          <p:nvPr/>
        </p:nvSpPr>
        <p:spPr>
          <a:xfrm>
            <a:off x="417000" y="873745"/>
            <a:ext cx="4340466" cy="290232"/>
          </a:xfrm>
          <a:prstGeom prst="rect">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1"/>
                </a:solidFill>
                <a:latin typeface="Meiryo UI" panose="020B0604030504040204" pitchFamily="50" charset="-128"/>
                <a:ea typeface="Meiryo UI" panose="020B0604030504040204" pitchFamily="50" charset="-128"/>
              </a:rPr>
              <a:t>現在の課題（</a:t>
            </a:r>
            <a:r>
              <a:rPr kumimoji="1" lang="en-US" altLang="ja-JP" sz="1400" b="1" dirty="0">
                <a:solidFill>
                  <a:schemeClr val="bg1"/>
                </a:solidFill>
                <a:latin typeface="Meiryo UI" panose="020B0604030504040204" pitchFamily="50" charset="-128"/>
                <a:ea typeface="Meiryo UI" panose="020B0604030504040204" pitchFamily="50" charset="-128"/>
              </a:rPr>
              <a:t>As-Is</a:t>
            </a:r>
            <a:r>
              <a:rPr kumimoji="1" lang="ja-JP" altLang="en-US" sz="1400" dirty="0">
                <a:solidFill>
                  <a:schemeClr val="bg1"/>
                </a:solidFill>
                <a:latin typeface="Meiryo UI" panose="020B0604030504040204" pitchFamily="50" charset="-128"/>
                <a:ea typeface="Meiryo UI" panose="020B0604030504040204" pitchFamily="50" charset="-128"/>
              </a:rPr>
              <a:t>）</a:t>
            </a:r>
            <a:endParaRPr kumimoji="1" lang="en-US" altLang="ja-JP" sz="1400" dirty="0">
              <a:solidFill>
                <a:schemeClr val="bg1"/>
              </a:solidFill>
              <a:latin typeface="Meiryo UI" panose="020B0604030504040204" pitchFamily="50" charset="-128"/>
              <a:ea typeface="Meiryo UI" panose="020B0604030504040204" pitchFamily="50" charset="-128"/>
            </a:endParaRPr>
          </a:p>
        </p:txBody>
      </p:sp>
      <p:sp>
        <p:nvSpPr>
          <p:cNvPr id="127" name="正方形/長方形 126">
            <a:extLst>
              <a:ext uri="{FF2B5EF4-FFF2-40B4-BE49-F238E27FC236}">
                <a16:creationId xmlns:a16="http://schemas.microsoft.com/office/drawing/2014/main" id="{9C8C328D-D8C1-4117-6560-EEADFA7E3FF3}"/>
              </a:ext>
            </a:extLst>
          </p:cNvPr>
          <p:cNvSpPr/>
          <p:nvPr/>
        </p:nvSpPr>
        <p:spPr>
          <a:xfrm>
            <a:off x="5118864" y="877661"/>
            <a:ext cx="4392395" cy="287039"/>
          </a:xfrm>
          <a:prstGeom prst="rect">
            <a:avLst/>
          </a:prstGeom>
          <a:solidFill>
            <a:srgbClr val="0F7BD3"/>
          </a:solidFill>
          <a:ln w="12700">
            <a:solidFill>
              <a:srgbClr val="0F7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bg1"/>
                </a:solidFill>
                <a:latin typeface="Meiryo UI" panose="020B0604030504040204" pitchFamily="50" charset="-128"/>
                <a:ea typeface="Meiryo UI" panose="020B0604030504040204" pitchFamily="50" charset="-128"/>
              </a:rPr>
              <a:t>Trusted Web</a:t>
            </a:r>
            <a:r>
              <a:rPr kumimoji="1" lang="ja-JP" altLang="en-US" sz="1400" dirty="0">
                <a:solidFill>
                  <a:schemeClr val="bg1"/>
                </a:solidFill>
                <a:latin typeface="Meiryo UI" panose="020B0604030504040204" pitchFamily="50" charset="-128"/>
                <a:ea typeface="Meiryo UI" panose="020B0604030504040204" pitchFamily="50" charset="-128"/>
              </a:rPr>
              <a:t>の実現で目指す姿（</a:t>
            </a:r>
            <a:r>
              <a:rPr kumimoji="1" lang="en-US" altLang="ja-JP" sz="1400" b="1" dirty="0">
                <a:solidFill>
                  <a:schemeClr val="bg1"/>
                </a:solidFill>
                <a:latin typeface="Meiryo UI" panose="020B0604030504040204" pitchFamily="50" charset="-128"/>
                <a:ea typeface="Meiryo UI" panose="020B0604030504040204" pitchFamily="50" charset="-128"/>
              </a:rPr>
              <a:t>To-Be</a:t>
            </a:r>
            <a:r>
              <a:rPr kumimoji="1" lang="ja-JP" altLang="en-US" sz="1400" dirty="0">
                <a:solidFill>
                  <a:schemeClr val="bg1"/>
                </a:solidFill>
                <a:latin typeface="Meiryo UI" panose="020B0604030504040204" pitchFamily="50" charset="-128"/>
                <a:ea typeface="Meiryo UI" panose="020B0604030504040204" pitchFamily="50" charset="-128"/>
              </a:rPr>
              <a:t>）</a:t>
            </a:r>
            <a:endParaRPr kumimoji="1" lang="en-US" altLang="ja-JP" sz="1400" dirty="0">
              <a:solidFill>
                <a:schemeClr val="bg1"/>
              </a:solidFill>
              <a:latin typeface="Meiryo UI" panose="020B0604030504040204" pitchFamily="50" charset="-128"/>
              <a:ea typeface="Meiryo UI" panose="020B0604030504040204" pitchFamily="50" charset="-128"/>
            </a:endParaRPr>
          </a:p>
        </p:txBody>
      </p:sp>
      <p:sp>
        <p:nvSpPr>
          <p:cNvPr id="128" name="正方形/長方形 127">
            <a:extLst>
              <a:ext uri="{FF2B5EF4-FFF2-40B4-BE49-F238E27FC236}">
                <a16:creationId xmlns:a16="http://schemas.microsoft.com/office/drawing/2014/main" id="{023317EF-44BB-FE12-F54A-20F2619FA493}"/>
              </a:ext>
            </a:extLst>
          </p:cNvPr>
          <p:cNvSpPr/>
          <p:nvPr/>
        </p:nvSpPr>
        <p:spPr bwMode="gray">
          <a:xfrm>
            <a:off x="417000" y="1190014"/>
            <a:ext cx="4340466" cy="1652189"/>
          </a:xfrm>
          <a:prstGeom prst="rect">
            <a:avLst/>
          </a:prstGeom>
          <a:noFill/>
          <a:ln w="12700" algn="ctr">
            <a:solidFill>
              <a:schemeClr val="tx1">
                <a:lumMod val="50000"/>
                <a:lumOff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29" name="正方形/長方形 128">
            <a:extLst>
              <a:ext uri="{FF2B5EF4-FFF2-40B4-BE49-F238E27FC236}">
                <a16:creationId xmlns:a16="http://schemas.microsoft.com/office/drawing/2014/main" id="{D8A5C48F-F64A-28AD-792A-D950CC805DB2}"/>
              </a:ext>
            </a:extLst>
          </p:cNvPr>
          <p:cNvSpPr/>
          <p:nvPr/>
        </p:nvSpPr>
        <p:spPr bwMode="gray">
          <a:xfrm>
            <a:off x="5118865" y="1171878"/>
            <a:ext cx="4392394" cy="1691691"/>
          </a:xfrm>
          <a:prstGeom prst="rect">
            <a:avLst/>
          </a:prstGeom>
          <a:noFill/>
          <a:ln w="12700" algn="ctr">
            <a:solidFill>
              <a:srgbClr val="0F7BD3"/>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grpSp>
        <p:nvGrpSpPr>
          <p:cNvPr id="130" name="グループ化 129">
            <a:extLst>
              <a:ext uri="{FF2B5EF4-FFF2-40B4-BE49-F238E27FC236}">
                <a16:creationId xmlns:a16="http://schemas.microsoft.com/office/drawing/2014/main" id="{A3E7C3CF-8B7B-2986-D095-E653A3EB80E2}"/>
              </a:ext>
            </a:extLst>
          </p:cNvPr>
          <p:cNvGrpSpPr/>
          <p:nvPr/>
        </p:nvGrpSpPr>
        <p:grpSpPr>
          <a:xfrm>
            <a:off x="7570917" y="1597596"/>
            <a:ext cx="853035" cy="852844"/>
            <a:chOff x="4333691" y="1706682"/>
            <a:chExt cx="641911" cy="641767"/>
          </a:xfrm>
        </p:grpSpPr>
        <p:sp>
          <p:nvSpPr>
            <p:cNvPr id="131" name="フリーフォーム 168">
              <a:extLst>
                <a:ext uri="{FF2B5EF4-FFF2-40B4-BE49-F238E27FC236}">
                  <a16:creationId xmlns:a16="http://schemas.microsoft.com/office/drawing/2014/main" id="{614F4C6A-E5D9-81F9-8E96-089BC3F7666D}"/>
                </a:ext>
              </a:extLst>
            </p:cNvPr>
            <p:cNvSpPr>
              <a:spLocks noChangeAspect="1"/>
            </p:cNvSpPr>
            <p:nvPr/>
          </p:nvSpPr>
          <p:spPr bwMode="gray">
            <a:xfrm>
              <a:off x="4333691" y="1706682"/>
              <a:ext cx="641911" cy="641767"/>
            </a:xfrm>
            <a:custGeom>
              <a:avLst/>
              <a:gdLst>
                <a:gd name="connsiteX0" fmla="*/ 2070000 w 4140000"/>
                <a:gd name="connsiteY0" fmla="*/ 792000 h 4140000"/>
                <a:gd name="connsiteX1" fmla="*/ 792000 w 4140000"/>
                <a:gd name="connsiteY1" fmla="*/ 2070000 h 4140000"/>
                <a:gd name="connsiteX2" fmla="*/ 2070000 w 4140000"/>
                <a:gd name="connsiteY2" fmla="*/ 3348000 h 4140000"/>
                <a:gd name="connsiteX3" fmla="*/ 3348000 w 4140000"/>
                <a:gd name="connsiteY3" fmla="*/ 2070000 h 4140000"/>
                <a:gd name="connsiteX4" fmla="*/ 2070000 w 4140000"/>
                <a:gd name="connsiteY4" fmla="*/ 792000 h 4140000"/>
                <a:gd name="connsiteX5" fmla="*/ 2070000 w 4140000"/>
                <a:gd name="connsiteY5" fmla="*/ 0 h 4140000"/>
                <a:gd name="connsiteX6" fmla="*/ 4140000 w 4140000"/>
                <a:gd name="connsiteY6" fmla="*/ 2070000 h 4140000"/>
                <a:gd name="connsiteX7" fmla="*/ 2070000 w 4140000"/>
                <a:gd name="connsiteY7" fmla="*/ 4140000 h 4140000"/>
                <a:gd name="connsiteX8" fmla="*/ 0 w 4140000"/>
                <a:gd name="connsiteY8" fmla="*/ 2070000 h 4140000"/>
                <a:gd name="connsiteX9" fmla="*/ 2070000 w 4140000"/>
                <a:gd name="connsiteY9" fmla="*/ 0 h 41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0000" h="4140000">
                  <a:moveTo>
                    <a:pt x="2070000" y="792000"/>
                  </a:moveTo>
                  <a:cubicBezTo>
                    <a:pt x="1364180" y="792000"/>
                    <a:pt x="792000" y="1364180"/>
                    <a:pt x="792000" y="2070000"/>
                  </a:cubicBezTo>
                  <a:cubicBezTo>
                    <a:pt x="792000" y="2775820"/>
                    <a:pt x="1364180" y="3348000"/>
                    <a:pt x="2070000" y="3348000"/>
                  </a:cubicBezTo>
                  <a:cubicBezTo>
                    <a:pt x="2775820" y="3348000"/>
                    <a:pt x="3348000" y="2775820"/>
                    <a:pt x="3348000" y="2070000"/>
                  </a:cubicBezTo>
                  <a:cubicBezTo>
                    <a:pt x="3348000" y="1364180"/>
                    <a:pt x="2775820" y="792000"/>
                    <a:pt x="2070000" y="792000"/>
                  </a:cubicBezTo>
                  <a:close/>
                  <a:moveTo>
                    <a:pt x="2070000" y="0"/>
                  </a:moveTo>
                  <a:cubicBezTo>
                    <a:pt x="3213229" y="0"/>
                    <a:pt x="4140000" y="926771"/>
                    <a:pt x="4140000" y="2070000"/>
                  </a:cubicBezTo>
                  <a:cubicBezTo>
                    <a:pt x="4140000" y="3213229"/>
                    <a:pt x="3213229" y="4140000"/>
                    <a:pt x="2070000" y="4140000"/>
                  </a:cubicBezTo>
                  <a:cubicBezTo>
                    <a:pt x="926771" y="4140000"/>
                    <a:pt x="0" y="3213229"/>
                    <a:pt x="0" y="2070000"/>
                  </a:cubicBezTo>
                  <a:cubicBezTo>
                    <a:pt x="0" y="926771"/>
                    <a:pt x="926771" y="0"/>
                    <a:pt x="2070000" y="0"/>
                  </a:cubicBezTo>
                  <a:close/>
                </a:path>
              </a:pathLst>
            </a:custGeom>
            <a:gradFill flip="none" rotWithShape="1">
              <a:gsLst>
                <a:gs pos="0">
                  <a:srgbClr val="D80084"/>
                </a:gs>
                <a:gs pos="100000">
                  <a:srgbClr val="00E7EF"/>
                </a:gs>
                <a:gs pos="37000">
                  <a:srgbClr val="D80084"/>
                </a:gs>
              </a:gsLst>
              <a:lin ang="2700000" scaled="1"/>
              <a:tileRect/>
            </a:gradFill>
            <a:ln w="22225" cap="flat" cmpd="sng" algn="ctr">
              <a:noFill/>
              <a:prstDash val="dash"/>
              <a:round/>
              <a:headEnd type="none" w="med" len="med"/>
              <a:tailEnd type="none" w="med" len="med"/>
            </a:ln>
            <a:effectLst/>
          </p:spPr>
          <p:txBody>
            <a:bodyPr vert="horz" wrap="square" lIns="91412" tIns="45706" rIns="91412" bIns="45706" numCol="1" spcCol="0" rtlCol="0" fromWordArt="0" anchor="ctr" anchorCtr="0" forceAA="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FCE4E3"/>
                </a:solidFill>
                <a:effectLst/>
                <a:uLnTx/>
                <a:uFillTx/>
                <a:latin typeface="Meiryo UI" panose="020B0604030504040204" pitchFamily="50" charset="-128"/>
                <a:ea typeface="Meiryo UI" panose="020B0604030504040204" pitchFamily="50" charset="-128"/>
                <a:cs typeface="+mn-cs"/>
              </a:endParaRPr>
            </a:p>
          </p:txBody>
        </p:sp>
        <p:sp>
          <p:nvSpPr>
            <p:cNvPr id="132" name="フローチャート: 結合子 131">
              <a:extLst>
                <a:ext uri="{FF2B5EF4-FFF2-40B4-BE49-F238E27FC236}">
                  <a16:creationId xmlns:a16="http://schemas.microsoft.com/office/drawing/2014/main" id="{F6874D5A-CE65-ABFB-CB24-B409A171A396}"/>
                </a:ext>
              </a:extLst>
            </p:cNvPr>
            <p:cNvSpPr>
              <a:spLocks noChangeAspect="1"/>
            </p:cNvSpPr>
            <p:nvPr/>
          </p:nvSpPr>
          <p:spPr>
            <a:xfrm>
              <a:off x="4445421" y="1813341"/>
              <a:ext cx="417033" cy="417033"/>
            </a:xfrm>
            <a:prstGeom prst="flowChartConnector">
              <a:avLst/>
            </a:prstGeom>
            <a:solidFill>
              <a:srgbClr val="17C3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100" b="1" dirty="0">
                  <a:solidFill>
                    <a:schemeClr val="bg1"/>
                  </a:solidFill>
                  <a:latin typeface="Meiryo UI" panose="020B0604030504040204" pitchFamily="50" charset="-128"/>
                  <a:ea typeface="Meiryo UI" panose="020B0604030504040204" pitchFamily="50" charset="-128"/>
                </a:rPr>
                <a:t>スキル</a:t>
              </a:r>
              <a:br>
                <a:rPr kumimoji="1" lang="en-US" altLang="ja-JP" sz="1100" b="1" dirty="0">
                  <a:solidFill>
                    <a:schemeClr val="bg1"/>
                  </a:solidFill>
                  <a:latin typeface="Meiryo UI" panose="020B0604030504040204" pitchFamily="50" charset="-128"/>
                  <a:ea typeface="Meiryo UI" panose="020B0604030504040204" pitchFamily="50" charset="-128"/>
                </a:rPr>
              </a:br>
              <a:r>
                <a:rPr kumimoji="1" lang="ja-JP" altLang="en-US" sz="1100" b="1" dirty="0">
                  <a:solidFill>
                    <a:schemeClr val="bg1"/>
                  </a:solidFill>
                  <a:latin typeface="Meiryo UI" panose="020B0604030504040204" pitchFamily="50" charset="-128"/>
                  <a:ea typeface="Meiryo UI" panose="020B0604030504040204" pitchFamily="50" charset="-128"/>
                </a:rPr>
                <a:t>カタログ</a:t>
              </a:r>
            </a:p>
          </p:txBody>
        </p:sp>
      </p:grpSp>
      <p:grpSp>
        <p:nvGrpSpPr>
          <p:cNvPr id="28" name="グループ化 27">
            <a:extLst>
              <a:ext uri="{FF2B5EF4-FFF2-40B4-BE49-F238E27FC236}">
                <a16:creationId xmlns:a16="http://schemas.microsoft.com/office/drawing/2014/main" id="{2FDAAE85-0F47-9F9D-91AE-980BDD72AD9B}"/>
              </a:ext>
            </a:extLst>
          </p:cNvPr>
          <p:cNvGrpSpPr/>
          <p:nvPr/>
        </p:nvGrpSpPr>
        <p:grpSpPr>
          <a:xfrm>
            <a:off x="651193" y="1318262"/>
            <a:ext cx="3690507" cy="1222473"/>
            <a:chOff x="858872" y="1298129"/>
            <a:chExt cx="3690507" cy="1222473"/>
          </a:xfrm>
        </p:grpSpPr>
        <p:grpSp>
          <p:nvGrpSpPr>
            <p:cNvPr id="72" name="グループ化 71">
              <a:extLst>
                <a:ext uri="{FF2B5EF4-FFF2-40B4-BE49-F238E27FC236}">
                  <a16:creationId xmlns:a16="http://schemas.microsoft.com/office/drawing/2014/main" id="{C653071C-908A-B410-6C40-00BBF9225BD1}"/>
                </a:ext>
              </a:extLst>
            </p:cNvPr>
            <p:cNvGrpSpPr/>
            <p:nvPr/>
          </p:nvGrpSpPr>
          <p:grpSpPr>
            <a:xfrm>
              <a:off x="858872" y="1298129"/>
              <a:ext cx="3690507" cy="1222473"/>
              <a:chOff x="100840" y="2819070"/>
              <a:chExt cx="3690507" cy="1222473"/>
            </a:xfrm>
          </p:grpSpPr>
          <p:pic>
            <p:nvPicPr>
              <p:cNvPr id="73" name="グラフィックス 72" descr="オフィス ワーカー (男性) 単色塗りつぶし">
                <a:extLst>
                  <a:ext uri="{FF2B5EF4-FFF2-40B4-BE49-F238E27FC236}">
                    <a16:creationId xmlns:a16="http://schemas.microsoft.com/office/drawing/2014/main" id="{414F58C7-C299-6108-ABD7-854336F27BE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2300" y="2905275"/>
                <a:ext cx="591072" cy="591072"/>
              </a:xfrm>
              <a:prstGeom prst="rect">
                <a:avLst/>
              </a:prstGeom>
            </p:spPr>
          </p:pic>
          <p:pic>
            <p:nvPicPr>
              <p:cNvPr id="74" name="グラフィックス 73" descr="教授 男性 単色塗りつぶし">
                <a:extLst>
                  <a:ext uri="{FF2B5EF4-FFF2-40B4-BE49-F238E27FC236}">
                    <a16:creationId xmlns:a16="http://schemas.microsoft.com/office/drawing/2014/main" id="{780D09A1-C826-4865-7CAE-7864A8EC3BB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900423" y="3267158"/>
                <a:ext cx="549884" cy="549884"/>
              </a:xfrm>
              <a:prstGeom prst="rect">
                <a:avLst/>
              </a:prstGeom>
            </p:spPr>
          </p:pic>
          <p:cxnSp>
            <p:nvCxnSpPr>
              <p:cNvPr id="75" name="直線矢印コネクタ 74">
                <a:extLst>
                  <a:ext uri="{FF2B5EF4-FFF2-40B4-BE49-F238E27FC236}">
                    <a16:creationId xmlns:a16="http://schemas.microsoft.com/office/drawing/2014/main" id="{B0B97F19-9516-5C51-E365-EA198A74F6B5}"/>
                  </a:ext>
                </a:extLst>
              </p:cNvPr>
              <p:cNvCxnSpPr>
                <a:cxnSpLocks/>
              </p:cNvCxnSpPr>
              <p:nvPr/>
            </p:nvCxnSpPr>
            <p:spPr>
              <a:xfrm>
                <a:off x="1082701" y="3243972"/>
                <a:ext cx="1630285" cy="0"/>
              </a:xfrm>
              <a:prstGeom prst="straightConnector1">
                <a:avLst/>
              </a:prstGeom>
              <a:ln w="285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6" name="テキスト ボックス 75">
                <a:extLst>
                  <a:ext uri="{FF2B5EF4-FFF2-40B4-BE49-F238E27FC236}">
                    <a16:creationId xmlns:a16="http://schemas.microsoft.com/office/drawing/2014/main" id="{1A5BB871-DF00-AF65-14D3-788E10526454}"/>
                  </a:ext>
                </a:extLst>
              </p:cNvPr>
              <p:cNvSpPr txBox="1"/>
              <p:nvPr/>
            </p:nvSpPr>
            <p:spPr>
              <a:xfrm>
                <a:off x="1180904" y="2947765"/>
                <a:ext cx="1417376" cy="276999"/>
              </a:xfrm>
              <a:prstGeom prst="rect">
                <a:avLst/>
              </a:prstGeom>
              <a:noFill/>
            </p:spPr>
            <p:txBody>
              <a:bodyPr vert="horz" wrap="none" rtlCol="0">
                <a:spAutoFit/>
              </a:bodyPr>
              <a:lstStyle/>
              <a:p>
                <a:pPr algn="l"/>
                <a:r>
                  <a:rPr kumimoji="1" lang="ja-JP" altLang="en-US" sz="1200" dirty="0">
                    <a:latin typeface="Meiryo UI" panose="020B0604030504040204" pitchFamily="50" charset="-128"/>
                    <a:ea typeface="Meiryo UI" panose="020B0604030504040204" pitchFamily="50" charset="-128"/>
                  </a:rPr>
                  <a:t>教授からの紹介のみ</a:t>
                </a:r>
              </a:p>
            </p:txBody>
          </p:sp>
          <p:sp>
            <p:nvSpPr>
              <p:cNvPr id="77" name="正方形/長方形 76">
                <a:extLst>
                  <a:ext uri="{FF2B5EF4-FFF2-40B4-BE49-F238E27FC236}">
                    <a16:creationId xmlns:a16="http://schemas.microsoft.com/office/drawing/2014/main" id="{103AC0EF-992C-398D-9F94-EF9D72F2DC7B}"/>
                  </a:ext>
                </a:extLst>
              </p:cNvPr>
              <p:cNvSpPr/>
              <p:nvPr/>
            </p:nvSpPr>
            <p:spPr>
              <a:xfrm>
                <a:off x="100840" y="3527870"/>
                <a:ext cx="1137808" cy="216000"/>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技術職員</a:t>
                </a:r>
              </a:p>
            </p:txBody>
          </p:sp>
          <p:sp>
            <p:nvSpPr>
              <p:cNvPr id="78" name="正方形/長方形 77">
                <a:extLst>
                  <a:ext uri="{FF2B5EF4-FFF2-40B4-BE49-F238E27FC236}">
                    <a16:creationId xmlns:a16="http://schemas.microsoft.com/office/drawing/2014/main" id="{CCD03A61-EFEF-FD5A-A377-FB092DDAC379}"/>
                  </a:ext>
                </a:extLst>
              </p:cNvPr>
              <p:cNvSpPr/>
              <p:nvPr/>
            </p:nvSpPr>
            <p:spPr>
              <a:xfrm>
                <a:off x="1798948" y="3825543"/>
                <a:ext cx="767336" cy="21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000" dirty="0">
                    <a:solidFill>
                      <a:schemeClr val="bg1"/>
                    </a:solidFill>
                    <a:latin typeface="Meiryo UI" panose="020B0604030504040204" pitchFamily="50" charset="-128"/>
                    <a:ea typeface="Meiryo UI" panose="020B0604030504040204" pitchFamily="50" charset="-128"/>
                  </a:rPr>
                  <a:t>教授</a:t>
                </a:r>
              </a:p>
            </p:txBody>
          </p:sp>
          <p:grpSp>
            <p:nvGrpSpPr>
              <p:cNvPr id="79" name="グループ化 78">
                <a:extLst>
                  <a:ext uri="{FF2B5EF4-FFF2-40B4-BE49-F238E27FC236}">
                    <a16:creationId xmlns:a16="http://schemas.microsoft.com/office/drawing/2014/main" id="{CDD37406-0795-061E-179A-6E8F671917ED}"/>
                  </a:ext>
                </a:extLst>
              </p:cNvPr>
              <p:cNvGrpSpPr/>
              <p:nvPr/>
            </p:nvGrpSpPr>
            <p:grpSpPr>
              <a:xfrm>
                <a:off x="2790848" y="2856538"/>
                <a:ext cx="1000499" cy="885338"/>
                <a:chOff x="6009342" y="3855243"/>
                <a:chExt cx="1000499" cy="885338"/>
              </a:xfrm>
            </p:grpSpPr>
            <p:pic>
              <p:nvPicPr>
                <p:cNvPr id="82" name="グラフィックス 81" descr="病院">
                  <a:extLst>
                    <a:ext uri="{FF2B5EF4-FFF2-40B4-BE49-F238E27FC236}">
                      <a16:creationId xmlns:a16="http://schemas.microsoft.com/office/drawing/2014/main" id="{83CED929-3CCF-77D9-731F-8B59D111AB4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338408" y="3855243"/>
                  <a:ext cx="671433" cy="716091"/>
                </a:xfrm>
                <a:prstGeom prst="rect">
                  <a:avLst/>
                </a:prstGeom>
              </p:spPr>
            </p:pic>
            <p:sp>
              <p:nvSpPr>
                <p:cNvPr id="83" name="正方形/長方形 82">
                  <a:extLst>
                    <a:ext uri="{FF2B5EF4-FFF2-40B4-BE49-F238E27FC236}">
                      <a16:creationId xmlns:a16="http://schemas.microsoft.com/office/drawing/2014/main" id="{DC219D6B-11CB-B12F-E8A9-F169E6080939}"/>
                    </a:ext>
                  </a:extLst>
                </p:cNvPr>
                <p:cNvSpPr/>
                <p:nvPr/>
              </p:nvSpPr>
              <p:spPr>
                <a:xfrm>
                  <a:off x="6009342" y="4524581"/>
                  <a:ext cx="878095" cy="2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000" dirty="0">
                      <a:solidFill>
                        <a:schemeClr val="bg1"/>
                      </a:solidFill>
                      <a:latin typeface="Meiryo UI" panose="020B0604030504040204" pitchFamily="50" charset="-128"/>
                      <a:ea typeface="Meiryo UI" panose="020B0604030504040204" pitchFamily="50" charset="-128"/>
                    </a:rPr>
                    <a:t>プロジェクト先</a:t>
                  </a:r>
                </a:p>
              </p:txBody>
            </p:sp>
          </p:grpSp>
          <p:pic>
            <p:nvPicPr>
              <p:cNvPr id="80" name="グラフィックス 79" descr="ドキュメント 枠線">
                <a:extLst>
                  <a:ext uri="{FF2B5EF4-FFF2-40B4-BE49-F238E27FC236}">
                    <a16:creationId xmlns:a16="http://schemas.microsoft.com/office/drawing/2014/main" id="{1F16EBBE-186C-D798-0B47-5FC78884E9F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37122" y="2873932"/>
                <a:ext cx="353710" cy="353710"/>
              </a:xfrm>
              <a:prstGeom prst="rect">
                <a:avLst/>
              </a:prstGeom>
            </p:spPr>
          </p:pic>
          <p:sp>
            <p:nvSpPr>
              <p:cNvPr id="81" name="乗算記号 80">
                <a:extLst>
                  <a:ext uri="{FF2B5EF4-FFF2-40B4-BE49-F238E27FC236}">
                    <a16:creationId xmlns:a16="http://schemas.microsoft.com/office/drawing/2014/main" id="{26EAB199-BB2F-5E53-747E-94FB5D037749}"/>
                  </a:ext>
                </a:extLst>
              </p:cNvPr>
              <p:cNvSpPr/>
              <p:nvPr/>
            </p:nvSpPr>
            <p:spPr>
              <a:xfrm>
                <a:off x="194580" y="2819070"/>
                <a:ext cx="257389" cy="257389"/>
              </a:xfrm>
              <a:prstGeom prst="mathMultiply">
                <a:avLst>
                  <a:gd name="adj1" fmla="val 17880"/>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grpSp>
        <p:pic>
          <p:nvPicPr>
            <p:cNvPr id="133" name="グラフィックス 132" descr="建物 単色塗りつぶし">
              <a:extLst>
                <a:ext uri="{FF2B5EF4-FFF2-40B4-BE49-F238E27FC236}">
                  <a16:creationId xmlns:a16="http://schemas.microsoft.com/office/drawing/2014/main" id="{8C757968-0433-96F5-5C24-50DE06DBA8A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403459" y="1365250"/>
              <a:ext cx="601637" cy="601637"/>
            </a:xfrm>
            <a:prstGeom prst="rect">
              <a:avLst/>
            </a:prstGeom>
          </p:spPr>
        </p:pic>
      </p:grpSp>
      <p:grpSp>
        <p:nvGrpSpPr>
          <p:cNvPr id="25" name="グループ化 24">
            <a:extLst>
              <a:ext uri="{FF2B5EF4-FFF2-40B4-BE49-F238E27FC236}">
                <a16:creationId xmlns:a16="http://schemas.microsoft.com/office/drawing/2014/main" id="{778A6384-3EA2-5045-E461-404ABBCB83D0}"/>
              </a:ext>
            </a:extLst>
          </p:cNvPr>
          <p:cNvGrpSpPr/>
          <p:nvPr/>
        </p:nvGrpSpPr>
        <p:grpSpPr>
          <a:xfrm>
            <a:off x="8696452" y="1766692"/>
            <a:ext cx="758873" cy="628250"/>
            <a:chOff x="8704072" y="1827652"/>
            <a:chExt cx="758873" cy="628250"/>
          </a:xfrm>
        </p:grpSpPr>
        <p:grpSp>
          <p:nvGrpSpPr>
            <p:cNvPr id="87" name="グループ化 86">
              <a:extLst>
                <a:ext uri="{FF2B5EF4-FFF2-40B4-BE49-F238E27FC236}">
                  <a16:creationId xmlns:a16="http://schemas.microsoft.com/office/drawing/2014/main" id="{2F879B91-B4E8-86FB-E21A-0F5AC8DC4489}"/>
                </a:ext>
              </a:extLst>
            </p:cNvPr>
            <p:cNvGrpSpPr/>
            <p:nvPr/>
          </p:nvGrpSpPr>
          <p:grpSpPr>
            <a:xfrm>
              <a:off x="8704072" y="1833809"/>
              <a:ext cx="758873" cy="622093"/>
              <a:chOff x="5970226" y="3997256"/>
              <a:chExt cx="758873" cy="622093"/>
            </a:xfrm>
          </p:grpSpPr>
          <p:pic>
            <p:nvPicPr>
              <p:cNvPr id="124" name="グラフィックス 123" descr="病院">
                <a:extLst>
                  <a:ext uri="{FF2B5EF4-FFF2-40B4-BE49-F238E27FC236}">
                    <a16:creationId xmlns:a16="http://schemas.microsoft.com/office/drawing/2014/main" id="{1283F9C3-E5CA-710F-7AFC-012BE87EB06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290055" y="3997256"/>
                <a:ext cx="426314" cy="454668"/>
              </a:xfrm>
              <a:prstGeom prst="rect">
                <a:avLst/>
              </a:prstGeom>
            </p:spPr>
          </p:pic>
          <p:sp>
            <p:nvSpPr>
              <p:cNvPr id="125" name="正方形/長方形 124">
                <a:extLst>
                  <a:ext uri="{FF2B5EF4-FFF2-40B4-BE49-F238E27FC236}">
                    <a16:creationId xmlns:a16="http://schemas.microsoft.com/office/drawing/2014/main" id="{9F0808E0-2C4B-FD0A-F0EF-E6A62550D2F2}"/>
                  </a:ext>
                </a:extLst>
              </p:cNvPr>
              <p:cNvSpPr/>
              <p:nvPr/>
            </p:nvSpPr>
            <p:spPr>
              <a:xfrm>
                <a:off x="5970226" y="4411533"/>
                <a:ext cx="758873" cy="207816"/>
              </a:xfrm>
              <a:prstGeom prst="rect">
                <a:avLst/>
              </a:prstGeom>
              <a:solidFill>
                <a:srgbClr val="0F7B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36000" rIns="36000" bIns="45720" numCol="1" spcCol="0" rtlCol="0" fromWordArt="0" anchor="ctr" anchorCtr="0" forceAA="0" compatLnSpc="1">
                <a:prstTxWarp prst="textNoShape">
                  <a:avLst/>
                </a:prstTxWarp>
                <a:noAutofit/>
              </a:bodyPr>
              <a:lstStyle/>
              <a:p>
                <a:pPr algn="ctr"/>
                <a:r>
                  <a:rPr kumimoji="1" lang="ja-JP" altLang="en-US" sz="1000" dirty="0">
                    <a:solidFill>
                      <a:schemeClr val="bg1"/>
                    </a:solidFill>
                    <a:latin typeface="Meiryo UI" panose="020B0604030504040204" pitchFamily="50" charset="-128"/>
                    <a:ea typeface="Meiryo UI" panose="020B0604030504040204" pitchFamily="50" charset="-128"/>
                  </a:rPr>
                  <a:t>プロジェクト先</a:t>
                </a:r>
              </a:p>
            </p:txBody>
          </p:sp>
        </p:grpSp>
        <p:pic>
          <p:nvPicPr>
            <p:cNvPr id="134" name="グラフィックス 133" descr="建物 単色塗りつぶし">
              <a:extLst>
                <a:ext uri="{FF2B5EF4-FFF2-40B4-BE49-F238E27FC236}">
                  <a16:creationId xmlns:a16="http://schemas.microsoft.com/office/drawing/2014/main" id="{51733F03-AF51-3531-9B87-D00354C4008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15339" y="1827652"/>
              <a:ext cx="401870" cy="401870"/>
            </a:xfrm>
            <a:prstGeom prst="rect">
              <a:avLst/>
            </a:prstGeom>
          </p:spPr>
        </p:pic>
      </p:grpSp>
      <p:sp>
        <p:nvSpPr>
          <p:cNvPr id="53" name="スライド番号プレースホルダー 52">
            <a:extLst>
              <a:ext uri="{FF2B5EF4-FFF2-40B4-BE49-F238E27FC236}">
                <a16:creationId xmlns:a16="http://schemas.microsoft.com/office/drawing/2014/main" id="{A9D62338-EE96-68C9-676E-6908E66C4F31}"/>
              </a:ext>
            </a:extLst>
          </p:cNvPr>
          <p:cNvSpPr>
            <a:spLocks noGrp="1"/>
          </p:cNvSpPr>
          <p:nvPr>
            <p:ph type="sldNum" sz="quarter" idx="11"/>
          </p:nvPr>
        </p:nvSpPr>
        <p:spPr/>
        <p:txBody>
          <a:body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10816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22382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1257299"/>
            <a:ext cx="1199300" cy="217170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3347203857"/>
              </p:ext>
            </p:extLst>
          </p:nvPr>
        </p:nvGraphicFramePr>
        <p:xfrm>
          <a:off x="1683307" y="1984216"/>
          <a:ext cx="7890904" cy="1447995"/>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350585">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50585">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ja-JP" altLang="en-US" sz="1000" dirty="0">
                          <a:solidFill>
                            <a:schemeClr val="tx1"/>
                          </a:solidFill>
                          <a:latin typeface="+mn-ea"/>
                          <a:ea typeface="+mn-ea"/>
                        </a:rPr>
                        <a:t>内容の改ざんまたは発行元を偽ったスキルマップ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ja-JP" altLang="en-US" sz="1000" dirty="0">
                          <a:solidFill>
                            <a:schemeClr val="tx1"/>
                          </a:solidFill>
                          <a:latin typeface="+mn-ea"/>
                          <a:ea typeface="+mn-ea"/>
                        </a:rPr>
                        <a:t>スキルマップ情報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ja-JP" altLang="en-US" sz="1000" dirty="0">
                          <a:solidFill>
                            <a:schemeClr val="tx1"/>
                          </a:solidFill>
                          <a:latin typeface="+mn-ea"/>
                          <a:ea typeface="+mn-ea"/>
                        </a:rPr>
                        <a:t>電子署名及び電子証明書検証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ja-JP" altLang="en-US" sz="1000" dirty="0">
                          <a:solidFill>
                            <a:schemeClr val="tx1"/>
                          </a:solidFill>
                          <a:latin typeface="+mn-ea"/>
                          <a:ea typeface="+mn-ea"/>
                        </a:rPr>
                        <a:t>プロジェクト先</a:t>
                      </a:r>
                      <a:endParaRPr kumimoji="1" lang="en-US" altLang="ja-JP" sz="1000"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50585">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発行元を偽った依頼文書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文書発行元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n-ea"/>
                          <a:ea typeface="+mn-ea"/>
                          <a:cs typeface="Arial" charset="0"/>
                        </a:rPr>
                        <a:t>e</a:t>
                      </a: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シール検証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所属大学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3570462"/>
                  </a:ext>
                </a:extLst>
              </a:tr>
              <a:tr h="350585">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n-ea"/>
                          <a:ea typeface="Yu Gothic UI"/>
                          <a:cs typeface="Arial" charset="0"/>
                        </a:rPr>
                        <a:t>発行元を偽った</a:t>
                      </a: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回答文書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n-ea"/>
                          <a:ea typeface="+mn-ea"/>
                          <a:cs typeface="Arial" charset="0"/>
                        </a:rPr>
                        <a:t>文書発行元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n-ea"/>
                          <a:ea typeface="Yu Gothic UI"/>
                          <a:cs typeface="Arial" charset="0"/>
                        </a:rPr>
                        <a:t>e</a:t>
                      </a:r>
                      <a:r>
                        <a:rPr kumimoji="1" lang="ja-JP" altLang="en-US" sz="1000" b="0" i="0" u="none" strike="noStrike" kern="1200" cap="none" spc="0" normalizeH="0" baseline="0" noProof="0" dirty="0">
                          <a:ln>
                            <a:noFill/>
                          </a:ln>
                          <a:solidFill>
                            <a:schemeClr val="tx1"/>
                          </a:solidFill>
                          <a:effectLst/>
                          <a:uLnTx/>
                          <a:uFillTx/>
                          <a:latin typeface="+mn-ea"/>
                          <a:ea typeface="Yu Gothic UI"/>
                          <a:cs typeface="Arial" charset="0"/>
                        </a:rPr>
                        <a:t>シール検証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sz="1000" kern="1200" dirty="0">
                          <a:solidFill>
                            <a:schemeClr val="tx1"/>
                          </a:solidFill>
                          <a:latin typeface="+mn-ea"/>
                          <a:ea typeface="Yu Gothic UI"/>
                          <a:cs typeface="+mn-cs"/>
                        </a:rPr>
                        <a:t>プロジェクト先</a:t>
                      </a:r>
                      <a:endParaRPr kumimoji="1" lang="en-US" altLang="ja-JP" sz="1000" kern="1200" dirty="0">
                        <a:solidFill>
                          <a:schemeClr val="tx1"/>
                        </a:solidFill>
                        <a:latin typeface="+mn-ea"/>
                        <a:ea typeface="Yu Gothic UI"/>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4" y="1263654"/>
            <a:ext cx="7890909" cy="52322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latin typeface="Arial"/>
                <a:ea typeface="Meiryo UI"/>
                <a:cs typeface="+mn-cs"/>
              </a:rPr>
              <a:t>電子</a:t>
            </a:r>
            <a:r>
              <a:rPr kumimoji="1" lang="ja-JP" altLang="en-US" sz="1400" b="0" i="0" u="none" strike="noStrike" kern="1200" cap="none" spc="0" normalizeH="0" baseline="0" noProof="0" dirty="0">
                <a:ln>
                  <a:noFill/>
                </a:ln>
                <a:effectLst/>
                <a:uLnTx/>
                <a:uFillTx/>
                <a:latin typeface="Arial"/>
                <a:ea typeface="Meiryo UI"/>
                <a:cs typeface="+mn-cs"/>
              </a:rPr>
              <a:t>署名及び電子証明書を発行し、提示情報の改ざん有無、信憑性の確認を可能とする</a:t>
            </a:r>
            <a:endParaRPr kumimoji="1" lang="en-US" altLang="ja-JP" sz="1400" b="0" i="0" u="none" strike="noStrike" kern="1200" cap="none" spc="0" normalizeH="0" baseline="0" noProof="0" dirty="0">
              <a:ln>
                <a:noFill/>
              </a:ln>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400" dirty="0">
                <a:latin typeface="Arial"/>
                <a:ea typeface="Meiryo UI"/>
                <a:cs typeface="+mn-cs"/>
              </a:rPr>
              <a:t>e</a:t>
            </a:r>
            <a:r>
              <a:rPr kumimoji="1" lang="ja-JP" altLang="en-US" sz="1400" dirty="0">
                <a:latin typeface="Arial"/>
                <a:ea typeface="Meiryo UI"/>
                <a:cs typeface="+mn-cs"/>
              </a:rPr>
              <a:t>シールを電子文書に付与することで、電子文書の発行元の検証を可能とする</a:t>
            </a:r>
            <a:endParaRPr kumimoji="1" lang="en-US" altLang="ja-JP" sz="1400" dirty="0">
              <a:latin typeface="Arial"/>
              <a:ea typeface="Meiryo UI"/>
              <a:cs typeface="+mn-cs"/>
            </a:endParaRPr>
          </a:p>
        </p:txBody>
      </p:sp>
      <p:sp>
        <p:nvSpPr>
          <p:cNvPr id="13" name="正方形/長方形 12"/>
          <p:cNvSpPr/>
          <p:nvPr/>
        </p:nvSpPr>
        <p:spPr>
          <a:xfrm>
            <a:off x="331788" y="4822355"/>
            <a:ext cx="1199300" cy="169274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822357"/>
            <a:ext cx="7894268" cy="1692743"/>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　ヒアリングを通じて大学と企業の期待感を明らかにした。大学では技術職員の組織全体での活用が期待され、他大学との情報交換やスキルアップが促進される。企業側では技術職員が主体的に作業を行い、企業が求める成果（新規事業立ち上げ、効率化など）をより達成しやすくなる。</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　スキルカタログの標準化に取り組み、ステークホルダー間での目的・意義の共有を行った。具体的には琉球大学と共に特定分野のスキルカタログ、スキルマップを作成し、評価を行った。また研究基盤協議会</a:t>
            </a:r>
            <a:r>
              <a:rPr kumimoji="1" lang="en-US" altLang="ja-JP" sz="1400" b="0" i="0" u="none" strike="noStrike" kern="1200" cap="none" spc="0" normalizeH="0" baseline="30000" noProof="0" dirty="0">
                <a:ln>
                  <a:noFill/>
                </a:ln>
                <a:solidFill>
                  <a:schemeClr val="tx1"/>
                </a:solidFill>
                <a:effectLst/>
                <a:uLnTx/>
                <a:uFillTx/>
                <a:latin typeface="Arial"/>
                <a:ea typeface="Meiryo UI"/>
                <a:cs typeface="+mn-cs"/>
              </a:rPr>
              <a: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と連携しプロセス、ガバナンス、ビジネスモデルの協議を行った。本実証事業の取り組みを他大学にも紹介し、賛同を得て、スキルカタログ作成の取り組み</a:t>
            </a:r>
            <a:r>
              <a:rPr kumimoji="1" lang="ja-JP" altLang="en-US" sz="1400" dirty="0">
                <a:solidFill>
                  <a:schemeClr val="tx1"/>
                </a:solidFill>
                <a:latin typeface="Arial"/>
                <a:ea typeface="Meiryo UI"/>
              </a:rPr>
              <a:t>や標準化を進める動きが広がった</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a:t>
            </a:r>
          </a:p>
        </p:txBody>
      </p:sp>
      <p:sp>
        <p:nvSpPr>
          <p:cNvPr id="14" name="正方形/長方形 13"/>
          <p:cNvSpPr/>
          <p:nvPr/>
        </p:nvSpPr>
        <p:spPr>
          <a:xfrm>
            <a:off x="1679945" y="3558012"/>
            <a:ext cx="7894268" cy="113986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本実証では特に以下の観点の把握・整理に注力した。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342900" indent="-342900" fontAlgn="auto">
              <a:spcBef>
                <a:spcPts val="0"/>
              </a:spcBef>
              <a:spcAft>
                <a:spcPts val="0"/>
              </a:spcAft>
              <a:buFont typeface="Wingdings" panose="05000000000000000000" pitchFamily="2" charset="2"/>
              <a:buChar char="l"/>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大学・企業双方の技術職員活用やプロジェクト形成における期待感</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スキルの質を保証するプロセスにおける、専門性の高い職務</a:t>
            </a:r>
            <a:r>
              <a:rPr kumimoji="1" lang="ja-JP" altLang="en-US" sz="1400" dirty="0">
                <a:solidFill>
                  <a:schemeClr val="tx1"/>
                </a:solidFill>
                <a:latin typeface="Arial"/>
                <a:ea typeface="Meiryo UI"/>
              </a:rPr>
              <a:t>の</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スキル把握・評価の仕組み</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データ標準化のための技術職員の職務・スキル整理</a:t>
            </a:r>
          </a:p>
        </p:txBody>
      </p:sp>
      <p:sp>
        <p:nvSpPr>
          <p:cNvPr id="6" name="正方形/長方形 5">
            <a:extLst>
              <a:ext uri="{FF2B5EF4-FFF2-40B4-BE49-F238E27FC236}">
                <a16:creationId xmlns:a16="http://schemas.microsoft.com/office/drawing/2014/main" id="{26C4BC62-EEB8-0E2E-885A-1076A8006D05}"/>
              </a:ext>
            </a:extLst>
          </p:cNvPr>
          <p:cNvSpPr/>
          <p:nvPr/>
        </p:nvSpPr>
        <p:spPr>
          <a:xfrm>
            <a:off x="328998" y="3558012"/>
            <a:ext cx="1199300" cy="113986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ガバナンス策定・コミュニティ活動</a:t>
            </a:r>
          </a:p>
        </p:txBody>
      </p:sp>
      <p:sp>
        <p:nvSpPr>
          <p:cNvPr id="11" name="タイトル 6">
            <a:extLst>
              <a:ext uri="{FF2B5EF4-FFF2-40B4-BE49-F238E27FC236}">
                <a16:creationId xmlns:a16="http://schemas.microsoft.com/office/drawing/2014/main" id="{43A39D4A-37F6-7F45-D13A-611327434CD1}"/>
              </a:ext>
            </a:extLst>
          </p:cNvPr>
          <p:cNvSpPr>
            <a:spLocks noGrp="1"/>
          </p:cNvSpPr>
          <p:nvPr>
            <p:ph type="title"/>
          </p:nvPr>
        </p:nvSpPr>
        <p:spPr>
          <a:xfrm>
            <a:off x="417000" y="162256"/>
            <a:ext cx="9072000" cy="664063"/>
          </a:xfrm>
        </p:spPr>
        <p:txBody>
          <a:bodyPr vert="horz"/>
          <a:lstStyle/>
          <a:p>
            <a:r>
              <a:rPr lang="ja-JP" altLang="en-US" dirty="0">
                <a:latin typeface="Meiryo UI" panose="020B0604030504040204" pitchFamily="50" charset="-128"/>
                <a:ea typeface="Meiryo UI" panose="020B0604030504040204" pitchFamily="50" charset="-128"/>
              </a:rPr>
              <a:t>大学技術職員の活躍に向けたスキルの見える化：スキルの質保証と主体的情報開示の試行</a:t>
            </a:r>
            <a:r>
              <a:rPr lang="ja-JP" altLang="en-US" sz="2000" b="1" dirty="0">
                <a:latin typeface="Meiryo UI" panose="020B0604030504040204" pitchFamily="50" charset="-128"/>
                <a:ea typeface="Meiryo UI" panose="020B0604030504040204" pitchFamily="50" charset="-128"/>
              </a:rPr>
              <a:t>（富士通</a:t>
            </a:r>
            <a:r>
              <a:rPr lang="en-US" altLang="ja-JP" sz="2000" b="1" dirty="0">
                <a:latin typeface="Meiryo UI" panose="020B0604030504040204" pitchFamily="50" charset="-128"/>
                <a:ea typeface="Meiryo UI" panose="020B0604030504040204" pitchFamily="50" charset="-128"/>
              </a:rPr>
              <a:t>Japan</a:t>
            </a:r>
            <a:r>
              <a:rPr lang="ja-JP" altLang="en-US" sz="2000" b="1" dirty="0">
                <a:latin typeface="Meiryo UI" panose="020B0604030504040204" pitchFamily="50" charset="-128"/>
                <a:ea typeface="Meiryo UI" panose="020B0604030504040204" pitchFamily="50" charset="-128"/>
              </a:rPr>
              <a:t>株式会社）</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43" name="スライド番号プレースホルダー 42">
            <a:extLst>
              <a:ext uri="{FF2B5EF4-FFF2-40B4-BE49-F238E27FC236}">
                <a16:creationId xmlns:a16="http://schemas.microsoft.com/office/drawing/2014/main" id="{96432CEB-CF7F-E1D5-FA6A-5C0E6E695850}"/>
              </a:ext>
            </a:extLst>
          </p:cNvPr>
          <p:cNvSpPr>
            <a:spLocks noGrp="1"/>
          </p:cNvSpPr>
          <p:nvPr>
            <p:ph type="sldNum" sz="quarter" idx="11"/>
          </p:nvPr>
        </p:nvSpPr>
        <p:spPr/>
        <p:txBody>
          <a:bodyPr/>
          <a:lstStyle/>
          <a:p>
            <a:fld id="{AA5FCFE5-FE56-4EF1-80A8-07776887C2A1}" type="slidenum">
              <a:rPr lang="ja-JP" altLang="en-US" smtClean="0"/>
              <a:pPr/>
              <a:t>2</a:t>
            </a:fld>
            <a:endParaRPr lang="ja-JP" altLang="en-US" dirty="0"/>
          </a:p>
        </p:txBody>
      </p:sp>
      <p:sp>
        <p:nvSpPr>
          <p:cNvPr id="3" name="テキスト ボックス 2">
            <a:extLst>
              <a:ext uri="{FF2B5EF4-FFF2-40B4-BE49-F238E27FC236}">
                <a16:creationId xmlns:a16="http://schemas.microsoft.com/office/drawing/2014/main" id="{219E7E1C-AC0F-B50D-3D9A-F609D3C7CE85}"/>
              </a:ext>
            </a:extLst>
          </p:cNvPr>
          <p:cNvSpPr txBox="1"/>
          <p:nvPr/>
        </p:nvSpPr>
        <p:spPr bwMode="gray">
          <a:xfrm>
            <a:off x="3480370" y="6530005"/>
            <a:ext cx="6108800" cy="246221"/>
          </a:xfrm>
          <a:prstGeom prst="rect">
            <a:avLst/>
          </a:prstGeom>
          <a:noFill/>
        </p:spPr>
        <p:txBody>
          <a:bodyPr wrap="square" lIns="0" tIns="0" rIns="0" bIns="0" rtlCol="0">
            <a:sp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800" dirty="0">
                <a:solidFill>
                  <a:prstClr val="black"/>
                </a:solidFill>
                <a:latin typeface="Meiryo UI" panose="020B0604030504040204" pitchFamily="50" charset="-128"/>
                <a:ea typeface="Meiryo UI" panose="020B0604030504040204" pitchFamily="50" charset="-128"/>
                <a:cs typeface="+mn-cs"/>
              </a:rPr>
              <a:t>※</a:t>
            </a:r>
            <a:r>
              <a:rPr kumimoji="1" lang="zh-TW" altLang="en-US" sz="800" dirty="0">
                <a:solidFill>
                  <a:prstClr val="black"/>
                </a:solidFill>
                <a:latin typeface="Meiryo UI" panose="020B0604030504040204" pitchFamily="50" charset="-128"/>
                <a:ea typeface="Meiryo UI" panose="020B0604030504040204" pitchFamily="50" charset="-128"/>
                <a:cs typeface="+mn-cs"/>
              </a:rPr>
              <a:t>研究基盤</a:t>
            </a:r>
            <a:r>
              <a:rPr kumimoji="1" lang="ja-JP" altLang="en-US" sz="800" dirty="0">
                <a:solidFill>
                  <a:prstClr val="black"/>
                </a:solidFill>
                <a:latin typeface="Meiryo UI" panose="020B0604030504040204" pitchFamily="50" charset="-128"/>
                <a:ea typeface="Meiryo UI" panose="020B0604030504040204" pitchFamily="50" charset="-128"/>
                <a:cs typeface="+mn-cs"/>
              </a:rPr>
              <a:t>協議会</a:t>
            </a:r>
            <a:endParaRPr kumimoji="1" lang="en-US" altLang="zh-TW" sz="800" dirty="0">
              <a:solidFill>
                <a:prstClr val="black"/>
              </a:solidFill>
              <a:latin typeface="Meiryo UI" panose="020B0604030504040204" pitchFamily="50" charset="-128"/>
              <a:ea typeface="Meiryo UI" panose="020B0604030504040204" pitchFamily="50" charset="-128"/>
              <a:cs typeface="+mn-cs"/>
            </a:endParaRPr>
          </a:p>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800" dirty="0">
                <a:solidFill>
                  <a:prstClr val="black"/>
                </a:solidFill>
                <a:latin typeface="Meiryo UI" panose="020B0604030504040204" pitchFamily="50" charset="-128"/>
                <a:ea typeface="Meiryo UI" panose="020B0604030504040204" pitchFamily="50" charset="-128"/>
                <a:cs typeface="+mn-cs"/>
              </a:rPr>
              <a:t>&lt;https://www.jcore2023.jp/&gt;</a:t>
            </a:r>
            <a:endParaRPr kumimoji="1"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3778848-7035-4A07-9844-4B2584BF39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9ADBDF-C074-4DF0-B5BC-8EB74F186F54}">
  <ds:schemaRefs>
    <ds:schemaRef ds:uri="http://schemas.microsoft.com/sharepoint/v3/contenttype/forms"/>
  </ds:schemaRefs>
</ds:datastoreItem>
</file>

<file path=customXml/itemProps3.xml><?xml version="1.0" encoding="utf-8"?>
<ds:datastoreItem xmlns:ds="http://schemas.openxmlformats.org/officeDocument/2006/customXml" ds:itemID="{9AD6DB03-DD50-45FA-B510-5BF329AC39A0}">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642</Words>
  <Application>Microsoft Office PowerPoint</Application>
  <PresentationFormat>A4 210 x 297 mm</PresentationFormat>
  <Paragraphs>78</Paragraphs>
  <Slides>2</Slides>
  <Notes>2</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Yu Gothic UI</vt:lpstr>
      <vt:lpstr>Arial</vt:lpstr>
      <vt:lpstr>Calibri</vt:lpstr>
      <vt:lpstr>Calibri Light</vt:lpstr>
      <vt:lpstr>Verdana</vt:lpstr>
      <vt:lpstr>Wingdings</vt:lpstr>
      <vt:lpstr>DT Template_A4_J_202201</vt:lpstr>
      <vt:lpstr>think-cell スライド</vt:lpstr>
      <vt:lpstr>大学技術職員の活躍に向けたスキルの見える化：スキルの質保証と主体的情報開示の試行（富士通Japan株式会社）（1/2）</vt:lpstr>
      <vt:lpstr>大学技術職員の活躍に向けたスキルの見える化：スキルの質保証と主体的情報開示の試行（富士通Japan株式会社）（2/2）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2024-03-23T06:39:33Z</dcterms:created>
  <dcterms:modified xsi:type="dcterms:W3CDTF">2024-06-04T08:02:23Z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2024-03-23T06:39:37Z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a6a6ed48-9ff0-4499-8ff9-ea5620c55f26</vt:lpwstr>
  </property>
  <property fmtid="{D5CDD505-2E9C-101B-9397-08002B2CF9AE}" pid="8" name="MSIP_Label_ea60d57e-af5b-4752-ac57-3e4f28ca11dc_ContentBits">
    <vt:lpwstr>0</vt:lpwstr>
  </property>
  <property fmtid="{D5CDD505-2E9C-101B-9397-08002B2CF9AE}" pid="9" name="MSIP_Label_a7295cc1-d279-42ac-ab4d-3b0f4fece050_Enabled">
    <vt:lpwstr>true</vt:lpwstr>
  </property>
  <property fmtid="{D5CDD505-2E9C-101B-9397-08002B2CF9AE}" pid="10" name="MSIP_Label_a7295cc1-d279-42ac-ab4d-3b0f4fece050_SetDate">
    <vt:lpwstr>2024-03-25T02:06:36Z</vt:lpwstr>
  </property>
  <property fmtid="{D5CDD505-2E9C-101B-9397-08002B2CF9AE}" pid="11" name="MSIP_Label_a7295cc1-d279-42ac-ab4d-3b0f4fece050_Method">
    <vt:lpwstr>Standard</vt:lpwstr>
  </property>
  <property fmtid="{D5CDD505-2E9C-101B-9397-08002B2CF9AE}" pid="12" name="MSIP_Label_a7295cc1-d279-42ac-ab4d-3b0f4fece050_Name">
    <vt:lpwstr>FUJITSU-RESTRICTED​</vt:lpwstr>
  </property>
  <property fmtid="{D5CDD505-2E9C-101B-9397-08002B2CF9AE}" pid="13" name="MSIP_Label_a7295cc1-d279-42ac-ab4d-3b0f4fece050_SiteId">
    <vt:lpwstr>a19f121d-81e1-4858-a9d8-736e267fd4c7</vt:lpwstr>
  </property>
  <property fmtid="{D5CDD505-2E9C-101B-9397-08002B2CF9AE}" pid="14" name="MSIP_Label_a7295cc1-d279-42ac-ab4d-3b0f4fece050_ActionId">
    <vt:lpwstr>48c90599-25ce-4f28-8650-12e113275f3f</vt:lpwstr>
  </property>
  <property fmtid="{D5CDD505-2E9C-101B-9397-08002B2CF9AE}" pid="15" name="MSIP_Label_a7295cc1-d279-42ac-ab4d-3b0f4fece050_ContentBits">
    <vt:lpwstr>0</vt:lpwstr>
  </property>
  <property fmtid="{D5CDD505-2E9C-101B-9397-08002B2CF9AE}" pid="16" name="ContentTypeId">
    <vt:lpwstr>0x010100232F9C2F28AFE34988257E434D6816F1</vt:lpwstr>
  </property>
  <property fmtid="{D5CDD505-2E9C-101B-9397-08002B2CF9AE}" pid="17" name="MediaServiceImageTags">
    <vt:lpwstr/>
  </property>
</Properties>
</file>