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08" r:id="rId4"/>
  </p:sldMasterIdLst>
  <p:notesMasterIdLst>
    <p:notesMasterId r:id="rId7"/>
  </p:notesMasterIdLst>
  <p:handoutMasterIdLst>
    <p:handoutMasterId r:id="rId8"/>
  </p:handoutMasterIdLst>
  <p:sldIdLst>
    <p:sldId id="2147472660" r:id="rId5"/>
    <p:sldId id="2147472661" r:id="rId6"/>
  </p:sldIdLst>
  <p:sldSz cx="9906000" cy="6858000" type="A4"/>
  <p:notesSz cx="6807200" cy="9939338"/>
  <p:custDataLst>
    <p:tags r:id="rId9"/>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12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7B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14" autoAdjust="0"/>
    <p:restoredTop sz="96391" autoAdjust="0"/>
  </p:normalViewPr>
  <p:slideViewPr>
    <p:cSldViewPr snapToGrid="0" showGuides="1">
      <p:cViewPr varScale="1">
        <p:scale>
          <a:sx n="73" d="100"/>
          <a:sy n="73" d="100"/>
        </p:scale>
        <p:origin x="720" y="66"/>
      </p:cViewPr>
      <p:guideLst>
        <p:guide pos="312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4" d="100"/>
          <a:sy n="74" d="100"/>
        </p:scale>
        <p:origin x="40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tags" Target="tags/tag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C85D748-EDF5-72AD-A12B-11D25A8930BA}"/>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0E94C6B-CEBE-A8BC-2562-5DDE6897DCCC}"/>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F2C8F3A3-07AD-427D-8E22-DD858B88B29D}" type="datetimeFigureOut">
              <a:rPr kumimoji="1" lang="ja-JP" altLang="en-US" smtClean="0"/>
              <a:t>2024/6/4</a:t>
            </a:fld>
            <a:endParaRPr kumimoji="1" lang="ja-JP" altLang="en-US"/>
          </a:p>
        </p:txBody>
      </p:sp>
      <p:sp>
        <p:nvSpPr>
          <p:cNvPr id="4" name="フッター プレースホルダー 3">
            <a:extLst>
              <a:ext uri="{FF2B5EF4-FFF2-40B4-BE49-F238E27FC236}">
                <a16:creationId xmlns:a16="http://schemas.microsoft.com/office/drawing/2014/main" id="{91B140E9-14C2-A29D-1107-2D0B2711F652}"/>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763F226-09A3-D57E-BF47-E11E079CB5D9}"/>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2991E0DE-9570-4C61-AE68-708F6D0731A7}" type="slidenum">
              <a:rPr kumimoji="1" lang="ja-JP" altLang="en-US" smtClean="0"/>
              <a:t>‹#›</a:t>
            </a:fld>
            <a:endParaRPr kumimoji="1" lang="ja-JP" altLang="en-US"/>
          </a:p>
        </p:txBody>
      </p:sp>
    </p:spTree>
    <p:extLst>
      <p:ext uri="{BB962C8B-B14F-4D97-AF65-F5344CB8AC3E}">
        <p14:creationId xmlns:p14="http://schemas.microsoft.com/office/powerpoint/2010/main" val="176391025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375" cy="4989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2024/6/4</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36" tIns="46118" rIns="92236" bIns="46118" rtlCol="0" anchor="ctr"/>
          <a:lstStyle/>
          <a:p>
            <a:endParaRPr lang="ja-JP" altLang="en-US" dirty="0"/>
          </a:p>
        </p:txBody>
      </p:sp>
      <p:sp>
        <p:nvSpPr>
          <p:cNvPr id="5" name="ノート プレースホルダー 4"/>
          <p:cNvSpPr>
            <a:spLocks noGrp="1"/>
          </p:cNvSpPr>
          <p:nvPr>
            <p:ph type="body" sz="quarter" idx="3"/>
          </p:nvPr>
        </p:nvSpPr>
        <p:spPr>
          <a:xfrm>
            <a:off x="680239" y="4783357"/>
            <a:ext cx="5446723" cy="3913364"/>
          </a:xfrm>
          <a:prstGeom prst="rect">
            <a:avLst/>
          </a:prstGeom>
        </p:spPr>
        <p:txBody>
          <a:bodyPr vert="horz" lIns="92236" tIns="46118" rIns="92236" bIns="46118"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4DE13BB-FCB6-4491-A87D-1E9BA7500F8E}" type="slidenum">
              <a:rPr kumimoji="1" lang="ja-JP" altLang="en-US" smtClean="0"/>
              <a:pPr/>
              <a:t>1</a:t>
            </a:fld>
            <a:endParaRPr kumimoji="1" lang="ja-JP" altLang="en-US"/>
          </a:p>
        </p:txBody>
      </p:sp>
    </p:spTree>
    <p:extLst>
      <p:ext uri="{BB962C8B-B14F-4D97-AF65-F5344CB8AC3E}">
        <p14:creationId xmlns:p14="http://schemas.microsoft.com/office/powerpoint/2010/main" val="118143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lang="ja-JP" altLang="en-US" sz="1200" dirty="0">
              <a:solidFill>
                <a:schemeClr val="accent2">
                  <a:lumMod val="75000"/>
                  <a:lumOff val="25000"/>
                </a:schemeClr>
              </a:solidFill>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25798597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502286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689363007"/>
      </p:ext>
    </p:extLst>
  </p:cSld>
  <p:clrMapOvr>
    <a:masterClrMapping/>
  </p:clrMapOvr>
  <p:hf hdr="0"/>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3"/>
            </p:custDataLst>
            <p:extLst>
              <p:ext uri="{D42A27DB-BD31-4B8C-83A1-F6EECF244321}">
                <p14:modId xmlns:p14="http://schemas.microsoft.com/office/powerpoint/2010/main" val="14359238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63" imgH="564" progId="TCLayout.ActiveDocument.1">
                  <p:embed/>
                </p:oleObj>
              </mc:Choice>
              <mc:Fallback>
                <p:oleObj name="think-cell スライド" r:id="rId4" imgW="563" imgH="564"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endParaRPr kumimoji="1" lang="en-US" altLang="ja-JP" dirty="0"/>
          </a:p>
          <a:p>
            <a:pPr lvl="2"/>
            <a:r>
              <a:rPr kumimoji="1" lang="ja-JP" altLang="en-US" dirty="0"/>
              <a:t>第 </a:t>
            </a:r>
            <a:r>
              <a:rPr kumimoji="1" lang="en-US" altLang="ja-JP" dirty="0"/>
              <a:t>2 </a:t>
            </a:r>
            <a:r>
              <a:rPr kumimoji="1" lang="ja-JP" altLang="en-US" dirty="0"/>
              <a:t>レベル</a:t>
            </a:r>
            <a:endParaRPr kumimoji="1" lang="en-US" altLang="ja-JP" dirty="0"/>
          </a:p>
          <a:p>
            <a:pPr lvl="3"/>
            <a:r>
              <a:rPr kumimoji="1" lang="ja-JP" altLang="en-US" dirty="0"/>
              <a:t>第 </a:t>
            </a:r>
            <a:r>
              <a:rPr kumimoji="1" lang="en-US" altLang="ja-JP" dirty="0"/>
              <a:t>3 </a:t>
            </a:r>
            <a:r>
              <a:rPr kumimoji="1" lang="ja-JP" altLang="en-US" dirty="0"/>
              <a:t>レベル</a:t>
            </a:r>
            <a:endParaRPr kumimoji="1" lang="en-US" altLang="ja-JP" dirty="0"/>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4508167" y="6444000"/>
            <a:ext cx="889667" cy="169277"/>
          </a:xfrm>
          <a:prstGeom prst="rect">
            <a:avLst/>
          </a:prstGeom>
        </p:spPr>
        <p:txBody>
          <a:bodyPr vert="horz" wrap="none" lIns="0" tIns="0" rIns="0" bIns="0" rtlCol="0" anchor="t" anchorCtr="0">
            <a:spAutoFit/>
          </a:bodyPr>
          <a:lstStyle>
            <a:lvl1pPr>
              <a:defRPr kumimoji="1" lang="en-US" altLang="ja-JP" sz="1100" smtClean="0">
                <a:solidFill>
                  <a:srgbClr val="75787B"/>
                </a:solidFill>
                <a:latin typeface="+mn-lt"/>
                <a:cs typeface="+mn-cs"/>
              </a:defRPr>
            </a:lvl1pPr>
          </a:lstStyle>
          <a:p>
            <a:pPr algn="ctr"/>
            <a:r>
              <a:rPr lang="en-US"/>
              <a:t>&lt; Confidential &gt;</a:t>
            </a:r>
            <a:endParaRPr lang="en-US" dirty="0"/>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36" r:id="rId1"/>
  </p:sldLayoutIdLst>
  <p:hf hdr="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1" orient="horz" pos="96">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6" orient="horz" pos="504">
          <p15:clr>
            <a:srgbClr val="A4A3A4"/>
          </p15:clr>
        </p15:guide>
        <p15:guide id="7" orient="horz" pos="640">
          <p15:clr>
            <a:srgbClr val="A4A3A4"/>
          </p15:clr>
        </p15:guide>
        <p15:guide id="8" orient="horz" pos="935">
          <p15:clr>
            <a:srgbClr val="A4A3A4"/>
          </p15:clr>
        </p15:guide>
        <p15:guide id="9" orient="horz" pos="3974">
          <p15:clr>
            <a:srgbClr val="A4A3A4"/>
          </p15:clr>
        </p15:guide>
        <p15:guide id="10" orient="horz" pos="4156">
          <p15:clr>
            <a:srgbClr val="A4A3A4"/>
          </p15:clr>
        </p15:guide>
        <p15:guide id="11" orient="horz" pos="4269">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svg"/><Relationship Id="rId3" Type="http://schemas.openxmlformats.org/officeDocument/2006/relationships/notesSlide" Target="../notesSlides/notesSlide1.xml"/><Relationship Id="rId7" Type="http://schemas.openxmlformats.org/officeDocument/2006/relationships/image" Target="../media/image4.svg"/><Relationship Id="rId12" Type="http://schemas.openxmlformats.org/officeDocument/2006/relationships/image" Target="../media/image9.png"/><Relationship Id="rId17" Type="http://schemas.openxmlformats.org/officeDocument/2006/relationships/image" Target="../media/image14.svg"/><Relationship Id="rId2" Type="http://schemas.openxmlformats.org/officeDocument/2006/relationships/slideLayout" Target="../slideLayouts/slideLayout1.xml"/><Relationship Id="rId16" Type="http://schemas.openxmlformats.org/officeDocument/2006/relationships/image" Target="../media/image13.png"/><Relationship Id="rId1" Type="http://schemas.openxmlformats.org/officeDocument/2006/relationships/tags" Target="../tags/tag4.xml"/><Relationship Id="rId6" Type="http://schemas.openxmlformats.org/officeDocument/2006/relationships/image" Target="../media/image3.png"/><Relationship Id="rId11" Type="http://schemas.openxmlformats.org/officeDocument/2006/relationships/image" Target="../media/image8.svg"/><Relationship Id="rId5" Type="http://schemas.openxmlformats.org/officeDocument/2006/relationships/image" Target="../media/image2.emf"/><Relationship Id="rId15" Type="http://schemas.openxmlformats.org/officeDocument/2006/relationships/image" Target="../media/image12.svg"/><Relationship Id="rId10" Type="http://schemas.openxmlformats.org/officeDocument/2006/relationships/image" Target="../media/image7.png"/><Relationship Id="rId4" Type="http://schemas.openxmlformats.org/officeDocument/2006/relationships/oleObject" Target="../embeddings/oleObject3.bin"/><Relationship Id="rId9" Type="http://schemas.openxmlformats.org/officeDocument/2006/relationships/image" Target="../media/image6.svg"/><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2.e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49692CB-7D99-8D43-9BED-69BAA07D3C2F}"/>
              </a:ext>
            </a:extLst>
          </p:cNvPr>
          <p:cNvGraphicFramePr>
            <a:graphicFrameLocks noChangeAspect="1"/>
          </p:cNvGraphicFramePr>
          <p:nvPr>
            <p:custDataLst>
              <p:tags r:id="rId1"/>
            </p:custDataLst>
            <p:extLst>
              <p:ext uri="{D42A27DB-BD31-4B8C-83A1-F6EECF244321}">
                <p14:modId xmlns:p14="http://schemas.microsoft.com/office/powerpoint/2010/main" val="3693212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3" name="think-cell data - do not delete" hidden="1">
                        <a:extLst>
                          <a:ext uri="{FF2B5EF4-FFF2-40B4-BE49-F238E27FC236}">
                            <a16:creationId xmlns:a16="http://schemas.microsoft.com/office/drawing/2014/main" id="{049692CB-7D99-8D43-9BED-69BAA07D3C2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タイトル 6">
            <a:extLst>
              <a:ext uri="{FF2B5EF4-FFF2-40B4-BE49-F238E27FC236}">
                <a16:creationId xmlns:a16="http://schemas.microsoft.com/office/drawing/2014/main" id="{D83807CC-0B21-109D-FB46-B3DFE4E6ACA4}"/>
              </a:ext>
            </a:extLst>
          </p:cNvPr>
          <p:cNvSpPr>
            <a:spLocks noGrp="1"/>
          </p:cNvSpPr>
          <p:nvPr>
            <p:ph type="title"/>
          </p:nvPr>
        </p:nvSpPr>
        <p:spPr>
          <a:xfrm>
            <a:off x="417000" y="162256"/>
            <a:ext cx="9072000" cy="938411"/>
          </a:xfrm>
        </p:spPr>
        <p:txBody>
          <a:bodyPr vert="horz" anchor="t"/>
          <a:lstStyle/>
          <a:p>
            <a:r>
              <a:rPr lang="en-US" altLang="ja-JP" sz="1800" dirty="0">
                <a:latin typeface="Meiryo UI" panose="020B0604030504040204" pitchFamily="50" charset="-128"/>
                <a:ea typeface="Meiryo UI" panose="020B0604030504040204" pitchFamily="50" charset="-128"/>
              </a:rPr>
              <a:t>Visualization of the skills of university technical staff: Skill quality assurance and proactive disclosure trials </a:t>
            </a:r>
            <a:r>
              <a:rPr lang="ja-JP" altLang="en-US" sz="1800" b="1" dirty="0">
                <a:latin typeface="Meiryo UI" panose="020B0604030504040204" pitchFamily="50" charset="-128"/>
                <a:ea typeface="Meiryo UI" panose="020B0604030504040204" pitchFamily="50" charset="-128"/>
              </a:rPr>
              <a:t>（</a:t>
            </a:r>
            <a:r>
              <a:rPr lang="en-US" altLang="ja-JP" sz="1800" b="1" dirty="0">
                <a:latin typeface="Meiryo UI" panose="020B0604030504040204" pitchFamily="50" charset="-128"/>
                <a:ea typeface="Meiryo UI" panose="020B0604030504040204" pitchFamily="50" charset="-128"/>
              </a:rPr>
              <a:t>Fujitsu Japan Limited</a:t>
            </a:r>
            <a:r>
              <a:rPr lang="ja-JP" altLang="en-US" sz="1800" b="1" dirty="0">
                <a:latin typeface="Meiryo UI" panose="020B0604030504040204" pitchFamily="50" charset="-128"/>
                <a:ea typeface="Meiryo UI" panose="020B0604030504040204" pitchFamily="50" charset="-128"/>
              </a:rPr>
              <a:t>）</a:t>
            </a:r>
            <a:r>
              <a:rPr lang="ja-JP" altLang="en-US" sz="1800" dirty="0">
                <a:latin typeface="Meiryo UI" panose="020B0604030504040204" pitchFamily="50" charset="-128"/>
                <a:ea typeface="Meiryo UI" panose="020B0604030504040204" pitchFamily="50" charset="-128"/>
              </a:rPr>
              <a:t>（</a:t>
            </a:r>
            <a:r>
              <a:rPr lang="en-US" altLang="ja-JP" sz="1800" dirty="0">
                <a:latin typeface="Meiryo UI" panose="020B0604030504040204" pitchFamily="50" charset="-128"/>
                <a:ea typeface="Meiryo UI" panose="020B0604030504040204" pitchFamily="50" charset="-128"/>
              </a:rPr>
              <a:t>1/2</a:t>
            </a:r>
            <a:r>
              <a:rPr lang="ja-JP" altLang="en-US" sz="1800" dirty="0">
                <a:latin typeface="Meiryo UI" panose="020B0604030504040204" pitchFamily="50" charset="-128"/>
                <a:ea typeface="Meiryo UI" panose="020B0604030504040204" pitchFamily="50" charset="-128"/>
              </a:rPr>
              <a:t>）</a:t>
            </a:r>
            <a:endParaRPr kumimoji="1" lang="ja-JP" altLang="en-US" sz="1800" dirty="0">
              <a:latin typeface="Meiryo UI" panose="020B0604030504040204" pitchFamily="50" charset="-128"/>
              <a:ea typeface="Meiryo UI" panose="020B0604030504040204" pitchFamily="50" charset="-128"/>
            </a:endParaRPr>
          </a:p>
        </p:txBody>
      </p:sp>
      <p:graphicFrame>
        <p:nvGraphicFramePr>
          <p:cNvPr id="70" name="表 4">
            <a:extLst>
              <a:ext uri="{FF2B5EF4-FFF2-40B4-BE49-F238E27FC236}">
                <a16:creationId xmlns:a16="http://schemas.microsoft.com/office/drawing/2014/main" id="{61107CB2-F420-CAAE-EDF6-42FB68398CE2}"/>
              </a:ext>
            </a:extLst>
          </p:cNvPr>
          <p:cNvGraphicFramePr>
            <a:graphicFrameLocks noGrp="1"/>
          </p:cNvGraphicFramePr>
          <p:nvPr>
            <p:extLst>
              <p:ext uri="{D42A27DB-BD31-4B8C-83A1-F6EECF244321}">
                <p14:modId xmlns:p14="http://schemas.microsoft.com/office/powerpoint/2010/main" val="2517163928"/>
              </p:ext>
            </p:extLst>
          </p:nvPr>
        </p:nvGraphicFramePr>
        <p:xfrm>
          <a:off x="407012" y="2763178"/>
          <a:ext cx="4353279" cy="3774196"/>
        </p:xfrm>
        <a:graphic>
          <a:graphicData uri="http://schemas.openxmlformats.org/drawingml/2006/table">
            <a:tbl>
              <a:tblPr firstRow="1" bandRow="1">
                <a:tableStyleId>{073A0DAA-6AF3-43AB-8588-CEC1D06C72B9}</a:tableStyleId>
              </a:tblPr>
              <a:tblGrid>
                <a:gridCol w="1095040">
                  <a:extLst>
                    <a:ext uri="{9D8B030D-6E8A-4147-A177-3AD203B41FA5}">
                      <a16:colId xmlns:a16="http://schemas.microsoft.com/office/drawing/2014/main" val="3850919046"/>
                    </a:ext>
                  </a:extLst>
                </a:gridCol>
                <a:gridCol w="3258239">
                  <a:extLst>
                    <a:ext uri="{9D8B030D-6E8A-4147-A177-3AD203B41FA5}">
                      <a16:colId xmlns:a16="http://schemas.microsoft.com/office/drawing/2014/main" val="2177191196"/>
                    </a:ext>
                  </a:extLst>
                </a:gridCol>
              </a:tblGrid>
              <a:tr h="282137">
                <a:tc>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en-US" altLang="ja-JP" sz="1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charset="0"/>
                        </a:rPr>
                        <a:t>Stakeholders</a:t>
                      </a:r>
                      <a:endParaRPr kumimoji="1" lang="ja-JP" altLang="en-US" sz="1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2"/>
                    </a:solidFill>
                  </a:tcPr>
                </a:tc>
                <a:tc>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en-US" altLang="ja-JP" sz="1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charset="0"/>
                        </a:rPr>
                        <a:t>Issues</a:t>
                      </a:r>
                      <a:endParaRPr kumimoji="1" lang="ja-JP" altLang="en-US" sz="1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2"/>
                    </a:solidFill>
                  </a:tcPr>
                </a:tc>
                <a:extLst>
                  <a:ext uri="{0D108BD9-81ED-4DB2-BD59-A6C34878D82A}">
                    <a16:rowId xmlns:a16="http://schemas.microsoft.com/office/drawing/2014/main" val="555044689"/>
                  </a:ext>
                </a:extLst>
              </a:tr>
              <a:tr h="853526">
                <a:tc rowSpan="2">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Technical staff</a:t>
                      </a:r>
                      <a:endPar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[skills management]</a:t>
                      </a:r>
                    </a:p>
                    <a:p>
                      <a:pPr marL="171450" marR="0" lvl="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It is necessary to disclose non-directly related information such as "gender" and "age" for identification purposes.</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91173196"/>
                  </a:ext>
                </a:extLst>
              </a:tr>
              <a:tr h="687663">
                <a:tc vMerge="1">
                  <a:txBody>
                    <a:bodyPr/>
                    <a:lstStyle/>
                    <a:p>
                      <a:endParaRPr kumimoji="1" lang="ja-JP" altLang="en-US"/>
                    </a:p>
                  </a:txBody>
                  <a:tcPr/>
                </a:tc>
                <a:tc>
                  <a:txBody>
                    <a:body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[skill certification]</a:t>
                      </a:r>
                    </a:p>
                    <a:p>
                      <a:pPr marL="171450" marR="0" lvl="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Requires proof of skills and achievements based on experience that cannot be measured quantitatively.</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34645902"/>
                  </a:ext>
                </a:extLst>
              </a:tr>
              <a:tr h="822911">
                <a:tc>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Incumbent university</a:t>
                      </a:r>
                      <a:endPar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[skill certification]</a:t>
                      </a:r>
                    </a:p>
                    <a:p>
                      <a:pPr marL="171450" marR="0" lvl="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It is necessary to the authenticity of information such as skill level and experience registered by technical staff.</a:t>
                      </a:r>
                    </a:p>
                    <a:p>
                      <a:pPr marL="171450" marR="0" lvl="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Eliminate the problem of Personalization of skill  understanding and Lack of opportunities for skill holders.</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87748130"/>
                  </a:ext>
                </a:extLst>
              </a:tr>
              <a:tr h="899310">
                <a:tc>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Projects,</a:t>
                      </a:r>
                    </a:p>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Extramural organizations such as local governments</a:t>
                      </a:r>
                      <a:endPar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[skill certification]</a:t>
                      </a:r>
                    </a:p>
                    <a:p>
                      <a:pPr marL="171450" marR="0" lvl="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It is necessary to confirm the authenticity of the attribute information and skill information presented by the technical staff.</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30464049"/>
                  </a:ext>
                </a:extLst>
              </a:tr>
            </a:tbl>
          </a:graphicData>
        </a:graphic>
      </p:graphicFrame>
      <p:grpSp>
        <p:nvGrpSpPr>
          <p:cNvPr id="38" name="グループ化 37">
            <a:extLst>
              <a:ext uri="{FF2B5EF4-FFF2-40B4-BE49-F238E27FC236}">
                <a16:creationId xmlns:a16="http://schemas.microsoft.com/office/drawing/2014/main" id="{690B7DBE-CDFC-1B57-7F1F-E8F9359857BE}"/>
              </a:ext>
            </a:extLst>
          </p:cNvPr>
          <p:cNvGrpSpPr/>
          <p:nvPr/>
        </p:nvGrpSpPr>
        <p:grpSpPr>
          <a:xfrm>
            <a:off x="679815" y="1153410"/>
            <a:ext cx="3869564" cy="1242444"/>
            <a:chOff x="679815" y="1580206"/>
            <a:chExt cx="3869564" cy="1242444"/>
          </a:xfrm>
        </p:grpSpPr>
        <p:pic>
          <p:nvPicPr>
            <p:cNvPr id="73" name="グラフィックス 72" descr="オフィス ワーカー (男性) 単色塗りつぶし">
              <a:extLst>
                <a:ext uri="{FF2B5EF4-FFF2-40B4-BE49-F238E27FC236}">
                  <a16:creationId xmlns:a16="http://schemas.microsoft.com/office/drawing/2014/main" id="{5F902761-BF40-97DC-D417-9762721E488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55256" y="1732062"/>
              <a:ext cx="591072" cy="591072"/>
            </a:xfrm>
            <a:prstGeom prst="rect">
              <a:avLst/>
            </a:prstGeom>
          </p:spPr>
        </p:pic>
        <p:pic>
          <p:nvPicPr>
            <p:cNvPr id="74" name="グラフィックス 73" descr="教授 男性 単色塗りつぶし">
              <a:extLst>
                <a:ext uri="{FF2B5EF4-FFF2-40B4-BE49-F238E27FC236}">
                  <a16:creationId xmlns:a16="http://schemas.microsoft.com/office/drawing/2014/main" id="{4D1CBF04-C751-BE34-D9D0-B2509A41633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773134" y="2048265"/>
              <a:ext cx="549884" cy="549884"/>
            </a:xfrm>
            <a:prstGeom prst="rect">
              <a:avLst/>
            </a:prstGeom>
          </p:spPr>
        </p:pic>
        <p:cxnSp>
          <p:nvCxnSpPr>
            <p:cNvPr id="75" name="直線矢印コネクタ 74">
              <a:extLst>
                <a:ext uri="{FF2B5EF4-FFF2-40B4-BE49-F238E27FC236}">
                  <a16:creationId xmlns:a16="http://schemas.microsoft.com/office/drawing/2014/main" id="{3A8E94B4-8C01-FB67-1C24-021854055926}"/>
                </a:ext>
              </a:extLst>
            </p:cNvPr>
            <p:cNvCxnSpPr>
              <a:cxnSpLocks/>
            </p:cNvCxnSpPr>
            <p:nvPr/>
          </p:nvCxnSpPr>
          <p:spPr>
            <a:xfrm>
              <a:off x="1646328" y="2009848"/>
              <a:ext cx="1824690" cy="0"/>
            </a:xfrm>
            <a:prstGeom prst="straightConnector1">
              <a:avLst/>
            </a:prstGeom>
            <a:ln w="28575">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6" name="テキスト ボックス 75">
              <a:extLst>
                <a:ext uri="{FF2B5EF4-FFF2-40B4-BE49-F238E27FC236}">
                  <a16:creationId xmlns:a16="http://schemas.microsoft.com/office/drawing/2014/main" id="{770A6C28-8060-6463-4736-D853FD7AACFF}"/>
                </a:ext>
              </a:extLst>
            </p:cNvPr>
            <p:cNvSpPr txBox="1"/>
            <p:nvPr/>
          </p:nvSpPr>
          <p:spPr>
            <a:xfrm>
              <a:off x="1817623" y="1580206"/>
              <a:ext cx="1545616" cy="461665"/>
            </a:xfrm>
            <a:prstGeom prst="rect">
              <a:avLst/>
            </a:prstGeom>
            <a:noFill/>
          </p:spPr>
          <p:txBody>
            <a:bodyPr vert="horz" wrap="none" rtlCol="0">
              <a:spAutoFit/>
            </a:bodyPr>
            <a:lstStyle/>
            <a:p>
              <a:pPr algn="l"/>
              <a:r>
                <a:rPr kumimoji="1" lang="en-US" altLang="ja-JP" sz="1200" dirty="0">
                  <a:latin typeface="Meiryo UI" panose="020B0604030504040204" pitchFamily="50" charset="-128"/>
                  <a:ea typeface="Meiryo UI" panose="020B0604030504040204" pitchFamily="50" charset="-128"/>
                </a:rPr>
                <a:t>Only introductions</a:t>
              </a:r>
            </a:p>
            <a:p>
              <a:pPr algn="l"/>
              <a:r>
                <a:rPr kumimoji="1" lang="en-US" altLang="ja-JP" sz="1200" dirty="0">
                  <a:latin typeface="Meiryo UI" panose="020B0604030504040204" pitchFamily="50" charset="-128"/>
                  <a:ea typeface="Meiryo UI" panose="020B0604030504040204" pitchFamily="50" charset="-128"/>
                </a:rPr>
                <a:t>from professors</a:t>
              </a:r>
            </a:p>
          </p:txBody>
        </p:sp>
        <p:sp>
          <p:nvSpPr>
            <p:cNvPr id="77" name="正方形/長方形 76">
              <a:extLst>
                <a:ext uri="{FF2B5EF4-FFF2-40B4-BE49-F238E27FC236}">
                  <a16:creationId xmlns:a16="http://schemas.microsoft.com/office/drawing/2014/main" id="{B0BEC7DA-740A-1CAF-6B1E-F9567B9905FF}"/>
                </a:ext>
              </a:extLst>
            </p:cNvPr>
            <p:cNvSpPr/>
            <p:nvPr/>
          </p:nvSpPr>
          <p:spPr>
            <a:xfrm>
              <a:off x="679815" y="2293746"/>
              <a:ext cx="1137808" cy="216000"/>
            </a:xfrm>
            <a:prstGeom prst="rect">
              <a:avLst/>
            </a:prstGeom>
            <a:solidFill>
              <a:srgbClr val="0A9D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100" b="1" dirty="0">
                  <a:solidFill>
                    <a:schemeClr val="bg1"/>
                  </a:solidFill>
                  <a:latin typeface="Meiryo UI" panose="020B0604030504040204" pitchFamily="50" charset="-128"/>
                  <a:ea typeface="Meiryo UI" panose="020B0604030504040204" pitchFamily="50" charset="-128"/>
                </a:rPr>
                <a:t>Technical staff</a:t>
              </a:r>
            </a:p>
          </p:txBody>
        </p:sp>
        <p:sp>
          <p:nvSpPr>
            <p:cNvPr id="78" name="正方形/長方形 77">
              <a:extLst>
                <a:ext uri="{FF2B5EF4-FFF2-40B4-BE49-F238E27FC236}">
                  <a16:creationId xmlns:a16="http://schemas.microsoft.com/office/drawing/2014/main" id="{5045FF0A-2C3B-2114-F4F6-7E3F48B3CE8F}"/>
                </a:ext>
              </a:extLst>
            </p:cNvPr>
            <p:cNvSpPr/>
            <p:nvPr/>
          </p:nvSpPr>
          <p:spPr>
            <a:xfrm>
              <a:off x="2671658" y="2606650"/>
              <a:ext cx="849535" cy="216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000" dirty="0">
                  <a:solidFill>
                    <a:schemeClr val="bg1"/>
                  </a:solidFill>
                  <a:latin typeface="Meiryo UI" panose="020B0604030504040204" pitchFamily="50" charset="-128"/>
                  <a:ea typeface="Meiryo UI" panose="020B0604030504040204" pitchFamily="50" charset="-128"/>
                </a:rPr>
                <a:t>Professors</a:t>
              </a:r>
              <a:endParaRPr kumimoji="1" lang="ja-JP" altLang="en-US" sz="1000" dirty="0">
                <a:solidFill>
                  <a:schemeClr val="bg1"/>
                </a:solidFill>
                <a:latin typeface="Meiryo UI" panose="020B0604030504040204" pitchFamily="50" charset="-128"/>
                <a:ea typeface="Meiryo UI" panose="020B0604030504040204" pitchFamily="50" charset="-128"/>
              </a:endParaRPr>
            </a:p>
          </p:txBody>
        </p:sp>
        <p:grpSp>
          <p:nvGrpSpPr>
            <p:cNvPr id="79" name="グループ化 78">
              <a:extLst>
                <a:ext uri="{FF2B5EF4-FFF2-40B4-BE49-F238E27FC236}">
                  <a16:creationId xmlns:a16="http://schemas.microsoft.com/office/drawing/2014/main" id="{A26945AC-F782-6A93-39E0-91A541CDCCCB}"/>
                </a:ext>
              </a:extLst>
            </p:cNvPr>
            <p:cNvGrpSpPr/>
            <p:nvPr/>
          </p:nvGrpSpPr>
          <p:grpSpPr>
            <a:xfrm>
              <a:off x="3548880" y="1622414"/>
              <a:ext cx="1000499" cy="885338"/>
              <a:chOff x="6009342" y="3855243"/>
              <a:chExt cx="1000499" cy="885338"/>
            </a:xfrm>
          </p:grpSpPr>
          <p:pic>
            <p:nvPicPr>
              <p:cNvPr id="82" name="グラフィックス 81" descr="病院">
                <a:extLst>
                  <a:ext uri="{FF2B5EF4-FFF2-40B4-BE49-F238E27FC236}">
                    <a16:creationId xmlns:a16="http://schemas.microsoft.com/office/drawing/2014/main" id="{CA3A1EC0-D980-3A68-BB03-61AF5BC230D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338408" y="3855243"/>
                <a:ext cx="671433" cy="716091"/>
              </a:xfrm>
              <a:prstGeom prst="rect">
                <a:avLst/>
              </a:prstGeom>
            </p:spPr>
          </p:pic>
          <p:sp>
            <p:nvSpPr>
              <p:cNvPr id="83" name="正方形/長方形 82">
                <a:extLst>
                  <a:ext uri="{FF2B5EF4-FFF2-40B4-BE49-F238E27FC236}">
                    <a16:creationId xmlns:a16="http://schemas.microsoft.com/office/drawing/2014/main" id="{59838A5E-7A01-DD98-CA32-7EC05F63DF5B}"/>
                  </a:ext>
                </a:extLst>
              </p:cNvPr>
              <p:cNvSpPr/>
              <p:nvPr/>
            </p:nvSpPr>
            <p:spPr>
              <a:xfrm>
                <a:off x="6009342" y="4524581"/>
                <a:ext cx="878095" cy="21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000" dirty="0">
                    <a:solidFill>
                      <a:schemeClr val="bg1"/>
                    </a:solidFill>
                    <a:latin typeface="Meiryo UI" panose="020B0604030504040204" pitchFamily="50" charset="-128"/>
                    <a:ea typeface="Meiryo UI" panose="020B0604030504040204" pitchFamily="50" charset="-128"/>
                  </a:rPr>
                  <a:t>Projects</a:t>
                </a:r>
                <a:endParaRPr kumimoji="1" lang="ja-JP" altLang="en-US" sz="1000" dirty="0">
                  <a:solidFill>
                    <a:schemeClr val="bg1"/>
                  </a:solidFill>
                  <a:latin typeface="Meiryo UI" panose="020B0604030504040204" pitchFamily="50" charset="-128"/>
                  <a:ea typeface="Meiryo UI" panose="020B0604030504040204" pitchFamily="50" charset="-128"/>
                </a:endParaRPr>
              </a:p>
            </p:txBody>
          </p:sp>
        </p:grpSp>
        <p:pic>
          <p:nvPicPr>
            <p:cNvPr id="80" name="グラフィックス 79" descr="ドキュメント 枠線">
              <a:extLst>
                <a:ext uri="{FF2B5EF4-FFF2-40B4-BE49-F238E27FC236}">
                  <a16:creationId xmlns:a16="http://schemas.microsoft.com/office/drawing/2014/main" id="{A09C4FB5-ECEB-217D-5487-FFEA6465A4A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35215" y="1733915"/>
              <a:ext cx="353710" cy="353710"/>
            </a:xfrm>
            <a:prstGeom prst="rect">
              <a:avLst/>
            </a:prstGeom>
          </p:spPr>
        </p:pic>
        <p:sp>
          <p:nvSpPr>
            <p:cNvPr id="81" name="乗算記号 80">
              <a:extLst>
                <a:ext uri="{FF2B5EF4-FFF2-40B4-BE49-F238E27FC236}">
                  <a16:creationId xmlns:a16="http://schemas.microsoft.com/office/drawing/2014/main" id="{EFD3E36B-F0BB-31F5-984C-F446F36BEE1E}"/>
                </a:ext>
              </a:extLst>
            </p:cNvPr>
            <p:cNvSpPr/>
            <p:nvPr/>
          </p:nvSpPr>
          <p:spPr>
            <a:xfrm>
              <a:off x="792673" y="1679053"/>
              <a:ext cx="257389" cy="257389"/>
            </a:xfrm>
            <a:prstGeom prst="mathMultiply">
              <a:avLst>
                <a:gd name="adj1" fmla="val 17880"/>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grpSp>
      <p:sp>
        <p:nvSpPr>
          <p:cNvPr id="84" name="吹き出し: 円形 83">
            <a:extLst>
              <a:ext uri="{FF2B5EF4-FFF2-40B4-BE49-F238E27FC236}">
                <a16:creationId xmlns:a16="http://schemas.microsoft.com/office/drawing/2014/main" id="{2FDE1DA3-43BB-C741-E1F2-936C7C89E95E}"/>
              </a:ext>
            </a:extLst>
          </p:cNvPr>
          <p:cNvSpPr/>
          <p:nvPr/>
        </p:nvSpPr>
        <p:spPr>
          <a:xfrm>
            <a:off x="503264" y="2109132"/>
            <a:ext cx="2176184" cy="563645"/>
          </a:xfrm>
          <a:prstGeom prst="wedgeEllipseCallout">
            <a:avLst>
              <a:gd name="adj1" fmla="val 42572"/>
              <a:gd name="adj2" fmla="val -126894"/>
            </a:avLst>
          </a:prstGeom>
          <a:noFill/>
          <a:ln w="9525">
            <a:solidFill>
              <a:schemeClr val="tx1">
                <a:lumMod val="75000"/>
                <a:lumOff val="2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0" bIns="0" rtlCol="0" anchor="ctr">
            <a:noAutofit/>
          </a:bodyPr>
          <a:lstStyle/>
          <a:p>
            <a:pPr algn="ctr"/>
            <a:r>
              <a:rPr kumimoji="1" lang="en-US" altLang="ja-JP" sz="800" b="1" dirty="0">
                <a:solidFill>
                  <a:srgbClr val="0070C0"/>
                </a:solidFill>
                <a:latin typeface="Meiryo UI" panose="020B0604030504040204" pitchFamily="50" charset="-128"/>
                <a:ea typeface="Meiryo UI" panose="020B0604030504040204" pitchFamily="50" charset="-128"/>
              </a:rPr>
              <a:t>Personalization of skill </a:t>
            </a:r>
          </a:p>
          <a:p>
            <a:pPr algn="ctr"/>
            <a:r>
              <a:rPr kumimoji="1" lang="en-US" altLang="ja-JP" sz="800" b="1" dirty="0">
                <a:solidFill>
                  <a:srgbClr val="0070C0"/>
                </a:solidFill>
                <a:latin typeface="Meiryo UI" panose="020B0604030504040204" pitchFamily="50" charset="-128"/>
                <a:ea typeface="Meiryo UI" panose="020B0604030504040204" pitchFamily="50" charset="-128"/>
              </a:rPr>
              <a:t>Understanding,</a:t>
            </a:r>
            <a:r>
              <a:rPr kumimoji="1" lang="ja-JP" altLang="en-US" sz="800" b="1" dirty="0">
                <a:solidFill>
                  <a:srgbClr val="0070C0"/>
                </a:solidFill>
                <a:latin typeface="Meiryo UI" panose="020B0604030504040204" pitchFamily="50" charset="-128"/>
                <a:ea typeface="Meiryo UI" panose="020B0604030504040204" pitchFamily="50" charset="-128"/>
              </a:rPr>
              <a:t> </a:t>
            </a:r>
            <a:r>
              <a:rPr kumimoji="1" lang="en-US" altLang="ja-JP" sz="800" b="1" dirty="0">
                <a:solidFill>
                  <a:srgbClr val="0070C0"/>
                </a:solidFill>
                <a:latin typeface="Meiryo UI" panose="020B0604030504040204" pitchFamily="50" charset="-128"/>
                <a:ea typeface="Meiryo UI" panose="020B0604030504040204" pitchFamily="50" charset="-128"/>
              </a:rPr>
              <a:t>Lack of opportunities </a:t>
            </a:r>
          </a:p>
          <a:p>
            <a:pPr algn="ctr"/>
            <a:r>
              <a:rPr kumimoji="1" lang="en-US" altLang="ja-JP" sz="800" b="1" dirty="0">
                <a:solidFill>
                  <a:srgbClr val="0070C0"/>
                </a:solidFill>
                <a:latin typeface="Meiryo UI" panose="020B0604030504040204" pitchFamily="50" charset="-128"/>
                <a:ea typeface="Meiryo UI" panose="020B0604030504040204" pitchFamily="50" charset="-128"/>
              </a:rPr>
              <a:t>for skill holders</a:t>
            </a:r>
          </a:p>
        </p:txBody>
      </p:sp>
      <p:sp>
        <p:nvSpPr>
          <p:cNvPr id="128" name="正方形/長方形 127">
            <a:extLst>
              <a:ext uri="{FF2B5EF4-FFF2-40B4-BE49-F238E27FC236}">
                <a16:creationId xmlns:a16="http://schemas.microsoft.com/office/drawing/2014/main" id="{C7E5F729-426E-D9B8-4374-94286E31E39A}"/>
              </a:ext>
            </a:extLst>
          </p:cNvPr>
          <p:cNvSpPr/>
          <p:nvPr/>
        </p:nvSpPr>
        <p:spPr bwMode="gray">
          <a:xfrm>
            <a:off x="427798" y="1046841"/>
            <a:ext cx="4333773" cy="1670187"/>
          </a:xfrm>
          <a:prstGeom prst="rect">
            <a:avLst/>
          </a:prstGeom>
          <a:noFill/>
          <a:ln w="12700" algn="ctr">
            <a:solidFill>
              <a:schemeClr val="tx1">
                <a:lumMod val="50000"/>
                <a:lumOff val="50000"/>
              </a:schemeClr>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pic>
        <p:nvPicPr>
          <p:cNvPr id="133" name="グラフィックス 132" descr="建物 単色塗りつぶし">
            <a:extLst>
              <a:ext uri="{FF2B5EF4-FFF2-40B4-BE49-F238E27FC236}">
                <a16:creationId xmlns:a16="http://schemas.microsoft.com/office/drawing/2014/main" id="{6A6C96E0-627B-359C-38BC-E00F6383E00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403459" y="1225271"/>
            <a:ext cx="601637" cy="601637"/>
          </a:xfrm>
          <a:prstGeom prst="rect">
            <a:avLst/>
          </a:prstGeom>
        </p:spPr>
      </p:pic>
      <p:sp>
        <p:nvSpPr>
          <p:cNvPr id="36" name="スライド番号プレースホルダー 35">
            <a:extLst>
              <a:ext uri="{FF2B5EF4-FFF2-40B4-BE49-F238E27FC236}">
                <a16:creationId xmlns:a16="http://schemas.microsoft.com/office/drawing/2014/main" id="{917964C9-8E1F-4CE3-6A95-993A0038FB6A}"/>
              </a:ext>
            </a:extLst>
          </p:cNvPr>
          <p:cNvSpPr>
            <a:spLocks noGrp="1"/>
          </p:cNvSpPr>
          <p:nvPr>
            <p:ph type="sldNum" sz="quarter" idx="11"/>
          </p:nvPr>
        </p:nvSpPr>
        <p:spPr/>
        <p:txBody>
          <a:bodyPr/>
          <a:lstStyle/>
          <a:p>
            <a:fld id="{AA5FCFE5-FE56-4EF1-80A8-07776887C2A1}" type="slidenum">
              <a:rPr lang="ja-JP" altLang="en-US" smtClean="0">
                <a:latin typeface="Meiryo UI" panose="020B0604030504040204" pitchFamily="50" charset="-128"/>
                <a:ea typeface="Meiryo UI" panose="020B0604030504040204" pitchFamily="50" charset="-128"/>
              </a:rPr>
              <a:pPr/>
              <a:t>1</a:t>
            </a:fld>
            <a:endParaRPr lang="ja-JP" altLang="en-US" dirty="0">
              <a:latin typeface="Meiryo UI" panose="020B0604030504040204" pitchFamily="50" charset="-128"/>
              <a:ea typeface="Meiryo UI" panose="020B0604030504040204" pitchFamily="50" charset="-128"/>
            </a:endParaRPr>
          </a:p>
        </p:txBody>
      </p:sp>
      <p:grpSp>
        <p:nvGrpSpPr>
          <p:cNvPr id="2" name="グループ化 1">
            <a:extLst>
              <a:ext uri="{FF2B5EF4-FFF2-40B4-BE49-F238E27FC236}">
                <a16:creationId xmlns:a16="http://schemas.microsoft.com/office/drawing/2014/main" id="{02EE3C94-5EE9-C551-E85E-660FD87A9B47}"/>
              </a:ext>
            </a:extLst>
          </p:cNvPr>
          <p:cNvGrpSpPr/>
          <p:nvPr/>
        </p:nvGrpSpPr>
        <p:grpSpPr>
          <a:xfrm>
            <a:off x="5196119" y="1118681"/>
            <a:ext cx="4266599" cy="1520522"/>
            <a:chOff x="4308109" y="3227328"/>
            <a:chExt cx="4306172" cy="1520522"/>
          </a:xfrm>
        </p:grpSpPr>
        <p:cxnSp>
          <p:nvCxnSpPr>
            <p:cNvPr id="4" name="直線矢印コネクタ 3">
              <a:extLst>
                <a:ext uri="{FF2B5EF4-FFF2-40B4-BE49-F238E27FC236}">
                  <a16:creationId xmlns:a16="http://schemas.microsoft.com/office/drawing/2014/main" id="{1F2E1406-6BF9-5138-15ED-413667ACDA62}"/>
                </a:ext>
              </a:extLst>
            </p:cNvPr>
            <p:cNvCxnSpPr>
              <a:cxnSpLocks/>
            </p:cNvCxnSpPr>
            <p:nvPr/>
          </p:nvCxnSpPr>
          <p:spPr>
            <a:xfrm>
              <a:off x="6489069" y="4011627"/>
              <a:ext cx="1378581" cy="0"/>
            </a:xfrm>
            <a:prstGeom prst="straightConnector1">
              <a:avLst/>
            </a:prstGeom>
            <a:ln w="53975">
              <a:solidFill>
                <a:srgbClr val="0F7BD3"/>
              </a:solidFill>
              <a:headEnd type="triangle"/>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5" name="グループ化 4">
              <a:extLst>
                <a:ext uri="{FF2B5EF4-FFF2-40B4-BE49-F238E27FC236}">
                  <a16:creationId xmlns:a16="http://schemas.microsoft.com/office/drawing/2014/main" id="{4E746AC0-4C4E-37E7-5B0F-649667474E25}"/>
                </a:ext>
              </a:extLst>
            </p:cNvPr>
            <p:cNvGrpSpPr/>
            <p:nvPr/>
          </p:nvGrpSpPr>
          <p:grpSpPr>
            <a:xfrm>
              <a:off x="7867650" y="3750144"/>
              <a:ext cx="746631" cy="638484"/>
              <a:chOff x="5992454" y="3944923"/>
              <a:chExt cx="746631" cy="638484"/>
            </a:xfrm>
          </p:grpSpPr>
          <p:pic>
            <p:nvPicPr>
              <p:cNvPr id="45" name="グラフィックス 44" descr="病院">
                <a:extLst>
                  <a:ext uri="{FF2B5EF4-FFF2-40B4-BE49-F238E27FC236}">
                    <a16:creationId xmlns:a16="http://schemas.microsoft.com/office/drawing/2014/main" id="{629F7809-7712-81B0-BB88-823D4620A19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268465" y="3944923"/>
                <a:ext cx="470620" cy="501921"/>
              </a:xfrm>
              <a:prstGeom prst="rect">
                <a:avLst/>
              </a:prstGeom>
            </p:spPr>
          </p:pic>
          <p:sp>
            <p:nvSpPr>
              <p:cNvPr id="46" name="正方形/長方形 45">
                <a:extLst>
                  <a:ext uri="{FF2B5EF4-FFF2-40B4-BE49-F238E27FC236}">
                    <a16:creationId xmlns:a16="http://schemas.microsoft.com/office/drawing/2014/main" id="{876120CC-C0DE-07C4-1380-813ADECF4239}"/>
                  </a:ext>
                </a:extLst>
              </p:cNvPr>
              <p:cNvSpPr/>
              <p:nvPr/>
            </p:nvSpPr>
            <p:spPr>
              <a:xfrm>
                <a:off x="5992454" y="4403547"/>
                <a:ext cx="720152" cy="179860"/>
              </a:xfrm>
              <a:prstGeom prst="rect">
                <a:avLst/>
              </a:prstGeom>
              <a:solidFill>
                <a:srgbClr val="0F7B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000" dirty="0">
                    <a:solidFill>
                      <a:schemeClr val="bg1"/>
                    </a:solidFill>
                    <a:latin typeface="Meiryo UI" panose="020B0604030504040204" pitchFamily="50" charset="-128"/>
                    <a:ea typeface="Meiryo UI" panose="020B0604030504040204" pitchFamily="50" charset="-128"/>
                  </a:rPr>
                  <a:t>Projects</a:t>
                </a:r>
                <a:endParaRPr kumimoji="1" lang="ja-JP" altLang="en-US" sz="1000" dirty="0">
                  <a:solidFill>
                    <a:schemeClr val="bg1"/>
                  </a:solidFill>
                  <a:latin typeface="Meiryo UI" panose="020B0604030504040204" pitchFamily="50" charset="-128"/>
                  <a:ea typeface="Meiryo UI" panose="020B0604030504040204" pitchFamily="50" charset="-128"/>
                </a:endParaRPr>
              </a:p>
            </p:txBody>
          </p:sp>
        </p:grpSp>
        <p:sp>
          <p:nvSpPr>
            <p:cNvPr id="6" name="テキスト ボックス 5">
              <a:extLst>
                <a:ext uri="{FF2B5EF4-FFF2-40B4-BE49-F238E27FC236}">
                  <a16:creationId xmlns:a16="http://schemas.microsoft.com/office/drawing/2014/main" id="{2ABABB87-F411-50EE-97D1-9F721FEEE34B}"/>
                </a:ext>
              </a:extLst>
            </p:cNvPr>
            <p:cNvSpPr txBox="1"/>
            <p:nvPr/>
          </p:nvSpPr>
          <p:spPr>
            <a:xfrm>
              <a:off x="6456963" y="3351004"/>
              <a:ext cx="1470915" cy="276999"/>
            </a:xfrm>
            <a:prstGeom prst="rect">
              <a:avLst/>
            </a:prstGeom>
            <a:noFill/>
          </p:spPr>
          <p:txBody>
            <a:bodyPr vert="horz" wrap="none" rtlCol="0">
              <a:spAutoFit/>
            </a:bodyPr>
            <a:lstStyle/>
            <a:p>
              <a:pPr algn="l"/>
              <a:r>
                <a:rPr kumimoji="1" lang="en-US" altLang="ja-JP" sz="1200" b="1" dirty="0">
                  <a:solidFill>
                    <a:schemeClr val="tx1">
                      <a:lumMod val="85000"/>
                      <a:lumOff val="15000"/>
                    </a:schemeClr>
                  </a:solidFill>
                  <a:latin typeface="Meiryo UI" panose="020B0604030504040204" pitchFamily="50" charset="-128"/>
                  <a:ea typeface="Meiryo UI" panose="020B0604030504040204" pitchFamily="50" charset="-128"/>
                </a:rPr>
                <a:t>Talent Matching</a:t>
              </a:r>
              <a:endParaRPr kumimoji="1" lang="ja-JP" altLang="en-US" sz="1200" b="1" dirty="0">
                <a:solidFill>
                  <a:schemeClr val="tx1">
                    <a:lumMod val="85000"/>
                    <a:lumOff val="15000"/>
                  </a:schemeClr>
                </a:solidFill>
                <a:latin typeface="Meiryo UI" panose="020B0604030504040204" pitchFamily="50" charset="-128"/>
                <a:ea typeface="Meiryo UI" panose="020B0604030504040204" pitchFamily="50" charset="-128"/>
              </a:endParaRPr>
            </a:p>
          </p:txBody>
        </p:sp>
        <p:grpSp>
          <p:nvGrpSpPr>
            <p:cNvPr id="8" name="グループ化 7">
              <a:extLst>
                <a:ext uri="{FF2B5EF4-FFF2-40B4-BE49-F238E27FC236}">
                  <a16:creationId xmlns:a16="http://schemas.microsoft.com/office/drawing/2014/main" id="{3393A370-BC56-1F39-E489-F49CF941861D}"/>
                </a:ext>
              </a:extLst>
            </p:cNvPr>
            <p:cNvGrpSpPr/>
            <p:nvPr/>
          </p:nvGrpSpPr>
          <p:grpSpPr>
            <a:xfrm>
              <a:off x="4308109" y="3227328"/>
              <a:ext cx="2325857" cy="1520522"/>
              <a:chOff x="4968138" y="3023213"/>
              <a:chExt cx="2325857" cy="1520522"/>
            </a:xfrm>
          </p:grpSpPr>
          <p:cxnSp>
            <p:nvCxnSpPr>
              <p:cNvPr id="9" name="直線コネクタ 8">
                <a:extLst>
                  <a:ext uri="{FF2B5EF4-FFF2-40B4-BE49-F238E27FC236}">
                    <a16:creationId xmlns:a16="http://schemas.microsoft.com/office/drawing/2014/main" id="{4A756EE3-E47A-8609-476C-9D956566D001}"/>
                  </a:ext>
                </a:extLst>
              </p:cNvPr>
              <p:cNvCxnSpPr>
                <a:cxnSpLocks/>
                <a:stCxn id="44" idx="1"/>
                <a:endCxn id="21" idx="6"/>
              </p:cNvCxnSpPr>
              <p:nvPr/>
            </p:nvCxnSpPr>
            <p:spPr>
              <a:xfrm flipH="1" flipV="1">
                <a:off x="5460949" y="4318343"/>
                <a:ext cx="1324806" cy="1400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DA14FAE0-B181-B9CE-76FF-B44F7C774114}"/>
                  </a:ext>
                </a:extLst>
              </p:cNvPr>
              <p:cNvCxnSpPr>
                <a:cxnSpLocks/>
                <a:stCxn id="23" idx="0"/>
                <a:endCxn id="11" idx="2"/>
              </p:cNvCxnSpPr>
              <p:nvPr/>
            </p:nvCxnSpPr>
            <p:spPr>
              <a:xfrm flipH="1" flipV="1">
                <a:off x="6801280" y="3337002"/>
                <a:ext cx="238596" cy="77878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グラフィックス 10" descr="ユーザー 単色塗りつぶし">
                <a:extLst>
                  <a:ext uri="{FF2B5EF4-FFF2-40B4-BE49-F238E27FC236}">
                    <a16:creationId xmlns:a16="http://schemas.microsoft.com/office/drawing/2014/main" id="{E6B6739E-640B-1BEF-BCE1-68C9A040878F}"/>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662396" y="3059234"/>
                <a:ext cx="277768" cy="277768"/>
              </a:xfrm>
              <a:prstGeom prst="rect">
                <a:avLst/>
              </a:prstGeom>
            </p:spPr>
          </p:pic>
          <p:sp>
            <p:nvSpPr>
              <p:cNvPr id="12" name="楕円 11">
                <a:extLst>
                  <a:ext uri="{FF2B5EF4-FFF2-40B4-BE49-F238E27FC236}">
                    <a16:creationId xmlns:a16="http://schemas.microsoft.com/office/drawing/2014/main" id="{A6FA9F6D-0D04-1B05-C6C4-A48E8B486C19}"/>
                  </a:ext>
                </a:extLst>
              </p:cNvPr>
              <p:cNvSpPr/>
              <p:nvPr/>
            </p:nvSpPr>
            <p:spPr>
              <a:xfrm>
                <a:off x="6629403" y="3045044"/>
                <a:ext cx="340893" cy="34089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sp>
            <p:nvSpPr>
              <p:cNvPr id="13" name="楕円 12">
                <a:extLst>
                  <a:ext uri="{FF2B5EF4-FFF2-40B4-BE49-F238E27FC236}">
                    <a16:creationId xmlns:a16="http://schemas.microsoft.com/office/drawing/2014/main" id="{12A3B77B-AAFA-E43A-BC81-E852875599D7}"/>
                  </a:ext>
                </a:extLst>
              </p:cNvPr>
              <p:cNvSpPr/>
              <p:nvPr/>
            </p:nvSpPr>
            <p:spPr>
              <a:xfrm>
                <a:off x="5714320" y="3391202"/>
                <a:ext cx="881439" cy="895036"/>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1F6B19D9-0CD7-9063-4C8B-95FA8E3BE997}"/>
                  </a:ext>
                </a:extLst>
              </p:cNvPr>
              <p:cNvSpPr/>
              <p:nvPr/>
            </p:nvSpPr>
            <p:spPr>
              <a:xfrm>
                <a:off x="5598180" y="4176763"/>
                <a:ext cx="1101210" cy="196024"/>
              </a:xfrm>
              <a:prstGeom prst="rect">
                <a:avLst/>
              </a:prstGeom>
              <a:solidFill>
                <a:srgbClr val="0A9D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100" b="1" dirty="0">
                    <a:solidFill>
                      <a:schemeClr val="bg1"/>
                    </a:solidFill>
                    <a:latin typeface="Meiryo UI" panose="020B0604030504040204" pitchFamily="50" charset="-128"/>
                    <a:ea typeface="Meiryo UI" panose="020B0604030504040204" pitchFamily="50" charset="-128"/>
                  </a:rPr>
                  <a:t>Technical staff</a:t>
                </a:r>
              </a:p>
            </p:txBody>
          </p:sp>
          <p:pic>
            <p:nvPicPr>
              <p:cNvPr id="15" name="グラフィックス 14" descr="オフィス ワーカー (男性) 単色塗りつぶし">
                <a:extLst>
                  <a:ext uri="{FF2B5EF4-FFF2-40B4-BE49-F238E27FC236}">
                    <a16:creationId xmlns:a16="http://schemas.microsoft.com/office/drawing/2014/main" id="{3FB59E89-4EC7-6401-B6F8-BD340DE64A8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47703" y="3522557"/>
                <a:ext cx="615583" cy="615583"/>
              </a:xfrm>
              <a:prstGeom prst="rect">
                <a:avLst/>
              </a:prstGeom>
            </p:spPr>
          </p:pic>
          <p:pic>
            <p:nvPicPr>
              <p:cNvPr id="16" name="グラフィックス 15" descr="ユーザー 単色塗りつぶし">
                <a:extLst>
                  <a:ext uri="{FF2B5EF4-FFF2-40B4-BE49-F238E27FC236}">
                    <a16:creationId xmlns:a16="http://schemas.microsoft.com/office/drawing/2014/main" id="{ECC9D638-7852-BBC9-F4D2-DA8544AA072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102693" y="3571448"/>
                <a:ext cx="277768" cy="277768"/>
              </a:xfrm>
              <a:prstGeom prst="rect">
                <a:avLst/>
              </a:prstGeom>
            </p:spPr>
          </p:pic>
          <p:sp>
            <p:nvSpPr>
              <p:cNvPr id="17" name="楕円 16">
                <a:extLst>
                  <a:ext uri="{FF2B5EF4-FFF2-40B4-BE49-F238E27FC236}">
                    <a16:creationId xmlns:a16="http://schemas.microsoft.com/office/drawing/2014/main" id="{640EF859-A49A-C8D7-A387-9FD8E5797F31}"/>
                  </a:ext>
                </a:extLst>
              </p:cNvPr>
              <p:cNvSpPr/>
              <p:nvPr/>
            </p:nvSpPr>
            <p:spPr>
              <a:xfrm>
                <a:off x="5069700" y="3557258"/>
                <a:ext cx="340893" cy="34089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pic>
            <p:nvPicPr>
              <p:cNvPr id="18" name="グラフィックス 17" descr="ユーザー 単色塗りつぶし">
                <a:extLst>
                  <a:ext uri="{FF2B5EF4-FFF2-40B4-BE49-F238E27FC236}">
                    <a16:creationId xmlns:a16="http://schemas.microsoft.com/office/drawing/2014/main" id="{A5A2C944-A7DF-9BD9-1D19-8597E87AD0E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498055" y="3077453"/>
                <a:ext cx="277768" cy="277768"/>
              </a:xfrm>
              <a:prstGeom prst="rect">
                <a:avLst/>
              </a:prstGeom>
            </p:spPr>
          </p:pic>
          <p:sp>
            <p:nvSpPr>
              <p:cNvPr id="19" name="楕円 18">
                <a:extLst>
                  <a:ext uri="{FF2B5EF4-FFF2-40B4-BE49-F238E27FC236}">
                    <a16:creationId xmlns:a16="http://schemas.microsoft.com/office/drawing/2014/main" id="{BC04BB9E-2CF7-5ACB-26DB-1DB7DFD17F0B}"/>
                  </a:ext>
                </a:extLst>
              </p:cNvPr>
              <p:cNvSpPr/>
              <p:nvPr/>
            </p:nvSpPr>
            <p:spPr>
              <a:xfrm>
                <a:off x="5465062" y="3063263"/>
                <a:ext cx="340893" cy="34089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pic>
            <p:nvPicPr>
              <p:cNvPr id="20" name="グラフィックス 19" descr="ユーザー 単色塗りつぶし">
                <a:extLst>
                  <a:ext uri="{FF2B5EF4-FFF2-40B4-BE49-F238E27FC236}">
                    <a16:creationId xmlns:a16="http://schemas.microsoft.com/office/drawing/2014/main" id="{AED37A26-BB7E-3872-C2F8-4D119CF9533F}"/>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153049" y="4162086"/>
                <a:ext cx="277768" cy="277768"/>
              </a:xfrm>
              <a:prstGeom prst="rect">
                <a:avLst/>
              </a:prstGeom>
            </p:spPr>
          </p:pic>
          <p:sp>
            <p:nvSpPr>
              <p:cNvPr id="21" name="楕円 20">
                <a:extLst>
                  <a:ext uri="{FF2B5EF4-FFF2-40B4-BE49-F238E27FC236}">
                    <a16:creationId xmlns:a16="http://schemas.microsoft.com/office/drawing/2014/main" id="{3F212C9E-562B-099C-57ED-5F733B6884DF}"/>
                  </a:ext>
                </a:extLst>
              </p:cNvPr>
              <p:cNvSpPr/>
              <p:nvPr/>
            </p:nvSpPr>
            <p:spPr>
              <a:xfrm>
                <a:off x="5120056" y="4147896"/>
                <a:ext cx="340893" cy="34089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pic>
            <p:nvPicPr>
              <p:cNvPr id="22" name="グラフィックス 21" descr="ユーザー 単色塗りつぶし">
                <a:extLst>
                  <a:ext uri="{FF2B5EF4-FFF2-40B4-BE49-F238E27FC236}">
                    <a16:creationId xmlns:a16="http://schemas.microsoft.com/office/drawing/2014/main" id="{9A297A19-3959-B456-A6FE-ECAD76DBC3AA}"/>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902422" y="4129981"/>
                <a:ext cx="277768" cy="277768"/>
              </a:xfrm>
              <a:prstGeom prst="rect">
                <a:avLst/>
              </a:prstGeom>
            </p:spPr>
          </p:pic>
          <p:sp>
            <p:nvSpPr>
              <p:cNvPr id="23" name="楕円 22">
                <a:extLst>
                  <a:ext uri="{FF2B5EF4-FFF2-40B4-BE49-F238E27FC236}">
                    <a16:creationId xmlns:a16="http://schemas.microsoft.com/office/drawing/2014/main" id="{9C0A8E80-F919-6AE6-088C-E3050EBECC50}"/>
                  </a:ext>
                </a:extLst>
              </p:cNvPr>
              <p:cNvSpPr/>
              <p:nvPr/>
            </p:nvSpPr>
            <p:spPr>
              <a:xfrm>
                <a:off x="6869429" y="4115791"/>
                <a:ext cx="340893" cy="34089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cxnSp>
            <p:nvCxnSpPr>
              <p:cNvPr id="24" name="直線コネクタ 23">
                <a:extLst>
                  <a:ext uri="{FF2B5EF4-FFF2-40B4-BE49-F238E27FC236}">
                    <a16:creationId xmlns:a16="http://schemas.microsoft.com/office/drawing/2014/main" id="{330F0783-3AE7-7BF4-B840-446D2E2FEAE0}"/>
                  </a:ext>
                </a:extLst>
              </p:cNvPr>
              <p:cNvCxnSpPr>
                <a:cxnSpLocks/>
                <a:stCxn id="17" idx="6"/>
                <a:endCxn id="13" idx="2"/>
              </p:cNvCxnSpPr>
              <p:nvPr/>
            </p:nvCxnSpPr>
            <p:spPr>
              <a:xfrm>
                <a:off x="5410593" y="3727705"/>
                <a:ext cx="303727" cy="1110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5DA39D45-90B9-3D27-827E-11187243BE9D}"/>
                  </a:ext>
                </a:extLst>
              </p:cNvPr>
              <p:cNvCxnSpPr>
                <a:cxnSpLocks/>
                <a:stCxn id="21" idx="7"/>
                <a:endCxn id="13" idx="3"/>
              </p:cNvCxnSpPr>
              <p:nvPr/>
            </p:nvCxnSpPr>
            <p:spPr>
              <a:xfrm flipV="1">
                <a:off x="5411026" y="4155163"/>
                <a:ext cx="432378" cy="4265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5556E3B9-4465-6D5C-79E0-36912DF9B518}"/>
                  </a:ext>
                </a:extLst>
              </p:cNvPr>
              <p:cNvCxnSpPr>
                <a:cxnSpLocks/>
                <a:stCxn id="21" idx="0"/>
                <a:endCxn id="42" idx="2"/>
              </p:cNvCxnSpPr>
              <p:nvPr/>
            </p:nvCxnSpPr>
            <p:spPr>
              <a:xfrm flipV="1">
                <a:off x="5290503" y="3459102"/>
                <a:ext cx="337572" cy="6887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167B06D5-4413-368A-4F24-073708A62CA6}"/>
                  </a:ext>
                </a:extLst>
              </p:cNvPr>
              <p:cNvCxnSpPr>
                <a:cxnSpLocks/>
                <a:stCxn id="21" idx="1"/>
                <a:endCxn id="17" idx="4"/>
              </p:cNvCxnSpPr>
              <p:nvPr/>
            </p:nvCxnSpPr>
            <p:spPr>
              <a:xfrm flipV="1">
                <a:off x="5169979" y="3898151"/>
                <a:ext cx="70168" cy="29966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E8F159FE-CF65-EF24-FBC3-5047DF976C3D}"/>
                  </a:ext>
                </a:extLst>
              </p:cNvPr>
              <p:cNvCxnSpPr>
                <a:cxnSpLocks/>
                <a:stCxn id="17" idx="0"/>
                <a:endCxn id="19" idx="2"/>
              </p:cNvCxnSpPr>
              <p:nvPr/>
            </p:nvCxnSpPr>
            <p:spPr>
              <a:xfrm flipV="1">
                <a:off x="5240147" y="3233710"/>
                <a:ext cx="224915" cy="32354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0A15B024-CE4F-39AE-A728-A12744E3A607}"/>
                  </a:ext>
                </a:extLst>
              </p:cNvPr>
              <p:cNvCxnSpPr>
                <a:cxnSpLocks/>
                <a:stCxn id="19" idx="7"/>
                <a:endCxn id="12" idx="2"/>
              </p:cNvCxnSpPr>
              <p:nvPr/>
            </p:nvCxnSpPr>
            <p:spPr>
              <a:xfrm>
                <a:off x="5756032" y="3113186"/>
                <a:ext cx="873371" cy="10230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0C87DFB8-3AF2-C3AC-3CED-7D1DE41EEE65}"/>
                  </a:ext>
                </a:extLst>
              </p:cNvPr>
              <p:cNvCxnSpPr>
                <a:cxnSpLocks/>
                <a:stCxn id="13" idx="7"/>
                <a:endCxn id="12" idx="3"/>
              </p:cNvCxnSpPr>
              <p:nvPr/>
            </p:nvCxnSpPr>
            <p:spPr>
              <a:xfrm flipV="1">
                <a:off x="6466675" y="3336014"/>
                <a:ext cx="212651" cy="18626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FFDC5FFB-7CB1-B1B0-99AB-71CD9AD33A47}"/>
                  </a:ext>
                </a:extLst>
              </p:cNvPr>
              <p:cNvCxnSpPr>
                <a:cxnSpLocks/>
                <a:stCxn id="23" idx="2"/>
                <a:endCxn id="13" idx="6"/>
              </p:cNvCxnSpPr>
              <p:nvPr/>
            </p:nvCxnSpPr>
            <p:spPr>
              <a:xfrm flipH="1" flipV="1">
                <a:off x="6595759" y="3838720"/>
                <a:ext cx="273670" cy="4475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2" name="グラフィックス 31" descr="ドキュメント 枠線">
                <a:extLst>
                  <a:ext uri="{FF2B5EF4-FFF2-40B4-BE49-F238E27FC236}">
                    <a16:creationId xmlns:a16="http://schemas.microsoft.com/office/drawing/2014/main" id="{115A496A-4DEE-9399-C811-CBB70D82622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712398" y="3453774"/>
                <a:ext cx="346639" cy="346639"/>
              </a:xfrm>
              <a:prstGeom prst="rect">
                <a:avLst/>
              </a:prstGeom>
            </p:spPr>
          </p:pic>
          <p:pic>
            <p:nvPicPr>
              <p:cNvPr id="33" name="グラフィックス 32" descr="ドキュメント 枠線">
                <a:extLst>
                  <a:ext uri="{FF2B5EF4-FFF2-40B4-BE49-F238E27FC236}">
                    <a16:creationId xmlns:a16="http://schemas.microsoft.com/office/drawing/2014/main" id="{42D12DD3-017E-C81D-39ED-CB6DE626CAB6}"/>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358236" y="3031807"/>
                <a:ext cx="181323" cy="181323"/>
              </a:xfrm>
              <a:prstGeom prst="rect">
                <a:avLst/>
              </a:prstGeom>
            </p:spPr>
          </p:pic>
          <p:pic>
            <p:nvPicPr>
              <p:cNvPr id="34" name="グラフィックス 33" descr="ドキュメント 枠線">
                <a:extLst>
                  <a:ext uri="{FF2B5EF4-FFF2-40B4-BE49-F238E27FC236}">
                    <a16:creationId xmlns:a16="http://schemas.microsoft.com/office/drawing/2014/main" id="{1CD1D86E-A99A-C9A4-2C50-BFE8B6EC46D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033825" y="3525876"/>
                <a:ext cx="181323" cy="181323"/>
              </a:xfrm>
              <a:prstGeom prst="rect">
                <a:avLst/>
              </a:prstGeom>
            </p:spPr>
          </p:pic>
          <p:pic>
            <p:nvPicPr>
              <p:cNvPr id="35" name="グラフィックス 34" descr="ドキュメント 枠線">
                <a:extLst>
                  <a:ext uri="{FF2B5EF4-FFF2-40B4-BE49-F238E27FC236}">
                    <a16:creationId xmlns:a16="http://schemas.microsoft.com/office/drawing/2014/main" id="{E6076203-C7AB-BD5A-E10B-05953E1E9E9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081560" y="4120295"/>
                <a:ext cx="181323" cy="181323"/>
              </a:xfrm>
              <a:prstGeom prst="rect">
                <a:avLst/>
              </a:prstGeom>
            </p:spPr>
          </p:pic>
          <p:pic>
            <p:nvPicPr>
              <p:cNvPr id="37" name="グラフィックス 36" descr="ドキュメント 枠線">
                <a:extLst>
                  <a:ext uri="{FF2B5EF4-FFF2-40B4-BE49-F238E27FC236}">
                    <a16:creationId xmlns:a16="http://schemas.microsoft.com/office/drawing/2014/main" id="{8FA1EE90-9B7A-DC2D-639F-66F0D4365EC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822214" y="4104719"/>
                <a:ext cx="181323" cy="181323"/>
              </a:xfrm>
              <a:prstGeom prst="rect">
                <a:avLst/>
              </a:prstGeom>
            </p:spPr>
          </p:pic>
          <p:pic>
            <p:nvPicPr>
              <p:cNvPr id="39" name="グラフィックス 38" descr="ドキュメント 枠線">
                <a:extLst>
                  <a:ext uri="{FF2B5EF4-FFF2-40B4-BE49-F238E27FC236}">
                    <a16:creationId xmlns:a16="http://schemas.microsoft.com/office/drawing/2014/main" id="{EC8EF2C2-44B7-A1EA-050A-0F72D3AAC5E6}"/>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586709" y="3023213"/>
                <a:ext cx="181323" cy="181323"/>
              </a:xfrm>
              <a:prstGeom prst="rect">
                <a:avLst/>
              </a:prstGeom>
            </p:spPr>
          </p:pic>
          <p:sp>
            <p:nvSpPr>
              <p:cNvPr id="40" name="正方形/長方形 39">
                <a:extLst>
                  <a:ext uri="{FF2B5EF4-FFF2-40B4-BE49-F238E27FC236}">
                    <a16:creationId xmlns:a16="http://schemas.microsoft.com/office/drawing/2014/main" id="{4E997B3F-40E2-EBC6-A56A-1258DAA138B6}"/>
                  </a:ext>
                </a:extLst>
              </p:cNvPr>
              <p:cNvSpPr/>
              <p:nvPr/>
            </p:nvSpPr>
            <p:spPr>
              <a:xfrm>
                <a:off x="6542043" y="3334462"/>
                <a:ext cx="508240" cy="106421"/>
              </a:xfrm>
              <a:prstGeom prst="rect">
                <a:avLst/>
              </a:prstGeom>
              <a:solidFill>
                <a:srgbClr val="0A9D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500" dirty="0">
                    <a:solidFill>
                      <a:schemeClr val="bg1"/>
                    </a:solidFill>
                    <a:latin typeface="Meiryo UI" panose="020B0604030504040204" pitchFamily="50" charset="-128"/>
                    <a:ea typeface="Meiryo UI" panose="020B0604030504040204" pitchFamily="50" charset="-128"/>
                  </a:rPr>
                  <a:t>Technical staff</a:t>
                </a:r>
              </a:p>
            </p:txBody>
          </p:sp>
          <p:sp>
            <p:nvSpPr>
              <p:cNvPr id="41" name="正方形/長方形 40">
                <a:extLst>
                  <a:ext uri="{FF2B5EF4-FFF2-40B4-BE49-F238E27FC236}">
                    <a16:creationId xmlns:a16="http://schemas.microsoft.com/office/drawing/2014/main" id="{8A2E3B1D-2529-B2D0-DD48-9CC3F6DBAF24}"/>
                  </a:ext>
                </a:extLst>
              </p:cNvPr>
              <p:cNvSpPr/>
              <p:nvPr/>
            </p:nvSpPr>
            <p:spPr>
              <a:xfrm>
                <a:off x="4968138" y="3846676"/>
                <a:ext cx="508240" cy="106421"/>
              </a:xfrm>
              <a:prstGeom prst="rect">
                <a:avLst/>
              </a:prstGeom>
              <a:solidFill>
                <a:srgbClr val="0A9D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500" dirty="0">
                    <a:solidFill>
                      <a:schemeClr val="bg1"/>
                    </a:solidFill>
                    <a:latin typeface="Meiryo UI" panose="020B0604030504040204" pitchFamily="50" charset="-128"/>
                    <a:ea typeface="Meiryo UI" panose="020B0604030504040204" pitchFamily="50" charset="-128"/>
                  </a:rPr>
                  <a:t>Technical staff</a:t>
                </a:r>
              </a:p>
            </p:txBody>
          </p:sp>
          <p:sp>
            <p:nvSpPr>
              <p:cNvPr id="42" name="正方形/長方形 41">
                <a:extLst>
                  <a:ext uri="{FF2B5EF4-FFF2-40B4-BE49-F238E27FC236}">
                    <a16:creationId xmlns:a16="http://schemas.microsoft.com/office/drawing/2014/main" id="{E739E98F-1CF2-C125-332C-6F7B679D378D}"/>
                  </a:ext>
                </a:extLst>
              </p:cNvPr>
              <p:cNvSpPr/>
              <p:nvPr/>
            </p:nvSpPr>
            <p:spPr>
              <a:xfrm>
                <a:off x="5373955" y="3352681"/>
                <a:ext cx="508240" cy="106421"/>
              </a:xfrm>
              <a:prstGeom prst="rect">
                <a:avLst/>
              </a:prstGeom>
              <a:solidFill>
                <a:srgbClr val="0A9D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500" dirty="0">
                    <a:solidFill>
                      <a:schemeClr val="bg1"/>
                    </a:solidFill>
                    <a:latin typeface="Meiryo UI" panose="020B0604030504040204" pitchFamily="50" charset="-128"/>
                    <a:ea typeface="Meiryo UI" panose="020B0604030504040204" pitchFamily="50" charset="-128"/>
                  </a:rPr>
                  <a:t>Technical staff</a:t>
                </a:r>
              </a:p>
            </p:txBody>
          </p:sp>
          <p:sp>
            <p:nvSpPr>
              <p:cNvPr id="43" name="正方形/長方形 42">
                <a:extLst>
                  <a:ext uri="{FF2B5EF4-FFF2-40B4-BE49-F238E27FC236}">
                    <a16:creationId xmlns:a16="http://schemas.microsoft.com/office/drawing/2014/main" id="{92BB3482-5172-3E4F-D609-9BAFE391ACFC}"/>
                  </a:ext>
                </a:extLst>
              </p:cNvPr>
              <p:cNvSpPr/>
              <p:nvPr/>
            </p:nvSpPr>
            <p:spPr>
              <a:xfrm>
                <a:off x="5036382" y="4437314"/>
                <a:ext cx="508240" cy="106421"/>
              </a:xfrm>
              <a:prstGeom prst="rect">
                <a:avLst/>
              </a:prstGeom>
              <a:solidFill>
                <a:srgbClr val="0A9D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500" dirty="0">
                    <a:solidFill>
                      <a:schemeClr val="bg1"/>
                    </a:solidFill>
                    <a:latin typeface="Meiryo UI" panose="020B0604030504040204" pitchFamily="50" charset="-128"/>
                    <a:ea typeface="Meiryo UI" panose="020B0604030504040204" pitchFamily="50" charset="-128"/>
                  </a:rPr>
                  <a:t>Technical staff</a:t>
                </a:r>
              </a:p>
            </p:txBody>
          </p:sp>
          <p:sp>
            <p:nvSpPr>
              <p:cNvPr id="44" name="正方形/長方形 43">
                <a:extLst>
                  <a:ext uri="{FF2B5EF4-FFF2-40B4-BE49-F238E27FC236}">
                    <a16:creationId xmlns:a16="http://schemas.microsoft.com/office/drawing/2014/main" id="{80FEBD09-6AF5-E7FB-5980-0E55E482A05B}"/>
                  </a:ext>
                </a:extLst>
              </p:cNvPr>
              <p:cNvSpPr/>
              <p:nvPr/>
            </p:nvSpPr>
            <p:spPr>
              <a:xfrm>
                <a:off x="6785755" y="4405209"/>
                <a:ext cx="508240" cy="106421"/>
              </a:xfrm>
              <a:prstGeom prst="rect">
                <a:avLst/>
              </a:prstGeom>
              <a:solidFill>
                <a:srgbClr val="0A9D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500" dirty="0">
                    <a:solidFill>
                      <a:schemeClr val="bg1"/>
                    </a:solidFill>
                    <a:latin typeface="Meiryo UI" panose="020B0604030504040204" pitchFamily="50" charset="-128"/>
                    <a:ea typeface="Meiryo UI" panose="020B0604030504040204" pitchFamily="50" charset="-128"/>
                  </a:rPr>
                  <a:t>Technical staff</a:t>
                </a:r>
              </a:p>
            </p:txBody>
          </p:sp>
        </p:grpSp>
      </p:grpSp>
      <p:sp>
        <p:nvSpPr>
          <p:cNvPr id="47" name="正方形/長方形 46">
            <a:extLst>
              <a:ext uri="{FF2B5EF4-FFF2-40B4-BE49-F238E27FC236}">
                <a16:creationId xmlns:a16="http://schemas.microsoft.com/office/drawing/2014/main" id="{73988A12-9BD5-E044-A16A-F10AC9352B54}"/>
              </a:ext>
            </a:extLst>
          </p:cNvPr>
          <p:cNvSpPr/>
          <p:nvPr/>
        </p:nvSpPr>
        <p:spPr>
          <a:xfrm>
            <a:off x="5145381" y="810436"/>
            <a:ext cx="4343618" cy="228064"/>
          </a:xfrm>
          <a:prstGeom prst="rect">
            <a:avLst/>
          </a:prstGeom>
          <a:solidFill>
            <a:srgbClr val="0F7BD3"/>
          </a:solidFill>
          <a:ln w="12700">
            <a:solidFill>
              <a:srgbClr val="0F7B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bg1"/>
                </a:solidFill>
                <a:latin typeface="Meiryo UI" panose="020B0604030504040204" pitchFamily="50" charset="-128"/>
                <a:ea typeface="Meiryo UI" panose="020B0604030504040204" pitchFamily="50" charset="-128"/>
              </a:rPr>
              <a:t>What Trusted Web Will Solve</a:t>
            </a:r>
            <a:r>
              <a:rPr kumimoji="1" lang="ja-JP" altLang="en-US" sz="1400" dirty="0">
                <a:solidFill>
                  <a:schemeClr val="bg1"/>
                </a:solidFill>
                <a:latin typeface="Meiryo UI" panose="020B0604030504040204" pitchFamily="50" charset="-128"/>
                <a:ea typeface="Meiryo UI" panose="020B0604030504040204" pitchFamily="50" charset="-128"/>
              </a:rPr>
              <a:t> </a:t>
            </a:r>
            <a:r>
              <a:rPr kumimoji="1" lang="en-US" altLang="ja-JP" sz="1400" dirty="0">
                <a:solidFill>
                  <a:schemeClr val="bg1"/>
                </a:solidFill>
                <a:latin typeface="Meiryo UI" panose="020B0604030504040204" pitchFamily="50" charset="-128"/>
                <a:ea typeface="Meiryo UI" panose="020B0604030504040204" pitchFamily="50" charset="-128"/>
              </a:rPr>
              <a:t>(To-Be)</a:t>
            </a:r>
          </a:p>
        </p:txBody>
      </p:sp>
      <p:sp>
        <p:nvSpPr>
          <p:cNvPr id="48" name="正方形/長方形 47">
            <a:extLst>
              <a:ext uri="{FF2B5EF4-FFF2-40B4-BE49-F238E27FC236}">
                <a16:creationId xmlns:a16="http://schemas.microsoft.com/office/drawing/2014/main" id="{3DB3BEAB-C9D2-A6A5-811D-161CF8EADA92}"/>
              </a:ext>
            </a:extLst>
          </p:cNvPr>
          <p:cNvSpPr/>
          <p:nvPr/>
        </p:nvSpPr>
        <p:spPr bwMode="gray">
          <a:xfrm>
            <a:off x="5145381" y="1050035"/>
            <a:ext cx="4343618" cy="1666994"/>
          </a:xfrm>
          <a:prstGeom prst="rect">
            <a:avLst/>
          </a:prstGeom>
          <a:noFill/>
          <a:ln w="12700" algn="ctr">
            <a:solidFill>
              <a:srgbClr val="0F7BD3"/>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nvGrpSpPr>
          <p:cNvPr id="49" name="グループ化 48">
            <a:extLst>
              <a:ext uri="{FF2B5EF4-FFF2-40B4-BE49-F238E27FC236}">
                <a16:creationId xmlns:a16="http://schemas.microsoft.com/office/drawing/2014/main" id="{58B11E7A-C4DD-0AC5-AA12-EA08DB705000}"/>
              </a:ext>
            </a:extLst>
          </p:cNvPr>
          <p:cNvGrpSpPr/>
          <p:nvPr/>
        </p:nvGrpSpPr>
        <p:grpSpPr>
          <a:xfrm>
            <a:off x="7605281" y="1477937"/>
            <a:ext cx="845196" cy="852844"/>
            <a:chOff x="4333691" y="1706682"/>
            <a:chExt cx="641911" cy="641767"/>
          </a:xfrm>
        </p:grpSpPr>
        <p:sp>
          <p:nvSpPr>
            <p:cNvPr id="50" name="フリーフォーム 168">
              <a:extLst>
                <a:ext uri="{FF2B5EF4-FFF2-40B4-BE49-F238E27FC236}">
                  <a16:creationId xmlns:a16="http://schemas.microsoft.com/office/drawing/2014/main" id="{951EA9EB-C652-A918-1AF9-62139BECCD3E}"/>
                </a:ext>
              </a:extLst>
            </p:cNvPr>
            <p:cNvSpPr>
              <a:spLocks noChangeAspect="1"/>
            </p:cNvSpPr>
            <p:nvPr/>
          </p:nvSpPr>
          <p:spPr bwMode="gray">
            <a:xfrm>
              <a:off x="4333691" y="1706682"/>
              <a:ext cx="641911" cy="641767"/>
            </a:xfrm>
            <a:custGeom>
              <a:avLst/>
              <a:gdLst>
                <a:gd name="connsiteX0" fmla="*/ 2070000 w 4140000"/>
                <a:gd name="connsiteY0" fmla="*/ 792000 h 4140000"/>
                <a:gd name="connsiteX1" fmla="*/ 792000 w 4140000"/>
                <a:gd name="connsiteY1" fmla="*/ 2070000 h 4140000"/>
                <a:gd name="connsiteX2" fmla="*/ 2070000 w 4140000"/>
                <a:gd name="connsiteY2" fmla="*/ 3348000 h 4140000"/>
                <a:gd name="connsiteX3" fmla="*/ 3348000 w 4140000"/>
                <a:gd name="connsiteY3" fmla="*/ 2070000 h 4140000"/>
                <a:gd name="connsiteX4" fmla="*/ 2070000 w 4140000"/>
                <a:gd name="connsiteY4" fmla="*/ 792000 h 4140000"/>
                <a:gd name="connsiteX5" fmla="*/ 2070000 w 4140000"/>
                <a:gd name="connsiteY5" fmla="*/ 0 h 4140000"/>
                <a:gd name="connsiteX6" fmla="*/ 4140000 w 4140000"/>
                <a:gd name="connsiteY6" fmla="*/ 2070000 h 4140000"/>
                <a:gd name="connsiteX7" fmla="*/ 2070000 w 4140000"/>
                <a:gd name="connsiteY7" fmla="*/ 4140000 h 4140000"/>
                <a:gd name="connsiteX8" fmla="*/ 0 w 4140000"/>
                <a:gd name="connsiteY8" fmla="*/ 2070000 h 4140000"/>
                <a:gd name="connsiteX9" fmla="*/ 2070000 w 4140000"/>
                <a:gd name="connsiteY9" fmla="*/ 0 h 41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0000" h="4140000">
                  <a:moveTo>
                    <a:pt x="2070000" y="792000"/>
                  </a:moveTo>
                  <a:cubicBezTo>
                    <a:pt x="1364180" y="792000"/>
                    <a:pt x="792000" y="1364180"/>
                    <a:pt x="792000" y="2070000"/>
                  </a:cubicBezTo>
                  <a:cubicBezTo>
                    <a:pt x="792000" y="2775820"/>
                    <a:pt x="1364180" y="3348000"/>
                    <a:pt x="2070000" y="3348000"/>
                  </a:cubicBezTo>
                  <a:cubicBezTo>
                    <a:pt x="2775820" y="3348000"/>
                    <a:pt x="3348000" y="2775820"/>
                    <a:pt x="3348000" y="2070000"/>
                  </a:cubicBezTo>
                  <a:cubicBezTo>
                    <a:pt x="3348000" y="1364180"/>
                    <a:pt x="2775820" y="792000"/>
                    <a:pt x="2070000" y="792000"/>
                  </a:cubicBezTo>
                  <a:close/>
                  <a:moveTo>
                    <a:pt x="2070000" y="0"/>
                  </a:moveTo>
                  <a:cubicBezTo>
                    <a:pt x="3213229" y="0"/>
                    <a:pt x="4140000" y="926771"/>
                    <a:pt x="4140000" y="2070000"/>
                  </a:cubicBezTo>
                  <a:cubicBezTo>
                    <a:pt x="4140000" y="3213229"/>
                    <a:pt x="3213229" y="4140000"/>
                    <a:pt x="2070000" y="4140000"/>
                  </a:cubicBezTo>
                  <a:cubicBezTo>
                    <a:pt x="926771" y="4140000"/>
                    <a:pt x="0" y="3213229"/>
                    <a:pt x="0" y="2070000"/>
                  </a:cubicBezTo>
                  <a:cubicBezTo>
                    <a:pt x="0" y="926771"/>
                    <a:pt x="926771" y="0"/>
                    <a:pt x="2070000" y="0"/>
                  </a:cubicBezTo>
                  <a:close/>
                </a:path>
              </a:pathLst>
            </a:custGeom>
            <a:gradFill flip="none" rotWithShape="1">
              <a:gsLst>
                <a:gs pos="0">
                  <a:srgbClr val="D80084"/>
                </a:gs>
                <a:gs pos="100000">
                  <a:srgbClr val="00E7EF"/>
                </a:gs>
                <a:gs pos="37000">
                  <a:srgbClr val="D80084"/>
                </a:gs>
              </a:gsLst>
              <a:lin ang="2700000" scaled="1"/>
              <a:tileRect/>
            </a:gradFill>
            <a:ln w="22225" cap="flat" cmpd="sng" algn="ctr">
              <a:noFill/>
              <a:prstDash val="dash"/>
              <a:round/>
              <a:headEnd type="none" w="med" len="med"/>
              <a:tailEnd type="none" w="med" len="med"/>
            </a:ln>
            <a:effectLst/>
          </p:spPr>
          <p:txBody>
            <a:bodyPr vert="horz" wrap="square" lIns="91412" tIns="45706" rIns="91412" bIns="45706" numCol="1" spcCol="0" rtlCol="0" fromWordArt="0" anchor="ctr" anchorCtr="0" forceAA="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dirty="0">
                <a:ln>
                  <a:noFill/>
                </a:ln>
                <a:solidFill>
                  <a:srgbClr val="FCE4E3"/>
                </a:solidFill>
                <a:effectLst/>
                <a:uLnTx/>
                <a:uFillTx/>
                <a:latin typeface="Meiryo UI" panose="020B0604030504040204" pitchFamily="50" charset="-128"/>
                <a:ea typeface="Meiryo UI" panose="020B0604030504040204" pitchFamily="50" charset="-128"/>
                <a:cs typeface="+mn-cs"/>
              </a:endParaRPr>
            </a:p>
          </p:txBody>
        </p:sp>
        <p:sp>
          <p:nvSpPr>
            <p:cNvPr id="51" name="フローチャート: 結合子 50">
              <a:extLst>
                <a:ext uri="{FF2B5EF4-FFF2-40B4-BE49-F238E27FC236}">
                  <a16:creationId xmlns:a16="http://schemas.microsoft.com/office/drawing/2014/main" id="{21B5C048-F19A-1901-0F06-F437E37A6717}"/>
                </a:ext>
              </a:extLst>
            </p:cNvPr>
            <p:cNvSpPr>
              <a:spLocks noChangeAspect="1"/>
            </p:cNvSpPr>
            <p:nvPr/>
          </p:nvSpPr>
          <p:spPr>
            <a:xfrm>
              <a:off x="4445421" y="1813341"/>
              <a:ext cx="417033" cy="417033"/>
            </a:xfrm>
            <a:prstGeom prst="flowChartConnector">
              <a:avLst/>
            </a:prstGeom>
            <a:solidFill>
              <a:srgbClr val="17C3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100" b="1" dirty="0">
                  <a:solidFill>
                    <a:schemeClr val="bg1"/>
                  </a:solidFill>
                  <a:latin typeface="Meiryo UI" panose="020B0604030504040204" pitchFamily="50" charset="-128"/>
                  <a:ea typeface="Meiryo UI" panose="020B0604030504040204" pitchFamily="50" charset="-128"/>
                </a:rPr>
                <a:t>Skill</a:t>
              </a:r>
            </a:p>
            <a:p>
              <a:pPr algn="ctr"/>
              <a:r>
                <a:rPr kumimoji="1" lang="en-US" altLang="ja-JP" sz="1100" b="1" dirty="0">
                  <a:solidFill>
                    <a:schemeClr val="bg1"/>
                  </a:solidFill>
                  <a:latin typeface="Meiryo UI" panose="020B0604030504040204" pitchFamily="50" charset="-128"/>
                  <a:ea typeface="Meiryo UI" panose="020B0604030504040204" pitchFamily="50" charset="-128"/>
                </a:rPr>
                <a:t>catalog</a:t>
              </a:r>
              <a:endParaRPr kumimoji="1" lang="ja-JP" altLang="en-US" sz="1100" b="1" dirty="0">
                <a:solidFill>
                  <a:schemeClr val="bg1"/>
                </a:solidFill>
                <a:latin typeface="Meiryo UI" panose="020B0604030504040204" pitchFamily="50" charset="-128"/>
                <a:ea typeface="Meiryo UI" panose="020B0604030504040204" pitchFamily="50" charset="-128"/>
              </a:endParaRPr>
            </a:p>
          </p:txBody>
        </p:sp>
      </p:grpSp>
      <p:pic>
        <p:nvPicPr>
          <p:cNvPr id="52" name="グラフィックス 51" descr="建物 単色塗りつぶし">
            <a:extLst>
              <a:ext uri="{FF2B5EF4-FFF2-40B4-BE49-F238E27FC236}">
                <a16:creationId xmlns:a16="http://schemas.microsoft.com/office/drawing/2014/main" id="{9E5B83DE-9E3C-DC26-9795-94512B63A64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664595" y="1663229"/>
            <a:ext cx="422396" cy="426314"/>
          </a:xfrm>
          <a:prstGeom prst="rect">
            <a:avLst/>
          </a:prstGeom>
        </p:spPr>
      </p:pic>
      <p:graphicFrame>
        <p:nvGraphicFramePr>
          <p:cNvPr id="53" name="表 4">
            <a:extLst>
              <a:ext uri="{FF2B5EF4-FFF2-40B4-BE49-F238E27FC236}">
                <a16:creationId xmlns:a16="http://schemas.microsoft.com/office/drawing/2014/main" id="{83270053-9F5D-AB8B-8641-3FFB786E8140}"/>
              </a:ext>
            </a:extLst>
          </p:cNvPr>
          <p:cNvGraphicFramePr>
            <a:graphicFrameLocks noGrp="1"/>
          </p:cNvGraphicFramePr>
          <p:nvPr>
            <p:extLst>
              <p:ext uri="{D42A27DB-BD31-4B8C-83A1-F6EECF244321}">
                <p14:modId xmlns:p14="http://schemas.microsoft.com/office/powerpoint/2010/main" val="2991533403"/>
              </p:ext>
            </p:extLst>
          </p:nvPr>
        </p:nvGraphicFramePr>
        <p:xfrm>
          <a:off x="5135720" y="2770714"/>
          <a:ext cx="4353279" cy="3766658"/>
        </p:xfrm>
        <a:graphic>
          <a:graphicData uri="http://schemas.openxmlformats.org/drawingml/2006/table">
            <a:tbl>
              <a:tblPr firstRow="1" bandRow="1">
                <a:tableStyleId>{073A0DAA-6AF3-43AB-8588-CEC1D06C72B9}</a:tableStyleId>
              </a:tblPr>
              <a:tblGrid>
                <a:gridCol w="1060645">
                  <a:extLst>
                    <a:ext uri="{9D8B030D-6E8A-4147-A177-3AD203B41FA5}">
                      <a16:colId xmlns:a16="http://schemas.microsoft.com/office/drawing/2014/main" val="3850919046"/>
                    </a:ext>
                  </a:extLst>
                </a:gridCol>
                <a:gridCol w="3292634">
                  <a:extLst>
                    <a:ext uri="{9D8B030D-6E8A-4147-A177-3AD203B41FA5}">
                      <a16:colId xmlns:a16="http://schemas.microsoft.com/office/drawing/2014/main" val="2177191196"/>
                    </a:ext>
                  </a:extLst>
                </a:gridCol>
              </a:tblGrid>
              <a:tr h="269047">
                <a:tc>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en-US" altLang="ja-JP" sz="1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charset="0"/>
                        </a:rPr>
                        <a:t>Stakeholders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F7BD3"/>
                    </a:solidFill>
                  </a:tcPr>
                </a:tc>
                <a:tc>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en-US" altLang="ja-JP" sz="1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charset="0"/>
                        </a:rPr>
                        <a:t>What to Resolve</a:t>
                      </a:r>
                      <a:endParaRPr kumimoji="1" lang="ja-JP" altLang="en-US" sz="1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F7BD3"/>
                    </a:solidFill>
                  </a:tcPr>
                </a:tc>
                <a:extLst>
                  <a:ext uri="{0D108BD9-81ED-4DB2-BD59-A6C34878D82A}">
                    <a16:rowId xmlns:a16="http://schemas.microsoft.com/office/drawing/2014/main" val="555044689"/>
                  </a:ext>
                </a:extLst>
              </a:tr>
              <a:tr h="908034">
                <a:tc rowSpan="2">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Technical staff</a:t>
                      </a:r>
                      <a:endPar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171450" marR="0" lvl="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kumimoji="1" lang="en-US" altLang="ja-JP" sz="800" b="0" i="0" u="none" strike="noStrike" kern="1200" cap="none" spc="0" normalizeH="0" baseline="0" dirty="0">
                          <a:ln>
                            <a:noFill/>
                          </a:ln>
                          <a:solidFill>
                            <a:schemeClr val="tx1"/>
                          </a:solidFill>
                          <a:effectLst/>
                          <a:uLnTx/>
                          <a:uFillTx/>
                          <a:latin typeface="Meiryo UI" panose="020B0604030504040204" pitchFamily="50" charset="-128"/>
                          <a:ea typeface="Meiryo UI" panose="020B0604030504040204" pitchFamily="50" charset="-128"/>
                          <a:cs typeface="Arial" charset="0"/>
                        </a:rPr>
                        <a:t>To help solve problems by controlling the scope of disclosure and access to own attribute information. In addition, by being able to track whether the attribute information provided is handled within the agreed scope (Period, Recipient), it is possible to take the initiative without leaving information management.</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91173196"/>
                  </a:ext>
                </a:extLst>
              </a:tr>
              <a:tr h="773510">
                <a:tc vMerge="1">
                  <a:txBody>
                    <a:bodyPr/>
                    <a:lstStyle/>
                    <a:p>
                      <a:endParaRPr kumimoji="1" lang="ja-JP" altLang="en-US"/>
                    </a:p>
                  </a:txBody>
                  <a:tcPr/>
                </a:tc>
                <a:tc>
                  <a:txBody>
                    <a:bodyPr/>
                    <a:lstStyle/>
                    <a:p>
                      <a:pPr marL="171450" marR="0" lvl="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kumimoji="1" lang="en-US" altLang="ja-JP" sz="800" b="0" i="0" u="none" strike="noStrike" kern="1200" cap="none" spc="0" normalizeH="0" baseline="0" dirty="0">
                          <a:ln>
                            <a:noFill/>
                          </a:ln>
                          <a:solidFill>
                            <a:schemeClr val="tx1"/>
                          </a:solidFill>
                          <a:effectLst/>
                          <a:uLnTx/>
                          <a:uFillTx/>
                          <a:latin typeface="Meiryo UI" panose="020B0604030504040204" pitchFamily="50" charset="-128"/>
                          <a:ea typeface="Meiryo UI" panose="020B0604030504040204" pitchFamily="50" charset="-128"/>
                          <a:cs typeface="Arial" charset="0"/>
                        </a:rPr>
                        <a:t>By having trusted others prove skills and experiences that are difficult to prove quantitatively, we will contribute to joint research and the creation of new projects with local communities that have never occurred before, and to the revitalization of local economies.</a:t>
                      </a:r>
                      <a:endParaRPr kumimoji="1" lang="ja-JP" altLang="en-US" sz="8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34645902"/>
                  </a:ext>
                </a:extLst>
              </a:tr>
              <a:tr h="773510">
                <a:tc>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Incumbent university</a:t>
                      </a:r>
                      <a:endPar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171450" marR="0" lvl="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kumimoji="1" lang="en-US" altLang="ja-JP" sz="800" b="0" i="0" u="none" strike="noStrike" kern="1200" cap="none" spc="0" normalizeH="0" baseline="0" dirty="0">
                          <a:ln>
                            <a:noFill/>
                          </a:ln>
                          <a:solidFill>
                            <a:schemeClr val="tx1"/>
                          </a:solidFill>
                          <a:effectLst/>
                          <a:uLnTx/>
                          <a:uFillTx/>
                          <a:latin typeface="Meiryo UI" panose="020B0604030504040204" pitchFamily="50" charset="-128"/>
                          <a:ea typeface="Meiryo UI" panose="020B0604030504040204" pitchFamily="50" charset="-128"/>
                          <a:cs typeface="Arial" charset="0"/>
                        </a:rPr>
                        <a:t>By having a trusted person prove specific skills and experience that are difficult to prove, the information of technical staff can be accurately linked to the project target. This will enable the effective use of campus seeds for new collaborative research, support and matching.</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87748130"/>
                  </a:ext>
                </a:extLst>
              </a:tr>
              <a:tr h="1042557">
                <a:tc>
                  <a:txBody>
                    <a:bodyPr/>
                    <a:lstStyle/>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Projects,</a:t>
                      </a:r>
                    </a:p>
                    <a:p>
                      <a:pPr marL="0" marR="0" lvl="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Extramural organizations such as local governments</a:t>
                      </a:r>
                      <a:endPar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171450" marR="0" lvl="0" indent="-171450" algn="l"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kumimoji="1" lang="en-US" altLang="ja-JP" sz="800" b="0" i="0" u="none" strike="noStrike" kern="1200" cap="none" spc="0" normalizeH="0" baseline="0" dirty="0">
                          <a:ln>
                            <a:noFill/>
                          </a:ln>
                          <a:solidFill>
                            <a:schemeClr val="tx1"/>
                          </a:solidFill>
                          <a:effectLst/>
                          <a:uLnTx/>
                          <a:uFillTx/>
                          <a:latin typeface="Meiryo UI" panose="020B0604030504040204" pitchFamily="50" charset="-128"/>
                          <a:ea typeface="Meiryo UI" panose="020B0604030504040204" pitchFamily="50" charset="-128"/>
                          <a:cs typeface="Arial" charset="0"/>
                        </a:rPr>
                        <a:t>When the issuer of the attribute information is signed and made into an electronic certificate, it is possible to confirm whether or not the presented information is tampered with and whether it is credible. If the declaration information is certified by a trusted person, the burden of evaluation on the project destination can be reduced and matching with higher accuracy can be achieved.</a:t>
                      </a:r>
                      <a:endParaRPr kumimoji="1" lang="ja-JP" altLang="en-US" sz="8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30464049"/>
                  </a:ext>
                </a:extLst>
              </a:tr>
            </a:tbl>
          </a:graphicData>
        </a:graphic>
      </p:graphicFrame>
      <p:sp>
        <p:nvSpPr>
          <p:cNvPr id="126" name="正方形/長方形 125">
            <a:extLst>
              <a:ext uri="{FF2B5EF4-FFF2-40B4-BE49-F238E27FC236}">
                <a16:creationId xmlns:a16="http://schemas.microsoft.com/office/drawing/2014/main" id="{1021E446-8079-19A0-BA40-2AD6D4B65584}"/>
              </a:ext>
            </a:extLst>
          </p:cNvPr>
          <p:cNvSpPr/>
          <p:nvPr/>
        </p:nvSpPr>
        <p:spPr>
          <a:xfrm>
            <a:off x="426519" y="810435"/>
            <a:ext cx="4333772" cy="230601"/>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bg1"/>
                </a:solidFill>
                <a:latin typeface="Meiryo UI" panose="020B0604030504040204" pitchFamily="50" charset="-128"/>
                <a:ea typeface="Meiryo UI" panose="020B0604030504040204" pitchFamily="50" charset="-128"/>
              </a:rPr>
              <a:t>Current Issues (As-Is)</a:t>
            </a:r>
          </a:p>
        </p:txBody>
      </p:sp>
    </p:spTree>
    <p:extLst>
      <p:ext uri="{BB962C8B-B14F-4D97-AF65-F5344CB8AC3E}">
        <p14:creationId xmlns:p14="http://schemas.microsoft.com/office/powerpoint/2010/main" val="3496862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ED9A219-FA54-7B0A-7236-5564654D36E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7" name="think-cell data - do not delete" hidden="1">
                        <a:extLst>
                          <a:ext uri="{FF2B5EF4-FFF2-40B4-BE49-F238E27FC236}">
                            <a16:creationId xmlns:a16="http://schemas.microsoft.com/office/drawing/2014/main" id="{0ED9A219-FA54-7B0A-7236-5564654D36E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p:cNvSpPr/>
          <p:nvPr/>
        </p:nvSpPr>
        <p:spPr>
          <a:xfrm>
            <a:off x="331789" y="1096812"/>
            <a:ext cx="1279728" cy="2588074"/>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rPr>
              <a:t>Data to be verified</a:t>
            </a:r>
          </a:p>
        </p:txBody>
      </p:sp>
      <p:graphicFrame>
        <p:nvGraphicFramePr>
          <p:cNvPr id="8" name="表 7"/>
          <p:cNvGraphicFramePr>
            <a:graphicFrameLocks noGrp="1"/>
          </p:cNvGraphicFramePr>
          <p:nvPr>
            <p:extLst>
              <p:ext uri="{D42A27DB-BD31-4B8C-83A1-F6EECF244321}">
                <p14:modId xmlns:p14="http://schemas.microsoft.com/office/powerpoint/2010/main" val="3329451165"/>
              </p:ext>
            </p:extLst>
          </p:nvPr>
        </p:nvGraphicFramePr>
        <p:xfrm>
          <a:off x="1683307" y="1993181"/>
          <a:ext cx="7890904" cy="1691705"/>
        </p:xfrm>
        <a:graphic>
          <a:graphicData uri="http://schemas.openxmlformats.org/drawingml/2006/table">
            <a:tbl>
              <a:tblPr firstRow="1" bandRow="1">
                <a:tableStyleId>{5C22544A-7EE6-4342-B048-85BDC9FD1C3A}</a:tableStyleId>
              </a:tblPr>
              <a:tblGrid>
                <a:gridCol w="1972726">
                  <a:extLst>
                    <a:ext uri="{9D8B030D-6E8A-4147-A177-3AD203B41FA5}">
                      <a16:colId xmlns:a16="http://schemas.microsoft.com/office/drawing/2014/main" val="1412684183"/>
                    </a:ext>
                  </a:extLst>
                </a:gridCol>
                <a:gridCol w="1972726">
                  <a:extLst>
                    <a:ext uri="{9D8B030D-6E8A-4147-A177-3AD203B41FA5}">
                      <a16:colId xmlns:a16="http://schemas.microsoft.com/office/drawing/2014/main" val="3345453656"/>
                    </a:ext>
                  </a:extLst>
                </a:gridCol>
                <a:gridCol w="1972726">
                  <a:extLst>
                    <a:ext uri="{9D8B030D-6E8A-4147-A177-3AD203B41FA5}">
                      <a16:colId xmlns:a16="http://schemas.microsoft.com/office/drawing/2014/main" val="3577434317"/>
                    </a:ext>
                  </a:extLst>
                </a:gridCol>
                <a:gridCol w="1972726">
                  <a:extLst>
                    <a:ext uri="{9D8B030D-6E8A-4147-A177-3AD203B41FA5}">
                      <a16:colId xmlns:a16="http://schemas.microsoft.com/office/drawing/2014/main" val="1081547598"/>
                    </a:ext>
                  </a:extLst>
                </a:gridCol>
              </a:tblGrid>
              <a:tr h="350585">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Legitimacy to be verified</a:t>
                      </a:r>
                      <a:endPar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Object of verification</a:t>
                      </a:r>
                      <a:endPar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Verification Method</a:t>
                      </a:r>
                      <a:endPar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Verifier</a:t>
                      </a:r>
                      <a:endParaRPr kumimoji="1" lang="ja-JP" altLang="en-US" sz="11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523289452"/>
                  </a:ext>
                </a:extLst>
              </a:tr>
              <a:tr h="350585">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r>
                        <a:rPr kumimoji="1" lang="en-US" altLang="ja-JP" sz="1000" dirty="0">
                          <a:solidFill>
                            <a:schemeClr val="tx1"/>
                          </a:solidFill>
                          <a:latin typeface="Meiryo UI" panose="020B0604030504040204" pitchFamily="50" charset="-128"/>
                          <a:ea typeface="Meiryo UI" panose="020B0604030504040204" pitchFamily="50" charset="-128"/>
                        </a:rPr>
                        <a:t>Skill map with falsified content or false publisher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r>
                        <a:rPr kumimoji="1" lang="en-US" altLang="ja-JP" sz="1000" dirty="0">
                          <a:solidFill>
                            <a:schemeClr val="tx1"/>
                          </a:solidFill>
                          <a:latin typeface="Meiryo UI" panose="020B0604030504040204" pitchFamily="50" charset="-128"/>
                          <a:ea typeface="Meiryo UI" panose="020B0604030504040204" pitchFamily="50" charset="-128"/>
                        </a:rPr>
                        <a:t>Skill Map Information</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r>
                        <a:rPr kumimoji="1" lang="en-US" altLang="ja-JP" sz="1000" dirty="0">
                          <a:solidFill>
                            <a:schemeClr val="tx1"/>
                          </a:solidFill>
                          <a:latin typeface="Meiryo UI" panose="020B0604030504040204" pitchFamily="50" charset="-128"/>
                          <a:ea typeface="Meiryo UI" panose="020B0604030504040204" pitchFamily="50" charset="-128"/>
                        </a:rPr>
                        <a:t>Electronic signature and electronic certificate verification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r>
                        <a:rPr kumimoji="1" lang="en-US" altLang="ja-JP" sz="1000" dirty="0">
                          <a:solidFill>
                            <a:schemeClr val="tx1"/>
                          </a:solidFill>
                          <a:latin typeface="Meiryo UI" panose="020B0604030504040204" pitchFamily="50" charset="-128"/>
                          <a:ea typeface="Meiryo UI" panose="020B0604030504040204" pitchFamily="50" charset="-128"/>
                        </a:rPr>
                        <a:t>Projects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350585">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Request document with fake publisher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Document Publisher</a:t>
                      </a:r>
                      <a:endPar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Electronic seal verification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Incumbent university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9642552"/>
                  </a:ext>
                </a:extLst>
              </a:tr>
              <a:tr h="350585">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Response document</a:t>
                      </a:r>
                      <a:r>
                        <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 </a:t>
                      </a: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with fake publisher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Document Publisher</a:t>
                      </a:r>
                      <a:endPar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charset="0"/>
                        </a:rPr>
                        <a:t>Electronic seal verification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pPr marL="0" marR="0" lvl="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en-US" altLang="ja-JP" sz="1000" kern="1200" dirty="0">
                          <a:solidFill>
                            <a:schemeClr val="tx1"/>
                          </a:solidFill>
                          <a:latin typeface="Meiryo UI" panose="020B0604030504040204" pitchFamily="50" charset="-128"/>
                          <a:ea typeface="Meiryo UI" panose="020B0604030504040204" pitchFamily="50" charset="-128"/>
                          <a:cs typeface="+mn-cs"/>
                        </a:rPr>
                        <a:t>Projects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bl>
          </a:graphicData>
        </a:graphic>
      </p:graphicFrame>
      <p:sp>
        <p:nvSpPr>
          <p:cNvPr id="13" name="正方形/長方形 12"/>
          <p:cNvSpPr/>
          <p:nvPr/>
        </p:nvSpPr>
        <p:spPr>
          <a:xfrm>
            <a:off x="331788" y="4970853"/>
            <a:ext cx="1279728" cy="1402341"/>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sym typeface="Arial"/>
              </a:rPr>
              <a:t>Main</a:t>
            </a:r>
            <a:br>
              <a:rPr kumimoji="1" lang="en-US" altLang="ja-JP" sz="1200" b="1"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sym typeface="Arial"/>
              </a:rPr>
            </a:br>
            <a:r>
              <a:rPr kumimoji="1" lang="en-US" altLang="ja-JP" sz="1200" b="1"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sym typeface="Arial"/>
              </a:rPr>
              <a:t>Achievements</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sym typeface="Arial"/>
            </a:endParaRPr>
          </a:p>
        </p:txBody>
      </p:sp>
      <p:sp>
        <p:nvSpPr>
          <p:cNvPr id="16" name="正方形/長方形 15"/>
          <p:cNvSpPr/>
          <p:nvPr/>
        </p:nvSpPr>
        <p:spPr>
          <a:xfrm>
            <a:off x="1679944" y="4970853"/>
            <a:ext cx="7894268" cy="1402341"/>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The expectations of universities and companies were clarified through hearings. Universities are expected to utilize technical staff throughout the organization, and will promote the exchange of information and skill development with other universities. On the corporate side, technical staff work independently, making it easier for companies to achieve desired results (Starting new businesses and improving efficiency).</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Efforts were made to standardize the skill catalog, and the purpose and significance were shared among stakeholders. Specifically, the team worked with the University of the Ryukyus to create and evaluate a skill catalog and skill map for specific fields. It also worked with Council of Research Infrastructures and Research Environment* to discuss processes, governance and business models. This demonstration project was introduced to other universities and gained their understanding, and there was a growing movement to develop skills cataloging and standardization.</a:t>
            </a:r>
          </a:p>
        </p:txBody>
      </p:sp>
      <p:sp>
        <p:nvSpPr>
          <p:cNvPr id="14" name="正方形/長方形 13"/>
          <p:cNvSpPr/>
          <p:nvPr/>
        </p:nvSpPr>
        <p:spPr>
          <a:xfrm>
            <a:off x="1679945" y="3745003"/>
            <a:ext cx="7894268" cy="1139861"/>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In this demonstration, the following points of view were grasped and arranged.</a:t>
            </a:r>
          </a:p>
          <a:p>
            <a:pPr marL="342900" indent="-342900" fontAlgn="auto">
              <a:spcBef>
                <a:spcPts val="0"/>
              </a:spcBef>
              <a:spcAft>
                <a:spcPts val="0"/>
              </a:spcAft>
              <a:buFont typeface="Wingdings" panose="05000000000000000000" pitchFamily="2" charset="2"/>
              <a:buChar char="l"/>
              <a:defRPr/>
            </a:pP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Expectations in the utilization of technical staff and project formation at both universities and companies</a:t>
            </a:r>
          </a:p>
          <a:p>
            <a:pPr marL="342900" indent="-342900" fontAlgn="auto">
              <a:spcBef>
                <a:spcPts val="0"/>
              </a:spcBef>
              <a:spcAft>
                <a:spcPts val="0"/>
              </a:spcAft>
              <a:buFont typeface="Wingdings" panose="05000000000000000000" pitchFamily="2" charset="2"/>
              <a:buChar char="l"/>
              <a:defRPr/>
            </a:pP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System for identifying and evaluating skills in highly specialized jobs in the process of guaranteeing the quality of skills</a:t>
            </a:r>
          </a:p>
          <a:p>
            <a:pPr marL="342900" indent="-342900" fontAlgn="auto">
              <a:spcBef>
                <a:spcPts val="0"/>
              </a:spcBef>
              <a:spcAft>
                <a:spcPts val="0"/>
              </a:spcAft>
              <a:buFont typeface="Wingdings" panose="05000000000000000000" pitchFamily="2" charset="2"/>
              <a:buChar char="l"/>
              <a:defRPr/>
            </a:pP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Organizing the duties and skills of technical staff for data standardization</a:t>
            </a:r>
          </a:p>
        </p:txBody>
      </p:sp>
      <p:sp>
        <p:nvSpPr>
          <p:cNvPr id="6" name="正方形/長方形 5">
            <a:extLst>
              <a:ext uri="{FF2B5EF4-FFF2-40B4-BE49-F238E27FC236}">
                <a16:creationId xmlns:a16="http://schemas.microsoft.com/office/drawing/2014/main" id="{26C4BC62-EEB8-0E2E-885A-1076A8006D05}"/>
              </a:ext>
            </a:extLst>
          </p:cNvPr>
          <p:cNvSpPr/>
          <p:nvPr/>
        </p:nvSpPr>
        <p:spPr>
          <a:xfrm>
            <a:off x="333290" y="3745003"/>
            <a:ext cx="1279728" cy="1139861"/>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rPr>
              <a:t>Development of governance and community activities</a:t>
            </a:r>
            <a:endPar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96B57905-AD53-F04F-21A0-3E9430F6FAB9}"/>
              </a:ext>
            </a:extLst>
          </p:cNvPr>
          <p:cNvSpPr/>
          <p:nvPr/>
        </p:nvSpPr>
        <p:spPr>
          <a:xfrm>
            <a:off x="1683304" y="1065577"/>
            <a:ext cx="7890909" cy="116955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400" dirty="0">
                <a:latin typeface="Meiryo UI" panose="020B0604030504040204" pitchFamily="50" charset="-128"/>
                <a:ea typeface="Meiryo UI" panose="020B0604030504040204" pitchFamily="50" charset="-128"/>
                <a:cs typeface="+mn-cs"/>
              </a:rPr>
              <a:t>Issue electronic signatures and certificates, enabling verification of falsification and authenticity of information presented</a:t>
            </a:r>
            <a:endPar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400" dirty="0">
                <a:latin typeface="Meiryo UI" panose="020B0604030504040204" pitchFamily="50" charset="-128"/>
                <a:ea typeface="Meiryo UI" panose="020B0604030504040204" pitchFamily="50" charset="-128"/>
                <a:cs typeface="+mn-cs"/>
              </a:rPr>
              <a:t>To enable verification of the publisher of an electronic document by attaching an Electronic seal to the electronic document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endParaRPr kumimoji="1" lang="en-US" altLang="ja-JP" sz="1400" dirty="0">
              <a:latin typeface="Meiryo UI" panose="020B0604030504040204" pitchFamily="50" charset="-128"/>
              <a:ea typeface="Meiryo UI" panose="020B0604030504040204" pitchFamily="50" charset="-128"/>
              <a:cs typeface="+mn-cs"/>
            </a:endParaRPr>
          </a:p>
        </p:txBody>
      </p:sp>
      <p:sp>
        <p:nvSpPr>
          <p:cNvPr id="17" name="タイトル 6">
            <a:extLst>
              <a:ext uri="{FF2B5EF4-FFF2-40B4-BE49-F238E27FC236}">
                <a16:creationId xmlns:a16="http://schemas.microsoft.com/office/drawing/2014/main" id="{EDBDBA63-C324-C869-B103-35D337B4BB30}"/>
              </a:ext>
            </a:extLst>
          </p:cNvPr>
          <p:cNvSpPr>
            <a:spLocks noGrp="1"/>
          </p:cNvSpPr>
          <p:nvPr>
            <p:ph type="title"/>
          </p:nvPr>
        </p:nvSpPr>
        <p:spPr>
          <a:xfrm>
            <a:off x="417000" y="162256"/>
            <a:ext cx="9072000" cy="938411"/>
          </a:xfrm>
        </p:spPr>
        <p:txBody>
          <a:bodyPr vert="horz" anchor="t"/>
          <a:lstStyle/>
          <a:p>
            <a:r>
              <a:rPr lang="en-US" altLang="ja-JP" sz="1800" dirty="0">
                <a:latin typeface="Meiryo UI" panose="020B0604030504040204" pitchFamily="50" charset="-128"/>
                <a:ea typeface="Meiryo UI" panose="020B0604030504040204" pitchFamily="50" charset="-128"/>
              </a:rPr>
              <a:t>Visualization of the skills of university technical staff: Skill quality assurance and proactive disclosure trials </a:t>
            </a:r>
            <a:r>
              <a:rPr lang="ja-JP" altLang="en-US" sz="1800" b="1" dirty="0">
                <a:latin typeface="Meiryo UI" panose="020B0604030504040204" pitchFamily="50" charset="-128"/>
                <a:ea typeface="Meiryo UI" panose="020B0604030504040204" pitchFamily="50" charset="-128"/>
              </a:rPr>
              <a:t>（</a:t>
            </a:r>
            <a:r>
              <a:rPr lang="en-US" altLang="ja-JP" sz="1800" b="1" dirty="0">
                <a:latin typeface="Meiryo UI" panose="020B0604030504040204" pitchFamily="50" charset="-128"/>
                <a:ea typeface="Meiryo UI" panose="020B0604030504040204" pitchFamily="50" charset="-128"/>
              </a:rPr>
              <a:t>Fujitsu Japan Limited</a:t>
            </a:r>
            <a:r>
              <a:rPr lang="ja-JP" altLang="en-US" sz="1800" b="1" dirty="0">
                <a:latin typeface="Meiryo UI" panose="020B0604030504040204" pitchFamily="50" charset="-128"/>
                <a:ea typeface="Meiryo UI" panose="020B0604030504040204" pitchFamily="50" charset="-128"/>
              </a:rPr>
              <a:t>）</a:t>
            </a:r>
            <a:r>
              <a:rPr lang="ja-JP" altLang="en-US" sz="1800" dirty="0">
                <a:latin typeface="Meiryo UI" panose="020B0604030504040204" pitchFamily="50" charset="-128"/>
                <a:ea typeface="Meiryo UI" panose="020B0604030504040204" pitchFamily="50" charset="-128"/>
              </a:rPr>
              <a:t>（</a:t>
            </a:r>
            <a:r>
              <a:rPr lang="en-US" altLang="ja-JP" sz="1800" dirty="0">
                <a:latin typeface="Meiryo UI" panose="020B0604030504040204" pitchFamily="50" charset="-128"/>
                <a:ea typeface="Meiryo UI" panose="020B0604030504040204" pitchFamily="50" charset="-128"/>
              </a:rPr>
              <a:t>2/2</a:t>
            </a:r>
            <a:r>
              <a:rPr lang="ja-JP" altLang="en-US" sz="1800" dirty="0">
                <a:latin typeface="Meiryo UI" panose="020B0604030504040204" pitchFamily="50" charset="-128"/>
                <a:ea typeface="Meiryo UI" panose="020B0604030504040204" pitchFamily="50" charset="-128"/>
              </a:rPr>
              <a:t>）</a:t>
            </a:r>
            <a:endParaRPr kumimoji="1" lang="ja-JP" altLang="en-US" sz="1800" dirty="0">
              <a:latin typeface="Meiryo UI" panose="020B0604030504040204" pitchFamily="50" charset="-128"/>
              <a:ea typeface="Meiryo UI" panose="020B0604030504040204" pitchFamily="50" charset="-128"/>
            </a:endParaRPr>
          </a:p>
        </p:txBody>
      </p:sp>
      <p:sp>
        <p:nvSpPr>
          <p:cNvPr id="43" name="スライド番号プレースホルダー 42">
            <a:extLst>
              <a:ext uri="{FF2B5EF4-FFF2-40B4-BE49-F238E27FC236}">
                <a16:creationId xmlns:a16="http://schemas.microsoft.com/office/drawing/2014/main" id="{6B45E1A7-41A0-C0E7-D07F-069365DC8318}"/>
              </a:ext>
            </a:extLst>
          </p:cNvPr>
          <p:cNvSpPr>
            <a:spLocks noGrp="1"/>
          </p:cNvSpPr>
          <p:nvPr>
            <p:ph type="sldNum" sz="quarter" idx="11"/>
          </p:nvPr>
        </p:nvSpPr>
        <p:spPr/>
        <p:txBody>
          <a:bodyPr/>
          <a:lstStyle/>
          <a:p>
            <a:fld id="{AA5FCFE5-FE56-4EF1-80A8-07776887C2A1}" type="slidenum">
              <a:rPr lang="ja-JP" altLang="en-US" smtClean="0">
                <a:latin typeface="Meiryo UI" panose="020B0604030504040204" pitchFamily="50" charset="-128"/>
                <a:ea typeface="Meiryo UI" panose="020B0604030504040204" pitchFamily="50" charset="-128"/>
              </a:rPr>
              <a:pPr/>
              <a:t>2</a:t>
            </a:fld>
            <a:endParaRPr lang="ja-JP" altLang="en-US" dirty="0">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5517E622-7B21-F2DC-A261-94F9696E8394}"/>
              </a:ext>
            </a:extLst>
          </p:cNvPr>
          <p:cNvSpPr txBox="1"/>
          <p:nvPr/>
        </p:nvSpPr>
        <p:spPr bwMode="gray">
          <a:xfrm>
            <a:off x="3480370" y="6530005"/>
            <a:ext cx="6108800" cy="246221"/>
          </a:xfrm>
          <a:prstGeom prst="rect">
            <a:avLst/>
          </a:prstGeom>
          <a:noFill/>
        </p:spPr>
        <p:txBody>
          <a:bodyPr wrap="square" lIns="0" tIns="0" rIns="0" bIns="0" rtlCol="0">
            <a:spAutoFit/>
          </a:bodyPr>
          <a:lstStyle/>
          <a:p>
            <a:pPr marL="0" marR="0" indent="0" algn="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zh-TW" sz="800" dirty="0">
                <a:solidFill>
                  <a:prstClr val="black"/>
                </a:solidFill>
                <a:latin typeface="Meiryo UI" panose="020B0604030504040204" pitchFamily="50" charset="-128"/>
                <a:ea typeface="Meiryo UI" panose="020B0604030504040204" pitchFamily="50" charset="-128"/>
                <a:cs typeface="+mn-cs"/>
              </a:rPr>
              <a:t>*Council of Research Infrastructures and Research Environment</a:t>
            </a:r>
          </a:p>
          <a:p>
            <a:pPr marL="0" marR="0" indent="0" algn="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800" dirty="0">
                <a:solidFill>
                  <a:prstClr val="black"/>
                </a:solidFill>
                <a:latin typeface="Meiryo UI" panose="020B0604030504040204" pitchFamily="50" charset="-128"/>
                <a:ea typeface="Meiryo UI" panose="020B0604030504040204" pitchFamily="50" charset="-128"/>
                <a:cs typeface="+mn-cs"/>
              </a:rPr>
              <a:t>&lt;https://www.jcore2023.jp/&gt;</a:t>
            </a:r>
            <a:endParaRPr kumimoji="1" lang="ja-JP" altLang="en-US"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8100152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EE4P_LANGUAGE_ID" val="104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2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short.pptx" id="{52AA5A50-534E-4FF2-A9C6-60384768A59E}" vid="{85CCAD22-7E6D-4231-9414-B57367F235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3778848-7035-4A07-9844-4B2584BF39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61b6e-2b10-43a3-a2ce-3f7d4d0c929e"/>
    <ds:schemaRef ds:uri="ff5bdd6e-cdf8-469d-93d0-f7a8c0073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99ADBDF-C074-4DF0-B5BC-8EB74F186F54}">
  <ds:schemaRefs>
    <ds:schemaRef ds:uri="http://schemas.microsoft.com/sharepoint/v3/contenttype/forms"/>
  </ds:schemaRefs>
</ds:datastoreItem>
</file>

<file path=customXml/itemProps3.xml><?xml version="1.0" encoding="utf-8"?>
<ds:datastoreItem xmlns:ds="http://schemas.openxmlformats.org/officeDocument/2006/customXml" ds:itemID="{9AD6DB03-DD50-45FA-B510-5BF329AC39A0}">
  <ds:schemaRefs>
    <ds:schemaRef ds:uri="http://schemas.microsoft.com/office/2006/metadata/properties"/>
    <ds:schemaRef ds:uri="http://schemas.microsoft.com/office/infopath/2007/PartnerControls"/>
    <ds:schemaRef ds:uri="af856fba-687e-4913-b430-d4dfd88781c0"/>
    <ds:schemaRef ds:uri="3ee3c186-374b-4b65-9031-a615a56be800"/>
    <ds:schemaRef ds:uri="ff5bdd6e-cdf8-469d-93d0-f7a8c007309d"/>
    <ds:schemaRef ds:uri="b8d61b6e-2b10-43a3-a2ce-3f7d4d0c929e"/>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778</Words>
  <Application>Microsoft Office PowerPoint</Application>
  <PresentationFormat>A4 210 x 297 mm</PresentationFormat>
  <Paragraphs>80</Paragraphs>
  <Slides>2</Slides>
  <Notes>2</Notes>
  <HiddenSlides>0</HiddenSlides>
  <MMClips>0</MMClips>
  <ScaleCrop>false</ScaleCrop>
  <HeadingPairs>
    <vt:vector size="8" baseType="variant">
      <vt:variant>
        <vt:lpstr>使用されているフォント</vt:lpstr>
      </vt:variant>
      <vt:variant>
        <vt:i4>6</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10" baseType="lpstr">
      <vt:lpstr>Meiryo UI</vt:lpstr>
      <vt:lpstr>Arial</vt:lpstr>
      <vt:lpstr>Calibri</vt:lpstr>
      <vt:lpstr>Calibri Light</vt:lpstr>
      <vt:lpstr>Verdana</vt:lpstr>
      <vt:lpstr>Wingdings</vt:lpstr>
      <vt:lpstr>DT Template_A4_J_202201</vt:lpstr>
      <vt:lpstr>think-cell スライド</vt:lpstr>
      <vt:lpstr>Visualization of the skills of university technical staff: Skill quality assurance and proactive disclosure trials （Fujitsu Japan Limited）（1/2）</vt:lpstr>
      <vt:lpstr>Visualization of the skills of university technical staff: Skill quality assurance and proactive disclosure trials （Fujitsu Japan Limited）（2/2）</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2024-03-23T06:39:33Z</dcterms:created>
  <dcterms:modified xsi:type="dcterms:W3CDTF">2024-06-04T08:02:12Z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2024-03-23T06:39:37Z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a6a6ed48-9ff0-4499-8ff9-ea5620c55f26</vt:lpwstr>
  </property>
  <property fmtid="{D5CDD505-2E9C-101B-9397-08002B2CF9AE}" pid="8" name="MSIP_Label_ea60d57e-af5b-4752-ac57-3e4f28ca11dc_ContentBits">
    <vt:lpwstr>0</vt:lpwstr>
  </property>
  <property fmtid="{D5CDD505-2E9C-101B-9397-08002B2CF9AE}" pid="9" name="MSIP_Label_a7295cc1-d279-42ac-ab4d-3b0f4fece050_Enabled">
    <vt:lpwstr>true</vt:lpwstr>
  </property>
  <property fmtid="{D5CDD505-2E9C-101B-9397-08002B2CF9AE}" pid="10" name="MSIP_Label_a7295cc1-d279-42ac-ab4d-3b0f4fece050_SetDate">
    <vt:lpwstr>2024-03-25T02:06:36Z</vt:lpwstr>
  </property>
  <property fmtid="{D5CDD505-2E9C-101B-9397-08002B2CF9AE}" pid="11" name="MSIP_Label_a7295cc1-d279-42ac-ab4d-3b0f4fece050_Method">
    <vt:lpwstr>Standard</vt:lpwstr>
  </property>
  <property fmtid="{D5CDD505-2E9C-101B-9397-08002B2CF9AE}" pid="12" name="MSIP_Label_a7295cc1-d279-42ac-ab4d-3b0f4fece050_Name">
    <vt:lpwstr>FUJITSU-RESTRICTED​</vt:lpwstr>
  </property>
  <property fmtid="{D5CDD505-2E9C-101B-9397-08002B2CF9AE}" pid="13" name="MSIP_Label_a7295cc1-d279-42ac-ab4d-3b0f4fece050_SiteId">
    <vt:lpwstr>a19f121d-81e1-4858-a9d8-736e267fd4c7</vt:lpwstr>
  </property>
  <property fmtid="{D5CDD505-2E9C-101B-9397-08002B2CF9AE}" pid="14" name="MSIP_Label_a7295cc1-d279-42ac-ab4d-3b0f4fece050_ActionId">
    <vt:lpwstr>48c90599-25ce-4f28-8650-12e113275f3f</vt:lpwstr>
  </property>
  <property fmtid="{D5CDD505-2E9C-101B-9397-08002B2CF9AE}" pid="15" name="MSIP_Label_a7295cc1-d279-42ac-ab4d-3b0f4fece050_ContentBits">
    <vt:lpwstr>0</vt:lpwstr>
  </property>
  <property fmtid="{D5CDD505-2E9C-101B-9397-08002B2CF9AE}" pid="16" name="ContentTypeId">
    <vt:lpwstr>0x010100232F9C2F28AFE34988257E434D6816F1</vt:lpwstr>
  </property>
  <property fmtid="{D5CDD505-2E9C-101B-9397-08002B2CF9AE}" pid="17" name="MediaServiceImageTags">
    <vt:lpwstr/>
  </property>
</Properties>
</file>