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9906000" cy="6858000" type="A4"/>
  <p:notesSz cx="6807200" cy="9939338"/>
  <p:custDataLst>
    <p:tags r:id="rId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12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jHJWoKqKI2QNdB+TeO4cgugsIK1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17B94-2D4D-4F7F-A926-FE27785BC3A8}" v="57" dt="2024-04-15T01:42:02.706"/>
  </p1510:revLst>
</p1510:revInfo>
</file>

<file path=ppt/tableStyles.xml><?xml version="1.0" encoding="utf-8"?>
<a:tblStyleLst xmlns:a="http://schemas.openxmlformats.org/drawingml/2006/main" def="{DCDFCC17-B133-4FFD-A3CF-6C297D845D79}">
  <a:tblStyle styleId="{DCDFCC17-B133-4FFD-A3CF-6C297D845D79}" styleName="Table_0">
    <a:wholeTbl>
      <a:tcTxStyle b="off" i="off">
        <a:font>
          <a:latin typeface="Calibri Light"/>
          <a:ea typeface="Calibri Light"/>
          <a:cs typeface="Calibri Ligh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DF3E7"/>
          </a:solidFill>
        </a:fill>
      </a:tcStyle>
    </a:wholeTbl>
    <a:band1H>
      <a:tcTxStyle/>
      <a:tcStyle>
        <a:tcBdr/>
        <a:fill>
          <a:solidFill>
            <a:srgbClr val="D8E7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8E7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DF570FC-9F42-4192-A9A5-B43767DB0FFD}" styleName="Table_1">
    <a:wholeTbl>
      <a:tcTxStyle b="off" i="off">
        <a:font>
          <a:latin typeface="Calibri Light"/>
          <a:ea typeface="Calibri Light"/>
          <a:cs typeface="Calibri Ligh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DF3E7"/>
          </a:solidFill>
        </a:fill>
      </a:tcStyle>
    </a:wholeTbl>
    <a:band1H>
      <a:tcTxStyle b="off" i="off"/>
      <a:tcStyle>
        <a:tcBdr/>
        <a:fill>
          <a:solidFill>
            <a:srgbClr val="D8E7CB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8E7CB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 Light"/>
          <a:ea typeface="Calibri Light"/>
          <a:cs typeface="Calibri Ligh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98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0" y="66"/>
      </p:cViewPr>
      <p:guideLst>
        <p:guide pos="312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503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221" y="0"/>
            <a:ext cx="2950374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2663" y="1243013"/>
            <a:ext cx="48418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239" y="4783357"/>
            <a:ext cx="5446723" cy="3913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40372"/>
            <a:ext cx="29503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221" y="9440372"/>
            <a:ext cx="2950374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680239" y="4783357"/>
            <a:ext cx="5446723" cy="3913364"/>
          </a:xfrm>
          <a:prstGeom prst="rect">
            <a:avLst/>
          </a:prstGeom>
        </p:spPr>
        <p:txBody>
          <a:bodyPr spcFirstLastPara="1" wrap="square" lIns="92225" tIns="46100" rIns="92225" bIns="46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2663" y="1243013"/>
            <a:ext cx="48418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30238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0239" y="4783357"/>
            <a:ext cx="5446723" cy="3913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t" anchorCtr="0">
            <a:noAutofit/>
          </a:bodyPr>
          <a:lstStyle/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F19D63"/>
              </a:solidFill>
            </a:endParaRPr>
          </a:p>
        </p:txBody>
      </p:sp>
      <p:sp>
        <p:nvSpPr>
          <p:cNvPr id="127" name="Google Shape;127;p2:notes"/>
          <p:cNvSpPr txBox="1">
            <a:spLocks noGrp="1"/>
          </p:cNvSpPr>
          <p:nvPr>
            <p:ph type="sldNum" idx="12"/>
          </p:nvPr>
        </p:nvSpPr>
        <p:spPr>
          <a:xfrm>
            <a:off x="3855221" y="9440372"/>
            <a:ext cx="2950374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25" tIns="46100" rIns="92225" bIns="461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ja-JP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（基本版） タイトルのみ_A4">
  <p:cSld name="（基本版） タイトルのみ_A4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ftr" idx="11"/>
          </p:nvPr>
        </p:nvSpPr>
        <p:spPr>
          <a:xfrm>
            <a:off x="705600" y="6588000"/>
            <a:ext cx="4068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417600" y="6588000"/>
            <a:ext cx="180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416496" y="1008000"/>
            <a:ext cx="4356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2pPr>
            <a:lvl3pPr marL="1371600" lvl="2" indent="-3429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  <a:defRPr/>
            </a:lvl3pPr>
            <a:lvl4pPr marL="1828800" lvl="3" indent="-3429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✔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08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083"/>
              </a:spcBef>
              <a:spcAft>
                <a:spcPts val="108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417000" y="180000"/>
            <a:ext cx="907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8B2ACAC5-C958-3C38-6102-5D1C94C826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603010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4" imgW="622" imgH="623" progId="TCLayout.ActiveDocument.1">
                  <p:embed/>
                </p:oleObj>
              </mc:Choice>
              <mc:Fallback>
                <p:oleObj name="think-cell スライド" r:id="rId4" imgW="622" imgH="62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B2ACAC5-C958-3C38-6102-5D1C94C826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417000" y="180000"/>
            <a:ext cx="907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ftr" idx="11"/>
          </p:nvPr>
        </p:nvSpPr>
        <p:spPr>
          <a:xfrm>
            <a:off x="705600" y="6588000"/>
            <a:ext cx="4068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417600" y="6588000"/>
            <a:ext cx="180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body" idx="1"/>
          </p:nvPr>
        </p:nvSpPr>
        <p:spPr>
          <a:xfrm>
            <a:off x="416999" y="1476000"/>
            <a:ext cx="9073075" cy="4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Verdana"/>
              <a:buChar char="−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1150" algn="l" rtl="0">
              <a:spcBef>
                <a:spcPts val="108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Verdana"/>
              <a:buChar char="−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1150" algn="l" rtl="0">
              <a:spcBef>
                <a:spcPts val="1083"/>
              </a:spcBef>
              <a:spcAft>
                <a:spcPts val="1083"/>
              </a:spcAft>
              <a:buClr>
                <a:schemeClr val="dk1"/>
              </a:buClr>
              <a:buSzPts val="1300"/>
              <a:buFont typeface="Verdana"/>
              <a:buChar char="−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dt" idx="10"/>
          </p:nvPr>
        </p:nvSpPr>
        <p:spPr>
          <a:xfrm>
            <a:off x="4508167" y="6444000"/>
            <a:ext cx="889667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75787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120">
          <p15:clr>
            <a:srgbClr val="A4A3A4"/>
          </p15:clr>
        </p15:guide>
        <p15:guide id="2" orient="horz" pos="96">
          <p15:clr>
            <a:srgbClr val="A4A3A4"/>
          </p15:clr>
        </p15:guide>
        <p15:guide id="3" pos="3007">
          <p15:clr>
            <a:srgbClr val="A4A3A4"/>
          </p15:clr>
        </p15:guide>
        <p15:guide id="4" pos="3233">
          <p15:clr>
            <a:srgbClr val="A4A3A4"/>
          </p15:clr>
        </p15:guide>
        <p15:guide id="5" pos="5978">
          <p15:clr>
            <a:srgbClr val="A4A3A4"/>
          </p15:clr>
        </p15:guide>
        <p15:guide id="6" pos="262">
          <p15:clr>
            <a:srgbClr val="A4A3A4"/>
          </p15:clr>
        </p15:guide>
        <p15:guide id="7" orient="horz" pos="504">
          <p15:clr>
            <a:srgbClr val="A4A3A4"/>
          </p15:clr>
        </p15:guide>
        <p15:guide id="8" orient="horz" pos="640">
          <p15:clr>
            <a:srgbClr val="A4A3A4"/>
          </p15:clr>
        </p15:guide>
        <p15:guide id="9" orient="horz" pos="935">
          <p15:clr>
            <a:srgbClr val="A4A3A4"/>
          </p15:clr>
        </p15:guide>
        <p15:guide id="10" orient="horz" pos="3974">
          <p15:clr>
            <a:srgbClr val="A4A3A4"/>
          </p15:clr>
        </p15:guide>
        <p15:guide id="11" orient="horz" pos="4156">
          <p15:clr>
            <a:srgbClr val="A4A3A4"/>
          </p15:clr>
        </p15:guide>
        <p15:guide id="12" orient="horz" pos="4269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 txBox="1">
            <a:spLocks noGrp="1"/>
          </p:cNvSpPr>
          <p:nvPr>
            <p:ph type="title"/>
          </p:nvPr>
        </p:nvSpPr>
        <p:spPr>
          <a:xfrm>
            <a:off x="417000" y="162256"/>
            <a:ext cx="9072000" cy="369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ja-JP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国際間の教育拡充と労働市場の流動性を高める信頼ネットワーク構築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（</a:t>
            </a:r>
            <a:r>
              <a:rPr lang="ja-JP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Institution for a Global Society</a:t>
            </a:r>
            <a:r>
              <a:rPr 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株式会社）</a:t>
            </a:r>
            <a:r>
              <a:rPr lang="ja-JP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（1/2）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417186" y="1104771"/>
            <a:ext cx="4359000" cy="331500"/>
          </a:xfrm>
          <a:prstGeom prst="rect">
            <a:avLst/>
          </a:prstGeom>
          <a:solidFill>
            <a:srgbClr val="7F7F7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sz="1200" b="1" i="0" u="none" strike="noStrike" cap="none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現在の課題（ペインポイント）</a:t>
            </a:r>
            <a:endParaRPr sz="1400" b="0" i="0" u="none" strike="noStrike" cap="none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5119850" y="1104771"/>
            <a:ext cx="4359000" cy="331500"/>
          </a:xfrm>
          <a:prstGeom prst="rect">
            <a:avLst/>
          </a:prstGeom>
          <a:solidFill>
            <a:srgbClr val="86BC25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ja-JP" sz="1200" b="1" i="0" u="none" strike="noStrike" cap="none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TrustedWebの実現により解決する内容</a:t>
            </a:r>
            <a:endParaRPr sz="1400" b="0" i="0" u="none" strike="noStrike" cap="none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 rot="5400000">
            <a:off x="3040263" y="4087153"/>
            <a:ext cx="3773700" cy="217800"/>
          </a:xfrm>
          <a:prstGeom prst="triangle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417200" y="1437851"/>
            <a:ext cx="4359000" cy="19194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- 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労働市場の要求に応じた教育が提供できているかの確認が難し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- 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個人情報の安全管理が不透明で、学習データの一元管理が困難</a:t>
            </a: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個人情報の管理が煩雑で、海外人材のデータ取得には個人情報</a:t>
            </a: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  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保護規制への対応が必要。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- </a:t>
            </a:r>
            <a:r>
              <a:rPr lang="ja-JP" altLang="en-US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国際間の人材マッチングが進み、各国が異なる個人情報保護規制 </a:t>
            </a: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  </a:t>
            </a:r>
            <a:r>
              <a:rPr lang="ja-JP" altLang="en-US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を定める中、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実質的な遵守を担保することが難しい</a:t>
            </a:r>
            <a:r>
              <a:rPr lang="ja-JP" altLang="en-US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。</a:t>
            </a:r>
            <a:endParaRPr lang="ja-JP" altLang="en-US" sz="1200" b="0" i="0" u="none" strike="noStrike" cap="none" dirty="0">
              <a:solidFill>
                <a:srgbClr val="0D0D0D"/>
              </a:solidFill>
              <a:highlight>
                <a:srgbClr val="FFFFFF"/>
              </a:highlight>
              <a:latin typeface="Meiryo UI" panose="020B0604030504040204" pitchFamily="50" charset="-128"/>
              <a:ea typeface="Meiryo UI" panose="020B0604030504040204" pitchFamily="50" charset="-128"/>
              <a:sym typeface="Meiryo UI" panose="020B0604030504040204" pitchFamily="50" charset="-128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5119850" y="1437851"/>
            <a:ext cx="4359000" cy="1919400"/>
          </a:xfrm>
          <a:prstGeom prst="rect">
            <a:avLst/>
          </a:prstGeom>
          <a:solidFill>
            <a:srgbClr val="E7F5C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- 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学習データを秘匿化しながら世界中で個人の能力データを共有で</a:t>
            </a:r>
            <a:r>
              <a:rPr lang="ja-JP" altLang="en-US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　　</a:t>
            </a: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きるシステムを導入し、市場ニーズに応じた教育が提供可能に</a:t>
            </a:r>
            <a:r>
              <a:rPr lang="ja-JP" altLang="en-US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する</a:t>
            </a:r>
            <a:endParaRPr lang="en-US" altLang="ja-JP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- </a:t>
            </a:r>
            <a:r>
              <a:rPr 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候補者が自身のデータ管理を主導できるような仕組みを確立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する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- </a:t>
            </a:r>
            <a:r>
              <a:rPr lang="ja-JP" altLang="en-US" sz="12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不要なデータ管理を減らすために、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人材データを暗号化したままマッ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チングできる仕組みを構築する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US" altLang="ja-JP" sz="1200" b="0" i="0" u="none" strike="noStrike" cap="none" dirty="0">
                <a:solidFill>
                  <a:srgbClr val="0D0D0D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- </a:t>
            </a:r>
            <a:r>
              <a:rPr lang="ja-JP" altLang="en-US" sz="1200" b="0" i="0" u="none" strike="noStrike" cap="none" dirty="0">
                <a:solidFill>
                  <a:srgbClr val="0D0D0D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各国の個人情報保護規制を遵守しながら、個人情報を暗号化し</a:t>
            </a:r>
            <a:endParaRPr lang="en-US" altLang="ja-JP" sz="1200" b="0" i="0" u="none" strike="noStrike" cap="none" dirty="0">
              <a:solidFill>
                <a:srgbClr val="0D0D0D"/>
              </a:solidFill>
              <a:latin typeface="Meiryo UI" panose="020B0604030504040204" pitchFamily="50" charset="-128"/>
              <a:ea typeface="Meiryo UI" panose="020B0604030504040204" pitchFamily="50" charset="-128"/>
              <a:sym typeface="Meiryo UI" panose="020B0604030504040204" pitchFamily="50" charset="-128"/>
            </a:endParaRPr>
          </a:p>
          <a:p>
            <a:pPr marL="1524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ja-JP" altLang="en-US" sz="1200" dirty="0">
                <a:solidFill>
                  <a:srgbClr val="0D0D0D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　</a:t>
            </a:r>
            <a:r>
              <a:rPr lang="ja-JP" altLang="en-US" sz="1200" b="0" i="0" u="none" strike="noStrike" cap="none" dirty="0">
                <a:solidFill>
                  <a:srgbClr val="0D0D0D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Meiryo UI" panose="020B0604030504040204" pitchFamily="50" charset="-128"/>
              </a:rPr>
              <a:t>国際間データ移転ができる仕組みを構築する</a:t>
            </a:r>
            <a:endParaRPr lang="ja-JP" altLang="en-US"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Meiryo UI" panose="020B0604030504040204" pitchFamily="50" charset="-128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5119853" y="3525067"/>
            <a:ext cx="43590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ja-JP" sz="1100" b="1" i="0" u="sng" strike="noStrike" cap="none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創出するユースケースの事業スキーム図（To-Be）</a:t>
            </a:r>
            <a:endParaRPr sz="1400" b="0" i="0" u="none" strike="noStrike" cap="none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388611" y="3500480"/>
            <a:ext cx="43590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ja-JP" sz="1100" b="1" i="0" u="sng" strike="noStrike" cap="none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課題解決前の事業スキーム図（As-Is）</a:t>
            </a:r>
            <a:endParaRPr sz="1400" b="0" i="0" u="none" strike="noStrike" cap="none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" name="スライド番号プレースホルダー 1">
            <a:extLst>
              <a:ext uri="{FF2B5EF4-FFF2-40B4-BE49-F238E27FC236}">
                <a16:creationId xmlns:a16="http://schemas.microsoft.com/office/drawing/2014/main" id="{B1DC412E-F647-A923-06F2-4AD31C06410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17600" y="6588000"/>
            <a:ext cx="180000" cy="169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 smtClean="0"/>
              <a:t>1</a:t>
            </a:fld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4E8F3D-D1B1-705C-2FC8-9168FAA07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87" y="3782348"/>
            <a:ext cx="4385845" cy="24713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28F1340-C1B4-DA0F-87A8-A513D685D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8026" y="3782348"/>
            <a:ext cx="4787671" cy="24713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/>
          <p:nvPr/>
        </p:nvSpPr>
        <p:spPr>
          <a:xfrm>
            <a:off x="179575" y="768350"/>
            <a:ext cx="1190100" cy="266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ja-JP" sz="1200" b="1" i="0" u="none" strike="noStrike" cap="none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検証を行う</a:t>
            </a:r>
            <a:endParaRPr sz="1200" b="1" i="0" u="none" strike="noStrike" cap="none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ja-JP" sz="1200" b="1" i="0" u="none" strike="noStrike" cap="none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データ</a:t>
            </a:r>
            <a:endParaRPr sz="1200" b="1" i="0" u="none" strike="noStrike" cap="none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179597" y="3517600"/>
            <a:ext cx="1190100" cy="11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ja-JP" sz="12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ビジネス・オペレーション検証(UX/UI含む)</a:t>
            </a:r>
            <a:endParaRPr sz="1200" b="1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31" name="Google Shape;131;p2"/>
          <p:cNvGraphicFramePr/>
          <p:nvPr>
            <p:extLst>
              <p:ext uri="{D42A27DB-BD31-4B8C-83A1-F6EECF244321}">
                <p14:modId xmlns:p14="http://schemas.microsoft.com/office/powerpoint/2010/main" val="2143536393"/>
              </p:ext>
            </p:extLst>
          </p:nvPr>
        </p:nvGraphicFramePr>
        <p:xfrm>
          <a:off x="1473377" y="787250"/>
          <a:ext cx="8253047" cy="1633130"/>
        </p:xfrm>
        <a:graphic>
          <a:graphicData uri="http://schemas.openxmlformats.org/drawingml/2006/table">
            <a:tbl>
              <a:tblPr firstRow="1" bandRow="1">
                <a:noFill/>
                <a:tableStyleId>{DCDFCC17-B133-4FFD-A3CF-6C297D845D79}</a:tableStyleId>
              </a:tblPr>
              <a:tblGrid>
                <a:gridCol w="1571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6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0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要検証の課題</a:t>
                      </a:r>
                      <a:endParaRPr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検証対象</a:t>
                      </a:r>
                      <a:endParaRPr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検証方法</a:t>
                      </a:r>
                      <a:endParaRPr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検証者</a:t>
                      </a:r>
                      <a:endParaRPr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①転職者の</a:t>
                      </a:r>
                      <a:endParaRPr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能力データの標準化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転職者の学習データをESCO基準に基づき計算した能力データ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ESCO基準に基づき標準化されたの能力データへの</a:t>
                      </a:r>
                      <a:endParaRPr lang="en-US" altLang="ja-JP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蓋然性フィードバック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転職先企業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②国際間での転職者の</a:t>
                      </a:r>
                      <a:endParaRPr sz="10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個人情報ポータビリティ</a:t>
                      </a:r>
                      <a:endParaRPr sz="1000" b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ja-JP" sz="10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転職者の属性情報と学習データ</a:t>
                      </a:r>
                      <a:endParaRPr sz="1000" b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属性情報の暗号化と暗号化された学習データが</a:t>
                      </a:r>
                      <a:endParaRPr lang="en-US" altLang="ja-JP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秘密計算により正しく能力データ算出が出来たかの確認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第三者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③転職者個人による</a:t>
                      </a:r>
                      <a:endParaRPr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学習データ管理</a:t>
                      </a:r>
                      <a:endParaRPr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転職者個人の学習データ</a:t>
                      </a:r>
                      <a:endParaRPr sz="1000" b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ブロックチェーン (BC)と</a:t>
                      </a: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extLst>
                            <a:ext uri="http://customooxmlschemas.google.com/">
      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          </a:ext>
                          </a:extLst>
                        </a:rPr>
                        <a:t>リレーショナルデータベース (RDB)</a:t>
                      </a: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に学習データが分割、暗号化されて保存されていることの確認（設計のみ）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転職者</a:t>
                      </a:r>
                      <a:endParaRPr sz="1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2" name="Google Shape;132;p2"/>
          <p:cNvSpPr/>
          <p:nvPr/>
        </p:nvSpPr>
        <p:spPr>
          <a:xfrm>
            <a:off x="179597" y="4746150"/>
            <a:ext cx="1190100" cy="189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ja-JP" sz="1200" b="1" i="0" u="none" strike="noStrike" cap="none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rPr>
              <a:t>主な成果</a:t>
            </a:r>
            <a:endParaRPr sz="1200" b="1" i="0" u="none" strike="noStrike" cap="none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1386075" y="3494500"/>
            <a:ext cx="8520000" cy="1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実証において特に注力した観点は以下である。</a:t>
            </a:r>
            <a:endParaRPr sz="1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採用事業者が求職者に求める能力は何と想定すべきか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採用事業者にとって、特に国外人材を採用する際にスムーズなUI/UXはどう設計すべきか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求職者の学習データを秘匿化したまま、採用事業者とのマッチングをどのように実現すべきか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プラットフォームを介さず、求職者が自身の学習データを開示、削除するコントロールはどのように実現できるのか</a:t>
            </a:r>
            <a:endParaRPr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386075" y="2431209"/>
            <a:ext cx="8520000" cy="818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検証のポイント</a:t>
            </a:r>
            <a:endParaRPr sz="1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①国際的に活用が進んでいるESCO基準をベースに8段階の能力データを作成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②暗号化された転職者の学習データと企業ごとの学習データの重みを秘密計算で掛け合わせ、人材の能力データを算出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③記録される学習データの真正性を担保し、個人がデータの削除をできる権利を担保するため、BC+RDBへ暗号、分割化してデータ保存するという方法を選択</a:t>
            </a:r>
            <a:endParaRPr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386075" y="4669950"/>
            <a:ext cx="8520000" cy="18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実証における主な成果は以下である。</a:t>
            </a:r>
            <a:endParaRPr sz="1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転職者自身のみが学習データの暗号・復号化に使う鍵を管理するアーキテクチャーを構築し、第三者に学習データを復号化される危険性を排除した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学習データと企業ごとの重みを掛け合わることで、企業に必要な人材の能力データ算出。これらを秘匿化して実装するために、暗号化方式として準同型暗号による演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算が可能で耐量子性のある格子暗号を用い、実装は</a:t>
            </a:r>
            <a:r>
              <a:rPr lang="en-US" altLang="ja-JP" sz="10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LattiGo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において機能とパフォーマンスの取れた</a:t>
            </a: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CKKS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スキーマを利用した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採用マッチングを効率化するために、マッチングシステムで求職者から取得した最低希望年収のデータを縦軸に、秘密計算により出力された能力データを横軸に取った散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布図を作成した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個人のデータ管理方法に関して分散型技術の活用を検討。</a:t>
            </a:r>
            <a:r>
              <a:rPr lang="ja-JP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転職者個人が学習データを管理できるように、スマホで暗号化したデータを分割し、BCとRDBに保存する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機能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設計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</a:t>
            </a:r>
            <a:endParaRPr lang="en-US" altLang="ja-JP" sz="1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5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</a:t>
            </a:r>
            <a:r>
              <a:rPr lang="ja-JP" altLang="en-US" sz="1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実証参画企業から、ベトナム人学生へ提供した講座及び標準化した能力データについて一定の評価を得た。一方で採用に際して不足する情報を指摘いただいた</a:t>
            </a:r>
          </a:p>
        </p:txBody>
      </p:sp>
      <p:sp>
        <p:nvSpPr>
          <p:cNvPr id="136" name="Google Shape;136;p2"/>
          <p:cNvSpPr txBox="1">
            <a:spLocks noGrp="1"/>
          </p:cNvSpPr>
          <p:nvPr>
            <p:ph type="title"/>
          </p:nvPr>
        </p:nvSpPr>
        <p:spPr>
          <a:xfrm>
            <a:off x="417000" y="162256"/>
            <a:ext cx="90720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ja-JP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国際間の教育拡充と労働市場の流動性を高める信頼ネットワーク構築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（</a:t>
            </a:r>
            <a:r>
              <a:rPr lang="ja-JP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Institution for a Global Society</a:t>
            </a:r>
            <a:r>
              <a:rPr 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株式会社）</a:t>
            </a:r>
            <a:r>
              <a:rPr lang="ja-JP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（2/2）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2326BC9-AA6A-35A9-D533-919F445D692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417600" y="6588000"/>
            <a:ext cx="180000" cy="169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 smtClean="0"/>
              <a:t>2</a:t>
            </a:fld>
            <a:endParaRPr lang="ja-JP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T Template_A4_J_202201">
  <a:themeElements>
    <a:clrScheme name="DT">
      <a:dk1>
        <a:srgbClr val="000000"/>
      </a:dk1>
      <a:lt1>
        <a:srgbClr val="FFFFFF"/>
      </a:lt1>
      <a:dk2>
        <a:srgbClr val="53565A"/>
      </a:dk2>
      <a:lt2>
        <a:srgbClr val="D0D0CE"/>
      </a:lt2>
      <a:accent1>
        <a:srgbClr val="86BC25"/>
      </a:accent1>
      <a:accent2>
        <a:srgbClr val="43B02A"/>
      </a:accent2>
      <a:accent3>
        <a:srgbClr val="26890D"/>
      </a:accent3>
      <a:accent4>
        <a:srgbClr val="046A38"/>
      </a:accent4>
      <a:accent5>
        <a:srgbClr val="0D8390"/>
      </a:accent5>
      <a:accent6>
        <a:srgbClr val="007CB0"/>
      </a:accent6>
      <a:hlink>
        <a:srgbClr val="00A3E0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5bdd6e-cdf8-469d-93d0-f7a8c007309d" xsi:nil="true"/>
    <lcf76f155ced4ddcb4097134ff3c332f xmlns="b8d61b6e-2b10-43a3-a2ce-3f7d4d0c929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9B6F9B428D7634495880DE4F0D8D879" ma:contentTypeVersion="12" ma:contentTypeDescription="新しいドキュメントを作成します。" ma:contentTypeScope="" ma:versionID="fc08b5dad98e6f6d8f5f2a35db9e8729">
  <xsd:schema xmlns:xsd="http://www.w3.org/2001/XMLSchema" xmlns:xs="http://www.w3.org/2001/XMLSchema" xmlns:p="http://schemas.microsoft.com/office/2006/metadata/properties" xmlns:ns2="b8d61b6e-2b10-43a3-a2ce-3f7d4d0c929e" xmlns:ns3="ff5bdd6e-cdf8-469d-93d0-f7a8c007309d" targetNamespace="http://schemas.microsoft.com/office/2006/metadata/properties" ma:root="true" ma:fieldsID="373401851f10c928940e7bdebc0e62c4" ns2:_="" ns3:_="">
    <xsd:import namespace="b8d61b6e-2b10-43a3-a2ce-3f7d4d0c929e"/>
    <xsd:import namespace="ff5bdd6e-cdf8-469d-93d0-f7a8c00730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d61b6e-2b10-43a3-a2ce-3f7d4d0c92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5bdd6e-cdf8-469d-93d0-f7a8c00730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cf278e-2034-4d2d-8b8d-d0c50db40621}" ma:internalName="TaxCatchAll" ma:showField="CatchAllData" ma:web="ff5bdd6e-cdf8-469d-93d0-f7a8c00730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F7056D-4958-4FE2-97EE-4D0532B622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1398BC-B543-4EBF-9FE3-46C1B199535E}">
  <ds:schemaRefs>
    <ds:schemaRef ds:uri="http://schemas.microsoft.com/office/2006/metadata/properties"/>
    <ds:schemaRef ds:uri="http://schemas.microsoft.com/office/infopath/2007/PartnerControls"/>
    <ds:schemaRef ds:uri="af856fba-687e-4913-b430-d4dfd88781c0"/>
    <ds:schemaRef ds:uri="3ee3c186-374b-4b65-9031-a615a56be800"/>
    <ds:schemaRef ds:uri="ff5bdd6e-cdf8-469d-93d0-f7a8c007309d"/>
    <ds:schemaRef ds:uri="b8d61b6e-2b10-43a3-a2ce-3f7d4d0c929e"/>
  </ds:schemaRefs>
</ds:datastoreItem>
</file>

<file path=customXml/itemProps3.xml><?xml version="1.0" encoding="utf-8"?>
<ds:datastoreItem xmlns:ds="http://schemas.openxmlformats.org/officeDocument/2006/customXml" ds:itemID="{10B6B086-A511-48E1-8285-9E0F38A2E8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d61b6e-2b10-43a3-a2ce-3f7d4d0c929e"/>
    <ds:schemaRef ds:uri="ff5bdd6e-cdf8-469d-93d0-f7a8c00730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855</Words>
  <Application>Microsoft Office PowerPoint</Application>
  <PresentationFormat>A4 210 x 297 mm</PresentationFormat>
  <Paragraphs>82</Paragraphs>
  <Slides>2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Noto Sans Symbols</vt:lpstr>
      <vt:lpstr>Arial</vt:lpstr>
      <vt:lpstr>Calibri</vt:lpstr>
      <vt:lpstr>Verdana</vt:lpstr>
      <vt:lpstr>DT Template_A4_J_202201</vt:lpstr>
      <vt:lpstr>think-cell スライド</vt:lpstr>
      <vt:lpstr>国際間の教育拡充と労働市場の流動性を高める信頼ネットワーク構築 （Institution for a Global Society株式会社）（1/2）</vt:lpstr>
      <vt:lpstr>国際間の教育拡充と労働市場の流動性を高める信頼ネットワーク構築 （Institution for a Global Society株式会社）（2/2）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2024-04-09T02:59:53Z</dcterms:created>
  <dcterms:modified xsi:type="dcterms:W3CDTF">2024-06-04T08:01:58Z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2024-04-09T02:59:58Z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e27500ad-80de-4a53-83f5-11bcab7091b5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0x010100232F9C2F28AFE34988257E434D6816F1</vt:lpwstr>
  </property>
  <property fmtid="{D5CDD505-2E9C-101B-9397-08002B2CF9AE}" pid="10" name="MediaServiceImageTags">
    <vt:lpwstr/>
  </property>
</Properties>
</file>