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3"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BD1FA-6AA1-4961-B844-2F166CF4FE99}" v="3" dt="2024-03-27T05:32:54.859"/>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91" autoAdjust="0"/>
  </p:normalViewPr>
  <p:slideViewPr>
    <p:cSldViewPr snapToGrid="0" showGuides="1">
      <p:cViewPr varScale="1">
        <p:scale>
          <a:sx n="73" d="100"/>
          <a:sy n="73" d="100"/>
        </p:scale>
        <p:origin x="48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oleObject" Target="../embeddings/oleObject3.bin"/><Relationship Id="rId21" Type="http://schemas.openxmlformats.org/officeDocument/2006/relationships/image" Target="../media/image19.sv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tmp"/><Relationship Id="rId2" Type="http://schemas.openxmlformats.org/officeDocument/2006/relationships/slideLayout" Target="../slideLayouts/slideLayout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tags" Target="../tags/tag4.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tmp"/><Relationship Id="rId10" Type="http://schemas.openxmlformats.org/officeDocument/2006/relationships/image" Target="../media/image8.svg"/><Relationship Id="rId19" Type="http://schemas.openxmlformats.org/officeDocument/2006/relationships/image" Target="../media/image17.svg"/><Relationship Id="rId4" Type="http://schemas.openxmlformats.org/officeDocument/2006/relationships/image" Target="../media/image2.emf"/><Relationship Id="rId9" Type="http://schemas.openxmlformats.org/officeDocument/2006/relationships/image" Target="../media/image7.png"/><Relationship Id="rId14" Type="http://schemas.openxmlformats.org/officeDocument/2006/relationships/image" Target="../media/image12.tmp"/></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56450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162256"/>
            <a:ext cx="9072000" cy="369683"/>
          </a:xfrm>
        </p:spPr>
        <p:txBody>
          <a:bodyPr vert="horz"/>
          <a:lstStyle/>
          <a:p>
            <a:r>
              <a:rPr lang="ja-JP" altLang="en-US" dirty="0">
                <a:latin typeface="Meiryo UI" panose="020B0604030504040204" pitchFamily="50" charset="-128"/>
                <a:ea typeface="Meiryo UI" panose="020B0604030504040204" pitchFamily="50" charset="-128"/>
              </a:rPr>
              <a:t>共助アプリを横断したトラスト形成エコシステム</a:t>
            </a:r>
            <a:r>
              <a:rPr lang="ja-JP" altLang="en-US"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大日本印刷株式会社</a:t>
            </a:r>
            <a:r>
              <a:rPr lang="ja-JP" altLang="en-US" b="1"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CAAF9F4B-FDFF-68F1-57CF-3C210688E1D5}"/>
              </a:ext>
            </a:extLst>
          </p:cNvPr>
          <p:cNvSpPr/>
          <p:nvPr/>
        </p:nvSpPr>
        <p:spPr>
          <a:xfrm>
            <a:off x="417000" y="588681"/>
            <a:ext cx="4428000" cy="360000"/>
          </a:xfrm>
          <a:prstGeom prst="rect">
            <a:avLst/>
          </a:prstGeom>
          <a:solidFill>
            <a:srgbClr val="FFFFFF">
              <a:lumMod val="50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400" b="1" i="0" u="none" strike="noStrike" kern="0" cap="none" spc="0" normalizeH="0" baseline="0" noProof="0" dirty="0">
                <a:ln>
                  <a:noFill/>
                </a:ln>
                <a:solidFill>
                  <a:srgbClr val="FFFFFF"/>
                </a:solidFill>
                <a:effectLst/>
                <a:uLnTx/>
                <a:uFillTx/>
                <a:latin typeface="Arial"/>
                <a:ea typeface="Meiryo UI"/>
                <a:cs typeface="+mn-cs"/>
              </a:rPr>
              <a:t>現在の課題（ペインポイント）</a:t>
            </a:r>
          </a:p>
        </p:txBody>
      </p:sp>
      <p:sp>
        <p:nvSpPr>
          <p:cNvPr id="70" name="正方形/長方形 69">
            <a:extLst>
              <a:ext uri="{FF2B5EF4-FFF2-40B4-BE49-F238E27FC236}">
                <a16:creationId xmlns:a16="http://schemas.microsoft.com/office/drawing/2014/main" id="{A522A38B-9F5E-5844-7C94-D7799D6E725F}"/>
              </a:ext>
            </a:extLst>
          </p:cNvPr>
          <p:cNvSpPr/>
          <p:nvPr/>
        </p:nvSpPr>
        <p:spPr>
          <a:xfrm>
            <a:off x="5219357" y="588681"/>
            <a:ext cx="4452471" cy="360000"/>
          </a:xfrm>
          <a:prstGeom prst="rect">
            <a:avLst/>
          </a:prstGeom>
          <a:solidFill>
            <a:srgbClr val="2B4069"/>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400" b="1" i="0" u="none" strike="noStrike" kern="0" cap="none" spc="0" normalizeH="0" baseline="0" noProof="0" dirty="0">
                <a:ln>
                  <a:noFill/>
                </a:ln>
                <a:solidFill>
                  <a:srgbClr val="FFFFFF"/>
                </a:solidFill>
                <a:effectLst/>
                <a:uLnTx/>
                <a:uFillTx/>
                <a:latin typeface="Arial"/>
                <a:ea typeface="Meiryo UI"/>
                <a:cs typeface="+mn-cs"/>
              </a:rPr>
              <a:t>Trusted Web</a:t>
            </a:r>
            <a:r>
              <a:rPr kumimoji="1" lang="ja-JP" altLang="en-US" sz="1400" b="1" i="0" u="none" strike="noStrike" kern="0" cap="none" spc="0" normalizeH="0" baseline="0" noProof="0" dirty="0">
                <a:ln>
                  <a:noFill/>
                </a:ln>
                <a:solidFill>
                  <a:srgbClr val="FFFFFF"/>
                </a:solidFill>
                <a:effectLst/>
                <a:uLnTx/>
                <a:uFillTx/>
                <a:latin typeface="Arial"/>
                <a:ea typeface="Meiryo UI"/>
                <a:cs typeface="+mn-cs"/>
              </a:rPr>
              <a:t>の実現により解決する内容</a:t>
            </a:r>
          </a:p>
        </p:txBody>
      </p:sp>
      <p:sp>
        <p:nvSpPr>
          <p:cNvPr id="71" name="二等辺三角形 70">
            <a:extLst>
              <a:ext uri="{FF2B5EF4-FFF2-40B4-BE49-F238E27FC236}">
                <a16:creationId xmlns:a16="http://schemas.microsoft.com/office/drawing/2014/main" id="{7052FCF0-62AE-3991-546F-8D0F59D81BDE}"/>
              </a:ext>
            </a:extLst>
          </p:cNvPr>
          <p:cNvSpPr/>
          <p:nvPr/>
        </p:nvSpPr>
        <p:spPr>
          <a:xfrm rot="5400000">
            <a:off x="2807800" y="3630234"/>
            <a:ext cx="4464000" cy="196502"/>
          </a:xfrm>
          <a:prstGeom prst="triangle">
            <a:avLst/>
          </a:prstGeom>
          <a:solidFill>
            <a:srgbClr val="0080B1"/>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sp>
        <p:nvSpPr>
          <p:cNvPr id="72" name="正方形/長方形 71">
            <a:extLst>
              <a:ext uri="{FF2B5EF4-FFF2-40B4-BE49-F238E27FC236}">
                <a16:creationId xmlns:a16="http://schemas.microsoft.com/office/drawing/2014/main" id="{A58978DC-E2C2-F922-A4A0-27E18473F0D0}"/>
              </a:ext>
            </a:extLst>
          </p:cNvPr>
          <p:cNvSpPr/>
          <p:nvPr/>
        </p:nvSpPr>
        <p:spPr>
          <a:xfrm>
            <a:off x="417002" y="948681"/>
            <a:ext cx="4428000" cy="2882073"/>
          </a:xfrm>
          <a:prstGeom prst="rect">
            <a:avLst/>
          </a:prstGeom>
          <a:solidFill>
            <a:srgbClr val="FFFFFF">
              <a:lumMod val="95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solidFill>
                  <a:srgbClr val="000000"/>
                </a:solidFill>
                <a:effectLst/>
                <a:uLnTx/>
                <a:uFillTx/>
                <a:latin typeface="Arial"/>
                <a:ea typeface="Meiryo UI"/>
                <a:cs typeface="+mn-cs"/>
              </a:rPr>
              <a:t>共助アプリ（</a:t>
            </a:r>
            <a:r>
              <a:rPr kumimoji="1" lang="ja-JP" altLang="en-US" sz="1400" b="0" i="0" u="none" strike="noStrike" kern="0" cap="none" spc="0" normalizeH="0" baseline="0" noProof="0" dirty="0">
                <a:ln>
                  <a:noFill/>
                </a:ln>
                <a:effectLst/>
                <a:uLnTx/>
                <a:uFillTx/>
                <a:latin typeface="Arial"/>
                <a:ea typeface="Meiryo UI"/>
                <a:cs typeface="+mn-cs"/>
              </a:rPr>
              <a:t>保育・子育て支援、地域互助アプリなど）にとってトラスト検証（本人確認など）はトラブル回避のためにも重要である一方で、プライバシーとの両立やユーザー情報を登録する手間が増える等の課題がある</a:t>
            </a:r>
            <a:r>
              <a:rPr kumimoji="1" lang="ja-JP" altLang="en-US" sz="1400" kern="0" dirty="0">
                <a:latin typeface="Arial"/>
                <a:ea typeface="Meiryo UI"/>
                <a:cs typeface="+mn-cs"/>
              </a:rPr>
              <a:t>。</a:t>
            </a:r>
            <a:endParaRPr kumimoji="1" lang="en-US" altLang="ja-JP" sz="1400" b="0" i="0" u="none" strike="noStrike" kern="0" cap="none" spc="0" normalizeH="0" baseline="0" noProof="0" dirty="0">
              <a:ln>
                <a:noFill/>
              </a:ln>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400" b="0" i="0" u="none" strike="noStrike" kern="0" cap="none" spc="0" normalizeH="0" baseline="0" noProof="0" dirty="0">
              <a:ln>
                <a:noFill/>
              </a:ln>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effectLst/>
                <a:uLnTx/>
                <a:uFillTx/>
                <a:latin typeface="Arial"/>
                <a:ea typeface="Meiryo UI"/>
                <a:cs typeface="+mn-cs"/>
              </a:rPr>
              <a:t>現状、プロフィール表示や</a:t>
            </a:r>
            <a:r>
              <a:rPr kumimoji="1" lang="en-US" altLang="ja-JP" sz="1400" b="0" i="0" u="none" strike="noStrike" kern="0" cap="none" spc="0" normalizeH="0" baseline="0" noProof="0" dirty="0">
                <a:ln>
                  <a:noFill/>
                </a:ln>
                <a:effectLst/>
                <a:uLnTx/>
                <a:uFillTx/>
                <a:latin typeface="Arial"/>
                <a:ea typeface="Meiryo UI"/>
                <a:cs typeface="+mn-cs"/>
              </a:rPr>
              <a:t>SNS</a:t>
            </a:r>
            <a:r>
              <a:rPr kumimoji="1" lang="ja-JP" altLang="en-US" sz="1400" b="0" i="0" u="none" strike="noStrike" kern="0" cap="none" spc="0" normalizeH="0" baseline="0" noProof="0" dirty="0">
                <a:ln>
                  <a:noFill/>
                </a:ln>
                <a:effectLst/>
                <a:uLnTx/>
                <a:uFillTx/>
                <a:latin typeface="Arial"/>
                <a:ea typeface="Meiryo UI"/>
                <a:cs typeface="+mn-cs"/>
              </a:rPr>
              <a:t>連携を通してユーザー同士で確認可能とするなど、トラストの</a:t>
            </a:r>
            <a:r>
              <a:rPr kumimoji="1" lang="ja-JP" altLang="en-US" sz="1400" b="0" i="0" u="none" strike="noStrike" kern="0" cap="none" spc="0" normalizeH="0" baseline="0" noProof="0" dirty="0">
                <a:ln>
                  <a:noFill/>
                </a:ln>
                <a:solidFill>
                  <a:srgbClr val="000000"/>
                </a:solidFill>
                <a:effectLst/>
                <a:uLnTx/>
                <a:uFillTx/>
                <a:latin typeface="Arial"/>
                <a:ea typeface="Meiryo UI"/>
                <a:cs typeface="+mn-cs"/>
              </a:rPr>
              <a:t>拡大を図っているが、あくまでユーザーの自己申告に基づくものであり、内容の信ぴょう性を検証する方法がない。</a:t>
            </a:r>
            <a:endParaRPr kumimoji="1" lang="en-US" altLang="ja-JP" sz="1400" b="0" i="0" u="none" strike="noStrike" kern="0" cap="none" spc="0" normalizeH="0" baseline="0" noProof="0" dirty="0">
              <a:ln>
                <a:noFill/>
              </a:ln>
              <a:solidFill>
                <a:srgbClr val="000000"/>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400" b="0" i="0" u="none" strike="noStrike" kern="0" cap="none" spc="0" normalizeH="0" baseline="0" noProof="0" dirty="0">
              <a:ln>
                <a:noFill/>
              </a:ln>
              <a:solidFill>
                <a:srgbClr val="000000"/>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solidFill>
                  <a:srgbClr val="000000"/>
                </a:solidFill>
                <a:effectLst/>
                <a:uLnTx/>
                <a:uFillTx/>
                <a:latin typeface="Arial"/>
                <a:ea typeface="Meiryo UI"/>
                <a:cs typeface="+mn-cs"/>
              </a:rPr>
              <a:t>アプリ内のユーザー評価によってトラスト検証を促す場合もあるが、利用者が少ない共助アプリも存在するため、単体で十分な実績を蓄積できる規模がないサービスも多い。</a:t>
            </a:r>
            <a:endParaRPr kumimoji="1" lang="en-US" altLang="ja-JP" sz="1400" b="0" i="0" u="none" strike="noStrike" kern="0" cap="none" spc="0" normalizeH="0" baseline="0" noProof="0" dirty="0">
              <a:ln>
                <a:noFill/>
              </a:ln>
              <a:solidFill>
                <a:srgbClr val="000000"/>
              </a:solidFill>
              <a:effectLst/>
              <a:uLnTx/>
              <a:uFillTx/>
              <a:latin typeface="Arial"/>
              <a:ea typeface="Meiryo UI"/>
              <a:cs typeface="+mn-cs"/>
            </a:endParaRPr>
          </a:p>
        </p:txBody>
      </p:sp>
      <p:sp>
        <p:nvSpPr>
          <p:cNvPr id="73" name="正方形/長方形 72">
            <a:extLst>
              <a:ext uri="{FF2B5EF4-FFF2-40B4-BE49-F238E27FC236}">
                <a16:creationId xmlns:a16="http://schemas.microsoft.com/office/drawing/2014/main" id="{D8BD1D42-CF43-C50E-441E-31C6CA715219}"/>
              </a:ext>
            </a:extLst>
          </p:cNvPr>
          <p:cNvSpPr/>
          <p:nvPr/>
        </p:nvSpPr>
        <p:spPr>
          <a:xfrm>
            <a:off x="5223219" y="948681"/>
            <a:ext cx="4448610" cy="2868590"/>
          </a:xfrm>
          <a:prstGeom prst="rect">
            <a:avLst/>
          </a:prstGeom>
          <a:solidFill>
            <a:srgbClr val="070F26">
              <a:lumMod val="10000"/>
              <a:lumOff val="90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solidFill>
                  <a:srgbClr val="000000"/>
                </a:solidFill>
                <a:effectLst/>
                <a:uLnTx/>
                <a:uFillTx/>
                <a:latin typeface="Meiryo UI"/>
                <a:ea typeface="Meiryo UI"/>
                <a:cs typeface="+mn-cs"/>
              </a:rPr>
              <a:t>ユーザーが自身でデータを第三者に提示できるようになり、プライバシーに</a:t>
            </a:r>
            <a:r>
              <a:rPr kumimoji="1" lang="ja-JP" altLang="en-US" sz="1400" b="0" i="0" u="none" strike="noStrike" kern="0" cap="none" spc="0" normalizeH="0" baseline="0" noProof="0" dirty="0">
                <a:ln>
                  <a:noFill/>
                </a:ln>
                <a:effectLst/>
                <a:uLnTx/>
                <a:uFillTx/>
                <a:latin typeface="Meiryo UI"/>
                <a:ea typeface="Meiryo UI"/>
                <a:cs typeface="+mn-cs"/>
              </a:rPr>
              <a:t>配慮しながらも情報入力の手間を大きく増やすことなくトラスト検証の範囲が広がる可能性がある。</a:t>
            </a:r>
            <a:endParaRPr kumimoji="1" lang="en-US" altLang="ja-JP" sz="1400" b="0" i="0" u="none" strike="noStrike" kern="0" cap="none" spc="0" normalizeH="0" baseline="0" noProof="0" dirty="0">
              <a:ln>
                <a:noFill/>
              </a:ln>
              <a:effectLst/>
              <a:uLnTx/>
              <a:uFillTx/>
              <a:latin typeface="Meiryo UI"/>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400" b="0" i="0" u="none" strike="noStrike" kern="0" cap="none" spc="0" normalizeH="0" baseline="0" noProof="0" dirty="0">
              <a:ln>
                <a:noFill/>
              </a:ln>
              <a:effectLst/>
              <a:uLnTx/>
              <a:uFillTx/>
              <a:latin typeface="Meiryo UI"/>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effectLst/>
                <a:uLnTx/>
                <a:uFillTx/>
                <a:latin typeface="Meiryo UI"/>
                <a:ea typeface="Meiryo UI"/>
                <a:cs typeface="+mn-cs"/>
              </a:rPr>
              <a:t>デジタル証明書として発行された共助実績が連携されることで、ユーザーは単なる自己申告の情報よりも信頼できる情報を基にマッチングするサポーターを選べる。</a:t>
            </a:r>
            <a:endParaRPr kumimoji="1" lang="en-US" altLang="ja-JP" sz="1400" b="0" i="0" u="none" strike="noStrike" kern="0" cap="none" spc="0" normalizeH="0" baseline="0" noProof="0" dirty="0">
              <a:ln>
                <a:noFill/>
              </a:ln>
              <a:effectLst/>
              <a:uLnTx/>
              <a:uFillTx/>
              <a:latin typeface="Meiryo UI"/>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400" b="0" i="0" u="none" strike="noStrike" kern="0" cap="none" spc="0" normalizeH="0" baseline="0" noProof="0" dirty="0">
              <a:ln>
                <a:noFill/>
              </a:ln>
              <a:effectLst/>
              <a:uLnTx/>
              <a:uFillTx/>
              <a:latin typeface="Meiryo UI"/>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ja-JP" altLang="en-US" sz="1400" b="0" i="0" u="none" strike="noStrike" kern="0" cap="none" spc="0" normalizeH="0" baseline="0" noProof="0" dirty="0">
                <a:ln>
                  <a:noFill/>
                </a:ln>
                <a:effectLst/>
                <a:uLnTx/>
                <a:uFillTx/>
                <a:latin typeface="Meiryo UI"/>
                <a:ea typeface="Meiryo UI"/>
                <a:cs typeface="+mn-cs"/>
              </a:rPr>
              <a:t>共助アプリを含めて</a:t>
            </a:r>
            <a:r>
              <a:rPr kumimoji="1" lang="en-US" altLang="ja-JP" sz="1400" b="0" i="0" u="none" strike="noStrike" kern="0" cap="none" spc="0" normalizeH="0" baseline="0" noProof="0" dirty="0">
                <a:ln>
                  <a:noFill/>
                </a:ln>
                <a:effectLst/>
                <a:uLnTx/>
                <a:uFillTx/>
                <a:latin typeface="Meiryo UI"/>
                <a:ea typeface="Meiryo UI"/>
                <a:cs typeface="+mn-cs"/>
              </a:rPr>
              <a:t>300</a:t>
            </a:r>
            <a:r>
              <a:rPr kumimoji="1" lang="ja-JP" altLang="en-US" sz="1400" b="0" i="0" u="none" strike="noStrike" kern="0" cap="none" spc="0" normalizeH="0" baseline="0" noProof="0" dirty="0">
                <a:ln>
                  <a:noFill/>
                </a:ln>
                <a:effectLst/>
                <a:uLnTx/>
                <a:uFillTx/>
                <a:latin typeface="Meiryo UI"/>
                <a:ea typeface="Meiryo UI"/>
                <a:cs typeface="+mn-cs"/>
              </a:rPr>
              <a:t>以上存在するシェアリングサービスを横断して情報連携することで、他アプリからの共助実績が蓄積され、トラスト検証に流用できる。また大学入試や就職活動でも共助実績を検証可能な仕組みにすることで、共助アプリサポーターへのインセンティブ強化に繋がる。</a:t>
            </a:r>
            <a:endParaRPr kumimoji="1" lang="en-US" altLang="ja-JP" sz="1400" b="0" i="0" u="none" strike="noStrike" kern="0" cap="none" spc="0" normalizeH="0" baseline="0" noProof="0" dirty="0">
              <a:ln>
                <a:noFill/>
              </a:ln>
              <a:effectLst/>
              <a:uLnTx/>
              <a:uFillTx/>
              <a:latin typeface="Meiryo UI"/>
              <a:ea typeface="Meiryo UI"/>
              <a:cs typeface="+mn-cs"/>
            </a:endParaRPr>
          </a:p>
        </p:txBody>
      </p:sp>
      <p:sp>
        <p:nvSpPr>
          <p:cNvPr id="74" name="テキスト ボックス 73">
            <a:extLst>
              <a:ext uri="{FF2B5EF4-FFF2-40B4-BE49-F238E27FC236}">
                <a16:creationId xmlns:a16="http://schemas.microsoft.com/office/drawing/2014/main" id="{49DB8B69-3AA6-2F16-9E97-6C355C7828E7}"/>
              </a:ext>
            </a:extLst>
          </p:cNvPr>
          <p:cNvSpPr txBox="1"/>
          <p:nvPr/>
        </p:nvSpPr>
        <p:spPr>
          <a:xfrm>
            <a:off x="5223219" y="3855900"/>
            <a:ext cx="4428000" cy="427678"/>
          </a:xfrm>
          <a:prstGeom prst="rect">
            <a:avLst/>
          </a:prstGeom>
          <a:noFill/>
        </p:spPr>
        <p:txBody>
          <a:bodyPr wrap="none" lIns="0" rIns="0" rtlCol="0">
            <a:noAutofit/>
          </a:bodyPr>
          <a:lstStyle/>
          <a:p>
            <a:pPr algn="ctr" defTabSz="288000" fontAlgn="auto">
              <a:spcBef>
                <a:spcPts val="0"/>
              </a:spcBef>
              <a:spcAft>
                <a:spcPts val="0"/>
              </a:spcAft>
            </a:pPr>
            <a:r>
              <a:rPr kumimoji="1" lang="ja-JP" altLang="en-US" sz="1200" b="1" u="sng" dirty="0">
                <a:solidFill>
                  <a:srgbClr val="000000"/>
                </a:solidFill>
                <a:latin typeface="Meiryo UI"/>
                <a:ea typeface="Meiryo UI"/>
                <a:cs typeface="+mn-cs"/>
              </a:rPr>
              <a:t>本実証ユースケースのスキーム図（</a:t>
            </a:r>
            <a:r>
              <a:rPr kumimoji="1" lang="en-US" altLang="ja-JP" sz="1200" b="1" u="sng" dirty="0">
                <a:solidFill>
                  <a:srgbClr val="000000"/>
                </a:solidFill>
                <a:latin typeface="Meiryo UI"/>
                <a:ea typeface="Meiryo UI"/>
                <a:cs typeface="+mn-cs"/>
              </a:rPr>
              <a:t>To-Be</a:t>
            </a:r>
            <a:r>
              <a:rPr kumimoji="1" lang="ja-JP" altLang="en-US" sz="1200" b="1" u="sng" dirty="0">
                <a:solidFill>
                  <a:srgbClr val="000000"/>
                </a:solidFill>
                <a:latin typeface="Meiryo UI"/>
                <a:ea typeface="Meiryo UI"/>
                <a:cs typeface="+mn-cs"/>
              </a:rPr>
              <a:t>）</a:t>
            </a:r>
          </a:p>
        </p:txBody>
      </p:sp>
      <p:sp>
        <p:nvSpPr>
          <p:cNvPr id="75" name="テキスト ボックス 74">
            <a:extLst>
              <a:ext uri="{FF2B5EF4-FFF2-40B4-BE49-F238E27FC236}">
                <a16:creationId xmlns:a16="http://schemas.microsoft.com/office/drawing/2014/main" id="{1A7F0BB2-3752-598B-5521-D0627CD6698B}"/>
              </a:ext>
            </a:extLst>
          </p:cNvPr>
          <p:cNvSpPr txBox="1"/>
          <p:nvPr/>
        </p:nvSpPr>
        <p:spPr>
          <a:xfrm>
            <a:off x="417000" y="3855900"/>
            <a:ext cx="4427999" cy="269357"/>
          </a:xfrm>
          <a:prstGeom prst="rect">
            <a:avLst/>
          </a:prstGeom>
          <a:noFill/>
        </p:spPr>
        <p:txBody>
          <a:bodyPr wrap="none" lIns="0" rIns="0" rtlCol="0">
            <a:noAutofit/>
          </a:bodyPr>
          <a:lstStyle/>
          <a:p>
            <a:pPr algn="ctr" defTabSz="288000" fontAlgn="auto">
              <a:spcBef>
                <a:spcPts val="0"/>
              </a:spcBef>
              <a:spcAft>
                <a:spcPts val="0"/>
              </a:spcAft>
            </a:pPr>
            <a:r>
              <a:rPr kumimoji="1" lang="ja-JP" altLang="en-US" sz="1200" b="1" u="sng" dirty="0">
                <a:solidFill>
                  <a:srgbClr val="000000"/>
                </a:solidFill>
                <a:latin typeface="Meiryo UI"/>
                <a:ea typeface="Meiryo UI"/>
                <a:cs typeface="+mn-cs"/>
              </a:rPr>
              <a:t>課題解決前のスキーム図（</a:t>
            </a:r>
            <a:r>
              <a:rPr kumimoji="1" lang="en-US" altLang="ja-JP" sz="1200" b="1" u="sng" dirty="0">
                <a:solidFill>
                  <a:srgbClr val="000000"/>
                </a:solidFill>
                <a:latin typeface="Meiryo UI"/>
                <a:ea typeface="Meiryo UI"/>
                <a:cs typeface="+mn-cs"/>
              </a:rPr>
              <a:t>As-Is</a:t>
            </a:r>
            <a:r>
              <a:rPr kumimoji="1" lang="ja-JP" altLang="en-US" sz="1200" b="1" u="sng" dirty="0">
                <a:solidFill>
                  <a:srgbClr val="000000"/>
                </a:solidFill>
                <a:latin typeface="Meiryo UI"/>
                <a:ea typeface="Meiryo UI"/>
                <a:cs typeface="+mn-cs"/>
              </a:rPr>
              <a:t>）</a:t>
            </a:r>
          </a:p>
        </p:txBody>
      </p:sp>
      <p:sp>
        <p:nvSpPr>
          <p:cNvPr id="76" name="テキスト ボックス 75">
            <a:extLst>
              <a:ext uri="{FF2B5EF4-FFF2-40B4-BE49-F238E27FC236}">
                <a16:creationId xmlns:a16="http://schemas.microsoft.com/office/drawing/2014/main" id="{F0E4F86A-EE7F-152C-E8BA-067915D924E6}"/>
              </a:ext>
            </a:extLst>
          </p:cNvPr>
          <p:cNvSpPr txBox="1"/>
          <p:nvPr/>
        </p:nvSpPr>
        <p:spPr>
          <a:xfrm>
            <a:off x="417000" y="4151827"/>
            <a:ext cx="4306729" cy="577081"/>
          </a:xfrm>
          <a:prstGeom prst="rect">
            <a:avLst/>
          </a:prstGeom>
          <a:noFill/>
        </p:spPr>
        <p:txBody>
          <a:bodyPr wrap="square">
            <a:spAutoFit/>
          </a:bodyPr>
          <a:lstStyle/>
          <a:p>
            <a:pPr algn="just" fontAlgn="auto">
              <a:spcBef>
                <a:spcPts val="0"/>
              </a:spcBef>
              <a:spcAft>
                <a:spcPts val="0"/>
              </a:spcAft>
              <a:tabLst>
                <a:tab pos="457200" algn="l"/>
              </a:tabLst>
            </a:pPr>
            <a:r>
              <a:rPr kumimoji="1" lang="ja-JP" altLang="ja-JP"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共助実績が蓄積されない→共助アプリ内でトラスト検証できない→ユーザーが安心して利用できない→利用者が増えない、という悪循環が形成され、事業撤退を迫られる可能性もある。</a:t>
            </a:r>
          </a:p>
        </p:txBody>
      </p:sp>
      <p:pic>
        <p:nvPicPr>
          <p:cNvPr id="77" name="グラフィックス 76" descr="スマート フォン 枠線">
            <a:extLst>
              <a:ext uri="{FF2B5EF4-FFF2-40B4-BE49-F238E27FC236}">
                <a16:creationId xmlns:a16="http://schemas.microsoft.com/office/drawing/2014/main" id="{EC17C8D7-C6BD-AE6E-4390-265CA72BA9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4771" y="5476086"/>
            <a:ext cx="914399" cy="914399"/>
          </a:xfrm>
          <a:prstGeom prst="rect">
            <a:avLst/>
          </a:prstGeom>
        </p:spPr>
      </p:pic>
      <p:pic>
        <p:nvPicPr>
          <p:cNvPr id="78" name="グラフィックス 77" descr="男性のプロフィール 枠線">
            <a:extLst>
              <a:ext uri="{FF2B5EF4-FFF2-40B4-BE49-F238E27FC236}">
                <a16:creationId xmlns:a16="http://schemas.microsoft.com/office/drawing/2014/main" id="{12BF73AB-99B6-D8B1-84A4-0B36E81959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4545" y="4963304"/>
            <a:ext cx="577082" cy="577082"/>
          </a:xfrm>
          <a:prstGeom prst="rect">
            <a:avLst/>
          </a:prstGeom>
        </p:spPr>
      </p:pic>
      <p:sp>
        <p:nvSpPr>
          <p:cNvPr id="79" name="テキスト ボックス 78">
            <a:extLst>
              <a:ext uri="{FF2B5EF4-FFF2-40B4-BE49-F238E27FC236}">
                <a16:creationId xmlns:a16="http://schemas.microsoft.com/office/drawing/2014/main" id="{964D83B3-1C01-0EAD-B349-758258F8B919}"/>
              </a:ext>
            </a:extLst>
          </p:cNvPr>
          <p:cNvSpPr txBox="1"/>
          <p:nvPr/>
        </p:nvSpPr>
        <p:spPr>
          <a:xfrm>
            <a:off x="5340629" y="4116804"/>
            <a:ext cx="4395758" cy="577081"/>
          </a:xfrm>
          <a:prstGeom prst="rect">
            <a:avLst/>
          </a:prstGeom>
          <a:noFill/>
        </p:spPr>
        <p:txBody>
          <a:bodyPr wrap="square">
            <a:spAutoFit/>
          </a:bodyPr>
          <a:lstStyle/>
          <a:p>
            <a:pPr algn="just" fontAlgn="auto">
              <a:spcBef>
                <a:spcPts val="0"/>
              </a:spcBef>
              <a:spcAft>
                <a:spcPts val="0"/>
              </a:spcAft>
              <a:tabLst>
                <a:tab pos="457200" algn="l"/>
              </a:tabLst>
            </a:pPr>
            <a:r>
              <a:rPr kumimoji="1" lang="ja-JP" altLang="en-US"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全ての共助アプリの関連情報を繋ぐ集中型のデータベースを中心に据えたエコシステム形成は実現性に乏しい。そのため今回は分散型</a:t>
            </a:r>
            <a:r>
              <a:rPr kumimoji="1" lang="en-US" altLang="ja-JP"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ID</a:t>
            </a:r>
            <a:r>
              <a:rPr kumimoji="1" lang="ja-JP" altLang="en-US"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システムの技術を活用し、</a:t>
            </a:r>
            <a:r>
              <a:rPr kumimoji="1" lang="en-US" altLang="ja-JP"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Verifiable Credential</a:t>
            </a:r>
            <a:r>
              <a:rPr kumimoji="1" lang="ja-JP" altLang="en-US"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a:t>
            </a:r>
            <a:r>
              <a:rPr kumimoji="1" lang="en-US" altLang="ja-JP"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VC</a:t>
            </a:r>
            <a:r>
              <a:rPr kumimoji="1" lang="ja-JP" altLang="en-US"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rPr>
              <a:t>）として共助実績を連携する方法を検討。</a:t>
            </a:r>
            <a:endParaRPr kumimoji="1" lang="ja-JP" altLang="ja-JP" sz="1050" dirty="0">
              <a:solidFill>
                <a:srgbClr val="000000"/>
              </a:solidFill>
              <a:latin typeface="Century" panose="02040604050505020304" pitchFamily="18" charset="0"/>
              <a:ea typeface="Meiryo UI" panose="020B0604030504040204" pitchFamily="50" charset="-128"/>
              <a:cs typeface="Times New Roman" panose="02020603050405020304" pitchFamily="18" charset="0"/>
            </a:endParaRPr>
          </a:p>
        </p:txBody>
      </p:sp>
      <p:pic>
        <p:nvPicPr>
          <p:cNvPr id="80" name="グラフィックス 79" descr="スマート フォン 枠線">
            <a:extLst>
              <a:ext uri="{FF2B5EF4-FFF2-40B4-BE49-F238E27FC236}">
                <a16:creationId xmlns:a16="http://schemas.microsoft.com/office/drawing/2014/main" id="{F3B27B9F-9C75-E297-1B6F-D3B44C59B8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07267" y="5312880"/>
            <a:ext cx="914399" cy="914399"/>
          </a:xfrm>
          <a:prstGeom prst="rect">
            <a:avLst/>
          </a:prstGeom>
        </p:spPr>
      </p:pic>
      <p:pic>
        <p:nvPicPr>
          <p:cNvPr id="81" name="グラフィックス 80" descr="男性のプロフィール 枠線">
            <a:extLst>
              <a:ext uri="{FF2B5EF4-FFF2-40B4-BE49-F238E27FC236}">
                <a16:creationId xmlns:a16="http://schemas.microsoft.com/office/drawing/2014/main" id="{4F108E24-3F48-C0F2-37DA-671C703AA0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7041" y="4817084"/>
            <a:ext cx="577082" cy="577082"/>
          </a:xfrm>
          <a:prstGeom prst="rect">
            <a:avLst/>
          </a:prstGeom>
        </p:spPr>
      </p:pic>
      <p:pic>
        <p:nvPicPr>
          <p:cNvPr id="82" name="グラフィックス 81" descr="スマート フォン 枠線">
            <a:extLst>
              <a:ext uri="{FF2B5EF4-FFF2-40B4-BE49-F238E27FC236}">
                <a16:creationId xmlns:a16="http://schemas.microsoft.com/office/drawing/2014/main" id="{2AC47BDA-1347-3357-F6D1-C1A4A0F44E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3470" y="5312878"/>
            <a:ext cx="914399" cy="914399"/>
          </a:xfrm>
          <a:prstGeom prst="rect">
            <a:avLst/>
          </a:prstGeom>
        </p:spPr>
      </p:pic>
      <p:pic>
        <p:nvPicPr>
          <p:cNvPr id="83" name="グラフィックス 82" descr="女性のプロフィール 枠線">
            <a:extLst>
              <a:ext uri="{FF2B5EF4-FFF2-40B4-BE49-F238E27FC236}">
                <a16:creationId xmlns:a16="http://schemas.microsoft.com/office/drawing/2014/main" id="{2314D815-FDFF-7F29-DE7F-F0942BE6B0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26573" y="5168501"/>
            <a:ext cx="745255" cy="745255"/>
          </a:xfrm>
          <a:prstGeom prst="rect">
            <a:avLst/>
          </a:prstGeom>
        </p:spPr>
      </p:pic>
      <p:grpSp>
        <p:nvGrpSpPr>
          <p:cNvPr id="84" name="グループ化 83">
            <a:extLst>
              <a:ext uri="{FF2B5EF4-FFF2-40B4-BE49-F238E27FC236}">
                <a16:creationId xmlns:a16="http://schemas.microsoft.com/office/drawing/2014/main" id="{EA010187-B861-F68A-8425-6A351A6485BB}"/>
              </a:ext>
            </a:extLst>
          </p:cNvPr>
          <p:cNvGrpSpPr/>
          <p:nvPr/>
        </p:nvGrpSpPr>
        <p:grpSpPr>
          <a:xfrm>
            <a:off x="1146103" y="5406162"/>
            <a:ext cx="1113804" cy="914400"/>
            <a:chOff x="1806875" y="5124707"/>
            <a:chExt cx="1524045" cy="1335783"/>
          </a:xfrm>
        </p:grpSpPr>
        <p:sp>
          <p:nvSpPr>
            <p:cNvPr id="85" name="正方形/長方形 84">
              <a:extLst>
                <a:ext uri="{FF2B5EF4-FFF2-40B4-BE49-F238E27FC236}">
                  <a16:creationId xmlns:a16="http://schemas.microsoft.com/office/drawing/2014/main" id="{2503C243-74FD-0CB3-152F-D12FB7CF8475}"/>
                </a:ext>
              </a:extLst>
            </p:cNvPr>
            <p:cNvSpPr/>
            <p:nvPr/>
          </p:nvSpPr>
          <p:spPr>
            <a:xfrm>
              <a:off x="1812004" y="5124707"/>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rgbClr val="000000"/>
                  </a:solidFill>
                  <a:effectLst/>
                  <a:uLnTx/>
                  <a:uFillTx/>
                  <a:latin typeface="Arial"/>
                  <a:ea typeface="Meiryo UI"/>
                  <a:cs typeface="+mn-cs"/>
                </a:rPr>
                <a:t>プロフィール表示</a:t>
              </a:r>
            </a:p>
          </p:txBody>
        </p:sp>
        <p:sp>
          <p:nvSpPr>
            <p:cNvPr id="86" name="正方形/長方形 85">
              <a:extLst>
                <a:ext uri="{FF2B5EF4-FFF2-40B4-BE49-F238E27FC236}">
                  <a16:creationId xmlns:a16="http://schemas.microsoft.com/office/drawing/2014/main" id="{79F2EAA0-607F-9676-5091-6E8E5B4B778B}"/>
                </a:ext>
              </a:extLst>
            </p:cNvPr>
            <p:cNvSpPr/>
            <p:nvPr/>
          </p:nvSpPr>
          <p:spPr>
            <a:xfrm>
              <a:off x="1806875" y="5605244"/>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rgbClr val="000000"/>
                  </a:solidFill>
                  <a:effectLst/>
                  <a:uLnTx/>
                  <a:uFillTx/>
                  <a:latin typeface="Arial"/>
                  <a:ea typeface="Meiryo UI"/>
                  <a:cs typeface="+mn-cs"/>
                </a:rPr>
                <a:t>SNS</a:t>
              </a:r>
              <a:r>
                <a:rPr kumimoji="1" lang="ja-JP" altLang="en-US" sz="1100" b="0" i="0" u="none" strike="noStrike" kern="0" cap="none" spc="0" normalizeH="0" baseline="0" noProof="0" dirty="0">
                  <a:ln>
                    <a:noFill/>
                  </a:ln>
                  <a:solidFill>
                    <a:srgbClr val="000000"/>
                  </a:solidFill>
                  <a:effectLst/>
                  <a:uLnTx/>
                  <a:uFillTx/>
                  <a:latin typeface="Arial"/>
                  <a:ea typeface="Meiryo UI"/>
                  <a:cs typeface="+mn-cs"/>
                </a:rPr>
                <a:t>連携</a:t>
              </a:r>
            </a:p>
          </p:txBody>
        </p:sp>
        <p:sp>
          <p:nvSpPr>
            <p:cNvPr id="87" name="正方形/長方形 86">
              <a:extLst>
                <a:ext uri="{FF2B5EF4-FFF2-40B4-BE49-F238E27FC236}">
                  <a16:creationId xmlns:a16="http://schemas.microsoft.com/office/drawing/2014/main" id="{B864A501-0A08-D337-989F-AF1912C8ECD6}"/>
                </a:ext>
              </a:extLst>
            </p:cNvPr>
            <p:cNvSpPr/>
            <p:nvPr/>
          </p:nvSpPr>
          <p:spPr>
            <a:xfrm>
              <a:off x="1806875" y="6085781"/>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rgbClr val="000000"/>
                  </a:solidFill>
                  <a:effectLst/>
                  <a:uLnTx/>
                  <a:uFillTx/>
                  <a:latin typeface="Arial"/>
                  <a:ea typeface="Meiryo UI"/>
                  <a:cs typeface="+mn-cs"/>
                </a:rPr>
                <a:t>ユーザー評価</a:t>
              </a:r>
            </a:p>
          </p:txBody>
        </p:sp>
      </p:grpSp>
      <p:sp>
        <p:nvSpPr>
          <p:cNvPr id="88" name="テキスト ボックス 87">
            <a:extLst>
              <a:ext uri="{FF2B5EF4-FFF2-40B4-BE49-F238E27FC236}">
                <a16:creationId xmlns:a16="http://schemas.microsoft.com/office/drawing/2014/main" id="{99388193-976C-5EDD-A045-3036F0F7D7A6}"/>
              </a:ext>
            </a:extLst>
          </p:cNvPr>
          <p:cNvSpPr txBox="1"/>
          <p:nvPr/>
        </p:nvSpPr>
        <p:spPr>
          <a:xfrm>
            <a:off x="1024364" y="4922831"/>
            <a:ext cx="1407200" cy="336203"/>
          </a:xfrm>
          <a:prstGeom prst="rect">
            <a:avLst/>
          </a:prstGeom>
          <a:noFill/>
        </p:spPr>
        <p:txBody>
          <a:bodyPr wrap="square" lIns="0" rIns="0" rtlCol="0">
            <a:noAutofit/>
          </a:bodyPr>
          <a:lstStyle/>
          <a:p>
            <a:pPr algn="ctr" defTabSz="288000" fontAlgn="auto">
              <a:spcBef>
                <a:spcPts val="0"/>
              </a:spcBef>
              <a:spcAft>
                <a:spcPts val="0"/>
              </a:spcAft>
            </a:pPr>
            <a:r>
              <a:rPr kumimoji="1" lang="ja-JP" altLang="en-US" sz="1050" dirty="0">
                <a:solidFill>
                  <a:srgbClr val="000000"/>
                </a:solidFill>
                <a:latin typeface="Meiryo UI"/>
                <a:ea typeface="Meiryo UI"/>
                <a:cs typeface="+mn-cs"/>
              </a:rPr>
              <a:t>トラスト検証のための</a:t>
            </a:r>
            <a:endParaRPr kumimoji="1" lang="en-US" altLang="ja-JP" sz="1050" dirty="0">
              <a:solidFill>
                <a:srgbClr val="000000"/>
              </a:solidFill>
              <a:latin typeface="Meiryo UI"/>
              <a:ea typeface="Meiryo UI"/>
              <a:cs typeface="+mn-cs"/>
            </a:endParaRPr>
          </a:p>
          <a:p>
            <a:pPr algn="ctr" defTabSz="288000" fontAlgn="auto">
              <a:spcBef>
                <a:spcPts val="0"/>
              </a:spcBef>
              <a:spcAft>
                <a:spcPts val="0"/>
              </a:spcAft>
            </a:pPr>
            <a:r>
              <a:rPr kumimoji="1" lang="ja-JP" altLang="en-US" sz="1050" dirty="0">
                <a:solidFill>
                  <a:srgbClr val="000000"/>
                </a:solidFill>
                <a:latin typeface="Meiryo UI"/>
                <a:ea typeface="Meiryo UI"/>
                <a:cs typeface="+mn-cs"/>
              </a:rPr>
              <a:t>各社の工夫</a:t>
            </a:r>
          </a:p>
        </p:txBody>
      </p:sp>
      <p:sp>
        <p:nvSpPr>
          <p:cNvPr id="89" name="矢印: 右 88">
            <a:extLst>
              <a:ext uri="{FF2B5EF4-FFF2-40B4-BE49-F238E27FC236}">
                <a16:creationId xmlns:a16="http://schemas.microsoft.com/office/drawing/2014/main" id="{DA75E25F-1843-480D-D4CF-AD4C015BBB03}"/>
              </a:ext>
            </a:extLst>
          </p:cNvPr>
          <p:cNvSpPr/>
          <p:nvPr/>
        </p:nvSpPr>
        <p:spPr>
          <a:xfrm>
            <a:off x="7149140" y="5577625"/>
            <a:ext cx="466856" cy="328948"/>
          </a:xfrm>
          <a:prstGeom prst="rightArrow">
            <a:avLst/>
          </a:prstGeom>
          <a:solidFill>
            <a:srgbClr val="070F26">
              <a:lumMod val="75000"/>
              <a:lumOff val="25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pic>
        <p:nvPicPr>
          <p:cNvPr id="90" name="グラフィックス 89" descr="バッジ: チェックマーク 単色塗りつぶし">
            <a:extLst>
              <a:ext uri="{FF2B5EF4-FFF2-40B4-BE49-F238E27FC236}">
                <a16:creationId xmlns:a16="http://schemas.microsoft.com/office/drawing/2014/main" id="{EFE07C42-BBC6-43D4-4D4E-441CF420537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768507" y="5794860"/>
            <a:ext cx="264324" cy="264324"/>
          </a:xfrm>
          <a:prstGeom prst="rect">
            <a:avLst/>
          </a:prstGeom>
        </p:spPr>
      </p:pic>
      <p:pic>
        <p:nvPicPr>
          <p:cNvPr id="91" name="Picture 4" descr="May ii メイアイ | スマホでつながる、たすけあいアプリ">
            <a:extLst>
              <a:ext uri="{FF2B5EF4-FFF2-40B4-BE49-F238E27FC236}">
                <a16:creationId xmlns:a16="http://schemas.microsoft.com/office/drawing/2014/main" id="{A02C68F0-B5A4-AC41-0837-635869D09E0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4272" t="8697" r="6598" b="9014"/>
          <a:stretch/>
        </p:blipFill>
        <p:spPr bwMode="auto">
          <a:xfrm>
            <a:off x="7740659" y="4924941"/>
            <a:ext cx="343932" cy="3175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2" name="図 91" descr="アイコン&#10;&#10;自動的に生成された説明">
            <a:extLst>
              <a:ext uri="{FF2B5EF4-FFF2-40B4-BE49-F238E27FC236}">
                <a16:creationId xmlns:a16="http://schemas.microsoft.com/office/drawing/2014/main" id="{9E7C7950-A75F-E26D-8D15-C619C56B099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71501" y="4924941"/>
            <a:ext cx="347921" cy="269358"/>
          </a:xfrm>
          <a:prstGeom prst="rect">
            <a:avLst/>
          </a:prstGeom>
          <a:ln>
            <a:solidFill>
              <a:srgbClr val="FFFFFF">
                <a:lumMod val="75000"/>
              </a:srgbClr>
            </a:solidFill>
          </a:ln>
        </p:spPr>
      </p:pic>
      <p:pic>
        <p:nvPicPr>
          <p:cNvPr id="93" name="図 92" descr="抽象, 挿絵 が含まれている画像&#10;&#10;自動的に生成された説明">
            <a:extLst>
              <a:ext uri="{FF2B5EF4-FFF2-40B4-BE49-F238E27FC236}">
                <a16:creationId xmlns:a16="http://schemas.microsoft.com/office/drawing/2014/main" id="{5C8ACA54-CE93-D576-293B-34E67904E0E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563870" y="5264677"/>
            <a:ext cx="359227" cy="356929"/>
          </a:xfrm>
          <a:prstGeom prst="rect">
            <a:avLst/>
          </a:prstGeom>
          <a:ln>
            <a:solidFill>
              <a:srgbClr val="FFFFFF">
                <a:lumMod val="75000"/>
              </a:srgbClr>
            </a:solidFill>
          </a:ln>
        </p:spPr>
      </p:pic>
      <p:pic>
        <p:nvPicPr>
          <p:cNvPr id="94" name="Picture 6" descr="近所の顔見知り同士で送迎・託児の頼りあい、「子育てシェア」">
            <a:extLst>
              <a:ext uri="{FF2B5EF4-FFF2-40B4-BE49-F238E27FC236}">
                <a16:creationId xmlns:a16="http://schemas.microsoft.com/office/drawing/2014/main" id="{28A08CBC-057D-D868-C208-D603F68816E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65068" y="5691984"/>
            <a:ext cx="359227" cy="359227"/>
          </a:xfrm>
          <a:prstGeom prst="rect">
            <a:avLst/>
          </a:prstGeom>
          <a:noFill/>
          <a:ln>
            <a:solidFill>
              <a:srgbClr val="FFFFFF">
                <a:lumMod val="75000"/>
              </a:srgbClr>
            </a:solidFill>
          </a:ln>
          <a:extLst>
            <a:ext uri="{909E8E84-426E-40DD-AFC4-6F175D3DCCD1}">
              <a14:hiddenFill xmlns:a14="http://schemas.microsoft.com/office/drawing/2010/main">
                <a:solidFill>
                  <a:srgbClr val="FFFFFF"/>
                </a:solidFill>
              </a14:hiddenFill>
            </a:ext>
          </a:extLst>
        </p:spPr>
      </p:pic>
      <p:pic>
        <p:nvPicPr>
          <p:cNvPr id="95" name="図 94" descr="ロゴ, 会社名&#10;&#10;自動的に生成された説明">
            <a:extLst>
              <a:ext uri="{FF2B5EF4-FFF2-40B4-BE49-F238E27FC236}">
                <a16:creationId xmlns:a16="http://schemas.microsoft.com/office/drawing/2014/main" id="{643247AD-934D-1430-4587-9491634048A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562112" y="6137138"/>
            <a:ext cx="362742" cy="359226"/>
          </a:xfrm>
          <a:prstGeom prst="rect">
            <a:avLst/>
          </a:prstGeom>
          <a:ln>
            <a:solidFill>
              <a:srgbClr val="FFFFFF">
                <a:lumMod val="75000"/>
              </a:srgbClr>
            </a:solidFill>
          </a:ln>
        </p:spPr>
      </p:pic>
      <p:cxnSp>
        <p:nvCxnSpPr>
          <p:cNvPr id="96" name="コネクタ: カギ線 95">
            <a:extLst>
              <a:ext uri="{FF2B5EF4-FFF2-40B4-BE49-F238E27FC236}">
                <a16:creationId xmlns:a16="http://schemas.microsoft.com/office/drawing/2014/main" id="{DCC24AB6-43F3-60D1-078F-4D02DE18033E}"/>
              </a:ext>
            </a:extLst>
          </p:cNvPr>
          <p:cNvCxnSpPr>
            <a:cxnSpLocks/>
            <a:stCxn id="92" idx="3"/>
            <a:endCxn id="80" idx="1"/>
          </p:cNvCxnSpPr>
          <p:nvPr/>
        </p:nvCxnSpPr>
        <p:spPr>
          <a:xfrm>
            <a:off x="5919422" y="5059620"/>
            <a:ext cx="487845" cy="710460"/>
          </a:xfrm>
          <a:prstGeom prst="bentConnector3">
            <a:avLst>
              <a:gd name="adj1" fmla="val 50000"/>
            </a:avLst>
          </a:prstGeom>
          <a:noFill/>
          <a:ln w="3175" cap="flat" cmpd="sng" algn="ctr">
            <a:solidFill>
              <a:srgbClr val="000000"/>
            </a:solidFill>
            <a:prstDash val="solid"/>
            <a:tailEnd type="triangle"/>
          </a:ln>
          <a:effectLst/>
        </p:spPr>
      </p:cxnSp>
      <p:cxnSp>
        <p:nvCxnSpPr>
          <p:cNvPr id="97" name="コネクタ: カギ線 96">
            <a:extLst>
              <a:ext uri="{FF2B5EF4-FFF2-40B4-BE49-F238E27FC236}">
                <a16:creationId xmlns:a16="http://schemas.microsoft.com/office/drawing/2014/main" id="{055F9E3E-60D2-FF22-0B5D-6C8A47CDB893}"/>
              </a:ext>
            </a:extLst>
          </p:cNvPr>
          <p:cNvCxnSpPr>
            <a:cxnSpLocks/>
            <a:stCxn id="93" idx="3"/>
            <a:endCxn id="80" idx="1"/>
          </p:cNvCxnSpPr>
          <p:nvPr/>
        </p:nvCxnSpPr>
        <p:spPr>
          <a:xfrm>
            <a:off x="5923097" y="5443142"/>
            <a:ext cx="484170" cy="326938"/>
          </a:xfrm>
          <a:prstGeom prst="bentConnector3">
            <a:avLst>
              <a:gd name="adj1" fmla="val 50000"/>
            </a:avLst>
          </a:prstGeom>
          <a:noFill/>
          <a:ln w="3175" cap="flat" cmpd="sng" algn="ctr">
            <a:solidFill>
              <a:srgbClr val="000000"/>
            </a:solidFill>
            <a:prstDash val="solid"/>
            <a:tailEnd type="triangle"/>
          </a:ln>
          <a:effectLst/>
        </p:spPr>
      </p:cxnSp>
      <p:cxnSp>
        <p:nvCxnSpPr>
          <p:cNvPr id="98" name="コネクタ: カギ線 97">
            <a:extLst>
              <a:ext uri="{FF2B5EF4-FFF2-40B4-BE49-F238E27FC236}">
                <a16:creationId xmlns:a16="http://schemas.microsoft.com/office/drawing/2014/main" id="{286B75AA-A5D3-D985-71AC-5E9CEB706C13}"/>
              </a:ext>
            </a:extLst>
          </p:cNvPr>
          <p:cNvCxnSpPr>
            <a:cxnSpLocks/>
            <a:stCxn id="94" idx="3"/>
            <a:endCxn id="80" idx="1"/>
          </p:cNvCxnSpPr>
          <p:nvPr/>
        </p:nvCxnSpPr>
        <p:spPr>
          <a:xfrm flipV="1">
            <a:off x="5924295" y="5770080"/>
            <a:ext cx="482972" cy="101518"/>
          </a:xfrm>
          <a:prstGeom prst="bentConnector3">
            <a:avLst>
              <a:gd name="adj1" fmla="val 50000"/>
            </a:avLst>
          </a:prstGeom>
          <a:noFill/>
          <a:ln w="3175" cap="flat" cmpd="sng" algn="ctr">
            <a:solidFill>
              <a:srgbClr val="000000"/>
            </a:solidFill>
            <a:prstDash val="solid"/>
            <a:tailEnd type="triangle"/>
          </a:ln>
          <a:effectLst/>
        </p:spPr>
      </p:cxnSp>
      <p:cxnSp>
        <p:nvCxnSpPr>
          <p:cNvPr id="99" name="コネクタ: カギ線 98">
            <a:extLst>
              <a:ext uri="{FF2B5EF4-FFF2-40B4-BE49-F238E27FC236}">
                <a16:creationId xmlns:a16="http://schemas.microsoft.com/office/drawing/2014/main" id="{D2E892D0-F7D0-6173-EDD0-BCD1009353C9}"/>
              </a:ext>
            </a:extLst>
          </p:cNvPr>
          <p:cNvCxnSpPr>
            <a:cxnSpLocks/>
            <a:stCxn id="95" idx="3"/>
            <a:endCxn id="80" idx="1"/>
          </p:cNvCxnSpPr>
          <p:nvPr/>
        </p:nvCxnSpPr>
        <p:spPr>
          <a:xfrm flipV="1">
            <a:off x="5924854" y="5770080"/>
            <a:ext cx="482413" cy="546671"/>
          </a:xfrm>
          <a:prstGeom prst="bentConnector3">
            <a:avLst>
              <a:gd name="adj1" fmla="val 50000"/>
            </a:avLst>
          </a:prstGeom>
          <a:noFill/>
          <a:ln w="3175" cap="flat" cmpd="sng" algn="ctr">
            <a:solidFill>
              <a:srgbClr val="000000"/>
            </a:solidFill>
            <a:prstDash val="solid"/>
            <a:tailEnd type="triangle"/>
          </a:ln>
          <a:effectLst/>
        </p:spPr>
      </p:cxnSp>
      <p:pic>
        <p:nvPicPr>
          <p:cNvPr id="100" name="グラフィックス 99" descr="バッジ: チェックマーク 単色塗りつぶし">
            <a:extLst>
              <a:ext uri="{FF2B5EF4-FFF2-40B4-BE49-F238E27FC236}">
                <a16:creationId xmlns:a16="http://schemas.microsoft.com/office/drawing/2014/main" id="{B314E32D-0EFE-C1A9-5DC5-986960EBAAC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26959" y="5818677"/>
            <a:ext cx="264324" cy="264324"/>
          </a:xfrm>
          <a:prstGeom prst="rect">
            <a:avLst/>
          </a:prstGeom>
        </p:spPr>
      </p:pic>
      <p:sp>
        <p:nvSpPr>
          <p:cNvPr id="101" name="テキスト ボックス 100">
            <a:extLst>
              <a:ext uri="{FF2B5EF4-FFF2-40B4-BE49-F238E27FC236}">
                <a16:creationId xmlns:a16="http://schemas.microsoft.com/office/drawing/2014/main" id="{41B5FE36-12C1-B184-F6B9-2089DCC5831F}"/>
              </a:ext>
            </a:extLst>
          </p:cNvPr>
          <p:cNvSpPr txBox="1"/>
          <p:nvPr/>
        </p:nvSpPr>
        <p:spPr>
          <a:xfrm>
            <a:off x="6577327" y="5483638"/>
            <a:ext cx="563588" cy="383262"/>
          </a:xfrm>
          <a:prstGeom prst="rect">
            <a:avLst/>
          </a:prstGeom>
          <a:noFill/>
        </p:spPr>
        <p:txBody>
          <a:bodyPr wrap="square" rtlCol="0">
            <a:spAutoFit/>
          </a:bodyPr>
          <a:lstStyle/>
          <a:p>
            <a:pPr algn="ctr" fontAlgn="auto">
              <a:spcBef>
                <a:spcPts val="0"/>
              </a:spcBef>
              <a:spcAft>
                <a:spcPts val="0"/>
              </a:spcAft>
            </a:pPr>
            <a:r>
              <a:rPr kumimoji="1" lang="en-US" altLang="ja-JP" sz="600" dirty="0">
                <a:solidFill>
                  <a:srgbClr val="000000"/>
                </a:solidFill>
                <a:latin typeface="Arial"/>
                <a:ea typeface="Meiryo UI"/>
                <a:cs typeface="+mn-cs"/>
              </a:rPr>
              <a:t>Digital</a:t>
            </a:r>
          </a:p>
          <a:p>
            <a:pPr algn="ctr" fontAlgn="auto">
              <a:spcBef>
                <a:spcPts val="0"/>
              </a:spcBef>
              <a:spcAft>
                <a:spcPts val="0"/>
              </a:spcAft>
            </a:pPr>
            <a:r>
              <a:rPr kumimoji="1" lang="en-US" altLang="ja-JP" sz="600" dirty="0">
                <a:solidFill>
                  <a:srgbClr val="000000"/>
                </a:solidFill>
                <a:latin typeface="Arial"/>
                <a:ea typeface="Meiryo UI"/>
                <a:cs typeface="+mn-cs"/>
              </a:rPr>
              <a:t>Identity</a:t>
            </a:r>
          </a:p>
          <a:p>
            <a:pPr algn="ctr" fontAlgn="auto">
              <a:spcBef>
                <a:spcPts val="0"/>
              </a:spcBef>
              <a:spcAft>
                <a:spcPts val="0"/>
              </a:spcAft>
            </a:pPr>
            <a:r>
              <a:rPr kumimoji="1" lang="en-US" altLang="ja-JP" sz="600" dirty="0">
                <a:solidFill>
                  <a:srgbClr val="000000"/>
                </a:solidFill>
                <a:latin typeface="Arial"/>
                <a:ea typeface="Meiryo UI"/>
                <a:cs typeface="+mn-cs"/>
              </a:rPr>
              <a:t>Wallet</a:t>
            </a:r>
            <a:endParaRPr kumimoji="1" lang="ja-JP" altLang="en-US" sz="600" dirty="0">
              <a:solidFill>
                <a:srgbClr val="000000"/>
              </a:solidFill>
              <a:latin typeface="Arial"/>
              <a:ea typeface="Meiryo UI"/>
              <a:cs typeface="+mn-cs"/>
            </a:endParaRPr>
          </a:p>
        </p:txBody>
      </p:sp>
      <p:pic>
        <p:nvPicPr>
          <p:cNvPr id="102" name="グラフィックス 101" descr="握手 枠線">
            <a:extLst>
              <a:ext uri="{FF2B5EF4-FFF2-40B4-BE49-F238E27FC236}">
                <a16:creationId xmlns:a16="http://schemas.microsoft.com/office/drawing/2014/main" id="{D60ABB6A-2773-DA5D-05D3-0076042D722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58886" y="5449516"/>
            <a:ext cx="641122" cy="641122"/>
          </a:xfrm>
          <a:prstGeom prst="rect">
            <a:avLst/>
          </a:prstGeom>
        </p:spPr>
      </p:pic>
      <p:sp>
        <p:nvSpPr>
          <p:cNvPr id="103" name="テキスト ボックス 102">
            <a:extLst>
              <a:ext uri="{FF2B5EF4-FFF2-40B4-BE49-F238E27FC236}">
                <a16:creationId xmlns:a16="http://schemas.microsoft.com/office/drawing/2014/main" id="{EC0877BD-F74E-0DF2-B549-A04B49D76F00}"/>
              </a:ext>
            </a:extLst>
          </p:cNvPr>
          <p:cNvSpPr txBox="1"/>
          <p:nvPr/>
        </p:nvSpPr>
        <p:spPr>
          <a:xfrm>
            <a:off x="7618875" y="5512712"/>
            <a:ext cx="563588" cy="276999"/>
          </a:xfrm>
          <a:prstGeom prst="rect">
            <a:avLst/>
          </a:prstGeom>
          <a:noFill/>
        </p:spPr>
        <p:txBody>
          <a:bodyPr wrap="square" rtlCol="0">
            <a:spAutoFit/>
          </a:bodyPr>
          <a:lstStyle/>
          <a:p>
            <a:pPr algn="ctr" fontAlgn="auto">
              <a:spcBef>
                <a:spcPts val="0"/>
              </a:spcBef>
              <a:spcAft>
                <a:spcPts val="0"/>
              </a:spcAft>
            </a:pPr>
            <a:r>
              <a:rPr kumimoji="1" lang="ja-JP" altLang="en-US" sz="600" dirty="0">
                <a:solidFill>
                  <a:srgbClr val="000000"/>
                </a:solidFill>
                <a:latin typeface="Arial"/>
                <a:ea typeface="Meiryo UI"/>
                <a:cs typeface="+mn-cs"/>
              </a:rPr>
              <a:t>共助</a:t>
            </a:r>
            <a:endParaRPr kumimoji="1" lang="en-US" altLang="ja-JP" sz="600" dirty="0">
              <a:solidFill>
                <a:srgbClr val="000000"/>
              </a:solidFill>
              <a:latin typeface="Arial"/>
              <a:ea typeface="Meiryo UI"/>
              <a:cs typeface="+mn-cs"/>
            </a:endParaRPr>
          </a:p>
          <a:p>
            <a:pPr algn="ctr" fontAlgn="auto">
              <a:spcBef>
                <a:spcPts val="0"/>
              </a:spcBef>
              <a:spcAft>
                <a:spcPts val="0"/>
              </a:spcAft>
            </a:pPr>
            <a:r>
              <a:rPr kumimoji="1" lang="ja-JP" altLang="en-US" sz="600" dirty="0">
                <a:solidFill>
                  <a:srgbClr val="000000"/>
                </a:solidFill>
                <a:latin typeface="Arial"/>
                <a:ea typeface="Meiryo UI"/>
                <a:cs typeface="+mn-cs"/>
              </a:rPr>
              <a:t>実績</a:t>
            </a:r>
          </a:p>
        </p:txBody>
      </p:sp>
      <p:pic>
        <p:nvPicPr>
          <p:cNvPr id="104" name="グラフィックス 103" descr="女性のプロフィール 枠線">
            <a:extLst>
              <a:ext uri="{FF2B5EF4-FFF2-40B4-BE49-F238E27FC236}">
                <a16:creationId xmlns:a16="http://schemas.microsoft.com/office/drawing/2014/main" id="{A29C6053-422B-E27C-0A9A-EFF177BE2B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85886" y="5218739"/>
            <a:ext cx="745255" cy="745255"/>
          </a:xfrm>
          <a:prstGeom prst="rect">
            <a:avLst/>
          </a:prstGeom>
        </p:spPr>
      </p:pic>
      <p:sp>
        <p:nvSpPr>
          <p:cNvPr id="105" name="乗算記号 104">
            <a:extLst>
              <a:ext uri="{FF2B5EF4-FFF2-40B4-BE49-F238E27FC236}">
                <a16:creationId xmlns:a16="http://schemas.microsoft.com/office/drawing/2014/main" id="{CBC77CFF-8003-CE7A-5B06-D54059F5A970}"/>
              </a:ext>
            </a:extLst>
          </p:cNvPr>
          <p:cNvSpPr>
            <a:spLocks noChangeAspect="1"/>
          </p:cNvSpPr>
          <p:nvPr/>
        </p:nvSpPr>
        <p:spPr>
          <a:xfrm>
            <a:off x="3356210" y="5096395"/>
            <a:ext cx="406558" cy="406558"/>
          </a:xfrm>
          <a:prstGeom prst="mathMultiply">
            <a:avLst>
              <a:gd name="adj1" fmla="val 11045"/>
            </a:avLst>
          </a:prstGeom>
          <a:solidFill>
            <a:srgbClr val="C00000"/>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cxnSp>
        <p:nvCxnSpPr>
          <p:cNvPr id="106" name="コネクタ: カギ線 105">
            <a:extLst>
              <a:ext uri="{FF2B5EF4-FFF2-40B4-BE49-F238E27FC236}">
                <a16:creationId xmlns:a16="http://schemas.microsoft.com/office/drawing/2014/main" id="{BD43CEF5-E94C-08E1-8BFA-B9117FB77B33}"/>
              </a:ext>
            </a:extLst>
          </p:cNvPr>
          <p:cNvCxnSpPr>
            <a:cxnSpLocks/>
            <a:endCxn id="85" idx="1"/>
          </p:cNvCxnSpPr>
          <p:nvPr/>
        </p:nvCxnSpPr>
        <p:spPr>
          <a:xfrm flipV="1">
            <a:off x="857834" y="5534414"/>
            <a:ext cx="292017" cy="356927"/>
          </a:xfrm>
          <a:prstGeom prst="bentConnector3">
            <a:avLst/>
          </a:prstGeom>
          <a:noFill/>
          <a:ln w="3175" cap="flat" cmpd="sng" algn="ctr">
            <a:solidFill>
              <a:srgbClr val="000000"/>
            </a:solidFill>
            <a:prstDash val="solid"/>
          </a:ln>
          <a:effectLst/>
        </p:spPr>
      </p:cxnSp>
      <p:cxnSp>
        <p:nvCxnSpPr>
          <p:cNvPr id="107" name="コネクタ: カギ線 106">
            <a:extLst>
              <a:ext uri="{FF2B5EF4-FFF2-40B4-BE49-F238E27FC236}">
                <a16:creationId xmlns:a16="http://schemas.microsoft.com/office/drawing/2014/main" id="{FDF29F05-6ACA-466E-8C8B-BC18294C25B1}"/>
              </a:ext>
            </a:extLst>
          </p:cNvPr>
          <p:cNvCxnSpPr>
            <a:cxnSpLocks/>
            <a:endCxn id="87" idx="1"/>
          </p:cNvCxnSpPr>
          <p:nvPr/>
        </p:nvCxnSpPr>
        <p:spPr>
          <a:xfrm>
            <a:off x="857834" y="5891341"/>
            <a:ext cx="288269" cy="300969"/>
          </a:xfrm>
          <a:prstGeom prst="bentConnector3">
            <a:avLst/>
          </a:prstGeom>
          <a:noFill/>
          <a:ln w="3175" cap="flat" cmpd="sng" algn="ctr">
            <a:solidFill>
              <a:srgbClr val="000000"/>
            </a:solidFill>
            <a:prstDash val="solid"/>
          </a:ln>
          <a:effectLst/>
        </p:spPr>
      </p:cxnSp>
      <p:cxnSp>
        <p:nvCxnSpPr>
          <p:cNvPr id="108" name="コネクタ: カギ線 107">
            <a:extLst>
              <a:ext uri="{FF2B5EF4-FFF2-40B4-BE49-F238E27FC236}">
                <a16:creationId xmlns:a16="http://schemas.microsoft.com/office/drawing/2014/main" id="{EFE9EED3-7973-B14A-A1A3-7ADE3C791269}"/>
              </a:ext>
            </a:extLst>
          </p:cNvPr>
          <p:cNvCxnSpPr>
            <a:cxnSpLocks/>
            <a:endCxn id="86" idx="1"/>
          </p:cNvCxnSpPr>
          <p:nvPr/>
        </p:nvCxnSpPr>
        <p:spPr>
          <a:xfrm flipV="1">
            <a:off x="857834" y="5863362"/>
            <a:ext cx="288269" cy="27979"/>
          </a:xfrm>
          <a:prstGeom prst="bentConnector3">
            <a:avLst/>
          </a:prstGeom>
          <a:noFill/>
          <a:ln w="3175" cap="flat" cmpd="sng" algn="ctr">
            <a:solidFill>
              <a:srgbClr val="000000"/>
            </a:solidFill>
            <a:prstDash val="solid"/>
          </a:ln>
          <a:effectLst/>
        </p:spPr>
      </p:cxnSp>
      <p:cxnSp>
        <p:nvCxnSpPr>
          <p:cNvPr id="109" name="直線矢印コネクタ 108">
            <a:extLst>
              <a:ext uri="{FF2B5EF4-FFF2-40B4-BE49-F238E27FC236}">
                <a16:creationId xmlns:a16="http://schemas.microsoft.com/office/drawing/2014/main" id="{B7B5AC94-B308-23C8-D557-2039BEF4B378}"/>
              </a:ext>
            </a:extLst>
          </p:cNvPr>
          <p:cNvCxnSpPr/>
          <p:nvPr/>
        </p:nvCxnSpPr>
        <p:spPr>
          <a:xfrm>
            <a:off x="2256159" y="6192310"/>
            <a:ext cx="199668" cy="0"/>
          </a:xfrm>
          <a:prstGeom prst="straightConnector1">
            <a:avLst/>
          </a:prstGeom>
          <a:noFill/>
          <a:ln w="3175" cap="flat" cmpd="sng" algn="ctr">
            <a:solidFill>
              <a:srgbClr val="000000"/>
            </a:solidFill>
            <a:prstDash val="solid"/>
            <a:tailEnd type="triangle"/>
          </a:ln>
          <a:effectLst/>
        </p:spPr>
      </p:cxnSp>
      <p:sp>
        <p:nvSpPr>
          <p:cNvPr id="110" name="テキスト ボックス 109">
            <a:extLst>
              <a:ext uri="{FF2B5EF4-FFF2-40B4-BE49-F238E27FC236}">
                <a16:creationId xmlns:a16="http://schemas.microsoft.com/office/drawing/2014/main" id="{09809304-9C86-2155-5D8A-CBCF9FADE91A}"/>
              </a:ext>
            </a:extLst>
          </p:cNvPr>
          <p:cNvSpPr txBox="1"/>
          <p:nvPr/>
        </p:nvSpPr>
        <p:spPr>
          <a:xfrm>
            <a:off x="2453687" y="5500262"/>
            <a:ext cx="722749" cy="406558"/>
          </a:xfrm>
          <a:prstGeom prst="rect">
            <a:avLst/>
          </a:prstGeom>
          <a:noFill/>
        </p:spPr>
        <p:txBody>
          <a:bodyPr wrap="square" lIns="0" rIns="0" rtlCol="0">
            <a:noAutofit/>
          </a:bodyPr>
          <a:lstStyle/>
          <a:p>
            <a:pPr algn="ctr" defTabSz="288000" fontAlgn="auto">
              <a:spcBef>
                <a:spcPts val="0"/>
              </a:spcBef>
              <a:spcAft>
                <a:spcPts val="0"/>
              </a:spcAft>
            </a:pPr>
            <a:r>
              <a:rPr kumimoji="1" lang="ja-JP" altLang="en-US" sz="900" dirty="0">
                <a:solidFill>
                  <a:srgbClr val="000000"/>
                </a:solidFill>
                <a:latin typeface="Meiryo UI"/>
                <a:ea typeface="Meiryo UI"/>
                <a:cs typeface="+mn-cs"/>
              </a:rPr>
              <a:t>自己申告の</a:t>
            </a:r>
            <a:endParaRPr kumimoji="1" lang="en-US" altLang="ja-JP" sz="900" dirty="0">
              <a:solidFill>
                <a:srgbClr val="000000"/>
              </a:solidFill>
              <a:latin typeface="Meiryo UI"/>
              <a:ea typeface="Meiryo UI"/>
              <a:cs typeface="+mn-cs"/>
            </a:endParaRPr>
          </a:p>
          <a:p>
            <a:pPr algn="ctr" defTabSz="288000" fontAlgn="auto">
              <a:spcBef>
                <a:spcPts val="0"/>
              </a:spcBef>
              <a:spcAft>
                <a:spcPts val="0"/>
              </a:spcAft>
            </a:pPr>
            <a:r>
              <a:rPr kumimoji="1" lang="ja-JP" altLang="en-US" sz="900" dirty="0">
                <a:solidFill>
                  <a:srgbClr val="000000"/>
                </a:solidFill>
                <a:latin typeface="Meiryo UI"/>
                <a:ea typeface="Meiryo UI"/>
                <a:cs typeface="+mn-cs"/>
              </a:rPr>
              <a:t>情報</a:t>
            </a:r>
          </a:p>
        </p:txBody>
      </p:sp>
      <p:sp>
        <p:nvSpPr>
          <p:cNvPr id="111" name="右中かっこ 110">
            <a:extLst>
              <a:ext uri="{FF2B5EF4-FFF2-40B4-BE49-F238E27FC236}">
                <a16:creationId xmlns:a16="http://schemas.microsoft.com/office/drawing/2014/main" id="{266C33BE-EE88-D82B-C4BF-D7A2516857A5}"/>
              </a:ext>
            </a:extLst>
          </p:cNvPr>
          <p:cNvSpPr/>
          <p:nvPr/>
        </p:nvSpPr>
        <p:spPr>
          <a:xfrm>
            <a:off x="2335734" y="5406162"/>
            <a:ext cx="95830" cy="585452"/>
          </a:xfrm>
          <a:prstGeom prst="rightBrace">
            <a:avLst/>
          </a:prstGeom>
          <a:noFill/>
          <a:ln w="3175"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rgbClr val="000000"/>
              </a:solidFill>
              <a:effectLst/>
              <a:uLnTx/>
              <a:uFillTx/>
              <a:latin typeface="Arial"/>
              <a:ea typeface="Meiryo UI"/>
              <a:cs typeface="+mn-cs"/>
            </a:endParaRPr>
          </a:p>
        </p:txBody>
      </p:sp>
      <p:sp>
        <p:nvSpPr>
          <p:cNvPr id="112" name="テキスト ボックス 111">
            <a:extLst>
              <a:ext uri="{FF2B5EF4-FFF2-40B4-BE49-F238E27FC236}">
                <a16:creationId xmlns:a16="http://schemas.microsoft.com/office/drawing/2014/main" id="{F0BE0C83-5CB0-2EB8-CBE4-4C1DCDC46EB2}"/>
              </a:ext>
            </a:extLst>
          </p:cNvPr>
          <p:cNvSpPr txBox="1"/>
          <p:nvPr/>
        </p:nvSpPr>
        <p:spPr>
          <a:xfrm>
            <a:off x="2498882" y="6075924"/>
            <a:ext cx="722749" cy="406558"/>
          </a:xfrm>
          <a:prstGeom prst="rect">
            <a:avLst/>
          </a:prstGeom>
          <a:noFill/>
        </p:spPr>
        <p:txBody>
          <a:bodyPr wrap="square" lIns="0" rIns="0" rtlCol="0">
            <a:noAutofit/>
          </a:bodyPr>
          <a:lstStyle/>
          <a:p>
            <a:pPr defTabSz="288000" fontAlgn="auto">
              <a:spcBef>
                <a:spcPts val="0"/>
              </a:spcBef>
              <a:spcAft>
                <a:spcPts val="0"/>
              </a:spcAft>
            </a:pPr>
            <a:r>
              <a:rPr kumimoji="1" lang="ja-JP" altLang="en-US" sz="900" dirty="0">
                <a:solidFill>
                  <a:srgbClr val="000000"/>
                </a:solidFill>
                <a:latin typeface="Meiryo UI"/>
                <a:ea typeface="Meiryo UI"/>
                <a:cs typeface="+mn-cs"/>
              </a:rPr>
              <a:t>蓄積が難しい</a:t>
            </a:r>
          </a:p>
        </p:txBody>
      </p:sp>
      <p:sp>
        <p:nvSpPr>
          <p:cNvPr id="113" name="テキスト ボックス 112">
            <a:extLst>
              <a:ext uri="{FF2B5EF4-FFF2-40B4-BE49-F238E27FC236}">
                <a16:creationId xmlns:a16="http://schemas.microsoft.com/office/drawing/2014/main" id="{F1C6BD15-F156-793B-C28D-BDCD29A10AC8}"/>
              </a:ext>
            </a:extLst>
          </p:cNvPr>
          <p:cNvSpPr txBox="1"/>
          <p:nvPr/>
        </p:nvSpPr>
        <p:spPr>
          <a:xfrm>
            <a:off x="3730269" y="5932329"/>
            <a:ext cx="1053075" cy="336203"/>
          </a:xfrm>
          <a:prstGeom prst="rect">
            <a:avLst/>
          </a:prstGeom>
          <a:noFill/>
        </p:spPr>
        <p:txBody>
          <a:bodyPr wrap="square" lIns="0" rIns="0" rtlCol="0">
            <a:noAutofit/>
          </a:bodyPr>
          <a:lstStyle/>
          <a:p>
            <a:pPr algn="ctr" defTabSz="288000" fontAlgn="auto">
              <a:spcBef>
                <a:spcPts val="0"/>
              </a:spcBef>
              <a:spcAft>
                <a:spcPts val="0"/>
              </a:spcAft>
            </a:pPr>
            <a:r>
              <a:rPr kumimoji="1" lang="ja-JP" altLang="en-US" sz="1050" dirty="0">
                <a:solidFill>
                  <a:srgbClr val="000000"/>
                </a:solidFill>
                <a:latin typeface="Meiryo UI"/>
                <a:ea typeface="Meiryo UI"/>
                <a:cs typeface="+mn-cs"/>
              </a:rPr>
              <a:t>十分なトラスト検証が出来ず、利用者が安心できない</a:t>
            </a:r>
          </a:p>
        </p:txBody>
      </p:sp>
      <p:sp>
        <p:nvSpPr>
          <p:cNvPr id="114" name="テキスト ボックス 113">
            <a:extLst>
              <a:ext uri="{FF2B5EF4-FFF2-40B4-BE49-F238E27FC236}">
                <a16:creationId xmlns:a16="http://schemas.microsoft.com/office/drawing/2014/main" id="{C64D894E-EC5D-142C-EB4E-2635FA5ED1D1}"/>
              </a:ext>
            </a:extLst>
          </p:cNvPr>
          <p:cNvSpPr txBox="1"/>
          <p:nvPr/>
        </p:nvSpPr>
        <p:spPr>
          <a:xfrm>
            <a:off x="6399369" y="6152327"/>
            <a:ext cx="914399" cy="406558"/>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複数のアプリから共助実績を共有</a:t>
            </a:r>
          </a:p>
        </p:txBody>
      </p:sp>
      <p:sp>
        <p:nvSpPr>
          <p:cNvPr id="115" name="テキスト ボックス 114">
            <a:extLst>
              <a:ext uri="{FF2B5EF4-FFF2-40B4-BE49-F238E27FC236}">
                <a16:creationId xmlns:a16="http://schemas.microsoft.com/office/drawing/2014/main" id="{F61C78FC-A455-6653-7717-41B506843907}"/>
              </a:ext>
            </a:extLst>
          </p:cNvPr>
          <p:cNvSpPr txBox="1"/>
          <p:nvPr/>
        </p:nvSpPr>
        <p:spPr>
          <a:xfrm>
            <a:off x="4076340" y="4967351"/>
            <a:ext cx="495880" cy="120216"/>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ユーザー</a:t>
            </a:r>
          </a:p>
        </p:txBody>
      </p:sp>
      <p:sp>
        <p:nvSpPr>
          <p:cNvPr id="116" name="テキスト ボックス 115">
            <a:extLst>
              <a:ext uri="{FF2B5EF4-FFF2-40B4-BE49-F238E27FC236}">
                <a16:creationId xmlns:a16="http://schemas.microsoft.com/office/drawing/2014/main" id="{E99EB0DF-4477-AF19-2BA8-491CA2E124EA}"/>
              </a:ext>
            </a:extLst>
          </p:cNvPr>
          <p:cNvSpPr txBox="1"/>
          <p:nvPr/>
        </p:nvSpPr>
        <p:spPr>
          <a:xfrm>
            <a:off x="9086386" y="4946641"/>
            <a:ext cx="495880" cy="120216"/>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ユーザー</a:t>
            </a:r>
          </a:p>
        </p:txBody>
      </p:sp>
      <p:sp>
        <p:nvSpPr>
          <p:cNvPr id="117" name="テキスト ボックス 116">
            <a:extLst>
              <a:ext uri="{FF2B5EF4-FFF2-40B4-BE49-F238E27FC236}">
                <a16:creationId xmlns:a16="http://schemas.microsoft.com/office/drawing/2014/main" id="{7FF93BEB-4BD1-8A17-D2BC-87B0A1CC6A6C}"/>
              </a:ext>
            </a:extLst>
          </p:cNvPr>
          <p:cNvSpPr txBox="1"/>
          <p:nvPr/>
        </p:nvSpPr>
        <p:spPr>
          <a:xfrm>
            <a:off x="6649680" y="4641502"/>
            <a:ext cx="694217" cy="206926"/>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サポーター</a:t>
            </a:r>
          </a:p>
        </p:txBody>
      </p:sp>
      <p:sp>
        <p:nvSpPr>
          <p:cNvPr id="118" name="テキスト ボックス 117">
            <a:extLst>
              <a:ext uri="{FF2B5EF4-FFF2-40B4-BE49-F238E27FC236}">
                <a16:creationId xmlns:a16="http://schemas.microsoft.com/office/drawing/2014/main" id="{6D0152E6-7259-F228-441B-FA4073B8B63B}"/>
              </a:ext>
            </a:extLst>
          </p:cNvPr>
          <p:cNvSpPr txBox="1"/>
          <p:nvPr/>
        </p:nvSpPr>
        <p:spPr>
          <a:xfrm>
            <a:off x="391616" y="4787155"/>
            <a:ext cx="694217" cy="206926"/>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サポーター</a:t>
            </a:r>
          </a:p>
        </p:txBody>
      </p:sp>
      <p:sp>
        <p:nvSpPr>
          <p:cNvPr id="119" name="テキスト ボックス 118">
            <a:extLst>
              <a:ext uri="{FF2B5EF4-FFF2-40B4-BE49-F238E27FC236}">
                <a16:creationId xmlns:a16="http://schemas.microsoft.com/office/drawing/2014/main" id="{B9DA375D-9B51-5A11-CD38-CE2C526B5E0C}"/>
              </a:ext>
            </a:extLst>
          </p:cNvPr>
          <p:cNvSpPr txBox="1"/>
          <p:nvPr/>
        </p:nvSpPr>
        <p:spPr>
          <a:xfrm>
            <a:off x="7584315" y="6162088"/>
            <a:ext cx="807489" cy="206926"/>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他アプリの共助実績を表示</a:t>
            </a:r>
          </a:p>
        </p:txBody>
      </p:sp>
      <p:sp>
        <p:nvSpPr>
          <p:cNvPr id="120" name="テキスト ボックス 119">
            <a:extLst>
              <a:ext uri="{FF2B5EF4-FFF2-40B4-BE49-F238E27FC236}">
                <a16:creationId xmlns:a16="http://schemas.microsoft.com/office/drawing/2014/main" id="{24ABD65C-33FA-EDAB-D936-202FF9E6337E}"/>
              </a:ext>
            </a:extLst>
          </p:cNvPr>
          <p:cNvSpPr txBox="1"/>
          <p:nvPr/>
        </p:nvSpPr>
        <p:spPr>
          <a:xfrm>
            <a:off x="8976431" y="5887359"/>
            <a:ext cx="807489" cy="406557"/>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トラスト検証の範囲が広がる</a:t>
            </a:r>
          </a:p>
        </p:txBody>
      </p:sp>
      <p:sp>
        <p:nvSpPr>
          <p:cNvPr id="121" name="テキスト ボックス 120">
            <a:extLst>
              <a:ext uri="{FF2B5EF4-FFF2-40B4-BE49-F238E27FC236}">
                <a16:creationId xmlns:a16="http://schemas.microsoft.com/office/drawing/2014/main" id="{2E972F60-A827-4416-343F-7EC4E4EF57B7}"/>
              </a:ext>
            </a:extLst>
          </p:cNvPr>
          <p:cNvSpPr txBox="1"/>
          <p:nvPr/>
        </p:nvSpPr>
        <p:spPr>
          <a:xfrm>
            <a:off x="243113" y="5752188"/>
            <a:ext cx="722749" cy="406558"/>
          </a:xfrm>
          <a:prstGeom prst="rect">
            <a:avLst/>
          </a:prstGeom>
          <a:noFill/>
        </p:spPr>
        <p:txBody>
          <a:bodyPr wrap="square" lIns="0" rIns="0" rtlCol="0">
            <a:noAutofit/>
          </a:bodyPr>
          <a:lstStyle/>
          <a:p>
            <a:pPr algn="ctr" defTabSz="288000" fontAlgn="auto">
              <a:spcBef>
                <a:spcPts val="0"/>
              </a:spcBef>
              <a:spcAft>
                <a:spcPts val="0"/>
              </a:spcAft>
            </a:pPr>
            <a:r>
              <a:rPr kumimoji="1" lang="ja-JP" altLang="en-US" sz="800" dirty="0">
                <a:solidFill>
                  <a:srgbClr val="000000"/>
                </a:solidFill>
                <a:latin typeface="Meiryo UI"/>
                <a:ea typeface="Meiryo UI"/>
                <a:cs typeface="+mn-cs"/>
              </a:rPr>
              <a:t>共助</a:t>
            </a:r>
            <a:endParaRPr kumimoji="1" lang="en-US" altLang="ja-JP" sz="800" dirty="0">
              <a:solidFill>
                <a:srgbClr val="000000"/>
              </a:solidFill>
              <a:latin typeface="Meiryo UI"/>
              <a:ea typeface="Meiryo UI"/>
              <a:cs typeface="+mn-cs"/>
            </a:endParaRPr>
          </a:p>
          <a:p>
            <a:pPr algn="ctr" defTabSz="288000" fontAlgn="auto">
              <a:spcBef>
                <a:spcPts val="0"/>
              </a:spcBef>
              <a:spcAft>
                <a:spcPts val="0"/>
              </a:spcAft>
            </a:pPr>
            <a:r>
              <a:rPr kumimoji="1" lang="ja-JP" altLang="en-US" sz="800" dirty="0">
                <a:solidFill>
                  <a:srgbClr val="000000"/>
                </a:solidFill>
                <a:latin typeface="Meiryo UI"/>
                <a:ea typeface="Meiryo UI"/>
                <a:cs typeface="+mn-cs"/>
              </a:rPr>
              <a:t>アプリ</a:t>
            </a:r>
          </a:p>
        </p:txBody>
      </p:sp>
      <p:pic>
        <p:nvPicPr>
          <p:cNvPr id="122" name="グラフィックス 121" descr="握手 枠線">
            <a:extLst>
              <a:ext uri="{FF2B5EF4-FFF2-40B4-BE49-F238E27FC236}">
                <a16:creationId xmlns:a16="http://schemas.microsoft.com/office/drawing/2014/main" id="{D1A84920-EF3F-CEFD-37A0-921216131E6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270802" y="5348049"/>
            <a:ext cx="641122" cy="641122"/>
          </a:xfrm>
          <a:prstGeom prst="rect">
            <a:avLst/>
          </a:prstGeom>
        </p:spPr>
      </p:pic>
      <p:pic>
        <p:nvPicPr>
          <p:cNvPr id="123" name="グラフィックス 122" descr="バッジ: チェックマーク 1 単色塗りつぶし">
            <a:extLst>
              <a:ext uri="{FF2B5EF4-FFF2-40B4-BE49-F238E27FC236}">
                <a16:creationId xmlns:a16="http://schemas.microsoft.com/office/drawing/2014/main" id="{8321B35A-C245-57AF-A6A6-9BF8640041B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400720" y="5201232"/>
            <a:ext cx="334510" cy="334510"/>
          </a:xfrm>
          <a:prstGeom prst="rect">
            <a:avLst/>
          </a:prstGeom>
        </p:spPr>
      </p:pic>
      <p:sp>
        <p:nvSpPr>
          <p:cNvPr id="124" name="テキスト ボックス 123">
            <a:extLst>
              <a:ext uri="{FF2B5EF4-FFF2-40B4-BE49-F238E27FC236}">
                <a16:creationId xmlns:a16="http://schemas.microsoft.com/office/drawing/2014/main" id="{8B59E591-3158-D979-C3CF-9E42F001E346}"/>
              </a:ext>
            </a:extLst>
          </p:cNvPr>
          <p:cNvSpPr txBox="1"/>
          <p:nvPr/>
        </p:nvSpPr>
        <p:spPr>
          <a:xfrm>
            <a:off x="5523568" y="4642431"/>
            <a:ext cx="602663" cy="143447"/>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共助アプリ</a:t>
            </a:r>
          </a:p>
        </p:txBody>
      </p:sp>
      <p:sp>
        <p:nvSpPr>
          <p:cNvPr id="125" name="テキスト ボックス 124">
            <a:extLst>
              <a:ext uri="{FF2B5EF4-FFF2-40B4-BE49-F238E27FC236}">
                <a16:creationId xmlns:a16="http://schemas.microsoft.com/office/drawing/2014/main" id="{3D3B53D9-2AFC-EF97-C88B-2BA265BCFF12}"/>
              </a:ext>
            </a:extLst>
          </p:cNvPr>
          <p:cNvSpPr txBox="1"/>
          <p:nvPr/>
        </p:nvSpPr>
        <p:spPr>
          <a:xfrm>
            <a:off x="7634682" y="4647649"/>
            <a:ext cx="602663" cy="143447"/>
          </a:xfrm>
          <a:prstGeom prst="rect">
            <a:avLst/>
          </a:prstGeom>
          <a:noFill/>
        </p:spPr>
        <p:txBody>
          <a:bodyPr wrap="square" lIns="0" rIns="0" rtlCol="0">
            <a:noAutofit/>
          </a:bodyPr>
          <a:lstStyle/>
          <a:p>
            <a:pPr defTabSz="288000" fontAlgn="auto">
              <a:spcBef>
                <a:spcPts val="0"/>
              </a:spcBef>
              <a:spcAft>
                <a:spcPts val="0"/>
              </a:spcAft>
            </a:pPr>
            <a:r>
              <a:rPr kumimoji="1" lang="ja-JP" altLang="en-US" sz="1050" dirty="0">
                <a:solidFill>
                  <a:srgbClr val="000000"/>
                </a:solidFill>
                <a:latin typeface="Meiryo UI"/>
                <a:ea typeface="Meiryo UI"/>
                <a:cs typeface="+mn-cs"/>
              </a:rPr>
              <a:t>共助アプリ</a:t>
            </a:r>
          </a:p>
        </p:txBody>
      </p:sp>
      <p:sp>
        <p:nvSpPr>
          <p:cNvPr id="4" name="スライド番号プレースホルダー 3">
            <a:extLst>
              <a:ext uri="{FF2B5EF4-FFF2-40B4-BE49-F238E27FC236}">
                <a16:creationId xmlns:a16="http://schemas.microsoft.com/office/drawing/2014/main" id="{51219927-582A-BF21-3AA9-C5589188E4C7}"/>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dirty="0">
              <a:ln>
                <a:noFill/>
              </a:ln>
              <a:solidFill>
                <a:prstClr val="black"/>
              </a:solidFill>
              <a:effectLst/>
              <a:uLnTx/>
              <a:uFillTx/>
              <a:latin typeface="Meiryo UI"/>
              <a:ea typeface="Meiryo UI"/>
              <a:cs typeface="+mn-cs"/>
              <a:sym typeface="+mn-lt"/>
            </a:endParaRPr>
          </a:p>
        </p:txBody>
      </p:sp>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199300" cy="273685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338499273"/>
              </p:ext>
            </p:extLst>
          </p:nvPr>
        </p:nvGraphicFramePr>
        <p:xfrm>
          <a:off x="1683307" y="2561893"/>
          <a:ext cx="7890904" cy="874509"/>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1179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281357">
                <a:tc>
                  <a:txBody>
                    <a:bodyPr/>
                    <a:lstStyle/>
                    <a:p>
                      <a:r>
                        <a:rPr kumimoji="1" lang="ja-JP" altLang="en-US" sz="1000" b="0" dirty="0">
                          <a:solidFill>
                            <a:schemeClr val="tx1"/>
                          </a:solidFill>
                        </a:rPr>
                        <a:t>共助実績の共有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00" b="0" dirty="0">
                          <a:solidFill>
                            <a:schemeClr val="tx1"/>
                          </a:solidFill>
                        </a:rPr>
                        <a:t>共助実績の内容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rPr>
                        <a:t>VC</a:t>
                      </a:r>
                      <a:r>
                        <a:rPr kumimoji="1" lang="ja-JP" altLang="en-US" sz="1000" b="0" dirty="0">
                          <a:solidFill>
                            <a:schemeClr val="tx1"/>
                          </a:solidFill>
                        </a:rPr>
                        <a:t>の署名検証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00" b="0" dirty="0">
                          <a:solidFill>
                            <a:schemeClr val="tx1"/>
                          </a:solidFill>
                        </a:rPr>
                        <a:t>共助アプリ</a:t>
                      </a:r>
                      <a:r>
                        <a:rPr kumimoji="1" lang="en-US" altLang="ja-JP" sz="1000" b="0" dirty="0">
                          <a:solidFill>
                            <a:schemeClr val="tx1"/>
                          </a:solidFill>
                        </a:rPr>
                        <a:t>B</a:t>
                      </a:r>
                      <a:r>
                        <a:rPr kumimoji="1" lang="ja-JP" altLang="en-US" sz="1000" b="0" dirty="0">
                          <a:solidFill>
                            <a:schemeClr val="tx1"/>
                          </a:solidFill>
                        </a:rPr>
                        <a:t>、第三者企業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281357">
                <a:tc>
                  <a:txBody>
                    <a:bodyPr/>
                    <a:lstStyle/>
                    <a:p>
                      <a:r>
                        <a:rPr kumimoji="1" lang="ja-JP" altLang="en-US" sz="1000" b="0" dirty="0">
                          <a:solidFill>
                            <a:schemeClr val="tx1"/>
                          </a:solidFill>
                        </a:rPr>
                        <a:t>本人確認＋</a:t>
                      </a:r>
                      <a:r>
                        <a:rPr kumimoji="1" lang="en-US" altLang="ja-JP" sz="1000" b="0" dirty="0">
                          <a:solidFill>
                            <a:schemeClr val="tx1"/>
                          </a:solidFill>
                        </a:rPr>
                        <a:t>α</a:t>
                      </a:r>
                      <a:r>
                        <a:rPr kumimoji="1" lang="ja-JP" altLang="en-US" sz="1000" b="0" dirty="0">
                          <a:solidFill>
                            <a:schemeClr val="tx1"/>
                          </a:solidFill>
                        </a:rPr>
                        <a:t>の情報付与</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00" b="0" dirty="0">
                          <a:solidFill>
                            <a:schemeClr val="tx1"/>
                          </a:solidFill>
                        </a:rPr>
                        <a:t>共助アプリでの実績や受講履歴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rPr>
                        <a:t>VC</a:t>
                      </a:r>
                      <a:r>
                        <a:rPr kumimoji="1" lang="ja-JP" altLang="en-US" sz="1000" b="0" dirty="0">
                          <a:solidFill>
                            <a:schemeClr val="tx1"/>
                          </a:solidFill>
                        </a:rPr>
                        <a:t>の署名検証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00" b="0" dirty="0">
                          <a:solidFill>
                            <a:schemeClr val="tx1"/>
                          </a:solidFill>
                        </a:rPr>
                        <a:t>共助アプリ</a:t>
                      </a:r>
                      <a:r>
                        <a:rPr kumimoji="1" lang="en-US" altLang="ja-JP" sz="1000" b="0" dirty="0">
                          <a:solidFill>
                            <a:schemeClr val="tx1"/>
                          </a:solidFill>
                        </a:rPr>
                        <a:t>B</a:t>
                      </a:r>
                      <a:r>
                        <a:rPr kumimoji="1" lang="ja-JP" altLang="en-US" sz="1000" b="0" dirty="0">
                          <a:solidFill>
                            <a:schemeClr val="tx1"/>
                          </a:solidFill>
                        </a:rPr>
                        <a:t>、第三者企業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692150"/>
            <a:ext cx="7890909" cy="1846659"/>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共助アプリでの活動実績をデジタル証明書として発行し、サポーターのトラストを向上させるために、実績の真正性を</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の署名検証によって検証する。共助アプリ</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が発行したサポーターの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をユースケースに応じた別の共助アプリ</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が検証する。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ユースケース①</a:t>
            </a: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信頼できるプロフィール</a:t>
            </a:r>
            <a:b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発行元が信頼できるデジタル証明書を連携することによって、オンラインのプロフィールに対するトラスト検証の範囲を拡大できる。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ユースケース②</a:t>
            </a: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飲料メーカーからのインセンティブ</a:t>
            </a:r>
            <a:b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第三者の企業に対して簡単に共助実績を連携することで、インセンティブを生み出す機会やステークホルダーを増加できる。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ユースケース③</a:t>
            </a:r>
            <a:r>
              <a:rPr kumimoji="1" lang="en-US" altLang="ja-JP" sz="1200" b="0" i="0" u="sng"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保育園申請ユースケース</a:t>
            </a:r>
            <a:b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保育園申込の調整指数への加点に活用することで、地域活動へのインセンティブ付与と、オンライン申請の効率化を実現する。</a:t>
            </a:r>
          </a:p>
        </p:txBody>
      </p:sp>
      <p:sp>
        <p:nvSpPr>
          <p:cNvPr id="13" name="正方形/長方形 12"/>
          <p:cNvSpPr/>
          <p:nvPr/>
        </p:nvSpPr>
        <p:spPr>
          <a:xfrm>
            <a:off x="331788" y="4822356"/>
            <a:ext cx="1199300" cy="176564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822357"/>
            <a:ext cx="7894268" cy="1765643"/>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ガバナンス策定</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トラストフレームワークに必要な項目の整理を行い、共助トラストフレームワークのドキュメントを策定した。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策定したドキュメントをベースに国内外の有識者と議論を行い、各ステークホルダーの責任分解点を整理した。</a:t>
            </a:r>
            <a:endParaRPr kumimoji="1" lang="en-US" altLang="ja-JP" sz="1400" dirty="0">
              <a:solidFill>
                <a:schemeClr val="tx1"/>
              </a:solidFill>
              <a:latin typeface="Arial"/>
              <a:ea typeface="Meiryo U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R="0" lvl="0" algn="l" defTabSz="914400" rtl="0" eaLnBrk="1" fontAlgn="auto" latinLnBrk="0" hangingPunct="1">
              <a:lnSpc>
                <a:spcPct val="100000"/>
              </a:lnSpc>
              <a:spcBef>
                <a:spcPts val="0"/>
              </a:spcBef>
              <a:spcAft>
                <a:spcPts val="0"/>
              </a:spcAft>
              <a:buClrTx/>
              <a:buSzTx/>
              <a:tabLst/>
              <a:defRPr/>
            </a:pPr>
            <a:r>
              <a:rPr kumimoji="1" lang="ja-JP" altLang="en-US" sz="1400" dirty="0">
                <a:solidFill>
                  <a:schemeClr val="tx1"/>
                </a:solidFill>
                <a:latin typeface="Arial"/>
                <a:ea typeface="Meiryo UI"/>
              </a:rPr>
              <a:t>ビジネス検証</a:t>
            </a:r>
            <a:r>
              <a:rPr kumimoji="1" lang="en-US" altLang="ja-JP" sz="1400" dirty="0">
                <a:solidFill>
                  <a:schemeClr val="tx1"/>
                </a:solidFill>
                <a:latin typeface="Arial"/>
                <a:ea typeface="Meiryo UI"/>
              </a:rPr>
              <a:t>(UX/UI</a:t>
            </a:r>
            <a:r>
              <a:rPr kumimoji="1" lang="ja-JP" altLang="en-US" sz="1400" dirty="0">
                <a:solidFill>
                  <a:schemeClr val="tx1"/>
                </a:solidFill>
                <a:latin typeface="Arial"/>
                <a:ea typeface="Meiryo UI"/>
              </a:rPr>
              <a:t>含む</a:t>
            </a:r>
            <a:r>
              <a:rPr kumimoji="1" lang="en-US" altLang="ja-JP" sz="1400" dirty="0">
                <a:solidFill>
                  <a:schemeClr val="tx1"/>
                </a:solidFill>
                <a:latin typeface="Arial"/>
                <a:ea typeface="Meiryo UI"/>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共助実績を活用してトラスト範囲が向上する顧客体験ユースケースを検討した。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検討したユースケースのモックアップを作成し、ユーザーインタビューによる</a:t>
            </a:r>
            <a:r>
              <a:rPr kumimoji="1" lang="en-US" altLang="ja-JP" sz="1400" dirty="0">
                <a:solidFill>
                  <a:schemeClr val="tx1"/>
                </a:solidFill>
                <a:latin typeface="Arial"/>
                <a:ea typeface="Meiryo UI"/>
              </a:rPr>
              <a:t>UI/UX</a:t>
            </a:r>
            <a:r>
              <a:rPr kumimoji="1" lang="ja-JP" altLang="en-US" sz="1400" dirty="0">
                <a:solidFill>
                  <a:schemeClr val="tx1"/>
                </a:solidFill>
                <a:latin typeface="Arial"/>
                <a:ea typeface="Meiryo UI"/>
              </a:rPr>
              <a:t>の調査を実施した。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4" name="正方形/長方形 13"/>
          <p:cNvSpPr/>
          <p:nvPr/>
        </p:nvSpPr>
        <p:spPr>
          <a:xfrm>
            <a:off x="1679945" y="3558012"/>
            <a:ext cx="7894268" cy="561144"/>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先行する認定制度を参考にしながら、複数のステークホルダ間で合意可能なトラストフレームワークの策定を行った。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2" name="テキスト プレースホルダー 2"/>
          <p:cNvSpPr>
            <a:spLocks noGrp="1"/>
          </p:cNvSpPr>
          <p:nvPr>
            <p:ph type="body" sz="quarter" idx="15"/>
          </p:nvPr>
        </p:nvSpPr>
        <p:spPr>
          <a:xfrm>
            <a:off x="417612" y="161908"/>
            <a:ext cx="5331337" cy="468000"/>
          </a:xfrm>
          <a:prstGeom prst="rect">
            <a:avLst/>
          </a:prstGeom>
        </p:spPr>
        <p:txBody>
          <a:bodyPr lIns="0" tIns="45720" rIns="0" bIns="45720" anchor="t"/>
          <a:lstStyle/>
          <a:p>
            <a:r>
              <a:rPr lang="ja-JP" altLang="en-US" sz="2000" b="1" dirty="0">
                <a:solidFill>
                  <a:schemeClr val="tx1"/>
                </a:solidFill>
                <a:latin typeface="Meiryo UI" panose="020B0604030504040204" pitchFamily="34" charset="-128"/>
                <a:ea typeface="Meiryo UI" panose="020B0604030504040204" pitchFamily="34" charset="-128"/>
              </a:rPr>
              <a:t>共助アプリを横断したトラスト形成エコシステム（</a:t>
            </a:r>
            <a:r>
              <a:rPr lang="ja-JP" altLang="en-US" sz="2000" dirty="0">
                <a:solidFill>
                  <a:schemeClr val="tx1"/>
                </a:solidFill>
                <a:latin typeface="Meiryo UI" panose="020B0604030504040204" pitchFamily="34" charset="-128"/>
                <a:ea typeface="Meiryo UI" panose="020B0604030504040204" pitchFamily="34" charset="-128"/>
              </a:rPr>
              <a:t>大日本印刷株式会社</a:t>
            </a:r>
            <a:r>
              <a:rPr lang="ja-JP" altLang="en-US" sz="2000" b="1" dirty="0">
                <a:solidFill>
                  <a:schemeClr val="tx1"/>
                </a:solidFill>
                <a:latin typeface="Meiryo UI" panose="020B0604030504040204" pitchFamily="34" charset="-128"/>
                <a:ea typeface="Meiryo UI" panose="020B0604030504040204" pitchFamily="34" charset="-128"/>
              </a:rPr>
              <a:t>）</a:t>
            </a:r>
            <a:r>
              <a:rPr kumimoji="1" lang="ja-JP" altLang="en-US" sz="2000" b="1" dirty="0">
                <a:solidFill>
                  <a:schemeClr val="tx1"/>
                </a:solidFill>
                <a:latin typeface="Meiryo UI" panose="020B0604030504040204" pitchFamily="34" charset="-128"/>
                <a:ea typeface="Meiryo UI" panose="020B0604030504040204" pitchFamily="34" charset="-128"/>
              </a:rPr>
              <a:t>（</a:t>
            </a:r>
            <a:r>
              <a:rPr lang="en-US" altLang="ja-JP" sz="2000" b="1" dirty="0">
                <a:solidFill>
                  <a:schemeClr val="tx1"/>
                </a:solidFill>
                <a:latin typeface="Meiryo UI" panose="020B0604030504040204" pitchFamily="34" charset="-128"/>
                <a:ea typeface="Meiryo UI" panose="020B0604030504040204" pitchFamily="34" charset="-128"/>
              </a:rPr>
              <a:t>2</a:t>
            </a:r>
            <a:r>
              <a:rPr kumimoji="1" lang="en-US" altLang="ja-JP" sz="2000" b="1" dirty="0">
                <a:solidFill>
                  <a:schemeClr val="tx1"/>
                </a:solidFill>
                <a:latin typeface="Meiryo UI" panose="020B0604030504040204" pitchFamily="34" charset="-128"/>
                <a:ea typeface="Meiryo UI" panose="020B0604030504040204" pitchFamily="34" charset="-128"/>
              </a:rPr>
              <a:t>/2</a:t>
            </a:r>
            <a:r>
              <a:rPr kumimoji="1" lang="ja-JP" altLang="en-US" sz="2000" b="1" dirty="0">
                <a:solidFill>
                  <a:schemeClr val="tx1"/>
                </a:solidFill>
                <a:latin typeface="Meiryo UI" panose="020B0604030504040204" pitchFamily="34" charset="-128"/>
                <a:ea typeface="Meiryo UI" panose="020B0604030504040204" pitchFamily="34" charset="-128"/>
              </a:rPr>
              <a:t>）</a:t>
            </a:r>
            <a:endParaRPr kumimoji="1" lang="en-US" altLang="ja-JP" sz="2000" b="1" dirty="0">
              <a:solidFill>
                <a:schemeClr val="tx1"/>
              </a:solidFill>
              <a:latin typeface="Meiryo UI" panose="020B0604030504040204" pitchFamily="34" charset="-128"/>
              <a:ea typeface="Meiryo UI" panose="020B0604030504040204" pitchFamily="34" charset="-128"/>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8" y="4197531"/>
            <a:ext cx="1199300" cy="5616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ビジネス検証</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(UX/UI</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含む</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 name="正方形/長方形 5">
            <a:extLst>
              <a:ext uri="{FF2B5EF4-FFF2-40B4-BE49-F238E27FC236}">
                <a16:creationId xmlns:a16="http://schemas.microsoft.com/office/drawing/2014/main" id="{26C4BC62-EEB8-0E2E-885A-1076A8006D05}"/>
              </a:ext>
            </a:extLst>
          </p:cNvPr>
          <p:cNvSpPr/>
          <p:nvPr/>
        </p:nvSpPr>
        <p:spPr>
          <a:xfrm>
            <a:off x="331788" y="3558013"/>
            <a:ext cx="1199300" cy="561142"/>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ガバナンス策定</a:t>
            </a:r>
          </a:p>
        </p:txBody>
      </p:sp>
      <p:sp>
        <p:nvSpPr>
          <p:cNvPr id="2" name="正方形/長方形 1">
            <a:extLst>
              <a:ext uri="{FF2B5EF4-FFF2-40B4-BE49-F238E27FC236}">
                <a16:creationId xmlns:a16="http://schemas.microsoft.com/office/drawing/2014/main" id="{F95E43F9-C05B-9345-D24E-ED3F21D28860}"/>
              </a:ext>
            </a:extLst>
          </p:cNvPr>
          <p:cNvSpPr/>
          <p:nvPr/>
        </p:nvSpPr>
        <p:spPr>
          <a:xfrm>
            <a:off x="1679945" y="4197531"/>
            <a:ext cx="7894268" cy="561144"/>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共助実績を蓄積する</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Wallet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のデモ画面を作成するなど、共助実績の表示方法や連携方法について共助アプリベンダーと議論しながら、より直感的なユーザー体験によるメリット訴求の方法を検討した。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0" name="スライド番号プレースホルダー 3">
            <a:extLst>
              <a:ext uri="{FF2B5EF4-FFF2-40B4-BE49-F238E27FC236}">
                <a16:creationId xmlns:a16="http://schemas.microsoft.com/office/drawing/2014/main" id="{32B9B400-4B3D-D239-2178-A30AE868DE98}"/>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ja-JP" altLang="en-US" sz="900" b="0" i="0" u="none" strike="noStrike" kern="1200" cap="none" spc="0" normalizeH="0" baseline="0" noProof="0" dirty="0">
              <a:ln>
                <a:noFill/>
              </a:ln>
              <a:solidFill>
                <a:prstClr val="black"/>
              </a:solidFill>
              <a:effectLst/>
              <a:uLnTx/>
              <a:uFillTx/>
              <a:latin typeface="Meiryo UI"/>
              <a:ea typeface="Meiryo UI"/>
              <a:cs typeface="+mn-cs"/>
              <a:sym typeface="+mn-lt"/>
            </a:endParaRPr>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CF3416-0D0E-41CC-8380-2A5F459DD86B}">
  <ds:schemaRefs>
    <ds:schemaRef ds:uri="http://schemas.microsoft.com/office/2006/metadata/properties"/>
    <ds:schemaRef ds:uri="http://schemas.microsoft.com/office/infopath/2007/PartnerControls"/>
    <ds:schemaRef ds:uri="ff5bdd6e-cdf8-469d-93d0-f7a8c007309d"/>
    <ds:schemaRef ds:uri="b8d61b6e-2b10-43a3-a2ce-3f7d4d0c929e"/>
    <ds:schemaRef ds:uri="3ee3c186-374b-4b65-9031-a615a56be800"/>
    <ds:schemaRef ds:uri="af856fba-687e-4913-b430-d4dfd88781c0"/>
  </ds:schemaRefs>
</ds:datastoreItem>
</file>

<file path=customXml/itemProps2.xml><?xml version="1.0" encoding="utf-8"?>
<ds:datastoreItem xmlns:ds="http://schemas.openxmlformats.org/officeDocument/2006/customXml" ds:itemID="{33D0CB21-C756-4CD5-8714-334A7D3987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683D2E-C8B3-4D14-A381-9C92F540CD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895</Words>
  <Application>Microsoft Office PowerPoint</Application>
  <PresentationFormat>A4 210 x 297 mm</PresentationFormat>
  <Paragraphs>76</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Arial</vt:lpstr>
      <vt:lpstr>Calibri</vt:lpstr>
      <vt:lpstr>Calibri Light</vt:lpstr>
      <vt:lpstr>Century</vt:lpstr>
      <vt:lpstr>Verdana</vt:lpstr>
      <vt:lpstr>Wingdings</vt:lpstr>
      <vt:lpstr>DT Template_A4_J_202201</vt:lpstr>
      <vt:lpstr>think-cell スライド</vt:lpstr>
      <vt:lpstr>共助アプリを横断したトラスト形成エコシステム（大日本印刷株式会社）（1/2）</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2024-03-22T15:33:48Z</dcterms:created>
  <dcterms:modified xsi:type="dcterms:W3CDTF">2024-06-04T08:01:33Z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2024-03-22T15:33:51Z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caecaba1-88e5-49a9-8042-7489271661d3</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