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Lst>
  <p:notesMasterIdLst>
    <p:notesMasterId r:id="rId7"/>
  </p:notesMasterIdLst>
  <p:handoutMasterIdLst>
    <p:handoutMasterId r:id="rId8"/>
  </p:handoutMasterIdLst>
  <p:sldIdLst>
    <p:sldId id="2147472655" r:id="rId5"/>
    <p:sldId id="2147472656"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5BD1FA-6AA1-4961-B844-2F166CF4FE99}" v="3" dt="2024-03-27T05:32:54.859"/>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91" autoAdjust="0"/>
  </p:normalViewPr>
  <p:slideViewPr>
    <p:cSldViewPr snapToGrid="0" showGuides="1">
      <p:cViewPr varScale="1">
        <p:scale>
          <a:sx n="73" d="100"/>
          <a:sy n="73" d="100"/>
        </p:scale>
        <p:origin x="480"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029074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oleObject" Target="../embeddings/oleObject3.bin"/><Relationship Id="rId21" Type="http://schemas.openxmlformats.org/officeDocument/2006/relationships/image" Target="../media/image19.sv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tmp"/><Relationship Id="rId2" Type="http://schemas.openxmlformats.org/officeDocument/2006/relationships/slideLayout" Target="../slideLayouts/slideLayout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tags" Target="../tags/tag4.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tmp"/><Relationship Id="rId10" Type="http://schemas.openxmlformats.org/officeDocument/2006/relationships/image" Target="../media/image8.svg"/><Relationship Id="rId19" Type="http://schemas.openxmlformats.org/officeDocument/2006/relationships/image" Target="../media/image17.svg"/><Relationship Id="rId4" Type="http://schemas.openxmlformats.org/officeDocument/2006/relationships/image" Target="../media/image2.emf"/><Relationship Id="rId9" Type="http://schemas.openxmlformats.org/officeDocument/2006/relationships/image" Target="../media/image7.png"/><Relationship Id="rId14" Type="http://schemas.openxmlformats.org/officeDocument/2006/relationships/image" Target="../media/image12.tmp"/></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extLst>
              <p:ext uri="{D42A27DB-BD31-4B8C-83A1-F6EECF244321}">
                <p14:modId xmlns:p14="http://schemas.microsoft.com/office/powerpoint/2010/main" val="1473094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ー 3">
            <a:extLst>
              <a:ext uri="{FF2B5EF4-FFF2-40B4-BE49-F238E27FC236}">
                <a16:creationId xmlns:a16="http://schemas.microsoft.com/office/drawing/2014/main" id="{885B856A-BC88-C3A5-3839-93799E5D151F}"/>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EB1B23-9AF8-425B-BAD7-B9FA00F18833}" type="slidenum">
              <a:rPr kumimoji="0" lang="ja-JP" altLang="en-US" sz="900" b="0" i="0" u="none" strike="noStrike" kern="1200" cap="none" spc="0" normalizeH="0" baseline="0" noProof="0" smtClean="0">
                <a:ln>
                  <a:noFill/>
                </a:ln>
                <a:solidFill>
                  <a:prstClr val="black"/>
                </a:solidFill>
                <a:effectLst/>
                <a:uLnTx/>
                <a:uFillTx/>
                <a:latin typeface="Meiryo UI"/>
                <a:ea typeface="Meiryo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ja-JP" altLang="en-US" sz="900" b="0" i="0" u="none" strike="noStrike" kern="1200" cap="none" spc="0" normalizeH="0" baseline="0" noProof="0" dirty="0">
              <a:ln>
                <a:noFill/>
              </a:ln>
              <a:solidFill>
                <a:prstClr val="black"/>
              </a:solidFill>
              <a:effectLst/>
              <a:uLnTx/>
              <a:uFillTx/>
              <a:latin typeface="Meiryo UI"/>
              <a:ea typeface="Meiryo UI"/>
              <a:cs typeface="+mn-cs"/>
              <a:sym typeface="+mn-lt"/>
            </a:endParaRPr>
          </a:p>
        </p:txBody>
      </p:sp>
      <p:sp>
        <p:nvSpPr>
          <p:cNvPr id="7" name="タイトル 6">
            <a:extLst>
              <a:ext uri="{FF2B5EF4-FFF2-40B4-BE49-F238E27FC236}">
                <a16:creationId xmlns:a16="http://schemas.microsoft.com/office/drawing/2014/main" id="{D83807CC-0B21-109D-FB46-B3DFE4E6ACA4}"/>
              </a:ext>
            </a:extLst>
          </p:cNvPr>
          <p:cNvSpPr>
            <a:spLocks noGrp="1"/>
          </p:cNvSpPr>
          <p:nvPr>
            <p:ph type="title"/>
          </p:nvPr>
        </p:nvSpPr>
        <p:spPr>
          <a:xfrm>
            <a:off x="417000" y="162256"/>
            <a:ext cx="9072000" cy="369683"/>
          </a:xfrm>
        </p:spPr>
        <p:txBody>
          <a:bodyPr vert="horz"/>
          <a:lstStyle/>
          <a:p>
            <a:r>
              <a:rPr lang="en-US" altLang="ja-JP" sz="1600" dirty="0">
                <a:latin typeface="Meiryo UI" panose="020B0604030504040204" pitchFamily="50" charset="-128"/>
                <a:ea typeface="Meiryo UI" panose="020B0604030504040204" pitchFamily="50" charset="-128"/>
              </a:rPr>
              <a:t>Trust formation ecosystem across mutual aid applications</a:t>
            </a:r>
            <a:r>
              <a:rPr lang="ja-JP" altLang="en-US" sz="1600" b="1" dirty="0">
                <a:latin typeface="Meiryo UI" panose="020B0604030504040204" pitchFamily="50" charset="-128"/>
                <a:ea typeface="Meiryo UI" panose="020B0604030504040204" pitchFamily="50" charset="-128"/>
              </a:rPr>
              <a:t>（</a:t>
            </a:r>
            <a:r>
              <a:rPr lang="it-IT" altLang="ja-JP" sz="1600" b="1" dirty="0">
                <a:latin typeface="Meiryo UI" panose="020B0604030504040204" pitchFamily="50" charset="-128"/>
                <a:ea typeface="Meiryo UI" panose="020B0604030504040204" pitchFamily="50" charset="-128"/>
              </a:rPr>
              <a:t>Dai Nippon Printing Co., Ltd.</a:t>
            </a:r>
            <a:r>
              <a:rPr lang="ja-JP" altLang="en-US" sz="1600" b="1"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1/2</a:t>
            </a:r>
            <a:r>
              <a:rPr lang="ja-JP" altLang="en-US" sz="1600" dirty="0">
                <a:latin typeface="Meiryo UI" panose="020B0604030504040204" pitchFamily="50" charset="-128"/>
                <a:ea typeface="Meiryo UI" panose="020B0604030504040204" pitchFamily="50" charset="-128"/>
              </a:rPr>
              <a:t>）</a:t>
            </a:r>
            <a:endParaRPr kumimoji="1" lang="ja-JP" altLang="en-US" sz="1600" dirty="0"/>
          </a:p>
        </p:txBody>
      </p:sp>
      <p:grpSp>
        <p:nvGrpSpPr>
          <p:cNvPr id="184" name="グループ化 183">
            <a:extLst>
              <a:ext uri="{FF2B5EF4-FFF2-40B4-BE49-F238E27FC236}">
                <a16:creationId xmlns:a16="http://schemas.microsoft.com/office/drawing/2014/main" id="{4B17BCD5-1B06-DD22-6621-3AA245D9B368}"/>
              </a:ext>
            </a:extLst>
          </p:cNvPr>
          <p:cNvGrpSpPr/>
          <p:nvPr/>
        </p:nvGrpSpPr>
        <p:grpSpPr>
          <a:xfrm>
            <a:off x="139748" y="588969"/>
            <a:ext cx="9626505" cy="6106775"/>
            <a:chOff x="186378" y="588969"/>
            <a:chExt cx="9626505" cy="6106775"/>
          </a:xfrm>
        </p:grpSpPr>
        <p:sp>
          <p:nvSpPr>
            <p:cNvPr id="126" name="正方形/長方形 125">
              <a:extLst>
                <a:ext uri="{FF2B5EF4-FFF2-40B4-BE49-F238E27FC236}">
                  <a16:creationId xmlns:a16="http://schemas.microsoft.com/office/drawing/2014/main" id="{064EAB25-C6EB-E4EC-20E2-4A50EDC66DE7}"/>
                </a:ext>
              </a:extLst>
            </p:cNvPr>
            <p:cNvSpPr/>
            <p:nvPr/>
          </p:nvSpPr>
          <p:spPr>
            <a:xfrm>
              <a:off x="192149" y="588969"/>
              <a:ext cx="4428000" cy="360000"/>
            </a:xfrm>
            <a:prstGeom prst="rect">
              <a:avLst/>
            </a:prstGeom>
            <a:solidFill>
              <a:srgbClr val="FFFFFF">
                <a:lumMod val="50000"/>
              </a:srgbClr>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400" b="1" i="0" u="none" strike="noStrike" kern="0" cap="none" spc="0" normalizeH="0" baseline="0" noProof="0" dirty="0">
                  <a:ln>
                    <a:noFill/>
                  </a:ln>
                  <a:solidFill>
                    <a:srgbClr val="FFFFFF"/>
                  </a:solidFill>
                  <a:effectLst/>
                  <a:uLnTx/>
                  <a:uFillTx/>
                  <a:latin typeface="Arial"/>
                  <a:ea typeface="Meiryo UI"/>
                  <a:cs typeface="+mn-cs"/>
                </a:rPr>
                <a:t>Current Issues (Pain Points)</a:t>
              </a:r>
              <a:endParaRPr kumimoji="1" lang="ja-JP" altLang="en-US" sz="1400" b="1" i="0" u="none" strike="noStrike" kern="0" cap="none" spc="0" normalizeH="0" baseline="0" noProof="0" dirty="0">
                <a:ln>
                  <a:noFill/>
                </a:ln>
                <a:solidFill>
                  <a:srgbClr val="FFFFFF"/>
                </a:solidFill>
                <a:effectLst/>
                <a:uLnTx/>
                <a:uFillTx/>
                <a:latin typeface="Arial"/>
                <a:ea typeface="Meiryo UI"/>
                <a:cs typeface="+mn-cs"/>
              </a:endParaRPr>
            </a:p>
          </p:txBody>
        </p:sp>
        <p:sp>
          <p:nvSpPr>
            <p:cNvPr id="127" name="正方形/長方形 126">
              <a:extLst>
                <a:ext uri="{FF2B5EF4-FFF2-40B4-BE49-F238E27FC236}">
                  <a16:creationId xmlns:a16="http://schemas.microsoft.com/office/drawing/2014/main" id="{B31ED6C0-23AF-B5B9-CF76-1F8387273C33}"/>
                </a:ext>
              </a:extLst>
            </p:cNvPr>
            <p:cNvSpPr/>
            <p:nvPr/>
          </p:nvSpPr>
          <p:spPr>
            <a:xfrm>
              <a:off x="4994507" y="588969"/>
              <a:ext cx="4816800" cy="360000"/>
            </a:xfrm>
            <a:prstGeom prst="rect">
              <a:avLst/>
            </a:prstGeom>
            <a:solidFill>
              <a:srgbClr val="2B4069"/>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400" b="1" i="0" u="none" strike="noStrike" kern="0" cap="none" spc="0" normalizeH="0" baseline="0" noProof="0" dirty="0">
                  <a:ln>
                    <a:noFill/>
                  </a:ln>
                  <a:solidFill>
                    <a:srgbClr val="FFFFFF"/>
                  </a:solidFill>
                  <a:effectLst/>
                  <a:uLnTx/>
                  <a:uFillTx/>
                  <a:latin typeface="Arial"/>
                  <a:ea typeface="Meiryo UI"/>
                  <a:cs typeface="+mn-cs"/>
                </a:rPr>
                <a:t>What Trusted Web Will Solve</a:t>
              </a:r>
            </a:p>
          </p:txBody>
        </p:sp>
        <p:sp>
          <p:nvSpPr>
            <p:cNvPr id="128" name="二等辺三角形 127">
              <a:extLst>
                <a:ext uri="{FF2B5EF4-FFF2-40B4-BE49-F238E27FC236}">
                  <a16:creationId xmlns:a16="http://schemas.microsoft.com/office/drawing/2014/main" id="{F6831F71-2EB1-2282-2BC0-41CA7201B817}"/>
                </a:ext>
              </a:extLst>
            </p:cNvPr>
            <p:cNvSpPr/>
            <p:nvPr/>
          </p:nvSpPr>
          <p:spPr>
            <a:xfrm rot="5400000">
              <a:off x="2582949" y="3677820"/>
              <a:ext cx="4464000" cy="196502"/>
            </a:xfrm>
            <a:prstGeom prst="triangle">
              <a:avLst/>
            </a:prstGeom>
            <a:solidFill>
              <a:srgbClr val="0080B1"/>
            </a:solidFill>
            <a:ln w="3175" cap="flat" cmpd="sng" algn="ctr">
              <a:no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dirty="0">
                <a:ln>
                  <a:noFill/>
                </a:ln>
                <a:solidFill>
                  <a:srgbClr val="000000"/>
                </a:solidFill>
                <a:effectLst/>
                <a:uLnTx/>
                <a:uFillTx/>
                <a:latin typeface="Arial"/>
                <a:ea typeface="Meiryo UI"/>
                <a:cs typeface="+mn-cs"/>
              </a:endParaRPr>
            </a:p>
          </p:txBody>
        </p:sp>
        <p:sp>
          <p:nvSpPr>
            <p:cNvPr id="129" name="正方形/長方形 128">
              <a:extLst>
                <a:ext uri="{FF2B5EF4-FFF2-40B4-BE49-F238E27FC236}">
                  <a16:creationId xmlns:a16="http://schemas.microsoft.com/office/drawing/2014/main" id="{51ABECBA-56EE-595F-96EC-EE667CAB4833}"/>
                </a:ext>
              </a:extLst>
            </p:cNvPr>
            <p:cNvSpPr/>
            <p:nvPr/>
          </p:nvSpPr>
          <p:spPr>
            <a:xfrm>
              <a:off x="192151" y="948969"/>
              <a:ext cx="4428000" cy="2776245"/>
            </a:xfrm>
            <a:prstGeom prst="rect">
              <a:avLst/>
            </a:prstGeom>
            <a:solidFill>
              <a:srgbClr val="FFFFFF">
                <a:lumMod val="95000"/>
              </a:srgbClr>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i="0" u="none" strike="noStrike" kern="0" cap="none" spc="0" normalizeH="0" baseline="0" noProof="0" dirty="0">
                  <a:ln>
                    <a:noFill/>
                  </a:ln>
                  <a:solidFill>
                    <a:srgbClr val="070F26">
                      <a:lumMod val="75000"/>
                      <a:lumOff val="25000"/>
                    </a:srgbClr>
                  </a:solidFill>
                  <a:effectLst/>
                  <a:uLnTx/>
                  <a:uFillTx/>
                  <a:latin typeface="Arial"/>
                  <a:ea typeface="Meiryo UI"/>
                  <a:cs typeface="+mn-cs"/>
                </a:rPr>
                <a:t>While trust verification is important for mutual aid applications to avoid problems, there are issues such as compatibility with privacy and increased hassle of registering user information.</a:t>
              </a: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endParaRPr kumimoji="1" lang="en-US" altLang="ja-JP" sz="1200" b="0" i="0" u="none" strike="noStrike" kern="0" cap="none" spc="0" normalizeH="0" baseline="0" noProof="0" dirty="0">
                <a:ln>
                  <a:noFill/>
                </a:ln>
                <a:solidFill>
                  <a:srgbClr val="070F26">
                    <a:lumMod val="75000"/>
                    <a:lumOff val="25000"/>
                  </a:srgbClr>
                </a:solidFill>
                <a:effectLst/>
                <a:uLnTx/>
                <a:uFillTx/>
                <a:latin typeface="Arial"/>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i="0" u="none" strike="noStrike" kern="0" cap="none" spc="0" normalizeH="0" baseline="0" noProof="0" dirty="0">
                  <a:ln>
                    <a:noFill/>
                  </a:ln>
                  <a:solidFill>
                    <a:srgbClr val="070F26">
                      <a:lumMod val="75000"/>
                      <a:lumOff val="25000"/>
                    </a:srgbClr>
                  </a:solidFill>
                  <a:effectLst/>
                  <a:uLnTx/>
                  <a:uFillTx/>
                  <a:latin typeface="Arial"/>
                  <a:ea typeface="Meiryo UI"/>
                  <a:cs typeface="+mn-cs"/>
                </a:rPr>
                <a:t>Apps are offering supporter’s user profile and linking with SNS to enhance their trust. However, the system cannot prove the authenticity of such self-reporting data.</a:t>
              </a: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endParaRPr kumimoji="1" lang="en-US" altLang="ja-JP" sz="1200" b="0" i="0" u="none" strike="noStrike" kern="0" cap="none" spc="0" normalizeH="0" baseline="0" noProof="0" dirty="0">
                <a:ln>
                  <a:noFill/>
                </a:ln>
                <a:solidFill>
                  <a:srgbClr val="070F26">
                    <a:lumMod val="75000"/>
                    <a:lumOff val="25000"/>
                  </a:srgbClr>
                </a:solidFill>
                <a:effectLst/>
                <a:uLnTx/>
                <a:uFillTx/>
                <a:latin typeface="Arial"/>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i="0" u="none" strike="noStrike" kern="0" cap="none" spc="0" normalizeH="0" baseline="0" noProof="0" dirty="0">
                  <a:ln>
                    <a:noFill/>
                  </a:ln>
                  <a:solidFill>
                    <a:srgbClr val="070F26">
                      <a:lumMod val="75000"/>
                      <a:lumOff val="25000"/>
                    </a:srgbClr>
                  </a:solidFill>
                  <a:effectLst/>
                  <a:uLnTx/>
                  <a:uFillTx/>
                  <a:latin typeface="Arial"/>
                  <a:ea typeface="Meiryo UI"/>
                  <a:cs typeface="+mn-cs"/>
                </a:rPr>
                <a:t>User rating can be used for trust verification. However, as some mutual help apps have small number of users, such app alone cannot provide sufficient rating data.</a:t>
              </a:r>
            </a:p>
          </p:txBody>
        </p:sp>
        <p:sp>
          <p:nvSpPr>
            <p:cNvPr id="130" name="正方形/長方形 129">
              <a:extLst>
                <a:ext uri="{FF2B5EF4-FFF2-40B4-BE49-F238E27FC236}">
                  <a16:creationId xmlns:a16="http://schemas.microsoft.com/office/drawing/2014/main" id="{53948348-F51A-F27E-AE34-900DC3E034C2}"/>
                </a:ext>
              </a:extLst>
            </p:cNvPr>
            <p:cNvSpPr/>
            <p:nvPr/>
          </p:nvSpPr>
          <p:spPr>
            <a:xfrm>
              <a:off x="4994506" y="948969"/>
              <a:ext cx="4818377" cy="2775600"/>
            </a:xfrm>
            <a:prstGeom prst="rect">
              <a:avLst/>
            </a:prstGeom>
            <a:solidFill>
              <a:srgbClr val="070F26">
                <a:lumMod val="10000"/>
                <a:lumOff val="90000"/>
              </a:srgbClr>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i="0" u="none" strike="noStrike" kern="0" cap="none" spc="0" normalizeH="0" baseline="0" noProof="0" dirty="0">
                  <a:ln>
                    <a:noFill/>
                  </a:ln>
                  <a:solidFill>
                    <a:srgbClr val="070F26">
                      <a:lumMod val="75000"/>
                      <a:lumOff val="25000"/>
                    </a:srgbClr>
                  </a:solidFill>
                  <a:effectLst/>
                  <a:uLnTx/>
                  <a:uFillTx/>
                  <a:latin typeface="Arial"/>
                  <a:ea typeface="Meiryo UI"/>
                  <a:cs typeface="+mn-cs"/>
                </a:rPr>
                <a:t>Users can manage their own data and provide it to the third party while protecting their privacy. Through this the scope of trust verification may be enhanced than ever.</a:t>
              </a: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endParaRPr kumimoji="1" lang="en-US" altLang="ja-JP" sz="1200" b="0" i="0" u="none" strike="noStrike" kern="0" cap="none" spc="0" normalizeH="0" baseline="0" noProof="0" dirty="0">
                <a:ln>
                  <a:noFill/>
                </a:ln>
                <a:solidFill>
                  <a:srgbClr val="070F26">
                    <a:lumMod val="75000"/>
                    <a:lumOff val="25000"/>
                  </a:srgbClr>
                </a:solidFill>
                <a:effectLst/>
                <a:uLnTx/>
                <a:uFillTx/>
                <a:latin typeface="Arial"/>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i="0" u="none" strike="noStrike" kern="0" cap="none" spc="0" normalizeH="0" baseline="0" noProof="0" dirty="0">
                  <a:ln>
                    <a:noFill/>
                  </a:ln>
                  <a:solidFill>
                    <a:srgbClr val="070F26">
                      <a:lumMod val="75000"/>
                      <a:lumOff val="25000"/>
                    </a:srgbClr>
                  </a:solidFill>
                  <a:effectLst/>
                  <a:uLnTx/>
                  <a:uFillTx/>
                  <a:latin typeface="Arial"/>
                  <a:ea typeface="Meiryo UI"/>
                  <a:cs typeface="+mn-cs"/>
                </a:rPr>
                <a:t>Allows users to present their own data to third parties, potentially increasing the scope of trust validation without significantly increasing the need for privacy-conscious information entry.</a:t>
              </a: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endParaRPr kumimoji="1" lang="en-US" altLang="ja-JP" sz="1200" b="0" i="0" u="none" strike="noStrike" kern="0" cap="none" spc="0" normalizeH="0" baseline="0" noProof="0" dirty="0">
                <a:ln>
                  <a:noFill/>
                </a:ln>
                <a:solidFill>
                  <a:srgbClr val="070F26">
                    <a:lumMod val="75000"/>
                    <a:lumOff val="25000"/>
                  </a:srgbClr>
                </a:solidFill>
                <a:effectLst/>
                <a:uLnTx/>
                <a:uFillTx/>
                <a:latin typeface="Arial"/>
                <a:ea typeface="Meiryo UI"/>
                <a:cs typeface="+mn-cs"/>
              </a:endParaRPr>
            </a:p>
            <a:p>
              <a:pPr marL="342900" marR="0" lvl="0" indent="-342900" defTabSz="914400" eaLnBrk="1" fontAlgn="auto" latinLnBrk="0" hangingPunct="1">
                <a:lnSpc>
                  <a:spcPct val="100000"/>
                </a:lnSpc>
                <a:spcBef>
                  <a:spcPts val="0"/>
                </a:spcBef>
                <a:spcAft>
                  <a:spcPts val="0"/>
                </a:spcAft>
                <a:buClrTx/>
                <a:buSzTx/>
                <a:buFont typeface="+mj-ea"/>
                <a:buAutoNum type="circleNumDbPlain"/>
                <a:tabLst/>
                <a:defRPr/>
              </a:pPr>
              <a:r>
                <a:rPr kumimoji="1" lang="en-US" altLang="ja-JP" sz="1200" b="0" i="0" u="none" strike="noStrike" kern="0" cap="none" spc="0" normalizeH="0" baseline="0" noProof="0" dirty="0">
                  <a:ln>
                    <a:noFill/>
                  </a:ln>
                  <a:solidFill>
                    <a:srgbClr val="070F26">
                      <a:lumMod val="75000"/>
                      <a:lumOff val="25000"/>
                    </a:srgbClr>
                  </a:solidFill>
                  <a:effectLst/>
                  <a:uLnTx/>
                  <a:uFillTx/>
                  <a:latin typeface="Arial"/>
                  <a:ea typeface="Meiryo UI"/>
                  <a:cs typeface="+mn-cs"/>
                </a:rPr>
                <a:t>By linking information across more than 300 sharing services, including mutual aid applications, mutual aid achievements from other applications can be accumulated and used for trust verification. In addition, by making the system capable of verifying mutual aid achievements in university entrance examinations and job searches, it will lead to stronger incentives for mutual aid app supporters.</a:t>
              </a:r>
            </a:p>
          </p:txBody>
        </p:sp>
        <p:sp>
          <p:nvSpPr>
            <p:cNvPr id="131" name="テキスト ボックス 130">
              <a:extLst>
                <a:ext uri="{FF2B5EF4-FFF2-40B4-BE49-F238E27FC236}">
                  <a16:creationId xmlns:a16="http://schemas.microsoft.com/office/drawing/2014/main" id="{99C2A211-25C5-E885-7AFA-20778D8A3722}"/>
                </a:ext>
              </a:extLst>
            </p:cNvPr>
            <p:cNvSpPr txBox="1"/>
            <p:nvPr/>
          </p:nvSpPr>
          <p:spPr>
            <a:xfrm>
              <a:off x="4998368" y="3802773"/>
              <a:ext cx="4428000" cy="427678"/>
            </a:xfrm>
            <a:prstGeom prst="rect">
              <a:avLst/>
            </a:prstGeom>
            <a:noFill/>
          </p:spPr>
          <p:txBody>
            <a:bodyPr wrap="none" lIns="0" rIns="0" rtlCol="0">
              <a:noAutofit/>
            </a:bodyPr>
            <a:lstStyle/>
            <a:p>
              <a:pPr algn="ctr" defTabSz="288000" fontAlgn="auto">
                <a:spcBef>
                  <a:spcPts val="0"/>
                </a:spcBef>
                <a:spcAft>
                  <a:spcPts val="0"/>
                </a:spcAft>
              </a:pPr>
              <a:r>
                <a:rPr kumimoji="1" lang="en-US" altLang="ja-JP" sz="1200" b="1" u="sng" dirty="0">
                  <a:solidFill>
                    <a:srgbClr val="000000"/>
                  </a:solidFill>
                  <a:latin typeface="Arial"/>
                  <a:ea typeface="Meiryo UI"/>
                  <a:cs typeface="+mn-cs"/>
                </a:rPr>
                <a:t>Diagram of the demonstration use case (To-Be</a:t>
              </a:r>
              <a:r>
                <a:rPr kumimoji="1" lang="ja-JP" altLang="en-US" sz="1200" b="1" u="sng" dirty="0">
                  <a:solidFill>
                    <a:srgbClr val="000000"/>
                  </a:solidFill>
                  <a:latin typeface="Arial"/>
                  <a:ea typeface="Meiryo UI"/>
                  <a:cs typeface="+mn-cs"/>
                </a:rPr>
                <a:t>）</a:t>
              </a:r>
            </a:p>
          </p:txBody>
        </p:sp>
        <p:sp>
          <p:nvSpPr>
            <p:cNvPr id="132" name="テキスト ボックス 131">
              <a:extLst>
                <a:ext uri="{FF2B5EF4-FFF2-40B4-BE49-F238E27FC236}">
                  <a16:creationId xmlns:a16="http://schemas.microsoft.com/office/drawing/2014/main" id="{986B89C8-B918-A3B4-3A5A-03826377043A}"/>
                </a:ext>
              </a:extLst>
            </p:cNvPr>
            <p:cNvSpPr txBox="1"/>
            <p:nvPr/>
          </p:nvSpPr>
          <p:spPr>
            <a:xfrm>
              <a:off x="192149" y="3776071"/>
              <a:ext cx="4427999" cy="269357"/>
            </a:xfrm>
            <a:prstGeom prst="rect">
              <a:avLst/>
            </a:prstGeom>
            <a:noFill/>
          </p:spPr>
          <p:txBody>
            <a:bodyPr wrap="none" lIns="0" rIns="0" rtlCol="0">
              <a:noAutofit/>
            </a:bodyPr>
            <a:lstStyle/>
            <a:p>
              <a:pPr algn="ctr" defTabSz="288000" fontAlgn="auto">
                <a:spcBef>
                  <a:spcPts val="0"/>
                </a:spcBef>
                <a:spcAft>
                  <a:spcPts val="0"/>
                </a:spcAft>
              </a:pPr>
              <a:r>
                <a:rPr kumimoji="1" lang="en-US" altLang="ja-JP" sz="1200" b="1" u="sng" dirty="0">
                  <a:solidFill>
                    <a:srgbClr val="000000"/>
                  </a:solidFill>
                  <a:latin typeface="Arial"/>
                  <a:ea typeface="Meiryo UI"/>
                  <a:cs typeface="+mn-cs"/>
                </a:rPr>
                <a:t>Diagram before the issue solved</a:t>
              </a:r>
              <a:r>
                <a:rPr kumimoji="1" lang="ja-JP" altLang="en-US" sz="1200" b="1" u="sng" dirty="0">
                  <a:solidFill>
                    <a:srgbClr val="000000"/>
                  </a:solidFill>
                  <a:latin typeface="Arial"/>
                  <a:ea typeface="Meiryo UI"/>
                  <a:cs typeface="+mn-cs"/>
                </a:rPr>
                <a:t>（</a:t>
              </a:r>
              <a:r>
                <a:rPr kumimoji="1" lang="en-US" altLang="ja-JP" sz="1200" b="1" u="sng" dirty="0">
                  <a:solidFill>
                    <a:srgbClr val="000000"/>
                  </a:solidFill>
                  <a:latin typeface="Arial"/>
                  <a:ea typeface="Meiryo UI"/>
                  <a:cs typeface="+mn-cs"/>
                </a:rPr>
                <a:t>As-Is</a:t>
              </a:r>
              <a:r>
                <a:rPr kumimoji="1" lang="ja-JP" altLang="en-US" sz="1200" b="1" u="sng" dirty="0">
                  <a:solidFill>
                    <a:srgbClr val="000000"/>
                  </a:solidFill>
                  <a:latin typeface="Arial"/>
                  <a:ea typeface="Meiryo UI"/>
                  <a:cs typeface="+mn-cs"/>
                </a:rPr>
                <a:t>）</a:t>
              </a:r>
            </a:p>
          </p:txBody>
        </p:sp>
        <p:sp>
          <p:nvSpPr>
            <p:cNvPr id="133" name="テキスト ボックス 132">
              <a:extLst>
                <a:ext uri="{FF2B5EF4-FFF2-40B4-BE49-F238E27FC236}">
                  <a16:creationId xmlns:a16="http://schemas.microsoft.com/office/drawing/2014/main" id="{C45E090F-A235-A9BF-29B1-76ACE17E1F5C}"/>
                </a:ext>
              </a:extLst>
            </p:cNvPr>
            <p:cNvSpPr txBox="1"/>
            <p:nvPr/>
          </p:nvSpPr>
          <p:spPr>
            <a:xfrm>
              <a:off x="192149" y="4139453"/>
              <a:ext cx="4306729" cy="507831"/>
            </a:xfrm>
            <a:prstGeom prst="rect">
              <a:avLst/>
            </a:prstGeom>
            <a:noFill/>
          </p:spPr>
          <p:txBody>
            <a:bodyPr wrap="square">
              <a:spAutoFit/>
            </a:bodyPr>
            <a:lstStyle/>
            <a:p>
              <a:pPr algn="just" fontAlgn="auto">
                <a:spcBef>
                  <a:spcPts val="0"/>
                </a:spcBef>
                <a:spcAft>
                  <a:spcPts val="0"/>
                </a:spcAft>
                <a:tabLst>
                  <a:tab pos="457200" algn="l"/>
                </a:tabLst>
              </a:pPr>
              <a:r>
                <a:rPr kumimoji="1" lang="en-US" altLang="ja-JP" sz="900" dirty="0">
                  <a:solidFill>
                    <a:srgbClr val="000000"/>
                  </a:solidFill>
                  <a:latin typeface="Arial"/>
                  <a:ea typeface="Meiryo UI"/>
                  <a:cs typeface="Times New Roman" panose="02020603050405020304" pitchFamily="18" charset="0"/>
                </a:rPr>
                <a:t>Mutual help achievement data is not accumulated</a:t>
              </a:r>
              <a:r>
                <a:rPr kumimoji="1" lang="ja-JP" altLang="ja-JP" sz="900" dirty="0">
                  <a:solidFill>
                    <a:srgbClr val="000000"/>
                  </a:solidFill>
                  <a:latin typeface="Arial"/>
                  <a:ea typeface="Meiryo UI"/>
                  <a:cs typeface="Times New Roman" panose="02020603050405020304" pitchFamily="18" charset="0"/>
                </a:rPr>
                <a:t>→</a:t>
              </a:r>
              <a:r>
                <a:rPr kumimoji="1" lang="en-US" altLang="ja-JP" sz="900" dirty="0">
                  <a:solidFill>
                    <a:srgbClr val="000000"/>
                  </a:solidFill>
                  <a:latin typeface="Arial"/>
                  <a:ea typeface="Meiryo UI"/>
                  <a:cs typeface="Times New Roman" panose="02020603050405020304" pitchFamily="18" charset="0"/>
                </a:rPr>
                <a:t>Unable to verify trust within mutual help app</a:t>
              </a:r>
              <a:r>
                <a:rPr kumimoji="1" lang="ja-JP" altLang="ja-JP" sz="900" dirty="0">
                  <a:solidFill>
                    <a:srgbClr val="000000"/>
                  </a:solidFill>
                  <a:latin typeface="Arial"/>
                  <a:ea typeface="Meiryo UI"/>
                  <a:cs typeface="Times New Roman" panose="02020603050405020304" pitchFamily="18" charset="0"/>
                </a:rPr>
                <a:t>→</a:t>
              </a:r>
              <a:r>
                <a:rPr kumimoji="1" lang="en-US" altLang="ja-JP" sz="900" dirty="0">
                  <a:solidFill>
                    <a:srgbClr val="000000"/>
                  </a:solidFill>
                  <a:latin typeface="Arial"/>
                  <a:ea typeface="Meiryo UI"/>
                  <a:cs typeface="Times New Roman" panose="02020603050405020304" pitchFamily="18" charset="0"/>
                </a:rPr>
                <a:t>Users cannot use app with confidence</a:t>
              </a:r>
              <a:r>
                <a:rPr kumimoji="1" lang="ja-JP" altLang="ja-JP" sz="900" dirty="0">
                  <a:solidFill>
                    <a:srgbClr val="000000"/>
                  </a:solidFill>
                  <a:latin typeface="Arial"/>
                  <a:ea typeface="Meiryo UI"/>
                  <a:cs typeface="Times New Roman" panose="02020603050405020304" pitchFamily="18" charset="0"/>
                </a:rPr>
                <a:t>→</a:t>
              </a:r>
              <a:r>
                <a:rPr kumimoji="1" lang="en-US" altLang="ja-JP" sz="900" dirty="0">
                  <a:solidFill>
                    <a:srgbClr val="000000"/>
                  </a:solidFill>
                  <a:latin typeface="Arial"/>
                  <a:ea typeface="Meiryo UI"/>
                  <a:cs typeface="Times New Roman" panose="02020603050405020304" pitchFamily="18" charset="0"/>
                </a:rPr>
                <a:t>does not increase users. Such a vicious circle can lead to withdrawal from the business.</a:t>
              </a:r>
              <a:endParaRPr kumimoji="1" lang="ja-JP" altLang="ja-JP" sz="900" dirty="0">
                <a:solidFill>
                  <a:srgbClr val="000000"/>
                </a:solidFill>
                <a:latin typeface="Arial"/>
                <a:ea typeface="Meiryo UI"/>
                <a:cs typeface="Times New Roman" panose="02020603050405020304" pitchFamily="18" charset="0"/>
              </a:endParaRPr>
            </a:p>
          </p:txBody>
        </p:sp>
        <p:pic>
          <p:nvPicPr>
            <p:cNvPr id="134" name="グラフィックス 133" descr="スマート フォン 枠線">
              <a:extLst>
                <a:ext uri="{FF2B5EF4-FFF2-40B4-BE49-F238E27FC236}">
                  <a16:creationId xmlns:a16="http://schemas.microsoft.com/office/drawing/2014/main" id="{B4008D11-CFE6-A598-0E52-A38A2C64C586}"/>
                </a:ext>
              </a:extLst>
            </p:cNvPr>
            <p:cNvPicPr>
              <a:picLocks noChangeAspect="1"/>
            </p:cNvPicPr>
            <p:nvPr/>
          </p:nvPicPr>
          <p:blipFill rotWithShape="1">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l="21924" r="21924"/>
            <a:stretch/>
          </p:blipFill>
          <p:spPr>
            <a:xfrm>
              <a:off x="255621" y="5546532"/>
              <a:ext cx="416194" cy="914399"/>
            </a:xfrm>
            <a:prstGeom prst="rect">
              <a:avLst/>
            </a:prstGeom>
          </p:spPr>
        </p:pic>
        <p:pic>
          <p:nvPicPr>
            <p:cNvPr id="135" name="グラフィックス 134" descr="男性のプロフィール 枠線">
              <a:extLst>
                <a:ext uri="{FF2B5EF4-FFF2-40B4-BE49-F238E27FC236}">
                  <a16:creationId xmlns:a16="http://schemas.microsoft.com/office/drawing/2014/main" id="{F80B2727-8F04-8CE5-842D-CABF7486570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86378" y="5033750"/>
              <a:ext cx="577082" cy="577082"/>
            </a:xfrm>
            <a:prstGeom prst="rect">
              <a:avLst/>
            </a:prstGeom>
          </p:spPr>
        </p:pic>
        <p:sp>
          <p:nvSpPr>
            <p:cNvPr id="136" name="テキスト ボックス 135">
              <a:extLst>
                <a:ext uri="{FF2B5EF4-FFF2-40B4-BE49-F238E27FC236}">
                  <a16:creationId xmlns:a16="http://schemas.microsoft.com/office/drawing/2014/main" id="{6F27DBF3-D0D5-7211-1639-142897BFE669}"/>
                </a:ext>
              </a:extLst>
            </p:cNvPr>
            <p:cNvSpPr txBox="1"/>
            <p:nvPr/>
          </p:nvSpPr>
          <p:spPr>
            <a:xfrm>
              <a:off x="5115778" y="4104430"/>
              <a:ext cx="4306729" cy="646331"/>
            </a:xfrm>
            <a:prstGeom prst="rect">
              <a:avLst/>
            </a:prstGeom>
            <a:noFill/>
          </p:spPr>
          <p:txBody>
            <a:bodyPr wrap="square">
              <a:spAutoFit/>
            </a:bodyPr>
            <a:lstStyle/>
            <a:p>
              <a:pPr algn="just" fontAlgn="auto">
                <a:spcBef>
                  <a:spcPts val="0"/>
                </a:spcBef>
                <a:spcAft>
                  <a:spcPts val="0"/>
                </a:spcAft>
                <a:tabLst>
                  <a:tab pos="457200" algn="l"/>
                </a:tabLst>
              </a:pPr>
              <a:r>
                <a:rPr kumimoji="1" lang="en-US" altLang="ja-JP" sz="900" dirty="0">
                  <a:solidFill>
                    <a:srgbClr val="000000"/>
                  </a:solidFill>
                  <a:latin typeface="Arial"/>
                  <a:ea typeface="Meiryo UI"/>
                  <a:cs typeface="Times New Roman" panose="02020603050405020304" pitchFamily="18" charset="0"/>
                </a:rPr>
                <a:t>Building an ecosystem with centralized database that links relevant information from all mutual help apps is not feasible. We studied method for sharing the mutual help achievement data by using distributed ID system technology as Verifiable Credential</a:t>
              </a:r>
              <a:r>
                <a:rPr kumimoji="1" lang="ja-JP" altLang="en-US" sz="900" dirty="0">
                  <a:solidFill>
                    <a:srgbClr val="000000"/>
                  </a:solidFill>
                  <a:latin typeface="Arial"/>
                  <a:ea typeface="Meiryo UI"/>
                  <a:cs typeface="Times New Roman" panose="02020603050405020304" pitchFamily="18" charset="0"/>
                </a:rPr>
                <a:t>（</a:t>
              </a:r>
              <a:r>
                <a:rPr kumimoji="1" lang="en-US" altLang="ja-JP" sz="900" dirty="0">
                  <a:solidFill>
                    <a:srgbClr val="000000"/>
                  </a:solidFill>
                  <a:latin typeface="Arial"/>
                  <a:ea typeface="Meiryo UI"/>
                  <a:cs typeface="Times New Roman" panose="02020603050405020304" pitchFamily="18" charset="0"/>
                </a:rPr>
                <a:t>VC</a:t>
              </a:r>
              <a:r>
                <a:rPr kumimoji="1" lang="ja-JP" altLang="en-US" sz="900" dirty="0">
                  <a:solidFill>
                    <a:srgbClr val="000000"/>
                  </a:solidFill>
                  <a:latin typeface="Arial"/>
                  <a:ea typeface="Meiryo UI"/>
                  <a:cs typeface="Times New Roman" panose="02020603050405020304" pitchFamily="18" charset="0"/>
                </a:rPr>
                <a:t>）</a:t>
              </a:r>
              <a:endParaRPr kumimoji="1" lang="ja-JP" altLang="ja-JP" sz="900" dirty="0">
                <a:solidFill>
                  <a:srgbClr val="000000"/>
                </a:solidFill>
                <a:latin typeface="Arial"/>
                <a:ea typeface="Meiryo UI"/>
                <a:cs typeface="Times New Roman" panose="02020603050405020304" pitchFamily="18" charset="0"/>
              </a:endParaRPr>
            </a:p>
          </p:txBody>
        </p:sp>
        <p:pic>
          <p:nvPicPr>
            <p:cNvPr id="137" name="グラフィックス 136" descr="スマート フォン 枠線">
              <a:extLst>
                <a:ext uri="{FF2B5EF4-FFF2-40B4-BE49-F238E27FC236}">
                  <a16:creationId xmlns:a16="http://schemas.microsoft.com/office/drawing/2014/main" id="{6F27302D-C5F7-4CA1-B02A-8A063EE6C39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82416" y="5428296"/>
              <a:ext cx="914399" cy="914399"/>
            </a:xfrm>
            <a:prstGeom prst="rect">
              <a:avLst/>
            </a:prstGeom>
          </p:spPr>
        </p:pic>
        <p:pic>
          <p:nvPicPr>
            <p:cNvPr id="138" name="グラフィックス 137" descr="男性のプロフィール 枠線">
              <a:extLst>
                <a:ext uri="{FF2B5EF4-FFF2-40B4-BE49-F238E27FC236}">
                  <a16:creationId xmlns:a16="http://schemas.microsoft.com/office/drawing/2014/main" id="{82596EA2-D7FB-FDA2-6A5C-76E66953F9C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62190" y="4932500"/>
              <a:ext cx="577082" cy="577082"/>
            </a:xfrm>
            <a:prstGeom prst="rect">
              <a:avLst/>
            </a:prstGeom>
          </p:spPr>
        </p:pic>
        <p:pic>
          <p:nvPicPr>
            <p:cNvPr id="139" name="グラフィックス 138" descr="スマート フォン 枠線">
              <a:extLst>
                <a:ext uri="{FF2B5EF4-FFF2-40B4-BE49-F238E27FC236}">
                  <a16:creationId xmlns:a16="http://schemas.microsoft.com/office/drawing/2014/main" id="{217A6481-8042-DB10-6F43-80A56FF204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18619" y="5428294"/>
              <a:ext cx="914399" cy="914399"/>
            </a:xfrm>
            <a:prstGeom prst="rect">
              <a:avLst/>
            </a:prstGeom>
          </p:spPr>
        </p:pic>
        <p:pic>
          <p:nvPicPr>
            <p:cNvPr id="140" name="グラフィックス 139" descr="女性のプロフィール 枠線">
              <a:extLst>
                <a:ext uri="{FF2B5EF4-FFF2-40B4-BE49-F238E27FC236}">
                  <a16:creationId xmlns:a16="http://schemas.microsoft.com/office/drawing/2014/main" id="{9E9A3FED-96C7-36AD-3B55-14B35CB65B0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01722" y="5283917"/>
              <a:ext cx="745255" cy="745255"/>
            </a:xfrm>
            <a:prstGeom prst="rect">
              <a:avLst/>
            </a:prstGeom>
          </p:spPr>
        </p:pic>
        <p:grpSp>
          <p:nvGrpSpPr>
            <p:cNvPr id="141" name="グループ化 140">
              <a:extLst>
                <a:ext uri="{FF2B5EF4-FFF2-40B4-BE49-F238E27FC236}">
                  <a16:creationId xmlns:a16="http://schemas.microsoft.com/office/drawing/2014/main" id="{AE6E0F0B-945C-FAB6-6D8A-F022A22DD06D}"/>
                </a:ext>
              </a:extLst>
            </p:cNvPr>
            <p:cNvGrpSpPr/>
            <p:nvPr/>
          </p:nvGrpSpPr>
          <p:grpSpPr>
            <a:xfrm>
              <a:off x="921252" y="5476608"/>
              <a:ext cx="1113804" cy="914400"/>
              <a:chOff x="1806875" y="5124707"/>
              <a:chExt cx="1524045" cy="1335783"/>
            </a:xfrm>
          </p:grpSpPr>
          <p:sp>
            <p:nvSpPr>
              <p:cNvPr id="142" name="正方形/長方形 141">
                <a:extLst>
                  <a:ext uri="{FF2B5EF4-FFF2-40B4-BE49-F238E27FC236}">
                    <a16:creationId xmlns:a16="http://schemas.microsoft.com/office/drawing/2014/main" id="{BB53FABC-2310-5EDC-FD7A-244015B2FE15}"/>
                  </a:ext>
                </a:extLst>
              </p:cNvPr>
              <p:cNvSpPr/>
              <p:nvPr/>
            </p:nvSpPr>
            <p:spPr>
              <a:xfrm>
                <a:off x="1812004" y="5124707"/>
                <a:ext cx="1518916" cy="374709"/>
              </a:xfrm>
              <a:prstGeom prst="rect">
                <a:avLst/>
              </a:prstGeom>
              <a:solidFill>
                <a:srgbClr val="FFFFFF"/>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900" b="0" i="0" u="none" strike="noStrike" kern="0" cap="none" spc="0" normalizeH="0" baseline="0" noProof="0" dirty="0">
                    <a:ln>
                      <a:noFill/>
                    </a:ln>
                    <a:solidFill>
                      <a:srgbClr val="000000"/>
                    </a:solidFill>
                    <a:effectLst/>
                    <a:uLnTx/>
                    <a:uFillTx/>
                    <a:latin typeface="Arial"/>
                    <a:ea typeface="Meiryo UI"/>
                    <a:cs typeface="+mn-cs"/>
                  </a:rPr>
                  <a:t>Presenting profile</a:t>
                </a:r>
                <a:endParaRPr kumimoji="1" lang="ja-JP" altLang="en-US" sz="900" b="0" i="0" u="none" strike="noStrike" kern="0" cap="none" spc="0" normalizeH="0" baseline="0" noProof="0" dirty="0">
                  <a:ln>
                    <a:noFill/>
                  </a:ln>
                  <a:solidFill>
                    <a:srgbClr val="000000"/>
                  </a:solidFill>
                  <a:effectLst/>
                  <a:uLnTx/>
                  <a:uFillTx/>
                  <a:latin typeface="Arial"/>
                  <a:ea typeface="Meiryo UI"/>
                  <a:cs typeface="+mn-cs"/>
                </a:endParaRPr>
              </a:p>
            </p:txBody>
          </p:sp>
          <p:sp>
            <p:nvSpPr>
              <p:cNvPr id="143" name="正方形/長方形 142">
                <a:extLst>
                  <a:ext uri="{FF2B5EF4-FFF2-40B4-BE49-F238E27FC236}">
                    <a16:creationId xmlns:a16="http://schemas.microsoft.com/office/drawing/2014/main" id="{0DA15C74-13B1-C75E-0BBD-CA21009B923F}"/>
                  </a:ext>
                </a:extLst>
              </p:cNvPr>
              <p:cNvSpPr/>
              <p:nvPr/>
            </p:nvSpPr>
            <p:spPr>
              <a:xfrm>
                <a:off x="1806875" y="5605244"/>
                <a:ext cx="1518916" cy="374709"/>
              </a:xfrm>
              <a:prstGeom prst="rect">
                <a:avLst/>
              </a:prstGeom>
              <a:solidFill>
                <a:srgbClr val="FFFFFF"/>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900" b="0" i="0" u="none" strike="noStrike" kern="0" cap="none" spc="0" normalizeH="0" baseline="0" noProof="0" dirty="0">
                    <a:ln>
                      <a:noFill/>
                    </a:ln>
                    <a:solidFill>
                      <a:srgbClr val="000000"/>
                    </a:solidFill>
                    <a:effectLst/>
                    <a:uLnTx/>
                    <a:uFillTx/>
                    <a:latin typeface="Arial"/>
                    <a:ea typeface="Meiryo UI"/>
                    <a:cs typeface="+mn-cs"/>
                  </a:rPr>
                  <a:t>Linking with SNS</a:t>
                </a:r>
                <a:endParaRPr kumimoji="1" lang="ja-JP" altLang="en-US" sz="900" b="0" i="0" u="none" strike="noStrike" kern="0" cap="none" spc="0" normalizeH="0" baseline="0" noProof="0" dirty="0">
                  <a:ln>
                    <a:noFill/>
                  </a:ln>
                  <a:solidFill>
                    <a:srgbClr val="000000"/>
                  </a:solidFill>
                  <a:effectLst/>
                  <a:uLnTx/>
                  <a:uFillTx/>
                  <a:latin typeface="Arial"/>
                  <a:ea typeface="Meiryo UI"/>
                  <a:cs typeface="+mn-cs"/>
                </a:endParaRPr>
              </a:p>
            </p:txBody>
          </p:sp>
          <p:sp>
            <p:nvSpPr>
              <p:cNvPr id="144" name="正方形/長方形 143">
                <a:extLst>
                  <a:ext uri="{FF2B5EF4-FFF2-40B4-BE49-F238E27FC236}">
                    <a16:creationId xmlns:a16="http://schemas.microsoft.com/office/drawing/2014/main" id="{F7AC4D77-4373-E28B-154A-BFC260207C0A}"/>
                  </a:ext>
                </a:extLst>
              </p:cNvPr>
              <p:cNvSpPr/>
              <p:nvPr/>
            </p:nvSpPr>
            <p:spPr>
              <a:xfrm>
                <a:off x="1806875" y="6085781"/>
                <a:ext cx="1518916" cy="374709"/>
              </a:xfrm>
              <a:prstGeom prst="rect">
                <a:avLst/>
              </a:prstGeom>
              <a:solidFill>
                <a:srgbClr val="FFFFFF"/>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900" b="0" i="0" u="none" strike="noStrike" kern="0" cap="none" spc="0" normalizeH="0" baseline="0" noProof="0" dirty="0">
                    <a:ln>
                      <a:noFill/>
                    </a:ln>
                    <a:solidFill>
                      <a:srgbClr val="000000"/>
                    </a:solidFill>
                    <a:effectLst/>
                    <a:uLnTx/>
                    <a:uFillTx/>
                    <a:latin typeface="Arial"/>
                    <a:ea typeface="Meiryo UI"/>
                    <a:cs typeface="+mn-cs"/>
                  </a:rPr>
                  <a:t>User rating</a:t>
                </a:r>
                <a:endParaRPr kumimoji="1" lang="ja-JP" altLang="en-US" sz="900" b="0" i="0" u="none" strike="noStrike" kern="0" cap="none" spc="0" normalizeH="0" baseline="0" noProof="0" dirty="0">
                  <a:ln>
                    <a:noFill/>
                  </a:ln>
                  <a:solidFill>
                    <a:srgbClr val="000000"/>
                  </a:solidFill>
                  <a:effectLst/>
                  <a:uLnTx/>
                  <a:uFillTx/>
                  <a:latin typeface="Arial"/>
                  <a:ea typeface="Meiryo UI"/>
                  <a:cs typeface="+mn-cs"/>
                </a:endParaRPr>
              </a:p>
            </p:txBody>
          </p:sp>
        </p:grpSp>
        <p:sp>
          <p:nvSpPr>
            <p:cNvPr id="145" name="テキスト ボックス 144">
              <a:extLst>
                <a:ext uri="{FF2B5EF4-FFF2-40B4-BE49-F238E27FC236}">
                  <a16:creationId xmlns:a16="http://schemas.microsoft.com/office/drawing/2014/main" id="{A0498490-6087-6E3D-8F7D-E4324F2658EE}"/>
                </a:ext>
              </a:extLst>
            </p:cNvPr>
            <p:cNvSpPr txBox="1"/>
            <p:nvPr/>
          </p:nvSpPr>
          <p:spPr>
            <a:xfrm>
              <a:off x="799513" y="4818378"/>
              <a:ext cx="1407200" cy="336203"/>
            </a:xfrm>
            <a:prstGeom prst="rect">
              <a:avLst/>
            </a:prstGeom>
            <a:noFill/>
          </p:spPr>
          <p:txBody>
            <a:bodyPr wrap="square" lIns="0" rIns="0" rtlCol="0">
              <a:noAutofit/>
            </a:bodyPr>
            <a:lstStyle/>
            <a:p>
              <a:pPr algn="ctr" defTabSz="288000" fontAlgn="auto">
                <a:spcBef>
                  <a:spcPts val="0"/>
                </a:spcBef>
                <a:spcAft>
                  <a:spcPts val="0"/>
                </a:spcAft>
              </a:pPr>
              <a:r>
                <a:rPr kumimoji="1" lang="en-US" altLang="ja-JP" sz="1000" dirty="0">
                  <a:solidFill>
                    <a:srgbClr val="000000"/>
                  </a:solidFill>
                  <a:latin typeface="Arial"/>
                  <a:ea typeface="Meiryo UI"/>
                  <a:cs typeface="+mn-cs"/>
                </a:rPr>
                <a:t>Trust verification activities</a:t>
              </a:r>
              <a:endParaRPr kumimoji="1" lang="ja-JP" altLang="en-US" sz="1000" dirty="0">
                <a:solidFill>
                  <a:srgbClr val="000000"/>
                </a:solidFill>
                <a:latin typeface="Arial"/>
                <a:ea typeface="Meiryo UI"/>
                <a:cs typeface="+mn-cs"/>
              </a:endParaRPr>
            </a:p>
          </p:txBody>
        </p:sp>
        <p:sp>
          <p:nvSpPr>
            <p:cNvPr id="146" name="矢印: 右 145">
              <a:extLst>
                <a:ext uri="{FF2B5EF4-FFF2-40B4-BE49-F238E27FC236}">
                  <a16:creationId xmlns:a16="http://schemas.microsoft.com/office/drawing/2014/main" id="{3B9FE91E-B581-79D0-2D56-A66BE318DC6B}"/>
                </a:ext>
              </a:extLst>
            </p:cNvPr>
            <p:cNvSpPr/>
            <p:nvPr/>
          </p:nvSpPr>
          <p:spPr>
            <a:xfrm>
              <a:off x="6924289" y="5693041"/>
              <a:ext cx="466856" cy="328948"/>
            </a:xfrm>
            <a:prstGeom prst="rightArrow">
              <a:avLst/>
            </a:prstGeom>
            <a:solidFill>
              <a:srgbClr val="070F26">
                <a:lumMod val="75000"/>
                <a:lumOff val="25000"/>
              </a:srgbClr>
            </a:solidFill>
            <a:ln w="3175" cap="flat" cmpd="sng" algn="ctr">
              <a:solidFill>
                <a:srgbClr val="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dirty="0">
                <a:ln>
                  <a:noFill/>
                </a:ln>
                <a:solidFill>
                  <a:srgbClr val="000000"/>
                </a:solidFill>
                <a:effectLst/>
                <a:uLnTx/>
                <a:uFillTx/>
                <a:latin typeface="Arial"/>
                <a:ea typeface="Meiryo UI"/>
                <a:cs typeface="+mn-cs"/>
              </a:endParaRPr>
            </a:p>
          </p:txBody>
        </p:sp>
        <p:pic>
          <p:nvPicPr>
            <p:cNvPr id="147" name="グラフィックス 146" descr="バッジ: チェックマーク 単色塗りつぶし">
              <a:extLst>
                <a:ext uri="{FF2B5EF4-FFF2-40B4-BE49-F238E27FC236}">
                  <a16:creationId xmlns:a16="http://schemas.microsoft.com/office/drawing/2014/main" id="{091A597A-E2C4-9454-29C4-C9246F7F475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43656" y="5910276"/>
              <a:ext cx="264324" cy="264324"/>
            </a:xfrm>
            <a:prstGeom prst="rect">
              <a:avLst/>
            </a:prstGeom>
          </p:spPr>
        </p:pic>
        <p:pic>
          <p:nvPicPr>
            <p:cNvPr id="148" name="Picture 4" descr="May ii メイアイ | スマホでつながる、たすけあいアプリ">
              <a:extLst>
                <a:ext uri="{FF2B5EF4-FFF2-40B4-BE49-F238E27FC236}">
                  <a16:creationId xmlns:a16="http://schemas.microsoft.com/office/drawing/2014/main" id="{6D7160E1-440C-72AF-D148-73A254BA6A68}"/>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4272" t="8697" r="6598" b="9014"/>
            <a:stretch/>
          </p:blipFill>
          <p:spPr bwMode="auto">
            <a:xfrm>
              <a:off x="7515808" y="5040357"/>
              <a:ext cx="343932" cy="3175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9" name="図 148" descr="アイコン&#10;&#10;自動的に生成された説明">
              <a:extLst>
                <a:ext uri="{FF2B5EF4-FFF2-40B4-BE49-F238E27FC236}">
                  <a16:creationId xmlns:a16="http://schemas.microsoft.com/office/drawing/2014/main" id="{A4DAE0D1-BA8A-4BF1-C377-76C0FAE260D5}"/>
                </a:ext>
              </a:extLst>
            </p:cNvPr>
            <p:cNvPicPr>
              <a:picLocks noChangeAspect="1"/>
            </p:cNvPicPr>
            <p:nvPr/>
          </p:nvPicPr>
          <p:blipFill>
            <a:blip r:embed="rId14"/>
            <a:stretch>
              <a:fillRect/>
            </a:stretch>
          </p:blipFill>
          <p:spPr>
            <a:xfrm>
              <a:off x="5346650" y="5040357"/>
              <a:ext cx="347921" cy="269358"/>
            </a:xfrm>
            <a:prstGeom prst="rect">
              <a:avLst/>
            </a:prstGeom>
            <a:ln>
              <a:solidFill>
                <a:srgbClr val="FFFFFF">
                  <a:lumMod val="75000"/>
                </a:srgbClr>
              </a:solidFill>
            </a:ln>
          </p:spPr>
        </p:pic>
        <p:pic>
          <p:nvPicPr>
            <p:cNvPr id="150" name="図 149" descr="抽象, 挿絵 が含まれている画像&#10;&#10;自動的に生成された説明">
              <a:extLst>
                <a:ext uri="{FF2B5EF4-FFF2-40B4-BE49-F238E27FC236}">
                  <a16:creationId xmlns:a16="http://schemas.microsoft.com/office/drawing/2014/main" id="{2A4F2A86-0F93-8343-F111-89085AF284DE}"/>
                </a:ext>
              </a:extLst>
            </p:cNvPr>
            <p:cNvPicPr>
              <a:picLocks noChangeAspect="1"/>
            </p:cNvPicPr>
            <p:nvPr/>
          </p:nvPicPr>
          <p:blipFill>
            <a:blip r:embed="rId15"/>
            <a:stretch>
              <a:fillRect/>
            </a:stretch>
          </p:blipFill>
          <p:spPr>
            <a:xfrm>
              <a:off x="5339019" y="5380093"/>
              <a:ext cx="359227" cy="356929"/>
            </a:xfrm>
            <a:prstGeom prst="rect">
              <a:avLst/>
            </a:prstGeom>
            <a:ln>
              <a:solidFill>
                <a:srgbClr val="FFFFFF">
                  <a:lumMod val="75000"/>
                </a:srgbClr>
              </a:solidFill>
            </a:ln>
          </p:spPr>
        </p:pic>
        <p:pic>
          <p:nvPicPr>
            <p:cNvPr id="151" name="Picture 6" descr="近所の顔見知り同士で送迎・託児の頼りあい、「子育てシェア」">
              <a:extLst>
                <a:ext uri="{FF2B5EF4-FFF2-40B4-BE49-F238E27FC236}">
                  <a16:creationId xmlns:a16="http://schemas.microsoft.com/office/drawing/2014/main" id="{E1CF02A8-6322-D3C6-5180-630A0B9045D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40217" y="5807400"/>
              <a:ext cx="359227" cy="359227"/>
            </a:xfrm>
            <a:prstGeom prst="rect">
              <a:avLst/>
            </a:prstGeom>
            <a:noFill/>
            <a:ln>
              <a:solidFill>
                <a:srgbClr val="FFFFFF">
                  <a:lumMod val="75000"/>
                </a:srgbClr>
              </a:solidFill>
            </a:ln>
            <a:extLst>
              <a:ext uri="{909E8E84-426E-40DD-AFC4-6F175D3DCCD1}">
                <a14:hiddenFill xmlns:a14="http://schemas.microsoft.com/office/drawing/2010/main">
                  <a:solidFill>
                    <a:srgbClr val="FFFFFF"/>
                  </a:solidFill>
                </a14:hiddenFill>
              </a:ext>
            </a:extLst>
          </p:spPr>
        </p:pic>
        <p:pic>
          <p:nvPicPr>
            <p:cNvPr id="152" name="図 151" descr="ロゴ, 会社名&#10;&#10;自動的に生成された説明">
              <a:extLst>
                <a:ext uri="{FF2B5EF4-FFF2-40B4-BE49-F238E27FC236}">
                  <a16:creationId xmlns:a16="http://schemas.microsoft.com/office/drawing/2014/main" id="{6B08731B-C19F-26EB-0111-6704044CA74E}"/>
                </a:ext>
              </a:extLst>
            </p:cNvPr>
            <p:cNvPicPr>
              <a:picLocks noChangeAspect="1"/>
            </p:cNvPicPr>
            <p:nvPr/>
          </p:nvPicPr>
          <p:blipFill>
            <a:blip r:embed="rId17"/>
            <a:stretch>
              <a:fillRect/>
            </a:stretch>
          </p:blipFill>
          <p:spPr>
            <a:xfrm>
              <a:off x="5337261" y="6252554"/>
              <a:ext cx="362742" cy="359226"/>
            </a:xfrm>
            <a:prstGeom prst="rect">
              <a:avLst/>
            </a:prstGeom>
            <a:ln>
              <a:solidFill>
                <a:srgbClr val="FFFFFF">
                  <a:lumMod val="75000"/>
                </a:srgbClr>
              </a:solidFill>
            </a:ln>
          </p:spPr>
        </p:pic>
        <p:cxnSp>
          <p:nvCxnSpPr>
            <p:cNvPr id="153" name="コネクタ: カギ線 152">
              <a:extLst>
                <a:ext uri="{FF2B5EF4-FFF2-40B4-BE49-F238E27FC236}">
                  <a16:creationId xmlns:a16="http://schemas.microsoft.com/office/drawing/2014/main" id="{6FA3F252-550C-5AFF-D4BA-AB6A8D8DE972}"/>
                </a:ext>
              </a:extLst>
            </p:cNvPr>
            <p:cNvCxnSpPr>
              <a:cxnSpLocks/>
              <a:stCxn id="149" idx="3"/>
              <a:endCxn id="137" idx="1"/>
            </p:cNvCxnSpPr>
            <p:nvPr/>
          </p:nvCxnSpPr>
          <p:spPr>
            <a:xfrm>
              <a:off x="5694571" y="5175036"/>
              <a:ext cx="487845" cy="710460"/>
            </a:xfrm>
            <a:prstGeom prst="bentConnector3">
              <a:avLst>
                <a:gd name="adj1" fmla="val 50000"/>
              </a:avLst>
            </a:prstGeom>
            <a:noFill/>
            <a:ln w="3175" cap="flat" cmpd="sng" algn="ctr">
              <a:solidFill>
                <a:srgbClr val="000000"/>
              </a:solidFill>
              <a:prstDash val="solid"/>
              <a:tailEnd type="triangle"/>
            </a:ln>
            <a:effectLst/>
          </p:spPr>
        </p:cxnSp>
        <p:cxnSp>
          <p:nvCxnSpPr>
            <p:cNvPr id="154" name="コネクタ: カギ線 153">
              <a:extLst>
                <a:ext uri="{FF2B5EF4-FFF2-40B4-BE49-F238E27FC236}">
                  <a16:creationId xmlns:a16="http://schemas.microsoft.com/office/drawing/2014/main" id="{FDD1DD12-9427-68B4-97CF-DC2BEBE276BA}"/>
                </a:ext>
              </a:extLst>
            </p:cNvPr>
            <p:cNvCxnSpPr>
              <a:cxnSpLocks/>
              <a:stCxn id="150" idx="3"/>
              <a:endCxn id="137" idx="1"/>
            </p:cNvCxnSpPr>
            <p:nvPr/>
          </p:nvCxnSpPr>
          <p:spPr>
            <a:xfrm>
              <a:off x="5698246" y="5558558"/>
              <a:ext cx="484170" cy="326938"/>
            </a:xfrm>
            <a:prstGeom prst="bentConnector3">
              <a:avLst>
                <a:gd name="adj1" fmla="val 50000"/>
              </a:avLst>
            </a:prstGeom>
            <a:noFill/>
            <a:ln w="3175" cap="flat" cmpd="sng" algn="ctr">
              <a:solidFill>
                <a:srgbClr val="000000"/>
              </a:solidFill>
              <a:prstDash val="solid"/>
              <a:tailEnd type="triangle"/>
            </a:ln>
            <a:effectLst/>
          </p:spPr>
        </p:cxnSp>
        <p:cxnSp>
          <p:nvCxnSpPr>
            <p:cNvPr id="155" name="コネクタ: カギ線 154">
              <a:extLst>
                <a:ext uri="{FF2B5EF4-FFF2-40B4-BE49-F238E27FC236}">
                  <a16:creationId xmlns:a16="http://schemas.microsoft.com/office/drawing/2014/main" id="{146F509C-54E8-5252-5F50-93F046549C85}"/>
                </a:ext>
              </a:extLst>
            </p:cNvPr>
            <p:cNvCxnSpPr>
              <a:cxnSpLocks/>
              <a:stCxn id="151" idx="3"/>
              <a:endCxn id="137" idx="1"/>
            </p:cNvCxnSpPr>
            <p:nvPr/>
          </p:nvCxnSpPr>
          <p:spPr>
            <a:xfrm flipV="1">
              <a:off x="5699444" y="5885496"/>
              <a:ext cx="482972" cy="101518"/>
            </a:xfrm>
            <a:prstGeom prst="bentConnector3">
              <a:avLst>
                <a:gd name="adj1" fmla="val 50000"/>
              </a:avLst>
            </a:prstGeom>
            <a:noFill/>
            <a:ln w="3175" cap="flat" cmpd="sng" algn="ctr">
              <a:solidFill>
                <a:srgbClr val="000000"/>
              </a:solidFill>
              <a:prstDash val="solid"/>
              <a:tailEnd type="triangle"/>
            </a:ln>
            <a:effectLst/>
          </p:spPr>
        </p:cxnSp>
        <p:cxnSp>
          <p:nvCxnSpPr>
            <p:cNvPr id="156" name="コネクタ: カギ線 155">
              <a:extLst>
                <a:ext uri="{FF2B5EF4-FFF2-40B4-BE49-F238E27FC236}">
                  <a16:creationId xmlns:a16="http://schemas.microsoft.com/office/drawing/2014/main" id="{6935921A-A6A3-3B2A-4B97-42210142A319}"/>
                </a:ext>
              </a:extLst>
            </p:cNvPr>
            <p:cNvCxnSpPr>
              <a:cxnSpLocks/>
              <a:stCxn id="152" idx="3"/>
              <a:endCxn id="137" idx="1"/>
            </p:cNvCxnSpPr>
            <p:nvPr/>
          </p:nvCxnSpPr>
          <p:spPr>
            <a:xfrm flipV="1">
              <a:off x="5700003" y="5885496"/>
              <a:ext cx="482413" cy="546671"/>
            </a:xfrm>
            <a:prstGeom prst="bentConnector3">
              <a:avLst>
                <a:gd name="adj1" fmla="val 50000"/>
              </a:avLst>
            </a:prstGeom>
            <a:noFill/>
            <a:ln w="3175" cap="flat" cmpd="sng" algn="ctr">
              <a:solidFill>
                <a:srgbClr val="000000"/>
              </a:solidFill>
              <a:prstDash val="solid"/>
              <a:tailEnd type="triangle"/>
            </a:ln>
            <a:effectLst/>
          </p:spPr>
        </p:cxnSp>
        <p:pic>
          <p:nvPicPr>
            <p:cNvPr id="157" name="グラフィックス 156" descr="バッジ: チェックマーク 単色塗りつぶし">
              <a:extLst>
                <a:ext uri="{FF2B5EF4-FFF2-40B4-BE49-F238E27FC236}">
                  <a16:creationId xmlns:a16="http://schemas.microsoft.com/office/drawing/2014/main" id="{598D3556-4795-7B19-8139-5361F675090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502108" y="5934093"/>
              <a:ext cx="264324" cy="264324"/>
            </a:xfrm>
            <a:prstGeom prst="rect">
              <a:avLst/>
            </a:prstGeom>
          </p:spPr>
        </p:pic>
        <p:sp>
          <p:nvSpPr>
            <p:cNvPr id="158" name="テキスト ボックス 157">
              <a:extLst>
                <a:ext uri="{FF2B5EF4-FFF2-40B4-BE49-F238E27FC236}">
                  <a16:creationId xmlns:a16="http://schemas.microsoft.com/office/drawing/2014/main" id="{3541C9B4-153E-022F-7C1D-308D6E726595}"/>
                </a:ext>
              </a:extLst>
            </p:cNvPr>
            <p:cNvSpPr txBox="1"/>
            <p:nvPr/>
          </p:nvSpPr>
          <p:spPr>
            <a:xfrm>
              <a:off x="6352476" y="5599054"/>
              <a:ext cx="563588" cy="383262"/>
            </a:xfrm>
            <a:prstGeom prst="rect">
              <a:avLst/>
            </a:prstGeom>
            <a:noFill/>
          </p:spPr>
          <p:txBody>
            <a:bodyPr wrap="square" rtlCol="0">
              <a:spAutoFit/>
            </a:bodyPr>
            <a:lstStyle/>
            <a:p>
              <a:pPr algn="ctr" fontAlgn="auto">
                <a:spcBef>
                  <a:spcPts val="0"/>
                </a:spcBef>
                <a:spcAft>
                  <a:spcPts val="0"/>
                </a:spcAft>
              </a:pPr>
              <a:r>
                <a:rPr kumimoji="1" lang="en-US" altLang="ja-JP" sz="600" dirty="0">
                  <a:solidFill>
                    <a:srgbClr val="000000"/>
                  </a:solidFill>
                  <a:latin typeface="Arial"/>
                  <a:ea typeface="Meiryo UI"/>
                  <a:cs typeface="+mn-cs"/>
                </a:rPr>
                <a:t>Digital</a:t>
              </a:r>
            </a:p>
            <a:p>
              <a:pPr algn="ctr" fontAlgn="auto">
                <a:spcBef>
                  <a:spcPts val="0"/>
                </a:spcBef>
                <a:spcAft>
                  <a:spcPts val="0"/>
                </a:spcAft>
              </a:pPr>
              <a:r>
                <a:rPr kumimoji="1" lang="en-US" altLang="ja-JP" sz="600" dirty="0">
                  <a:solidFill>
                    <a:srgbClr val="000000"/>
                  </a:solidFill>
                  <a:latin typeface="Arial"/>
                  <a:ea typeface="Meiryo UI"/>
                  <a:cs typeface="+mn-cs"/>
                </a:rPr>
                <a:t>Identity</a:t>
              </a:r>
            </a:p>
            <a:p>
              <a:pPr algn="ctr" fontAlgn="auto">
                <a:spcBef>
                  <a:spcPts val="0"/>
                </a:spcBef>
                <a:spcAft>
                  <a:spcPts val="0"/>
                </a:spcAft>
              </a:pPr>
              <a:r>
                <a:rPr kumimoji="1" lang="en-US" altLang="ja-JP" sz="600" dirty="0">
                  <a:solidFill>
                    <a:srgbClr val="000000"/>
                  </a:solidFill>
                  <a:latin typeface="Arial"/>
                  <a:ea typeface="Meiryo UI"/>
                  <a:cs typeface="+mn-cs"/>
                </a:rPr>
                <a:t>Wallet</a:t>
              </a:r>
              <a:endParaRPr kumimoji="1" lang="ja-JP" altLang="en-US" sz="600" dirty="0">
                <a:solidFill>
                  <a:srgbClr val="000000"/>
                </a:solidFill>
                <a:latin typeface="Arial"/>
                <a:ea typeface="Meiryo UI"/>
                <a:cs typeface="+mn-cs"/>
              </a:endParaRPr>
            </a:p>
          </p:txBody>
        </p:sp>
        <p:pic>
          <p:nvPicPr>
            <p:cNvPr id="159" name="グラフィックス 158" descr="握手 枠線">
              <a:extLst>
                <a:ext uri="{FF2B5EF4-FFF2-40B4-BE49-F238E27FC236}">
                  <a16:creationId xmlns:a16="http://schemas.microsoft.com/office/drawing/2014/main" id="{7D22F6EF-0FD8-4688-96CE-749467885F9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034035" y="5564932"/>
              <a:ext cx="641122" cy="641122"/>
            </a:xfrm>
            <a:prstGeom prst="rect">
              <a:avLst/>
            </a:prstGeom>
          </p:spPr>
        </p:pic>
        <p:sp>
          <p:nvSpPr>
            <p:cNvPr id="160" name="テキスト ボックス 159">
              <a:extLst>
                <a:ext uri="{FF2B5EF4-FFF2-40B4-BE49-F238E27FC236}">
                  <a16:creationId xmlns:a16="http://schemas.microsoft.com/office/drawing/2014/main" id="{BB7BBB2E-757C-ABC1-917F-3F60DD023B22}"/>
                </a:ext>
              </a:extLst>
            </p:cNvPr>
            <p:cNvSpPr txBox="1"/>
            <p:nvPr/>
          </p:nvSpPr>
          <p:spPr>
            <a:xfrm>
              <a:off x="7356442" y="5630834"/>
              <a:ext cx="634742" cy="276999"/>
            </a:xfrm>
            <a:prstGeom prst="rect">
              <a:avLst/>
            </a:prstGeom>
            <a:solidFill>
              <a:srgbClr val="FFFFFF">
                <a:alpha val="40000"/>
              </a:srgbClr>
            </a:solidFill>
          </p:spPr>
          <p:txBody>
            <a:bodyPr wrap="square" rtlCol="0">
              <a:spAutoFit/>
            </a:bodyPr>
            <a:lstStyle/>
            <a:p>
              <a:pPr algn="ctr" fontAlgn="auto">
                <a:spcBef>
                  <a:spcPts val="0"/>
                </a:spcBef>
                <a:spcAft>
                  <a:spcPts val="0"/>
                </a:spcAft>
              </a:pPr>
              <a:r>
                <a:rPr kumimoji="1" lang="en-US" altLang="ja-JP" sz="600" dirty="0">
                  <a:solidFill>
                    <a:srgbClr val="000000"/>
                  </a:solidFill>
                  <a:latin typeface="Arial"/>
                  <a:ea typeface="Meiryo UI"/>
                  <a:cs typeface="+mn-cs"/>
                </a:rPr>
                <a:t>mutual help achievement </a:t>
              </a:r>
              <a:endParaRPr kumimoji="1" lang="ja-JP" altLang="en-US" sz="600" dirty="0">
                <a:solidFill>
                  <a:srgbClr val="000000"/>
                </a:solidFill>
                <a:latin typeface="Arial"/>
                <a:ea typeface="Meiryo UI"/>
                <a:cs typeface="+mn-cs"/>
              </a:endParaRPr>
            </a:p>
          </p:txBody>
        </p:sp>
        <p:pic>
          <p:nvPicPr>
            <p:cNvPr id="161" name="グラフィックス 160" descr="女性のプロフィール 枠線">
              <a:extLst>
                <a:ext uri="{FF2B5EF4-FFF2-40B4-BE49-F238E27FC236}">
                  <a16:creationId xmlns:a16="http://schemas.microsoft.com/office/drawing/2014/main" id="{A5778803-6BC9-CB51-EDA5-16958E5FC35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61035" y="5289185"/>
              <a:ext cx="745255" cy="745255"/>
            </a:xfrm>
            <a:prstGeom prst="rect">
              <a:avLst/>
            </a:prstGeom>
          </p:spPr>
        </p:pic>
        <p:sp>
          <p:nvSpPr>
            <p:cNvPr id="162" name="乗算記号 161">
              <a:extLst>
                <a:ext uri="{FF2B5EF4-FFF2-40B4-BE49-F238E27FC236}">
                  <a16:creationId xmlns:a16="http://schemas.microsoft.com/office/drawing/2014/main" id="{BB2C940E-C6A3-E74A-863F-F647D702DB2D}"/>
                </a:ext>
              </a:extLst>
            </p:cNvPr>
            <p:cNvSpPr>
              <a:spLocks noChangeAspect="1"/>
            </p:cNvSpPr>
            <p:nvPr/>
          </p:nvSpPr>
          <p:spPr>
            <a:xfrm>
              <a:off x="3131359" y="5166841"/>
              <a:ext cx="406558" cy="406558"/>
            </a:xfrm>
            <a:prstGeom prst="mathMultiply">
              <a:avLst>
                <a:gd name="adj1" fmla="val 11045"/>
              </a:avLst>
            </a:prstGeom>
            <a:solidFill>
              <a:srgbClr val="C00000"/>
            </a:solidFill>
            <a:ln w="3175" cap="flat" cmpd="sng" algn="ctr">
              <a:no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dirty="0">
                <a:ln>
                  <a:noFill/>
                </a:ln>
                <a:solidFill>
                  <a:srgbClr val="000000"/>
                </a:solidFill>
                <a:effectLst/>
                <a:uLnTx/>
                <a:uFillTx/>
                <a:latin typeface="Arial"/>
                <a:ea typeface="Meiryo UI"/>
                <a:cs typeface="+mn-cs"/>
              </a:endParaRPr>
            </a:p>
          </p:txBody>
        </p:sp>
        <p:cxnSp>
          <p:nvCxnSpPr>
            <p:cNvPr id="163" name="コネクタ: カギ線 162">
              <a:extLst>
                <a:ext uri="{FF2B5EF4-FFF2-40B4-BE49-F238E27FC236}">
                  <a16:creationId xmlns:a16="http://schemas.microsoft.com/office/drawing/2014/main" id="{4A93EEF9-70C4-5E3B-1483-9954691FDE19}"/>
                </a:ext>
              </a:extLst>
            </p:cNvPr>
            <p:cNvCxnSpPr>
              <a:cxnSpLocks/>
              <a:endCxn id="142" idx="1"/>
            </p:cNvCxnSpPr>
            <p:nvPr/>
          </p:nvCxnSpPr>
          <p:spPr>
            <a:xfrm flipV="1">
              <a:off x="632983" y="5604860"/>
              <a:ext cx="292017" cy="356927"/>
            </a:xfrm>
            <a:prstGeom prst="bentConnector3">
              <a:avLst/>
            </a:prstGeom>
            <a:noFill/>
            <a:ln w="3175" cap="flat" cmpd="sng" algn="ctr">
              <a:solidFill>
                <a:srgbClr val="000000"/>
              </a:solidFill>
              <a:prstDash val="solid"/>
            </a:ln>
            <a:effectLst/>
          </p:spPr>
        </p:cxnSp>
        <p:cxnSp>
          <p:nvCxnSpPr>
            <p:cNvPr id="164" name="コネクタ: カギ線 163">
              <a:extLst>
                <a:ext uri="{FF2B5EF4-FFF2-40B4-BE49-F238E27FC236}">
                  <a16:creationId xmlns:a16="http://schemas.microsoft.com/office/drawing/2014/main" id="{0046F10D-156A-ABF6-CC31-AEF1584F0653}"/>
                </a:ext>
              </a:extLst>
            </p:cNvPr>
            <p:cNvCxnSpPr>
              <a:cxnSpLocks/>
              <a:endCxn id="144" idx="1"/>
            </p:cNvCxnSpPr>
            <p:nvPr/>
          </p:nvCxnSpPr>
          <p:spPr>
            <a:xfrm>
              <a:off x="632983" y="5961787"/>
              <a:ext cx="288269" cy="300969"/>
            </a:xfrm>
            <a:prstGeom prst="bentConnector3">
              <a:avLst/>
            </a:prstGeom>
            <a:noFill/>
            <a:ln w="3175" cap="flat" cmpd="sng" algn="ctr">
              <a:solidFill>
                <a:srgbClr val="000000"/>
              </a:solidFill>
              <a:prstDash val="solid"/>
            </a:ln>
            <a:effectLst/>
          </p:spPr>
        </p:cxnSp>
        <p:cxnSp>
          <p:nvCxnSpPr>
            <p:cNvPr id="165" name="コネクタ: カギ線 164">
              <a:extLst>
                <a:ext uri="{FF2B5EF4-FFF2-40B4-BE49-F238E27FC236}">
                  <a16:creationId xmlns:a16="http://schemas.microsoft.com/office/drawing/2014/main" id="{A1EC2AA4-B7D4-D57E-6CBB-4839767F9F09}"/>
                </a:ext>
              </a:extLst>
            </p:cNvPr>
            <p:cNvCxnSpPr>
              <a:cxnSpLocks/>
              <a:endCxn id="143" idx="1"/>
            </p:cNvCxnSpPr>
            <p:nvPr/>
          </p:nvCxnSpPr>
          <p:spPr>
            <a:xfrm flipV="1">
              <a:off x="632983" y="5933808"/>
              <a:ext cx="288269" cy="27979"/>
            </a:xfrm>
            <a:prstGeom prst="bentConnector3">
              <a:avLst/>
            </a:prstGeom>
            <a:noFill/>
            <a:ln w="3175" cap="flat" cmpd="sng" algn="ctr">
              <a:solidFill>
                <a:srgbClr val="000000"/>
              </a:solidFill>
              <a:prstDash val="solid"/>
            </a:ln>
            <a:effectLst/>
          </p:spPr>
        </p:cxnSp>
        <p:cxnSp>
          <p:nvCxnSpPr>
            <p:cNvPr id="166" name="直線矢印コネクタ 165">
              <a:extLst>
                <a:ext uri="{FF2B5EF4-FFF2-40B4-BE49-F238E27FC236}">
                  <a16:creationId xmlns:a16="http://schemas.microsoft.com/office/drawing/2014/main" id="{488AB8EC-E5AD-A48E-0110-9743C9FB1F54}"/>
                </a:ext>
              </a:extLst>
            </p:cNvPr>
            <p:cNvCxnSpPr/>
            <p:nvPr/>
          </p:nvCxnSpPr>
          <p:spPr>
            <a:xfrm>
              <a:off x="2031308" y="6262756"/>
              <a:ext cx="199668" cy="0"/>
            </a:xfrm>
            <a:prstGeom prst="straightConnector1">
              <a:avLst/>
            </a:prstGeom>
            <a:noFill/>
            <a:ln w="3175" cap="flat" cmpd="sng" algn="ctr">
              <a:solidFill>
                <a:srgbClr val="000000"/>
              </a:solidFill>
              <a:prstDash val="solid"/>
              <a:tailEnd type="triangle"/>
            </a:ln>
            <a:effectLst/>
          </p:spPr>
        </p:cxnSp>
        <p:sp>
          <p:nvSpPr>
            <p:cNvPr id="167" name="テキスト ボックス 166">
              <a:extLst>
                <a:ext uri="{FF2B5EF4-FFF2-40B4-BE49-F238E27FC236}">
                  <a16:creationId xmlns:a16="http://schemas.microsoft.com/office/drawing/2014/main" id="{3B862608-AC74-D01B-2D02-DE617F8F1724}"/>
                </a:ext>
              </a:extLst>
            </p:cNvPr>
            <p:cNvSpPr txBox="1"/>
            <p:nvPr/>
          </p:nvSpPr>
          <p:spPr>
            <a:xfrm>
              <a:off x="2228836" y="5570708"/>
              <a:ext cx="722749" cy="406558"/>
            </a:xfrm>
            <a:prstGeom prst="rect">
              <a:avLst/>
            </a:prstGeom>
            <a:noFill/>
          </p:spPr>
          <p:txBody>
            <a:bodyPr wrap="square" lIns="0" rIns="0" rtlCol="0">
              <a:noAutofit/>
            </a:bodyPr>
            <a:lstStyle/>
            <a:p>
              <a:pPr algn="ctr" defTabSz="288000" fontAlgn="auto">
                <a:spcBef>
                  <a:spcPts val="0"/>
                </a:spcBef>
                <a:spcAft>
                  <a:spcPts val="0"/>
                </a:spcAft>
              </a:pPr>
              <a:r>
                <a:rPr kumimoji="1" lang="en-US" altLang="ja-JP" sz="900" dirty="0">
                  <a:solidFill>
                    <a:srgbClr val="000000"/>
                  </a:solidFill>
                  <a:latin typeface="Arial"/>
                  <a:ea typeface="Meiryo UI"/>
                  <a:cs typeface="+mn-cs"/>
                </a:rPr>
                <a:t>Self-reporting information</a:t>
              </a:r>
              <a:endParaRPr kumimoji="1" lang="ja-JP" altLang="en-US" sz="900" dirty="0">
                <a:solidFill>
                  <a:srgbClr val="000000"/>
                </a:solidFill>
                <a:latin typeface="Arial"/>
                <a:ea typeface="Meiryo UI"/>
                <a:cs typeface="+mn-cs"/>
              </a:endParaRPr>
            </a:p>
          </p:txBody>
        </p:sp>
        <p:sp>
          <p:nvSpPr>
            <p:cNvPr id="168" name="右中かっこ 167">
              <a:extLst>
                <a:ext uri="{FF2B5EF4-FFF2-40B4-BE49-F238E27FC236}">
                  <a16:creationId xmlns:a16="http://schemas.microsoft.com/office/drawing/2014/main" id="{4D59F85F-1B4F-3BA8-0982-9090FA85329C}"/>
                </a:ext>
              </a:extLst>
            </p:cNvPr>
            <p:cNvSpPr/>
            <p:nvPr/>
          </p:nvSpPr>
          <p:spPr>
            <a:xfrm>
              <a:off x="2110883" y="5476608"/>
              <a:ext cx="95830" cy="585452"/>
            </a:xfrm>
            <a:prstGeom prst="rightBrace">
              <a:avLst/>
            </a:prstGeom>
            <a:noFill/>
            <a:ln w="3175"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rgbClr val="000000"/>
                </a:solidFill>
                <a:effectLst/>
                <a:uLnTx/>
                <a:uFillTx/>
                <a:latin typeface="Arial"/>
                <a:ea typeface="Meiryo UI"/>
                <a:cs typeface="+mn-cs"/>
              </a:endParaRPr>
            </a:p>
          </p:txBody>
        </p:sp>
        <p:sp>
          <p:nvSpPr>
            <p:cNvPr id="169" name="テキスト ボックス 168">
              <a:extLst>
                <a:ext uri="{FF2B5EF4-FFF2-40B4-BE49-F238E27FC236}">
                  <a16:creationId xmlns:a16="http://schemas.microsoft.com/office/drawing/2014/main" id="{F553782F-81DF-B000-4432-AC7D6B54058D}"/>
                </a:ext>
              </a:extLst>
            </p:cNvPr>
            <p:cNvSpPr txBox="1"/>
            <p:nvPr/>
          </p:nvSpPr>
          <p:spPr>
            <a:xfrm>
              <a:off x="2274031" y="6146370"/>
              <a:ext cx="722749" cy="406558"/>
            </a:xfrm>
            <a:prstGeom prst="rect">
              <a:avLst/>
            </a:prstGeom>
            <a:noFill/>
          </p:spPr>
          <p:txBody>
            <a:bodyPr wrap="square" lIns="0" rIns="0" rtlCol="0">
              <a:noAutofit/>
            </a:bodyPr>
            <a:lstStyle/>
            <a:p>
              <a:pPr defTabSz="288000" fontAlgn="auto">
                <a:spcBef>
                  <a:spcPts val="0"/>
                </a:spcBef>
                <a:spcAft>
                  <a:spcPts val="0"/>
                </a:spcAft>
              </a:pPr>
              <a:r>
                <a:rPr kumimoji="1" lang="en-US" altLang="ja-JP" sz="900" dirty="0">
                  <a:solidFill>
                    <a:srgbClr val="000000"/>
                  </a:solidFill>
                  <a:latin typeface="Arial"/>
                  <a:ea typeface="Meiryo UI"/>
                  <a:cs typeface="+mn-cs"/>
                </a:rPr>
                <a:t>Data accumulation is difficult.</a:t>
              </a:r>
              <a:endParaRPr kumimoji="1" lang="ja-JP" altLang="en-US" sz="900" dirty="0">
                <a:solidFill>
                  <a:srgbClr val="000000"/>
                </a:solidFill>
                <a:latin typeface="Arial"/>
                <a:ea typeface="Meiryo UI"/>
                <a:cs typeface="+mn-cs"/>
              </a:endParaRPr>
            </a:p>
          </p:txBody>
        </p:sp>
        <p:sp>
          <p:nvSpPr>
            <p:cNvPr id="170" name="テキスト ボックス 169">
              <a:extLst>
                <a:ext uri="{FF2B5EF4-FFF2-40B4-BE49-F238E27FC236}">
                  <a16:creationId xmlns:a16="http://schemas.microsoft.com/office/drawing/2014/main" id="{3B7BBD5B-8979-F5F5-062F-FB9A1FB766B8}"/>
                </a:ext>
              </a:extLst>
            </p:cNvPr>
            <p:cNvSpPr txBox="1"/>
            <p:nvPr/>
          </p:nvSpPr>
          <p:spPr>
            <a:xfrm>
              <a:off x="3505418" y="6002775"/>
              <a:ext cx="1053075" cy="336203"/>
            </a:xfrm>
            <a:prstGeom prst="rect">
              <a:avLst/>
            </a:prstGeom>
            <a:noFill/>
          </p:spPr>
          <p:txBody>
            <a:bodyPr wrap="square" lIns="0" rIns="0" rtlCol="0">
              <a:noAutofit/>
            </a:bodyPr>
            <a:lstStyle/>
            <a:p>
              <a:pPr algn="ctr" defTabSz="288000" fontAlgn="auto">
                <a:spcBef>
                  <a:spcPts val="0"/>
                </a:spcBef>
                <a:spcAft>
                  <a:spcPts val="0"/>
                </a:spcAft>
              </a:pPr>
              <a:r>
                <a:rPr kumimoji="1" lang="en-US" altLang="ja-JP" sz="900" dirty="0">
                  <a:solidFill>
                    <a:srgbClr val="000000"/>
                  </a:solidFill>
                  <a:latin typeface="Arial"/>
                  <a:ea typeface="Meiryo UI"/>
                  <a:cs typeface="+mn-cs"/>
                </a:rPr>
                <a:t>Users cannot feel comfortable as trust verification is not sufficient</a:t>
              </a:r>
              <a:endParaRPr kumimoji="1" lang="ja-JP" altLang="en-US" sz="900" dirty="0">
                <a:solidFill>
                  <a:srgbClr val="000000"/>
                </a:solidFill>
                <a:latin typeface="Arial"/>
                <a:ea typeface="Meiryo UI"/>
                <a:cs typeface="+mn-cs"/>
              </a:endParaRPr>
            </a:p>
          </p:txBody>
        </p:sp>
        <p:sp>
          <p:nvSpPr>
            <p:cNvPr id="171" name="テキスト ボックス 170">
              <a:extLst>
                <a:ext uri="{FF2B5EF4-FFF2-40B4-BE49-F238E27FC236}">
                  <a16:creationId xmlns:a16="http://schemas.microsoft.com/office/drawing/2014/main" id="{69FA7163-FB7E-EE59-4BFA-87690AA5D10C}"/>
                </a:ext>
              </a:extLst>
            </p:cNvPr>
            <p:cNvSpPr txBox="1"/>
            <p:nvPr/>
          </p:nvSpPr>
          <p:spPr>
            <a:xfrm>
              <a:off x="6212116" y="6282407"/>
              <a:ext cx="1028305" cy="406558"/>
            </a:xfrm>
            <a:prstGeom prst="rect">
              <a:avLst/>
            </a:prstGeom>
            <a:noFill/>
          </p:spPr>
          <p:txBody>
            <a:bodyPr wrap="square" lIns="0" rIns="0" rtlCol="0">
              <a:noAutofit/>
            </a:bodyPr>
            <a:lstStyle/>
            <a:p>
              <a:pPr defTabSz="288000" fontAlgn="auto">
                <a:spcBef>
                  <a:spcPts val="0"/>
                </a:spcBef>
                <a:spcAft>
                  <a:spcPts val="0"/>
                </a:spcAft>
              </a:pPr>
              <a:r>
                <a:rPr kumimoji="1" lang="en-US" altLang="ja-JP" sz="900" dirty="0">
                  <a:solidFill>
                    <a:srgbClr val="000000"/>
                  </a:solidFill>
                  <a:latin typeface="Arial"/>
                  <a:ea typeface="Meiryo UI"/>
                  <a:cs typeface="+mn-cs"/>
                </a:rPr>
                <a:t>Share mutual help achievement among apps</a:t>
              </a:r>
              <a:endParaRPr kumimoji="1" lang="ja-JP" altLang="en-US" sz="900" dirty="0">
                <a:solidFill>
                  <a:srgbClr val="000000"/>
                </a:solidFill>
                <a:latin typeface="Arial"/>
                <a:ea typeface="Meiryo UI"/>
                <a:cs typeface="+mn-cs"/>
              </a:endParaRPr>
            </a:p>
          </p:txBody>
        </p:sp>
        <p:sp>
          <p:nvSpPr>
            <p:cNvPr id="172" name="テキスト ボックス 171">
              <a:extLst>
                <a:ext uri="{FF2B5EF4-FFF2-40B4-BE49-F238E27FC236}">
                  <a16:creationId xmlns:a16="http://schemas.microsoft.com/office/drawing/2014/main" id="{F7A66970-9377-3AAD-E1F6-6C92E7A245CD}"/>
                </a:ext>
              </a:extLst>
            </p:cNvPr>
            <p:cNvSpPr txBox="1"/>
            <p:nvPr/>
          </p:nvSpPr>
          <p:spPr>
            <a:xfrm>
              <a:off x="3794465" y="4879809"/>
              <a:ext cx="495880" cy="120216"/>
            </a:xfrm>
            <a:prstGeom prst="rect">
              <a:avLst/>
            </a:prstGeom>
            <a:noFill/>
          </p:spPr>
          <p:txBody>
            <a:bodyPr wrap="square" lIns="0" rIns="0" rtlCol="0">
              <a:noAutofit/>
            </a:bodyPr>
            <a:lstStyle/>
            <a:p>
              <a:pPr algn="ctr" defTabSz="288000" fontAlgn="auto">
                <a:spcBef>
                  <a:spcPts val="0"/>
                </a:spcBef>
                <a:spcAft>
                  <a:spcPts val="0"/>
                </a:spcAft>
              </a:pPr>
              <a:r>
                <a:rPr kumimoji="1" lang="en-US" altLang="ja-JP" sz="1000" dirty="0">
                  <a:solidFill>
                    <a:srgbClr val="000000"/>
                  </a:solidFill>
                  <a:latin typeface="Arial"/>
                  <a:ea typeface="Meiryo UI"/>
                  <a:cs typeface="+mn-cs"/>
                </a:rPr>
                <a:t>User</a:t>
              </a:r>
              <a:endParaRPr kumimoji="1" lang="ja-JP" altLang="en-US" sz="1000" dirty="0">
                <a:solidFill>
                  <a:srgbClr val="000000"/>
                </a:solidFill>
                <a:latin typeface="Arial"/>
                <a:ea typeface="Meiryo UI"/>
                <a:cs typeface="+mn-cs"/>
              </a:endParaRPr>
            </a:p>
          </p:txBody>
        </p:sp>
        <p:sp>
          <p:nvSpPr>
            <p:cNvPr id="173" name="テキスト ボックス 172">
              <a:extLst>
                <a:ext uri="{FF2B5EF4-FFF2-40B4-BE49-F238E27FC236}">
                  <a16:creationId xmlns:a16="http://schemas.microsoft.com/office/drawing/2014/main" id="{0321C40F-D0A6-B762-C412-6FE63888309B}"/>
                </a:ext>
              </a:extLst>
            </p:cNvPr>
            <p:cNvSpPr txBox="1"/>
            <p:nvPr/>
          </p:nvSpPr>
          <p:spPr>
            <a:xfrm>
              <a:off x="8826409" y="4773798"/>
              <a:ext cx="495880" cy="181759"/>
            </a:xfrm>
            <a:prstGeom prst="rect">
              <a:avLst/>
            </a:prstGeom>
            <a:noFill/>
          </p:spPr>
          <p:txBody>
            <a:bodyPr wrap="square" lIns="0" rIns="0" rtlCol="0">
              <a:noAutofit/>
            </a:bodyPr>
            <a:lstStyle/>
            <a:p>
              <a:pPr algn="ctr" defTabSz="288000" fontAlgn="auto">
                <a:spcBef>
                  <a:spcPts val="0"/>
                </a:spcBef>
                <a:spcAft>
                  <a:spcPts val="0"/>
                </a:spcAft>
              </a:pPr>
              <a:r>
                <a:rPr kumimoji="1" lang="en-US" altLang="ja-JP" sz="900" dirty="0">
                  <a:solidFill>
                    <a:srgbClr val="000000"/>
                  </a:solidFill>
                  <a:latin typeface="Arial"/>
                  <a:ea typeface="Meiryo UI"/>
                  <a:cs typeface="+mn-cs"/>
                </a:rPr>
                <a:t>User</a:t>
              </a:r>
              <a:endParaRPr kumimoji="1" lang="ja-JP" altLang="en-US" sz="900" dirty="0">
                <a:solidFill>
                  <a:srgbClr val="000000"/>
                </a:solidFill>
                <a:latin typeface="Arial"/>
                <a:ea typeface="Meiryo UI"/>
                <a:cs typeface="+mn-cs"/>
              </a:endParaRPr>
            </a:p>
          </p:txBody>
        </p:sp>
        <p:sp>
          <p:nvSpPr>
            <p:cNvPr id="174" name="テキスト ボックス 173">
              <a:extLst>
                <a:ext uri="{FF2B5EF4-FFF2-40B4-BE49-F238E27FC236}">
                  <a16:creationId xmlns:a16="http://schemas.microsoft.com/office/drawing/2014/main" id="{0452FDFF-D7AF-7B9B-9ADD-56A3569C8720}"/>
                </a:ext>
              </a:extLst>
            </p:cNvPr>
            <p:cNvSpPr txBox="1"/>
            <p:nvPr/>
          </p:nvSpPr>
          <p:spPr>
            <a:xfrm>
              <a:off x="6314646" y="4772665"/>
              <a:ext cx="694217" cy="206926"/>
            </a:xfrm>
            <a:prstGeom prst="rect">
              <a:avLst/>
            </a:prstGeom>
            <a:noFill/>
          </p:spPr>
          <p:txBody>
            <a:bodyPr wrap="square" lIns="0" rIns="0" rtlCol="0">
              <a:noAutofit/>
            </a:bodyPr>
            <a:lstStyle/>
            <a:p>
              <a:pPr algn="ctr" defTabSz="288000" fontAlgn="auto">
                <a:spcBef>
                  <a:spcPts val="0"/>
                </a:spcBef>
                <a:spcAft>
                  <a:spcPts val="0"/>
                </a:spcAft>
              </a:pPr>
              <a:r>
                <a:rPr kumimoji="1" lang="en-US" altLang="ja-JP" sz="900" dirty="0">
                  <a:solidFill>
                    <a:srgbClr val="000000"/>
                  </a:solidFill>
                  <a:latin typeface="Arial"/>
                  <a:ea typeface="Meiryo UI"/>
                  <a:cs typeface="+mn-cs"/>
                </a:rPr>
                <a:t>Supporter</a:t>
              </a:r>
              <a:endParaRPr kumimoji="1" lang="ja-JP" altLang="en-US" sz="900" dirty="0">
                <a:solidFill>
                  <a:srgbClr val="000000"/>
                </a:solidFill>
                <a:latin typeface="Arial"/>
                <a:ea typeface="Meiryo UI"/>
                <a:cs typeface="+mn-cs"/>
              </a:endParaRPr>
            </a:p>
          </p:txBody>
        </p:sp>
        <p:sp>
          <p:nvSpPr>
            <p:cNvPr id="175" name="テキスト ボックス 174">
              <a:extLst>
                <a:ext uri="{FF2B5EF4-FFF2-40B4-BE49-F238E27FC236}">
                  <a16:creationId xmlns:a16="http://schemas.microsoft.com/office/drawing/2014/main" id="{F887D772-0647-7FDE-DAE6-0CE47C76B3DA}"/>
                </a:ext>
              </a:extLst>
            </p:cNvPr>
            <p:cNvSpPr txBox="1"/>
            <p:nvPr/>
          </p:nvSpPr>
          <p:spPr>
            <a:xfrm>
              <a:off x="222977" y="4857601"/>
              <a:ext cx="694217" cy="206926"/>
            </a:xfrm>
            <a:prstGeom prst="rect">
              <a:avLst/>
            </a:prstGeom>
            <a:noFill/>
          </p:spPr>
          <p:txBody>
            <a:bodyPr wrap="square" lIns="0" rIns="0" rtlCol="0">
              <a:noAutofit/>
            </a:bodyPr>
            <a:lstStyle/>
            <a:p>
              <a:pPr defTabSz="288000" fontAlgn="auto">
                <a:spcBef>
                  <a:spcPts val="0"/>
                </a:spcBef>
                <a:spcAft>
                  <a:spcPts val="0"/>
                </a:spcAft>
              </a:pPr>
              <a:r>
                <a:rPr kumimoji="1" lang="en-US" altLang="ja-JP" sz="1000" dirty="0">
                  <a:solidFill>
                    <a:srgbClr val="000000"/>
                  </a:solidFill>
                  <a:latin typeface="Arial"/>
                  <a:ea typeface="Meiryo UI"/>
                  <a:cs typeface="+mn-cs"/>
                </a:rPr>
                <a:t>Supporter</a:t>
              </a:r>
              <a:endParaRPr kumimoji="1" lang="ja-JP" altLang="en-US" sz="1000" dirty="0">
                <a:solidFill>
                  <a:srgbClr val="000000"/>
                </a:solidFill>
                <a:latin typeface="Arial"/>
                <a:ea typeface="Meiryo UI"/>
                <a:cs typeface="+mn-cs"/>
              </a:endParaRPr>
            </a:p>
          </p:txBody>
        </p:sp>
        <p:sp>
          <p:nvSpPr>
            <p:cNvPr id="176" name="テキスト ボックス 175">
              <a:extLst>
                <a:ext uri="{FF2B5EF4-FFF2-40B4-BE49-F238E27FC236}">
                  <a16:creationId xmlns:a16="http://schemas.microsoft.com/office/drawing/2014/main" id="{15AB5144-960E-4DBA-8D12-8802DDCB9914}"/>
                </a:ext>
              </a:extLst>
            </p:cNvPr>
            <p:cNvSpPr txBox="1"/>
            <p:nvPr/>
          </p:nvSpPr>
          <p:spPr>
            <a:xfrm>
              <a:off x="7309528" y="6300168"/>
              <a:ext cx="1553517" cy="395576"/>
            </a:xfrm>
            <a:prstGeom prst="rect">
              <a:avLst/>
            </a:prstGeom>
            <a:noFill/>
          </p:spPr>
          <p:txBody>
            <a:bodyPr wrap="square" lIns="0" rIns="0" rtlCol="0">
              <a:noAutofit/>
            </a:bodyPr>
            <a:lstStyle/>
            <a:p>
              <a:pPr defTabSz="288000" fontAlgn="auto">
                <a:spcBef>
                  <a:spcPts val="0"/>
                </a:spcBef>
                <a:spcAft>
                  <a:spcPts val="0"/>
                </a:spcAft>
              </a:pPr>
              <a:r>
                <a:rPr kumimoji="1" lang="en-US" altLang="ja-JP" sz="900" dirty="0">
                  <a:solidFill>
                    <a:srgbClr val="000000"/>
                  </a:solidFill>
                  <a:latin typeface="Arial"/>
                  <a:ea typeface="Meiryo UI"/>
                  <a:cs typeface="+mn-cs"/>
                </a:rPr>
                <a:t>Display other app’s </a:t>
              </a:r>
            </a:p>
            <a:p>
              <a:pPr defTabSz="288000" fontAlgn="auto">
                <a:spcBef>
                  <a:spcPts val="0"/>
                </a:spcBef>
                <a:spcAft>
                  <a:spcPts val="0"/>
                </a:spcAft>
              </a:pPr>
              <a:r>
                <a:rPr kumimoji="1" lang="en-US" altLang="ja-JP" sz="900" dirty="0">
                  <a:solidFill>
                    <a:srgbClr val="000000"/>
                  </a:solidFill>
                  <a:latin typeface="Arial"/>
                  <a:ea typeface="Meiryo UI"/>
                  <a:cs typeface="+mn-cs"/>
                </a:rPr>
                <a:t>mutual help achievement</a:t>
              </a:r>
              <a:endParaRPr kumimoji="1" lang="ja-JP" altLang="en-US" sz="900" dirty="0">
                <a:solidFill>
                  <a:srgbClr val="000000"/>
                </a:solidFill>
                <a:latin typeface="Arial"/>
                <a:ea typeface="Meiryo UI"/>
                <a:cs typeface="+mn-cs"/>
              </a:endParaRPr>
            </a:p>
          </p:txBody>
        </p:sp>
        <p:sp>
          <p:nvSpPr>
            <p:cNvPr id="177" name="テキスト ボックス 176">
              <a:extLst>
                <a:ext uri="{FF2B5EF4-FFF2-40B4-BE49-F238E27FC236}">
                  <a16:creationId xmlns:a16="http://schemas.microsoft.com/office/drawing/2014/main" id="{11A46888-0D15-ED65-9819-C9ECEF90321F}"/>
                </a:ext>
              </a:extLst>
            </p:cNvPr>
            <p:cNvSpPr txBox="1"/>
            <p:nvPr/>
          </p:nvSpPr>
          <p:spPr>
            <a:xfrm>
              <a:off x="8510380" y="6002775"/>
              <a:ext cx="936598" cy="336203"/>
            </a:xfrm>
            <a:prstGeom prst="rect">
              <a:avLst/>
            </a:prstGeom>
            <a:noFill/>
          </p:spPr>
          <p:txBody>
            <a:bodyPr wrap="square" lIns="0" rIns="0" rtlCol="0">
              <a:noAutofit/>
            </a:bodyPr>
            <a:lstStyle/>
            <a:p>
              <a:pPr algn="ctr" defTabSz="288000" fontAlgn="auto">
                <a:spcBef>
                  <a:spcPts val="0"/>
                </a:spcBef>
                <a:spcAft>
                  <a:spcPts val="0"/>
                </a:spcAft>
              </a:pPr>
              <a:r>
                <a:rPr kumimoji="1" lang="en-US" altLang="ja-JP" sz="900" dirty="0">
                  <a:solidFill>
                    <a:srgbClr val="000000"/>
                  </a:solidFill>
                  <a:latin typeface="Arial"/>
                  <a:ea typeface="Meiryo UI"/>
                  <a:cs typeface="+mn-cs"/>
                </a:rPr>
                <a:t>Enhanced trust verification</a:t>
              </a:r>
              <a:endParaRPr kumimoji="1" lang="ja-JP" altLang="en-US" sz="900" dirty="0">
                <a:solidFill>
                  <a:srgbClr val="000000"/>
                </a:solidFill>
                <a:latin typeface="Arial"/>
                <a:ea typeface="Meiryo UI"/>
                <a:cs typeface="+mn-cs"/>
              </a:endParaRPr>
            </a:p>
          </p:txBody>
        </p:sp>
        <p:sp>
          <p:nvSpPr>
            <p:cNvPr id="178" name="テキスト ボックス 177">
              <a:extLst>
                <a:ext uri="{FF2B5EF4-FFF2-40B4-BE49-F238E27FC236}">
                  <a16:creationId xmlns:a16="http://schemas.microsoft.com/office/drawing/2014/main" id="{2A6390B3-4BA1-18B0-43D0-9EEAEF8FD3B3}"/>
                </a:ext>
              </a:extLst>
            </p:cNvPr>
            <p:cNvSpPr txBox="1"/>
            <p:nvPr/>
          </p:nvSpPr>
          <p:spPr>
            <a:xfrm>
              <a:off x="298552" y="5822634"/>
              <a:ext cx="328742" cy="406558"/>
            </a:xfrm>
            <a:prstGeom prst="rect">
              <a:avLst/>
            </a:prstGeom>
            <a:noFill/>
          </p:spPr>
          <p:txBody>
            <a:bodyPr wrap="square" lIns="0" rIns="0" rtlCol="0">
              <a:noAutofit/>
            </a:bodyPr>
            <a:lstStyle/>
            <a:p>
              <a:pPr algn="ctr" defTabSz="288000" fontAlgn="auto">
                <a:spcBef>
                  <a:spcPts val="0"/>
                </a:spcBef>
                <a:spcAft>
                  <a:spcPts val="0"/>
                </a:spcAft>
              </a:pPr>
              <a:r>
                <a:rPr kumimoji="1" lang="en-US" altLang="ja-JP" sz="700" dirty="0">
                  <a:solidFill>
                    <a:srgbClr val="000000"/>
                  </a:solidFill>
                  <a:latin typeface="Arial"/>
                  <a:ea typeface="Meiryo UI"/>
                  <a:cs typeface="+mn-cs"/>
                </a:rPr>
                <a:t>Mutual help app </a:t>
              </a:r>
              <a:endParaRPr kumimoji="1" lang="ja-JP" altLang="en-US" sz="700" dirty="0">
                <a:solidFill>
                  <a:srgbClr val="000000"/>
                </a:solidFill>
                <a:latin typeface="Arial"/>
                <a:ea typeface="Meiryo UI"/>
                <a:cs typeface="+mn-cs"/>
              </a:endParaRPr>
            </a:p>
          </p:txBody>
        </p:sp>
        <p:pic>
          <p:nvPicPr>
            <p:cNvPr id="179" name="グラフィックス 178" descr="握手 枠線">
              <a:extLst>
                <a:ext uri="{FF2B5EF4-FFF2-40B4-BE49-F238E27FC236}">
                  <a16:creationId xmlns:a16="http://schemas.microsoft.com/office/drawing/2014/main" id="{57060D57-3518-0629-8E18-C2176C3B370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045951" y="5418495"/>
              <a:ext cx="641122" cy="641122"/>
            </a:xfrm>
            <a:prstGeom prst="rect">
              <a:avLst/>
            </a:prstGeom>
          </p:spPr>
        </p:pic>
        <p:pic>
          <p:nvPicPr>
            <p:cNvPr id="180" name="グラフィックス 179" descr="バッジ: チェックマーク 1 単色塗りつぶし">
              <a:extLst>
                <a:ext uri="{FF2B5EF4-FFF2-40B4-BE49-F238E27FC236}">
                  <a16:creationId xmlns:a16="http://schemas.microsoft.com/office/drawing/2014/main" id="{7D253AA8-5858-8D47-962A-FA79C5C680A3}"/>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175869" y="5316648"/>
              <a:ext cx="334510" cy="334510"/>
            </a:xfrm>
            <a:prstGeom prst="rect">
              <a:avLst/>
            </a:prstGeom>
          </p:spPr>
        </p:pic>
        <p:sp>
          <p:nvSpPr>
            <p:cNvPr id="181" name="テキスト ボックス 180">
              <a:extLst>
                <a:ext uri="{FF2B5EF4-FFF2-40B4-BE49-F238E27FC236}">
                  <a16:creationId xmlns:a16="http://schemas.microsoft.com/office/drawing/2014/main" id="{4E93B07D-2DA2-5BA1-8A26-A69B46F6559D}"/>
                </a:ext>
              </a:extLst>
            </p:cNvPr>
            <p:cNvSpPr txBox="1"/>
            <p:nvPr/>
          </p:nvSpPr>
          <p:spPr>
            <a:xfrm>
              <a:off x="5217300" y="4709160"/>
              <a:ext cx="602663" cy="143447"/>
            </a:xfrm>
            <a:prstGeom prst="rect">
              <a:avLst/>
            </a:prstGeom>
            <a:noFill/>
          </p:spPr>
          <p:txBody>
            <a:bodyPr wrap="square" lIns="0" rIns="0" rtlCol="0">
              <a:noAutofit/>
            </a:bodyPr>
            <a:lstStyle/>
            <a:p>
              <a:pPr algn="ctr" defTabSz="288000" fontAlgn="auto">
                <a:spcBef>
                  <a:spcPts val="0"/>
                </a:spcBef>
                <a:spcAft>
                  <a:spcPts val="0"/>
                </a:spcAft>
              </a:pPr>
              <a:r>
                <a:rPr kumimoji="1" lang="en-US" altLang="ja-JP" sz="900" dirty="0">
                  <a:solidFill>
                    <a:srgbClr val="000000"/>
                  </a:solidFill>
                  <a:latin typeface="Arial"/>
                  <a:ea typeface="Meiryo UI"/>
                  <a:cs typeface="+mn-cs"/>
                </a:rPr>
                <a:t>Mutual help app</a:t>
              </a:r>
              <a:endParaRPr kumimoji="1" lang="ja-JP" altLang="en-US" sz="900" dirty="0">
                <a:solidFill>
                  <a:srgbClr val="000000"/>
                </a:solidFill>
                <a:latin typeface="Arial"/>
                <a:ea typeface="Meiryo UI"/>
                <a:cs typeface="+mn-cs"/>
              </a:endParaRPr>
            </a:p>
          </p:txBody>
        </p:sp>
        <p:sp>
          <p:nvSpPr>
            <p:cNvPr id="182" name="テキスト ボックス 181">
              <a:extLst>
                <a:ext uri="{FF2B5EF4-FFF2-40B4-BE49-F238E27FC236}">
                  <a16:creationId xmlns:a16="http://schemas.microsoft.com/office/drawing/2014/main" id="{C83C760A-E101-CCEF-79FC-A8F8606EAAB3}"/>
                </a:ext>
              </a:extLst>
            </p:cNvPr>
            <p:cNvSpPr txBox="1"/>
            <p:nvPr/>
          </p:nvSpPr>
          <p:spPr>
            <a:xfrm>
              <a:off x="7348275" y="4691962"/>
              <a:ext cx="602663" cy="372565"/>
            </a:xfrm>
            <a:prstGeom prst="rect">
              <a:avLst/>
            </a:prstGeom>
            <a:noFill/>
          </p:spPr>
          <p:txBody>
            <a:bodyPr wrap="square" lIns="0" rIns="0" rtlCol="0">
              <a:noAutofit/>
            </a:bodyPr>
            <a:lstStyle/>
            <a:p>
              <a:pPr algn="ctr" defTabSz="288000" fontAlgn="auto">
                <a:spcBef>
                  <a:spcPts val="0"/>
                </a:spcBef>
                <a:spcAft>
                  <a:spcPts val="0"/>
                </a:spcAft>
              </a:pPr>
              <a:r>
                <a:rPr kumimoji="1" lang="en-US" altLang="ja-JP" sz="900" dirty="0">
                  <a:solidFill>
                    <a:srgbClr val="000000"/>
                  </a:solidFill>
                  <a:latin typeface="Arial"/>
                  <a:ea typeface="Meiryo UI"/>
                  <a:cs typeface="+mn-cs"/>
                </a:rPr>
                <a:t>Mutual help app</a:t>
              </a:r>
              <a:endParaRPr kumimoji="1" lang="ja-JP" altLang="en-US" sz="900" dirty="0">
                <a:solidFill>
                  <a:srgbClr val="000000"/>
                </a:solidFill>
                <a:latin typeface="Arial"/>
                <a:ea typeface="Meiryo UI"/>
                <a:cs typeface="+mn-cs"/>
              </a:endParaRPr>
            </a:p>
          </p:txBody>
        </p:sp>
      </p:grpSp>
    </p:spTree>
    <p:extLst>
      <p:ext uri="{BB962C8B-B14F-4D97-AF65-F5344CB8AC3E}">
        <p14:creationId xmlns:p14="http://schemas.microsoft.com/office/powerpoint/2010/main" val="1778082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179570" y="725535"/>
            <a:ext cx="1279728" cy="2917854"/>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Data to be verified</a:t>
            </a:r>
          </a:p>
        </p:txBody>
      </p:sp>
      <p:graphicFrame>
        <p:nvGraphicFramePr>
          <p:cNvPr id="8" name="表 7"/>
          <p:cNvGraphicFramePr>
            <a:graphicFrameLocks noGrp="1"/>
          </p:cNvGraphicFramePr>
          <p:nvPr>
            <p:extLst>
              <p:ext uri="{D42A27DB-BD31-4B8C-83A1-F6EECF244321}">
                <p14:modId xmlns:p14="http://schemas.microsoft.com/office/powerpoint/2010/main" val="1788117402"/>
              </p:ext>
            </p:extLst>
          </p:nvPr>
        </p:nvGraphicFramePr>
        <p:xfrm>
          <a:off x="1568918" y="2805189"/>
          <a:ext cx="8157512" cy="838200"/>
        </p:xfrm>
        <a:graphic>
          <a:graphicData uri="http://schemas.openxmlformats.org/drawingml/2006/table">
            <a:tbl>
              <a:tblPr firstRow="1" bandRow="1">
                <a:tableStyleId>{5C22544A-7EE6-4342-B048-85BDC9FD1C3A}</a:tableStyleId>
              </a:tblPr>
              <a:tblGrid>
                <a:gridCol w="2039378">
                  <a:extLst>
                    <a:ext uri="{9D8B030D-6E8A-4147-A177-3AD203B41FA5}">
                      <a16:colId xmlns:a16="http://schemas.microsoft.com/office/drawing/2014/main" val="1412684183"/>
                    </a:ext>
                  </a:extLst>
                </a:gridCol>
                <a:gridCol w="2039378">
                  <a:extLst>
                    <a:ext uri="{9D8B030D-6E8A-4147-A177-3AD203B41FA5}">
                      <a16:colId xmlns:a16="http://schemas.microsoft.com/office/drawing/2014/main" val="3345453656"/>
                    </a:ext>
                  </a:extLst>
                </a:gridCol>
                <a:gridCol w="2039378">
                  <a:extLst>
                    <a:ext uri="{9D8B030D-6E8A-4147-A177-3AD203B41FA5}">
                      <a16:colId xmlns:a16="http://schemas.microsoft.com/office/drawing/2014/main" val="3577434317"/>
                    </a:ext>
                  </a:extLst>
                </a:gridCol>
                <a:gridCol w="2039378">
                  <a:extLst>
                    <a:ext uri="{9D8B030D-6E8A-4147-A177-3AD203B41FA5}">
                      <a16:colId xmlns:a16="http://schemas.microsoft.com/office/drawing/2014/main" val="1081547598"/>
                    </a:ext>
                  </a:extLst>
                </a:gridCol>
              </a:tblGrid>
              <a:tr h="142876">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Legitimacy to be verified</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Object of verification</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Verification Method</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Meiryo UI"/>
                          <a:cs typeface="+mn-cs"/>
                        </a:rPr>
                        <a:t>Verifier</a:t>
                      </a:r>
                      <a:endParaRPr kumimoji="1" lang="ja-JP" altLang="en-US" sz="1100" b="0" i="0" u="none" strike="noStrike" kern="1200" cap="none" spc="0" normalizeH="0" baseline="0" noProof="0" dirty="0">
                        <a:ln>
                          <a:noFill/>
                        </a:ln>
                        <a:solidFill>
                          <a:srgbClr val="000000"/>
                        </a:solidFill>
                        <a:effectLst/>
                        <a:uLnTx/>
                        <a:uFillTx/>
                        <a:latin typeface="Arial"/>
                        <a:ea typeface="Meiryo UI"/>
                        <a:cs typeface="+mn-cs"/>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265814">
                <a:tc>
                  <a:txBody>
                    <a:bodyPr/>
                    <a:lstStyle/>
                    <a:p>
                      <a:r>
                        <a:rPr kumimoji="1" lang="en-US" altLang="ja-JP" sz="1100" b="0" dirty="0">
                          <a:solidFill>
                            <a:schemeClr val="tx1"/>
                          </a:solidFill>
                        </a:rPr>
                        <a:t>Sharing of Mutual Aid Achievements</a:t>
                      </a:r>
                      <a:endParaRPr kumimoji="1" lang="ja-JP" altLang="en-US" sz="1100" b="0" dirty="0">
                        <a:solidFill>
                          <a:schemeClr val="tx1"/>
                        </a:solidFill>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100" b="0" dirty="0">
                          <a:solidFill>
                            <a:schemeClr val="tx1"/>
                          </a:solidFill>
                        </a:rPr>
                        <a:t>Contents of Mutual Aid Achievements</a:t>
                      </a:r>
                      <a:endParaRPr kumimoji="1" lang="ja-JP" altLang="en-US" sz="1100" b="0" dirty="0">
                        <a:solidFill>
                          <a:schemeClr val="tx1"/>
                        </a:solidFill>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100" b="0" dirty="0">
                          <a:solidFill>
                            <a:schemeClr val="tx1"/>
                          </a:solidFill>
                        </a:rPr>
                        <a:t>VC signature verification</a:t>
                      </a:r>
                      <a:endParaRPr kumimoji="1" lang="ja-JP" altLang="en-US" sz="1100" b="0" dirty="0">
                        <a:solidFill>
                          <a:schemeClr val="tx1"/>
                        </a:solidFill>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100" b="0" dirty="0">
                          <a:solidFill>
                            <a:schemeClr val="tx1"/>
                          </a:solidFill>
                        </a:rPr>
                        <a:t>Mutual aid application B, third-party companies</a:t>
                      </a:r>
                      <a:endParaRPr kumimoji="1" lang="ja-JP" altLang="en-US" sz="1100" b="0" dirty="0">
                        <a:solidFill>
                          <a:schemeClr val="tx1"/>
                        </a:solidFill>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327773">
                <a:tc>
                  <a:txBody>
                    <a:bodyPr/>
                    <a:lstStyle/>
                    <a:p>
                      <a:r>
                        <a:rPr kumimoji="1" lang="en-US" altLang="ja-JP" sz="1100" b="0" dirty="0">
                          <a:solidFill>
                            <a:schemeClr val="tx1"/>
                          </a:solidFill>
                        </a:rPr>
                        <a:t>Identity verification + alpha information</a:t>
                      </a:r>
                      <a:endParaRPr kumimoji="1" lang="ja-JP" altLang="en-US" sz="1100" b="0" dirty="0">
                        <a:solidFill>
                          <a:schemeClr val="tx1"/>
                        </a:solidFill>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100" b="0" dirty="0">
                          <a:solidFill>
                            <a:schemeClr val="tx1"/>
                          </a:solidFill>
                        </a:rPr>
                        <a:t>Achievements and course history on the mutual aid application</a:t>
                      </a:r>
                      <a:endParaRPr kumimoji="1" lang="ja-JP" altLang="en-US" sz="1100" b="0" dirty="0">
                        <a:solidFill>
                          <a:schemeClr val="tx1"/>
                        </a:solidFill>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100" b="0" dirty="0">
                          <a:solidFill>
                            <a:schemeClr val="tx1"/>
                          </a:solidFill>
                        </a:rPr>
                        <a:t>Signature verification of VC</a:t>
                      </a:r>
                      <a:endParaRPr kumimoji="1" lang="ja-JP" altLang="en-US" sz="1100" b="0" dirty="0">
                        <a:solidFill>
                          <a:schemeClr val="tx1"/>
                        </a:solidFill>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100" b="0" dirty="0">
                          <a:solidFill>
                            <a:schemeClr val="tx1"/>
                          </a:solidFill>
                        </a:rPr>
                        <a:t>Mutual aid application B, third-party company</a:t>
                      </a:r>
                      <a:endParaRPr kumimoji="1" lang="ja-JP" altLang="en-US" sz="1100" b="0" dirty="0">
                        <a:solidFill>
                          <a:schemeClr val="tx1"/>
                        </a:solidFill>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9" name="正方形/長方形 8"/>
          <p:cNvSpPr/>
          <p:nvPr/>
        </p:nvSpPr>
        <p:spPr>
          <a:xfrm>
            <a:off x="1568918" y="801913"/>
            <a:ext cx="8157510" cy="1831271"/>
          </a:xfrm>
          <a:prstGeom prst="rect">
            <a:avLst/>
          </a:prstGeom>
        </p:spPr>
        <p:txBody>
          <a:bodyPr wrap="square" lIns="36000" tIns="0" rIns="36000" bIns="0">
            <a:sp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400" b="0" i="0" u="none" strike="noStrike" kern="1200" cap="none" spc="0" normalizeH="0" baseline="0" noProof="0" dirty="0">
                <a:ln>
                  <a:noFill/>
                </a:ln>
                <a:effectLst/>
                <a:uLnTx/>
                <a:uFillTx/>
                <a:latin typeface="Arial"/>
                <a:ea typeface="Meiryo UI"/>
                <a:cs typeface="+mn-cs"/>
              </a:rPr>
              <a:t>To issue a digital certificate of the activity results in the Mutual Aid App and to improve the trust of the supporter, the authenticity of the results is verified by the signature verification of the VC. The VC of a supporter issued by Mutual Aid App A is verified by another Mutual Aid App B according to the use case.</a:t>
            </a:r>
          </a:p>
          <a:p>
            <a:pPr marL="182563" marR="0" lvl="0" indent="-1825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u="sng" dirty="0">
                <a:latin typeface="Arial"/>
                <a:ea typeface="Meiryo UI"/>
                <a:cs typeface="+mn-cs"/>
              </a:rPr>
              <a:t>【</a:t>
            </a:r>
            <a:r>
              <a:rPr kumimoji="1" lang="en-US" altLang="ja-JP" sz="1100" b="0" i="0" u="sng" strike="noStrike" kern="1200" cap="none" spc="0" normalizeH="0" baseline="0" noProof="0" dirty="0">
                <a:ln>
                  <a:noFill/>
                </a:ln>
                <a:effectLst/>
                <a:uLnTx/>
                <a:uFillTx/>
                <a:latin typeface="Arial"/>
                <a:ea typeface="Meiryo UI"/>
                <a:cs typeface="+mn-cs"/>
              </a:rPr>
              <a:t>Use Case 1】 Trusted Profile</a:t>
            </a:r>
            <a:br>
              <a:rPr kumimoji="1" lang="en-US" altLang="ja-JP" sz="1100" b="0" i="0" u="none" strike="noStrike" kern="1200" cap="none" spc="0" normalizeH="0" baseline="0" noProof="0" dirty="0">
                <a:ln>
                  <a:noFill/>
                </a:ln>
                <a:effectLst/>
                <a:uLnTx/>
                <a:uFillTx/>
                <a:latin typeface="Arial"/>
                <a:ea typeface="Meiryo UI"/>
                <a:cs typeface="+mn-cs"/>
              </a:rPr>
            </a:br>
            <a:r>
              <a:rPr kumimoji="1" lang="en-US" altLang="ja-JP" sz="1100" b="0" i="0" u="none" strike="noStrike" kern="1200" cap="none" spc="0" normalizeH="0" baseline="0" noProof="0" dirty="0">
                <a:ln>
                  <a:noFill/>
                </a:ln>
                <a:effectLst/>
                <a:uLnTx/>
                <a:uFillTx/>
                <a:latin typeface="Arial"/>
                <a:ea typeface="Meiryo UI"/>
                <a:cs typeface="+mn-cs"/>
              </a:rPr>
              <a:t>The scope of trust verification for online profiles can be expanded by linking digital certificates whose issuers are trusted.</a:t>
            </a:r>
          </a:p>
          <a:p>
            <a:pPr marL="182563" marR="0" lvl="0" indent="-1825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sng" strike="noStrike" kern="1200" cap="none" spc="0" normalizeH="0" baseline="0" noProof="0" dirty="0">
                <a:ln>
                  <a:noFill/>
                </a:ln>
                <a:effectLst/>
                <a:uLnTx/>
                <a:uFillTx/>
                <a:latin typeface="Arial"/>
                <a:ea typeface="Meiryo UI"/>
                <a:cs typeface="+mn-cs"/>
              </a:rPr>
              <a:t>【Use Case 2】 Incentives from beverage manufacturers</a:t>
            </a:r>
            <a:br>
              <a:rPr kumimoji="1" lang="en-US" altLang="ja-JP" sz="1100" b="0" i="0" u="none" strike="noStrike" kern="1200" cap="none" spc="0" normalizeH="0" baseline="0" noProof="0" dirty="0">
                <a:ln>
                  <a:noFill/>
                </a:ln>
                <a:effectLst/>
                <a:uLnTx/>
                <a:uFillTx/>
                <a:latin typeface="Arial"/>
                <a:ea typeface="Meiryo UI"/>
                <a:cs typeface="+mn-cs"/>
              </a:rPr>
            </a:br>
            <a:r>
              <a:rPr kumimoji="1" lang="en-US" altLang="ja-JP" sz="1100" b="0" i="0" u="none" strike="noStrike" kern="1200" cap="none" spc="0" normalizeH="0" baseline="0" noProof="0" dirty="0">
                <a:ln>
                  <a:noFill/>
                </a:ln>
                <a:effectLst/>
                <a:uLnTx/>
                <a:uFillTx/>
                <a:latin typeface="Arial"/>
                <a:ea typeface="Meiryo UI"/>
                <a:cs typeface="+mn-cs"/>
              </a:rPr>
              <a:t>Easy coordination of mutual aid performance to third-party firms can increase incentive creation opportunities and stakeholders.</a:t>
            </a:r>
          </a:p>
          <a:p>
            <a:pPr marL="182563" marR="0" lvl="0" indent="-1825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sng" strike="noStrike" kern="1200" cap="none" spc="0" normalizeH="0" baseline="0" noProof="0" dirty="0">
                <a:ln>
                  <a:noFill/>
                </a:ln>
                <a:effectLst/>
                <a:uLnTx/>
                <a:uFillTx/>
                <a:latin typeface="Arial"/>
                <a:ea typeface="Meiryo UI"/>
                <a:cs typeface="+mn-cs"/>
              </a:rPr>
              <a:t>【Use Case 3】 Nursery School Application Use Case</a:t>
            </a:r>
            <a:br>
              <a:rPr kumimoji="1" lang="en-US" altLang="ja-JP" sz="1100" b="0" i="0" u="none" strike="noStrike" kern="1200" cap="none" spc="0" normalizeH="0" baseline="0" noProof="0" dirty="0">
                <a:ln>
                  <a:noFill/>
                </a:ln>
                <a:effectLst/>
                <a:uLnTx/>
                <a:uFillTx/>
                <a:latin typeface="Arial"/>
                <a:ea typeface="Meiryo UI"/>
                <a:cs typeface="+mn-cs"/>
              </a:rPr>
            </a:br>
            <a:r>
              <a:rPr kumimoji="1" lang="en-US" altLang="ja-JP" sz="1100" b="0" i="0" u="none" strike="noStrike" kern="1200" cap="none" spc="0" normalizeH="0" baseline="0" noProof="0" dirty="0">
                <a:ln>
                  <a:noFill/>
                </a:ln>
                <a:effectLst/>
                <a:uLnTx/>
                <a:uFillTx/>
                <a:latin typeface="Arial"/>
                <a:ea typeface="Meiryo UI"/>
                <a:cs typeface="+mn-cs"/>
              </a:rPr>
              <a:t>The program will be used to add points to the adjustment index for preschool applications, thereby providing incentives for community activities and streamlining the online application process.</a:t>
            </a:r>
          </a:p>
        </p:txBody>
      </p:sp>
      <p:sp>
        <p:nvSpPr>
          <p:cNvPr id="13" name="正方形/長方形 12"/>
          <p:cNvSpPr/>
          <p:nvPr/>
        </p:nvSpPr>
        <p:spPr>
          <a:xfrm>
            <a:off x="179571" y="5199041"/>
            <a:ext cx="1279728" cy="1398609"/>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sym typeface="Arial"/>
              </a:rPr>
              <a:t>Main</a:t>
            </a:r>
            <a:br>
              <a:rPr kumimoji="1" lang="en-US" altLang="ja-JP" sz="12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sym typeface="Arial"/>
              </a:rPr>
            </a:br>
            <a:r>
              <a:rPr kumimoji="1" lang="en-US" altLang="ja-JP" sz="12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sym typeface="Arial"/>
              </a:rPr>
              <a:t>Achievements</a:t>
            </a:r>
          </a:p>
        </p:txBody>
      </p:sp>
      <p:sp>
        <p:nvSpPr>
          <p:cNvPr id="16" name="正方形/長方形 15"/>
          <p:cNvSpPr/>
          <p:nvPr/>
        </p:nvSpPr>
        <p:spPr>
          <a:xfrm>
            <a:off x="1568918" y="5199041"/>
            <a:ext cx="8157510" cy="1398609"/>
          </a:xfrm>
          <a:prstGeom prst="rect">
            <a:avLst/>
          </a:prstGeom>
          <a:solidFill>
            <a:schemeClr val="bg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Governance Formulation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The necessary items for the trust framework were organized and a document for the Mutual Aid Trust Framework was developed.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Discussions were held with experts based on the formulated document, and responsibility breakdown points for each stakeholder were organized.</a:t>
            </a:r>
          </a:p>
          <a:p>
            <a:pPr marR="0" lvl="0" algn="l" defTabSz="914400" rtl="0" eaLnBrk="1" fontAlgn="auto" latinLnBrk="0" hangingPunct="1">
              <a:lnSpc>
                <a:spcPct val="100000"/>
              </a:lnSpc>
              <a:spcBef>
                <a:spcPts val="0"/>
              </a:spcBef>
              <a:spcAft>
                <a:spcPts val="0"/>
              </a:spcAft>
              <a:buClrTx/>
              <a:buSzTx/>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Business validation (including UX/UI)</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Examined customer experience use cases that would improve the trust scope by leveraging mutual aid achievements.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Created mockups of the examined use cases and conducted UI/UX research through user interviews.</a:t>
            </a:r>
          </a:p>
        </p:txBody>
      </p:sp>
      <p:sp>
        <p:nvSpPr>
          <p:cNvPr id="14" name="正方形/長方形 13"/>
          <p:cNvSpPr/>
          <p:nvPr/>
        </p:nvSpPr>
        <p:spPr>
          <a:xfrm>
            <a:off x="1568918" y="3681940"/>
            <a:ext cx="8157510" cy="720000"/>
          </a:xfrm>
          <a:prstGeom prst="rect">
            <a:avLst/>
          </a:prstGeom>
          <a:solidFill>
            <a:schemeClr val="bg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A trust framework was developed that could be agreed upon among multiple stakeholders, with reference to prior accreditation systems.</a:t>
            </a:r>
          </a:p>
        </p:txBody>
      </p:sp>
      <p:sp>
        <p:nvSpPr>
          <p:cNvPr id="12" name="テキスト プレースホルダー 2"/>
          <p:cNvSpPr>
            <a:spLocks noGrp="1"/>
          </p:cNvSpPr>
          <p:nvPr>
            <p:ph type="body" sz="quarter" idx="15"/>
          </p:nvPr>
        </p:nvSpPr>
        <p:spPr>
          <a:xfrm>
            <a:off x="417612" y="161908"/>
            <a:ext cx="9156599" cy="468000"/>
          </a:xfrm>
          <a:prstGeom prst="rect">
            <a:avLst/>
          </a:prstGeom>
        </p:spPr>
        <p:txBody>
          <a:bodyPr wrap="square" lIns="0" tIns="45720" rIns="0" bIns="45720" anchor="t">
            <a:noAutofit/>
          </a:bodyPr>
          <a:lstStyle/>
          <a:p>
            <a:r>
              <a:rPr lang="en-US" altLang="ja-JP" b="1" dirty="0">
                <a:solidFill>
                  <a:schemeClr val="tx1"/>
                </a:solidFill>
                <a:latin typeface="Meiryo UI" panose="020B0604030504040204" pitchFamily="34" charset="-128"/>
                <a:ea typeface="Meiryo UI" panose="020B0604030504040204" pitchFamily="34" charset="-128"/>
              </a:rPr>
              <a:t>Trust formation ecosystem across mutual aid applications</a:t>
            </a:r>
            <a:r>
              <a:rPr lang="ja-JP" altLang="en-US" b="1" dirty="0">
                <a:solidFill>
                  <a:schemeClr val="tx1"/>
                </a:solidFill>
                <a:latin typeface="Meiryo UI" panose="020B0604030504040204" pitchFamily="34" charset="-128"/>
                <a:ea typeface="Meiryo UI" panose="020B0604030504040204" pitchFamily="34" charset="-128"/>
              </a:rPr>
              <a:t>（</a:t>
            </a:r>
            <a:r>
              <a:rPr lang="en-US" altLang="ja-JP" b="1" dirty="0">
                <a:solidFill>
                  <a:schemeClr val="tx1"/>
                </a:solidFill>
                <a:latin typeface="Meiryo UI" panose="020B0604030504040204" pitchFamily="34" charset="-128"/>
                <a:ea typeface="Meiryo UI" panose="020B0604030504040204" pitchFamily="34" charset="-128"/>
              </a:rPr>
              <a:t>Dai Nippon Printing Co., Ltd.</a:t>
            </a:r>
            <a:r>
              <a:rPr lang="ja-JP" altLang="en-US" b="1" dirty="0">
                <a:solidFill>
                  <a:schemeClr val="tx1"/>
                </a:solidFill>
                <a:latin typeface="Meiryo UI" panose="020B0604030504040204" pitchFamily="34" charset="-128"/>
                <a:ea typeface="Meiryo UI" panose="020B0604030504040204" pitchFamily="34" charset="-128"/>
              </a:rPr>
              <a:t>）（</a:t>
            </a:r>
            <a:r>
              <a:rPr lang="en-US" altLang="ja-JP" dirty="0">
                <a:solidFill>
                  <a:schemeClr val="tx1"/>
                </a:solidFill>
                <a:latin typeface="Meiryo UI" panose="020B0604030504040204" pitchFamily="34" charset="-128"/>
                <a:ea typeface="Meiryo UI" panose="020B0604030504040204" pitchFamily="34" charset="-128"/>
              </a:rPr>
              <a:t>2</a:t>
            </a:r>
            <a:r>
              <a:rPr lang="en-US" altLang="ja-JP" b="1" dirty="0">
                <a:solidFill>
                  <a:schemeClr val="tx1"/>
                </a:solidFill>
                <a:latin typeface="Meiryo UI" panose="020B0604030504040204" pitchFamily="34" charset="-128"/>
                <a:ea typeface="Meiryo UI" panose="020B0604030504040204" pitchFamily="34" charset="-128"/>
              </a:rPr>
              <a:t>/2</a:t>
            </a:r>
            <a:r>
              <a:rPr lang="ja-JP" altLang="en-US" b="1" dirty="0">
                <a:solidFill>
                  <a:schemeClr val="tx1"/>
                </a:solidFill>
                <a:latin typeface="Meiryo UI" panose="020B0604030504040204" pitchFamily="34" charset="-128"/>
                <a:ea typeface="Meiryo UI" panose="020B0604030504040204" pitchFamily="34" charset="-128"/>
              </a:rPr>
              <a:t>）</a:t>
            </a:r>
            <a:endParaRPr kumimoji="1" lang="en-US" altLang="ja-JP" b="1" dirty="0">
              <a:solidFill>
                <a:schemeClr val="tx1"/>
              </a:solidFill>
              <a:latin typeface="Meiryo UI" panose="020B0604030504040204" pitchFamily="34" charset="-128"/>
              <a:ea typeface="Meiryo UI" panose="020B0604030504040204" pitchFamily="34" charset="-128"/>
            </a:endParaRPr>
          </a:p>
        </p:txBody>
      </p:sp>
      <p:sp>
        <p:nvSpPr>
          <p:cNvPr id="3" name="正方形/長方形 2">
            <a:extLst>
              <a:ext uri="{FF2B5EF4-FFF2-40B4-BE49-F238E27FC236}">
                <a16:creationId xmlns:a16="http://schemas.microsoft.com/office/drawing/2014/main" id="{328A48E4-63F9-097F-91F5-445E32261EC8}"/>
              </a:ext>
            </a:extLst>
          </p:cNvPr>
          <p:cNvSpPr/>
          <p:nvPr/>
        </p:nvSpPr>
        <p:spPr>
          <a:xfrm>
            <a:off x="179570" y="4438495"/>
            <a:ext cx="1279728" cy="720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36000" rIns="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Business validation (including UX/UI)</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6" name="正方形/長方形 5">
            <a:extLst>
              <a:ext uri="{FF2B5EF4-FFF2-40B4-BE49-F238E27FC236}">
                <a16:creationId xmlns:a16="http://schemas.microsoft.com/office/drawing/2014/main" id="{26C4BC62-EEB8-0E2E-885A-1076A8006D05}"/>
              </a:ext>
            </a:extLst>
          </p:cNvPr>
          <p:cNvSpPr/>
          <p:nvPr/>
        </p:nvSpPr>
        <p:spPr>
          <a:xfrm>
            <a:off x="179570" y="3681940"/>
            <a:ext cx="1279728" cy="720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36000" rIns="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Development of governance and community activities</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5" name="正方形/長方形 14">
            <a:extLst>
              <a:ext uri="{FF2B5EF4-FFF2-40B4-BE49-F238E27FC236}">
                <a16:creationId xmlns:a16="http://schemas.microsoft.com/office/drawing/2014/main" id="{F7F39B0E-5EB2-C0A5-6F26-831527C81C20}"/>
              </a:ext>
            </a:extLst>
          </p:cNvPr>
          <p:cNvSpPr/>
          <p:nvPr/>
        </p:nvSpPr>
        <p:spPr>
          <a:xfrm>
            <a:off x="1568918" y="4438495"/>
            <a:ext cx="8157510" cy="720000"/>
          </a:xfrm>
          <a:prstGeom prst="rect">
            <a:avLst/>
          </a:prstGeom>
          <a:solidFill>
            <a:schemeClr val="bg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cs typeface="+mn-cs"/>
              </a:rPr>
              <a:t>We discussed with the mutual aid application vendor how to display and link mutual aid achievements, including the creation of a demo screen for Wallet, which accumulates mutual aid achievements, and examined ways to promote the benefits through a more intuitive user experience.</a:t>
            </a:r>
          </a:p>
        </p:txBody>
      </p:sp>
      <p:sp>
        <p:nvSpPr>
          <p:cNvPr id="10" name="スライド番号プレースホルダー 3">
            <a:extLst>
              <a:ext uri="{FF2B5EF4-FFF2-40B4-BE49-F238E27FC236}">
                <a16:creationId xmlns:a16="http://schemas.microsoft.com/office/drawing/2014/main" id="{3CC2AAB5-0B1C-522D-3E49-26279EDD76B1}"/>
              </a:ext>
            </a:extLst>
          </p:cNvPr>
          <p:cNvSpPr>
            <a:spLocks noGrp="1"/>
          </p:cNvSpPr>
          <p:nvPr>
            <p:ph type="sldNum" sz="quarter" idx="11"/>
          </p:nvPr>
        </p:nvSpPr>
        <p:spPr>
          <a:xfrm>
            <a:off x="417600" y="6588000"/>
            <a:ext cx="180000" cy="169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EB1B23-9AF8-425B-BAD7-B9FA00F18833}" type="slidenum">
              <a:rPr kumimoji="0" lang="ja-JP" altLang="en-US" sz="900" b="0" i="0" u="none" strike="noStrike" kern="1200" cap="none" spc="0" normalizeH="0" baseline="0" noProof="0" smtClean="0">
                <a:ln>
                  <a:noFill/>
                </a:ln>
                <a:solidFill>
                  <a:prstClr val="black"/>
                </a:solidFill>
                <a:effectLst/>
                <a:uLnTx/>
                <a:uFillTx/>
                <a:latin typeface="Meiryo UI"/>
                <a:ea typeface="Meiryo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ja-JP" altLang="en-US" sz="900" b="0" i="0" u="none" strike="noStrike" kern="1200" cap="none" spc="0" normalizeH="0" baseline="0" noProof="0" dirty="0">
              <a:ln>
                <a:noFill/>
              </a:ln>
              <a:solidFill>
                <a:prstClr val="black"/>
              </a:solidFill>
              <a:effectLst/>
              <a:uLnTx/>
              <a:uFillTx/>
              <a:latin typeface="Meiryo UI"/>
              <a:ea typeface="Meiryo UI"/>
              <a:cs typeface="+mn-cs"/>
              <a:sym typeface="+mn-lt"/>
            </a:endParaRPr>
          </a:p>
        </p:txBody>
      </p:sp>
    </p:spTree>
    <p:extLst>
      <p:ext uri="{BB962C8B-B14F-4D97-AF65-F5344CB8AC3E}">
        <p14:creationId xmlns:p14="http://schemas.microsoft.com/office/powerpoint/2010/main" val="32083261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CF3416-0D0E-41CC-8380-2A5F459DD86B}">
  <ds:schemaRefs>
    <ds:schemaRef ds:uri="http://schemas.microsoft.com/office/2006/metadata/properties"/>
    <ds:schemaRef ds:uri="http://schemas.microsoft.com/office/infopath/2007/PartnerControls"/>
    <ds:schemaRef ds:uri="ff5bdd6e-cdf8-469d-93d0-f7a8c007309d"/>
    <ds:schemaRef ds:uri="b8d61b6e-2b10-43a3-a2ce-3f7d4d0c929e"/>
    <ds:schemaRef ds:uri="3ee3c186-374b-4b65-9031-a615a56be800"/>
    <ds:schemaRef ds:uri="af856fba-687e-4913-b430-d4dfd88781c0"/>
  </ds:schemaRefs>
</ds:datastoreItem>
</file>

<file path=customXml/itemProps2.xml><?xml version="1.0" encoding="utf-8"?>
<ds:datastoreItem xmlns:ds="http://schemas.openxmlformats.org/officeDocument/2006/customXml" ds:itemID="{33D0CB21-C756-4CD5-8714-334A7D3987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683D2E-C8B3-4D14-A381-9C92F540CD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810</Words>
  <Application>Microsoft Office PowerPoint</Application>
  <PresentationFormat>A4 210 x 297 mm</PresentationFormat>
  <Paragraphs>71</Paragraphs>
  <Slides>2</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1" baseType="lpstr">
      <vt:lpstr>Meiryo UI</vt:lpstr>
      <vt:lpstr>メイリオ</vt:lpstr>
      <vt:lpstr>Arial</vt:lpstr>
      <vt:lpstr>Calibri</vt:lpstr>
      <vt:lpstr>Calibri Light</vt:lpstr>
      <vt:lpstr>Verdana</vt:lpstr>
      <vt:lpstr>Wingdings</vt:lpstr>
      <vt:lpstr>DT Template_A4_J_202201</vt:lpstr>
      <vt:lpstr>think-cell スライド</vt:lpstr>
      <vt:lpstr>Trust formation ecosystem across mutual aid applications（Dai Nippon Printing Co., Ltd.）（1/2）</vt:lpstr>
      <vt:lpstr>PowerPoint プレゼンテーション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2024-03-22T15:33:48Z</dcterms:created>
  <dcterms:modified xsi:type="dcterms:W3CDTF">2024-06-04T08:01:19Z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2024-03-22T15:33:51Z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caecaba1-88e5-49a9-8042-7489271661d3</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