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65" r:id="rId4"/>
  </p:sldMasterIdLst>
  <p:notesMasterIdLst>
    <p:notesMasterId r:id="rId7"/>
  </p:notesMasterIdLst>
  <p:handoutMasterIdLst>
    <p:handoutMasterId r:id="rId8"/>
  </p:handoutMasterIdLst>
  <p:sldIdLst>
    <p:sldId id="2147472653" r:id="rId5"/>
    <p:sldId id="2147472658"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16" autoAdjust="0"/>
    <p:restoredTop sz="96391" autoAdjust="0"/>
  </p:normalViewPr>
  <p:slideViewPr>
    <p:cSldViewPr snapToGrid="0" showGuides="1">
      <p:cViewPr varScale="1">
        <p:scale>
          <a:sx n="73" d="100"/>
          <a:sy n="73" d="100"/>
        </p:scale>
        <p:origin x="636"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9411889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3251312978"/>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20E84AC-8395-D52F-57C2-E14A47C8BAFC}"/>
              </a:ext>
            </a:extLst>
          </p:cNvPr>
          <p:cNvGraphicFramePr>
            <a:graphicFrameLocks noChangeAspect="1"/>
          </p:cNvGraphicFramePr>
          <p:nvPr userDrawn="1">
            <p:custDataLst>
              <p:tags r:id="rId3"/>
            </p:custDataLst>
            <p:extLst>
              <p:ext uri="{D42A27DB-BD31-4B8C-83A1-F6EECF244321}">
                <p14:modId xmlns:p14="http://schemas.microsoft.com/office/powerpoint/2010/main" val="817662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220E84AC-8395-D52F-57C2-E14A47C8BAF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960804617"/>
      </p:ext>
    </p:extLst>
  </p:cSld>
  <p:clrMap bg1="lt1" tx1="dk1" bg2="lt2" tx2="dk2" accent1="accent1" accent2="accent2" accent3="accent3" accent4="accent4" accent5="accent5" accent6="accent6" hlink="hlink" folHlink="folHlink"/>
  <p:sldLayoutIdLst>
    <p:sldLayoutId id="2147483969" r:id="rId1"/>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5.sv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hyperlink" Target="https://github.com/OWND-Project/" TargetMode="External"/><Relationship Id="rId5" Type="http://schemas.openxmlformats.org/officeDocument/2006/relationships/image" Target="../media/image1.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15133945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07061" y="69367"/>
            <a:ext cx="9072000" cy="369683"/>
          </a:xfrm>
        </p:spPr>
        <p:txBody>
          <a:bodyPr vert="horz"/>
          <a:lstStyle/>
          <a:p>
            <a:r>
              <a:rPr lang="ja-JP" altLang="en-US" sz="1600" b="1">
                <a:latin typeface="Meiryo UI" panose="020B0604030504040204" pitchFamily="50" charset="-128"/>
                <a:ea typeface="Meiryo UI" panose="020B0604030504040204" pitchFamily="50" charset="-128"/>
              </a:rPr>
              <a:t>ウォレットによるアイデンティティ管理とオンラインコミュニケーション（株式会社</a:t>
            </a:r>
            <a:r>
              <a:rPr lang="en-US" altLang="ja-JP" sz="1600" dirty="0" err="1">
                <a:latin typeface="Meiryo UI" panose="020B0604030504040204" pitchFamily="50" charset="-128"/>
                <a:ea typeface="Meiryo UI" panose="020B0604030504040204" pitchFamily="50" charset="-128"/>
              </a:rPr>
              <a:t>DataSign</a:t>
            </a:r>
            <a:r>
              <a:rPr lang="ja-JP" altLang="en-US" sz="1600" b="1">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1/2</a:t>
            </a:r>
            <a:r>
              <a:rPr lang="ja-JP" altLang="en-US" sz="1600" dirty="0">
                <a:latin typeface="Meiryo UI" panose="020B0604030504040204" pitchFamily="50" charset="-128"/>
                <a:ea typeface="Meiryo UI" panose="020B0604030504040204" pitchFamily="50" charset="-128"/>
              </a:rPr>
              <a:t>）</a:t>
            </a:r>
            <a:endParaRPr kumimoji="1" lang="ja-JP" altLang="en-US" sz="1600" dirty="0">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794EC9D3-FEA8-199A-5803-ADA67664BBAA}"/>
              </a:ext>
            </a:extLst>
          </p:cNvPr>
          <p:cNvSpPr/>
          <p:nvPr/>
        </p:nvSpPr>
        <p:spPr>
          <a:xfrm>
            <a:off x="144567" y="534314"/>
            <a:ext cx="4504477" cy="240389"/>
          </a:xfrm>
          <a:prstGeom prst="rect">
            <a:avLst/>
          </a:prstGeom>
          <a:solidFill>
            <a:sysClr val="window" lastClr="FFFFFF">
              <a:lumMod val="50000"/>
            </a:sysClr>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u="none" strike="noStrike" kern="0" cap="none" spc="0" normalizeH="0" baseline="0" noProof="0">
                <a:ln>
                  <a:noFill/>
                </a:ln>
                <a:solidFill>
                  <a:prstClr val="white"/>
                </a:solidFill>
                <a:effectLst/>
                <a:uLnTx/>
                <a:uFillTx/>
                <a:latin typeface="Meiryo UI" panose="020B0604030504040204" pitchFamily="34" charset="-128"/>
                <a:ea typeface="Meiryo UI" panose="020B0604030504040204" pitchFamily="34" charset="-128"/>
              </a:rPr>
              <a:t>現在の課題（ペインポイント）</a:t>
            </a:r>
          </a:p>
        </p:txBody>
      </p:sp>
      <p:sp>
        <p:nvSpPr>
          <p:cNvPr id="70" name="正方形/長方形 69">
            <a:extLst>
              <a:ext uri="{FF2B5EF4-FFF2-40B4-BE49-F238E27FC236}">
                <a16:creationId xmlns:a16="http://schemas.microsoft.com/office/drawing/2014/main" id="{4D040916-6E65-C405-4691-5F298D048CF5}"/>
              </a:ext>
            </a:extLst>
          </p:cNvPr>
          <p:cNvSpPr/>
          <p:nvPr/>
        </p:nvSpPr>
        <p:spPr>
          <a:xfrm>
            <a:off x="5256957" y="534314"/>
            <a:ext cx="4428000" cy="228338"/>
          </a:xfrm>
          <a:prstGeom prst="rect">
            <a:avLst/>
          </a:prstGeom>
          <a:solidFill>
            <a:srgbClr val="86BC25"/>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u="none" strike="noStrike" kern="0" cap="none" spc="0" normalizeH="0" baseline="0" noProof="0">
                <a:ln>
                  <a:noFill/>
                </a:ln>
                <a:solidFill>
                  <a:prstClr val="white"/>
                </a:solidFill>
                <a:effectLst/>
                <a:uLnTx/>
                <a:uFillTx/>
                <a:latin typeface="Meiryo UI" panose="020B0604030504040204" pitchFamily="34" charset="-128"/>
                <a:ea typeface="Meiryo UI" panose="020B0604030504040204" pitchFamily="34" charset="-128"/>
              </a:rPr>
              <a:t>Trusted Web</a:t>
            </a:r>
            <a:r>
              <a:rPr kumimoji="1" lang="ja-JP" altLang="en-US" sz="1400" u="none" strike="noStrike" kern="0" cap="none" spc="0" normalizeH="0" baseline="0" noProof="0">
                <a:ln>
                  <a:noFill/>
                </a:ln>
                <a:solidFill>
                  <a:prstClr val="white"/>
                </a:solidFill>
                <a:effectLst/>
                <a:uLnTx/>
                <a:uFillTx/>
                <a:latin typeface="Meiryo UI" panose="020B0604030504040204" pitchFamily="34" charset="-128"/>
                <a:ea typeface="Meiryo UI" panose="020B0604030504040204" pitchFamily="34" charset="-128"/>
              </a:rPr>
              <a:t>の実現により解決する内容</a:t>
            </a:r>
          </a:p>
        </p:txBody>
      </p:sp>
      <p:sp>
        <p:nvSpPr>
          <p:cNvPr id="71" name="二等辺三角形 47">
            <a:extLst>
              <a:ext uri="{FF2B5EF4-FFF2-40B4-BE49-F238E27FC236}">
                <a16:creationId xmlns:a16="http://schemas.microsoft.com/office/drawing/2014/main" id="{A576E2E7-8CE0-559E-BCBC-96EB1F931AB9}"/>
              </a:ext>
            </a:extLst>
          </p:cNvPr>
          <p:cNvSpPr/>
          <p:nvPr/>
        </p:nvSpPr>
        <p:spPr>
          <a:xfrm rot="5400000">
            <a:off x="2490560" y="3696648"/>
            <a:ext cx="4737428" cy="196502"/>
          </a:xfrm>
          <a:prstGeom prst="triangle">
            <a:avLst/>
          </a:prstGeom>
          <a:solidFill>
            <a:sysClr val="window" lastClr="FFFFFF">
              <a:lumMod val="75000"/>
            </a:sysClr>
          </a:solidFill>
          <a:ln w="3175" cap="flat" cmpd="sng" algn="ctr">
            <a:no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ja-JP" altLang="en-US" sz="14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endParaRPr>
          </a:p>
        </p:txBody>
      </p:sp>
      <p:sp>
        <p:nvSpPr>
          <p:cNvPr id="72" name="正方形/長方形 71">
            <a:extLst>
              <a:ext uri="{FF2B5EF4-FFF2-40B4-BE49-F238E27FC236}">
                <a16:creationId xmlns:a16="http://schemas.microsoft.com/office/drawing/2014/main" id="{B34BC1EC-EFD7-F5D6-3E6B-E7BC0E35CCBF}"/>
              </a:ext>
            </a:extLst>
          </p:cNvPr>
          <p:cNvSpPr/>
          <p:nvPr/>
        </p:nvSpPr>
        <p:spPr>
          <a:xfrm>
            <a:off x="144568" y="774703"/>
            <a:ext cx="4504478" cy="1932707"/>
          </a:xfrm>
          <a:prstGeom prst="rect">
            <a:avLst/>
          </a:prstGeom>
          <a:solidFill>
            <a:sysClr val="window" lastClr="FFFFFF">
              <a:lumMod val="95000"/>
            </a:sysClr>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生活者</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1</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は</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SNS</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事業者のログイン機能を使うと便利だが、よく知らないサービス事業者に</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SNS</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事業者が管理する属性情報を渡したくない</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生活者</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1</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は特定の</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SNS</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を用いてメッセージを送ろうとすると、生活者</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2 (</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友だちや取引先</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もその特定の</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SNS</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を利用していないとメッセージが送信できない。メールは送信者の検証ができず安全ではない</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サービス事業者は利用者の属性の確認・検証を行いたいが、本人確認はコストが高く、利用者の</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UX</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を阻害してしまう</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サービス事業者は生活者に簡便な会員登録方法を提供したいが、複数の</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SNS</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に対応すると、逆に</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UX</a:t>
            </a:r>
            <a:r>
              <a:rPr kumimoji="0" lang="ja-JP" altLang="en-US"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を阻害してしまう</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p:txBody>
      </p:sp>
      <p:sp>
        <p:nvSpPr>
          <p:cNvPr id="73" name="正方形/長方形 72">
            <a:extLst>
              <a:ext uri="{FF2B5EF4-FFF2-40B4-BE49-F238E27FC236}">
                <a16:creationId xmlns:a16="http://schemas.microsoft.com/office/drawing/2014/main" id="{62AC259A-C331-E771-7397-A90C917F0512}"/>
              </a:ext>
            </a:extLst>
          </p:cNvPr>
          <p:cNvSpPr/>
          <p:nvPr/>
        </p:nvSpPr>
        <p:spPr>
          <a:xfrm>
            <a:off x="5256957" y="762652"/>
            <a:ext cx="4428000" cy="1955391"/>
          </a:xfrm>
          <a:prstGeom prst="rect">
            <a:avLst/>
          </a:prstGeom>
          <a:solidFill>
            <a:srgbClr val="86BC25">
              <a:lumMod val="20000"/>
              <a:lumOff val="80000"/>
            </a:srgbClr>
          </a:solidFill>
          <a:ln w="3175" cap="flat" cmpd="sng" algn="ctr">
            <a:solidFill>
              <a:sysClr val="windowText" lastClr="000000"/>
            </a:solidFill>
            <a:prstDash val="soli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生活者</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1</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は特定の事業者に依存ぜず、サービス事業者や生活者</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2(</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友だち</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取引先</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に自分の意思で必要最小限の属性情報を渡すことができる</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生活者</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1</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は特定の事業者に依存ぜず、サービス事業者や生活者</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2(</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友だち</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取引先</a:t>
            </a:r>
            <a:r>
              <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rPr>
              <a:t>)</a:t>
            </a: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と相互に属性情報を検証し、合意した範囲で安全なオンラインコミュニケーションができる</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a:p>
            <a:pPr marL="342900" indent="-342900">
              <a:spcBef>
                <a:spcPts val="300"/>
              </a:spcBef>
              <a:buFont typeface="Arial" panose="020B0604020202020204" pitchFamily="34" charset="0"/>
              <a:buChar char="•"/>
              <a:defRPr/>
            </a:pPr>
            <a:r>
              <a:rPr lang="ja-JP" altLang="en-US" sz="1200">
                <a:solidFill>
                  <a:schemeClr val="tx1"/>
                </a:solidFill>
                <a:latin typeface="Meiryo UI" panose="020B0604030504040204" pitchFamily="34" charset="-128"/>
                <a:ea typeface="Meiryo UI" panose="020B0604030504040204" pitchFamily="34" charset="-128"/>
              </a:rPr>
              <a:t>生活者</a:t>
            </a:r>
            <a:r>
              <a:rPr lang="en-US" altLang="ja-JP" sz="1200" dirty="0">
                <a:solidFill>
                  <a:schemeClr val="tx1"/>
                </a:solidFill>
                <a:latin typeface="Meiryo UI" panose="020B0604030504040204" pitchFamily="34" charset="-128"/>
                <a:ea typeface="Meiryo UI" panose="020B0604030504040204" pitchFamily="34" charset="-128"/>
              </a:rPr>
              <a:t>2(</a:t>
            </a:r>
            <a:r>
              <a:rPr lang="ja-JP" altLang="en-US" sz="1200">
                <a:solidFill>
                  <a:schemeClr val="tx1"/>
                </a:solidFill>
                <a:latin typeface="Meiryo UI" panose="020B0604030504040204" pitchFamily="34" charset="-128"/>
                <a:ea typeface="Meiryo UI" panose="020B0604030504040204" pitchFamily="34" charset="-128"/>
              </a:rPr>
              <a:t>友だち</a:t>
            </a:r>
            <a:r>
              <a:rPr lang="en-US" altLang="ja-JP" sz="1200" dirty="0">
                <a:solidFill>
                  <a:schemeClr val="tx1"/>
                </a:solidFill>
                <a:latin typeface="Meiryo UI" panose="020B0604030504040204" pitchFamily="34" charset="-128"/>
                <a:ea typeface="Meiryo UI" panose="020B0604030504040204" pitchFamily="34" charset="-128"/>
              </a:rPr>
              <a:t>/</a:t>
            </a:r>
            <a:r>
              <a:rPr lang="ja-JP" altLang="en-US" sz="1200">
                <a:solidFill>
                  <a:schemeClr val="tx1"/>
                </a:solidFill>
                <a:latin typeface="Meiryo UI" panose="020B0604030504040204" pitchFamily="34" charset="-128"/>
                <a:ea typeface="Meiryo UI" panose="020B0604030504040204" pitchFamily="34" charset="-128"/>
              </a:rPr>
              <a:t>取引先</a:t>
            </a:r>
            <a:r>
              <a:rPr lang="en-US" altLang="ja-JP" sz="1200" dirty="0">
                <a:solidFill>
                  <a:schemeClr val="tx1"/>
                </a:solidFill>
                <a:latin typeface="Meiryo UI" panose="020B0604030504040204" pitchFamily="34" charset="-128"/>
                <a:ea typeface="Meiryo UI" panose="020B0604030504040204" pitchFamily="34" charset="-128"/>
              </a:rPr>
              <a:t>)</a:t>
            </a:r>
            <a:r>
              <a:rPr lang="ja-JP" altLang="en-US" sz="1200">
                <a:solidFill>
                  <a:schemeClr val="tx1"/>
                </a:solidFill>
                <a:latin typeface="Meiryo UI" panose="020B0604030504040204" pitchFamily="34" charset="-128"/>
                <a:ea typeface="Meiryo UI" panose="020B0604030504040204" pitchFamily="34" charset="-128"/>
              </a:rPr>
              <a:t>も上記</a:t>
            </a:r>
            <a:r>
              <a:rPr lang="en-US" altLang="ja-JP" sz="1200" dirty="0">
                <a:solidFill>
                  <a:schemeClr val="tx1"/>
                </a:solidFill>
                <a:latin typeface="Meiryo UI" panose="020B0604030504040204" pitchFamily="34" charset="-128"/>
                <a:ea typeface="Meiryo UI" panose="020B0604030504040204" pitchFamily="34" charset="-128"/>
              </a:rPr>
              <a:t>2</a:t>
            </a:r>
            <a:r>
              <a:rPr lang="ja-JP" altLang="en-US" sz="1200">
                <a:solidFill>
                  <a:schemeClr val="tx1"/>
                </a:solidFill>
                <a:latin typeface="Meiryo UI" panose="020B0604030504040204" pitchFamily="34" charset="-128"/>
                <a:ea typeface="Meiryo UI" panose="020B0604030504040204" pitchFamily="34" charset="-128"/>
              </a:rPr>
              <a:t>つの生活者</a:t>
            </a:r>
            <a:r>
              <a:rPr lang="en-US" altLang="ja-JP" sz="1200" dirty="0">
                <a:solidFill>
                  <a:schemeClr val="tx1"/>
                </a:solidFill>
                <a:latin typeface="Meiryo UI" panose="020B0604030504040204" pitchFamily="34" charset="-128"/>
                <a:ea typeface="Meiryo UI" panose="020B0604030504040204" pitchFamily="34" charset="-128"/>
              </a:rPr>
              <a:t>1</a:t>
            </a:r>
            <a:r>
              <a:rPr lang="ja-JP" altLang="en-US" sz="1200">
                <a:solidFill>
                  <a:schemeClr val="tx1"/>
                </a:solidFill>
                <a:latin typeface="Meiryo UI" panose="020B0604030504040204" pitchFamily="34" charset="-128"/>
                <a:ea typeface="Meiryo UI" panose="020B0604030504040204" pitchFamily="34" charset="-128"/>
              </a:rPr>
              <a:t>と同様のことを実施することができる</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a:p>
            <a:pPr marL="342900" marR="0" lvl="0" indent="-342900" defTabSz="91440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u="none" strike="noStrike" kern="0" cap="none" spc="0" normalizeH="0" baseline="0" noProof="0">
                <a:ln>
                  <a:noFill/>
                </a:ln>
                <a:solidFill>
                  <a:prstClr val="black"/>
                </a:solidFill>
                <a:effectLst/>
                <a:uLnTx/>
                <a:uFillTx/>
                <a:latin typeface="Meiryo UI" panose="020B0604030504040204" pitchFamily="34" charset="-128"/>
                <a:ea typeface="Meiryo UI" panose="020B0604030504040204" pitchFamily="34" charset="-128"/>
              </a:rPr>
              <a:t>サービス事業者は特定の事業者に依存せず、簡便に利用者の属性の確認・検証を行い、適切なサービス提供を行うことができる</a:t>
            </a:r>
            <a:endParaRPr kumimoji="0" lang="en-US" altLang="ja-JP" sz="1200" u="none" strike="noStrike" kern="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endParaRPr>
          </a:p>
        </p:txBody>
      </p:sp>
      <p:sp>
        <p:nvSpPr>
          <p:cNvPr id="74" name="テキスト ボックス 73">
            <a:extLst>
              <a:ext uri="{FF2B5EF4-FFF2-40B4-BE49-F238E27FC236}">
                <a16:creationId xmlns:a16="http://schemas.microsoft.com/office/drawing/2014/main" id="{67D4D977-E1E6-B5C3-B6E5-932489026B4A}"/>
              </a:ext>
            </a:extLst>
          </p:cNvPr>
          <p:cNvSpPr txBox="1"/>
          <p:nvPr/>
        </p:nvSpPr>
        <p:spPr>
          <a:xfrm>
            <a:off x="5285103" y="2775049"/>
            <a:ext cx="4428000" cy="324127"/>
          </a:xfrm>
          <a:prstGeom prst="rect">
            <a:avLst/>
          </a:prstGeom>
          <a:noFill/>
        </p:spPr>
        <p:txBody>
          <a:bodyPr wrap="none" lIns="0" rIns="0" rtlCol="0">
            <a:noAutofit/>
          </a:bodyPr>
          <a:lstStyle/>
          <a:p>
            <a:pPr algn="ctr" defTabSz="288000" fontAlgn="base">
              <a:spcBef>
                <a:spcPct val="0"/>
              </a:spcBef>
              <a:spcAft>
                <a:spcPct val="0"/>
              </a:spcAft>
            </a:pPr>
            <a:r>
              <a:rPr lang="ja-JP" altLang="en-US" sz="1200" b="1" u="sng">
                <a:solidFill>
                  <a:prstClr val="black"/>
                </a:solidFill>
                <a:latin typeface="Meiryo UI" panose="020B0604030504040204" pitchFamily="34" charset="-128"/>
                <a:ea typeface="Meiryo UI" panose="020B0604030504040204" pitchFamily="34" charset="-128"/>
                <a:cs typeface="Arial" charset="0"/>
              </a:rPr>
              <a:t>創出するユースケース</a:t>
            </a:r>
            <a:r>
              <a:rPr kumimoji="1" lang="ja-JP" altLang="en-US" sz="1200" b="1" u="sng">
                <a:solidFill>
                  <a:prstClr val="black"/>
                </a:solidFill>
                <a:latin typeface="Meiryo UI" panose="020B0604030504040204" pitchFamily="34" charset="-128"/>
                <a:ea typeface="Meiryo UI" panose="020B0604030504040204" pitchFamily="34" charset="-128"/>
                <a:cs typeface="Arial" charset="0"/>
              </a:rPr>
              <a:t>の事業スキーム図（</a:t>
            </a:r>
            <a:r>
              <a:rPr lang="en-US" altLang="ja-JP" sz="1200" b="1" u="sng">
                <a:solidFill>
                  <a:prstClr val="black"/>
                </a:solidFill>
                <a:latin typeface="Meiryo UI" panose="020B0604030504040204" pitchFamily="34" charset="-128"/>
                <a:ea typeface="Meiryo UI" panose="020B0604030504040204" pitchFamily="34" charset="-128"/>
                <a:cs typeface="Arial" charset="0"/>
              </a:rPr>
              <a:t>To-Be</a:t>
            </a:r>
            <a:r>
              <a:rPr kumimoji="1" lang="ja-JP" altLang="en-US" sz="1200" b="1" u="sng">
                <a:solidFill>
                  <a:prstClr val="black"/>
                </a:solidFill>
                <a:latin typeface="Meiryo UI" panose="020B0604030504040204" pitchFamily="34" charset="-128"/>
                <a:ea typeface="Meiryo UI" panose="020B0604030504040204" pitchFamily="34" charset="-128"/>
                <a:cs typeface="Arial" charset="0"/>
              </a:rPr>
              <a:t>）</a:t>
            </a:r>
          </a:p>
        </p:txBody>
      </p:sp>
      <p:sp>
        <p:nvSpPr>
          <p:cNvPr id="75" name="テキスト ボックス 74">
            <a:extLst>
              <a:ext uri="{FF2B5EF4-FFF2-40B4-BE49-F238E27FC236}">
                <a16:creationId xmlns:a16="http://schemas.microsoft.com/office/drawing/2014/main" id="{8260B9ED-23F9-44CE-53D5-354B995307B9}"/>
              </a:ext>
            </a:extLst>
          </p:cNvPr>
          <p:cNvSpPr txBox="1"/>
          <p:nvPr/>
        </p:nvSpPr>
        <p:spPr>
          <a:xfrm>
            <a:off x="156562" y="2773730"/>
            <a:ext cx="4427999" cy="269357"/>
          </a:xfrm>
          <a:prstGeom prst="rect">
            <a:avLst/>
          </a:prstGeom>
          <a:noFill/>
        </p:spPr>
        <p:txBody>
          <a:bodyPr wrap="none" lIns="0" rIns="0" rtlCol="0">
            <a:noAutofit/>
          </a:bodyPr>
          <a:lstStyle/>
          <a:p>
            <a:pPr algn="ctr" defTabSz="288000" fontAlgn="base">
              <a:spcBef>
                <a:spcPct val="0"/>
              </a:spcBef>
              <a:spcAft>
                <a:spcPct val="0"/>
              </a:spcAft>
            </a:pPr>
            <a:r>
              <a:rPr kumimoji="1" lang="ja-JP" altLang="en-US" sz="1200" b="1" u="sng">
                <a:solidFill>
                  <a:prstClr val="black"/>
                </a:solidFill>
                <a:latin typeface="Meiryo UI" panose="020B0604030504040204" pitchFamily="34" charset="-128"/>
                <a:ea typeface="Meiryo UI" panose="020B0604030504040204" pitchFamily="34" charset="-128"/>
                <a:cs typeface="Arial" charset="0"/>
              </a:rPr>
              <a:t>課題解決前の事業スキーム図（</a:t>
            </a:r>
            <a:r>
              <a:rPr lang="en-US" altLang="ja-JP" sz="1200" b="1" u="sng">
                <a:solidFill>
                  <a:prstClr val="black"/>
                </a:solidFill>
                <a:latin typeface="Meiryo UI" panose="020B0604030504040204" pitchFamily="34" charset="-128"/>
                <a:ea typeface="Meiryo UI" panose="020B0604030504040204" pitchFamily="34" charset="-128"/>
                <a:cs typeface="Arial" charset="0"/>
              </a:rPr>
              <a:t>As-Is</a:t>
            </a:r>
            <a:r>
              <a:rPr kumimoji="1" lang="ja-JP" altLang="en-US" sz="1200" b="1" u="sng">
                <a:solidFill>
                  <a:prstClr val="black"/>
                </a:solidFill>
                <a:latin typeface="Meiryo UI" panose="020B0604030504040204" pitchFamily="34" charset="-128"/>
                <a:ea typeface="Meiryo UI" panose="020B0604030504040204" pitchFamily="34" charset="-128"/>
                <a:cs typeface="Arial" charset="0"/>
              </a:rPr>
              <a:t>）</a:t>
            </a:r>
          </a:p>
        </p:txBody>
      </p:sp>
      <p:pic>
        <p:nvPicPr>
          <p:cNvPr id="76" name="図 75">
            <a:extLst>
              <a:ext uri="{FF2B5EF4-FFF2-40B4-BE49-F238E27FC236}">
                <a16:creationId xmlns:a16="http://schemas.microsoft.com/office/drawing/2014/main" id="{F519A200-8BC2-340B-65BA-4E9F0F3E1241}"/>
              </a:ext>
            </a:extLst>
          </p:cNvPr>
          <p:cNvPicPr>
            <a:picLocks noChangeAspect="1"/>
          </p:cNvPicPr>
          <p:nvPr/>
        </p:nvPicPr>
        <p:blipFill>
          <a:blip r:embed="rId5"/>
          <a:stretch>
            <a:fillRect/>
          </a:stretch>
        </p:blipFill>
        <p:spPr>
          <a:xfrm>
            <a:off x="184903" y="3128298"/>
            <a:ext cx="4316277" cy="3420000"/>
          </a:xfrm>
          <a:prstGeom prst="rect">
            <a:avLst/>
          </a:prstGeom>
        </p:spPr>
      </p:pic>
      <p:pic>
        <p:nvPicPr>
          <p:cNvPr id="8" name="グラフィックス 7">
            <a:extLst>
              <a:ext uri="{FF2B5EF4-FFF2-40B4-BE49-F238E27FC236}">
                <a16:creationId xmlns:a16="http://schemas.microsoft.com/office/drawing/2014/main" id="{7EB36D1A-C352-2A37-5543-169A190047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77541" y="3156182"/>
            <a:ext cx="4682673" cy="3086574"/>
          </a:xfrm>
          <a:prstGeom prst="rect">
            <a:avLst/>
          </a:prstGeom>
        </p:spPr>
      </p:pic>
    </p:spTree>
    <p:extLst>
      <p:ext uri="{BB962C8B-B14F-4D97-AF65-F5344CB8AC3E}">
        <p14:creationId xmlns:p14="http://schemas.microsoft.com/office/powerpoint/2010/main" val="108164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34357620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1"/>
            <a:ext cx="1199300" cy="2700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3299490103"/>
              </p:ext>
            </p:extLst>
          </p:nvPr>
        </p:nvGraphicFramePr>
        <p:xfrm>
          <a:off x="1683307" y="692150"/>
          <a:ext cx="7890904" cy="2700002"/>
        </p:xfrm>
        <a:graphic>
          <a:graphicData uri="http://schemas.openxmlformats.org/drawingml/2006/table">
            <a:tbl>
              <a:tblPr firstRow="1" bandRow="1">
                <a:tableStyleId>{5C22544A-7EE6-4342-B048-85BDC9FD1C3A}</a:tableStyleId>
              </a:tblPr>
              <a:tblGrid>
                <a:gridCol w="2093563">
                  <a:extLst>
                    <a:ext uri="{9D8B030D-6E8A-4147-A177-3AD203B41FA5}">
                      <a16:colId xmlns:a16="http://schemas.microsoft.com/office/drawing/2014/main" val="1412684183"/>
                    </a:ext>
                  </a:extLst>
                </a:gridCol>
                <a:gridCol w="1798982">
                  <a:extLst>
                    <a:ext uri="{9D8B030D-6E8A-4147-A177-3AD203B41FA5}">
                      <a16:colId xmlns:a16="http://schemas.microsoft.com/office/drawing/2014/main" val="3345453656"/>
                    </a:ext>
                  </a:extLst>
                </a:gridCol>
                <a:gridCol w="2276061">
                  <a:extLst>
                    <a:ext uri="{9D8B030D-6E8A-4147-A177-3AD203B41FA5}">
                      <a16:colId xmlns:a16="http://schemas.microsoft.com/office/drawing/2014/main" val="3577434317"/>
                    </a:ext>
                  </a:extLst>
                </a:gridCol>
                <a:gridCol w="1722298">
                  <a:extLst>
                    <a:ext uri="{9D8B030D-6E8A-4147-A177-3AD203B41FA5}">
                      <a16:colId xmlns:a16="http://schemas.microsoft.com/office/drawing/2014/main" val="1081547598"/>
                    </a:ext>
                  </a:extLst>
                </a:gridCol>
              </a:tblGrid>
              <a:tr h="281990">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403002">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生活者の本人確認</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生活者本人の実在性</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検証可能な選択的開示</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(SD-JWT</a:t>
                      </a:r>
                      <a:r>
                        <a:rPr lang="ja-JP" altLang="en-US" sz="1050" b="0" i="0" u="none" strike="noStrike">
                          <a:solidFill>
                            <a:schemeClr val="tx1"/>
                          </a:solidFill>
                          <a:effectLst/>
                          <a:latin typeface="Meiryo UI" panose="020B0604030504040204" pitchFamily="34" charset="-128"/>
                          <a:ea typeface="Meiryo UI" panose="020B0604030504040204" pitchFamily="34" charset="-128"/>
                        </a:rPr>
                        <a:t>等</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a:t>
                      </a:r>
                      <a:r>
                        <a:rPr lang="ja-JP" altLang="en-US" sz="1050" b="0" i="0" u="none" strike="noStrike">
                          <a:solidFill>
                            <a:schemeClr val="tx1"/>
                          </a:solidFill>
                          <a:effectLst/>
                          <a:latin typeface="Meiryo UI" panose="020B0604030504040204" pitchFamily="34" charset="-128"/>
                          <a:ea typeface="Meiryo UI" panose="020B0604030504040204" pitchFamily="34" charset="-128"/>
                        </a:rPr>
                        <a:t>に対応した証明書の検証</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90564" rtl="0" eaLnBrk="1" latinLnBrk="0" hangingPunct="1">
                        <a:defRPr kumimoji="1" sz="1950" kern="1200">
                          <a:solidFill>
                            <a:schemeClr val="tx1"/>
                          </a:solidFill>
                          <a:latin typeface="Calibri Light"/>
                          <a:ea typeface="Yu Gothic UI"/>
                        </a:defRPr>
                      </a:lvl1pPr>
                      <a:lvl2pPr marL="495283" algn="l" defTabSz="990564" rtl="0" eaLnBrk="1" latinLnBrk="0" hangingPunct="1">
                        <a:defRPr kumimoji="1" sz="1950" kern="1200">
                          <a:solidFill>
                            <a:schemeClr val="tx1"/>
                          </a:solidFill>
                          <a:latin typeface="Calibri Light"/>
                          <a:ea typeface="Yu Gothic UI"/>
                        </a:defRPr>
                      </a:lvl2pPr>
                      <a:lvl3pPr marL="990564" algn="l" defTabSz="990564" rtl="0" eaLnBrk="1" latinLnBrk="0" hangingPunct="1">
                        <a:defRPr kumimoji="1" sz="1950" kern="1200">
                          <a:solidFill>
                            <a:schemeClr val="tx1"/>
                          </a:solidFill>
                          <a:latin typeface="Calibri Light"/>
                          <a:ea typeface="Yu Gothic UI"/>
                        </a:defRPr>
                      </a:lvl3pPr>
                      <a:lvl4pPr marL="1485846" algn="l" defTabSz="990564" rtl="0" eaLnBrk="1" latinLnBrk="0" hangingPunct="1">
                        <a:defRPr kumimoji="1" sz="1950" kern="1200">
                          <a:solidFill>
                            <a:schemeClr val="tx1"/>
                          </a:solidFill>
                          <a:latin typeface="Calibri Light"/>
                          <a:ea typeface="Yu Gothic UI"/>
                        </a:defRPr>
                      </a:lvl4pPr>
                      <a:lvl5pPr marL="1981127" algn="l" defTabSz="990564" rtl="0" eaLnBrk="1" latinLnBrk="0" hangingPunct="1">
                        <a:defRPr kumimoji="1" sz="1950" kern="1200">
                          <a:solidFill>
                            <a:schemeClr val="tx1"/>
                          </a:solidFill>
                          <a:latin typeface="Calibri Light"/>
                          <a:ea typeface="Yu Gothic UI"/>
                        </a:defRPr>
                      </a:lvl5pPr>
                      <a:lvl6pPr marL="2476410" algn="l" defTabSz="990564" rtl="0" eaLnBrk="1" latinLnBrk="0" hangingPunct="1">
                        <a:defRPr kumimoji="1" sz="1950" kern="1200">
                          <a:solidFill>
                            <a:schemeClr val="tx1"/>
                          </a:solidFill>
                          <a:latin typeface="Calibri Light"/>
                          <a:ea typeface="Yu Gothic UI"/>
                        </a:defRPr>
                      </a:lvl6pPr>
                      <a:lvl7pPr marL="2971692" algn="l" defTabSz="990564" rtl="0" eaLnBrk="1" latinLnBrk="0" hangingPunct="1">
                        <a:defRPr kumimoji="1" sz="1950" kern="1200">
                          <a:solidFill>
                            <a:schemeClr val="tx1"/>
                          </a:solidFill>
                          <a:latin typeface="Calibri Light"/>
                          <a:ea typeface="Yu Gothic UI"/>
                        </a:defRPr>
                      </a:lvl7pPr>
                      <a:lvl8pPr marL="3466973" algn="l" defTabSz="990564" rtl="0" eaLnBrk="1" latinLnBrk="0" hangingPunct="1">
                        <a:defRPr kumimoji="1" sz="1950" kern="1200">
                          <a:solidFill>
                            <a:schemeClr val="tx1"/>
                          </a:solidFill>
                          <a:latin typeface="Calibri Light"/>
                          <a:ea typeface="Yu Gothic UI"/>
                        </a:defRPr>
                      </a:lvl8pPr>
                      <a:lvl9pPr marL="3962255" algn="l" defTabSz="990564" rtl="0" eaLnBrk="1" latinLnBrk="0" hangingPunct="1">
                        <a:defRPr kumimoji="1" sz="1950" kern="1200">
                          <a:solidFill>
                            <a:schemeClr val="tx1"/>
                          </a:solidFill>
                          <a:latin typeface="Calibri Light"/>
                          <a:ea typeface="Yu Gothic UI"/>
                        </a:defRPr>
                      </a:lvl9pPr>
                    </a:lstStyle>
                    <a:p>
                      <a:r>
                        <a:rPr kumimoji="1" lang="ja-JP" altLang="en-US" sz="1050">
                          <a:solidFill>
                            <a:schemeClr val="tx1"/>
                          </a:solidFill>
                          <a:latin typeface="Meiryo UI" panose="020B0604030504040204" pitchFamily="34" charset="-128"/>
                          <a:ea typeface="Meiryo UI" panose="020B0604030504040204" pitchFamily="34" charset="-128"/>
                        </a:rPr>
                        <a:t>サービス事業者</a:t>
                      </a:r>
                      <a:br>
                        <a:rPr kumimoji="1" lang="en-US" altLang="ja-JP" sz="1050" dirty="0">
                          <a:solidFill>
                            <a:schemeClr val="tx1"/>
                          </a:solidFill>
                          <a:latin typeface="Meiryo UI" panose="020B0604030504040204" pitchFamily="34" charset="-128"/>
                          <a:ea typeface="Meiryo UI" panose="020B0604030504040204" pitchFamily="34" charset="-128"/>
                        </a:rPr>
                      </a:br>
                      <a:r>
                        <a:rPr kumimoji="1" lang="en-US" altLang="ja-JP" sz="1050" dirty="0">
                          <a:solidFill>
                            <a:schemeClr val="tx1"/>
                          </a:solidFill>
                          <a:latin typeface="Meiryo UI" panose="020B0604030504040204" pitchFamily="34" charset="-128"/>
                          <a:ea typeface="Meiryo UI" panose="020B0604030504040204" pitchFamily="34" charset="-128"/>
                        </a:rPr>
                        <a:t>(</a:t>
                      </a:r>
                      <a:r>
                        <a:rPr kumimoji="1" lang="ja-JP" altLang="en-US" sz="1050">
                          <a:solidFill>
                            <a:schemeClr val="tx1"/>
                          </a:solidFill>
                          <a:latin typeface="Meiryo UI" panose="020B0604030504040204" pitchFamily="34" charset="-128"/>
                          <a:ea typeface="Meiryo UI" panose="020B0604030504040204" pitchFamily="34" charset="-128"/>
                        </a:rPr>
                        <a:t>メッセージングサービス</a:t>
                      </a:r>
                      <a:r>
                        <a:rPr kumimoji="1" lang="en-US" altLang="ja-JP" sz="1050" dirty="0">
                          <a:solidFill>
                            <a:schemeClr val="tx1"/>
                          </a:solidFill>
                          <a:latin typeface="Meiryo UI" panose="020B0604030504040204" pitchFamily="34" charset="-128"/>
                          <a:ea typeface="Meiryo UI" panose="020B0604030504040204" pitchFamily="34" charset="-128"/>
                        </a:rPr>
                        <a:t>)</a:t>
                      </a: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403002">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生活者の属性確認</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生活者本人の属性</a:t>
                      </a:r>
                      <a:endParaRPr lang="en-US" altLang="ja-JP" sz="1050" b="0" i="0" u="none" strike="noStrike" dirty="0">
                        <a:solidFill>
                          <a:schemeClr val="tx1"/>
                        </a:solidFill>
                        <a:effectLst/>
                        <a:latin typeface="Meiryo UI" panose="020B0604030504040204" pitchFamily="34" charset="-128"/>
                        <a:ea typeface="Meiryo UI" panose="020B0604030504040204" pitchFamily="34" charset="-128"/>
                      </a:endParaRPr>
                    </a:p>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13</a:t>
                      </a:r>
                      <a:r>
                        <a:rPr lang="ja-JP" altLang="en-US" sz="1050" b="0" i="0" u="none" strike="noStrike">
                          <a:solidFill>
                            <a:schemeClr val="tx1"/>
                          </a:solidFill>
                          <a:effectLst/>
                          <a:latin typeface="Meiryo UI" panose="020B0604030504040204" pitchFamily="34" charset="-128"/>
                          <a:ea typeface="Meiryo UI" panose="020B0604030504040204" pitchFamily="34" charset="-128"/>
                        </a:rPr>
                        <a:t>歳以上であること等）</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検証可能な選択的開示</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(SD-JWT)</a:t>
                      </a:r>
                      <a:r>
                        <a:rPr lang="ja-JP" altLang="en-US" sz="1050" b="0" i="0" u="none" strike="noStrike">
                          <a:solidFill>
                            <a:schemeClr val="tx1"/>
                          </a:solidFill>
                          <a:effectLst/>
                          <a:latin typeface="Meiryo UI" panose="020B0604030504040204" pitchFamily="34" charset="-128"/>
                          <a:ea typeface="Meiryo UI" panose="020B0604030504040204" pitchFamily="34" charset="-128"/>
                        </a:rPr>
                        <a:t>に対応した証明書の検証</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50">
                          <a:solidFill>
                            <a:schemeClr val="tx1"/>
                          </a:solidFill>
                          <a:latin typeface="Meiryo UI" panose="020B0604030504040204" pitchFamily="34" charset="-128"/>
                          <a:ea typeface="Meiryo UI" panose="020B0604030504040204" pitchFamily="34" charset="-128"/>
                        </a:rPr>
                        <a:t>サービス事業者</a:t>
                      </a:r>
                      <a:br>
                        <a:rPr kumimoji="1" lang="en-US" altLang="ja-JP" sz="1050" dirty="0">
                          <a:solidFill>
                            <a:schemeClr val="tx1"/>
                          </a:solidFill>
                          <a:latin typeface="Meiryo UI" panose="020B0604030504040204" pitchFamily="34" charset="-128"/>
                          <a:ea typeface="Meiryo UI" panose="020B0604030504040204" pitchFamily="34" charset="-128"/>
                        </a:rPr>
                      </a:br>
                      <a:r>
                        <a:rPr kumimoji="1" lang="en-US" altLang="ja-JP" sz="1050" dirty="0">
                          <a:solidFill>
                            <a:schemeClr val="tx1"/>
                          </a:solidFill>
                          <a:latin typeface="Meiryo UI" panose="020B0604030504040204" pitchFamily="34" charset="-128"/>
                          <a:ea typeface="Meiryo UI" panose="020B0604030504040204" pitchFamily="34" charset="-128"/>
                        </a:rPr>
                        <a:t>(</a:t>
                      </a:r>
                      <a:r>
                        <a:rPr kumimoji="1" lang="ja-JP" altLang="en-US" sz="1050">
                          <a:solidFill>
                            <a:schemeClr val="tx1"/>
                          </a:solidFill>
                          <a:latin typeface="Meiryo UI" panose="020B0604030504040204" pitchFamily="34" charset="-128"/>
                          <a:ea typeface="Meiryo UI" panose="020B0604030504040204" pitchFamily="34" charset="-128"/>
                        </a:rPr>
                        <a:t>メッセージングサービス</a:t>
                      </a:r>
                      <a:r>
                        <a:rPr kumimoji="1" lang="en-US" altLang="ja-JP" sz="1050" dirty="0">
                          <a:solidFill>
                            <a:schemeClr val="tx1"/>
                          </a:solidFill>
                          <a:latin typeface="Meiryo UI" panose="020B0604030504040204" pitchFamily="34" charset="-128"/>
                          <a:ea typeface="Meiryo UI" panose="020B0604030504040204" pitchFamily="34" charset="-128"/>
                        </a:rPr>
                        <a:t>)</a:t>
                      </a: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5141137"/>
                  </a:ext>
                </a:extLst>
              </a:tr>
              <a:tr h="403002">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証明書発行機関の実在性・正当性</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事業者の審査結果</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lang="ja-JP" altLang="en-US" sz="1050" b="0" i="0" u="none" strike="noStrike">
                          <a:solidFill>
                            <a:schemeClr val="tx1"/>
                          </a:solidFill>
                          <a:effectLst/>
                          <a:latin typeface="Meiryo UI" panose="020B0604030504040204" pitchFamily="34" charset="-128"/>
                          <a:ea typeface="Meiryo UI" panose="020B0604030504040204" pitchFamily="34" charset="-128"/>
                        </a:rPr>
                        <a:t>第三者機関による審査</a:t>
                      </a:r>
                      <a:endParaRPr lang="en-US" altLang="ja-JP" sz="1050" b="0" i="0" u="none" strike="noStrike" dirty="0">
                        <a:solidFill>
                          <a:schemeClr val="tx1"/>
                        </a:solidFill>
                        <a:effectLst/>
                        <a:latin typeface="Meiryo UI" panose="020B0604030504040204" pitchFamily="34" charset="-128"/>
                        <a:ea typeface="Meiryo UI" panose="020B0604030504040204" pitchFamily="34" charset="-128"/>
                      </a:endParaRPr>
                    </a:p>
                    <a:p>
                      <a:pPr marL="0" marR="0" lvl="0" indent="0" algn="l" defTabSz="990564" rtl="0" eaLnBrk="1" fontAlgn="ctr" latinLnBrk="0" hangingPunct="1">
                        <a:lnSpc>
                          <a:spcPct val="100000"/>
                        </a:lnSpc>
                        <a:spcBef>
                          <a:spcPts val="0"/>
                        </a:spcBef>
                        <a:spcAft>
                          <a:spcPts val="0"/>
                        </a:spcAft>
                        <a:buClrTx/>
                        <a:buSzTx/>
                        <a:buFontTx/>
                        <a:buNone/>
                        <a:tabLst/>
                        <a:defRPr/>
                      </a:pPr>
                      <a:r>
                        <a:rPr lang="ja-JP" altLang="en-US" sz="1050" b="0" i="0" u="none" strike="noStrike">
                          <a:solidFill>
                            <a:schemeClr val="tx1"/>
                          </a:solidFill>
                          <a:effectLst/>
                          <a:latin typeface="Meiryo UI" panose="020B0604030504040204" pitchFamily="34" charset="-128"/>
                          <a:ea typeface="Meiryo UI" panose="020B0604030504040204" pitchFamily="34" charset="-128"/>
                        </a:rPr>
                        <a:t>（</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OV</a:t>
                      </a:r>
                      <a:r>
                        <a:rPr lang="ja-JP" altLang="en-US" sz="1050" b="0" i="0" u="none" strike="noStrike">
                          <a:solidFill>
                            <a:schemeClr val="tx1"/>
                          </a:solidFill>
                          <a:effectLst/>
                          <a:latin typeface="Meiryo UI" panose="020B0604030504040204" pitchFamily="34" charset="-128"/>
                          <a:ea typeface="Meiryo UI" panose="020B0604030504040204" pitchFamily="34" charset="-128"/>
                        </a:rPr>
                        <a:t>証明書）</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50">
                          <a:solidFill>
                            <a:schemeClr val="tx1"/>
                          </a:solidFill>
                          <a:latin typeface="Meiryo UI" panose="020B0604030504040204" pitchFamily="34" charset="-128"/>
                          <a:ea typeface="Meiryo UI" panose="020B0604030504040204" pitchFamily="34" charset="-128"/>
                        </a:rPr>
                        <a:t>生活者</a:t>
                      </a:r>
                      <a:endParaRPr kumimoji="1" lang="en-US" altLang="ja-JP" sz="1050" dirty="0">
                        <a:solidFill>
                          <a:schemeClr val="tx1"/>
                        </a:solidFill>
                        <a:latin typeface="Meiryo UI" panose="020B0604030504040204" pitchFamily="34" charset="-128"/>
                        <a:ea typeface="Meiryo UI" panose="020B0604030504040204" pitchFamily="34" charset="-128"/>
                      </a:endParaRPr>
                    </a:p>
                    <a:p>
                      <a:r>
                        <a:rPr lang="ja-JP" altLang="en-US" sz="1050" b="0" i="0" u="none" strike="noStrike">
                          <a:solidFill>
                            <a:schemeClr val="tx1"/>
                          </a:solidFill>
                          <a:effectLst/>
                          <a:latin typeface="Meiryo UI" panose="020B0604030504040204" pitchFamily="34" charset="-128"/>
                          <a:ea typeface="Meiryo UI" panose="020B0604030504040204" pitchFamily="34" charset="-128"/>
                        </a:rPr>
                        <a:t>サービス事業者</a:t>
                      </a:r>
                      <a:endParaRPr kumimoji="1" lang="en-US" altLang="ja-JP" sz="1050" dirty="0">
                        <a:solidFill>
                          <a:schemeClr val="tx1"/>
                        </a:solidFill>
                        <a:latin typeface="Meiryo UI" panose="020B0604030504040204" pitchFamily="34" charset="-128"/>
                        <a:ea typeface="Meiryo UI" panose="020B0604030504040204" pitchFamily="34" charset="-128"/>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9657627"/>
                  </a:ext>
                </a:extLst>
              </a:tr>
              <a:tr h="403002">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サービス事業者の実在性・正当性</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事業者の審査結果</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第三者機関による審査</a:t>
                      </a:r>
                      <a:endParaRPr lang="en-US" altLang="ja-JP" sz="1050" b="0" i="0" u="none" strike="noStrike" dirty="0">
                        <a:solidFill>
                          <a:schemeClr val="tx1"/>
                        </a:solidFill>
                        <a:effectLst/>
                        <a:latin typeface="Meiryo UI" panose="020B0604030504040204" pitchFamily="34" charset="-128"/>
                        <a:ea typeface="Meiryo UI" panose="020B0604030504040204" pitchFamily="34" charset="-128"/>
                      </a:endParaRPr>
                    </a:p>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OV</a:t>
                      </a:r>
                      <a:r>
                        <a:rPr lang="ja-JP" altLang="en-US" sz="1050" b="0" i="0" u="none" strike="noStrike">
                          <a:solidFill>
                            <a:schemeClr val="tx1"/>
                          </a:solidFill>
                          <a:effectLst/>
                          <a:latin typeface="Meiryo UI" panose="020B0604030504040204" pitchFamily="34" charset="-128"/>
                          <a:ea typeface="Meiryo UI" panose="020B0604030504040204" pitchFamily="34" charset="-128"/>
                        </a:rPr>
                        <a:t>証明書）</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50">
                          <a:solidFill>
                            <a:schemeClr val="tx1"/>
                          </a:solidFill>
                          <a:latin typeface="Meiryo UI" panose="020B0604030504040204" pitchFamily="34" charset="-128"/>
                          <a:ea typeface="Meiryo UI" panose="020B0604030504040204" pitchFamily="34" charset="-128"/>
                        </a:rPr>
                        <a:t>生活者</a:t>
                      </a:r>
                      <a:endParaRPr kumimoji="1" lang="en-US" altLang="ja-JP" sz="1050" dirty="0">
                        <a:solidFill>
                          <a:schemeClr val="tx1"/>
                        </a:solidFill>
                        <a:latin typeface="Meiryo UI" panose="020B0604030504040204" pitchFamily="34" charset="-128"/>
                        <a:ea typeface="Meiryo UI" panose="020B0604030504040204" pitchFamily="34" charset="-128"/>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9009512"/>
                  </a:ext>
                </a:extLst>
              </a:tr>
              <a:tr h="403002">
                <a:tc>
                  <a:txBody>
                    <a:bodyPr/>
                    <a:lstStyle/>
                    <a:p>
                      <a:pPr algn="l" fontAlgn="ctr"/>
                      <a:r>
                        <a:rPr lang="ja-JP" altLang="en-US" sz="1050" b="0" i="0" u="none" strike="noStrike">
                          <a:solidFill>
                            <a:srgbClr val="000000"/>
                          </a:solidFill>
                          <a:effectLst/>
                          <a:latin typeface="Meiryo UI" panose="020B0604030504040204" pitchFamily="34" charset="-128"/>
                          <a:ea typeface="Meiryo UI" panose="020B0604030504040204" pitchFamily="34" charset="-128"/>
                        </a:rPr>
                        <a:t>メッセージ送信者の正当性</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rgbClr val="000000"/>
                          </a:solidFill>
                          <a:effectLst/>
                          <a:latin typeface="Meiryo UI" panose="020B0604030504040204" pitchFamily="34" charset="-128"/>
                          <a:ea typeface="Meiryo UI" panose="020B0604030504040204" pitchFamily="34" charset="-128"/>
                        </a:rPr>
                        <a:t>送信者の属性</a:t>
                      </a:r>
                      <a:endParaRPr lang="en-US" altLang="ja-JP" sz="1050" b="0" i="0" u="none" strike="noStrike" dirty="0">
                        <a:solidFill>
                          <a:srgbClr val="000000"/>
                        </a:solidFill>
                        <a:effectLst/>
                        <a:latin typeface="Meiryo UI" panose="020B0604030504040204" pitchFamily="34" charset="-128"/>
                        <a:ea typeface="Meiryo UI" panose="020B0604030504040204" pitchFamily="34" charset="-128"/>
                      </a:endParaRPr>
                    </a:p>
                    <a:p>
                      <a:pPr algn="l" fontAlgn="ctr"/>
                      <a:r>
                        <a:rPr lang="ja-JP" altLang="en-US" sz="1050" b="0" i="0" u="none" strike="noStrike">
                          <a:solidFill>
                            <a:srgbClr val="000000"/>
                          </a:solidFill>
                          <a:effectLst/>
                          <a:latin typeface="Meiryo UI" panose="020B0604030504040204" pitchFamily="34" charset="-128"/>
                          <a:ea typeface="Meiryo UI" panose="020B0604030504040204" pitchFamily="34" charset="-128"/>
                        </a:rPr>
                        <a:t>（当該組織所属であること）</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検証可能な選択的開示</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(SD-JWT</a:t>
                      </a:r>
                      <a:r>
                        <a:rPr lang="ja-JP" altLang="en-US" sz="1050" b="0" i="0" u="none" strike="noStrike">
                          <a:solidFill>
                            <a:schemeClr val="tx1"/>
                          </a:solidFill>
                          <a:effectLst/>
                          <a:latin typeface="Meiryo UI" panose="020B0604030504040204" pitchFamily="34" charset="-128"/>
                          <a:ea typeface="Meiryo UI" panose="020B0604030504040204" pitchFamily="34" charset="-128"/>
                        </a:rPr>
                        <a:t>等</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a:t>
                      </a:r>
                      <a:r>
                        <a:rPr lang="ja-JP" altLang="en-US" sz="1050" b="0" i="0" u="none" strike="noStrike">
                          <a:solidFill>
                            <a:schemeClr val="tx1"/>
                          </a:solidFill>
                          <a:effectLst/>
                          <a:latin typeface="Meiryo UI" panose="020B0604030504040204" pitchFamily="34" charset="-128"/>
                          <a:ea typeface="Meiryo UI" panose="020B0604030504040204" pitchFamily="34" charset="-128"/>
                        </a:rPr>
                        <a:t>に対応した証明書の検証</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50">
                          <a:solidFill>
                            <a:schemeClr val="tx1"/>
                          </a:solidFill>
                          <a:latin typeface="Meiryo UI" panose="020B0604030504040204" pitchFamily="34" charset="-128"/>
                          <a:ea typeface="Meiryo UI" panose="020B0604030504040204" pitchFamily="34" charset="-128"/>
                        </a:rPr>
                        <a:t>生活者</a:t>
                      </a:r>
                      <a:r>
                        <a:rPr kumimoji="1" lang="en-US" altLang="ja-JP" sz="1050" dirty="0">
                          <a:solidFill>
                            <a:schemeClr val="tx1"/>
                          </a:solidFill>
                          <a:latin typeface="Meiryo UI" panose="020B0604030504040204" pitchFamily="34" charset="-128"/>
                          <a:ea typeface="Meiryo UI" panose="020B0604030504040204" pitchFamily="34" charset="-128"/>
                        </a:rPr>
                        <a:t>1</a:t>
                      </a: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latin typeface="Meiryo UI" panose="020B0604030504040204" pitchFamily="34" charset="-128"/>
                          <a:ea typeface="Meiryo UI" panose="020B0604030504040204" pitchFamily="34" charset="-128"/>
                        </a:rPr>
                        <a:t>(</a:t>
                      </a:r>
                      <a:r>
                        <a:rPr kumimoji="1" lang="ja-JP" altLang="en-US" sz="1050">
                          <a:solidFill>
                            <a:schemeClr val="tx1"/>
                          </a:solidFill>
                          <a:latin typeface="Meiryo UI" panose="020B0604030504040204" pitchFamily="34" charset="-128"/>
                          <a:ea typeface="Meiryo UI" panose="020B0604030504040204" pitchFamily="34" charset="-128"/>
                        </a:rPr>
                        <a:t>受信者</a:t>
                      </a:r>
                      <a:r>
                        <a:rPr kumimoji="1" lang="en-US" altLang="ja-JP" sz="1050" dirty="0">
                          <a:solidFill>
                            <a:schemeClr val="tx1"/>
                          </a:solidFill>
                          <a:latin typeface="Meiryo UI" panose="020B0604030504040204" pitchFamily="34" charset="-128"/>
                          <a:ea typeface="Meiryo UI" panose="020B0604030504040204" pitchFamily="34" charset="-128"/>
                        </a:rPr>
                        <a:t>)</a:t>
                      </a: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5153966"/>
                  </a:ext>
                </a:extLst>
              </a:tr>
              <a:tr h="403002">
                <a:tc>
                  <a:txBody>
                    <a:bodyPr/>
                    <a:lstStyle/>
                    <a:p>
                      <a:pPr algn="l" fontAlgn="ctr"/>
                      <a:r>
                        <a:rPr lang="ja-JP" altLang="en-US" sz="1050" b="0" i="0" u="none" strike="noStrike">
                          <a:solidFill>
                            <a:srgbClr val="000000"/>
                          </a:solidFill>
                          <a:effectLst/>
                          <a:latin typeface="Meiryo UI" panose="020B0604030504040204" pitchFamily="34" charset="-128"/>
                          <a:ea typeface="Meiryo UI" panose="020B0604030504040204" pitchFamily="34" charset="-128"/>
                        </a:rPr>
                        <a:t>メッセージ受信者の正当性</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rgbClr val="000000"/>
                          </a:solidFill>
                          <a:effectLst/>
                          <a:latin typeface="Meiryo UI" panose="020B0604030504040204" pitchFamily="34" charset="-128"/>
                          <a:ea typeface="Meiryo UI" panose="020B0604030504040204" pitchFamily="34" charset="-128"/>
                        </a:rPr>
                        <a:t>受信者の属性</a:t>
                      </a:r>
                      <a:endParaRPr lang="en-US" altLang="ja-JP" sz="1050" b="0" i="0" u="none" strike="noStrike" dirty="0">
                        <a:solidFill>
                          <a:srgbClr val="000000"/>
                        </a:solidFill>
                        <a:effectLst/>
                        <a:latin typeface="Meiryo UI" panose="020B0604030504040204" pitchFamily="34" charset="-128"/>
                        <a:ea typeface="Meiryo UI" panose="020B0604030504040204" pitchFamily="34" charset="-128"/>
                      </a:endParaRPr>
                    </a:p>
                    <a:p>
                      <a:pPr algn="l" fontAlgn="ctr"/>
                      <a:r>
                        <a:rPr lang="ja-JP" altLang="en-US" sz="1050" b="0" i="0" u="none" strike="noStrike">
                          <a:solidFill>
                            <a:srgbClr val="000000"/>
                          </a:solidFill>
                          <a:effectLst/>
                          <a:latin typeface="Meiryo UI" panose="020B0604030504040204" pitchFamily="34" charset="-128"/>
                          <a:ea typeface="Meiryo UI" panose="020B0604030504040204" pitchFamily="34" charset="-128"/>
                        </a:rPr>
                        <a:t>（当該組織所属であること）</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050" b="0" i="0" u="none" strike="noStrike">
                          <a:solidFill>
                            <a:schemeClr val="tx1"/>
                          </a:solidFill>
                          <a:effectLst/>
                          <a:latin typeface="Meiryo UI" panose="020B0604030504040204" pitchFamily="34" charset="-128"/>
                          <a:ea typeface="Meiryo UI" panose="020B0604030504040204" pitchFamily="34" charset="-128"/>
                        </a:rPr>
                        <a:t>検証可能な選択的開示</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(SD-JWT</a:t>
                      </a:r>
                      <a:r>
                        <a:rPr lang="ja-JP" altLang="en-US" sz="1050" b="0" i="0" u="none" strike="noStrike">
                          <a:solidFill>
                            <a:schemeClr val="tx1"/>
                          </a:solidFill>
                          <a:effectLst/>
                          <a:latin typeface="Meiryo UI" panose="020B0604030504040204" pitchFamily="34" charset="-128"/>
                          <a:ea typeface="Meiryo UI" panose="020B0604030504040204" pitchFamily="34" charset="-128"/>
                        </a:rPr>
                        <a:t>等</a:t>
                      </a:r>
                      <a:r>
                        <a:rPr lang="en-US" altLang="ja-JP" sz="1050" b="0" i="0" u="none" strike="noStrike" dirty="0">
                          <a:solidFill>
                            <a:schemeClr val="tx1"/>
                          </a:solidFill>
                          <a:effectLst/>
                          <a:latin typeface="Meiryo UI" panose="020B0604030504040204" pitchFamily="34" charset="-128"/>
                          <a:ea typeface="Meiryo UI" panose="020B0604030504040204" pitchFamily="34" charset="-128"/>
                        </a:rPr>
                        <a:t>)</a:t>
                      </a:r>
                      <a:r>
                        <a:rPr lang="ja-JP" altLang="en-US" sz="1050" b="0" i="0" u="none" strike="noStrike">
                          <a:solidFill>
                            <a:schemeClr val="tx1"/>
                          </a:solidFill>
                          <a:effectLst/>
                          <a:latin typeface="Meiryo UI" panose="020B0604030504040204" pitchFamily="34" charset="-128"/>
                          <a:ea typeface="Meiryo UI" panose="020B0604030504040204" pitchFamily="34" charset="-128"/>
                        </a:rPr>
                        <a:t>に対応した証明書の検証</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34" charset="-128"/>
                          <a:ea typeface="Meiryo UI" panose="020B0604030504040204" pitchFamily="34" charset="-128"/>
                        </a:rPr>
                        <a:t>生活者</a:t>
                      </a:r>
                      <a:r>
                        <a:rPr kumimoji="1" lang="en-US" altLang="ja-JP" sz="1050" dirty="0">
                          <a:solidFill>
                            <a:schemeClr val="tx1"/>
                          </a:solidFill>
                          <a:latin typeface="Meiryo UI" panose="020B0604030504040204" pitchFamily="34" charset="-128"/>
                          <a:ea typeface="Meiryo UI" panose="020B0604030504040204" pitchFamily="34" charset="-128"/>
                        </a:rPr>
                        <a:t>2</a:t>
                      </a:r>
                    </a:p>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latin typeface="Meiryo UI" panose="020B0604030504040204" pitchFamily="34" charset="-128"/>
                          <a:ea typeface="Meiryo UI" panose="020B0604030504040204" pitchFamily="34" charset="-128"/>
                        </a:rPr>
                        <a:t>(</a:t>
                      </a:r>
                      <a:r>
                        <a:rPr kumimoji="1" lang="ja-JP" altLang="en-US" sz="1050" dirty="0">
                          <a:solidFill>
                            <a:schemeClr val="tx1"/>
                          </a:solidFill>
                          <a:latin typeface="Meiryo UI" panose="020B0604030504040204" pitchFamily="34" charset="-128"/>
                          <a:ea typeface="Meiryo UI" panose="020B0604030504040204" pitchFamily="34" charset="-128"/>
                        </a:rPr>
                        <a:t>送信者</a:t>
                      </a:r>
                      <a:r>
                        <a:rPr kumimoji="1" lang="en-US" altLang="ja-JP" sz="1050" dirty="0">
                          <a:solidFill>
                            <a:schemeClr val="tx1"/>
                          </a:solidFill>
                          <a:latin typeface="Meiryo UI" panose="020B0604030504040204" pitchFamily="34" charset="-128"/>
                          <a:ea typeface="Meiryo UI" panose="020B0604030504040204" pitchFamily="34" charset="-128"/>
                        </a:rPr>
                        <a:t>)</a:t>
                      </a: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13" name="正方形/長方形 12"/>
          <p:cNvSpPr/>
          <p:nvPr/>
        </p:nvSpPr>
        <p:spPr>
          <a:xfrm>
            <a:off x="331788" y="4979413"/>
            <a:ext cx="1199300" cy="1602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4979413"/>
            <a:ext cx="7894268" cy="160283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rmAutofit lnSpcReduction="10000"/>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a:ln>
                  <a:noFill/>
                </a:ln>
                <a:solidFill>
                  <a:schemeClr val="tx1"/>
                </a:solidFill>
                <a:effectLst/>
                <a:uLnTx/>
                <a:uFillTx/>
                <a:latin typeface="Arial"/>
                <a:ea typeface="Meiryo UI"/>
                <a:cs typeface="+mn-cs"/>
              </a:rPr>
              <a:t>ウォレットとメッセージングサービスの</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UI/UX</a:t>
            </a:r>
            <a:r>
              <a:rPr kumimoji="1" lang="ja-JP" altLang="en-US" sz="1200" b="0" i="0" u="none" strike="noStrike" kern="1200" cap="none" spc="0" normalizeH="0" baseline="0" noProof="0">
                <a:ln>
                  <a:noFill/>
                </a:ln>
                <a:solidFill>
                  <a:schemeClr val="tx1"/>
                </a:solidFill>
                <a:effectLst/>
                <a:uLnTx/>
                <a:uFillTx/>
                <a:latin typeface="Arial"/>
                <a:ea typeface="Meiryo UI"/>
                <a:cs typeface="+mn-cs"/>
              </a:rPr>
              <a:t>デザインおよびリサーチはデザイナー監修のもとで行い、発行される証明書、提示する属性、メッセージ相手の信頼性が</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UI/UX</a:t>
            </a:r>
            <a:r>
              <a:rPr kumimoji="1" lang="ja-JP" altLang="en-US" sz="1200" b="0" i="0" u="none" strike="noStrike" kern="1200" cap="none" spc="0" normalizeH="0" baseline="0" noProof="0">
                <a:ln>
                  <a:noFill/>
                </a:ln>
                <a:solidFill>
                  <a:schemeClr val="tx1"/>
                </a:solidFill>
                <a:effectLst/>
                <a:uLnTx/>
                <a:uFillTx/>
                <a:latin typeface="Arial"/>
                <a:ea typeface="Meiryo UI"/>
                <a:cs typeface="+mn-cs"/>
              </a:rPr>
              <a:t>の観点においてユーザ</a:t>
            </a:r>
            <a:r>
              <a:rPr kumimoji="1" lang="ja-JP" altLang="en-US" sz="1200">
                <a:solidFill>
                  <a:schemeClr val="tx1"/>
                </a:solidFill>
                <a:latin typeface="Arial"/>
                <a:ea typeface="Meiryo UI"/>
              </a:rPr>
              <a:t>フレンドリーかどうか検証し、</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Figma</a:t>
            </a:r>
            <a:r>
              <a:rPr kumimoji="1" lang="ja-JP" altLang="en-US" sz="1200" b="0" i="0" u="none" strike="noStrike" kern="1200" cap="none" spc="0" normalizeH="0" baseline="0" noProof="0">
                <a:ln>
                  <a:noFill/>
                </a:ln>
                <a:solidFill>
                  <a:schemeClr val="tx1"/>
                </a:solidFill>
                <a:effectLst/>
                <a:uLnTx/>
                <a:uFillTx/>
                <a:latin typeface="Arial"/>
                <a:ea typeface="Meiryo UI"/>
                <a:cs typeface="+mn-cs"/>
              </a:rPr>
              <a:t>の</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UI</a:t>
            </a:r>
            <a:r>
              <a:rPr kumimoji="1" lang="ja-JP" altLang="en-US" sz="1200" b="0" i="0" u="none" strike="noStrike" kern="1200" cap="none" spc="0" normalizeH="0" baseline="0" noProof="0">
                <a:ln>
                  <a:noFill/>
                </a:ln>
                <a:solidFill>
                  <a:schemeClr val="tx1"/>
                </a:solidFill>
                <a:effectLst/>
                <a:uLnTx/>
                <a:uFillTx/>
                <a:latin typeface="Arial"/>
                <a:ea typeface="Meiryo UI"/>
                <a:cs typeface="+mn-cs"/>
              </a:rPr>
              <a:t>コンポーネントファイルを一般公開した</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200">
                <a:solidFill>
                  <a:schemeClr val="tx1"/>
                </a:solidFill>
                <a:latin typeface="Arial"/>
                <a:ea typeface="Meiryo UI"/>
              </a:rPr>
              <a:t>プライバシー・バイ・デザインを実現するため</a:t>
            </a:r>
            <a:r>
              <a:rPr kumimoji="1" lang="ja-JP" altLang="en-US" sz="1200" b="0" i="0" u="none" strike="noStrike" kern="1200" cap="none" spc="0" normalizeH="0" baseline="0" noProof="0">
                <a:ln>
                  <a:noFill/>
                </a:ln>
                <a:solidFill>
                  <a:schemeClr val="tx1"/>
                </a:solidFill>
                <a:effectLst/>
                <a:uLnTx/>
                <a:uFillTx/>
                <a:latin typeface="Arial"/>
                <a:ea typeface="Meiryo UI"/>
                <a:cs typeface="+mn-cs"/>
              </a:rPr>
              <a:t>選択的開示、匿名性、外部依存性等の観点から有識者のアドバイスをもとに利用技術を選定し、今後普及が見込まれる国際標準技術を使用したウォレットとメッセージングサービスを開発した</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200">
                <a:solidFill>
                  <a:schemeClr val="tx1"/>
                </a:solidFill>
                <a:latin typeface="Arial"/>
                <a:ea typeface="Meiryo UI"/>
              </a:rPr>
              <a:t>開発したウォレットとメッセージングサービスを継続的に運用・普及していくために、</a:t>
            </a:r>
            <a:r>
              <a:rPr kumimoji="1" lang="en-US" altLang="ja-JP" sz="1200" dirty="0">
                <a:solidFill>
                  <a:schemeClr val="tx1"/>
                </a:solidFill>
                <a:latin typeface="Arial"/>
                <a:ea typeface="Meiryo UI"/>
              </a:rPr>
              <a:t>OWND Project (</a:t>
            </a:r>
            <a:r>
              <a:rPr kumimoji="1" lang="en-US" altLang="ja-JP" sz="1200" dirty="0">
                <a:solidFill>
                  <a:schemeClr val="tx1"/>
                </a:solidFill>
                <a:latin typeface="Arial"/>
                <a:ea typeface="Meiryo UI"/>
                <a:hlinkClick r:id="rId6"/>
              </a:rPr>
              <a:t>https://github.com/OWND-Project/</a:t>
            </a:r>
            <a:r>
              <a:rPr kumimoji="1" lang="en-US" altLang="ja-JP" sz="1200" dirty="0">
                <a:solidFill>
                  <a:schemeClr val="tx1"/>
                </a:solidFill>
                <a:latin typeface="Arial"/>
                <a:ea typeface="Meiryo UI"/>
              </a:rPr>
              <a:t>) </a:t>
            </a:r>
            <a:r>
              <a:rPr kumimoji="1" lang="ja-JP" altLang="en-US" sz="1200">
                <a:solidFill>
                  <a:schemeClr val="tx1"/>
                </a:solidFill>
                <a:latin typeface="Arial"/>
                <a:ea typeface="Meiryo UI"/>
              </a:rPr>
              <a:t>と名付けたオープンソースコミュニティを立ち上げた</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200" b="0" i="0" u="none" strike="noStrike" kern="1200" cap="none" spc="0" normalizeH="0" baseline="0" noProof="0">
                <a:ln>
                  <a:noFill/>
                </a:ln>
                <a:solidFill>
                  <a:schemeClr val="tx1"/>
                </a:solidFill>
                <a:effectLst/>
                <a:uLnTx/>
                <a:uFillTx/>
                <a:latin typeface="Arial"/>
                <a:ea typeface="Meiryo UI"/>
                <a:cs typeface="+mn-cs"/>
              </a:rPr>
              <a:t>ウォレットやメッセージングサービスのガバナンスモデルを</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OWND Project</a:t>
            </a:r>
            <a:r>
              <a:rPr kumimoji="1" lang="ja-JP" altLang="en-US" sz="1200" b="0" i="0" u="none" strike="noStrike" kern="1200" cap="none" spc="0" normalizeH="0" baseline="0" noProof="0">
                <a:ln>
                  <a:noFill/>
                </a:ln>
                <a:solidFill>
                  <a:schemeClr val="tx1"/>
                </a:solidFill>
                <a:effectLst/>
                <a:uLnTx/>
                <a:uFillTx/>
                <a:latin typeface="Arial"/>
                <a:ea typeface="Meiryo UI"/>
                <a:cs typeface="+mn-cs"/>
              </a:rPr>
              <a:t>コミュニティで検討し、ホワイトペーパーとして公開することで、今後の</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OWND Project</a:t>
            </a:r>
            <a:r>
              <a:rPr kumimoji="1" lang="ja-JP" altLang="en-US" sz="1200" b="0" i="0" u="none" strike="noStrike" kern="1200" cap="none" spc="0" normalizeH="0" baseline="0" noProof="0">
                <a:ln>
                  <a:noFill/>
                </a:ln>
                <a:solidFill>
                  <a:schemeClr val="tx1"/>
                </a:solidFill>
                <a:effectLst/>
                <a:uLnTx/>
                <a:uFillTx/>
                <a:latin typeface="Arial"/>
                <a:ea typeface="Meiryo UI"/>
                <a:cs typeface="+mn-cs"/>
              </a:rPr>
              <a:t>オープンソースを利用したプロダクトへガバナンスを機能させることを可能とした</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14" name="正方形/長方形 13"/>
          <p:cNvSpPr/>
          <p:nvPr/>
        </p:nvSpPr>
        <p:spPr>
          <a:xfrm>
            <a:off x="1679945" y="3462763"/>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ja-JP" altLang="en-US" sz="1200" b="0" i="0" u="none" strike="noStrike" kern="1200" cap="none" spc="0" normalizeH="0" baseline="0" noProof="0">
                <a:ln>
                  <a:noFill/>
                </a:ln>
                <a:solidFill>
                  <a:schemeClr val="tx1"/>
                </a:solidFill>
                <a:effectLst/>
                <a:uLnTx/>
                <a:uFillTx/>
                <a:latin typeface="Arial"/>
                <a:ea typeface="Meiryo UI"/>
                <a:cs typeface="+mn-cs"/>
              </a:rPr>
              <a:t>ウォレットおよびメッセージングサービスでユーザ</a:t>
            </a:r>
            <a:r>
              <a:rPr kumimoji="1" lang="ja-JP" altLang="en-US" sz="1200">
                <a:solidFill>
                  <a:schemeClr val="tx1"/>
                </a:solidFill>
                <a:latin typeface="Arial"/>
                <a:ea typeface="Meiryo UI"/>
              </a:rPr>
              <a:t>フレンドリーな</a:t>
            </a:r>
            <a:r>
              <a:rPr kumimoji="1" lang="en-US" altLang="ja-JP" sz="1200" dirty="0">
                <a:solidFill>
                  <a:schemeClr val="tx1"/>
                </a:solidFill>
                <a:latin typeface="Arial"/>
                <a:ea typeface="Meiryo UI"/>
              </a:rPr>
              <a:t>UI/UX</a:t>
            </a:r>
            <a:r>
              <a:rPr kumimoji="1" lang="ja-JP" altLang="en-US" sz="1200">
                <a:solidFill>
                  <a:schemeClr val="tx1"/>
                </a:solidFill>
                <a:latin typeface="Arial"/>
                <a:ea typeface="Meiryo UI"/>
              </a:rPr>
              <a:t>をどのように実現するか</a:t>
            </a:r>
            <a:endParaRPr kumimoji="1" lang="en-US" altLang="ja-JP" sz="1200" dirty="0">
              <a:solidFill>
                <a:schemeClr val="tx1"/>
              </a:solidFill>
              <a:latin typeface="Arial"/>
              <a:ea typeface="Meiryo UI"/>
            </a:endParaRP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8" y="3460498"/>
            <a:ext cx="1199300"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UI/UX</a:t>
            </a:r>
          </a:p>
        </p:txBody>
      </p:sp>
      <p:sp>
        <p:nvSpPr>
          <p:cNvPr id="11" name="タイトル 6">
            <a:extLst>
              <a:ext uri="{FF2B5EF4-FFF2-40B4-BE49-F238E27FC236}">
                <a16:creationId xmlns:a16="http://schemas.microsoft.com/office/drawing/2014/main" id="{29E93789-8122-8E54-8564-E9C280805526}"/>
              </a:ext>
            </a:extLst>
          </p:cNvPr>
          <p:cNvSpPr>
            <a:spLocks noGrp="1"/>
          </p:cNvSpPr>
          <p:nvPr>
            <p:ph type="title"/>
          </p:nvPr>
        </p:nvSpPr>
        <p:spPr>
          <a:xfrm>
            <a:off x="407061" y="69367"/>
            <a:ext cx="9072000" cy="369683"/>
          </a:xfrm>
        </p:spPr>
        <p:txBody>
          <a:bodyPr vert="horz"/>
          <a:lstStyle/>
          <a:p>
            <a:r>
              <a:rPr lang="ja-JP" altLang="en-US" sz="1600" b="1">
                <a:latin typeface="Meiryo UI" panose="020B0604030504040204" pitchFamily="50" charset="-128"/>
                <a:ea typeface="Meiryo UI" panose="020B0604030504040204" pitchFamily="50" charset="-128"/>
              </a:rPr>
              <a:t>ウォレットによるアイデンティティ管理とオンラインコミュニケーション（株式会社</a:t>
            </a:r>
            <a:r>
              <a:rPr lang="en-US" altLang="ja-JP" sz="1600" dirty="0" err="1">
                <a:latin typeface="Meiryo UI" panose="020B0604030504040204" pitchFamily="50" charset="-128"/>
                <a:ea typeface="Meiryo UI" panose="020B0604030504040204" pitchFamily="50" charset="-128"/>
              </a:rPr>
              <a:t>DataSign</a:t>
            </a:r>
            <a:r>
              <a:rPr lang="ja-JP" altLang="en-US" sz="1600" b="1">
                <a:latin typeface="Meiryo UI" panose="020B0604030504040204" pitchFamily="50" charset="-128"/>
                <a:ea typeface="Meiryo UI" panose="020B0604030504040204" pitchFamily="50" charset="-128"/>
              </a:rPr>
              <a:t>）</a:t>
            </a:r>
            <a:r>
              <a:rPr lang="ja-JP" altLang="en-US" sz="160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2/2</a:t>
            </a:r>
            <a:r>
              <a:rPr lang="ja-JP" altLang="en-US" sz="1600" dirty="0">
                <a:latin typeface="Meiryo UI" panose="020B0604030504040204" pitchFamily="50" charset="-128"/>
                <a:ea typeface="Meiryo UI" panose="020B0604030504040204" pitchFamily="50" charset="-128"/>
              </a:rPr>
              <a:t>）</a:t>
            </a:r>
            <a:endParaRPr kumimoji="1" lang="ja-JP" altLang="en-US" sz="1600" dirty="0">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0CEA11FC-1A3D-7B96-DF21-0ABC5AC9EABB}"/>
              </a:ext>
            </a:extLst>
          </p:cNvPr>
          <p:cNvSpPr/>
          <p:nvPr/>
        </p:nvSpPr>
        <p:spPr>
          <a:xfrm>
            <a:off x="1679943" y="4593715"/>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ja-JP" altLang="en-US" sz="1200">
                <a:solidFill>
                  <a:schemeClr val="tx1"/>
                </a:solidFill>
                <a:latin typeface="Arial"/>
                <a:ea typeface="Meiryo UI"/>
              </a:rPr>
              <a:t>どのようなガバナンスやルールが必要か</a:t>
            </a:r>
            <a:endParaRPr kumimoji="1" lang="en-US" altLang="ja-JP" sz="1200" dirty="0">
              <a:solidFill>
                <a:schemeClr val="tx1"/>
              </a:solidFill>
              <a:latin typeface="Arial"/>
              <a:ea typeface="Meiryo UI"/>
            </a:endParaRPr>
          </a:p>
        </p:txBody>
      </p:sp>
      <p:sp>
        <p:nvSpPr>
          <p:cNvPr id="5" name="正方形/長方形 4">
            <a:extLst>
              <a:ext uri="{FF2B5EF4-FFF2-40B4-BE49-F238E27FC236}">
                <a16:creationId xmlns:a16="http://schemas.microsoft.com/office/drawing/2014/main" id="{3C2CACE9-2F08-37BB-6894-4A3648DB2A72}"/>
              </a:ext>
            </a:extLst>
          </p:cNvPr>
          <p:cNvSpPr/>
          <p:nvPr/>
        </p:nvSpPr>
        <p:spPr>
          <a:xfrm>
            <a:off x="331786" y="4591449"/>
            <a:ext cx="1199300"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ja-JP" altLang="en-US" sz="1200" b="1" i="0" u="none" strike="noStrike" kern="1200" cap="none" spc="0" normalizeH="0" baseline="0" noProof="0">
                <a:ln>
                  <a:noFill/>
                </a:ln>
                <a:solidFill>
                  <a:srgbClr val="FFFFFF"/>
                </a:solidFill>
                <a:effectLst/>
                <a:uLnTx/>
                <a:uFillTx/>
                <a:latin typeface="Arial"/>
                <a:ea typeface="Meiryo UI"/>
                <a:cs typeface="+mn-cs"/>
              </a:rPr>
              <a:t>ガバナンス</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2" name="正方形/長方形 11">
            <a:extLst>
              <a:ext uri="{FF2B5EF4-FFF2-40B4-BE49-F238E27FC236}">
                <a16:creationId xmlns:a16="http://schemas.microsoft.com/office/drawing/2014/main" id="{42B34A4F-39AD-7E5F-B934-E377CFF47A78}"/>
              </a:ext>
            </a:extLst>
          </p:cNvPr>
          <p:cNvSpPr/>
          <p:nvPr/>
        </p:nvSpPr>
        <p:spPr>
          <a:xfrm>
            <a:off x="1679943" y="3828811"/>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ja-JP" altLang="en-US" sz="1200">
                <a:solidFill>
                  <a:schemeClr val="tx1"/>
                </a:solidFill>
                <a:latin typeface="Arial"/>
                <a:ea typeface="Meiryo UI"/>
              </a:rPr>
              <a:t>プライバシー・バイ・デザインの観点からどのような技術を選定すべきか</a:t>
            </a:r>
            <a:endParaRPr kumimoji="1" lang="en-US" altLang="ja-JP" sz="1200" dirty="0">
              <a:solidFill>
                <a:schemeClr val="tx1"/>
              </a:solidFill>
              <a:latin typeface="Arial"/>
              <a:ea typeface="Meiryo UI"/>
            </a:endParaRPr>
          </a:p>
        </p:txBody>
      </p:sp>
      <p:sp>
        <p:nvSpPr>
          <p:cNvPr id="15" name="正方形/長方形 14">
            <a:extLst>
              <a:ext uri="{FF2B5EF4-FFF2-40B4-BE49-F238E27FC236}">
                <a16:creationId xmlns:a16="http://schemas.microsoft.com/office/drawing/2014/main" id="{6E0CBEC9-C25E-C6A2-9EF7-E410304F7646}"/>
              </a:ext>
            </a:extLst>
          </p:cNvPr>
          <p:cNvSpPr/>
          <p:nvPr/>
        </p:nvSpPr>
        <p:spPr>
          <a:xfrm>
            <a:off x="331786" y="3826545"/>
            <a:ext cx="1199300"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ja-JP" altLang="en-US" sz="1200" b="1" i="0" u="none" strike="noStrike" kern="1200" cap="none" spc="0" normalizeH="0" baseline="0" noProof="0">
                <a:ln>
                  <a:noFill/>
                </a:ln>
                <a:solidFill>
                  <a:srgbClr val="FFFFFF"/>
                </a:solidFill>
                <a:effectLst/>
                <a:uLnTx/>
                <a:uFillTx/>
                <a:latin typeface="Arial"/>
                <a:ea typeface="Meiryo UI"/>
                <a:cs typeface="+mn-cs"/>
              </a:rPr>
              <a:t>プライバシー</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7" name="正方形/長方形 16">
            <a:extLst>
              <a:ext uri="{FF2B5EF4-FFF2-40B4-BE49-F238E27FC236}">
                <a16:creationId xmlns:a16="http://schemas.microsoft.com/office/drawing/2014/main" id="{99A5F88B-8DFC-55A7-A677-608710688907}"/>
              </a:ext>
            </a:extLst>
          </p:cNvPr>
          <p:cNvSpPr/>
          <p:nvPr/>
        </p:nvSpPr>
        <p:spPr>
          <a:xfrm>
            <a:off x="1679943" y="4208663"/>
            <a:ext cx="7894268" cy="306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R="0" lvl="0" algn="l" defTabSz="914400" rtl="0" eaLnBrk="1" fontAlgn="auto" latinLnBrk="0" hangingPunct="1">
              <a:lnSpc>
                <a:spcPct val="100000"/>
              </a:lnSpc>
              <a:spcBef>
                <a:spcPts val="0"/>
              </a:spcBef>
              <a:spcAft>
                <a:spcPts val="0"/>
              </a:spcAft>
              <a:buClrTx/>
              <a:buSzTx/>
              <a:tabLst/>
              <a:defRPr/>
            </a:pPr>
            <a:r>
              <a:rPr kumimoji="1" lang="ja-JP" altLang="en-US" sz="1200">
                <a:solidFill>
                  <a:schemeClr val="tx1"/>
                </a:solidFill>
                <a:latin typeface="Arial"/>
                <a:ea typeface="Meiryo UI"/>
              </a:rPr>
              <a:t>提案するアーキテクチャを普及するためには、どのようなコミュニティを形成すべきか</a:t>
            </a:r>
            <a:endParaRPr kumimoji="1" lang="en-US" altLang="ja-JP" sz="1200" dirty="0">
              <a:solidFill>
                <a:schemeClr val="tx1"/>
              </a:solidFill>
              <a:latin typeface="Arial"/>
              <a:ea typeface="Meiryo UI"/>
            </a:endParaRPr>
          </a:p>
        </p:txBody>
      </p:sp>
      <p:sp>
        <p:nvSpPr>
          <p:cNvPr id="18" name="正方形/長方形 17">
            <a:extLst>
              <a:ext uri="{FF2B5EF4-FFF2-40B4-BE49-F238E27FC236}">
                <a16:creationId xmlns:a16="http://schemas.microsoft.com/office/drawing/2014/main" id="{41C3F783-0599-8838-3291-3822E5F834D4}"/>
              </a:ext>
            </a:extLst>
          </p:cNvPr>
          <p:cNvSpPr/>
          <p:nvPr/>
        </p:nvSpPr>
        <p:spPr>
          <a:xfrm>
            <a:off x="331786" y="4206397"/>
            <a:ext cx="1199300" cy="306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fontAlgn="auto">
              <a:spcBef>
                <a:spcPts val="0"/>
              </a:spcBef>
              <a:spcAft>
                <a:spcPts val="0"/>
              </a:spcAft>
              <a:defRPr/>
            </a:pPr>
            <a:r>
              <a:rPr kumimoji="1" lang="ja-JP" altLang="en-US" sz="1200" b="1" i="0" u="none" strike="noStrike" kern="1200" cap="none" spc="0" normalizeH="0" baseline="0" noProof="0">
                <a:ln>
                  <a:noFill/>
                </a:ln>
                <a:solidFill>
                  <a:srgbClr val="FFFFFF"/>
                </a:solidFill>
                <a:effectLst/>
                <a:uLnTx/>
                <a:uFillTx/>
                <a:latin typeface="Arial"/>
                <a:ea typeface="Meiryo UI"/>
                <a:cs typeface="+mn-cs"/>
              </a:rPr>
              <a:t>コミュニティ</a:t>
            </a:r>
            <a:endParaRPr kumimoji="1" lang="en-US" altLang="ja-JP" sz="1200" b="1" i="0" u="none" strike="noStrike" kern="1200" cap="none" spc="0" normalizeH="0" baseline="0" noProof="0" dirty="0">
              <a:ln>
                <a:noFill/>
              </a:ln>
              <a:solidFill>
                <a:srgbClr val="FFFFFF"/>
              </a:solidFill>
              <a:effectLst/>
              <a:uLnTx/>
              <a:uFillTx/>
              <a:latin typeface="Arial"/>
              <a:ea typeface="Meiryo UI"/>
              <a:cs typeface="+mn-cs"/>
            </a:endParaRPr>
          </a:p>
        </p:txBody>
      </p:sp>
    </p:spTree>
    <p:extLst>
      <p:ext uri="{BB962C8B-B14F-4D97-AF65-F5344CB8AC3E}">
        <p14:creationId xmlns:p14="http://schemas.microsoft.com/office/powerpoint/2010/main" val="2460230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4C21F1-DEBD-4932-990F-36234C0D0466}">
  <ds:schemaRefs>
    <ds:schemaRef ds:uri="http://schemas.microsoft.com/sharepoint/v3/contenttype/forms"/>
  </ds:schemaRefs>
</ds:datastoreItem>
</file>

<file path=customXml/itemProps2.xml><?xml version="1.0" encoding="utf-8"?>
<ds:datastoreItem xmlns:ds="http://schemas.openxmlformats.org/officeDocument/2006/customXml" ds:itemID="{86B94A7F-0B78-4BC5-B514-2B14E9140D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5719943-0B77-4B84-AAE6-3EB3F73035A3}">
  <ds:schemaRefs>
    <ds:schemaRef ds:uri="http://schemas.microsoft.com/office/2006/metadata/properties"/>
    <ds:schemaRef ds:uri="http://schemas.microsoft.com/office/infopath/2007/PartnerControls"/>
    <ds:schemaRef ds:uri="af856fba-687e-4913-b430-d4dfd88781c0"/>
    <ds:schemaRef ds:uri="3ee3c186-374b-4b65-9031-a615a56be800"/>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765</Words>
  <Application>Microsoft Office PowerPoint</Application>
  <PresentationFormat>A4 210 x 297 mm</PresentationFormat>
  <Paragraphs>66</Paragraphs>
  <Slides>2</Slides>
  <Notes>1</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8" baseType="lpstr">
      <vt:lpstr>Meiryo UI</vt:lpstr>
      <vt:lpstr>Arial</vt:lpstr>
      <vt:lpstr>Calibri</vt:lpstr>
      <vt:lpstr>Wingdings</vt:lpstr>
      <vt:lpstr>コンテンツ_Light</vt:lpstr>
      <vt:lpstr>think-cell スライド</vt:lpstr>
      <vt:lpstr>ウォレットによるアイデンティティ管理とオンラインコミュニケーション（株式会社DataSign）（1/2）</vt:lpstr>
      <vt:lpstr>ウォレットによるアイデンティティ管理とオンラインコミュニケーション（株式会社DataSign）（2/2）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2024-03-23T06:27:57Z</dcterms:created>
  <dcterms:modified xsi:type="dcterms:W3CDTF">2024-06-04T08:00:41Z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2024-03-23T06:28:03Z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591d1ad9-3c5b-4948-9da8-84fcb54a86b7</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