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65" r:id="rId4"/>
  </p:sldMasterIdLst>
  <p:notesMasterIdLst>
    <p:notesMasterId r:id="rId7"/>
  </p:notesMasterIdLst>
  <p:handoutMasterIdLst>
    <p:handoutMasterId r:id="rId8"/>
  </p:handoutMasterIdLst>
  <p:sldIdLst>
    <p:sldId id="2147472657" r:id="rId5"/>
    <p:sldId id="2147472659" r:id="rId6"/>
  </p:sldIdLst>
  <p:sldSz cx="9906000" cy="6858000" type="A4"/>
  <p:notesSz cx="6807200" cy="9939338"/>
  <p:custDataLst>
    <p:tags r:id="rId9"/>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16" autoAdjust="0"/>
    <p:restoredTop sz="96391" autoAdjust="0"/>
  </p:normalViewPr>
  <p:slideViewPr>
    <p:cSldViewPr snapToGrid="0" showGuides="1">
      <p:cViewPr varScale="1">
        <p:scale>
          <a:sx n="73" d="100"/>
          <a:sy n="73" d="100"/>
        </p:scale>
        <p:origin x="636" y="66"/>
      </p:cViewPr>
      <p:guideLst>
        <p:guide pos="312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4" d="100"/>
          <a:sy n="74" d="100"/>
        </p:scale>
        <p:origin x="40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5D748-EDF5-72AD-A12B-11D25A8930BA}"/>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0E94C6B-CEBE-A8BC-2562-5DDE6897DCC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2C8F3A3-07AD-427D-8E22-DD858B88B29D}" type="datetimeFigureOut">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91B140E9-14C2-A29D-1107-2D0B2711F65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763F226-09A3-D57E-BF47-E11E079CB5D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991E0DE-9570-4C61-AE68-708F6D0731A7}" type="slidenum">
              <a:rPr kumimoji="1" lang="ja-JP" altLang="en-US" smtClean="0"/>
              <a:t>‹#›</a:t>
            </a:fld>
            <a:endParaRPr kumimoji="1" lang="ja-JP" altLang="en-US"/>
          </a:p>
        </p:txBody>
      </p:sp>
    </p:spTree>
    <p:extLst>
      <p:ext uri="{BB962C8B-B14F-4D97-AF65-F5344CB8AC3E}">
        <p14:creationId xmlns:p14="http://schemas.microsoft.com/office/powerpoint/2010/main" val="17639102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2024/6/4</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42597887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emf"/></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3251312978"/>
      </p:ext>
    </p:extLst>
  </p:cSld>
  <p:clrMapOvr>
    <a:masterClrMapping/>
  </p:clrMapOvr>
  <p:hf hdr="0"/>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20E84AC-8395-D52F-57C2-E14A47C8BAFC}"/>
              </a:ext>
            </a:extLst>
          </p:cNvPr>
          <p:cNvGraphicFramePr>
            <a:graphicFrameLocks noChangeAspect="1"/>
          </p:cNvGraphicFramePr>
          <p:nvPr userDrawn="1">
            <p:custDataLst>
              <p:tags r:id="rId3"/>
            </p:custDataLst>
            <p:extLst>
              <p:ext uri="{D42A27DB-BD31-4B8C-83A1-F6EECF244321}">
                <p14:modId xmlns:p14="http://schemas.microsoft.com/office/powerpoint/2010/main" val="8176622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220E84AC-8395-D52F-57C2-E14A47C8BAF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960804617"/>
      </p:ext>
    </p:extLst>
  </p:cSld>
  <p:clrMap bg1="lt1" tx1="dk1" bg2="lt2" tx2="dk2" accent1="accent1" accent2="accent2" accent3="accent3" accent4="accent4" accent5="accent5" accent6="accent6" hlink="hlink" folHlink="folHlink"/>
  <p:sldLayoutIdLst>
    <p:sldLayoutId id="2147483969" r:id="rId1"/>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4" orient="horz" pos="2160">
          <p15:clr>
            <a:srgbClr val="F26B43"/>
          </p15:clr>
        </p15:guide>
        <p15:guide id="6" orient="horz" pos="436">
          <p15:clr>
            <a:srgbClr val="F26B43"/>
          </p15:clr>
        </p15:guide>
        <p15:guide id="7" pos="3121">
          <p15:clr>
            <a:srgbClr val="F26B43"/>
          </p15:clr>
        </p15:guide>
        <p15:guide id="8" pos="6031">
          <p15:clr>
            <a:srgbClr val="F26B43"/>
          </p15:clr>
        </p15:guide>
        <p15:guide id="9" orient="horz" pos="4088">
          <p15:clr>
            <a:srgbClr val="F26B43"/>
          </p15:clr>
        </p15:guide>
        <p15:guide id="10" orient="horz" pos="368">
          <p15:clr>
            <a:srgbClr val="F26B43"/>
          </p15:clr>
        </p15:guide>
        <p15:guide id="11" orient="horz" pos="4269">
          <p15:clr>
            <a:srgbClr val="F26B43"/>
          </p15:clr>
        </p15:guide>
        <p15:guide id="12" orient="horz" pos="4156">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oleObject" Target="../embeddings/oleObject3.bin"/><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hyperlink" Target="https://github.com/OWND-Project/" TargetMode="External"/><Relationship Id="rId5" Type="http://schemas.openxmlformats.org/officeDocument/2006/relationships/image" Target="../media/image1.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49692CB-7D99-8D43-9BED-69BAA07D3C2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3" name="think-cell data - do not delete" hidden="1">
                        <a:extLst>
                          <a:ext uri="{FF2B5EF4-FFF2-40B4-BE49-F238E27FC236}">
                            <a16:creationId xmlns:a16="http://schemas.microsoft.com/office/drawing/2014/main" id="{049692CB-7D99-8D43-9BED-69BAA07D3C2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正方形/長方形 1">
            <a:extLst>
              <a:ext uri="{FF2B5EF4-FFF2-40B4-BE49-F238E27FC236}">
                <a16:creationId xmlns:a16="http://schemas.microsoft.com/office/drawing/2014/main" id="{794EC9D3-FEA8-199A-5803-ADA67664BBAA}"/>
              </a:ext>
            </a:extLst>
          </p:cNvPr>
          <p:cNvSpPr/>
          <p:nvPr/>
        </p:nvSpPr>
        <p:spPr>
          <a:xfrm>
            <a:off x="192897" y="534314"/>
            <a:ext cx="4504477" cy="240389"/>
          </a:xfrm>
          <a:prstGeom prst="rect">
            <a:avLst/>
          </a:prstGeom>
          <a:solidFill>
            <a:sysClr val="window" lastClr="FFFFFF">
              <a:lumMod val="50000"/>
            </a:sysClr>
          </a:solidFill>
          <a:ln w="3175" cap="flat" cmpd="sng" algn="ctr">
            <a:solidFill>
              <a:sysClr val="windowText" lastClr="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ja-JP" sz="1400" u="none" strike="noStrike" kern="0" cap="none" spc="0" normalizeH="0" baseline="0" noProof="0" dirty="0">
                <a:ln>
                  <a:noFill/>
                </a:ln>
                <a:solidFill>
                  <a:prstClr val="white"/>
                </a:solidFill>
                <a:effectLst/>
                <a:uLnTx/>
                <a:uFillTx/>
                <a:latin typeface="Meiryo UI" panose="020B0604030504040204" pitchFamily="34" charset="-128"/>
                <a:ea typeface="Meiryo UI" panose="020B0604030504040204" pitchFamily="34" charset="-128"/>
              </a:rPr>
              <a:t>Current Issues (Pain Points)</a:t>
            </a:r>
            <a:endParaRPr kumimoji="1" lang="ja-JP" altLang="en-US" sz="1400" u="none" strike="noStrike" kern="0" cap="none" spc="0" normalizeH="0" baseline="0" noProof="0" dirty="0">
              <a:ln>
                <a:noFill/>
              </a:ln>
              <a:solidFill>
                <a:prstClr val="white"/>
              </a:solidFill>
              <a:effectLst/>
              <a:uLnTx/>
              <a:uFillTx/>
              <a:latin typeface="Meiryo UI" panose="020B0604030504040204" pitchFamily="34" charset="-128"/>
              <a:ea typeface="Meiryo UI" panose="020B0604030504040204" pitchFamily="34" charset="-128"/>
            </a:endParaRPr>
          </a:p>
        </p:txBody>
      </p:sp>
      <p:sp>
        <p:nvSpPr>
          <p:cNvPr id="70" name="正方形/長方形 69">
            <a:extLst>
              <a:ext uri="{FF2B5EF4-FFF2-40B4-BE49-F238E27FC236}">
                <a16:creationId xmlns:a16="http://schemas.microsoft.com/office/drawing/2014/main" id="{4D040916-6E65-C405-4691-5F298D048CF5}"/>
              </a:ext>
            </a:extLst>
          </p:cNvPr>
          <p:cNvSpPr/>
          <p:nvPr/>
        </p:nvSpPr>
        <p:spPr>
          <a:xfrm>
            <a:off x="5256957" y="534314"/>
            <a:ext cx="4428000" cy="228338"/>
          </a:xfrm>
          <a:prstGeom prst="rect">
            <a:avLst/>
          </a:prstGeom>
          <a:solidFill>
            <a:srgbClr val="86BC25"/>
          </a:solidFill>
          <a:ln w="3175" cap="flat" cmpd="sng" algn="ctr">
            <a:solidFill>
              <a:sysClr val="windowText" lastClr="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ja-JP" sz="1400" u="none" strike="noStrike" kern="0" cap="none" spc="0" normalizeH="0" baseline="0" noProof="0" dirty="0">
                <a:ln>
                  <a:noFill/>
                </a:ln>
                <a:solidFill>
                  <a:prstClr val="white"/>
                </a:solidFill>
                <a:effectLst/>
                <a:uLnTx/>
                <a:uFillTx/>
                <a:latin typeface="Meiryo UI" panose="020B0604030504040204" pitchFamily="34" charset="-128"/>
                <a:ea typeface="Meiryo UI" panose="020B0604030504040204" pitchFamily="34" charset="-128"/>
              </a:rPr>
              <a:t>What Trusted Web</a:t>
            </a:r>
            <a:r>
              <a:rPr kumimoji="1" lang="ja-JP" altLang="en-US" sz="1400" kern="0" dirty="0">
                <a:solidFill>
                  <a:prstClr val="white"/>
                </a:solidFill>
                <a:latin typeface="Meiryo UI" panose="020B0604030504040204" pitchFamily="34" charset="-128"/>
                <a:ea typeface="Meiryo UI" panose="020B0604030504040204" pitchFamily="34" charset="-128"/>
              </a:rPr>
              <a:t> </a:t>
            </a:r>
            <a:r>
              <a:rPr kumimoji="1" lang="en-US" altLang="ja-JP" sz="1400" kern="0" dirty="0">
                <a:solidFill>
                  <a:prstClr val="white"/>
                </a:solidFill>
                <a:latin typeface="Meiryo UI" panose="020B0604030504040204" pitchFamily="34" charset="-128"/>
                <a:ea typeface="Meiryo UI" panose="020B0604030504040204" pitchFamily="34" charset="-128"/>
              </a:rPr>
              <a:t>Will</a:t>
            </a:r>
            <a:r>
              <a:rPr kumimoji="1" lang="en-US" altLang="ja-JP" sz="1400" u="none" strike="noStrike" kern="0" cap="none" spc="0" normalizeH="0" baseline="0" noProof="0" dirty="0">
                <a:ln>
                  <a:noFill/>
                </a:ln>
                <a:solidFill>
                  <a:prstClr val="white"/>
                </a:solidFill>
                <a:effectLst/>
                <a:uLnTx/>
                <a:uFillTx/>
                <a:latin typeface="Meiryo UI" panose="020B0604030504040204" pitchFamily="34" charset="-128"/>
                <a:ea typeface="Meiryo UI" panose="020B0604030504040204" pitchFamily="34" charset="-128"/>
              </a:rPr>
              <a:t> Solve</a:t>
            </a:r>
            <a:endParaRPr kumimoji="1" lang="ja-JP" altLang="en-US" sz="1400" u="none" strike="noStrike" kern="0" cap="none" spc="0" normalizeH="0" baseline="0" noProof="0" dirty="0">
              <a:ln>
                <a:noFill/>
              </a:ln>
              <a:solidFill>
                <a:prstClr val="white"/>
              </a:solidFill>
              <a:effectLst/>
              <a:uLnTx/>
              <a:uFillTx/>
              <a:latin typeface="Meiryo UI" panose="020B0604030504040204" pitchFamily="34" charset="-128"/>
              <a:ea typeface="Meiryo UI" panose="020B0604030504040204" pitchFamily="34" charset="-128"/>
            </a:endParaRPr>
          </a:p>
        </p:txBody>
      </p:sp>
      <p:sp>
        <p:nvSpPr>
          <p:cNvPr id="71" name="二等辺三角形 47">
            <a:extLst>
              <a:ext uri="{FF2B5EF4-FFF2-40B4-BE49-F238E27FC236}">
                <a16:creationId xmlns:a16="http://schemas.microsoft.com/office/drawing/2014/main" id="{A576E2E7-8CE0-559E-BCBC-96EB1F931AB9}"/>
              </a:ext>
            </a:extLst>
          </p:cNvPr>
          <p:cNvSpPr/>
          <p:nvPr/>
        </p:nvSpPr>
        <p:spPr>
          <a:xfrm rot="5400000">
            <a:off x="2536242" y="3674794"/>
            <a:ext cx="4737428" cy="196502"/>
          </a:xfrm>
          <a:prstGeom prst="triangle">
            <a:avLst/>
          </a:prstGeom>
          <a:solidFill>
            <a:sysClr val="window" lastClr="FFFFFF">
              <a:lumMod val="75000"/>
            </a:sysClr>
          </a:solidFill>
          <a:ln w="3175" cap="flat" cmpd="sng" algn="ctr">
            <a:no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ja-JP" altLang="en-US" sz="1400" u="none" strike="noStrike" kern="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endParaRPr>
          </a:p>
        </p:txBody>
      </p:sp>
      <p:sp>
        <p:nvSpPr>
          <p:cNvPr id="72" name="正方形/長方形 71">
            <a:extLst>
              <a:ext uri="{FF2B5EF4-FFF2-40B4-BE49-F238E27FC236}">
                <a16:creationId xmlns:a16="http://schemas.microsoft.com/office/drawing/2014/main" id="{B34BC1EC-EFD7-F5D6-3E6B-E7BC0E35CCBF}"/>
              </a:ext>
            </a:extLst>
          </p:cNvPr>
          <p:cNvSpPr/>
          <p:nvPr/>
        </p:nvSpPr>
        <p:spPr>
          <a:xfrm>
            <a:off x="192898" y="774703"/>
            <a:ext cx="4504478" cy="1932707"/>
          </a:xfrm>
          <a:prstGeom prst="rect">
            <a:avLst/>
          </a:prstGeom>
          <a:solidFill>
            <a:sysClr val="window" lastClr="FFFFFF">
              <a:lumMod val="95000"/>
            </a:sysClr>
          </a:solidFill>
          <a:ln w="3175" cap="flat" cmpd="sng" algn="ctr">
            <a:solidFill>
              <a:sysClr val="windowText" lastClr="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42900" marR="0" lvl="0" indent="-342900" defTabSz="91440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en-US" altLang="ja-JP" sz="9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Consumer 1 finds it helpful to use the login function of the </a:t>
            </a:r>
            <a:r>
              <a:rPr lang="en-US" altLang="ja-JP" sz="900" kern="0" dirty="0">
                <a:solidFill>
                  <a:prstClr val="black"/>
                </a:solidFill>
                <a:latin typeface="Meiryo UI" panose="020B0604030504040204" pitchFamily="34" charset="-128"/>
                <a:ea typeface="Meiryo UI" panose="020B0604030504040204" pitchFamily="34" charset="-128"/>
              </a:rPr>
              <a:t>social service (IdP)</a:t>
            </a:r>
            <a:r>
              <a:rPr kumimoji="0" lang="en-US" altLang="ja-JP" sz="9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 but does not want to give attribute information managed by the IdP to unfamiliar service providers.</a:t>
            </a:r>
          </a:p>
          <a:p>
            <a:pPr marL="342900" marR="0" lvl="0" indent="-342900" defTabSz="91440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en-US" altLang="ja-JP" sz="9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When consumer 1 tries to send a message using a specific social service, consumer 2 (friend or business partner) must also be using that specific social service to send the message. Email is not secure because the sender cannot be verified.</a:t>
            </a:r>
          </a:p>
          <a:p>
            <a:pPr marL="342900" marR="0" lvl="0" indent="-342900" defTabSz="91440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en-US" altLang="ja-JP" sz="9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Service providers want to confirm and verify the attributes of consumers, but identity verification is high cost and inhibits consumers' UX.</a:t>
            </a:r>
          </a:p>
          <a:p>
            <a:pPr marL="342900" marR="0" lvl="0" indent="-342900" defTabSz="91440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en-US" altLang="ja-JP" sz="9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Service providers want to provide consumers with an easy way to sign up for services, but supporting multiple social services would adversely impact the UX.</a:t>
            </a:r>
          </a:p>
        </p:txBody>
      </p:sp>
      <p:sp>
        <p:nvSpPr>
          <p:cNvPr id="73" name="正方形/長方形 72">
            <a:extLst>
              <a:ext uri="{FF2B5EF4-FFF2-40B4-BE49-F238E27FC236}">
                <a16:creationId xmlns:a16="http://schemas.microsoft.com/office/drawing/2014/main" id="{62AC259A-C331-E771-7397-A90C917F0512}"/>
              </a:ext>
            </a:extLst>
          </p:cNvPr>
          <p:cNvSpPr/>
          <p:nvPr/>
        </p:nvSpPr>
        <p:spPr>
          <a:xfrm>
            <a:off x="5256957" y="762652"/>
            <a:ext cx="4428000" cy="1955391"/>
          </a:xfrm>
          <a:prstGeom prst="rect">
            <a:avLst/>
          </a:prstGeom>
          <a:solidFill>
            <a:srgbClr val="86BC25">
              <a:lumMod val="20000"/>
              <a:lumOff val="80000"/>
            </a:srgbClr>
          </a:solidFill>
          <a:ln w="3175" cap="flat" cmpd="sng" algn="ctr">
            <a:solidFill>
              <a:sysClr val="windowText" lastClr="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42900" marR="0" lvl="0" indent="-342900" defTabSz="91440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en-US" altLang="ja-JP" sz="10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Consumer 1 can send the minimum attributes to service providers and consumer 2 at his/her own choice, without depending on specific provider.</a:t>
            </a:r>
          </a:p>
          <a:p>
            <a:pPr marL="342900" indent="-342900">
              <a:spcBef>
                <a:spcPts val="300"/>
              </a:spcBef>
              <a:buFont typeface="Arial" panose="020B0604020202020204" pitchFamily="34" charset="0"/>
              <a:buChar char="•"/>
              <a:defRPr/>
            </a:pPr>
            <a:r>
              <a:rPr lang="en-US" altLang="ja-JP" sz="1000" dirty="0">
                <a:solidFill>
                  <a:schemeClr val="tx1"/>
                </a:solidFill>
                <a:latin typeface="Meiryo UI" panose="020B0604030504040204" pitchFamily="34" charset="-128"/>
                <a:ea typeface="Meiryo UI" panose="020B0604030504040204" pitchFamily="34" charset="-128"/>
              </a:rPr>
              <a:t>Consumer 1 can verify attributes with consumer 2 or service provider mutually and can communicate securely online within the agreed scope, without depending on specific provider.</a:t>
            </a:r>
          </a:p>
          <a:p>
            <a:pPr marL="342900" indent="-342900">
              <a:spcBef>
                <a:spcPts val="300"/>
              </a:spcBef>
              <a:buFont typeface="Arial" panose="020B0604020202020204" pitchFamily="34" charset="0"/>
              <a:buChar char="•"/>
              <a:defRPr/>
            </a:pPr>
            <a:r>
              <a:rPr kumimoji="0" lang="en-US" altLang="ja-JP" sz="10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Consumer 2 can also do the same as the above two cases of consumers 1.</a:t>
            </a:r>
          </a:p>
          <a:p>
            <a:pPr marL="342900" indent="-342900">
              <a:spcBef>
                <a:spcPts val="300"/>
              </a:spcBef>
              <a:buFont typeface="Arial" panose="020B0604020202020204" pitchFamily="34" charset="0"/>
              <a:buChar char="•"/>
              <a:defRPr/>
            </a:pPr>
            <a:r>
              <a:rPr kumimoji="0" lang="en-US" altLang="ja-JP" sz="10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Service provider can easily verify and confirm </a:t>
            </a:r>
            <a:r>
              <a:rPr lang="en-US" altLang="ja-JP" sz="1000" kern="0" dirty="0">
                <a:solidFill>
                  <a:prstClr val="black"/>
                </a:solidFill>
                <a:latin typeface="Meiryo UI" panose="020B0604030504040204" pitchFamily="34" charset="-128"/>
                <a:ea typeface="Meiryo UI" panose="020B0604030504040204" pitchFamily="34" charset="-128"/>
              </a:rPr>
              <a:t>the </a:t>
            </a:r>
            <a:r>
              <a:rPr kumimoji="0" lang="en-US" altLang="ja-JP" sz="10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attributes and provide appropriate services without depending on specific provider.</a:t>
            </a:r>
          </a:p>
        </p:txBody>
      </p:sp>
      <p:sp>
        <p:nvSpPr>
          <p:cNvPr id="74" name="テキスト ボックス 73">
            <a:extLst>
              <a:ext uri="{FF2B5EF4-FFF2-40B4-BE49-F238E27FC236}">
                <a16:creationId xmlns:a16="http://schemas.microsoft.com/office/drawing/2014/main" id="{67D4D977-E1E6-B5C3-B6E5-932489026B4A}"/>
              </a:ext>
            </a:extLst>
          </p:cNvPr>
          <p:cNvSpPr txBox="1"/>
          <p:nvPr/>
        </p:nvSpPr>
        <p:spPr>
          <a:xfrm>
            <a:off x="5285103" y="2775049"/>
            <a:ext cx="4428000" cy="324127"/>
          </a:xfrm>
          <a:prstGeom prst="rect">
            <a:avLst/>
          </a:prstGeom>
          <a:noFill/>
        </p:spPr>
        <p:txBody>
          <a:bodyPr wrap="none" lIns="0" rIns="0" rtlCol="0">
            <a:noAutofit/>
          </a:bodyPr>
          <a:lstStyle/>
          <a:p>
            <a:pPr algn="ctr" defTabSz="288000" fontAlgn="base">
              <a:spcBef>
                <a:spcPct val="0"/>
              </a:spcBef>
              <a:spcAft>
                <a:spcPct val="0"/>
              </a:spcAft>
            </a:pPr>
            <a:r>
              <a:rPr lang="en-US" altLang="ja-JP" sz="1200" b="1" u="sng" dirty="0">
                <a:solidFill>
                  <a:prstClr val="black"/>
                </a:solidFill>
                <a:latin typeface="Meiryo UI" panose="020B0604030504040204" pitchFamily="34" charset="-128"/>
                <a:ea typeface="Meiryo UI" panose="020B0604030504040204" pitchFamily="34" charset="-128"/>
                <a:cs typeface="Arial" charset="0"/>
              </a:rPr>
              <a:t>To-Be</a:t>
            </a:r>
            <a:endParaRPr kumimoji="1" lang="ja-JP" altLang="en-US" sz="1200" b="1" u="sng">
              <a:solidFill>
                <a:prstClr val="black"/>
              </a:solidFill>
              <a:latin typeface="Meiryo UI" panose="020B0604030504040204" pitchFamily="34" charset="-128"/>
              <a:ea typeface="Meiryo UI" panose="020B0604030504040204" pitchFamily="34" charset="-128"/>
              <a:cs typeface="Arial" charset="0"/>
            </a:endParaRPr>
          </a:p>
        </p:txBody>
      </p:sp>
      <p:sp>
        <p:nvSpPr>
          <p:cNvPr id="75" name="テキスト ボックス 74">
            <a:extLst>
              <a:ext uri="{FF2B5EF4-FFF2-40B4-BE49-F238E27FC236}">
                <a16:creationId xmlns:a16="http://schemas.microsoft.com/office/drawing/2014/main" id="{8260B9ED-23F9-44CE-53D5-354B995307B9}"/>
              </a:ext>
            </a:extLst>
          </p:cNvPr>
          <p:cNvSpPr txBox="1"/>
          <p:nvPr/>
        </p:nvSpPr>
        <p:spPr>
          <a:xfrm>
            <a:off x="204892" y="2773730"/>
            <a:ext cx="4427999" cy="269357"/>
          </a:xfrm>
          <a:prstGeom prst="rect">
            <a:avLst/>
          </a:prstGeom>
          <a:noFill/>
        </p:spPr>
        <p:txBody>
          <a:bodyPr wrap="none" lIns="0" rIns="0" rtlCol="0">
            <a:noAutofit/>
          </a:bodyPr>
          <a:lstStyle/>
          <a:p>
            <a:pPr algn="ctr" defTabSz="288000" fontAlgn="base">
              <a:spcBef>
                <a:spcPct val="0"/>
              </a:spcBef>
              <a:spcAft>
                <a:spcPct val="0"/>
              </a:spcAft>
            </a:pPr>
            <a:r>
              <a:rPr lang="en-US" altLang="ja-JP" sz="1200" b="1" u="sng" dirty="0">
                <a:solidFill>
                  <a:prstClr val="black"/>
                </a:solidFill>
                <a:latin typeface="Meiryo UI" panose="020B0604030504040204" pitchFamily="34" charset="-128"/>
                <a:ea typeface="Meiryo UI" panose="020B0604030504040204" pitchFamily="34" charset="-128"/>
                <a:cs typeface="Arial" charset="0"/>
              </a:rPr>
              <a:t>As-Is</a:t>
            </a:r>
            <a:endParaRPr kumimoji="1" lang="ja-JP" altLang="en-US" sz="1200" b="1" u="sng">
              <a:solidFill>
                <a:prstClr val="black"/>
              </a:solidFill>
              <a:latin typeface="Meiryo UI" panose="020B0604030504040204" pitchFamily="34" charset="-128"/>
              <a:ea typeface="Meiryo UI" panose="020B0604030504040204" pitchFamily="34" charset="-128"/>
              <a:cs typeface="Arial" charset="0"/>
            </a:endParaRPr>
          </a:p>
        </p:txBody>
      </p:sp>
      <p:sp>
        <p:nvSpPr>
          <p:cNvPr id="6" name="タイトル 6">
            <a:extLst>
              <a:ext uri="{FF2B5EF4-FFF2-40B4-BE49-F238E27FC236}">
                <a16:creationId xmlns:a16="http://schemas.microsoft.com/office/drawing/2014/main" id="{984014F9-0123-5C02-AB62-4E09415191AE}"/>
              </a:ext>
            </a:extLst>
          </p:cNvPr>
          <p:cNvSpPr txBox="1">
            <a:spLocks/>
          </p:cNvSpPr>
          <p:nvPr/>
        </p:nvSpPr>
        <p:spPr bwMode="gray">
          <a:xfrm>
            <a:off x="399178" y="83885"/>
            <a:ext cx="9346125" cy="369683"/>
          </a:xfrm>
          <a:prstGeom prst="rect">
            <a:avLst/>
          </a:prstGeom>
        </p:spPr>
        <p:txBody>
          <a:bodyPr vert="horz" lIns="0" tIns="0" rIns="0" bIns="0" rtlCol="0" anchor="b" anchorCtr="0">
            <a:noAutofit/>
          </a:bodyPr>
          <a:lst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a:lstStyle>
          <a:p>
            <a:pPr fontAlgn="auto">
              <a:spcAft>
                <a:spcPts val="0"/>
              </a:spcAft>
            </a:pPr>
            <a:r>
              <a:rPr lang="en-US" altLang="ja-JP" sz="1600" dirty="0">
                <a:latin typeface="Meiryo UI" panose="020B0604030504040204" pitchFamily="50" charset="-128"/>
                <a:ea typeface="Meiryo UI" panose="020B0604030504040204" pitchFamily="50" charset="-128"/>
              </a:rPr>
              <a:t>Wallet-based identity management and online communication (</a:t>
            </a:r>
            <a:r>
              <a:rPr lang="en-US" altLang="ja-JP" sz="1600" dirty="0" err="1">
                <a:latin typeface="Meiryo UI" panose="020B0604030504040204" pitchFamily="50" charset="-128"/>
                <a:ea typeface="Meiryo UI" panose="020B0604030504040204" pitchFamily="50" charset="-128"/>
              </a:rPr>
              <a:t>DataSign</a:t>
            </a:r>
            <a:r>
              <a:rPr lang="en-US" altLang="ja-JP" sz="1600" dirty="0">
                <a:latin typeface="Meiryo UI" panose="020B0604030504040204" pitchFamily="50" charset="-128"/>
                <a:ea typeface="Meiryo UI" panose="020B0604030504040204" pitchFamily="50" charset="-128"/>
              </a:rPr>
              <a:t> Inc.</a:t>
            </a:r>
            <a:r>
              <a:rPr lang="ja-JP" altLang="en-US" sz="160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 (1/2</a:t>
            </a:r>
            <a:r>
              <a:rPr lang="en-US" altLang="ja-JP" sz="1600" dirty="0">
                <a:latin typeface="メイリオ" panose="020B0604030504040204" pitchFamily="50" charset="-128"/>
                <a:ea typeface="メイリオ" panose="020B0604030504040204" pitchFamily="50" charset="-128"/>
              </a:rPr>
              <a:t>)</a:t>
            </a:r>
            <a:endParaRPr lang="ja-JP" altLang="en-US" sz="1600" dirty="0"/>
          </a:p>
        </p:txBody>
      </p:sp>
      <p:pic>
        <p:nvPicPr>
          <p:cNvPr id="33" name="グラフィックス 32">
            <a:extLst>
              <a:ext uri="{FF2B5EF4-FFF2-40B4-BE49-F238E27FC236}">
                <a16:creationId xmlns:a16="http://schemas.microsoft.com/office/drawing/2014/main" id="{6E8840E8-93A8-98D7-87C2-F5601D34B09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2535" y="3076350"/>
            <a:ext cx="4624706" cy="3505560"/>
          </a:xfrm>
          <a:prstGeom prst="rect">
            <a:avLst/>
          </a:prstGeom>
        </p:spPr>
      </p:pic>
      <p:pic>
        <p:nvPicPr>
          <p:cNvPr id="5" name="グラフィックス 4">
            <a:extLst>
              <a:ext uri="{FF2B5EF4-FFF2-40B4-BE49-F238E27FC236}">
                <a16:creationId xmlns:a16="http://schemas.microsoft.com/office/drawing/2014/main" id="{7F6934CE-33FD-A70C-5134-B1314FFB6D1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12536" y="3156182"/>
            <a:ext cx="4670929" cy="3013503"/>
          </a:xfrm>
          <a:prstGeom prst="rect">
            <a:avLst/>
          </a:prstGeom>
        </p:spPr>
      </p:pic>
    </p:spTree>
    <p:extLst>
      <p:ext uri="{BB962C8B-B14F-4D97-AF65-F5344CB8AC3E}">
        <p14:creationId xmlns:p14="http://schemas.microsoft.com/office/powerpoint/2010/main" val="4077198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D9A219-FA54-7B0A-7236-5564654D36EA}"/>
              </a:ext>
            </a:extLst>
          </p:cNvPr>
          <p:cNvGraphicFramePr>
            <a:graphicFrameLocks noChangeAspect="1"/>
          </p:cNvGraphicFramePr>
          <p:nvPr>
            <p:custDataLst>
              <p:tags r:id="rId1"/>
            </p:custDataLst>
            <p:extLst>
              <p:ext uri="{D42A27DB-BD31-4B8C-83A1-F6EECF244321}">
                <p14:modId xmlns:p14="http://schemas.microsoft.com/office/powerpoint/2010/main" val="28424319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0ED9A219-FA54-7B0A-7236-5564654D36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p:cNvSpPr/>
          <p:nvPr/>
        </p:nvSpPr>
        <p:spPr>
          <a:xfrm>
            <a:off x="331789" y="692151"/>
            <a:ext cx="1279728" cy="2700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Data to be verified</a:t>
            </a:r>
          </a:p>
        </p:txBody>
      </p:sp>
      <p:graphicFrame>
        <p:nvGraphicFramePr>
          <p:cNvPr id="8" name="表 7"/>
          <p:cNvGraphicFramePr>
            <a:graphicFrameLocks noGrp="1"/>
          </p:cNvGraphicFramePr>
          <p:nvPr>
            <p:extLst>
              <p:ext uri="{D42A27DB-BD31-4B8C-83A1-F6EECF244321}">
                <p14:modId xmlns:p14="http://schemas.microsoft.com/office/powerpoint/2010/main" val="1171901800"/>
              </p:ext>
            </p:extLst>
          </p:nvPr>
        </p:nvGraphicFramePr>
        <p:xfrm>
          <a:off x="1679944" y="697603"/>
          <a:ext cx="7890904" cy="2710151"/>
        </p:xfrm>
        <a:graphic>
          <a:graphicData uri="http://schemas.openxmlformats.org/drawingml/2006/table">
            <a:tbl>
              <a:tblPr firstRow="1" bandRow="1">
                <a:tableStyleId>{5C22544A-7EE6-4342-B048-85BDC9FD1C3A}</a:tableStyleId>
              </a:tblPr>
              <a:tblGrid>
                <a:gridCol w="1577251">
                  <a:extLst>
                    <a:ext uri="{9D8B030D-6E8A-4147-A177-3AD203B41FA5}">
                      <a16:colId xmlns:a16="http://schemas.microsoft.com/office/drawing/2014/main" val="1412684183"/>
                    </a:ext>
                  </a:extLst>
                </a:gridCol>
                <a:gridCol w="1780674">
                  <a:extLst>
                    <a:ext uri="{9D8B030D-6E8A-4147-A177-3AD203B41FA5}">
                      <a16:colId xmlns:a16="http://schemas.microsoft.com/office/drawing/2014/main" val="3345453656"/>
                    </a:ext>
                  </a:extLst>
                </a:gridCol>
                <a:gridCol w="2995863">
                  <a:extLst>
                    <a:ext uri="{9D8B030D-6E8A-4147-A177-3AD203B41FA5}">
                      <a16:colId xmlns:a16="http://schemas.microsoft.com/office/drawing/2014/main" val="3577434317"/>
                    </a:ext>
                  </a:extLst>
                </a:gridCol>
                <a:gridCol w="1537116">
                  <a:extLst>
                    <a:ext uri="{9D8B030D-6E8A-4147-A177-3AD203B41FA5}">
                      <a16:colId xmlns:a16="http://schemas.microsoft.com/office/drawing/2014/main" val="1081547598"/>
                    </a:ext>
                  </a:extLst>
                </a:gridCol>
              </a:tblGrid>
              <a:tr h="296951">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Legitimacy to be verified</a:t>
                      </a:r>
                      <a:endParaRPr kumimoji="1" lang="ja-JP" altLang="en-US" sz="1000" b="0" i="0" u="none" strike="noStrike" kern="1200" cap="none" spc="0" normalizeH="0" baseline="0" noProof="0" dirty="0">
                        <a:ln>
                          <a:noFill/>
                        </a:ln>
                        <a:solidFill>
                          <a:srgbClr val="000000"/>
                        </a:solidFill>
                        <a:effectLst/>
                        <a:uLnTx/>
                        <a:uFillTx/>
                        <a:latin typeface="Arial"/>
                        <a:ea typeface="Meiryo UI"/>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Object of verification</a:t>
                      </a:r>
                      <a:endParaRPr kumimoji="1" lang="ja-JP" altLang="en-US" sz="1000" b="0" i="0" u="none" strike="noStrike" kern="1200" cap="none" spc="0" normalizeH="0" baseline="0" noProof="0" dirty="0">
                        <a:ln>
                          <a:noFill/>
                        </a:ln>
                        <a:solidFill>
                          <a:srgbClr val="000000"/>
                        </a:solidFill>
                        <a:effectLst/>
                        <a:uLnTx/>
                        <a:uFillTx/>
                        <a:latin typeface="Arial"/>
                        <a:ea typeface="Meiryo UI"/>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Verification Method</a:t>
                      </a:r>
                      <a:endParaRPr kumimoji="1" lang="ja-JP" altLang="en-US" sz="1000" b="0" i="0" u="none" strike="noStrike" kern="1200" cap="none" spc="0" normalizeH="0" baseline="0" noProof="0" dirty="0">
                        <a:ln>
                          <a:noFill/>
                        </a:ln>
                        <a:solidFill>
                          <a:srgbClr val="000000"/>
                        </a:solidFill>
                        <a:effectLst/>
                        <a:uLnTx/>
                        <a:uFillTx/>
                        <a:latin typeface="Arial"/>
                        <a:ea typeface="Meiryo UI"/>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Arial"/>
                          <a:ea typeface="Meiryo UI"/>
                          <a:cs typeface="+mn-cs"/>
                        </a:rPr>
                        <a:t>Verifier</a:t>
                      </a:r>
                      <a:endParaRPr kumimoji="1" lang="ja-JP" altLang="en-US" sz="1000" b="0" i="0" u="none" strike="noStrike" kern="1200" cap="none" spc="0" normalizeH="0" baseline="0" noProof="0" dirty="0">
                        <a:ln>
                          <a:noFill/>
                        </a:ln>
                        <a:solidFill>
                          <a:srgbClr val="000000"/>
                        </a:solidFill>
                        <a:effectLst/>
                        <a:uLnTx/>
                        <a:uFillTx/>
                        <a:latin typeface="Arial"/>
                        <a:ea typeface="Meiryo UI"/>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23289452"/>
                  </a:ext>
                </a:extLst>
              </a:tr>
              <a:tr h="361350">
                <a:tc>
                  <a:txBody>
                    <a:bodyPr/>
                    <a:lstStyle/>
                    <a:p>
                      <a:pPr algn="l" fontAlgn="ctr"/>
                      <a:r>
                        <a:rPr lang="en-US" altLang="ja-JP" sz="1000" b="0" i="0" u="none" strike="noStrike" dirty="0">
                          <a:solidFill>
                            <a:schemeClr val="tx1"/>
                          </a:solidFill>
                          <a:effectLst/>
                          <a:latin typeface="Meiryo UI" panose="020B0604030504040204" pitchFamily="34" charset="-128"/>
                          <a:ea typeface="Meiryo UI" panose="020B0604030504040204" pitchFamily="34" charset="-128"/>
                        </a:rPr>
                        <a:t>Identity verification of consumers</a:t>
                      </a:r>
                      <a:endParaRPr lang="ja-JP" altLang="en-US" sz="1000" b="0" i="0" u="none" strike="noStrike">
                        <a:solidFill>
                          <a:schemeClr val="tx1"/>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altLang="ja-JP" sz="1000" b="0" i="0" u="none" strike="noStrike" dirty="0">
                          <a:solidFill>
                            <a:schemeClr val="tx1"/>
                          </a:solidFill>
                          <a:effectLst/>
                          <a:latin typeface="Meiryo UI" panose="020B0604030504040204" pitchFamily="34" charset="-128"/>
                          <a:ea typeface="Meiryo UI" panose="020B0604030504040204" pitchFamily="34" charset="-128"/>
                        </a:rPr>
                        <a:t>Existence of the identity</a:t>
                      </a:r>
                      <a:endParaRPr lang="ja-JP" altLang="en-US" sz="1000" b="0" i="0" u="none" strike="noStrike">
                        <a:solidFill>
                          <a:schemeClr val="tx1"/>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altLang="ja-JP" sz="1000" b="0" i="0" u="none" strike="noStrike" dirty="0">
                          <a:solidFill>
                            <a:schemeClr val="tx1"/>
                          </a:solidFill>
                          <a:effectLst/>
                          <a:latin typeface="Meiryo UI" panose="020B0604030504040204" pitchFamily="34" charset="-128"/>
                          <a:ea typeface="Meiryo UI" panose="020B0604030504040204" pitchFamily="34" charset="-128"/>
                        </a:rPr>
                        <a:t>Verification of certificates complying with verifiable selective disclosure (SD-JWT)</a:t>
                      </a:r>
                      <a:endParaRPr lang="ja-JP" altLang="en-US" sz="1000" b="0" i="0" u="none" strike="noStrike">
                        <a:solidFill>
                          <a:schemeClr val="tx1"/>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r>
                        <a:rPr kumimoji="1" lang="en-US" altLang="ja-JP" sz="1000" dirty="0">
                          <a:solidFill>
                            <a:schemeClr val="tx1"/>
                          </a:solidFill>
                          <a:latin typeface="Meiryo UI" panose="020B0604030504040204" pitchFamily="34" charset="-128"/>
                          <a:ea typeface="Meiryo UI" panose="020B0604030504040204" pitchFamily="34" charset="-128"/>
                        </a:rPr>
                        <a:t>Service provider (messaging service)</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361350">
                <a:tc>
                  <a:txBody>
                    <a:bodyPr/>
                    <a:lstStyle/>
                    <a:p>
                      <a:pPr algn="l" fontAlgn="ctr"/>
                      <a:r>
                        <a:rPr lang="en-US" altLang="ja-JP" sz="1000" b="0" i="0" u="none" strike="noStrike" dirty="0">
                          <a:solidFill>
                            <a:schemeClr val="tx1"/>
                          </a:solidFill>
                          <a:effectLst/>
                          <a:latin typeface="Meiryo UI" panose="020B0604030504040204" pitchFamily="34" charset="-128"/>
                          <a:ea typeface="Meiryo UI" panose="020B0604030504040204" pitchFamily="34" charset="-128"/>
                        </a:rPr>
                        <a:t>Attribute verification of consumers</a:t>
                      </a:r>
                      <a:endParaRPr lang="ja-JP" altLang="en-US" sz="1000" b="0" i="0" u="none" strike="noStrike">
                        <a:solidFill>
                          <a:schemeClr val="tx1"/>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altLang="ja-JP" sz="1000" b="0" i="0" u="none" strike="noStrike" dirty="0">
                          <a:solidFill>
                            <a:schemeClr val="tx1"/>
                          </a:solidFill>
                          <a:effectLst/>
                          <a:latin typeface="Meiryo UI" panose="020B0604030504040204" pitchFamily="34" charset="-128"/>
                          <a:ea typeface="Meiryo UI" panose="020B0604030504040204" pitchFamily="34" charset="-128"/>
                        </a:rPr>
                        <a:t>Attribute of the identity</a:t>
                      </a:r>
                    </a:p>
                    <a:p>
                      <a:pPr algn="l" fontAlgn="ctr"/>
                      <a:r>
                        <a:rPr lang="en-US" altLang="ja-JP" sz="1000" b="0" i="0" u="none" strike="noStrike" dirty="0">
                          <a:solidFill>
                            <a:schemeClr val="tx1"/>
                          </a:solidFill>
                          <a:effectLst/>
                          <a:latin typeface="Meiryo UI" panose="020B0604030504040204" pitchFamily="34" charset="-128"/>
                          <a:ea typeface="Meiryo UI" panose="020B0604030504040204" pitchFamily="34" charset="-128"/>
                        </a:rPr>
                        <a:t>(being 13 years or older)</a:t>
                      </a:r>
                      <a:endParaRPr lang="ja-JP" altLang="en-US" sz="1000" b="0" i="0" u="none" strike="noStrike">
                        <a:solidFill>
                          <a:schemeClr val="tx1"/>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altLang="ja-JP" sz="1000" b="0" i="0" u="none" strike="noStrike" dirty="0">
                          <a:solidFill>
                            <a:schemeClr val="tx1"/>
                          </a:solidFill>
                          <a:effectLst/>
                          <a:latin typeface="Meiryo UI" panose="020B0604030504040204" pitchFamily="34" charset="-128"/>
                          <a:ea typeface="Meiryo UI" panose="020B0604030504040204" pitchFamily="34" charset="-128"/>
                        </a:rPr>
                        <a:t>Verification of certificates complying with verifiable selective disclosure (SD-JWT)</a:t>
                      </a:r>
                      <a:endParaRPr lang="ja-JP" altLang="en-US" sz="1000" b="0" i="0" u="none" strike="noStrike">
                        <a:solidFill>
                          <a:schemeClr val="tx1"/>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000" dirty="0">
                          <a:solidFill>
                            <a:schemeClr val="tx1"/>
                          </a:solidFill>
                          <a:latin typeface="Meiryo UI" panose="020B0604030504040204" pitchFamily="34" charset="-128"/>
                          <a:ea typeface="Meiryo UI" panose="020B0604030504040204" pitchFamily="34" charset="-128"/>
                        </a:rPr>
                        <a:t>Service provider (messaging service)</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9410976"/>
                  </a:ext>
                </a:extLst>
              </a:tr>
              <a:tr h="361350">
                <a:tc>
                  <a:txBody>
                    <a:bodyPr/>
                    <a:lstStyle/>
                    <a:p>
                      <a:pPr algn="l" fontAlgn="ctr"/>
                      <a:r>
                        <a:rPr lang="en-US" altLang="ja-JP" sz="1000" b="0" i="0" u="none" strike="noStrike" dirty="0">
                          <a:solidFill>
                            <a:schemeClr val="tx1"/>
                          </a:solidFill>
                          <a:effectLst/>
                          <a:latin typeface="Meiryo UI" panose="020B0604030504040204" pitchFamily="34" charset="-128"/>
                          <a:ea typeface="Meiryo UI" panose="020B0604030504040204" pitchFamily="34" charset="-128"/>
                        </a:rPr>
                        <a:t>Existence and legitimacy of Issuers</a:t>
                      </a:r>
                      <a:endParaRPr lang="ja-JP" altLang="en-US" sz="1000" b="0" i="0" u="none" strike="noStrike">
                        <a:solidFill>
                          <a:schemeClr val="tx1"/>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90564"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tx1"/>
                          </a:solidFill>
                          <a:effectLst/>
                          <a:latin typeface="Meiryo UI" panose="020B0604030504040204" pitchFamily="34" charset="-128"/>
                          <a:ea typeface="Meiryo UI" panose="020B0604030504040204" pitchFamily="34" charset="-128"/>
                        </a:rPr>
                        <a:t>Authentication of organization</a:t>
                      </a:r>
                      <a:endParaRPr lang="ja-JP" altLang="en-US" sz="1000" b="0" i="0" u="none" strike="noStrike">
                        <a:solidFill>
                          <a:schemeClr val="tx1"/>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tx1"/>
                          </a:solidFill>
                          <a:effectLst/>
                          <a:latin typeface="Meiryo UI" panose="020B0604030504040204" pitchFamily="34" charset="-128"/>
                          <a:ea typeface="Meiryo UI" panose="020B0604030504040204" pitchFamily="34" charset="-128"/>
                        </a:rPr>
                        <a:t>Authentication by third-party authority</a:t>
                      </a:r>
                    </a:p>
                    <a:p>
                      <a:pPr marL="0" marR="0" lvl="0" indent="0" algn="l" defTabSz="990564"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tx1"/>
                          </a:solidFill>
                          <a:effectLst/>
                          <a:latin typeface="Meiryo UI" panose="020B0604030504040204" pitchFamily="34" charset="-128"/>
                          <a:ea typeface="Meiryo UI" panose="020B0604030504040204" pitchFamily="34" charset="-128"/>
                        </a:rPr>
                        <a:t>(OV certificate)</a:t>
                      </a:r>
                      <a:endParaRPr lang="ja-JP" altLang="en-US" sz="1000" b="0" i="0" u="none" strike="noStrike">
                        <a:solidFill>
                          <a:schemeClr val="tx1"/>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en-US" altLang="ja-JP" sz="1000" dirty="0">
                          <a:solidFill>
                            <a:schemeClr val="tx1"/>
                          </a:solidFill>
                          <a:latin typeface="Meiryo UI" panose="020B0604030504040204" pitchFamily="34" charset="-128"/>
                          <a:ea typeface="Meiryo UI" panose="020B0604030504040204" pitchFamily="34" charset="-128"/>
                        </a:rPr>
                        <a:t>Consumer</a:t>
                      </a:r>
                    </a:p>
                    <a:p>
                      <a:pPr marL="0" marR="0" lvl="0" indent="0" algn="l" defTabSz="990564" rtl="0" eaLnBrk="1" fontAlgn="auto" latinLnBrk="0" hangingPunct="1">
                        <a:lnSpc>
                          <a:spcPct val="100000"/>
                        </a:lnSpc>
                        <a:spcBef>
                          <a:spcPts val="0"/>
                        </a:spcBef>
                        <a:spcAft>
                          <a:spcPts val="0"/>
                        </a:spcAft>
                        <a:buClrTx/>
                        <a:buSzTx/>
                        <a:buFontTx/>
                        <a:buNone/>
                        <a:tabLst/>
                        <a:defRPr/>
                      </a:pPr>
                      <a:r>
                        <a:rPr kumimoji="1" lang="en-US" altLang="ja-JP" sz="1000" dirty="0">
                          <a:solidFill>
                            <a:schemeClr val="tx1"/>
                          </a:solidFill>
                          <a:latin typeface="Meiryo UI" panose="020B0604030504040204" pitchFamily="34" charset="-128"/>
                          <a:ea typeface="Meiryo UI" panose="020B0604030504040204" pitchFamily="34" charset="-128"/>
                        </a:rPr>
                        <a:t>Service provider</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1784899"/>
                  </a:ext>
                </a:extLst>
              </a:tr>
              <a:tr h="507501">
                <a:tc>
                  <a:txBody>
                    <a:bodyPr/>
                    <a:lstStyle/>
                    <a:p>
                      <a:pPr algn="l" fontAlgn="ctr"/>
                      <a:r>
                        <a:rPr lang="en-US" altLang="ja-JP" sz="1000" b="0" i="0" u="none" strike="noStrike" dirty="0">
                          <a:solidFill>
                            <a:schemeClr val="tx1"/>
                          </a:solidFill>
                          <a:effectLst/>
                          <a:latin typeface="Meiryo UI" panose="020B0604030504040204" pitchFamily="34" charset="-128"/>
                          <a:ea typeface="Meiryo UI" panose="020B0604030504040204" pitchFamily="34" charset="-128"/>
                        </a:rPr>
                        <a:t>Existence and legitimacy of of service providers</a:t>
                      </a:r>
                      <a:endParaRPr lang="ja-JP" altLang="en-US" sz="1000" b="0" i="0" u="none" strike="noStrike">
                        <a:solidFill>
                          <a:schemeClr val="tx1"/>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tx1"/>
                          </a:solidFill>
                          <a:effectLst/>
                          <a:latin typeface="Meiryo UI" panose="020B0604030504040204" pitchFamily="34" charset="-128"/>
                          <a:ea typeface="Meiryo UI" panose="020B0604030504040204" pitchFamily="34" charset="-128"/>
                        </a:rPr>
                        <a:t>Authentication of organization</a:t>
                      </a:r>
                      <a:endParaRPr lang="ja-JP" altLang="en-US" sz="1000" b="0" i="0" u="none" strike="noStrike">
                        <a:solidFill>
                          <a:schemeClr val="tx1"/>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tx1"/>
                          </a:solidFill>
                          <a:effectLst/>
                          <a:latin typeface="Meiryo UI" panose="020B0604030504040204" pitchFamily="34" charset="-128"/>
                          <a:ea typeface="Meiryo UI" panose="020B0604030504040204" pitchFamily="34" charset="-128"/>
                        </a:rPr>
                        <a:t>Authentication by third-party authority</a:t>
                      </a:r>
                    </a:p>
                    <a:p>
                      <a:pPr algn="l" fontAlgn="ctr"/>
                      <a:r>
                        <a:rPr lang="en-US" altLang="ja-JP" sz="1000" b="0" i="0" u="none" strike="noStrike" dirty="0">
                          <a:solidFill>
                            <a:schemeClr val="tx1"/>
                          </a:solidFill>
                          <a:effectLst/>
                          <a:latin typeface="Meiryo UI" panose="020B0604030504040204" pitchFamily="34" charset="-128"/>
                          <a:ea typeface="Meiryo UI" panose="020B0604030504040204" pitchFamily="34" charset="-128"/>
                        </a:rPr>
                        <a:t>(OV certificate)</a:t>
                      </a:r>
                      <a:endParaRPr lang="ja-JP" altLang="en-US" sz="1000" b="0" i="0" u="none" strike="noStrike">
                        <a:solidFill>
                          <a:schemeClr val="tx1"/>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000" dirty="0">
                          <a:solidFill>
                            <a:schemeClr val="tx1"/>
                          </a:solidFill>
                          <a:latin typeface="Meiryo UI" panose="020B0604030504040204" pitchFamily="34" charset="-128"/>
                          <a:ea typeface="Meiryo UI" panose="020B0604030504040204" pitchFamily="34" charset="-128"/>
                        </a:rPr>
                        <a:t>Consumer</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179341"/>
                  </a:ext>
                </a:extLst>
              </a:tr>
              <a:tr h="361350">
                <a:tc>
                  <a:txBody>
                    <a:bodyPr/>
                    <a:lstStyle/>
                    <a:p>
                      <a:pPr algn="l" fontAlgn="ctr"/>
                      <a:r>
                        <a:rPr lang="en-US" altLang="ja-JP" sz="1000" b="0" i="0" u="none" strike="noStrike" dirty="0">
                          <a:solidFill>
                            <a:srgbClr val="000000"/>
                          </a:solidFill>
                          <a:effectLst/>
                          <a:latin typeface="Meiryo UI" panose="020B0604030504040204" pitchFamily="34" charset="-128"/>
                          <a:ea typeface="Meiryo UI" panose="020B0604030504040204" pitchFamily="34" charset="-128"/>
                        </a:rPr>
                        <a:t>Legitimacy of message sender</a:t>
                      </a:r>
                      <a:endParaRPr lang="ja-JP" altLang="en-US" sz="1000" b="0" i="0" u="none" strike="noStrike">
                        <a:solidFill>
                          <a:srgbClr val="000000"/>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altLang="ja-JP" sz="1000" b="0" i="0" u="none" strike="noStrike" dirty="0">
                          <a:solidFill>
                            <a:srgbClr val="000000"/>
                          </a:solidFill>
                          <a:effectLst/>
                          <a:latin typeface="Meiryo UI" panose="020B0604030504040204" pitchFamily="34" charset="-128"/>
                          <a:ea typeface="Meiryo UI" panose="020B0604030504040204" pitchFamily="34" charset="-128"/>
                        </a:rPr>
                        <a:t>Attributes of sender</a:t>
                      </a:r>
                    </a:p>
                    <a:p>
                      <a:pPr algn="l" fontAlgn="ctr"/>
                      <a:r>
                        <a:rPr lang="en-US" altLang="ja-JP" sz="1000" b="0" i="0" u="none" strike="noStrike" dirty="0">
                          <a:solidFill>
                            <a:srgbClr val="000000"/>
                          </a:solidFill>
                          <a:effectLst/>
                          <a:latin typeface="Meiryo UI" panose="020B0604030504040204" pitchFamily="34" charset="-128"/>
                          <a:ea typeface="Meiryo UI" panose="020B0604030504040204" pitchFamily="34" charset="-128"/>
                        </a:rPr>
                        <a:t>(belonging to the org.)</a:t>
                      </a:r>
                      <a:endParaRPr lang="ja-JP" altLang="en-US" sz="1000" b="0" i="0" u="none" strike="noStrike">
                        <a:solidFill>
                          <a:srgbClr val="000000"/>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altLang="ja-JP" sz="1000" b="0" i="0" u="none" strike="noStrike" dirty="0">
                          <a:solidFill>
                            <a:schemeClr val="tx1"/>
                          </a:solidFill>
                          <a:effectLst/>
                          <a:latin typeface="Meiryo UI" panose="020B0604030504040204" pitchFamily="34" charset="-128"/>
                          <a:ea typeface="Meiryo UI" panose="020B0604030504040204" pitchFamily="34" charset="-128"/>
                        </a:rPr>
                        <a:t>Verification of certificates complying with verifiable selective disclosure (SD-JWT)</a:t>
                      </a:r>
                      <a:endParaRPr lang="ja-JP" altLang="en-US" sz="1000" b="0" i="0" u="none" strike="noStrike">
                        <a:solidFill>
                          <a:schemeClr val="tx1"/>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en-US" altLang="ja-JP" sz="1000" dirty="0">
                          <a:solidFill>
                            <a:schemeClr val="tx1"/>
                          </a:solidFill>
                          <a:latin typeface="Meiryo UI" panose="020B0604030504040204" pitchFamily="34" charset="-128"/>
                          <a:ea typeface="Meiryo UI" panose="020B0604030504040204" pitchFamily="34" charset="-128"/>
                        </a:rPr>
                        <a:t>Consumer 1</a:t>
                      </a:r>
                    </a:p>
                    <a:p>
                      <a:pPr marL="0" marR="0" lvl="0" indent="0" algn="l" defTabSz="990564" rtl="0" eaLnBrk="1" fontAlgn="auto" latinLnBrk="0" hangingPunct="1">
                        <a:lnSpc>
                          <a:spcPct val="100000"/>
                        </a:lnSpc>
                        <a:spcBef>
                          <a:spcPts val="0"/>
                        </a:spcBef>
                        <a:spcAft>
                          <a:spcPts val="0"/>
                        </a:spcAft>
                        <a:buClrTx/>
                        <a:buSzTx/>
                        <a:buFontTx/>
                        <a:buNone/>
                        <a:tabLst/>
                        <a:defRPr/>
                      </a:pPr>
                      <a:r>
                        <a:rPr kumimoji="1" lang="en-US" altLang="ja-JP" sz="1000" dirty="0">
                          <a:solidFill>
                            <a:schemeClr val="tx1"/>
                          </a:solidFill>
                          <a:latin typeface="Meiryo UI" panose="020B0604030504040204" pitchFamily="34" charset="-128"/>
                          <a:ea typeface="Meiryo UI" panose="020B0604030504040204" pitchFamily="34" charset="-128"/>
                        </a:rPr>
                        <a:t>(Recipient)</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4130694"/>
                  </a:ext>
                </a:extLst>
              </a:tr>
              <a:tr h="361350">
                <a:tc>
                  <a:txBody>
                    <a:bodyPr/>
                    <a:lstStyle/>
                    <a:p>
                      <a:pPr algn="l" fontAlgn="ctr"/>
                      <a:r>
                        <a:rPr lang="en-US" altLang="ja-JP" sz="1000" b="0" i="0" u="none" strike="noStrike" dirty="0">
                          <a:solidFill>
                            <a:srgbClr val="000000"/>
                          </a:solidFill>
                          <a:effectLst/>
                          <a:latin typeface="Meiryo UI" panose="020B0604030504040204" pitchFamily="34" charset="-128"/>
                          <a:ea typeface="Meiryo UI" panose="020B0604030504040204" pitchFamily="34" charset="-128"/>
                        </a:rPr>
                        <a:t>Legitimacy of message recipient</a:t>
                      </a:r>
                      <a:endParaRPr lang="ja-JP" altLang="en-US" sz="1000" b="0" i="0" u="none" strike="noStrike">
                        <a:solidFill>
                          <a:srgbClr val="000000"/>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altLang="ja-JP" sz="1000" b="0" i="0" u="none" strike="noStrike" dirty="0">
                          <a:solidFill>
                            <a:srgbClr val="000000"/>
                          </a:solidFill>
                          <a:effectLst/>
                          <a:latin typeface="Meiryo UI" panose="020B0604030504040204" pitchFamily="34" charset="-128"/>
                          <a:ea typeface="Meiryo UI" panose="020B0604030504040204" pitchFamily="34" charset="-128"/>
                        </a:rPr>
                        <a:t>Attributes of recipient</a:t>
                      </a:r>
                    </a:p>
                    <a:p>
                      <a:pPr algn="l" fontAlgn="ctr"/>
                      <a:r>
                        <a:rPr lang="en-US" altLang="ja-JP" sz="1000" b="0" i="0" u="none" strike="noStrike" dirty="0">
                          <a:solidFill>
                            <a:srgbClr val="000000"/>
                          </a:solidFill>
                          <a:effectLst/>
                          <a:latin typeface="Meiryo UI" panose="020B0604030504040204" pitchFamily="34" charset="-128"/>
                          <a:ea typeface="Meiryo UI" panose="020B0604030504040204" pitchFamily="34" charset="-128"/>
                        </a:rPr>
                        <a:t>(belonging to the org.)</a:t>
                      </a:r>
                      <a:endParaRPr lang="ja-JP" altLang="en-US" sz="1000" b="0" i="0" u="none" strike="noStrike">
                        <a:solidFill>
                          <a:srgbClr val="000000"/>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altLang="ja-JP" sz="1000" b="0" i="0" u="none" strike="noStrike" dirty="0">
                          <a:solidFill>
                            <a:schemeClr val="tx1"/>
                          </a:solidFill>
                          <a:effectLst/>
                          <a:latin typeface="Meiryo UI" panose="020B0604030504040204" pitchFamily="34" charset="-128"/>
                          <a:ea typeface="Meiryo UI" panose="020B0604030504040204" pitchFamily="34" charset="-128"/>
                        </a:rPr>
                        <a:t>Verification of certificates complying with verifiable selective disclosure (SD-JWT)</a:t>
                      </a:r>
                      <a:endParaRPr lang="ja-JP" altLang="en-US" sz="1000" b="0" i="0" u="none" strike="noStrike">
                        <a:solidFill>
                          <a:schemeClr val="tx1"/>
                        </a:solidFill>
                        <a:effectLst/>
                        <a:latin typeface="Meiryo UI" panose="020B0604030504040204" pitchFamily="34" charset="-128"/>
                        <a:ea typeface="Meiryo UI" panose="020B0604030504040204" pitchFamily="34" charset="-128"/>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en-US" altLang="ja-JP" sz="1000" dirty="0">
                          <a:solidFill>
                            <a:schemeClr val="tx1"/>
                          </a:solidFill>
                          <a:latin typeface="Meiryo UI" panose="020B0604030504040204" pitchFamily="34" charset="-128"/>
                          <a:ea typeface="Meiryo UI" panose="020B0604030504040204" pitchFamily="34" charset="-128"/>
                        </a:rPr>
                        <a:t>Consumer 2</a:t>
                      </a:r>
                    </a:p>
                    <a:p>
                      <a:pPr marL="0" marR="0" lvl="0" indent="0" algn="l" defTabSz="990564" rtl="0" eaLnBrk="1" fontAlgn="auto" latinLnBrk="0" hangingPunct="1">
                        <a:lnSpc>
                          <a:spcPct val="100000"/>
                        </a:lnSpc>
                        <a:spcBef>
                          <a:spcPts val="0"/>
                        </a:spcBef>
                        <a:spcAft>
                          <a:spcPts val="0"/>
                        </a:spcAft>
                        <a:buClrTx/>
                        <a:buSzTx/>
                        <a:buFontTx/>
                        <a:buNone/>
                        <a:tabLst/>
                        <a:defRPr/>
                      </a:pPr>
                      <a:r>
                        <a:rPr kumimoji="1" lang="en-US" altLang="ja-JP" sz="1000" dirty="0">
                          <a:solidFill>
                            <a:schemeClr val="tx1"/>
                          </a:solidFill>
                          <a:latin typeface="Meiryo UI" panose="020B0604030504040204" pitchFamily="34" charset="-128"/>
                          <a:ea typeface="Meiryo UI" panose="020B0604030504040204" pitchFamily="34" charset="-128"/>
                        </a:rPr>
                        <a:t>(Sender)</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bl>
          </a:graphicData>
        </a:graphic>
      </p:graphicFrame>
      <p:sp>
        <p:nvSpPr>
          <p:cNvPr id="13" name="正方形/長方形 12"/>
          <p:cNvSpPr/>
          <p:nvPr/>
        </p:nvSpPr>
        <p:spPr>
          <a:xfrm>
            <a:off x="331788" y="5003329"/>
            <a:ext cx="1279728" cy="1602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sym typeface="Arial"/>
              </a:rPr>
              <a:t>Main</a:t>
            </a:r>
            <a:br>
              <a:rPr kumimoji="1" lang="en-US" altLang="ja-JP" sz="12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sym typeface="Arial"/>
              </a:rPr>
            </a:br>
            <a:r>
              <a:rPr kumimoji="1" lang="en-US" altLang="ja-JP" sz="12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sym typeface="Arial"/>
              </a:rPr>
              <a:t>Achievements</a:t>
            </a:r>
          </a:p>
        </p:txBody>
      </p:sp>
      <p:sp>
        <p:nvSpPr>
          <p:cNvPr id="16" name="正方形/長方形 15"/>
          <p:cNvSpPr/>
          <p:nvPr/>
        </p:nvSpPr>
        <p:spPr>
          <a:xfrm>
            <a:off x="1679944" y="5003332"/>
            <a:ext cx="7894268" cy="1602000"/>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100" b="0" i="0" u="none" strike="noStrike" kern="1200" cap="none" spc="0" normalizeH="0" baseline="0" noProof="0" dirty="0">
                <a:ln>
                  <a:noFill/>
                </a:ln>
                <a:solidFill>
                  <a:schemeClr val="tx1"/>
                </a:solidFill>
                <a:effectLst/>
                <a:uLnTx/>
                <a:uFillTx/>
                <a:latin typeface="Arial"/>
                <a:ea typeface="Meiryo UI"/>
                <a:cs typeface="+mn-cs"/>
              </a:rPr>
              <a:t>UI/UX design and research for the wallet and messaging service were conducted under the supervision of the designers, and we verified that the UI/UX is user-friendly</a:t>
            </a:r>
            <a:r>
              <a:rPr kumimoji="1" lang="en-US" altLang="ja-JP" sz="1100" dirty="0">
                <a:solidFill>
                  <a:schemeClr val="tx1"/>
                </a:solidFill>
                <a:latin typeface="Arial"/>
                <a:ea typeface="Meiryo UI"/>
              </a:rPr>
              <a:t> and released publicly available Figma UI component files.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100" b="0" i="0" u="none" strike="noStrike" kern="1200" cap="none" spc="0" normalizeH="0" baseline="0" noProof="0" dirty="0">
                <a:ln>
                  <a:noFill/>
                </a:ln>
                <a:solidFill>
                  <a:schemeClr val="tx1"/>
                </a:solidFill>
                <a:effectLst/>
                <a:uLnTx/>
                <a:uFillTx/>
                <a:latin typeface="Arial"/>
                <a:ea typeface="Meiryo UI"/>
                <a:cs typeface="+mn-cs"/>
              </a:rPr>
              <a:t>We developed the wallet and messaging service using global standard technologies that are expected to be widely used in the future and selected the technologies to be used based on the advice of experts regarding selective disclosure, anonymity, and external dependence for privacy by design.</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100" b="0" i="0" u="none" strike="noStrike" kern="1200" cap="none" spc="0" normalizeH="0" baseline="0" noProof="0" dirty="0">
                <a:ln>
                  <a:noFill/>
                </a:ln>
                <a:solidFill>
                  <a:schemeClr val="tx1"/>
                </a:solidFill>
                <a:effectLst/>
                <a:uLnTx/>
                <a:uFillTx/>
                <a:latin typeface="Arial"/>
                <a:ea typeface="Meiryo UI"/>
                <a:cs typeface="+mn-cs"/>
              </a:rPr>
              <a:t>We established an open-source community called OWND Project (</a:t>
            </a:r>
            <a:r>
              <a:rPr kumimoji="1" lang="en-US" altLang="ja-JP" sz="1100" b="0" i="0" u="none" strike="noStrike" kern="1200" cap="none" spc="0" normalizeH="0" baseline="0" noProof="0" dirty="0">
                <a:ln>
                  <a:noFill/>
                </a:ln>
                <a:solidFill>
                  <a:schemeClr val="tx1"/>
                </a:solidFill>
                <a:effectLst/>
                <a:uLnTx/>
                <a:uFillTx/>
                <a:latin typeface="Arial"/>
                <a:ea typeface="Meiryo UI"/>
                <a:cs typeface="+mn-cs"/>
                <a:hlinkClick r:id="rId6"/>
              </a:rPr>
              <a:t>https://github.com/OWND-Project/</a:t>
            </a:r>
            <a:r>
              <a:rPr kumimoji="1" lang="en-US" altLang="ja-JP" sz="1100" b="0" i="0" u="none" strike="noStrike" kern="1200" cap="none" spc="0" normalizeH="0" baseline="0" noProof="0" dirty="0">
                <a:ln>
                  <a:noFill/>
                </a:ln>
                <a:solidFill>
                  <a:schemeClr val="tx1"/>
                </a:solidFill>
                <a:effectLst/>
                <a:uLnTx/>
                <a:uFillTx/>
                <a:latin typeface="Arial"/>
                <a:ea typeface="Meiryo UI"/>
                <a:cs typeface="+mn-cs"/>
              </a:rPr>
              <a:t>) for continuing operation and promotion the developed wallet and messaging service.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100" b="0" i="0" u="none" strike="noStrike" kern="1200" cap="none" spc="0" normalizeH="0" baseline="0" noProof="0" dirty="0">
                <a:ln>
                  <a:noFill/>
                </a:ln>
                <a:solidFill>
                  <a:schemeClr val="tx1"/>
                </a:solidFill>
                <a:effectLst/>
                <a:uLnTx/>
                <a:uFillTx/>
                <a:latin typeface="Arial"/>
                <a:ea typeface="Meiryo UI"/>
                <a:cs typeface="+mn-cs"/>
              </a:rPr>
              <a:t>We developed a governance model for the wallet and messaging service within the OWND Project community and published it as a white paper to enable governance of future products using the OWND Project open-source software.</a:t>
            </a:r>
          </a:p>
        </p:txBody>
      </p:sp>
      <p:sp>
        <p:nvSpPr>
          <p:cNvPr id="3" name="正方形/長方形 2">
            <a:extLst>
              <a:ext uri="{FF2B5EF4-FFF2-40B4-BE49-F238E27FC236}">
                <a16:creationId xmlns:a16="http://schemas.microsoft.com/office/drawing/2014/main" id="{328A48E4-63F9-097F-91F5-445E32261EC8}"/>
              </a:ext>
            </a:extLst>
          </p:cNvPr>
          <p:cNvSpPr/>
          <p:nvPr/>
        </p:nvSpPr>
        <p:spPr>
          <a:xfrm>
            <a:off x="331787" y="3490317"/>
            <a:ext cx="1279728" cy="306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R="0" lvl="0" algn="ctr" defTabSz="914400" rtl="0" eaLnBrk="1" fontAlgn="auto" latinLnBrk="0" hangingPunct="1">
              <a:lnSpc>
                <a:spcPct val="100000"/>
              </a:lnSpc>
              <a:spcBef>
                <a:spcPts val="0"/>
              </a:spcBef>
              <a:spcAft>
                <a:spcPts val="0"/>
              </a:spcAft>
              <a:buClrTx/>
              <a:buSzTx/>
              <a:tabLs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UI/UX</a:t>
            </a:r>
          </a:p>
        </p:txBody>
      </p:sp>
      <p:sp>
        <p:nvSpPr>
          <p:cNvPr id="10" name="タイトル 6">
            <a:extLst>
              <a:ext uri="{FF2B5EF4-FFF2-40B4-BE49-F238E27FC236}">
                <a16:creationId xmlns:a16="http://schemas.microsoft.com/office/drawing/2014/main" id="{C586529B-F541-A835-12C5-BD279F39E8E8}"/>
              </a:ext>
            </a:extLst>
          </p:cNvPr>
          <p:cNvSpPr>
            <a:spLocks noGrp="1"/>
          </p:cNvSpPr>
          <p:nvPr>
            <p:ph type="title"/>
          </p:nvPr>
        </p:nvSpPr>
        <p:spPr>
          <a:xfrm>
            <a:off x="416999" y="162256"/>
            <a:ext cx="9346125" cy="369683"/>
          </a:xfrm>
        </p:spPr>
        <p:txBody>
          <a:bodyPr vert="horz"/>
          <a:lstStyle/>
          <a:p>
            <a:r>
              <a:rPr lang="en-US" altLang="ja-JP" sz="1600" b="1" dirty="0">
                <a:latin typeface="Meiryo UI" panose="020B0604030504040204" pitchFamily="50" charset="-128"/>
                <a:ea typeface="Meiryo UI" panose="020B0604030504040204" pitchFamily="50" charset="-128"/>
              </a:rPr>
              <a:t>Wallet-based identity management and online communication</a:t>
            </a:r>
            <a:r>
              <a:rPr lang="en-US" altLang="ja-JP" sz="1600" dirty="0">
                <a:latin typeface="Meiryo UI" panose="020B0604030504040204" pitchFamily="50" charset="-128"/>
                <a:ea typeface="Meiryo UI" panose="020B0604030504040204" pitchFamily="50" charset="-128"/>
              </a:rPr>
              <a:t> (</a:t>
            </a:r>
            <a:r>
              <a:rPr lang="en-US" altLang="ja-JP" sz="1600" dirty="0" err="1">
                <a:latin typeface="Meiryo UI" panose="020B0604030504040204" pitchFamily="50" charset="-128"/>
                <a:ea typeface="Meiryo UI" panose="020B0604030504040204" pitchFamily="50" charset="-128"/>
              </a:rPr>
              <a:t>DataSign</a:t>
            </a:r>
            <a:r>
              <a:rPr lang="en-US" altLang="ja-JP" sz="1600" dirty="0">
                <a:latin typeface="Meiryo UI" panose="020B0604030504040204" pitchFamily="50" charset="-128"/>
                <a:ea typeface="Meiryo UI" panose="020B0604030504040204" pitchFamily="50" charset="-128"/>
              </a:rPr>
              <a:t> Inc.</a:t>
            </a:r>
            <a:r>
              <a:rPr lang="ja-JP" altLang="en-US" sz="1600" b="1">
                <a:latin typeface="Meiryo UI" panose="020B0604030504040204" pitchFamily="50" charset="-128"/>
                <a:ea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rPr>
              <a:t>) (2</a:t>
            </a:r>
            <a:r>
              <a:rPr lang="en-US" altLang="ja-JP" sz="1600" dirty="0">
                <a:latin typeface="Meiryo UI" panose="020B0604030504040204" pitchFamily="50" charset="-128"/>
                <a:ea typeface="Meiryo UI" panose="020B0604030504040204" pitchFamily="50" charset="-128"/>
              </a:rPr>
              <a:t>/2</a:t>
            </a:r>
            <a:r>
              <a:rPr lang="en-US" altLang="ja-JP" sz="1600" dirty="0">
                <a:latin typeface="メイリオ" panose="020B0604030504040204" pitchFamily="50" charset="-128"/>
                <a:ea typeface="メイリオ" panose="020B0604030504040204" pitchFamily="50" charset="-128"/>
              </a:rPr>
              <a:t>)</a:t>
            </a:r>
            <a:endParaRPr kumimoji="1" lang="ja-JP" altLang="en-US" sz="1600" dirty="0"/>
          </a:p>
        </p:txBody>
      </p:sp>
      <p:sp>
        <p:nvSpPr>
          <p:cNvPr id="11" name="正方形/長方形 10">
            <a:extLst>
              <a:ext uri="{FF2B5EF4-FFF2-40B4-BE49-F238E27FC236}">
                <a16:creationId xmlns:a16="http://schemas.microsoft.com/office/drawing/2014/main" id="{8CA45DEA-40AB-7319-7DEE-2ACE9D337363}"/>
              </a:ext>
            </a:extLst>
          </p:cNvPr>
          <p:cNvSpPr/>
          <p:nvPr/>
        </p:nvSpPr>
        <p:spPr>
          <a:xfrm>
            <a:off x="1676580" y="3484656"/>
            <a:ext cx="7894268" cy="306000"/>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R="0" lvl="0" algn="l" defTabSz="914400" rtl="0" eaLnBrk="1" fontAlgn="auto" latinLnBrk="0" hangingPunct="1">
              <a:lnSpc>
                <a:spcPct val="100000"/>
              </a:lnSpc>
              <a:spcBef>
                <a:spcPts val="0"/>
              </a:spcBef>
              <a:spcAft>
                <a:spcPts val="0"/>
              </a:spcAft>
              <a:buClrTx/>
              <a:buSzTx/>
              <a:tabLst/>
              <a:defRPr/>
            </a:pPr>
            <a:r>
              <a:rPr kumimoji="1" lang="en-US" altLang="ja-JP" sz="1200" dirty="0">
                <a:solidFill>
                  <a:schemeClr val="tx1"/>
                </a:solidFill>
                <a:latin typeface="Arial"/>
                <a:ea typeface="Meiryo UI"/>
              </a:rPr>
              <a:t>How to achieve user-friendly UI/UX in wallet and messaging service?</a:t>
            </a:r>
          </a:p>
        </p:txBody>
      </p:sp>
      <p:sp>
        <p:nvSpPr>
          <p:cNvPr id="2" name="正方形/長方形 1">
            <a:extLst>
              <a:ext uri="{FF2B5EF4-FFF2-40B4-BE49-F238E27FC236}">
                <a16:creationId xmlns:a16="http://schemas.microsoft.com/office/drawing/2014/main" id="{5DCAADE4-EF40-4744-0EDD-EBBF0B795852}"/>
              </a:ext>
            </a:extLst>
          </p:cNvPr>
          <p:cNvSpPr/>
          <p:nvPr/>
        </p:nvSpPr>
        <p:spPr>
          <a:xfrm>
            <a:off x="328422" y="4613330"/>
            <a:ext cx="1279728" cy="306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R="0" lvl="0" algn="ctr" defTabSz="914400" rtl="0" eaLnBrk="1" fontAlgn="auto" latinLnBrk="0" hangingPunct="1">
              <a:lnSpc>
                <a:spcPct val="100000"/>
              </a:lnSpc>
              <a:spcBef>
                <a:spcPts val="0"/>
              </a:spcBef>
              <a:spcAft>
                <a:spcPts val="0"/>
              </a:spcAft>
              <a:buClrTx/>
              <a:buSzTx/>
              <a:tabLs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Governance</a:t>
            </a:r>
          </a:p>
        </p:txBody>
      </p:sp>
      <p:sp>
        <p:nvSpPr>
          <p:cNvPr id="5" name="正方形/長方形 4">
            <a:extLst>
              <a:ext uri="{FF2B5EF4-FFF2-40B4-BE49-F238E27FC236}">
                <a16:creationId xmlns:a16="http://schemas.microsoft.com/office/drawing/2014/main" id="{95A1E3F1-9365-6B2A-621C-BFFE973EFDDA}"/>
              </a:ext>
            </a:extLst>
          </p:cNvPr>
          <p:cNvSpPr/>
          <p:nvPr/>
        </p:nvSpPr>
        <p:spPr>
          <a:xfrm>
            <a:off x="1676580" y="4615594"/>
            <a:ext cx="7894268" cy="306000"/>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R="0" lvl="0" algn="l" defTabSz="914400" rtl="0" eaLnBrk="1" fontAlgn="auto" latinLnBrk="0" hangingPunct="1">
              <a:lnSpc>
                <a:spcPct val="100000"/>
              </a:lnSpc>
              <a:spcBef>
                <a:spcPts val="0"/>
              </a:spcBef>
              <a:spcAft>
                <a:spcPts val="0"/>
              </a:spcAft>
              <a:buClrTx/>
              <a:buSzTx/>
              <a:tabLst/>
              <a:defRPr/>
            </a:pPr>
            <a:r>
              <a:rPr kumimoji="1" lang="en-US" altLang="ja-JP" sz="1200" dirty="0">
                <a:solidFill>
                  <a:schemeClr val="tx1"/>
                </a:solidFill>
                <a:latin typeface="Arial"/>
                <a:ea typeface="Meiryo UI"/>
              </a:rPr>
              <a:t>What governance and rules are essential?</a:t>
            </a:r>
          </a:p>
        </p:txBody>
      </p:sp>
      <p:sp>
        <p:nvSpPr>
          <p:cNvPr id="6" name="正方形/長方形 5">
            <a:extLst>
              <a:ext uri="{FF2B5EF4-FFF2-40B4-BE49-F238E27FC236}">
                <a16:creationId xmlns:a16="http://schemas.microsoft.com/office/drawing/2014/main" id="{A553FA30-9030-24BD-F452-8C5A4D4CFD66}"/>
              </a:ext>
            </a:extLst>
          </p:cNvPr>
          <p:cNvSpPr/>
          <p:nvPr/>
        </p:nvSpPr>
        <p:spPr>
          <a:xfrm>
            <a:off x="328422" y="3878052"/>
            <a:ext cx="1279728" cy="306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R="0" lvl="0" algn="ctr" defTabSz="914400" rtl="0" eaLnBrk="1" fontAlgn="auto" latinLnBrk="0" hangingPunct="1">
              <a:lnSpc>
                <a:spcPct val="100000"/>
              </a:lnSpc>
              <a:spcBef>
                <a:spcPts val="0"/>
              </a:spcBef>
              <a:spcAft>
                <a:spcPts val="0"/>
              </a:spcAft>
              <a:buClrTx/>
              <a:buSzTx/>
              <a:tabLst/>
              <a:defRPr/>
            </a:pPr>
            <a:r>
              <a:rPr kumimoji="1" lang="en-US" altLang="ja-JP" sz="1200" b="1" dirty="0">
                <a:solidFill>
                  <a:srgbClr val="FFFFFF"/>
                </a:solidFill>
                <a:latin typeface="Arial"/>
                <a:ea typeface="Meiryo UI"/>
              </a:rPr>
              <a:t>Privacy</a:t>
            </a:r>
            <a:endParaRPr kumimoji="1" lang="en-US" altLang="ja-JP"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9" name="正方形/長方形 8">
            <a:extLst>
              <a:ext uri="{FF2B5EF4-FFF2-40B4-BE49-F238E27FC236}">
                <a16:creationId xmlns:a16="http://schemas.microsoft.com/office/drawing/2014/main" id="{7D324DFF-B97E-329B-85CD-03F10CD392DC}"/>
              </a:ext>
            </a:extLst>
          </p:cNvPr>
          <p:cNvSpPr/>
          <p:nvPr/>
        </p:nvSpPr>
        <p:spPr>
          <a:xfrm>
            <a:off x="1676580" y="3880316"/>
            <a:ext cx="7894268" cy="306000"/>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R="0" lvl="0" algn="l" defTabSz="914400" rtl="0" eaLnBrk="1" fontAlgn="auto" latinLnBrk="0" hangingPunct="1">
              <a:lnSpc>
                <a:spcPct val="100000"/>
              </a:lnSpc>
              <a:spcBef>
                <a:spcPts val="0"/>
              </a:spcBef>
              <a:spcAft>
                <a:spcPts val="0"/>
              </a:spcAft>
              <a:buClrTx/>
              <a:buSzTx/>
              <a:tabLst/>
              <a:defRPr/>
            </a:pPr>
            <a:r>
              <a:rPr kumimoji="1" lang="en-US" altLang="ja-JP" sz="1200" dirty="0">
                <a:solidFill>
                  <a:schemeClr val="tx1"/>
                </a:solidFill>
                <a:latin typeface="Arial"/>
                <a:ea typeface="Meiryo UI"/>
              </a:rPr>
              <a:t>What technologies should be selected for privacy by design?</a:t>
            </a:r>
          </a:p>
        </p:txBody>
      </p:sp>
      <p:sp>
        <p:nvSpPr>
          <p:cNvPr id="12" name="正方形/長方形 11">
            <a:extLst>
              <a:ext uri="{FF2B5EF4-FFF2-40B4-BE49-F238E27FC236}">
                <a16:creationId xmlns:a16="http://schemas.microsoft.com/office/drawing/2014/main" id="{9BD2AB48-DFBC-711B-03AD-C52ABA705466}"/>
              </a:ext>
            </a:extLst>
          </p:cNvPr>
          <p:cNvSpPr/>
          <p:nvPr/>
        </p:nvSpPr>
        <p:spPr>
          <a:xfrm>
            <a:off x="335151" y="4244854"/>
            <a:ext cx="1279728" cy="306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R="0" lvl="0" algn="ctr" defTabSz="914400" rtl="0" eaLnBrk="1" fontAlgn="auto" latinLnBrk="0" hangingPunct="1">
              <a:lnSpc>
                <a:spcPct val="100000"/>
              </a:lnSpc>
              <a:spcBef>
                <a:spcPts val="0"/>
              </a:spcBef>
              <a:spcAft>
                <a:spcPts val="0"/>
              </a:spcAft>
              <a:buClrTx/>
              <a:buSzTx/>
              <a:tabLst/>
              <a:defRPr/>
            </a:pPr>
            <a:r>
              <a:rPr kumimoji="1" lang="en-US" altLang="ja-JP" sz="1200" b="1" dirty="0">
                <a:solidFill>
                  <a:srgbClr val="FFFFFF"/>
                </a:solidFill>
                <a:latin typeface="Arial"/>
                <a:ea typeface="Meiryo UI"/>
              </a:rPr>
              <a:t>Community</a:t>
            </a:r>
          </a:p>
        </p:txBody>
      </p:sp>
      <p:sp>
        <p:nvSpPr>
          <p:cNvPr id="14" name="正方形/長方形 13">
            <a:extLst>
              <a:ext uri="{FF2B5EF4-FFF2-40B4-BE49-F238E27FC236}">
                <a16:creationId xmlns:a16="http://schemas.microsoft.com/office/drawing/2014/main" id="{8DCF7A29-8D56-0838-B0C2-E10EAAC13DF7}"/>
              </a:ext>
            </a:extLst>
          </p:cNvPr>
          <p:cNvSpPr/>
          <p:nvPr/>
        </p:nvSpPr>
        <p:spPr>
          <a:xfrm>
            <a:off x="1683309" y="4247118"/>
            <a:ext cx="7894268" cy="306000"/>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R="0" lvl="0" algn="l" defTabSz="914400" rtl="0" eaLnBrk="1" fontAlgn="auto" latinLnBrk="0" hangingPunct="1">
              <a:lnSpc>
                <a:spcPct val="100000"/>
              </a:lnSpc>
              <a:spcBef>
                <a:spcPts val="0"/>
              </a:spcBef>
              <a:spcAft>
                <a:spcPts val="0"/>
              </a:spcAft>
              <a:buClrTx/>
              <a:buSzTx/>
              <a:tabLst/>
              <a:defRPr/>
            </a:pPr>
            <a:r>
              <a:rPr kumimoji="1" lang="en-US" altLang="ja-JP" sz="1200" dirty="0">
                <a:solidFill>
                  <a:schemeClr val="tx1"/>
                </a:solidFill>
                <a:latin typeface="Arial"/>
                <a:ea typeface="Meiryo UI"/>
              </a:rPr>
              <a:t>What kind of community should be created to spread the proposed architecture?</a:t>
            </a:r>
          </a:p>
        </p:txBody>
      </p:sp>
    </p:spTree>
    <p:extLst>
      <p:ext uri="{BB962C8B-B14F-4D97-AF65-F5344CB8AC3E}">
        <p14:creationId xmlns:p14="http://schemas.microsoft.com/office/powerpoint/2010/main" val="38850519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64C21F1-DEBD-4932-990F-36234C0D0466}">
  <ds:schemaRefs>
    <ds:schemaRef ds:uri="http://schemas.microsoft.com/sharepoint/v3/contenttype/forms"/>
  </ds:schemaRefs>
</ds:datastoreItem>
</file>

<file path=customXml/itemProps2.xml><?xml version="1.0" encoding="utf-8"?>
<ds:datastoreItem xmlns:ds="http://schemas.openxmlformats.org/officeDocument/2006/customXml" ds:itemID="{86B94A7F-0B78-4BC5-B514-2B14E9140D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5719943-0B77-4B84-AAE6-3EB3F73035A3}">
  <ds:schemaRefs>
    <ds:schemaRef ds:uri="http://schemas.microsoft.com/office/2006/metadata/properties"/>
    <ds:schemaRef ds:uri="http://schemas.microsoft.com/office/infopath/2007/PartnerControls"/>
    <ds:schemaRef ds:uri="af856fba-687e-4913-b430-d4dfd88781c0"/>
    <ds:schemaRef ds:uri="3ee3c186-374b-4b65-9031-a615a56be800"/>
    <ds:schemaRef ds:uri="ff5bdd6e-cdf8-469d-93d0-f7a8c007309d"/>
    <ds:schemaRef ds:uri="b8d61b6e-2b10-43a3-a2ce-3f7d4d0c929e"/>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634</Words>
  <Application>Microsoft Office PowerPoint</Application>
  <PresentationFormat>A4 210 x 297 mm</PresentationFormat>
  <Paragraphs>65</Paragraphs>
  <Slides>2</Slides>
  <Notes>1</Notes>
  <HiddenSlides>0</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9" baseType="lpstr">
      <vt:lpstr>Meiryo UI</vt:lpstr>
      <vt:lpstr>メイリオ</vt:lpstr>
      <vt:lpstr>Arial</vt:lpstr>
      <vt:lpstr>Calibri</vt:lpstr>
      <vt:lpstr>Wingdings</vt:lpstr>
      <vt:lpstr>コンテンツ_Light</vt:lpstr>
      <vt:lpstr>think-cell スライド</vt:lpstr>
      <vt:lpstr>PowerPoint プレゼンテーション</vt:lpstr>
      <vt:lpstr>Wallet-based identity management and online communication (DataSign Inc. ) (2/2)</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2024-03-23T06:27:57Z</dcterms:created>
  <dcterms:modified xsi:type="dcterms:W3CDTF">2024-06-04T08:00:28Z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2024-03-23T06:28:03Z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591d1ad9-3c5b-4948-9da8-84fcb54a86b7</vt:lpwstr>
  </property>
  <property fmtid="{D5CDD505-2E9C-101B-9397-08002B2CF9AE}" pid="8" name="MSIP_Label_ea60d57e-af5b-4752-ac57-3e4f28ca11dc_ContentBits">
    <vt:lpwstr>0</vt:lpwstr>
  </property>
  <property fmtid="{D5CDD505-2E9C-101B-9397-08002B2CF9AE}" pid="9" name="ContentTypeId">
    <vt:lpwstr>0x010100232F9C2F28AFE34988257E434D6816F1</vt:lpwstr>
  </property>
  <property fmtid="{D5CDD505-2E9C-101B-9397-08002B2CF9AE}" pid="10" name="MediaServiceImageTags">
    <vt:lpwstr/>
  </property>
</Properties>
</file>