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48" r:id="rId4"/>
  </p:sldMasterIdLst>
  <p:notesMasterIdLst>
    <p:notesMasterId r:id="rId49"/>
  </p:notesMasterIdLst>
  <p:handoutMasterIdLst>
    <p:handoutMasterId r:id="rId50"/>
  </p:handoutMasterIdLst>
  <p:sldIdLst>
    <p:sldId id="628" r:id="rId5"/>
    <p:sldId id="2147378776" r:id="rId6"/>
    <p:sldId id="2147379247" r:id="rId7"/>
    <p:sldId id="2147379110" r:id="rId8"/>
    <p:sldId id="2147379111" r:id="rId9"/>
    <p:sldId id="2147379218" r:id="rId10"/>
    <p:sldId id="2147379248" r:id="rId11"/>
    <p:sldId id="2147379249" r:id="rId12"/>
    <p:sldId id="2147379250" r:id="rId13"/>
    <p:sldId id="2147379287" r:id="rId14"/>
    <p:sldId id="2147379255" r:id="rId15"/>
    <p:sldId id="2147379299" r:id="rId16"/>
    <p:sldId id="2147379303" r:id="rId17"/>
    <p:sldId id="2147379304" r:id="rId18"/>
    <p:sldId id="2147379257" r:id="rId19"/>
    <p:sldId id="2147379312" r:id="rId20"/>
    <p:sldId id="2147379313" r:id="rId21"/>
    <p:sldId id="2147379288" r:id="rId22"/>
    <p:sldId id="2147379259" r:id="rId23"/>
    <p:sldId id="2147379260" r:id="rId24"/>
    <p:sldId id="2147379279" r:id="rId25"/>
    <p:sldId id="2147379305" r:id="rId26"/>
    <p:sldId id="2147379306" r:id="rId27"/>
    <p:sldId id="2147379307" r:id="rId28"/>
    <p:sldId id="2147379308" r:id="rId29"/>
    <p:sldId id="2147379265" r:id="rId30"/>
    <p:sldId id="2147379289" r:id="rId31"/>
    <p:sldId id="2147379293" r:id="rId32"/>
    <p:sldId id="2147379268" r:id="rId33"/>
    <p:sldId id="2147379276" r:id="rId34"/>
    <p:sldId id="2147379294" r:id="rId35"/>
    <p:sldId id="2147379274" r:id="rId36"/>
    <p:sldId id="2147379275" r:id="rId37"/>
    <p:sldId id="2147379295" r:id="rId38"/>
    <p:sldId id="2147379311" r:id="rId39"/>
    <p:sldId id="2147379310" r:id="rId40"/>
    <p:sldId id="2147379271" r:id="rId41"/>
    <p:sldId id="2147379272" r:id="rId42"/>
    <p:sldId id="2147379297" r:id="rId43"/>
    <p:sldId id="2147379296" r:id="rId44"/>
    <p:sldId id="2147379273" r:id="rId45"/>
    <p:sldId id="2147379298" r:id="rId46"/>
    <p:sldId id="2147379301" r:id="rId47"/>
    <p:sldId id="2147378641" r:id="rId48"/>
  </p:sldIdLst>
  <p:sldSz cx="9906000" cy="6858000" type="A4"/>
  <p:notesSz cx="6735763" cy="9866313"/>
  <p:custDataLst>
    <p:tags r:id="rId51"/>
  </p:custDataLst>
  <p:defaultTextStyle>
    <a:defPPr>
      <a:defRPr lang="ja-JP"/>
    </a:defPPr>
    <a:lvl1pPr algn="l" rtl="0" eaLnBrk="0" fontAlgn="base" hangingPunct="0">
      <a:spcBef>
        <a:spcPct val="0"/>
      </a:spcBef>
      <a:spcAft>
        <a:spcPct val="0"/>
      </a:spcAft>
      <a:defRPr kumimoji="1" sz="2400" kern="1200">
        <a:solidFill>
          <a:schemeClr val="tx1"/>
        </a:solidFill>
        <a:latin typeface="ＭＳ Ｐゴシック" panose="020B0600070205080204" pitchFamily="50" charset="-128"/>
        <a:ea typeface="ＭＳ Ｐゴシック" panose="020B0600070205080204" pitchFamily="50" charset="-128"/>
        <a:cs typeface="+mn-cs"/>
      </a:defRPr>
    </a:lvl1pPr>
    <a:lvl2pPr marL="457200" algn="l" rtl="0" eaLnBrk="0" fontAlgn="base" hangingPunct="0">
      <a:spcBef>
        <a:spcPct val="0"/>
      </a:spcBef>
      <a:spcAft>
        <a:spcPct val="0"/>
      </a:spcAft>
      <a:defRPr kumimoji="1" sz="2400" kern="1200">
        <a:solidFill>
          <a:schemeClr val="tx1"/>
        </a:solidFill>
        <a:latin typeface="ＭＳ Ｐゴシック" panose="020B0600070205080204" pitchFamily="50" charset="-128"/>
        <a:ea typeface="ＭＳ Ｐゴシック" panose="020B0600070205080204" pitchFamily="50" charset="-128"/>
        <a:cs typeface="+mn-cs"/>
      </a:defRPr>
    </a:lvl2pPr>
    <a:lvl3pPr marL="914400" algn="l" rtl="0" eaLnBrk="0" fontAlgn="base" hangingPunct="0">
      <a:spcBef>
        <a:spcPct val="0"/>
      </a:spcBef>
      <a:spcAft>
        <a:spcPct val="0"/>
      </a:spcAft>
      <a:defRPr kumimoji="1" sz="2400" kern="1200">
        <a:solidFill>
          <a:schemeClr val="tx1"/>
        </a:solidFill>
        <a:latin typeface="ＭＳ Ｐゴシック" panose="020B0600070205080204" pitchFamily="50" charset="-128"/>
        <a:ea typeface="ＭＳ Ｐゴシック" panose="020B0600070205080204" pitchFamily="50" charset="-128"/>
        <a:cs typeface="+mn-cs"/>
      </a:defRPr>
    </a:lvl3pPr>
    <a:lvl4pPr marL="1371600" algn="l" rtl="0" eaLnBrk="0" fontAlgn="base" hangingPunct="0">
      <a:spcBef>
        <a:spcPct val="0"/>
      </a:spcBef>
      <a:spcAft>
        <a:spcPct val="0"/>
      </a:spcAft>
      <a:defRPr kumimoji="1" sz="2400" kern="1200">
        <a:solidFill>
          <a:schemeClr val="tx1"/>
        </a:solidFill>
        <a:latin typeface="ＭＳ Ｐゴシック" panose="020B0600070205080204" pitchFamily="50" charset="-128"/>
        <a:ea typeface="ＭＳ Ｐゴシック" panose="020B0600070205080204" pitchFamily="50" charset="-128"/>
        <a:cs typeface="+mn-cs"/>
      </a:defRPr>
    </a:lvl4pPr>
    <a:lvl5pPr marL="1828800" algn="l" rtl="0" eaLnBrk="0" fontAlgn="base" hangingPunct="0">
      <a:spcBef>
        <a:spcPct val="0"/>
      </a:spcBef>
      <a:spcAft>
        <a:spcPct val="0"/>
      </a:spcAft>
      <a:defRPr kumimoji="1" sz="2400" kern="1200">
        <a:solidFill>
          <a:schemeClr val="tx1"/>
        </a:solidFill>
        <a:latin typeface="ＭＳ Ｐゴシック" panose="020B0600070205080204" pitchFamily="50" charset="-128"/>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ＭＳ Ｐゴシック" panose="020B0600070205080204" pitchFamily="50" charset="-128"/>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ＭＳ Ｐゴシック" panose="020B0600070205080204" pitchFamily="50" charset="-128"/>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ＭＳ Ｐゴシック" panose="020B0600070205080204" pitchFamily="50" charset="-128"/>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ＭＳ Ｐゴシック" panose="020B0600070205080204" pitchFamily="50" charset="-128"/>
        <a:ea typeface="ＭＳ Ｐゴシック" panose="020B0600070205080204" pitchFamily="50" charset="-128"/>
        <a:cs typeface="+mn-cs"/>
      </a:defRPr>
    </a:lvl9pPr>
  </p:defaultTextStyle>
  <p:extLst>
    <p:ext uri="{521415D9-36F7-43E2-AB2F-B90AF26B5E84}">
      <p14:sectionLst xmlns:p14="http://schemas.microsoft.com/office/powerpoint/2010/main">
        <p14:section name="既定のセクション" id="{84697123-1A73-43D2-920B-9895EB8A1C52}">
          <p14:sldIdLst>
            <p14:sldId id="628"/>
            <p14:sldId id="2147378776"/>
            <p14:sldId id="2147379247"/>
            <p14:sldId id="2147379110"/>
            <p14:sldId id="2147379111"/>
            <p14:sldId id="2147379218"/>
            <p14:sldId id="2147379248"/>
            <p14:sldId id="2147379249"/>
            <p14:sldId id="2147379250"/>
            <p14:sldId id="2147379287"/>
            <p14:sldId id="2147379255"/>
            <p14:sldId id="2147379299"/>
            <p14:sldId id="2147379303"/>
            <p14:sldId id="2147379304"/>
            <p14:sldId id="2147379257"/>
            <p14:sldId id="2147379312"/>
            <p14:sldId id="2147379313"/>
            <p14:sldId id="2147379288"/>
            <p14:sldId id="2147379259"/>
            <p14:sldId id="2147379260"/>
            <p14:sldId id="2147379279"/>
            <p14:sldId id="2147379305"/>
            <p14:sldId id="2147379306"/>
            <p14:sldId id="2147379307"/>
            <p14:sldId id="2147379308"/>
            <p14:sldId id="2147379265"/>
            <p14:sldId id="2147379289"/>
            <p14:sldId id="2147379293"/>
            <p14:sldId id="2147379268"/>
            <p14:sldId id="2147379276"/>
            <p14:sldId id="2147379294"/>
            <p14:sldId id="2147379274"/>
            <p14:sldId id="2147379275"/>
            <p14:sldId id="2147379295"/>
            <p14:sldId id="2147379311"/>
            <p14:sldId id="2147379310"/>
            <p14:sldId id="2147379271"/>
            <p14:sldId id="2147379272"/>
            <p14:sldId id="2147379297"/>
            <p14:sldId id="2147379296"/>
            <p14:sldId id="2147379273"/>
            <p14:sldId id="2147379298"/>
            <p14:sldId id="2147379301"/>
          </p14:sldIdLst>
        </p14:section>
        <p14:section name="事業者のスライド" id="{28670933-0919-4149-A37A-1325DD6422E7}">
          <p14:sldIdLst>
            <p14:sldId id="2147378641"/>
          </p14:sldIdLst>
        </p14:section>
      </p14:sectionLst>
    </p:ext>
    <p:ext uri="{EFAFB233-063F-42B5-8137-9DF3F51BA10A}">
      <p15:sldGuideLst xmlns:p15="http://schemas.microsoft.com/office/powerpoint/2012/main">
        <p15:guide id="13" pos="3982" userDrawn="1">
          <p15:clr>
            <a:srgbClr val="A4A3A4"/>
          </p15:clr>
        </p15:guide>
        <p15:guide id="14" pos="1328" userDrawn="1">
          <p15:clr>
            <a:srgbClr val="A4A3A4"/>
          </p15:clr>
        </p15:guide>
        <p15:guide id="15" orient="horz" pos="216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9D9"/>
    <a:srgbClr val="D7F4D0"/>
    <a:srgbClr val="43B02A"/>
    <a:srgbClr val="86BC25"/>
    <a:srgbClr val="F3F9FD"/>
    <a:srgbClr val="353533"/>
    <a:srgbClr val="E8F6CF"/>
    <a:srgbClr val="FF6600"/>
    <a:srgbClr val="0000FF"/>
    <a:srgbClr val="BCE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799B23B-EC83-4686-B30A-512413B5E67A}" styleName="淡色スタイル 3 - アクセント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淡色スタイル 3 - アクセント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showGuides="1">
      <p:cViewPr varScale="1">
        <p:scale>
          <a:sx n="62" d="100"/>
          <a:sy n="62" d="100"/>
        </p:scale>
        <p:origin x="1128" y="52"/>
      </p:cViewPr>
      <p:guideLst>
        <p:guide pos="3982"/>
        <p:guide pos="1328"/>
        <p:guide orient="horz" pos="2160"/>
      </p:guideLst>
    </p:cSldViewPr>
  </p:slideViewPr>
  <p:notesTextViewPr>
    <p:cViewPr>
      <p:scale>
        <a:sx n="1" d="1"/>
        <a:sy n="1" d="1"/>
      </p:scale>
      <p:origin x="0" y="0"/>
    </p:cViewPr>
  </p:notesTextViewPr>
  <p:notesViewPr>
    <p:cSldViewPr snapToGrid="0" showGuides="1">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handoutMaster" Target="handoutMasters/handoutMaster1.xml"/><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tags" Target="tags/tag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 Id="rId57" Type="http://schemas.microsoft.com/office/2018/10/relationships/authors" Target="author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18831" cy="493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3" tIns="45716" rIns="91433" bIns="45716" numCol="1" anchor="t" anchorCtr="0" compatLnSpc="1">
            <a:prstTxWarp prst="textNoShape">
              <a:avLst/>
            </a:prstTxWarp>
          </a:bodyPr>
          <a:lstStyle>
            <a:lvl1pPr eaLnBrk="1" hangingPunct="1">
              <a:defRPr sz="1200"/>
            </a:lvl1pPr>
          </a:lstStyle>
          <a:p>
            <a:pPr>
              <a:defRPr/>
            </a:pPr>
            <a:endParaRPr lang="en-US" altLang="ja-JP"/>
          </a:p>
        </p:txBody>
      </p:sp>
      <p:sp>
        <p:nvSpPr>
          <p:cNvPr id="6147" name="Rectangle 3"/>
          <p:cNvSpPr>
            <a:spLocks noGrp="1" noChangeArrowheads="1"/>
          </p:cNvSpPr>
          <p:nvPr>
            <p:ph type="dt" sz="quarter" idx="1"/>
          </p:nvPr>
        </p:nvSpPr>
        <p:spPr bwMode="auto">
          <a:xfrm>
            <a:off x="3816933" y="0"/>
            <a:ext cx="2918831" cy="493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3" tIns="45716" rIns="91433" bIns="45716" numCol="1" anchor="t" anchorCtr="0" compatLnSpc="1">
            <a:prstTxWarp prst="textNoShape">
              <a:avLst/>
            </a:prstTxWarp>
          </a:bodyPr>
          <a:lstStyle>
            <a:lvl1pPr algn="r" eaLnBrk="1" hangingPunct="1">
              <a:defRPr sz="1200"/>
            </a:lvl1pPr>
          </a:lstStyle>
          <a:p>
            <a:pPr>
              <a:defRPr/>
            </a:pPr>
            <a:endParaRPr lang="en-US" altLang="ja-JP"/>
          </a:p>
        </p:txBody>
      </p:sp>
      <p:sp>
        <p:nvSpPr>
          <p:cNvPr id="6148" name="Rectangle 4"/>
          <p:cNvSpPr>
            <a:spLocks noGrp="1" noChangeArrowheads="1"/>
          </p:cNvSpPr>
          <p:nvPr>
            <p:ph type="ftr" sz="quarter" idx="2"/>
          </p:nvPr>
        </p:nvSpPr>
        <p:spPr bwMode="auto">
          <a:xfrm>
            <a:off x="0" y="9372997"/>
            <a:ext cx="2918831" cy="493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3" tIns="45716" rIns="91433" bIns="45716" numCol="1" anchor="b" anchorCtr="0" compatLnSpc="1">
            <a:prstTxWarp prst="textNoShape">
              <a:avLst/>
            </a:prstTxWarp>
          </a:bodyPr>
          <a:lstStyle>
            <a:lvl1pPr eaLnBrk="1" hangingPunct="1">
              <a:defRPr sz="1200"/>
            </a:lvl1pPr>
          </a:lstStyle>
          <a:p>
            <a:pPr>
              <a:defRPr/>
            </a:pPr>
            <a:endParaRPr lang="en-US" altLang="ja-JP"/>
          </a:p>
        </p:txBody>
      </p:sp>
      <p:sp>
        <p:nvSpPr>
          <p:cNvPr id="6149" name="Rectangle 5"/>
          <p:cNvSpPr>
            <a:spLocks noGrp="1" noChangeArrowheads="1"/>
          </p:cNvSpPr>
          <p:nvPr>
            <p:ph type="sldNum" sz="quarter" idx="3"/>
          </p:nvPr>
        </p:nvSpPr>
        <p:spPr bwMode="auto">
          <a:xfrm>
            <a:off x="3816933" y="9372997"/>
            <a:ext cx="2918831" cy="493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3" tIns="45716" rIns="91433" bIns="45716" numCol="1" anchor="b" anchorCtr="0" compatLnSpc="1">
            <a:prstTxWarp prst="textNoShape">
              <a:avLst/>
            </a:prstTxWarp>
          </a:bodyPr>
          <a:lstStyle>
            <a:lvl1pPr algn="r" eaLnBrk="1" hangingPunct="1">
              <a:defRPr sz="1200"/>
            </a:lvl1pPr>
          </a:lstStyle>
          <a:p>
            <a:pPr>
              <a:defRPr/>
            </a:pPr>
            <a:fld id="{C879E05C-2A8C-4D6C-A6FB-EA7121ED9A88}" type="slidenum">
              <a:rPr lang="en-US" altLang="ja-JP"/>
              <a:pPr>
                <a:defRPr/>
              </a:pPr>
              <a:t>‹#›</a:t>
            </a:fld>
            <a:endParaRPr lang="en-US" altLang="ja-JP"/>
          </a:p>
        </p:txBody>
      </p:sp>
    </p:spTree>
    <p:extLst>
      <p:ext uri="{BB962C8B-B14F-4D97-AF65-F5344CB8AC3E}">
        <p14:creationId xmlns:p14="http://schemas.microsoft.com/office/powerpoint/2010/main" val="13947638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18831" cy="493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3" tIns="45716" rIns="91433" bIns="45716" numCol="1" anchor="t" anchorCtr="0" compatLnSpc="1">
            <a:prstTxWarp prst="textNoShape">
              <a:avLst/>
            </a:prstTxWarp>
          </a:bodyPr>
          <a:lstStyle>
            <a:lvl1pPr eaLnBrk="1" hangingPunct="1">
              <a:defRPr sz="1200"/>
            </a:lvl1pPr>
          </a:lstStyle>
          <a:p>
            <a:pPr>
              <a:defRPr/>
            </a:pPr>
            <a:endParaRPr lang="en-US" altLang="ja-JP"/>
          </a:p>
        </p:txBody>
      </p:sp>
      <p:sp>
        <p:nvSpPr>
          <p:cNvPr id="4099" name="Rectangle 3"/>
          <p:cNvSpPr>
            <a:spLocks noGrp="1" noChangeArrowheads="1"/>
          </p:cNvSpPr>
          <p:nvPr>
            <p:ph type="dt" idx="1"/>
          </p:nvPr>
        </p:nvSpPr>
        <p:spPr bwMode="auto">
          <a:xfrm>
            <a:off x="3816933" y="0"/>
            <a:ext cx="2918831" cy="493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3" tIns="45716" rIns="91433" bIns="45716" numCol="1" anchor="t" anchorCtr="0" compatLnSpc="1">
            <a:prstTxWarp prst="textNoShape">
              <a:avLst/>
            </a:prstTxWarp>
          </a:bodyPr>
          <a:lstStyle>
            <a:lvl1pPr algn="r" eaLnBrk="1" hangingPunct="1">
              <a:defRPr sz="1200"/>
            </a:lvl1pPr>
          </a:lstStyle>
          <a:p>
            <a:pPr>
              <a:defRPr/>
            </a:pPr>
            <a:endParaRPr lang="en-US" altLang="ja-JP"/>
          </a:p>
        </p:txBody>
      </p:sp>
      <p:sp>
        <p:nvSpPr>
          <p:cNvPr id="6148" name="Rectangle 4"/>
          <p:cNvSpPr>
            <a:spLocks noGrp="1" noRot="1" noChangeAspect="1" noChangeArrowheads="1" noTextEdit="1"/>
          </p:cNvSpPr>
          <p:nvPr>
            <p:ph type="sldImg" idx="2"/>
          </p:nvPr>
        </p:nvSpPr>
        <p:spPr bwMode="auto">
          <a:xfrm>
            <a:off x="695325" y="739775"/>
            <a:ext cx="5345113" cy="3700463"/>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p:cNvSpPr>
            <a:spLocks noGrp="1" noChangeArrowheads="1"/>
          </p:cNvSpPr>
          <p:nvPr>
            <p:ph type="body" sz="quarter" idx="3"/>
          </p:nvPr>
        </p:nvSpPr>
        <p:spPr bwMode="auto">
          <a:xfrm>
            <a:off x="898103" y="4686499"/>
            <a:ext cx="4939560" cy="4439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3" tIns="45716" rIns="91433" bIns="45716"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4102" name="Rectangle 6"/>
          <p:cNvSpPr>
            <a:spLocks noGrp="1" noChangeArrowheads="1"/>
          </p:cNvSpPr>
          <p:nvPr>
            <p:ph type="ftr" sz="quarter" idx="4"/>
          </p:nvPr>
        </p:nvSpPr>
        <p:spPr bwMode="auto">
          <a:xfrm>
            <a:off x="0" y="9372997"/>
            <a:ext cx="2918831" cy="493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3" tIns="45716" rIns="91433" bIns="45716" numCol="1" anchor="b" anchorCtr="0" compatLnSpc="1">
            <a:prstTxWarp prst="textNoShape">
              <a:avLst/>
            </a:prstTxWarp>
          </a:bodyPr>
          <a:lstStyle>
            <a:lvl1pPr eaLnBrk="1" hangingPunct="1">
              <a:defRPr sz="1200"/>
            </a:lvl1pPr>
          </a:lstStyle>
          <a:p>
            <a:pPr>
              <a:defRPr/>
            </a:pPr>
            <a:endParaRPr lang="en-US" altLang="ja-JP"/>
          </a:p>
        </p:txBody>
      </p:sp>
      <p:sp>
        <p:nvSpPr>
          <p:cNvPr id="4103" name="Rectangle 7"/>
          <p:cNvSpPr>
            <a:spLocks noGrp="1" noChangeArrowheads="1"/>
          </p:cNvSpPr>
          <p:nvPr>
            <p:ph type="sldNum" sz="quarter" idx="5"/>
          </p:nvPr>
        </p:nvSpPr>
        <p:spPr bwMode="auto">
          <a:xfrm>
            <a:off x="3816933" y="9372997"/>
            <a:ext cx="2918831" cy="493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3" tIns="45716" rIns="91433" bIns="45716" numCol="1" anchor="b" anchorCtr="0" compatLnSpc="1">
            <a:prstTxWarp prst="textNoShape">
              <a:avLst/>
            </a:prstTxWarp>
          </a:bodyPr>
          <a:lstStyle>
            <a:lvl1pPr algn="r" eaLnBrk="1" hangingPunct="1">
              <a:defRPr sz="1200"/>
            </a:lvl1pPr>
          </a:lstStyle>
          <a:p>
            <a:pPr>
              <a:defRPr/>
            </a:pPr>
            <a:fld id="{A353078C-3FB4-451F-8C3D-7F4520F57147}" type="slidenum">
              <a:rPr lang="en-US" altLang="ja-JP"/>
              <a:pPr>
                <a:defRPr/>
              </a:pPr>
              <a:t>‹#›</a:t>
            </a:fld>
            <a:endParaRPr lang="en-US" altLang="ja-JP"/>
          </a:p>
        </p:txBody>
      </p:sp>
    </p:spTree>
    <p:extLst>
      <p:ext uri="{BB962C8B-B14F-4D97-AF65-F5344CB8AC3E}">
        <p14:creationId xmlns:p14="http://schemas.microsoft.com/office/powerpoint/2010/main" val="26936085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ＭＳ Ｐゴシック" panose="020B0600070205080204" pitchFamily="50" charset="-128"/>
        <a:ea typeface="ＭＳ Ｐゴシック" panose="020B0600070205080204" pitchFamily="50" charset="-128"/>
        <a:cs typeface="+mn-cs"/>
      </a:defRPr>
    </a:lvl1pPr>
    <a:lvl2pPr marL="457200" algn="l" rtl="0" eaLnBrk="0" fontAlgn="base" hangingPunct="0">
      <a:spcBef>
        <a:spcPct val="30000"/>
      </a:spcBef>
      <a:spcAft>
        <a:spcPct val="0"/>
      </a:spcAft>
      <a:defRPr kumimoji="1" sz="1200" kern="1200">
        <a:solidFill>
          <a:schemeClr val="tx1"/>
        </a:solidFill>
        <a:latin typeface="ＭＳ Ｐゴシック" panose="020B0600070205080204" pitchFamily="50" charset="-128"/>
        <a:ea typeface="ＭＳ Ｐゴシック" panose="020B0600070205080204" pitchFamily="50" charset="-128"/>
        <a:cs typeface="+mn-cs"/>
      </a:defRPr>
    </a:lvl2pPr>
    <a:lvl3pPr marL="914400" algn="l" rtl="0" eaLnBrk="0" fontAlgn="base" hangingPunct="0">
      <a:spcBef>
        <a:spcPct val="30000"/>
      </a:spcBef>
      <a:spcAft>
        <a:spcPct val="0"/>
      </a:spcAft>
      <a:defRPr kumimoji="1" sz="1200" kern="1200">
        <a:solidFill>
          <a:schemeClr val="tx1"/>
        </a:solidFill>
        <a:latin typeface="ＭＳ Ｐゴシック" panose="020B0600070205080204" pitchFamily="50" charset="-128"/>
        <a:ea typeface="ＭＳ Ｐゴシック" panose="020B0600070205080204" pitchFamily="50" charset="-128"/>
        <a:cs typeface="+mn-cs"/>
      </a:defRPr>
    </a:lvl3pPr>
    <a:lvl4pPr marL="1371600" algn="l" rtl="0" eaLnBrk="0" fontAlgn="base" hangingPunct="0">
      <a:spcBef>
        <a:spcPct val="30000"/>
      </a:spcBef>
      <a:spcAft>
        <a:spcPct val="0"/>
      </a:spcAft>
      <a:defRPr kumimoji="1" sz="1200" kern="1200">
        <a:solidFill>
          <a:schemeClr val="tx1"/>
        </a:solidFill>
        <a:latin typeface="ＭＳ Ｐゴシック" panose="020B0600070205080204" pitchFamily="50" charset="-128"/>
        <a:ea typeface="ＭＳ Ｐゴシック" panose="020B0600070205080204" pitchFamily="50" charset="-128"/>
        <a:cs typeface="+mn-cs"/>
      </a:defRPr>
    </a:lvl4pPr>
    <a:lvl5pPr marL="1828800" algn="l" rtl="0" eaLnBrk="0" fontAlgn="base" hangingPunct="0">
      <a:spcBef>
        <a:spcPct val="30000"/>
      </a:spcBef>
      <a:spcAft>
        <a:spcPct val="0"/>
      </a:spcAft>
      <a:defRPr kumimoji="1" sz="1200" kern="1200">
        <a:solidFill>
          <a:schemeClr val="tx1"/>
        </a:solidFill>
        <a:latin typeface="ＭＳ Ｐゴシック" panose="020B0600070205080204" pitchFamily="50" charset="-128"/>
        <a:ea typeface="ＭＳ Ｐゴシック" panose="020B060007020508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a:defRPr/>
            </a:pPr>
            <a:fld id="{A353078C-3FB4-451F-8C3D-7F4520F57147}" type="slidenum">
              <a:rPr lang="en-US" altLang="ja-JP" smtClean="0"/>
              <a:pPr>
                <a:defRPr/>
              </a:pPr>
              <a:t>1</a:t>
            </a:fld>
            <a:endParaRPr lang="en-US" altLang="ja-JP"/>
          </a:p>
        </p:txBody>
      </p:sp>
    </p:spTree>
    <p:extLst>
      <p:ext uri="{BB962C8B-B14F-4D97-AF65-F5344CB8AC3E}">
        <p14:creationId xmlns:p14="http://schemas.microsoft.com/office/powerpoint/2010/main" val="3617468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a:defRPr/>
            </a:pPr>
            <a:fld id="{A353078C-3FB4-451F-8C3D-7F4520F57147}" type="slidenum">
              <a:rPr lang="en-US" altLang="ja-JP" smtClean="0"/>
              <a:pPr>
                <a:defRPr/>
              </a:pPr>
              <a:t>3</a:t>
            </a:fld>
            <a:endParaRPr lang="en-US" altLang="ja-JP"/>
          </a:p>
        </p:txBody>
      </p:sp>
    </p:spTree>
    <p:extLst>
      <p:ext uri="{BB962C8B-B14F-4D97-AF65-F5344CB8AC3E}">
        <p14:creationId xmlns:p14="http://schemas.microsoft.com/office/powerpoint/2010/main" val="18511595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タイトル スライド">
    <p:spTree>
      <p:nvGrpSpPr>
        <p:cNvPr id="1" name=""/>
        <p:cNvGrpSpPr/>
        <p:nvPr/>
      </p:nvGrpSpPr>
      <p:grpSpPr>
        <a:xfrm>
          <a:off x="0" y="0"/>
          <a:ext cx="0" cy="0"/>
          <a:chOff x="0" y="0"/>
          <a:chExt cx="0" cy="0"/>
        </a:xfrm>
      </p:grpSpPr>
      <p:sp>
        <p:nvSpPr>
          <p:cNvPr id="4" name="Rectangle 16"/>
          <p:cNvSpPr>
            <a:spLocks noGrp="1" noChangeArrowheads="1"/>
          </p:cNvSpPr>
          <p:nvPr>
            <p:ph type="title"/>
          </p:nvPr>
        </p:nvSpPr>
        <p:spPr bwMode="auto">
          <a:xfrm>
            <a:off x="631130" y="2914492"/>
            <a:ext cx="864235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normAutofit/>
          </a:bodyPr>
          <a:lstStyle>
            <a:lvl1pPr algn="ctr">
              <a:defRPr sz="2800"/>
            </a:lvl1pPr>
          </a:lstStyle>
          <a:p>
            <a:pPr lvl="0"/>
            <a:r>
              <a:rPr lang="ja-JP" altLang="en-US"/>
              <a:t>マスタ タイトルの書式設定</a:t>
            </a:r>
          </a:p>
        </p:txBody>
      </p:sp>
      <p:grpSp>
        <p:nvGrpSpPr>
          <p:cNvPr id="3" name="グループ化 2"/>
          <p:cNvGrpSpPr/>
          <p:nvPr userDrawn="1"/>
        </p:nvGrpSpPr>
        <p:grpSpPr>
          <a:xfrm>
            <a:off x="0" y="0"/>
            <a:ext cx="9906000" cy="486788"/>
            <a:chOff x="0" y="0"/>
            <a:chExt cx="9906000" cy="486788"/>
          </a:xfrm>
        </p:grpSpPr>
        <p:pic>
          <p:nvPicPr>
            <p:cNvPr id="5" name="図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52282" y="0"/>
              <a:ext cx="8453718" cy="486788"/>
            </a:xfrm>
            <a:prstGeom prst="rect">
              <a:avLst/>
            </a:prstGeom>
          </p:spPr>
        </p:pic>
        <p:sp>
          <p:nvSpPr>
            <p:cNvPr id="6" name="正方形/長方形 5"/>
            <p:cNvSpPr/>
            <p:nvPr userDrawn="1"/>
          </p:nvSpPr>
          <p:spPr>
            <a:xfrm>
              <a:off x="0" y="0"/>
              <a:ext cx="8229600" cy="121920"/>
            </a:xfrm>
            <a:prstGeom prst="rect">
              <a:avLst/>
            </a:prstGeom>
            <a:solidFill>
              <a:srgbClr val="026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latin typeface="游ゴシック Medium" panose="020B0500000000000000" pitchFamily="50" charset="-128"/>
              </a:endParaRPr>
            </a:p>
          </p:txBody>
        </p:sp>
      </p:grpSp>
      <p:cxnSp>
        <p:nvCxnSpPr>
          <p:cNvPr id="7" name="直線コネクタ 6"/>
          <p:cNvCxnSpPr/>
          <p:nvPr userDrawn="1"/>
        </p:nvCxnSpPr>
        <p:spPr>
          <a:xfrm>
            <a:off x="612723" y="3452712"/>
            <a:ext cx="8680552" cy="0"/>
          </a:xfrm>
          <a:prstGeom prst="line">
            <a:avLst/>
          </a:prstGeom>
          <a:ln w="19050">
            <a:solidFill>
              <a:srgbClr val="0168B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6654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solidFill>
                  <a:schemeClr val="tx1"/>
                </a:solidFill>
              </a:defRPr>
            </a:lvl1pPr>
          </a:lstStyle>
          <a:p>
            <a:r>
              <a:rPr lang="ja-JP" altLang="en-US"/>
              <a:t>マスター タイトルの書式設定</a:t>
            </a:r>
          </a:p>
        </p:txBody>
      </p:sp>
      <p:sp>
        <p:nvSpPr>
          <p:cNvPr id="3" name="テキスト プレースホルダー 4"/>
          <p:cNvSpPr>
            <a:spLocks noGrp="1"/>
          </p:cNvSpPr>
          <p:nvPr>
            <p:ph type="body" sz="quarter" idx="10"/>
          </p:nvPr>
        </p:nvSpPr>
        <p:spPr>
          <a:xfrm>
            <a:off x="273050" y="188913"/>
            <a:ext cx="7848600" cy="161583"/>
          </a:xfrm>
        </p:spPr>
        <p:txBody>
          <a:bodyPr/>
          <a:lstStyle>
            <a:lvl1pPr marL="0" indent="0">
              <a:buNone/>
              <a:defRPr sz="1050"/>
            </a:lvl1pPr>
            <a:lvl2pPr marL="269875" indent="0">
              <a:buNone/>
              <a:defRPr/>
            </a:lvl2pPr>
            <a:lvl3pPr marL="914400" indent="0">
              <a:buFont typeface="Arial" panose="020B0604020202020204" pitchFamily="34" charset="0"/>
              <a:buNone/>
              <a:defRPr/>
            </a:lvl3pPr>
            <a:lvl4pPr marL="1371600" indent="0">
              <a:buFont typeface="Arial" panose="020B0604020202020204" pitchFamily="34" charset="0"/>
              <a:buNone/>
              <a:defRPr/>
            </a:lvl4pPr>
            <a:lvl5pPr marL="1828800" indent="0">
              <a:buFont typeface="Arial" panose="020B0604020202020204" pitchFamily="34" charset="0"/>
              <a:buNone/>
              <a:defRPr/>
            </a:lvl5pPr>
          </a:lstStyle>
          <a:p>
            <a:pPr lvl="0"/>
            <a:r>
              <a:rPr kumimoji="1" lang="ja-JP" altLang="en-US"/>
              <a:t>マスター テキストの書式設定</a:t>
            </a:r>
          </a:p>
        </p:txBody>
      </p:sp>
    </p:spTree>
    <p:extLst>
      <p:ext uri="{BB962C8B-B14F-4D97-AF65-F5344CB8AC3E}">
        <p14:creationId xmlns:p14="http://schemas.microsoft.com/office/powerpoint/2010/main" val="2013877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solidFill>
                  <a:schemeClr val="tx1"/>
                </a:solidFill>
              </a:defRPr>
            </a:lvl1pPr>
          </a:lstStyle>
          <a:p>
            <a:r>
              <a:rPr lang="ja-JP" altLang="en-US"/>
              <a:t>マスター タイトルの書式設定</a:t>
            </a:r>
          </a:p>
        </p:txBody>
      </p:sp>
      <p:sp>
        <p:nvSpPr>
          <p:cNvPr id="3" name="コンテンツ プレースホルダー 2"/>
          <p:cNvSpPr>
            <a:spLocks noGrp="1"/>
          </p:cNvSpPr>
          <p:nvPr>
            <p:ph idx="1"/>
          </p:nvPr>
        </p:nvSpPr>
        <p:spPr>
          <a:xfrm>
            <a:off x="273050" y="908050"/>
            <a:ext cx="9359900" cy="1138773"/>
          </a:xfrm>
        </p:spPr>
        <p:txBody>
          <a:bodyPr wrap="square"/>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10"/>
          </p:nvPr>
        </p:nvSpPr>
        <p:spPr>
          <a:xfrm>
            <a:off x="273050" y="188913"/>
            <a:ext cx="7848600" cy="161583"/>
          </a:xfrm>
        </p:spPr>
        <p:txBody>
          <a:bodyPr/>
          <a:lstStyle>
            <a:lvl1pPr marL="0" indent="0">
              <a:buNone/>
              <a:defRPr sz="1050"/>
            </a:lvl1pPr>
            <a:lvl2pPr marL="269875" indent="0">
              <a:buNone/>
              <a:defRPr/>
            </a:lvl2pPr>
            <a:lvl3pPr marL="914400" indent="0">
              <a:buFont typeface="Arial" panose="020B0604020202020204" pitchFamily="34" charset="0"/>
              <a:buNone/>
              <a:defRPr/>
            </a:lvl3pPr>
            <a:lvl4pPr marL="1371600" indent="0">
              <a:buFont typeface="Arial" panose="020B0604020202020204" pitchFamily="34" charset="0"/>
              <a:buNone/>
              <a:defRPr/>
            </a:lvl4pPr>
            <a:lvl5pPr marL="1828800" indent="0">
              <a:buFont typeface="Arial" panose="020B0604020202020204" pitchFamily="34" charset="0"/>
              <a:buNone/>
              <a:defRPr/>
            </a:lvl5pPr>
          </a:lstStyle>
          <a:p>
            <a:pPr lvl="0"/>
            <a:r>
              <a:rPr kumimoji="1" lang="ja-JP" altLang="en-US"/>
              <a:t>マスター テキストの書式設定</a:t>
            </a:r>
          </a:p>
        </p:txBody>
      </p:sp>
    </p:spTree>
    <p:extLst>
      <p:ext uri="{BB962C8B-B14F-4D97-AF65-F5344CB8AC3E}">
        <p14:creationId xmlns:p14="http://schemas.microsoft.com/office/powerpoint/2010/main" val="1329972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3" name="テキスト プレースホルダー 2"/>
          <p:cNvSpPr>
            <a:spLocks noGrp="1"/>
          </p:cNvSpPr>
          <p:nvPr>
            <p:ph type="body" idx="1"/>
          </p:nvPr>
        </p:nvSpPr>
        <p:spPr>
          <a:xfrm>
            <a:off x="273050" y="3126928"/>
            <a:ext cx="9001126" cy="307777"/>
          </a:xfrm>
        </p:spPr>
        <p:txBody>
          <a:bodyPr anchor="ctr"/>
          <a:lstStyle>
            <a:lvl1pPr marL="0" indent="0">
              <a:buNone/>
              <a:defRPr sz="20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ja-JP" altLang="en-US"/>
              <a:t>マスター テキストの書式設定</a:t>
            </a:r>
          </a:p>
        </p:txBody>
      </p:sp>
    </p:spTree>
    <p:extLst>
      <p:ext uri="{BB962C8B-B14F-4D97-AF65-F5344CB8AC3E}">
        <p14:creationId xmlns:p14="http://schemas.microsoft.com/office/powerpoint/2010/main" val="26921778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セクション見出し">
    <p:bg>
      <p:bgPr>
        <a:solidFill>
          <a:schemeClr val="accent1"/>
        </a:solidFill>
        <a:effectLst/>
      </p:bgPr>
    </p:bg>
    <p:spTree>
      <p:nvGrpSpPr>
        <p:cNvPr id="1" name=""/>
        <p:cNvGrpSpPr/>
        <p:nvPr/>
      </p:nvGrpSpPr>
      <p:grpSpPr>
        <a:xfrm>
          <a:off x="0" y="0"/>
          <a:ext cx="0" cy="0"/>
          <a:chOff x="0" y="0"/>
          <a:chExt cx="0" cy="0"/>
        </a:xfrm>
      </p:grpSpPr>
      <p:sp>
        <p:nvSpPr>
          <p:cNvPr id="4" name="Rectangle 10"/>
          <p:cNvSpPr txBox="1">
            <a:spLocks noChangeArrowheads="1"/>
          </p:cNvSpPr>
          <p:nvPr userDrawn="1"/>
        </p:nvSpPr>
        <p:spPr bwMode="auto">
          <a:xfrm>
            <a:off x="9417496" y="6597352"/>
            <a:ext cx="21800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defPPr>
              <a:defRPr lang="ja-JP"/>
            </a:defPPr>
            <a:lvl1pPr algn="ctr" rtl="0" fontAlgn="base">
              <a:spcBef>
                <a:spcPct val="0"/>
              </a:spcBef>
              <a:spcAft>
                <a:spcPct val="0"/>
              </a:spcAft>
              <a:defRPr kumimoji="1" sz="700" kern="1200">
                <a:solidFill>
                  <a:srgbClr val="5F5F5F"/>
                </a:solidFill>
                <a:latin typeface="Arial" panose="020B0604020202020204" pitchFamily="34" charset="0"/>
                <a:ea typeface="ＭＳ Ｐゴシック" panose="020B0600070205080204" pitchFamily="50" charset="-128"/>
                <a:cs typeface="+mn-cs"/>
              </a:defRPr>
            </a:lvl1pPr>
            <a:lvl2pPr marL="457200" algn="l" rtl="0" fontAlgn="base">
              <a:spcBef>
                <a:spcPct val="0"/>
              </a:spcBef>
              <a:spcAft>
                <a:spcPct val="0"/>
              </a:spcAft>
              <a:defRPr kumimoji="1" sz="2400" kern="1200">
                <a:solidFill>
                  <a:schemeClr val="tx1"/>
                </a:solidFill>
                <a:latin typeface="ＭＳ Ｐゴシック" panose="020B0600070205080204" pitchFamily="50" charset="-128"/>
                <a:ea typeface="ＭＳ Ｐゴシック" panose="020B0600070205080204" pitchFamily="50" charset="-128"/>
                <a:cs typeface="+mn-cs"/>
              </a:defRPr>
            </a:lvl2pPr>
            <a:lvl3pPr marL="914400" algn="l" rtl="0" fontAlgn="base">
              <a:spcBef>
                <a:spcPct val="0"/>
              </a:spcBef>
              <a:spcAft>
                <a:spcPct val="0"/>
              </a:spcAft>
              <a:defRPr kumimoji="1" sz="2400" kern="1200">
                <a:solidFill>
                  <a:schemeClr val="tx1"/>
                </a:solidFill>
                <a:latin typeface="ＭＳ Ｐゴシック" panose="020B0600070205080204" pitchFamily="50" charset="-128"/>
                <a:ea typeface="ＭＳ Ｐゴシック" panose="020B0600070205080204" pitchFamily="50" charset="-128"/>
                <a:cs typeface="+mn-cs"/>
              </a:defRPr>
            </a:lvl3pPr>
            <a:lvl4pPr marL="1371600" algn="l" rtl="0" fontAlgn="base">
              <a:spcBef>
                <a:spcPct val="0"/>
              </a:spcBef>
              <a:spcAft>
                <a:spcPct val="0"/>
              </a:spcAft>
              <a:defRPr kumimoji="1" sz="2400" kern="1200">
                <a:solidFill>
                  <a:schemeClr val="tx1"/>
                </a:solidFill>
                <a:latin typeface="ＭＳ Ｐゴシック" panose="020B0600070205080204" pitchFamily="50" charset="-128"/>
                <a:ea typeface="ＭＳ Ｐゴシック" panose="020B0600070205080204" pitchFamily="50" charset="-128"/>
                <a:cs typeface="+mn-cs"/>
              </a:defRPr>
            </a:lvl4pPr>
            <a:lvl5pPr marL="1828800" algn="l" rtl="0" fontAlgn="base">
              <a:spcBef>
                <a:spcPct val="0"/>
              </a:spcBef>
              <a:spcAft>
                <a:spcPct val="0"/>
              </a:spcAft>
              <a:defRPr kumimoji="1" sz="2400" kern="1200">
                <a:solidFill>
                  <a:schemeClr val="tx1"/>
                </a:solidFill>
                <a:latin typeface="ＭＳ Ｐゴシック" panose="020B0600070205080204" pitchFamily="50" charset="-128"/>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ＭＳ Ｐゴシック" panose="020B0600070205080204" pitchFamily="50" charset="-128"/>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ＭＳ Ｐゴシック" panose="020B0600070205080204" pitchFamily="50" charset="-128"/>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ＭＳ Ｐゴシック" panose="020B0600070205080204" pitchFamily="50" charset="-128"/>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ＭＳ Ｐゴシック" panose="020B0600070205080204" pitchFamily="50" charset="-128"/>
                <a:ea typeface="ＭＳ Ｐゴシック" panose="020B0600070205080204" pitchFamily="50" charset="-128"/>
                <a:cs typeface="+mn-cs"/>
              </a:defRPr>
            </a:lvl9pPr>
          </a:lstStyle>
          <a:p>
            <a:pPr algn="r" eaLnBrk="1" hangingPunct="1">
              <a:defRPr/>
            </a:pPr>
            <a:fld id="{4A2DA23E-ECE5-4573-9E35-541116622C71}" type="slidenum">
              <a:rPr lang="en-US" altLang="ja-JP" sz="1400" b="0" smtClean="0">
                <a:solidFill>
                  <a:schemeClr val="bg1"/>
                </a:solidFill>
              </a:rPr>
              <a:pPr algn="r" eaLnBrk="1" hangingPunct="1">
                <a:defRPr/>
              </a:pPr>
              <a:t>‹#›</a:t>
            </a:fld>
            <a:endParaRPr lang="en-US" altLang="ja-JP" sz="1400" b="0">
              <a:solidFill>
                <a:schemeClr val="bg1"/>
              </a:solidFill>
            </a:endParaRPr>
          </a:p>
        </p:txBody>
      </p:sp>
      <p:pic>
        <p:nvPicPr>
          <p:cNvPr id="9" name="図 8"/>
          <p:cNvPicPr>
            <a:picLocks noChangeAspect="1"/>
          </p:cNvPicPr>
          <p:nvPr userDrawn="1"/>
        </p:nvPicPr>
        <p:blipFill rotWithShape="1">
          <a:blip r:embed="rId2" cstate="print">
            <a:extLst>
              <a:ext uri="{28A0092B-C50C-407E-A947-70E740481C1C}">
                <a14:useLocalDpi xmlns:a14="http://schemas.microsoft.com/office/drawing/2010/main" val="0"/>
              </a:ext>
            </a:extLst>
          </a:blip>
          <a:srcRect l="17089" t="37187" r="17089" b="37187"/>
          <a:stretch/>
        </p:blipFill>
        <p:spPr>
          <a:xfrm>
            <a:off x="8608996" y="149161"/>
            <a:ext cx="1036562" cy="188466"/>
          </a:xfrm>
          <a:prstGeom prst="rect">
            <a:avLst/>
          </a:prstGeom>
        </p:spPr>
      </p:pic>
      <p:sp>
        <p:nvSpPr>
          <p:cNvPr id="5" name="Rectangle 1"/>
          <p:cNvSpPr>
            <a:spLocks noChangeArrowheads="1"/>
          </p:cNvSpPr>
          <p:nvPr userDrawn="1"/>
        </p:nvSpPr>
        <p:spPr bwMode="auto">
          <a:xfrm>
            <a:off x="272480" y="6635824"/>
            <a:ext cx="1471557"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chemeClr val="bg1"/>
                </a:solidFill>
                <a:effectLst/>
                <a:latin typeface="Calibri" panose="020F0502020204030204" pitchFamily="34" charset="0"/>
                <a:cs typeface="Calibri" panose="020F0502020204030204" pitchFamily="34" charset="0"/>
              </a:rPr>
              <a:t>Copyright © 202</a:t>
            </a:r>
            <a:r>
              <a:rPr kumimoji="0" lang="en-US" altLang="ja-JP" sz="900" b="0" i="0" u="none" strike="noStrike" cap="none" normalizeH="0" baseline="0">
                <a:ln>
                  <a:noFill/>
                </a:ln>
                <a:solidFill>
                  <a:schemeClr val="bg1"/>
                </a:solidFill>
                <a:effectLst/>
                <a:latin typeface="Calibri" panose="020F0502020204030204" pitchFamily="34" charset="0"/>
                <a:cs typeface="Calibri" panose="020F0502020204030204" pitchFamily="34" charset="0"/>
              </a:rPr>
              <a:t>3</a:t>
            </a:r>
            <a:r>
              <a:rPr kumimoji="0" lang="ja-JP" altLang="ja-JP" sz="900" b="0" i="0" u="none" strike="noStrike" cap="none" normalizeH="0" baseline="0">
                <a:ln>
                  <a:noFill/>
                </a:ln>
                <a:solidFill>
                  <a:schemeClr val="bg1"/>
                </a:solidFill>
                <a:effectLst/>
                <a:latin typeface="Calibri" panose="020F0502020204030204" pitchFamily="34" charset="0"/>
                <a:cs typeface="Calibri" panose="020F0502020204030204" pitchFamily="34" charset="0"/>
              </a:rPr>
              <a:t> TOPPAN </a:t>
            </a:r>
            <a:r>
              <a:rPr kumimoji="0" lang="en-US" altLang="ja-JP" sz="900" b="0" i="0" u="none" strike="noStrike" cap="none" normalizeH="0" baseline="0">
                <a:ln>
                  <a:noFill/>
                </a:ln>
                <a:solidFill>
                  <a:schemeClr val="bg1"/>
                </a:solidFill>
                <a:effectLst/>
                <a:latin typeface="Calibri" panose="020F0502020204030204" pitchFamily="34" charset="0"/>
                <a:cs typeface="Calibri" panose="020F0502020204030204" pitchFamily="34" charset="0"/>
              </a:rPr>
              <a:t>INC.</a:t>
            </a:r>
            <a:endParaRPr kumimoji="0" lang="ja-JP" altLang="ja-JP" sz="900" b="0" i="0" u="none" strike="noStrike" cap="none" normalizeH="0" baseline="0">
              <a:ln>
                <a:noFill/>
              </a:ln>
              <a:solidFill>
                <a:schemeClr val="bg1"/>
              </a:solidFill>
              <a:effectLst/>
              <a:latin typeface="Calibri" panose="020F0502020204030204" pitchFamily="34" charset="0"/>
              <a:cs typeface="Calibri" panose="020F0502020204030204" pitchFamily="34" charset="0"/>
            </a:endParaRPr>
          </a:p>
        </p:txBody>
      </p:sp>
      <p:sp>
        <p:nvSpPr>
          <p:cNvPr id="2" name="タイトル 1"/>
          <p:cNvSpPr>
            <a:spLocks noGrp="1"/>
          </p:cNvSpPr>
          <p:nvPr>
            <p:ph type="title"/>
          </p:nvPr>
        </p:nvSpPr>
        <p:spPr>
          <a:xfrm>
            <a:off x="273049" y="3121223"/>
            <a:ext cx="9072563" cy="307777"/>
          </a:xfrm>
        </p:spPr>
        <p:txBody>
          <a:bodyPr/>
          <a:lstStyle>
            <a:lvl1pPr>
              <a:defRPr>
                <a:solidFill>
                  <a:schemeClr val="bg1"/>
                </a:solidFill>
              </a:defRPr>
            </a:lvl1pPr>
          </a:lstStyle>
          <a:p>
            <a:r>
              <a:rPr kumimoji="1" lang="ja-JP" altLang="en-US"/>
              <a:t>マスター タイトルの書式設定</a:t>
            </a:r>
          </a:p>
        </p:txBody>
      </p:sp>
    </p:spTree>
    <p:extLst>
      <p:ext uri="{BB962C8B-B14F-4D97-AF65-F5344CB8AC3E}">
        <p14:creationId xmlns:p14="http://schemas.microsoft.com/office/powerpoint/2010/main" val="17426166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79933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jpeg"/><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オブジェクト 3" hidden="1">
            <a:extLst>
              <a:ext uri="{FF2B5EF4-FFF2-40B4-BE49-F238E27FC236}">
                <a16:creationId xmlns:a16="http://schemas.microsoft.com/office/drawing/2014/main" id="{0C37E358-AC16-41DA-807D-228D90720739}"/>
              </a:ext>
            </a:extLst>
          </p:cNvPr>
          <p:cNvGraphicFramePr>
            <a:graphicFrameLocks noChangeAspect="1"/>
          </p:cNvGraphicFramePr>
          <p:nvPr userDrawn="1">
            <p:custDataLst>
              <p:tags r:id="rId8"/>
            </p:custDataLst>
            <p:extLst>
              <p:ext uri="{D42A27DB-BD31-4B8C-83A1-F6EECF244321}">
                <p14:modId xmlns:p14="http://schemas.microsoft.com/office/powerpoint/2010/main" val="24311322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9" imgW="622" imgH="623" progId="TCLayout.ActiveDocument.1">
                  <p:embed/>
                </p:oleObj>
              </mc:Choice>
              <mc:Fallback>
                <p:oleObj name="think-cell スライド" r:id="rId9" imgW="622" imgH="623" progId="TCLayout.ActiveDocument.1">
                  <p:embed/>
                  <p:pic>
                    <p:nvPicPr>
                      <p:cNvPr id="4" name="オブジェクト 3" hidden="1">
                        <a:extLst>
                          <a:ext uri="{FF2B5EF4-FFF2-40B4-BE49-F238E27FC236}">
                            <a16:creationId xmlns:a16="http://schemas.microsoft.com/office/drawing/2014/main" id="{0C37E358-AC16-41DA-807D-228D90720739}"/>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7" name="Rectangle 10"/>
          <p:cNvSpPr txBox="1">
            <a:spLocks noChangeArrowheads="1"/>
          </p:cNvSpPr>
          <p:nvPr userDrawn="1"/>
        </p:nvSpPr>
        <p:spPr bwMode="auto">
          <a:xfrm>
            <a:off x="9417496" y="6597352"/>
            <a:ext cx="21800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defPPr>
              <a:defRPr lang="ja-JP"/>
            </a:defPPr>
            <a:lvl1pPr algn="ctr" rtl="0" fontAlgn="base">
              <a:spcBef>
                <a:spcPct val="0"/>
              </a:spcBef>
              <a:spcAft>
                <a:spcPct val="0"/>
              </a:spcAft>
              <a:defRPr kumimoji="1" sz="700" kern="1200">
                <a:solidFill>
                  <a:srgbClr val="5F5F5F"/>
                </a:solidFill>
                <a:latin typeface="Arial" panose="020B0604020202020204" pitchFamily="34" charset="0"/>
                <a:ea typeface="ＭＳ Ｐゴシック" panose="020B0600070205080204" pitchFamily="50" charset="-128"/>
                <a:cs typeface="+mn-cs"/>
              </a:defRPr>
            </a:lvl1pPr>
            <a:lvl2pPr marL="457200" algn="l" rtl="0" fontAlgn="base">
              <a:spcBef>
                <a:spcPct val="0"/>
              </a:spcBef>
              <a:spcAft>
                <a:spcPct val="0"/>
              </a:spcAft>
              <a:defRPr kumimoji="1" sz="2400" kern="1200">
                <a:solidFill>
                  <a:schemeClr val="tx1"/>
                </a:solidFill>
                <a:latin typeface="ＭＳ Ｐゴシック" panose="020B0600070205080204" pitchFamily="50" charset="-128"/>
                <a:ea typeface="ＭＳ Ｐゴシック" panose="020B0600070205080204" pitchFamily="50" charset="-128"/>
                <a:cs typeface="+mn-cs"/>
              </a:defRPr>
            </a:lvl2pPr>
            <a:lvl3pPr marL="914400" algn="l" rtl="0" fontAlgn="base">
              <a:spcBef>
                <a:spcPct val="0"/>
              </a:spcBef>
              <a:spcAft>
                <a:spcPct val="0"/>
              </a:spcAft>
              <a:defRPr kumimoji="1" sz="2400" kern="1200">
                <a:solidFill>
                  <a:schemeClr val="tx1"/>
                </a:solidFill>
                <a:latin typeface="ＭＳ Ｐゴシック" panose="020B0600070205080204" pitchFamily="50" charset="-128"/>
                <a:ea typeface="ＭＳ Ｐゴシック" panose="020B0600070205080204" pitchFamily="50" charset="-128"/>
                <a:cs typeface="+mn-cs"/>
              </a:defRPr>
            </a:lvl3pPr>
            <a:lvl4pPr marL="1371600" algn="l" rtl="0" fontAlgn="base">
              <a:spcBef>
                <a:spcPct val="0"/>
              </a:spcBef>
              <a:spcAft>
                <a:spcPct val="0"/>
              </a:spcAft>
              <a:defRPr kumimoji="1" sz="2400" kern="1200">
                <a:solidFill>
                  <a:schemeClr val="tx1"/>
                </a:solidFill>
                <a:latin typeface="ＭＳ Ｐゴシック" panose="020B0600070205080204" pitchFamily="50" charset="-128"/>
                <a:ea typeface="ＭＳ Ｐゴシック" panose="020B0600070205080204" pitchFamily="50" charset="-128"/>
                <a:cs typeface="+mn-cs"/>
              </a:defRPr>
            </a:lvl4pPr>
            <a:lvl5pPr marL="1828800" algn="l" rtl="0" fontAlgn="base">
              <a:spcBef>
                <a:spcPct val="0"/>
              </a:spcBef>
              <a:spcAft>
                <a:spcPct val="0"/>
              </a:spcAft>
              <a:defRPr kumimoji="1" sz="2400" kern="1200">
                <a:solidFill>
                  <a:schemeClr val="tx1"/>
                </a:solidFill>
                <a:latin typeface="ＭＳ Ｐゴシック" panose="020B0600070205080204" pitchFamily="50" charset="-128"/>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ＭＳ Ｐゴシック" panose="020B0600070205080204" pitchFamily="50" charset="-128"/>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ＭＳ Ｐゴシック" panose="020B0600070205080204" pitchFamily="50" charset="-128"/>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ＭＳ Ｐゴシック" panose="020B0600070205080204" pitchFamily="50" charset="-128"/>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ＭＳ Ｐゴシック" panose="020B0600070205080204" pitchFamily="50" charset="-128"/>
                <a:ea typeface="ＭＳ Ｐゴシック" panose="020B0600070205080204" pitchFamily="50" charset="-128"/>
                <a:cs typeface="+mn-cs"/>
              </a:defRPr>
            </a:lvl9pPr>
          </a:lstStyle>
          <a:p>
            <a:pPr algn="r" eaLnBrk="1" hangingPunct="1">
              <a:defRPr/>
            </a:pPr>
            <a:fld id="{4A2DA23E-ECE5-4573-9E35-541116622C71}" type="slidenum">
              <a:rPr lang="en-US" altLang="ja-JP" sz="1400" b="0" smtClean="0">
                <a:solidFill>
                  <a:schemeClr val="tx1"/>
                </a:solidFill>
              </a:rPr>
              <a:pPr algn="r" eaLnBrk="1" hangingPunct="1">
                <a:defRPr/>
              </a:pPr>
              <a:t>‹#›</a:t>
            </a:fld>
            <a:endParaRPr lang="en-US" altLang="ja-JP" sz="1400" b="0">
              <a:solidFill>
                <a:schemeClr val="tx1"/>
              </a:solidFill>
            </a:endParaRPr>
          </a:p>
        </p:txBody>
      </p:sp>
      <p:sp>
        <p:nvSpPr>
          <p:cNvPr id="3" name="テキスト ボックス 2"/>
          <p:cNvSpPr txBox="1"/>
          <p:nvPr userDrawn="1"/>
        </p:nvSpPr>
        <p:spPr>
          <a:xfrm>
            <a:off x="273050" y="6741368"/>
            <a:ext cx="65" cy="369332"/>
          </a:xfrm>
          <a:prstGeom prst="rect">
            <a:avLst/>
          </a:prstGeom>
          <a:noFill/>
        </p:spPr>
        <p:txBody>
          <a:bodyPr wrap="none" lIns="0" tIns="0" rIns="0" bIns="0" rtlCol="0">
            <a:spAutoFit/>
          </a:bodyPr>
          <a:lstStyle/>
          <a:p>
            <a:endParaRPr kumimoji="1" lang="ja-JP" altLang="en-US" b="1">
              <a:latin typeface="游ゴシック" panose="020B0400000000000000" pitchFamily="50" charset="-128"/>
              <a:ea typeface="游ゴシック" panose="020B0400000000000000" pitchFamily="50" charset="-128"/>
            </a:endParaRPr>
          </a:p>
        </p:txBody>
      </p:sp>
      <p:sp>
        <p:nvSpPr>
          <p:cNvPr id="10" name="Rectangle 1"/>
          <p:cNvSpPr>
            <a:spLocks noChangeArrowheads="1"/>
          </p:cNvSpPr>
          <p:nvPr userDrawn="1"/>
        </p:nvSpPr>
        <p:spPr bwMode="auto">
          <a:xfrm>
            <a:off x="272480" y="6635824"/>
            <a:ext cx="1471557"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chemeClr val="tx1"/>
                </a:solidFill>
                <a:effectLst/>
                <a:latin typeface="Calibri" panose="020F0502020204030204" pitchFamily="34" charset="0"/>
                <a:cs typeface="Calibri" panose="020F0502020204030204" pitchFamily="34" charset="0"/>
              </a:rPr>
              <a:t>Copyright © 202</a:t>
            </a:r>
            <a:r>
              <a:rPr kumimoji="0" lang="en-US" altLang="ja-JP" sz="900" b="0" i="0" u="none" strike="noStrike" cap="none" normalizeH="0" baseline="0">
                <a:ln>
                  <a:noFill/>
                </a:ln>
                <a:solidFill>
                  <a:schemeClr val="tx1"/>
                </a:solidFill>
                <a:effectLst/>
                <a:latin typeface="Calibri" panose="020F0502020204030204" pitchFamily="34" charset="0"/>
                <a:cs typeface="Calibri" panose="020F0502020204030204" pitchFamily="34" charset="0"/>
              </a:rPr>
              <a:t>3</a:t>
            </a:r>
            <a:r>
              <a:rPr kumimoji="0" lang="ja-JP" altLang="ja-JP" sz="900" b="0" i="0" u="none" strike="noStrike" cap="none" normalizeH="0" baseline="0">
                <a:ln>
                  <a:noFill/>
                </a:ln>
                <a:solidFill>
                  <a:schemeClr val="tx1"/>
                </a:solidFill>
                <a:effectLst/>
                <a:latin typeface="Calibri" panose="020F0502020204030204" pitchFamily="34" charset="0"/>
                <a:cs typeface="Calibri" panose="020F0502020204030204" pitchFamily="34" charset="0"/>
              </a:rPr>
              <a:t> TOPPAN </a:t>
            </a:r>
            <a:r>
              <a:rPr kumimoji="0" lang="en-US" altLang="ja-JP" sz="900" b="0" i="0" u="none" strike="noStrike" cap="none" normalizeH="0" baseline="0">
                <a:ln>
                  <a:noFill/>
                </a:ln>
                <a:solidFill>
                  <a:schemeClr val="tx1"/>
                </a:solidFill>
                <a:effectLst/>
                <a:latin typeface="Calibri" panose="020F0502020204030204" pitchFamily="34" charset="0"/>
                <a:cs typeface="Calibri" panose="020F0502020204030204" pitchFamily="34" charset="0"/>
              </a:rPr>
              <a:t>INC.</a:t>
            </a:r>
            <a:endParaRPr kumimoji="0" lang="ja-JP" altLang="ja-JP" sz="900" b="0" i="0" u="none" strike="noStrike" cap="none" normalizeH="0" baseline="0">
              <a:ln>
                <a:noFill/>
              </a:ln>
              <a:solidFill>
                <a:schemeClr val="tx1"/>
              </a:solidFill>
              <a:effectLst/>
              <a:latin typeface="Calibri" panose="020F0502020204030204" pitchFamily="34" charset="0"/>
              <a:cs typeface="Calibri" panose="020F0502020204030204" pitchFamily="34" charset="0"/>
            </a:endParaRPr>
          </a:p>
        </p:txBody>
      </p:sp>
      <p:grpSp>
        <p:nvGrpSpPr>
          <p:cNvPr id="12" name="グループ化 11"/>
          <p:cNvGrpSpPr/>
          <p:nvPr userDrawn="1"/>
        </p:nvGrpSpPr>
        <p:grpSpPr>
          <a:xfrm>
            <a:off x="0" y="0"/>
            <a:ext cx="9906000" cy="486788"/>
            <a:chOff x="0" y="0"/>
            <a:chExt cx="9906000" cy="486788"/>
          </a:xfrm>
        </p:grpSpPr>
        <p:pic>
          <p:nvPicPr>
            <p:cNvPr id="13" name="図 12"/>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452282" y="0"/>
              <a:ext cx="8453718" cy="486788"/>
            </a:xfrm>
            <a:prstGeom prst="rect">
              <a:avLst/>
            </a:prstGeom>
          </p:spPr>
        </p:pic>
        <p:sp>
          <p:nvSpPr>
            <p:cNvPr id="14" name="正方形/長方形 13"/>
            <p:cNvSpPr/>
            <p:nvPr userDrawn="1"/>
          </p:nvSpPr>
          <p:spPr>
            <a:xfrm>
              <a:off x="0" y="0"/>
              <a:ext cx="8229600" cy="121920"/>
            </a:xfrm>
            <a:prstGeom prst="rect">
              <a:avLst/>
            </a:prstGeom>
            <a:solidFill>
              <a:srgbClr val="026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latin typeface="游ゴシック Medium" panose="020B0500000000000000" pitchFamily="50" charset="-128"/>
              </a:endParaRPr>
            </a:p>
          </p:txBody>
        </p:sp>
      </p:grpSp>
      <p:sp>
        <p:nvSpPr>
          <p:cNvPr id="1026" name="Rectangle 17"/>
          <p:cNvSpPr>
            <a:spLocks noGrp="1" noChangeArrowheads="1"/>
          </p:cNvSpPr>
          <p:nvPr>
            <p:ph type="body" idx="1"/>
          </p:nvPr>
        </p:nvSpPr>
        <p:spPr bwMode="auto">
          <a:xfrm>
            <a:off x="273050" y="916046"/>
            <a:ext cx="9359900" cy="473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ja-JP" altLang="en-US"/>
              <a:t>マスタ テキストの書式設定</a:t>
            </a:r>
          </a:p>
          <a:p>
            <a:pPr lvl="1"/>
            <a:r>
              <a:rPr lang="ja-JP" altLang="en-US"/>
              <a:t>第 </a:t>
            </a:r>
            <a:r>
              <a:rPr lang="en-US" altLang="ja-JP"/>
              <a:t>2 </a:t>
            </a:r>
            <a:r>
              <a:rPr lang="ja-JP" altLang="en-US"/>
              <a:t>レベル</a:t>
            </a:r>
          </a:p>
        </p:txBody>
      </p:sp>
      <p:sp>
        <p:nvSpPr>
          <p:cNvPr id="1029" name="Rectangle 16"/>
          <p:cNvSpPr>
            <a:spLocks noGrp="1" noChangeArrowheads="1"/>
          </p:cNvSpPr>
          <p:nvPr>
            <p:ph type="title"/>
          </p:nvPr>
        </p:nvSpPr>
        <p:spPr bwMode="auto">
          <a:xfrm>
            <a:off x="273050" y="384919"/>
            <a:ext cx="784830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ja-JP" altLang="en-US"/>
              <a:t>マスタ タイトルの書式設定</a:t>
            </a:r>
          </a:p>
        </p:txBody>
      </p:sp>
      <p:cxnSp>
        <p:nvCxnSpPr>
          <p:cNvPr id="11" name="直線コネクタ 10"/>
          <p:cNvCxnSpPr/>
          <p:nvPr userDrawn="1"/>
        </p:nvCxnSpPr>
        <p:spPr>
          <a:xfrm flipH="1">
            <a:off x="-301451" y="864158"/>
            <a:ext cx="231113"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userDrawn="1"/>
        </p:nvCxnSpPr>
        <p:spPr>
          <a:xfrm flipH="1">
            <a:off x="9969680" y="865837"/>
            <a:ext cx="231113"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userDrawn="1"/>
        </p:nvCxnSpPr>
        <p:spPr>
          <a:xfrm flipV="1">
            <a:off x="239695" y="-180869"/>
            <a:ext cx="0" cy="140677"/>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userDrawn="1"/>
        </p:nvCxnSpPr>
        <p:spPr>
          <a:xfrm flipV="1">
            <a:off x="9656026" y="-179192"/>
            <a:ext cx="0" cy="140677"/>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直線コネクタ 17"/>
          <p:cNvCxnSpPr/>
          <p:nvPr userDrawn="1"/>
        </p:nvCxnSpPr>
        <p:spPr>
          <a:xfrm flipV="1">
            <a:off x="241370" y="6904915"/>
            <a:ext cx="0" cy="140677"/>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p:nvPr userDrawn="1"/>
        </p:nvCxnSpPr>
        <p:spPr>
          <a:xfrm flipV="1">
            <a:off x="9657701" y="6906592"/>
            <a:ext cx="0" cy="140677"/>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userDrawn="1"/>
        </p:nvCxnSpPr>
        <p:spPr>
          <a:xfrm flipH="1">
            <a:off x="-308076" y="6572518"/>
            <a:ext cx="231113"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直線コネクタ 20"/>
          <p:cNvCxnSpPr/>
          <p:nvPr userDrawn="1"/>
        </p:nvCxnSpPr>
        <p:spPr>
          <a:xfrm flipH="1">
            <a:off x="9963055" y="6574197"/>
            <a:ext cx="231113"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70" r:id="rId1"/>
    <p:sldLayoutId id="2147483675" r:id="rId2"/>
    <p:sldLayoutId id="2147483671" r:id="rId3"/>
    <p:sldLayoutId id="2147483672" r:id="rId4"/>
    <p:sldLayoutId id="2147483681" r:id="rId5"/>
    <p:sldLayoutId id="2147483673" r:id="rId6"/>
  </p:sldLayoutIdLst>
  <p:hf hdr="0" ftr="0" dt="0"/>
  <p:txStyles>
    <p:titleStyle>
      <a:lvl1pPr algn="l" rtl="0" eaLnBrk="0" fontAlgn="base" hangingPunct="0">
        <a:spcBef>
          <a:spcPct val="0"/>
        </a:spcBef>
        <a:spcAft>
          <a:spcPct val="0"/>
        </a:spcAft>
        <a:defRPr sz="2000" b="1" kern="1200">
          <a:solidFill>
            <a:schemeClr val="tx1"/>
          </a:solidFill>
          <a:latin typeface="+mj-ea"/>
          <a:ea typeface="+mj-ea"/>
          <a:cs typeface="+mj-cs"/>
        </a:defRPr>
      </a:lvl1pPr>
      <a:lvl2pPr algn="l" rtl="0" eaLnBrk="0" fontAlgn="base" hangingPunct="0">
        <a:spcBef>
          <a:spcPct val="0"/>
        </a:spcBef>
        <a:spcAft>
          <a:spcPct val="0"/>
        </a:spcAft>
        <a:defRPr b="1">
          <a:solidFill>
            <a:schemeClr val="tx2"/>
          </a:solidFill>
          <a:latin typeface="游ゴシック" panose="020B0400000000000000" pitchFamily="50" charset="-128"/>
          <a:ea typeface="游ゴシック" panose="020B0400000000000000" pitchFamily="50" charset="-128"/>
        </a:defRPr>
      </a:lvl2pPr>
      <a:lvl3pPr algn="l" rtl="0" eaLnBrk="0" fontAlgn="base" hangingPunct="0">
        <a:spcBef>
          <a:spcPct val="0"/>
        </a:spcBef>
        <a:spcAft>
          <a:spcPct val="0"/>
        </a:spcAft>
        <a:defRPr b="1">
          <a:solidFill>
            <a:schemeClr val="tx2"/>
          </a:solidFill>
          <a:latin typeface="游ゴシック" panose="020B0400000000000000" pitchFamily="50" charset="-128"/>
          <a:ea typeface="游ゴシック" panose="020B0400000000000000" pitchFamily="50" charset="-128"/>
        </a:defRPr>
      </a:lvl3pPr>
      <a:lvl4pPr algn="l" rtl="0" eaLnBrk="0" fontAlgn="base" hangingPunct="0">
        <a:spcBef>
          <a:spcPct val="0"/>
        </a:spcBef>
        <a:spcAft>
          <a:spcPct val="0"/>
        </a:spcAft>
        <a:defRPr b="1">
          <a:solidFill>
            <a:schemeClr val="tx2"/>
          </a:solidFill>
          <a:latin typeface="游ゴシック" panose="020B0400000000000000" pitchFamily="50" charset="-128"/>
          <a:ea typeface="游ゴシック" panose="020B0400000000000000" pitchFamily="50" charset="-128"/>
        </a:defRPr>
      </a:lvl4pPr>
      <a:lvl5pPr algn="l" rtl="0" eaLnBrk="0" fontAlgn="base" hangingPunct="0">
        <a:spcBef>
          <a:spcPct val="0"/>
        </a:spcBef>
        <a:spcAft>
          <a:spcPct val="0"/>
        </a:spcAft>
        <a:defRPr b="1">
          <a:solidFill>
            <a:schemeClr val="tx2"/>
          </a:solidFill>
          <a:latin typeface="游ゴシック" panose="020B0400000000000000" pitchFamily="50" charset="-128"/>
          <a:ea typeface="游ゴシック" panose="020B0400000000000000" pitchFamily="50" charset="-128"/>
        </a:defRPr>
      </a:lvl5pPr>
      <a:lvl6pPr marL="457200" algn="l" rtl="0" fontAlgn="base">
        <a:spcBef>
          <a:spcPct val="0"/>
        </a:spcBef>
        <a:spcAft>
          <a:spcPct val="0"/>
        </a:spcAft>
        <a:defRPr>
          <a:solidFill>
            <a:schemeClr val="tx2"/>
          </a:solidFill>
          <a:latin typeface="ＭＳ Ｐゴシック" panose="020B0600070205080204" pitchFamily="50" charset="-128"/>
          <a:ea typeface="ＭＳ Ｐゴシック" panose="020B0600070205080204" pitchFamily="50" charset="-128"/>
        </a:defRPr>
      </a:lvl6pPr>
      <a:lvl7pPr marL="914400" algn="l" rtl="0" fontAlgn="base">
        <a:spcBef>
          <a:spcPct val="0"/>
        </a:spcBef>
        <a:spcAft>
          <a:spcPct val="0"/>
        </a:spcAft>
        <a:defRPr>
          <a:solidFill>
            <a:schemeClr val="tx2"/>
          </a:solidFill>
          <a:latin typeface="ＭＳ Ｐゴシック" panose="020B0600070205080204" pitchFamily="50" charset="-128"/>
          <a:ea typeface="ＭＳ Ｐゴシック" panose="020B0600070205080204" pitchFamily="50" charset="-128"/>
        </a:defRPr>
      </a:lvl7pPr>
      <a:lvl8pPr marL="1371600" algn="l" rtl="0" fontAlgn="base">
        <a:spcBef>
          <a:spcPct val="0"/>
        </a:spcBef>
        <a:spcAft>
          <a:spcPct val="0"/>
        </a:spcAft>
        <a:defRPr>
          <a:solidFill>
            <a:schemeClr val="tx2"/>
          </a:solidFill>
          <a:latin typeface="ＭＳ Ｐゴシック" panose="020B0600070205080204" pitchFamily="50" charset="-128"/>
          <a:ea typeface="ＭＳ Ｐゴシック" panose="020B0600070205080204" pitchFamily="50" charset="-128"/>
        </a:defRPr>
      </a:lvl8pPr>
      <a:lvl9pPr marL="1828800" algn="l" rtl="0" fontAlgn="base">
        <a:spcBef>
          <a:spcPct val="0"/>
        </a:spcBef>
        <a:spcAft>
          <a:spcPct val="0"/>
        </a:spcAft>
        <a:defRPr>
          <a:solidFill>
            <a:schemeClr val="tx2"/>
          </a:solidFill>
          <a:latin typeface="ＭＳ Ｐゴシック" panose="020B0600070205080204" pitchFamily="50" charset="-128"/>
          <a:ea typeface="ＭＳ Ｐゴシック" panose="020B0600070205080204" pitchFamily="50" charset="-128"/>
        </a:defRPr>
      </a:lvl9pPr>
    </p:titleStyle>
    <p:bodyStyle>
      <a:lvl1pPr marL="269875" indent="-269875" algn="l" rtl="0" eaLnBrk="0" fontAlgn="base" hangingPunct="0">
        <a:spcBef>
          <a:spcPct val="20000"/>
        </a:spcBef>
        <a:spcAft>
          <a:spcPct val="0"/>
        </a:spcAft>
        <a:buClr>
          <a:srgbClr val="005EAD"/>
        </a:buClr>
        <a:buFont typeface="Wingdings" panose="05000000000000000000" pitchFamily="2" charset="2"/>
        <a:buChar char="n"/>
        <a:defRPr kumimoji="1" sz="1400" b="1" kern="1200">
          <a:solidFill>
            <a:schemeClr val="tx1"/>
          </a:solidFill>
          <a:latin typeface="+mj-ea"/>
          <a:ea typeface="+mj-ea"/>
          <a:cs typeface="+mn-cs"/>
        </a:defRPr>
      </a:lvl1pPr>
      <a:lvl2pPr marL="450850" indent="-180975" algn="l" rtl="0" eaLnBrk="0" fontAlgn="base" hangingPunct="0">
        <a:spcBef>
          <a:spcPct val="20000"/>
        </a:spcBef>
        <a:spcAft>
          <a:spcPct val="0"/>
        </a:spcAft>
        <a:buClr>
          <a:srgbClr val="005EAD"/>
        </a:buClr>
        <a:buFont typeface="Arial" panose="020B0604020202020204" pitchFamily="34" charset="0"/>
        <a:buChar char="•"/>
        <a:defRPr kumimoji="1" sz="1400" b="1"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005EAD"/>
        </a:buClr>
        <a:defRPr kumimoji="1" sz="14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005EAD"/>
        </a:buClr>
        <a:defRPr kumimoji="1" sz="12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005EAD"/>
        </a:buClr>
        <a:defRPr kumimoji="1"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4110" userDrawn="1">
          <p15:clr>
            <a:srgbClr val="F26B43"/>
          </p15:clr>
        </p15:guide>
        <p15:guide id="3" orient="horz" pos="572" userDrawn="1">
          <p15:clr>
            <a:srgbClr val="F26B43"/>
          </p15:clr>
        </p15:guide>
        <p15:guide id="5" pos="172" userDrawn="1">
          <p15:clr>
            <a:srgbClr val="F26B43"/>
          </p15:clr>
        </p15:guide>
        <p15:guide id="6" pos="3120" userDrawn="1">
          <p15:clr>
            <a:srgbClr val="F26B43"/>
          </p15:clr>
        </p15:guide>
        <p15:guide id="7" pos="6068" userDrawn="1">
          <p15:clr>
            <a:srgbClr val="F26B43"/>
          </p15:clr>
        </p15:guide>
        <p15:guide id="8" pos="353" userDrawn="1">
          <p15:clr>
            <a:srgbClr val="F26B43"/>
          </p15:clr>
        </p15:guide>
        <p15:guide id="9" pos="5887" userDrawn="1">
          <p15:clr>
            <a:srgbClr val="F26B43"/>
          </p15:clr>
        </p15:guide>
        <p15:guide id="10" orient="horz" pos="4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4.emf"/><Relationship Id="rId4" Type="http://schemas.openxmlformats.org/officeDocument/2006/relationships/oleObject" Target="../embeddings/oleObject3.bin"/></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4.e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1.em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4.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1.e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1.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1.e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1.emf"/></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1.emf"/></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1.emf"/></Relationships>
</file>

<file path=ppt/slides/_rels/slide22.xml.rels><?xml version="1.0" encoding="UTF-8" standalone="yes"?>
<Relationships xmlns="http://schemas.openxmlformats.org/package/2006/relationships"><Relationship Id="rId2" Type="http://schemas.openxmlformats.org/officeDocument/2006/relationships/hyperlink" Target="https://github.com/decentralized-identity/interoperability/blob/master/assets/interoperability-mapping-exercise-10-12-20.pdf"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1.e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1.emf"/></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1.emf"/></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1.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1.emf"/></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1.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1.emf"/></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1.e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1.emf"/></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1.emf"/></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1.emf"/></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1.emf"/></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image" Target="../media/image1.emf"/></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1.emf"/></Relationships>
</file>

<file path=ppt/slides/_rels/slide42.xml.rels><?xml version="1.0" encoding="UTF-8" standalone="yes"?>
<Relationships xmlns="http://schemas.openxmlformats.org/package/2006/relationships"><Relationship Id="rId8" Type="http://schemas.openxmlformats.org/officeDocument/2006/relationships/hyperlink" Target="https://www.iso.org/standard/70331.html" TargetMode="External"/><Relationship Id="rId3" Type="http://schemas.openxmlformats.org/officeDocument/2006/relationships/oleObject" Target="../embeddings/oleObject27.bin"/><Relationship Id="rId7" Type="http://schemas.openxmlformats.org/officeDocument/2006/relationships/hyperlink" Target="https://www.digital.go.jp/assets/contents/node/basic_page/field_ref_resources/e1265816-bf26-4d65-963a-b3a853b587b0/52da0dac/20231127_meeting_identification-guideline-revision_outline_01.pdf" TargetMode="External"/><Relationship Id="rId2" Type="http://schemas.openxmlformats.org/officeDocument/2006/relationships/slideLayout" Target="../slideLayouts/slideLayout2.xml"/><Relationship Id="rId1" Type="http://schemas.openxmlformats.org/officeDocument/2006/relationships/tags" Target="../tags/tag28.xml"/><Relationship Id="rId6" Type="http://schemas.openxmlformats.org/officeDocument/2006/relationships/hyperlink" Target="https://www.oecd.org/governance/digital-government/oecd-recommendation-on-the-governance-of-digital-identity.htm" TargetMode="External"/><Relationship Id="rId5" Type="http://schemas.openxmlformats.org/officeDocument/2006/relationships/hyperlink" Target="https://www.iso.org/standard/72018.html" TargetMode="External"/><Relationship Id="rId4" Type="http://schemas.openxmlformats.org/officeDocument/2006/relationships/image" Target="../media/image1.emf"/><Relationship Id="rId9" Type="http://schemas.openxmlformats.org/officeDocument/2006/relationships/hyperlink" Target="https://standards.openbanking.org.uk/customer-experience-guidelines/introduction/latest/" TargetMode="Externa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1.emf"/></Relationships>
</file>

<file path=ppt/slides/_rels/slide4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オブジェクト 7" hidden="1">
            <a:extLst>
              <a:ext uri="{FF2B5EF4-FFF2-40B4-BE49-F238E27FC236}">
                <a16:creationId xmlns:a16="http://schemas.microsoft.com/office/drawing/2014/main" id="{AFFFDB44-8E64-4317-AB00-1B255720E887}"/>
              </a:ext>
            </a:extLst>
          </p:cNvPr>
          <p:cNvGraphicFramePr>
            <a:graphicFrameLocks noChangeAspect="1"/>
          </p:cNvGraphicFramePr>
          <p:nvPr>
            <p:custDataLst>
              <p:tags r:id="rId1"/>
            </p:custDataLst>
            <p:extLst>
              <p:ext uri="{D42A27DB-BD31-4B8C-83A1-F6EECF244321}">
                <p14:modId xmlns:p14="http://schemas.microsoft.com/office/powerpoint/2010/main" val="27498748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2" imgH="623" progId="TCLayout.ActiveDocument.1">
                  <p:embed/>
                </p:oleObj>
              </mc:Choice>
              <mc:Fallback>
                <p:oleObj name="think-cell スライド" r:id="rId3" imgW="622" imgH="623" progId="TCLayout.ActiveDocument.1">
                  <p:embed/>
                  <p:pic>
                    <p:nvPicPr>
                      <p:cNvPr id="8" name="オブジェクト 7" hidden="1">
                        <a:extLst>
                          <a:ext uri="{FF2B5EF4-FFF2-40B4-BE49-F238E27FC236}">
                            <a16:creationId xmlns:a16="http://schemas.microsoft.com/office/drawing/2014/main" id="{AFFFDB44-8E64-4317-AB00-1B255720E88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タイトル 1"/>
          <p:cNvSpPr>
            <a:spLocks noGrp="1"/>
          </p:cNvSpPr>
          <p:nvPr>
            <p:ph type="title"/>
          </p:nvPr>
        </p:nvSpPr>
        <p:spPr>
          <a:xfrm>
            <a:off x="560388" y="2483606"/>
            <a:ext cx="8783834" cy="861774"/>
          </a:xfrm>
        </p:spPr>
        <p:txBody>
          <a:bodyPr vert="horz">
            <a:normAutofit fontScale="90000"/>
          </a:bodyPr>
          <a:lstStyle/>
          <a:p>
            <a:r>
              <a:rPr lang="ja-JP" altLang="en-US" sz="2400" dirty="0"/>
              <a:t>令和</a:t>
            </a:r>
            <a:r>
              <a:rPr lang="en-US" altLang="ja-JP" sz="2400" dirty="0"/>
              <a:t>4</a:t>
            </a:r>
            <a:r>
              <a:rPr lang="ja-JP" altLang="en-US" sz="2400" dirty="0"/>
              <a:t>年度補正</a:t>
            </a:r>
            <a:br>
              <a:rPr lang="en-US" altLang="ja-JP" sz="2400" dirty="0"/>
            </a:br>
            <a:r>
              <a:rPr lang="en-US" altLang="ja-JP" sz="2400" dirty="0"/>
              <a:t>Trusted Web </a:t>
            </a:r>
            <a:r>
              <a:rPr lang="ja-JP" altLang="en-US" sz="2400" dirty="0"/>
              <a:t>開発等推進事業に係る調査研究</a:t>
            </a:r>
            <a:br>
              <a:rPr lang="en-US" altLang="ja-JP" sz="2400" dirty="0"/>
            </a:br>
            <a:r>
              <a:rPr lang="ja-JP" altLang="en-US" sz="2400" dirty="0"/>
              <a:t>（</a:t>
            </a:r>
            <a:r>
              <a:rPr lang="en-US" altLang="ja-JP" sz="2400" dirty="0"/>
              <a:t>Trusted Web </a:t>
            </a:r>
            <a:r>
              <a:rPr lang="ja-JP" altLang="en-US" sz="2400" dirty="0"/>
              <a:t>の実現に向けたユースケース実証 分析レポート）</a:t>
            </a:r>
          </a:p>
        </p:txBody>
      </p:sp>
      <p:sp>
        <p:nvSpPr>
          <p:cNvPr id="4" name="テキスト ボックス 3"/>
          <p:cNvSpPr txBox="1"/>
          <p:nvPr/>
        </p:nvSpPr>
        <p:spPr>
          <a:xfrm>
            <a:off x="4039016" y="5949280"/>
            <a:ext cx="1825820" cy="553998"/>
          </a:xfrm>
          <a:prstGeom prst="rect">
            <a:avLst/>
          </a:prstGeom>
          <a:noFill/>
        </p:spPr>
        <p:txBody>
          <a:bodyPr wrap="none" lIns="0" tIns="0" rIns="0" bIns="0" rtlCol="0">
            <a:spAutoFit/>
          </a:bodyPr>
          <a:lstStyle/>
          <a:p>
            <a:pPr algn="ctr"/>
            <a:r>
              <a:rPr lang="ja-JP" altLang="en-US" sz="1800" b="1" dirty="0">
                <a:latin typeface="+mn-ea"/>
                <a:ea typeface="+mn-ea"/>
              </a:rPr>
              <a:t>令和</a:t>
            </a:r>
            <a:r>
              <a:rPr lang="en-US" altLang="ja-JP" sz="1800" b="1" dirty="0">
                <a:latin typeface="+mn-ea"/>
                <a:ea typeface="+mn-ea"/>
              </a:rPr>
              <a:t>6</a:t>
            </a:r>
            <a:r>
              <a:rPr kumimoji="1" lang="ja-JP" altLang="en-US" sz="1800" b="1" dirty="0">
                <a:latin typeface="+mn-ea"/>
                <a:ea typeface="+mn-ea"/>
              </a:rPr>
              <a:t>年</a:t>
            </a:r>
            <a:r>
              <a:rPr kumimoji="1" lang="en-US" altLang="ja-JP" sz="1800" b="1" dirty="0">
                <a:latin typeface="+mn-ea"/>
                <a:ea typeface="+mn-ea"/>
              </a:rPr>
              <a:t>3</a:t>
            </a:r>
            <a:r>
              <a:rPr kumimoji="1" lang="ja-JP" altLang="en-US" sz="1800" b="1" dirty="0">
                <a:latin typeface="+mn-ea"/>
                <a:ea typeface="+mn-ea"/>
              </a:rPr>
              <a:t>月</a:t>
            </a:r>
            <a:endParaRPr lang="en-US" altLang="ja-JP" sz="1800" b="1" dirty="0">
              <a:latin typeface="+mn-ea"/>
              <a:ea typeface="+mn-ea"/>
            </a:endParaRPr>
          </a:p>
          <a:p>
            <a:pPr algn="ctr"/>
            <a:r>
              <a:rPr kumimoji="1" lang="en-US" altLang="ja-JP" sz="1800" b="1" dirty="0">
                <a:latin typeface="+mn-ea"/>
                <a:ea typeface="+mn-ea"/>
              </a:rPr>
              <a:t>TOPPAN</a:t>
            </a:r>
            <a:r>
              <a:rPr kumimoji="1" lang="ja-JP" altLang="en-US" sz="1800" b="1" dirty="0">
                <a:latin typeface="+mn-ea"/>
                <a:ea typeface="+mn-ea"/>
              </a:rPr>
              <a:t>株式会社</a:t>
            </a:r>
          </a:p>
        </p:txBody>
      </p:sp>
      <p:sp>
        <p:nvSpPr>
          <p:cNvPr id="5" name="テキスト ボックス 4"/>
          <p:cNvSpPr txBox="1"/>
          <p:nvPr/>
        </p:nvSpPr>
        <p:spPr>
          <a:xfrm>
            <a:off x="273050" y="692696"/>
            <a:ext cx="1282402" cy="246221"/>
          </a:xfrm>
          <a:prstGeom prst="rect">
            <a:avLst/>
          </a:prstGeom>
          <a:noFill/>
        </p:spPr>
        <p:txBody>
          <a:bodyPr wrap="none" lIns="0" tIns="0" rIns="0" bIns="0" rtlCol="0">
            <a:spAutoFit/>
          </a:bodyPr>
          <a:lstStyle/>
          <a:p>
            <a:r>
              <a:rPr lang="ja-JP" altLang="en-US" sz="1600" b="1">
                <a:latin typeface="+mn-ea"/>
                <a:ea typeface="+mn-ea"/>
              </a:rPr>
              <a:t>デジタル庁御中</a:t>
            </a:r>
            <a:endParaRPr kumimoji="1" lang="ja-JP" altLang="en-US" sz="1600" b="1">
              <a:latin typeface="+mn-ea"/>
              <a:ea typeface="+mn-ea"/>
            </a:endParaRPr>
          </a:p>
        </p:txBody>
      </p:sp>
    </p:spTree>
    <p:extLst>
      <p:ext uri="{BB962C8B-B14F-4D97-AF65-F5344CB8AC3E}">
        <p14:creationId xmlns:p14="http://schemas.microsoft.com/office/powerpoint/2010/main" val="23707400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AA21EEB-0985-4D9D-B405-1A8657160782}"/>
              </a:ext>
            </a:extLst>
          </p:cNvPr>
          <p:cNvSpPr>
            <a:spLocks noGrp="1"/>
          </p:cNvSpPr>
          <p:nvPr>
            <p:ph type="title"/>
          </p:nvPr>
        </p:nvSpPr>
        <p:spPr/>
        <p:txBody>
          <a:bodyPr/>
          <a:lstStyle/>
          <a:p>
            <a:r>
              <a:rPr kumimoji="1" lang="ja-JP" altLang="en-US" dirty="0"/>
              <a:t>本書の位置づけ</a:t>
            </a:r>
          </a:p>
        </p:txBody>
      </p:sp>
      <p:sp>
        <p:nvSpPr>
          <p:cNvPr id="3" name="コンテンツ プレースホルダー 2">
            <a:extLst>
              <a:ext uri="{FF2B5EF4-FFF2-40B4-BE49-F238E27FC236}">
                <a16:creationId xmlns:a16="http://schemas.microsoft.com/office/drawing/2014/main" id="{D18F57D5-4DD6-4F4B-A907-090919B1F6C5}"/>
              </a:ext>
            </a:extLst>
          </p:cNvPr>
          <p:cNvSpPr>
            <a:spLocks noGrp="1"/>
          </p:cNvSpPr>
          <p:nvPr>
            <p:ph idx="1"/>
          </p:nvPr>
        </p:nvSpPr>
        <p:spPr>
          <a:xfrm>
            <a:off x="273050" y="908050"/>
            <a:ext cx="9359900" cy="2412968"/>
          </a:xfrm>
        </p:spPr>
        <p:txBody>
          <a:bodyPr/>
          <a:lstStyle/>
          <a:p>
            <a:r>
              <a:rPr lang="ja-JP" altLang="en-US" b="0" dirty="0"/>
              <a:t>本事業は、昨年度事業である</a:t>
            </a:r>
            <a:r>
              <a:rPr lang="en-US" altLang="ja-JP" b="0" dirty="0"/>
              <a:t>13 </a:t>
            </a:r>
            <a:r>
              <a:rPr lang="ja-JP" altLang="en-US" b="0" dirty="0"/>
              <a:t>件のユースケースの開発実証等や、内閣官房デジタル市場競争本部事務局において活動を進めている「</a:t>
            </a:r>
            <a:r>
              <a:rPr lang="en-US" altLang="ja-JP" b="0" dirty="0"/>
              <a:t>Trusted Web </a:t>
            </a:r>
            <a:r>
              <a:rPr lang="ja-JP" altLang="en-US" b="0" dirty="0"/>
              <a:t>推進協議会」における</a:t>
            </a:r>
            <a:r>
              <a:rPr lang="en-US" altLang="ja-JP" b="0" dirty="0"/>
              <a:t>Trusted Web </a:t>
            </a:r>
            <a:r>
              <a:rPr lang="ja-JP" altLang="en-US" b="0" dirty="0"/>
              <a:t>ホワイトペーパー策定等の活動、他検討結果を踏まえて、デジタル庁の委託のもと以下の業務を実施</a:t>
            </a:r>
            <a:endParaRPr lang="en-US" altLang="ja-JP" b="0" dirty="0"/>
          </a:p>
          <a:p>
            <a:pPr marL="612775" lvl="1" indent="-342900">
              <a:buFont typeface="+mj-ea"/>
              <a:buAutoNum type="circleNumDbPlain"/>
            </a:pPr>
            <a:r>
              <a:rPr lang="en-US" altLang="ja-JP" b="0" dirty="0"/>
              <a:t>Trusted Web </a:t>
            </a:r>
            <a:r>
              <a:rPr lang="ja-JP" altLang="en-US" b="0" dirty="0"/>
              <a:t>ユースケース開発実証に係る調査研究</a:t>
            </a:r>
            <a:endParaRPr lang="en-US" altLang="ja-JP" b="0" dirty="0"/>
          </a:p>
          <a:p>
            <a:pPr marL="612775" lvl="1" indent="-342900">
              <a:buFont typeface="+mj-lt"/>
              <a:buAutoNum type="circleNumDbPlain"/>
            </a:pPr>
            <a:r>
              <a:rPr lang="ja-JP" altLang="en-US" sz="1400" b="0" dirty="0"/>
              <a:t>官民コンソーシアム検討・組成</a:t>
            </a:r>
            <a:endParaRPr lang="en-US" altLang="ja-JP" b="0" dirty="0"/>
          </a:p>
          <a:p>
            <a:pPr marL="612775" lvl="1" indent="-342900">
              <a:buFont typeface="+mj-lt"/>
              <a:buAutoNum type="circleNumDbPlain"/>
            </a:pPr>
            <a:r>
              <a:rPr lang="ja-JP" altLang="en-US" sz="1400" b="0" dirty="0"/>
              <a:t>調査・普及啓発</a:t>
            </a:r>
            <a:endParaRPr lang="en-US" altLang="ja-JP" b="0" dirty="0"/>
          </a:p>
          <a:p>
            <a:pPr marL="268288" indent="-268288"/>
            <a:r>
              <a:rPr lang="ja-JP" altLang="en-US" b="0" dirty="0"/>
              <a:t>本報告書は、①</a:t>
            </a:r>
            <a:r>
              <a:rPr lang="en-US" altLang="ja-JP" b="0" dirty="0"/>
              <a:t>Trusted Web </a:t>
            </a:r>
            <a:r>
              <a:rPr lang="ja-JP" altLang="en-US" b="0" dirty="0"/>
              <a:t>ユースケース開発実証に係る調査研究の中で、今年度採択された</a:t>
            </a:r>
            <a:r>
              <a:rPr lang="en-US" altLang="ja-JP" b="0" dirty="0"/>
              <a:t>12</a:t>
            </a:r>
            <a:r>
              <a:rPr lang="ja-JP" altLang="en-US" b="0" dirty="0"/>
              <a:t>件のユースケース実証事業分析をとりまとめたものである</a:t>
            </a:r>
            <a:endParaRPr lang="en-US" altLang="ja-JP" b="0" dirty="0"/>
          </a:p>
          <a:p>
            <a:endParaRPr lang="ja-JP" altLang="en-US" dirty="0"/>
          </a:p>
          <a:p>
            <a:endParaRPr lang="en-US" altLang="ja-JP" dirty="0"/>
          </a:p>
        </p:txBody>
      </p:sp>
      <p:sp>
        <p:nvSpPr>
          <p:cNvPr id="4" name="テキスト プレースホルダー 3">
            <a:extLst>
              <a:ext uri="{FF2B5EF4-FFF2-40B4-BE49-F238E27FC236}">
                <a16:creationId xmlns:a16="http://schemas.microsoft.com/office/drawing/2014/main" id="{7288D04A-A9EC-49AC-9087-167452483CE0}"/>
              </a:ext>
            </a:extLst>
          </p:cNvPr>
          <p:cNvSpPr>
            <a:spLocks noGrp="1"/>
          </p:cNvSpPr>
          <p:nvPr>
            <p:ph type="body" sz="quarter" idx="10"/>
          </p:nvPr>
        </p:nvSpPr>
        <p:spPr>
          <a:xfrm>
            <a:off x="273050" y="188913"/>
            <a:ext cx="7848600" cy="161583"/>
          </a:xfrm>
        </p:spPr>
        <p:txBody>
          <a:bodyPr/>
          <a:lstStyle/>
          <a:p>
            <a:r>
              <a:rPr lang="en-US" altLang="ja-JP" sz="1050" dirty="0"/>
              <a:t>Trusted Web </a:t>
            </a:r>
            <a:r>
              <a:rPr lang="ja-JP" altLang="en-US" sz="1050" dirty="0"/>
              <a:t>の実現に向けたユースケース実証 分析レポート</a:t>
            </a:r>
            <a:endParaRPr kumimoji="1" lang="ja-JP" altLang="en-US" dirty="0"/>
          </a:p>
        </p:txBody>
      </p:sp>
      <p:sp>
        <p:nvSpPr>
          <p:cNvPr id="6" name="正方形/長方形 5">
            <a:extLst>
              <a:ext uri="{FF2B5EF4-FFF2-40B4-BE49-F238E27FC236}">
                <a16:creationId xmlns:a16="http://schemas.microsoft.com/office/drawing/2014/main" id="{DB58C190-1D50-4E97-C948-009DAC615E1C}"/>
              </a:ext>
            </a:extLst>
          </p:cNvPr>
          <p:cNvSpPr/>
          <p:nvPr/>
        </p:nvSpPr>
        <p:spPr bwMode="gray">
          <a:xfrm>
            <a:off x="1521093" y="5576434"/>
            <a:ext cx="6913551" cy="806112"/>
          </a:xfrm>
          <a:prstGeom prst="rect">
            <a:avLst/>
          </a:prstGeom>
          <a:solidFill>
            <a:schemeClr val="accent1">
              <a:lumMod val="20000"/>
              <a:lumOff val="80000"/>
            </a:schemeClr>
          </a:solidFill>
          <a:ln w="12700" algn="ctr">
            <a:solidFill>
              <a:schemeClr val="accent1"/>
            </a:solid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defTabSz="990564" eaLnBrk="1" fontAlgn="auto" hangingPunct="1">
              <a:spcBef>
                <a:spcPts val="0"/>
              </a:spcBef>
              <a:spcAft>
                <a:spcPts val="0"/>
              </a:spcAft>
              <a:buSzPct val="100000"/>
            </a:pPr>
            <a:r>
              <a:rPr kumimoji="1" lang="ja-JP" altLang="en-US" sz="1400" b="0" i="0" u="none" strike="noStrike" kern="1200" cap="none" spc="0" normalizeH="0" baseline="0" noProof="0" dirty="0">
                <a:ln>
                  <a:noFill/>
                </a:ln>
                <a:solidFill>
                  <a:prstClr val="black"/>
                </a:solidFill>
                <a:effectLst/>
                <a:uLnTx/>
                <a:uFillTx/>
                <a:latin typeface="+mn-lt"/>
                <a:ea typeface="+mn-ea"/>
                <a:cs typeface="+mn-cs"/>
              </a:rPr>
              <a:t>調査、普及啓発</a:t>
            </a:r>
            <a:endParaRPr kumimoji="1" lang="en-US" altLang="ja-JP" sz="1400" b="0" i="0" u="none" strike="noStrike" kern="1200" cap="none" spc="0" normalizeH="0" baseline="0" noProof="0" dirty="0">
              <a:ln>
                <a:noFill/>
              </a:ln>
              <a:solidFill>
                <a:prstClr val="black"/>
              </a:solidFill>
              <a:effectLst/>
              <a:uLnTx/>
              <a:uFillTx/>
              <a:latin typeface="+mn-lt"/>
              <a:ea typeface="+mn-ea"/>
              <a:cs typeface="+mn-cs"/>
            </a:endParaRPr>
          </a:p>
          <a:p>
            <a:pPr algn="ctr" defTabSz="990564" eaLnBrk="1" fontAlgn="auto" hangingPunct="1">
              <a:spcBef>
                <a:spcPts val="0"/>
              </a:spcBef>
              <a:spcAft>
                <a:spcPts val="0"/>
              </a:spcAft>
              <a:buSzPct val="100000"/>
            </a:pPr>
            <a:r>
              <a:rPr kumimoji="1" lang="ja-JP" altLang="en-US" sz="1400" b="0" i="0" u="none" strike="noStrike" kern="1200" cap="none" spc="0" normalizeH="0" baseline="0" noProof="0" dirty="0">
                <a:ln>
                  <a:noFill/>
                </a:ln>
                <a:solidFill>
                  <a:prstClr val="black"/>
                </a:solidFill>
                <a:effectLst/>
                <a:uLnTx/>
                <a:uFillTx/>
                <a:latin typeface="+mn-lt"/>
                <a:ea typeface="+mn-ea"/>
                <a:cs typeface="+mn-cs"/>
              </a:rPr>
              <a:t>　</a:t>
            </a:r>
            <a:endParaRPr kumimoji="1" lang="ja-JP" altLang="en-US" sz="1400" b="1" i="0" u="sng" strike="noStrike" kern="1200" cap="none" spc="0" normalizeH="0" baseline="0" noProof="0" dirty="0">
              <a:ln>
                <a:noFill/>
              </a:ln>
              <a:solidFill>
                <a:prstClr val="black"/>
              </a:solidFill>
              <a:effectLst/>
              <a:uLnTx/>
              <a:uFillTx/>
              <a:latin typeface="+mn-lt"/>
              <a:ea typeface="+mn-ea"/>
              <a:cs typeface="+mn-cs"/>
            </a:endParaRPr>
          </a:p>
        </p:txBody>
      </p:sp>
      <p:sp>
        <p:nvSpPr>
          <p:cNvPr id="9" name="正方形/長方形 8">
            <a:extLst>
              <a:ext uri="{FF2B5EF4-FFF2-40B4-BE49-F238E27FC236}">
                <a16:creationId xmlns:a16="http://schemas.microsoft.com/office/drawing/2014/main" id="{F3A5F24B-DBA0-A199-048D-D6F2B783043C}"/>
              </a:ext>
            </a:extLst>
          </p:cNvPr>
          <p:cNvSpPr/>
          <p:nvPr/>
        </p:nvSpPr>
        <p:spPr bwMode="gray">
          <a:xfrm>
            <a:off x="506070" y="3250482"/>
            <a:ext cx="8911314" cy="3222599"/>
          </a:xfrm>
          <a:prstGeom prst="rect">
            <a:avLst/>
          </a:prstGeom>
          <a:noFill/>
          <a:ln w="12700" algn="ctr">
            <a:solidFill>
              <a:schemeClr val="tx1"/>
            </a:solidFill>
            <a:prstDash val="dash"/>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400" b="0" i="0" u="none" strike="noStrike" kern="1200" cap="none" spc="0" normalizeH="0" baseline="0" noProof="0">
              <a:ln>
                <a:noFill/>
              </a:ln>
              <a:solidFill>
                <a:prstClr val="black"/>
              </a:solidFill>
              <a:effectLst/>
              <a:uLnTx/>
              <a:uFillTx/>
              <a:latin typeface="+mn-lt"/>
              <a:ea typeface="+mn-ea"/>
              <a:cs typeface="+mn-cs"/>
            </a:endParaRPr>
          </a:p>
        </p:txBody>
      </p:sp>
      <p:grpSp>
        <p:nvGrpSpPr>
          <p:cNvPr id="10" name="グループ化 9">
            <a:extLst>
              <a:ext uri="{FF2B5EF4-FFF2-40B4-BE49-F238E27FC236}">
                <a16:creationId xmlns:a16="http://schemas.microsoft.com/office/drawing/2014/main" id="{3BC63F23-053B-FC44-2517-CFAE8311336F}"/>
              </a:ext>
            </a:extLst>
          </p:cNvPr>
          <p:cNvGrpSpPr/>
          <p:nvPr/>
        </p:nvGrpSpPr>
        <p:grpSpPr>
          <a:xfrm>
            <a:off x="642796" y="3276454"/>
            <a:ext cx="8645147" cy="1702805"/>
            <a:chOff x="1387240" y="2253559"/>
            <a:chExt cx="7900701" cy="1702805"/>
          </a:xfrm>
        </p:grpSpPr>
        <p:sp>
          <p:nvSpPr>
            <p:cNvPr id="11" name="正方形/長方形 10">
              <a:extLst>
                <a:ext uri="{FF2B5EF4-FFF2-40B4-BE49-F238E27FC236}">
                  <a16:creationId xmlns:a16="http://schemas.microsoft.com/office/drawing/2014/main" id="{392E604C-BB8E-06BA-B099-4C2ABE9D342A}"/>
                </a:ext>
              </a:extLst>
            </p:cNvPr>
            <p:cNvSpPr/>
            <p:nvPr/>
          </p:nvSpPr>
          <p:spPr bwMode="gray">
            <a:xfrm>
              <a:off x="1387240" y="2676572"/>
              <a:ext cx="1944000" cy="1279792"/>
            </a:xfrm>
            <a:prstGeom prst="rect">
              <a:avLst/>
            </a:prstGeom>
            <a:solidFill>
              <a:schemeClr val="bg1">
                <a:lumMod val="95000"/>
              </a:schemeClr>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400" b="0" i="0" u="none" strike="noStrike" kern="1200" cap="none" spc="0" normalizeH="0" baseline="0" noProof="0" dirty="0">
                  <a:ln>
                    <a:noFill/>
                  </a:ln>
                  <a:solidFill>
                    <a:prstClr val="black"/>
                  </a:solidFill>
                  <a:effectLst/>
                  <a:uLnTx/>
                  <a:uFillTx/>
                  <a:latin typeface="+mn-lt"/>
                  <a:ea typeface="+mn-ea"/>
                  <a:cs typeface="+mn-cs"/>
                </a:rPr>
                <a:t>Trusted Web</a:t>
              </a:r>
            </a:p>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400" b="0" i="0" u="none" strike="noStrike" kern="1200" cap="none" spc="0" normalizeH="0" baseline="0" noProof="0" dirty="0">
                  <a:ln>
                    <a:noFill/>
                  </a:ln>
                  <a:solidFill>
                    <a:prstClr val="black"/>
                  </a:solidFill>
                  <a:effectLst/>
                  <a:uLnTx/>
                  <a:uFillTx/>
                  <a:latin typeface="+mn-lt"/>
                  <a:ea typeface="+mn-ea"/>
                  <a:cs typeface="+mn-cs"/>
                </a:rPr>
                <a:t>推進協議会</a:t>
              </a:r>
              <a:endParaRPr kumimoji="1" lang="en-US" altLang="ja-JP" sz="1400" b="0" i="0" u="none" strike="noStrike" kern="1200" cap="none" spc="0" normalizeH="0" baseline="0" noProof="0" dirty="0">
                <a:ln>
                  <a:noFill/>
                </a:ln>
                <a:solidFill>
                  <a:prstClr val="black"/>
                </a:solidFill>
                <a:effectLst/>
                <a:uLnTx/>
                <a:uFillTx/>
                <a:latin typeface="+mn-lt"/>
                <a:ea typeface="+mn-ea"/>
                <a:cs typeface="+mn-cs"/>
              </a:endParaRPr>
            </a:p>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lang="en-US" altLang="ja-JP" sz="1400" dirty="0">
                <a:solidFill>
                  <a:prstClr val="black"/>
                </a:solidFill>
                <a:latin typeface="+mn-lt"/>
                <a:ea typeface="+mn-ea"/>
              </a:endParaRPr>
            </a:p>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400" b="0" i="0" u="none" strike="noStrike" kern="1200" cap="none" spc="0" normalizeH="0" baseline="0" noProof="0" dirty="0">
                <a:ln>
                  <a:noFill/>
                </a:ln>
                <a:solidFill>
                  <a:prstClr val="black"/>
                </a:solidFill>
                <a:effectLst/>
                <a:uLnTx/>
                <a:uFillTx/>
                <a:latin typeface="+mn-lt"/>
                <a:ea typeface="+mn-ea"/>
                <a:cs typeface="+mn-cs"/>
              </a:endParaRPr>
            </a:p>
          </p:txBody>
        </p:sp>
        <p:sp>
          <p:nvSpPr>
            <p:cNvPr id="12" name="正方形/長方形 11">
              <a:extLst>
                <a:ext uri="{FF2B5EF4-FFF2-40B4-BE49-F238E27FC236}">
                  <a16:creationId xmlns:a16="http://schemas.microsoft.com/office/drawing/2014/main" id="{F0B9513E-4024-C20B-FC42-4FAD1F264D82}"/>
                </a:ext>
              </a:extLst>
            </p:cNvPr>
            <p:cNvSpPr/>
            <p:nvPr/>
          </p:nvSpPr>
          <p:spPr bwMode="gray">
            <a:xfrm>
              <a:off x="4348483" y="2676572"/>
              <a:ext cx="1944000" cy="1279792"/>
            </a:xfrm>
            <a:prstGeom prst="rect">
              <a:avLst/>
            </a:prstGeom>
            <a:solidFill>
              <a:schemeClr val="accent1">
                <a:lumMod val="20000"/>
                <a:lumOff val="80000"/>
              </a:schemeClr>
            </a:solidFill>
            <a:ln w="12700" algn="ctr">
              <a:solidFill>
                <a:schemeClr val="accent1"/>
              </a:solid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lang="en-US" altLang="ja-JP" sz="1400" dirty="0">
                  <a:latin typeface="+mn-ea"/>
                  <a:ea typeface="+mn-ea"/>
                </a:rPr>
                <a:t>Trusted Web </a:t>
              </a:r>
              <a:r>
                <a:rPr lang="ja-JP" altLang="en-US" sz="1400" dirty="0">
                  <a:latin typeface="+mn-ea"/>
                  <a:ea typeface="+mn-ea"/>
                </a:rPr>
                <a:t>ユースケース</a:t>
              </a:r>
              <a:endParaRPr lang="en-US" altLang="ja-JP" sz="1400" dirty="0">
                <a:latin typeface="+mn-ea"/>
                <a:ea typeface="+mn-ea"/>
              </a:endParaRPr>
            </a:p>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lang="ja-JP" altLang="en-US" sz="1400" dirty="0">
                  <a:latin typeface="+mn-ea"/>
                  <a:ea typeface="+mn-ea"/>
                </a:rPr>
                <a:t>開発実証に係る調査研究</a:t>
              </a:r>
              <a:endParaRPr lang="en-US" altLang="ja-JP" sz="1400" dirty="0">
                <a:latin typeface="+mn-ea"/>
                <a:ea typeface="+mn-ea"/>
              </a:endParaRPr>
            </a:p>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en-US" altLang="ja-JP" sz="1400" b="1" i="0" u="sng" strike="noStrike" kern="1200" cap="none" spc="0" normalizeH="0" baseline="0" noProof="0" dirty="0">
                <a:ln>
                  <a:noFill/>
                </a:ln>
                <a:solidFill>
                  <a:prstClr val="black"/>
                </a:solidFill>
                <a:effectLst/>
                <a:uLnTx/>
                <a:uFillTx/>
                <a:latin typeface="+mn-ea"/>
                <a:ea typeface="+mn-ea"/>
                <a:cs typeface="+mn-cs"/>
              </a:endParaRPr>
            </a:p>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400" b="1" i="0" u="sng" strike="noStrike" kern="1200" cap="none" spc="0" normalizeH="0" baseline="0" noProof="0" dirty="0">
                <a:ln>
                  <a:noFill/>
                </a:ln>
                <a:solidFill>
                  <a:prstClr val="black"/>
                </a:solidFill>
                <a:effectLst/>
                <a:uLnTx/>
                <a:uFillTx/>
                <a:latin typeface="+mn-lt"/>
                <a:ea typeface="+mn-ea"/>
                <a:cs typeface="+mn-cs"/>
              </a:endParaRPr>
            </a:p>
          </p:txBody>
        </p:sp>
        <p:sp>
          <p:nvSpPr>
            <p:cNvPr id="13" name="正方形/長方形 12">
              <a:extLst>
                <a:ext uri="{FF2B5EF4-FFF2-40B4-BE49-F238E27FC236}">
                  <a16:creationId xmlns:a16="http://schemas.microsoft.com/office/drawing/2014/main" id="{CA079C22-C85B-5EE8-4345-88BE119087F3}"/>
                </a:ext>
              </a:extLst>
            </p:cNvPr>
            <p:cNvSpPr/>
            <p:nvPr/>
          </p:nvSpPr>
          <p:spPr bwMode="gray">
            <a:xfrm>
              <a:off x="1387240" y="2253559"/>
              <a:ext cx="2206222" cy="369168"/>
            </a:xfrm>
            <a:prstGeom prst="rect">
              <a:avLst/>
            </a:prstGeom>
            <a:no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400" b="0" i="0" strike="noStrike" kern="1200" cap="none" spc="0" normalizeH="0" baseline="0" noProof="0" dirty="0">
                  <a:ln>
                    <a:noFill/>
                  </a:ln>
                  <a:solidFill>
                    <a:prstClr val="black"/>
                  </a:solidFill>
                  <a:effectLst/>
                  <a:uLnTx/>
                  <a:uFillTx/>
                  <a:latin typeface="+mn-lt"/>
                  <a:ea typeface="+mn-ea"/>
                  <a:cs typeface="+mn-cs"/>
                </a:rPr>
                <a:t>概念整理・方針策定</a:t>
              </a:r>
            </a:p>
          </p:txBody>
        </p:sp>
        <p:sp>
          <p:nvSpPr>
            <p:cNvPr id="14" name="正方形/長方形 13">
              <a:extLst>
                <a:ext uri="{FF2B5EF4-FFF2-40B4-BE49-F238E27FC236}">
                  <a16:creationId xmlns:a16="http://schemas.microsoft.com/office/drawing/2014/main" id="{260DF2B1-F8C4-8CEB-E226-CFF01D887D41}"/>
                </a:ext>
              </a:extLst>
            </p:cNvPr>
            <p:cNvSpPr/>
            <p:nvPr/>
          </p:nvSpPr>
          <p:spPr bwMode="gray">
            <a:xfrm>
              <a:off x="4348483" y="2253559"/>
              <a:ext cx="2077480" cy="369168"/>
            </a:xfrm>
            <a:prstGeom prst="rect">
              <a:avLst/>
            </a:prstGeom>
            <a:no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400" b="0" i="0" strike="noStrike" kern="1200" cap="none" spc="0" normalizeH="0" baseline="0" noProof="0">
                  <a:ln>
                    <a:noFill/>
                  </a:ln>
                  <a:solidFill>
                    <a:prstClr val="black"/>
                  </a:solidFill>
                  <a:effectLst/>
                  <a:uLnTx/>
                  <a:uFillTx/>
                  <a:latin typeface="+mn-lt"/>
                  <a:ea typeface="+mn-ea"/>
                  <a:cs typeface="+mn-cs"/>
                </a:rPr>
                <a:t>PoC</a:t>
              </a:r>
              <a:r>
                <a:rPr kumimoji="1" lang="ja-JP" altLang="en-US" sz="1400" b="0" i="0" strike="noStrike" kern="1200" cap="none" spc="0" normalizeH="0" baseline="0" noProof="0">
                  <a:ln>
                    <a:noFill/>
                  </a:ln>
                  <a:solidFill>
                    <a:prstClr val="black"/>
                  </a:solidFill>
                  <a:effectLst/>
                  <a:uLnTx/>
                  <a:uFillTx/>
                  <a:latin typeface="+mn-lt"/>
                  <a:ea typeface="+mn-ea"/>
                  <a:cs typeface="+mn-cs"/>
                </a:rPr>
                <a:t>による課題検証</a:t>
              </a:r>
            </a:p>
          </p:txBody>
        </p:sp>
        <p:sp>
          <p:nvSpPr>
            <p:cNvPr id="15" name="正方形/長方形 14">
              <a:extLst>
                <a:ext uri="{FF2B5EF4-FFF2-40B4-BE49-F238E27FC236}">
                  <a16:creationId xmlns:a16="http://schemas.microsoft.com/office/drawing/2014/main" id="{AB1176BA-4515-1569-2981-12F1B5526272}"/>
                </a:ext>
              </a:extLst>
            </p:cNvPr>
            <p:cNvSpPr/>
            <p:nvPr/>
          </p:nvSpPr>
          <p:spPr bwMode="gray">
            <a:xfrm>
              <a:off x="7343941" y="2676572"/>
              <a:ext cx="1944000" cy="1279792"/>
            </a:xfrm>
            <a:prstGeom prst="rect">
              <a:avLst/>
            </a:prstGeom>
            <a:solidFill>
              <a:schemeClr val="accent1">
                <a:lumMod val="20000"/>
                <a:lumOff val="80000"/>
              </a:schemeClr>
            </a:solidFill>
            <a:ln w="12700" algn="ctr">
              <a:solidFill>
                <a:schemeClr val="accent1"/>
              </a:solid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400" b="0" i="0" u="none" strike="noStrike" kern="1200" cap="none" spc="0" normalizeH="0" baseline="0" noProof="0" dirty="0">
                  <a:ln>
                    <a:noFill/>
                  </a:ln>
                  <a:solidFill>
                    <a:prstClr val="black"/>
                  </a:solidFill>
                  <a:effectLst/>
                  <a:uLnTx/>
                  <a:uFillTx/>
                  <a:latin typeface="+mn-lt"/>
                  <a:ea typeface="+mn-ea"/>
                  <a:cs typeface="+mn-cs"/>
                </a:rPr>
                <a:t>官民コンソーシアム</a:t>
              </a:r>
              <a:endParaRPr kumimoji="1" lang="en-US" altLang="ja-JP" sz="1400" b="0" i="0" u="none" strike="noStrike" kern="1200" cap="none" spc="0" normalizeH="0" baseline="0" noProof="0" dirty="0">
                <a:ln>
                  <a:noFill/>
                </a:ln>
                <a:solidFill>
                  <a:prstClr val="black"/>
                </a:solidFill>
                <a:effectLst/>
                <a:uLnTx/>
                <a:uFillTx/>
                <a:latin typeface="+mn-lt"/>
                <a:ea typeface="+mn-ea"/>
                <a:cs typeface="+mn-cs"/>
              </a:endParaRPr>
            </a:p>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400" b="0" i="0" u="none" strike="noStrike" kern="1200" cap="none" spc="0" normalizeH="0" baseline="0" noProof="0" dirty="0">
                  <a:ln>
                    <a:noFill/>
                  </a:ln>
                  <a:solidFill>
                    <a:prstClr val="black"/>
                  </a:solidFill>
                  <a:effectLst/>
                  <a:uLnTx/>
                  <a:uFillTx/>
                  <a:latin typeface="+mn-lt"/>
                  <a:ea typeface="+mn-ea"/>
                  <a:cs typeface="+mn-cs"/>
                </a:rPr>
                <a:t>検討・組成</a:t>
              </a:r>
              <a:endParaRPr kumimoji="1" lang="en-US" altLang="ja-JP" sz="1400" b="0" i="0" u="none" strike="noStrike" kern="1200" cap="none" spc="0" normalizeH="0" baseline="0" noProof="0" dirty="0">
                <a:ln>
                  <a:noFill/>
                </a:ln>
                <a:solidFill>
                  <a:prstClr val="black"/>
                </a:solidFill>
                <a:effectLst/>
                <a:uLnTx/>
                <a:uFillTx/>
                <a:latin typeface="+mn-lt"/>
                <a:ea typeface="+mn-ea"/>
                <a:cs typeface="+mn-cs"/>
              </a:endParaRPr>
            </a:p>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lang="en-US" altLang="ja-JP" sz="1400" dirty="0">
                <a:solidFill>
                  <a:prstClr val="black"/>
                </a:solidFill>
                <a:latin typeface="+mn-lt"/>
                <a:ea typeface="+mn-ea"/>
              </a:endParaRPr>
            </a:p>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400" b="0" i="0" u="sng" strike="noStrike" kern="1200" cap="none" spc="0" normalizeH="0" baseline="0" noProof="0" dirty="0">
                <a:ln>
                  <a:noFill/>
                </a:ln>
                <a:solidFill>
                  <a:prstClr val="black"/>
                </a:solidFill>
                <a:effectLst/>
                <a:uLnTx/>
                <a:uFillTx/>
                <a:latin typeface="+mn-lt"/>
                <a:ea typeface="+mn-ea"/>
                <a:cs typeface="+mn-cs"/>
              </a:endParaRPr>
            </a:p>
          </p:txBody>
        </p:sp>
        <p:sp>
          <p:nvSpPr>
            <p:cNvPr id="17" name="正方形/長方形 16">
              <a:extLst>
                <a:ext uri="{FF2B5EF4-FFF2-40B4-BE49-F238E27FC236}">
                  <a16:creationId xmlns:a16="http://schemas.microsoft.com/office/drawing/2014/main" id="{508CB346-5995-E140-824E-AF3B426FC50B}"/>
                </a:ext>
              </a:extLst>
            </p:cNvPr>
            <p:cNvSpPr/>
            <p:nvPr/>
          </p:nvSpPr>
          <p:spPr bwMode="gray">
            <a:xfrm>
              <a:off x="7180985" y="2253559"/>
              <a:ext cx="2077480" cy="369168"/>
            </a:xfrm>
            <a:prstGeom prst="rect">
              <a:avLst/>
            </a:prstGeom>
            <a:no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lang="ja-JP" altLang="en-US" sz="1400" dirty="0">
                  <a:solidFill>
                    <a:prstClr val="black"/>
                  </a:solidFill>
                  <a:latin typeface="+mn-lt"/>
                  <a:ea typeface="+mn-ea"/>
                </a:rPr>
                <a:t>社会実装に向けた活動</a:t>
              </a:r>
              <a:endParaRPr kumimoji="1" lang="ja-JP" altLang="en-US" sz="1400" b="0" i="0" strike="noStrike" kern="1200" cap="none" spc="0" normalizeH="0" baseline="0" noProof="0" dirty="0">
                <a:ln>
                  <a:noFill/>
                </a:ln>
                <a:solidFill>
                  <a:prstClr val="black"/>
                </a:solidFill>
                <a:effectLst/>
                <a:uLnTx/>
                <a:uFillTx/>
                <a:latin typeface="+mn-lt"/>
                <a:ea typeface="+mn-ea"/>
                <a:cs typeface="+mn-cs"/>
              </a:endParaRPr>
            </a:p>
          </p:txBody>
        </p:sp>
        <p:sp>
          <p:nvSpPr>
            <p:cNvPr id="20" name="矢印: 左右 19">
              <a:extLst>
                <a:ext uri="{FF2B5EF4-FFF2-40B4-BE49-F238E27FC236}">
                  <a16:creationId xmlns:a16="http://schemas.microsoft.com/office/drawing/2014/main" id="{BBF19BFA-33BA-154E-5D57-89D7CDDA4D3D}"/>
                </a:ext>
              </a:extLst>
            </p:cNvPr>
            <p:cNvSpPr/>
            <p:nvPr/>
          </p:nvSpPr>
          <p:spPr>
            <a:xfrm>
              <a:off x="3541046" y="2875083"/>
              <a:ext cx="527204" cy="388084"/>
            </a:xfrm>
            <a:prstGeom prst="leftRightArrow">
              <a:avLst/>
            </a:prstGeom>
            <a:solidFill>
              <a:schemeClr val="bg1">
                <a:lumMod val="75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endParaRPr kumimoji="1" lang="ja-JP" altLang="en-US"/>
            </a:p>
          </p:txBody>
        </p:sp>
        <p:sp>
          <p:nvSpPr>
            <p:cNvPr id="21" name="矢印: 左右 20">
              <a:extLst>
                <a:ext uri="{FF2B5EF4-FFF2-40B4-BE49-F238E27FC236}">
                  <a16:creationId xmlns:a16="http://schemas.microsoft.com/office/drawing/2014/main" id="{6E5578C2-A0AE-655C-AE51-985A2A265AD5}"/>
                </a:ext>
              </a:extLst>
            </p:cNvPr>
            <p:cNvSpPr/>
            <p:nvPr/>
          </p:nvSpPr>
          <p:spPr>
            <a:xfrm rot="10800000">
              <a:off x="6576084" y="2874692"/>
              <a:ext cx="527204" cy="388084"/>
            </a:xfrm>
            <a:prstGeom prst="leftRightArrow">
              <a:avLst/>
            </a:prstGeom>
            <a:solidFill>
              <a:schemeClr val="bg1">
                <a:lumMod val="75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endParaRPr kumimoji="1" lang="ja-JP" altLang="en-US"/>
            </a:p>
          </p:txBody>
        </p:sp>
        <p:sp>
          <p:nvSpPr>
            <p:cNvPr id="23" name="正方形/長方形 22">
              <a:extLst>
                <a:ext uri="{FF2B5EF4-FFF2-40B4-BE49-F238E27FC236}">
                  <a16:creationId xmlns:a16="http://schemas.microsoft.com/office/drawing/2014/main" id="{7CFFF6ED-CC4D-BB48-7D1B-299E92B6F199}"/>
                </a:ext>
              </a:extLst>
            </p:cNvPr>
            <p:cNvSpPr/>
            <p:nvPr/>
          </p:nvSpPr>
          <p:spPr bwMode="gray">
            <a:xfrm>
              <a:off x="3284298" y="3396865"/>
              <a:ext cx="1076913" cy="367110"/>
            </a:xfrm>
            <a:prstGeom prst="rect">
              <a:avLst/>
            </a:prstGeom>
            <a:no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400" b="0" i="0" u="none" strike="noStrike" kern="1200" cap="none" spc="0" normalizeH="0" baseline="0" noProof="0" dirty="0">
                  <a:ln>
                    <a:noFill/>
                  </a:ln>
                  <a:solidFill>
                    <a:prstClr val="black"/>
                  </a:solidFill>
                  <a:effectLst/>
                  <a:uLnTx/>
                  <a:uFillTx/>
                  <a:latin typeface="+mn-lt"/>
                  <a:ea typeface="+mn-ea"/>
                  <a:cs typeface="+mn-cs"/>
                </a:rPr>
                <a:t>成果を議論</a:t>
              </a:r>
            </a:p>
          </p:txBody>
        </p:sp>
        <p:sp>
          <p:nvSpPr>
            <p:cNvPr id="24" name="正方形/長方形 23">
              <a:extLst>
                <a:ext uri="{FF2B5EF4-FFF2-40B4-BE49-F238E27FC236}">
                  <a16:creationId xmlns:a16="http://schemas.microsoft.com/office/drawing/2014/main" id="{0B32D6E0-CBB7-C82B-48E7-AEAFB7BBE86E}"/>
                </a:ext>
              </a:extLst>
            </p:cNvPr>
            <p:cNvSpPr/>
            <p:nvPr/>
          </p:nvSpPr>
          <p:spPr bwMode="gray">
            <a:xfrm>
              <a:off x="6278738" y="3396865"/>
              <a:ext cx="1076913" cy="367110"/>
            </a:xfrm>
            <a:prstGeom prst="rect">
              <a:avLst/>
            </a:prstGeom>
            <a:no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400" b="0" i="0" u="none" strike="noStrike" kern="1200" cap="none" spc="0" normalizeH="0" baseline="0" noProof="0" dirty="0">
                  <a:ln>
                    <a:noFill/>
                  </a:ln>
                  <a:solidFill>
                    <a:prstClr val="black"/>
                  </a:solidFill>
                  <a:effectLst/>
                  <a:uLnTx/>
                  <a:uFillTx/>
                  <a:latin typeface="+mn-lt"/>
                  <a:ea typeface="+mn-ea"/>
                  <a:cs typeface="+mn-cs"/>
                </a:rPr>
                <a:t>成果を議論</a:t>
              </a:r>
            </a:p>
          </p:txBody>
        </p:sp>
        <p:sp>
          <p:nvSpPr>
            <p:cNvPr id="25" name="四角形: 角を丸くする 24">
              <a:extLst>
                <a:ext uri="{FF2B5EF4-FFF2-40B4-BE49-F238E27FC236}">
                  <a16:creationId xmlns:a16="http://schemas.microsoft.com/office/drawing/2014/main" id="{B480C465-6E39-C919-A10F-E443ACA1B472}"/>
                </a:ext>
              </a:extLst>
            </p:cNvPr>
            <p:cNvSpPr/>
            <p:nvPr/>
          </p:nvSpPr>
          <p:spPr>
            <a:xfrm>
              <a:off x="4549739" y="3544208"/>
              <a:ext cx="1525708" cy="367110"/>
            </a:xfrm>
            <a:prstGeom prst="roundRect">
              <a:avLst/>
            </a:prstGeom>
            <a:solidFill>
              <a:schemeClr val="accent1"/>
            </a:solidFill>
            <a:ln w="1270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sz="1200" dirty="0">
                  <a:solidFill>
                    <a:schemeClr val="bg1"/>
                  </a:solidFill>
                </a:rPr>
                <a:t>ユースケース実証事業</a:t>
              </a:r>
              <a:endParaRPr kumimoji="1" lang="en-US" altLang="ja-JP" sz="1200" dirty="0">
                <a:solidFill>
                  <a:schemeClr val="bg1"/>
                </a:solidFill>
              </a:endParaRPr>
            </a:p>
            <a:p>
              <a:pPr algn="ctr"/>
              <a:r>
                <a:rPr kumimoji="1" lang="ja-JP" altLang="en-US" sz="1200" dirty="0">
                  <a:solidFill>
                    <a:schemeClr val="bg1"/>
                  </a:solidFill>
                </a:rPr>
                <a:t>分析</a:t>
              </a:r>
            </a:p>
          </p:txBody>
        </p:sp>
        <p:sp>
          <p:nvSpPr>
            <p:cNvPr id="39" name="四角形: 角を丸くする 38">
              <a:extLst>
                <a:ext uri="{FF2B5EF4-FFF2-40B4-BE49-F238E27FC236}">
                  <a16:creationId xmlns:a16="http://schemas.microsoft.com/office/drawing/2014/main" id="{58BD38DF-BCE5-9C10-5906-78E7356B25E4}"/>
                </a:ext>
              </a:extLst>
            </p:cNvPr>
            <p:cNvSpPr/>
            <p:nvPr/>
          </p:nvSpPr>
          <p:spPr>
            <a:xfrm>
              <a:off x="1596386" y="3121346"/>
              <a:ext cx="1525708" cy="367110"/>
            </a:xfrm>
            <a:prstGeom prst="roundRect">
              <a:avLst/>
            </a:prstGeom>
            <a:solidFill>
              <a:schemeClr val="tx2"/>
            </a:solidFill>
            <a:ln w="12700">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200" dirty="0">
                  <a:solidFill>
                    <a:schemeClr val="bg1"/>
                  </a:solidFill>
                </a:rPr>
                <a:t>ホワイトペーパー</a:t>
              </a:r>
              <a:endParaRPr lang="en-US" altLang="ja-JP" sz="1200" dirty="0">
                <a:solidFill>
                  <a:schemeClr val="bg1"/>
                </a:solidFill>
              </a:endParaRPr>
            </a:p>
          </p:txBody>
        </p:sp>
        <p:sp>
          <p:nvSpPr>
            <p:cNvPr id="40" name="四角形: 角を丸くする 39">
              <a:extLst>
                <a:ext uri="{FF2B5EF4-FFF2-40B4-BE49-F238E27FC236}">
                  <a16:creationId xmlns:a16="http://schemas.microsoft.com/office/drawing/2014/main" id="{27DAAC7A-5C27-D04E-3E57-BA38F8ACD9EC}"/>
                </a:ext>
              </a:extLst>
            </p:cNvPr>
            <p:cNvSpPr/>
            <p:nvPr/>
          </p:nvSpPr>
          <p:spPr>
            <a:xfrm>
              <a:off x="4549739" y="3121346"/>
              <a:ext cx="1525708" cy="367110"/>
            </a:xfrm>
            <a:prstGeom prst="roundRect">
              <a:avLst/>
            </a:prstGeom>
            <a:solidFill>
              <a:schemeClr val="accent1"/>
            </a:solidFill>
            <a:ln w="1270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200" dirty="0">
                  <a:solidFill>
                    <a:schemeClr val="bg1"/>
                  </a:solidFill>
                </a:rPr>
                <a:t>採択ユースケース</a:t>
              </a:r>
              <a:r>
                <a:rPr kumimoji="1" lang="ja-JP" altLang="en-US" sz="1200" dirty="0">
                  <a:solidFill>
                    <a:schemeClr val="bg1"/>
                  </a:solidFill>
                </a:rPr>
                <a:t>事業</a:t>
              </a:r>
              <a:endParaRPr kumimoji="1" lang="en-US" altLang="ja-JP" sz="1200" dirty="0">
                <a:solidFill>
                  <a:schemeClr val="bg1"/>
                </a:solidFill>
              </a:endParaRPr>
            </a:p>
            <a:p>
              <a:pPr algn="ctr"/>
              <a:r>
                <a:rPr kumimoji="1" lang="ja-JP" altLang="en-US" sz="1200" dirty="0">
                  <a:solidFill>
                    <a:schemeClr val="bg1"/>
                  </a:solidFill>
                </a:rPr>
                <a:t>実証結果</a:t>
              </a:r>
            </a:p>
          </p:txBody>
        </p:sp>
        <p:sp>
          <p:nvSpPr>
            <p:cNvPr id="44" name="四角形: 角を丸くする 43">
              <a:extLst>
                <a:ext uri="{FF2B5EF4-FFF2-40B4-BE49-F238E27FC236}">
                  <a16:creationId xmlns:a16="http://schemas.microsoft.com/office/drawing/2014/main" id="{5DA1EFBF-185A-C944-C311-0472E82D6422}"/>
                </a:ext>
              </a:extLst>
            </p:cNvPr>
            <p:cNvSpPr/>
            <p:nvPr/>
          </p:nvSpPr>
          <p:spPr>
            <a:xfrm>
              <a:off x="1596386" y="3544813"/>
              <a:ext cx="1525708" cy="367110"/>
            </a:xfrm>
            <a:prstGeom prst="roundRect">
              <a:avLst/>
            </a:prstGeom>
            <a:solidFill>
              <a:schemeClr val="tx2"/>
            </a:solidFill>
            <a:ln w="12700">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200" dirty="0">
                  <a:solidFill>
                    <a:schemeClr val="bg1"/>
                  </a:solidFill>
                </a:rPr>
                <a:t>実装ガイドライン　等</a:t>
              </a:r>
              <a:endParaRPr lang="en-US" altLang="ja-JP" sz="1200" dirty="0">
                <a:solidFill>
                  <a:schemeClr val="bg1"/>
                </a:solidFill>
              </a:endParaRPr>
            </a:p>
          </p:txBody>
        </p:sp>
      </p:grpSp>
      <p:sp>
        <p:nvSpPr>
          <p:cNvPr id="45" name="四角形: 角を丸くする 44">
            <a:extLst>
              <a:ext uri="{FF2B5EF4-FFF2-40B4-BE49-F238E27FC236}">
                <a16:creationId xmlns:a16="http://schemas.microsoft.com/office/drawing/2014/main" id="{3AC6C11A-74C1-5A73-23BC-15AF638C582E}"/>
              </a:ext>
            </a:extLst>
          </p:cNvPr>
          <p:cNvSpPr/>
          <p:nvPr/>
        </p:nvSpPr>
        <p:spPr>
          <a:xfrm>
            <a:off x="4197201" y="5870324"/>
            <a:ext cx="1591590" cy="367110"/>
          </a:xfrm>
          <a:prstGeom prst="roundRect">
            <a:avLst/>
          </a:prstGeom>
          <a:solidFill>
            <a:schemeClr val="accent1"/>
          </a:solidFill>
          <a:ln w="1270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sz="1200" dirty="0">
                <a:solidFill>
                  <a:schemeClr val="bg1"/>
                </a:solidFill>
              </a:rPr>
              <a:t>ウォレット事例調査</a:t>
            </a:r>
            <a:endParaRPr kumimoji="1" lang="en-US" altLang="ja-JP" sz="1200" dirty="0">
              <a:solidFill>
                <a:schemeClr val="bg1"/>
              </a:solidFill>
            </a:endParaRPr>
          </a:p>
        </p:txBody>
      </p:sp>
      <p:sp>
        <p:nvSpPr>
          <p:cNvPr id="46" name="四角形: 角を丸くする 45">
            <a:extLst>
              <a:ext uri="{FF2B5EF4-FFF2-40B4-BE49-F238E27FC236}">
                <a16:creationId xmlns:a16="http://schemas.microsoft.com/office/drawing/2014/main" id="{E3EE8196-B5EA-FD7A-838C-EFEF1667D80C}"/>
              </a:ext>
            </a:extLst>
          </p:cNvPr>
          <p:cNvSpPr/>
          <p:nvPr/>
        </p:nvSpPr>
        <p:spPr>
          <a:xfrm>
            <a:off x="2036088" y="5870324"/>
            <a:ext cx="1591590" cy="367110"/>
          </a:xfrm>
          <a:prstGeom prst="roundRect">
            <a:avLst/>
          </a:prstGeom>
          <a:solidFill>
            <a:schemeClr val="accent1"/>
          </a:solidFill>
          <a:ln w="1270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sz="1200" dirty="0">
                <a:solidFill>
                  <a:schemeClr val="bg1"/>
                </a:solidFill>
              </a:rPr>
              <a:t>規格・実装動向調査</a:t>
            </a:r>
            <a:endParaRPr kumimoji="1" lang="en-US" altLang="ja-JP" sz="1200" dirty="0">
              <a:solidFill>
                <a:schemeClr val="bg1"/>
              </a:solidFill>
            </a:endParaRPr>
          </a:p>
        </p:txBody>
      </p:sp>
      <p:sp>
        <p:nvSpPr>
          <p:cNvPr id="48" name="四角形: 角を丸くする 47">
            <a:extLst>
              <a:ext uri="{FF2B5EF4-FFF2-40B4-BE49-F238E27FC236}">
                <a16:creationId xmlns:a16="http://schemas.microsoft.com/office/drawing/2014/main" id="{D6D5F0E2-9AE1-EB29-D1C3-2F1A06794CA6}"/>
              </a:ext>
            </a:extLst>
          </p:cNvPr>
          <p:cNvSpPr/>
          <p:nvPr/>
        </p:nvSpPr>
        <p:spPr>
          <a:xfrm>
            <a:off x="6326909" y="5870324"/>
            <a:ext cx="1591590" cy="367110"/>
          </a:xfrm>
          <a:prstGeom prst="roundRect">
            <a:avLst/>
          </a:prstGeom>
          <a:solidFill>
            <a:schemeClr val="accent1"/>
          </a:solidFill>
          <a:ln w="1270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200" dirty="0">
                <a:solidFill>
                  <a:schemeClr val="bg1"/>
                </a:solidFill>
              </a:rPr>
              <a:t>その他</a:t>
            </a:r>
            <a:endParaRPr kumimoji="1" lang="en-US" altLang="ja-JP" sz="1200" dirty="0">
              <a:solidFill>
                <a:schemeClr val="bg1"/>
              </a:solidFill>
            </a:endParaRPr>
          </a:p>
        </p:txBody>
      </p:sp>
      <p:sp>
        <p:nvSpPr>
          <p:cNvPr id="49" name="矢印: 左右 48">
            <a:extLst>
              <a:ext uri="{FF2B5EF4-FFF2-40B4-BE49-F238E27FC236}">
                <a16:creationId xmlns:a16="http://schemas.microsoft.com/office/drawing/2014/main" id="{11E8C7BF-8FBC-55DA-7ED0-0582E789D207}"/>
              </a:ext>
            </a:extLst>
          </p:cNvPr>
          <p:cNvSpPr/>
          <p:nvPr/>
        </p:nvSpPr>
        <p:spPr>
          <a:xfrm rot="5400000">
            <a:off x="7921110" y="5074345"/>
            <a:ext cx="643447" cy="407004"/>
          </a:xfrm>
          <a:prstGeom prst="leftRightArrow">
            <a:avLst/>
          </a:prstGeom>
          <a:solidFill>
            <a:schemeClr val="bg1">
              <a:lumMod val="75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endParaRPr kumimoji="1" lang="ja-JP" altLang="en-US"/>
          </a:p>
        </p:txBody>
      </p:sp>
      <p:sp>
        <p:nvSpPr>
          <p:cNvPr id="50" name="正方形/長方形 49">
            <a:extLst>
              <a:ext uri="{FF2B5EF4-FFF2-40B4-BE49-F238E27FC236}">
                <a16:creationId xmlns:a16="http://schemas.microsoft.com/office/drawing/2014/main" id="{61B65B8C-10EC-FEDA-283F-43019700A7EA}"/>
              </a:ext>
            </a:extLst>
          </p:cNvPr>
          <p:cNvSpPr/>
          <p:nvPr/>
        </p:nvSpPr>
        <p:spPr bwMode="gray">
          <a:xfrm>
            <a:off x="7156400" y="5013587"/>
            <a:ext cx="2136406" cy="541164"/>
          </a:xfrm>
          <a:prstGeom prst="rect">
            <a:avLst/>
          </a:prstGeom>
          <a:no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lang="ja-JP" altLang="en-US" sz="1400" dirty="0">
                <a:solidFill>
                  <a:prstClr val="black"/>
                </a:solidFill>
                <a:latin typeface="+mn-lt"/>
                <a:ea typeface="+mn-ea"/>
              </a:rPr>
              <a:t>調査結果の反映</a:t>
            </a:r>
            <a:endParaRPr kumimoji="1" lang="ja-JP" altLang="en-US" sz="1400" b="0" i="0" u="none" strike="noStrike" kern="1200" cap="none" spc="0" normalizeH="0" baseline="0" noProof="0" dirty="0">
              <a:ln>
                <a:noFill/>
              </a:ln>
              <a:solidFill>
                <a:prstClr val="black"/>
              </a:solidFill>
              <a:effectLst/>
              <a:uLnTx/>
              <a:uFillTx/>
              <a:latin typeface="+mn-lt"/>
              <a:ea typeface="+mn-ea"/>
              <a:cs typeface="+mn-cs"/>
            </a:endParaRPr>
          </a:p>
        </p:txBody>
      </p:sp>
      <p:sp>
        <p:nvSpPr>
          <p:cNvPr id="52" name="矢印: 左右 51">
            <a:extLst>
              <a:ext uri="{FF2B5EF4-FFF2-40B4-BE49-F238E27FC236}">
                <a16:creationId xmlns:a16="http://schemas.microsoft.com/office/drawing/2014/main" id="{69DA8F6F-2FA6-EEB6-CAF7-2F38AD874F4C}"/>
              </a:ext>
            </a:extLst>
          </p:cNvPr>
          <p:cNvSpPr/>
          <p:nvPr/>
        </p:nvSpPr>
        <p:spPr>
          <a:xfrm rot="5400000">
            <a:off x="4631276" y="5074347"/>
            <a:ext cx="643447" cy="407004"/>
          </a:xfrm>
          <a:prstGeom prst="leftRightArrow">
            <a:avLst/>
          </a:prstGeom>
          <a:solidFill>
            <a:schemeClr val="bg1">
              <a:lumMod val="75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endParaRPr kumimoji="1" lang="ja-JP" altLang="en-US" dirty="0"/>
          </a:p>
        </p:txBody>
      </p:sp>
      <p:sp>
        <p:nvSpPr>
          <p:cNvPr id="53" name="正方形/長方形 52">
            <a:extLst>
              <a:ext uri="{FF2B5EF4-FFF2-40B4-BE49-F238E27FC236}">
                <a16:creationId xmlns:a16="http://schemas.microsoft.com/office/drawing/2014/main" id="{A1307339-FF36-8A42-9D27-5BFE3DC0410B}"/>
              </a:ext>
            </a:extLst>
          </p:cNvPr>
          <p:cNvSpPr/>
          <p:nvPr/>
        </p:nvSpPr>
        <p:spPr bwMode="gray">
          <a:xfrm>
            <a:off x="1435351" y="5178652"/>
            <a:ext cx="2136406" cy="541164"/>
          </a:xfrm>
          <a:prstGeom prst="rect">
            <a:avLst/>
          </a:prstGeom>
          <a:no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lang="ja-JP" altLang="en-US" sz="1400" dirty="0">
                <a:solidFill>
                  <a:prstClr val="black"/>
                </a:solidFill>
                <a:latin typeface="+mn-lt"/>
                <a:ea typeface="+mn-ea"/>
              </a:rPr>
              <a:t>論点調査・普及に向けた活動</a:t>
            </a:r>
            <a:endParaRPr kumimoji="1" lang="ja-JP" altLang="en-US" sz="1400" b="0" i="0" u="none" strike="noStrike" kern="1200" cap="none" spc="0" normalizeH="0" baseline="0" noProof="0" dirty="0">
              <a:ln>
                <a:noFill/>
              </a:ln>
              <a:solidFill>
                <a:prstClr val="black"/>
              </a:solidFill>
              <a:effectLst/>
              <a:uLnTx/>
              <a:uFillTx/>
              <a:latin typeface="+mn-lt"/>
              <a:ea typeface="+mn-ea"/>
              <a:cs typeface="+mn-cs"/>
            </a:endParaRPr>
          </a:p>
        </p:txBody>
      </p:sp>
      <p:sp>
        <p:nvSpPr>
          <p:cNvPr id="55" name="四角形: 角を丸くする 54">
            <a:extLst>
              <a:ext uri="{FF2B5EF4-FFF2-40B4-BE49-F238E27FC236}">
                <a16:creationId xmlns:a16="http://schemas.microsoft.com/office/drawing/2014/main" id="{532ACE57-DF9F-F861-9F3A-E84C4BB0B210}"/>
              </a:ext>
            </a:extLst>
          </p:cNvPr>
          <p:cNvSpPr/>
          <p:nvPr/>
        </p:nvSpPr>
        <p:spPr>
          <a:xfrm>
            <a:off x="7389156" y="4155808"/>
            <a:ext cx="1670400" cy="367110"/>
          </a:xfrm>
          <a:prstGeom prst="roundRect">
            <a:avLst/>
          </a:prstGeom>
          <a:solidFill>
            <a:schemeClr val="accent1"/>
          </a:solidFill>
          <a:ln w="1270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sz="1200" dirty="0">
                <a:solidFill>
                  <a:schemeClr val="bg1"/>
                </a:solidFill>
              </a:rPr>
              <a:t>フレームワーク・コンソーシアム</a:t>
            </a:r>
            <a:endParaRPr kumimoji="1" lang="en-US" altLang="ja-JP" sz="1200" dirty="0">
              <a:solidFill>
                <a:schemeClr val="bg1"/>
              </a:solidFill>
            </a:endParaRPr>
          </a:p>
          <a:p>
            <a:pPr algn="ctr"/>
            <a:r>
              <a:rPr kumimoji="1" lang="ja-JP" altLang="en-US" sz="1200" dirty="0">
                <a:solidFill>
                  <a:schemeClr val="bg1"/>
                </a:solidFill>
              </a:rPr>
              <a:t>事例</a:t>
            </a:r>
            <a:r>
              <a:rPr lang="ja-JP" altLang="en-US" sz="1200" dirty="0">
                <a:solidFill>
                  <a:schemeClr val="bg1"/>
                </a:solidFill>
              </a:rPr>
              <a:t>調査</a:t>
            </a:r>
            <a:endParaRPr kumimoji="1" lang="en-US" altLang="ja-JP" sz="1200" dirty="0">
              <a:solidFill>
                <a:schemeClr val="bg1"/>
              </a:solidFill>
            </a:endParaRPr>
          </a:p>
        </p:txBody>
      </p:sp>
      <p:sp>
        <p:nvSpPr>
          <p:cNvPr id="56" name="正方形/長方形 55">
            <a:extLst>
              <a:ext uri="{FF2B5EF4-FFF2-40B4-BE49-F238E27FC236}">
                <a16:creationId xmlns:a16="http://schemas.microsoft.com/office/drawing/2014/main" id="{880DE491-27FE-BECF-8F4F-04853D85EB57}"/>
              </a:ext>
            </a:extLst>
          </p:cNvPr>
          <p:cNvSpPr/>
          <p:nvPr/>
        </p:nvSpPr>
        <p:spPr bwMode="gray">
          <a:xfrm>
            <a:off x="3859626" y="5013587"/>
            <a:ext cx="2136406" cy="541164"/>
          </a:xfrm>
          <a:prstGeom prst="rect">
            <a:avLst/>
          </a:prstGeom>
          <a:no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lang="ja-JP" altLang="en-US" sz="1400" dirty="0">
                <a:solidFill>
                  <a:prstClr val="black"/>
                </a:solidFill>
                <a:latin typeface="+mn-lt"/>
                <a:ea typeface="+mn-ea"/>
              </a:rPr>
              <a:t>調査結果の反映</a:t>
            </a:r>
            <a:endParaRPr kumimoji="1" lang="ja-JP" altLang="en-US" sz="1400" b="0" i="0" u="none" strike="noStrike" kern="1200" cap="none" spc="0" normalizeH="0" baseline="0" noProof="0" dirty="0">
              <a:ln>
                <a:noFill/>
              </a:ln>
              <a:solidFill>
                <a:prstClr val="black"/>
              </a:solidFill>
              <a:effectLst/>
              <a:uLnTx/>
              <a:uFillTx/>
              <a:latin typeface="+mn-lt"/>
              <a:ea typeface="+mn-ea"/>
              <a:cs typeface="+mn-cs"/>
            </a:endParaRPr>
          </a:p>
        </p:txBody>
      </p:sp>
      <p:grpSp>
        <p:nvGrpSpPr>
          <p:cNvPr id="57" name="グループ化 56">
            <a:extLst>
              <a:ext uri="{FF2B5EF4-FFF2-40B4-BE49-F238E27FC236}">
                <a16:creationId xmlns:a16="http://schemas.microsoft.com/office/drawing/2014/main" id="{4F237915-16C7-FEF0-938E-699182639AF7}"/>
              </a:ext>
            </a:extLst>
          </p:cNvPr>
          <p:cNvGrpSpPr/>
          <p:nvPr/>
        </p:nvGrpSpPr>
        <p:grpSpPr>
          <a:xfrm>
            <a:off x="2073275" y="2943854"/>
            <a:ext cx="7358343" cy="242066"/>
            <a:chOff x="1962440" y="1920959"/>
            <a:chExt cx="7358343" cy="242066"/>
          </a:xfrm>
        </p:grpSpPr>
        <p:sp>
          <p:nvSpPr>
            <p:cNvPr id="59" name="正方形/長方形 58">
              <a:extLst>
                <a:ext uri="{FF2B5EF4-FFF2-40B4-BE49-F238E27FC236}">
                  <a16:creationId xmlns:a16="http://schemas.microsoft.com/office/drawing/2014/main" id="{B81C26C8-05F5-6506-10D2-8E946C406082}"/>
                </a:ext>
              </a:extLst>
            </p:cNvPr>
            <p:cNvSpPr/>
            <p:nvPr/>
          </p:nvSpPr>
          <p:spPr>
            <a:xfrm>
              <a:off x="1962440" y="1925631"/>
              <a:ext cx="767580" cy="192822"/>
            </a:xfrm>
            <a:prstGeom prst="rect">
              <a:avLst/>
            </a:prstGeom>
            <a:solidFill>
              <a:schemeClr val="accent1">
                <a:lumMod val="20000"/>
                <a:lumOff val="80000"/>
              </a:schemeClr>
            </a:solidFill>
            <a:ln w="1270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endParaRPr kumimoji="1" lang="ja-JP" altLang="en-US" sz="1400"/>
            </a:p>
          </p:txBody>
        </p:sp>
        <p:sp>
          <p:nvSpPr>
            <p:cNvPr id="60" name="正方形/長方形 59">
              <a:extLst>
                <a:ext uri="{FF2B5EF4-FFF2-40B4-BE49-F238E27FC236}">
                  <a16:creationId xmlns:a16="http://schemas.microsoft.com/office/drawing/2014/main" id="{FC8D3C87-3EDA-6012-A179-EB4AF7EA2994}"/>
                </a:ext>
              </a:extLst>
            </p:cNvPr>
            <p:cNvSpPr/>
            <p:nvPr/>
          </p:nvSpPr>
          <p:spPr>
            <a:xfrm>
              <a:off x="2776200" y="1925631"/>
              <a:ext cx="1809915" cy="192822"/>
            </a:xfrm>
            <a:prstGeom prst="rect">
              <a:avLst/>
            </a:prstGeom>
            <a:no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400" dirty="0"/>
                <a:t>：</a:t>
              </a:r>
              <a:r>
                <a:rPr kumimoji="1" lang="ja-JP" altLang="en-US" sz="1400" dirty="0"/>
                <a:t>本事業で実施する業務</a:t>
              </a:r>
            </a:p>
          </p:txBody>
        </p:sp>
        <p:sp>
          <p:nvSpPr>
            <p:cNvPr id="61" name="四角形: 角を丸くする 60">
              <a:extLst>
                <a:ext uri="{FF2B5EF4-FFF2-40B4-BE49-F238E27FC236}">
                  <a16:creationId xmlns:a16="http://schemas.microsoft.com/office/drawing/2014/main" id="{311A05D4-EB17-2007-B954-F21AA898EAA2}"/>
                </a:ext>
              </a:extLst>
            </p:cNvPr>
            <p:cNvSpPr/>
            <p:nvPr/>
          </p:nvSpPr>
          <p:spPr>
            <a:xfrm>
              <a:off x="4735369" y="1935629"/>
              <a:ext cx="505391" cy="192822"/>
            </a:xfrm>
            <a:prstGeom prst="roundRect">
              <a:avLst/>
            </a:prstGeom>
            <a:solidFill>
              <a:schemeClr val="accent1"/>
            </a:solidFill>
            <a:ln w="1270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endParaRPr kumimoji="1" lang="ja-JP" altLang="en-US" sz="1400"/>
            </a:p>
          </p:txBody>
        </p:sp>
        <p:sp>
          <p:nvSpPr>
            <p:cNvPr id="64" name="正方形/長方形 63">
              <a:extLst>
                <a:ext uri="{FF2B5EF4-FFF2-40B4-BE49-F238E27FC236}">
                  <a16:creationId xmlns:a16="http://schemas.microsoft.com/office/drawing/2014/main" id="{0E1C27EF-88CF-9202-1E2C-83E47DE0B64A}"/>
                </a:ext>
              </a:extLst>
            </p:cNvPr>
            <p:cNvSpPr/>
            <p:nvPr/>
          </p:nvSpPr>
          <p:spPr>
            <a:xfrm>
              <a:off x="5168111" y="1951470"/>
              <a:ext cx="1809915" cy="192822"/>
            </a:xfrm>
            <a:prstGeom prst="rect">
              <a:avLst/>
            </a:prstGeom>
            <a:no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r>
                <a:rPr lang="ja-JP" altLang="en-US" sz="1400" dirty="0"/>
                <a:t>：本事業の成果報告書</a:t>
              </a:r>
              <a:endParaRPr lang="en-US" altLang="ja-JP" sz="1400" dirty="0"/>
            </a:p>
          </p:txBody>
        </p:sp>
        <p:sp>
          <p:nvSpPr>
            <p:cNvPr id="72" name="正方形/長方形 71">
              <a:extLst>
                <a:ext uri="{FF2B5EF4-FFF2-40B4-BE49-F238E27FC236}">
                  <a16:creationId xmlns:a16="http://schemas.microsoft.com/office/drawing/2014/main" id="{7E42406C-A774-DD56-6208-970B874DD08A}"/>
                </a:ext>
              </a:extLst>
            </p:cNvPr>
            <p:cNvSpPr/>
            <p:nvPr/>
          </p:nvSpPr>
          <p:spPr>
            <a:xfrm>
              <a:off x="7159708" y="1920959"/>
              <a:ext cx="698689" cy="242066"/>
            </a:xfrm>
            <a:prstGeom prst="rect">
              <a:avLst/>
            </a:prstGeom>
            <a:ln w="1905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endParaRPr kumimoji="1" lang="ja-JP" altLang="en-US" dirty="0"/>
            </a:p>
          </p:txBody>
        </p:sp>
        <p:sp>
          <p:nvSpPr>
            <p:cNvPr id="74" name="正方形/長方形 73">
              <a:extLst>
                <a:ext uri="{FF2B5EF4-FFF2-40B4-BE49-F238E27FC236}">
                  <a16:creationId xmlns:a16="http://schemas.microsoft.com/office/drawing/2014/main" id="{5739F8A4-31AD-19DD-83D2-6A96A8D332E3}"/>
                </a:ext>
              </a:extLst>
            </p:cNvPr>
            <p:cNvSpPr/>
            <p:nvPr/>
          </p:nvSpPr>
          <p:spPr>
            <a:xfrm>
              <a:off x="7807664" y="1951881"/>
              <a:ext cx="1513119" cy="192822"/>
            </a:xfrm>
            <a:prstGeom prst="rect">
              <a:avLst/>
            </a:prstGeom>
            <a:no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r>
                <a:rPr lang="ja-JP" altLang="en-US" sz="1400" dirty="0"/>
                <a:t>：本報告書</a:t>
              </a:r>
              <a:endParaRPr lang="en-US" altLang="ja-JP" sz="1400" dirty="0"/>
            </a:p>
          </p:txBody>
        </p:sp>
      </p:grpSp>
      <p:sp>
        <p:nvSpPr>
          <p:cNvPr id="75" name="正方形/長方形 74">
            <a:extLst>
              <a:ext uri="{FF2B5EF4-FFF2-40B4-BE49-F238E27FC236}">
                <a16:creationId xmlns:a16="http://schemas.microsoft.com/office/drawing/2014/main" id="{E93FFE86-9CAA-3B11-9259-1ED6FA1A44DE}"/>
              </a:ext>
            </a:extLst>
          </p:cNvPr>
          <p:cNvSpPr/>
          <p:nvPr/>
        </p:nvSpPr>
        <p:spPr>
          <a:xfrm>
            <a:off x="4091304" y="4513766"/>
            <a:ext cx="1709578" cy="467540"/>
          </a:xfrm>
          <a:prstGeom prst="rect">
            <a:avLst/>
          </a:prstGeom>
          <a:ln w="1905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endParaRPr kumimoji="1" lang="ja-JP" altLang="en-US" dirty="0"/>
          </a:p>
        </p:txBody>
      </p:sp>
    </p:spTree>
    <p:extLst>
      <p:ext uri="{BB962C8B-B14F-4D97-AF65-F5344CB8AC3E}">
        <p14:creationId xmlns:p14="http://schemas.microsoft.com/office/powerpoint/2010/main" val="2611885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E43B3D-F771-EAE9-7A3A-FD6D4D894AD6}"/>
              </a:ext>
            </a:extLst>
          </p:cNvPr>
          <p:cNvSpPr>
            <a:spLocks noGrp="1"/>
          </p:cNvSpPr>
          <p:nvPr>
            <p:ph type="title"/>
          </p:nvPr>
        </p:nvSpPr>
        <p:spPr>
          <a:xfrm>
            <a:off x="273050" y="384919"/>
            <a:ext cx="7848302" cy="307777"/>
          </a:xfrm>
        </p:spPr>
        <p:txBody>
          <a:bodyPr/>
          <a:lstStyle/>
          <a:p>
            <a:r>
              <a:rPr lang="en-US" altLang="ja-JP" dirty="0"/>
              <a:t>1</a:t>
            </a:r>
            <a:r>
              <a:rPr lang="en-US" altLang="ja-JP" sz="2000" dirty="0"/>
              <a:t>. </a:t>
            </a:r>
            <a:r>
              <a:rPr lang="ja-JP" altLang="en-US" dirty="0"/>
              <a:t>背景・目的</a:t>
            </a:r>
            <a:endParaRPr kumimoji="1" lang="ja-JP" altLang="en-US" dirty="0"/>
          </a:p>
        </p:txBody>
      </p:sp>
      <p:sp>
        <p:nvSpPr>
          <p:cNvPr id="3" name="テキスト プレースホルダー 2">
            <a:extLst>
              <a:ext uri="{FF2B5EF4-FFF2-40B4-BE49-F238E27FC236}">
                <a16:creationId xmlns:a16="http://schemas.microsoft.com/office/drawing/2014/main" id="{40BE2993-8B18-8E67-CA04-D5E7F6FE391D}"/>
              </a:ext>
            </a:extLst>
          </p:cNvPr>
          <p:cNvSpPr>
            <a:spLocks noGrp="1"/>
          </p:cNvSpPr>
          <p:nvPr>
            <p:ph type="body" sz="quarter" idx="10"/>
          </p:nvPr>
        </p:nvSpPr>
        <p:spPr>
          <a:xfrm>
            <a:off x="273050" y="188913"/>
            <a:ext cx="7848600" cy="161583"/>
          </a:xfrm>
        </p:spPr>
        <p:txBody>
          <a:bodyPr/>
          <a:lstStyle/>
          <a:p>
            <a:r>
              <a:rPr lang="en-US" altLang="ja-JP" dirty="0"/>
              <a:t>1</a:t>
            </a:r>
            <a:r>
              <a:rPr lang="en-US" altLang="ja-JP" sz="1050" dirty="0"/>
              <a:t>. </a:t>
            </a:r>
            <a:r>
              <a:rPr lang="ja-JP" altLang="en-US" dirty="0"/>
              <a:t>背景・目的</a:t>
            </a:r>
            <a:endParaRPr kumimoji="1" lang="ja-JP" altLang="en-US" dirty="0"/>
          </a:p>
        </p:txBody>
      </p:sp>
      <p:sp>
        <p:nvSpPr>
          <p:cNvPr id="4" name="正方形/長方形 3">
            <a:extLst>
              <a:ext uri="{FF2B5EF4-FFF2-40B4-BE49-F238E27FC236}">
                <a16:creationId xmlns:a16="http://schemas.microsoft.com/office/drawing/2014/main" id="{C67564C6-5411-ECB9-FDEC-107CCCAE67FE}"/>
              </a:ext>
            </a:extLst>
          </p:cNvPr>
          <p:cNvSpPr/>
          <p:nvPr/>
        </p:nvSpPr>
        <p:spPr>
          <a:xfrm>
            <a:off x="273050" y="1123492"/>
            <a:ext cx="9359899" cy="3545237"/>
          </a:xfrm>
          <a:prstGeom prst="rect">
            <a:avLst/>
          </a:prstGeom>
          <a:solidFill>
            <a:schemeClr val="bg1">
              <a:lumMod val="95000"/>
            </a:schemeClr>
          </a:solidFill>
          <a:ln w="1270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lIns="36000" rIns="36000" rtlCol="0" anchor="t" anchorCtr="0"/>
          <a:lstStyle/>
          <a:p>
            <a:pPr marL="285750" indent="-285750">
              <a:spcBef>
                <a:spcPts val="300"/>
              </a:spcBef>
              <a:buFont typeface="Wingdings" panose="05000000000000000000" pitchFamily="2" charset="2"/>
              <a:buChar char="n"/>
            </a:pPr>
            <a:r>
              <a:rPr kumimoji="1" lang="ja-JP" altLang="en-US" sz="1400" dirty="0"/>
              <a:t>デジタル市場競争会議における「デジタル市場競争に係る中期展望レポート」の提言を受け、</a:t>
            </a:r>
            <a:r>
              <a:rPr kumimoji="1" lang="en-US" altLang="ja-JP" sz="1400" dirty="0"/>
              <a:t>DFFT</a:t>
            </a:r>
            <a:r>
              <a:rPr kumimoji="1" lang="ja-JP" altLang="en-US" sz="1400" dirty="0"/>
              <a:t>の具現化も視野に、</a:t>
            </a:r>
            <a:r>
              <a:rPr kumimoji="1" lang="en-US" altLang="ja-JP" sz="1400" dirty="0"/>
              <a:t>2020</a:t>
            </a:r>
            <a:r>
              <a:rPr kumimoji="1" lang="ja-JP" altLang="en-US" sz="1400" dirty="0"/>
              <a:t>年</a:t>
            </a:r>
            <a:r>
              <a:rPr kumimoji="1" lang="en-US" altLang="ja-JP" sz="1400" dirty="0"/>
              <a:t>10</a:t>
            </a:r>
            <a:r>
              <a:rPr kumimoji="1" lang="ja-JP" altLang="en-US" sz="1400" dirty="0"/>
              <a:t>月に「</a:t>
            </a:r>
            <a:r>
              <a:rPr kumimoji="1" lang="en-US" altLang="ja-JP" sz="1400" dirty="0"/>
              <a:t>Trusted Web</a:t>
            </a:r>
            <a:r>
              <a:rPr kumimoji="1" lang="ja-JP" altLang="en-US" sz="1400" dirty="0"/>
              <a:t>推進協議会」が発足した。「</a:t>
            </a:r>
            <a:r>
              <a:rPr kumimoji="1" lang="en-US" altLang="ja-JP" sz="1400" dirty="0"/>
              <a:t>Trusted Web</a:t>
            </a:r>
            <a:r>
              <a:rPr kumimoji="1" lang="ja-JP" altLang="en-US" sz="1400" dirty="0"/>
              <a:t>」はデータをやり取りする際に、データや取引相手（データ提供者、データ利用者）の検証の簡易化、相手に開示するデータのコントロールを可能にするなどの信頼の仕組みの構築を目指すものであり、</a:t>
            </a:r>
            <a:r>
              <a:rPr kumimoji="1" lang="en-US" altLang="ja-JP" sz="1400" dirty="0"/>
              <a:t>DFFT</a:t>
            </a:r>
            <a:r>
              <a:rPr kumimoji="1" lang="ja-JP" altLang="en-US" sz="1400" dirty="0"/>
              <a:t>の実現への寄与が期待されている</a:t>
            </a:r>
            <a:endParaRPr lang="en-US" altLang="ja-JP" sz="1400" dirty="0"/>
          </a:p>
          <a:p>
            <a:pPr marL="285750" indent="-285750">
              <a:spcBef>
                <a:spcPts val="300"/>
              </a:spcBef>
              <a:buFont typeface="Wingdings" panose="05000000000000000000" pitchFamily="2" charset="2"/>
              <a:buChar char="n"/>
            </a:pPr>
            <a:r>
              <a:rPr kumimoji="1" lang="en-US" altLang="ja-JP" sz="1400" dirty="0"/>
              <a:t>Trusted Web</a:t>
            </a:r>
            <a:r>
              <a:rPr kumimoji="1" lang="ja-JP" altLang="en-US" sz="1400" dirty="0"/>
              <a:t>推進協議会では、これまで以下議論・検討をもとに</a:t>
            </a:r>
            <a:r>
              <a:rPr kumimoji="1" lang="en-US" altLang="ja-JP" sz="1400" dirty="0"/>
              <a:t>Trusted Web</a:t>
            </a:r>
            <a:r>
              <a:rPr kumimoji="1" lang="ja-JP" altLang="en-US" sz="1400" dirty="0"/>
              <a:t>ホワイトペーパーを取りまとめてきた</a:t>
            </a:r>
            <a:endParaRPr kumimoji="1" lang="en-US" altLang="ja-JP" sz="1400" dirty="0"/>
          </a:p>
          <a:p>
            <a:pPr marL="742950" lvl="1" indent="-285750">
              <a:spcBef>
                <a:spcPts val="300"/>
              </a:spcBef>
              <a:buFont typeface="Wingdings" panose="05000000000000000000" pitchFamily="2" charset="2"/>
              <a:buChar char="Ø"/>
            </a:pPr>
            <a:r>
              <a:rPr lang="en-US" altLang="ja-JP" sz="1100" dirty="0"/>
              <a:t>2021</a:t>
            </a:r>
            <a:r>
              <a:rPr lang="ja-JP" altLang="en-US" sz="1100" dirty="0"/>
              <a:t>年</a:t>
            </a:r>
            <a:r>
              <a:rPr lang="en-US" altLang="ja-JP" sz="1100" dirty="0"/>
              <a:t>3</a:t>
            </a:r>
            <a:r>
              <a:rPr lang="ja-JP" altLang="en-US" sz="1100" dirty="0"/>
              <a:t>月：</a:t>
            </a:r>
            <a:r>
              <a:rPr lang="en-US" altLang="ja-JP" sz="1100" dirty="0"/>
              <a:t>ver1.0</a:t>
            </a:r>
            <a:r>
              <a:rPr lang="ja-JP" altLang="en-US" sz="1100" dirty="0"/>
              <a:t>　（内外の様々な関係者と協力・連携していくためのディスカッションペーパーとして整理）</a:t>
            </a:r>
            <a:endParaRPr lang="en-US" altLang="ja-JP" sz="1100" dirty="0"/>
          </a:p>
          <a:p>
            <a:pPr marL="742950" lvl="1" indent="-285750">
              <a:spcBef>
                <a:spcPts val="300"/>
              </a:spcBef>
              <a:buFont typeface="Wingdings" panose="05000000000000000000" pitchFamily="2" charset="2"/>
              <a:buChar char="Ø"/>
            </a:pPr>
            <a:r>
              <a:rPr lang="en-US" altLang="ja-JP" sz="1100" dirty="0"/>
              <a:t>2022</a:t>
            </a:r>
            <a:r>
              <a:rPr lang="ja-JP" altLang="en-US" sz="1100" dirty="0"/>
              <a:t>年</a:t>
            </a:r>
            <a:r>
              <a:rPr lang="en-US" altLang="ja-JP" sz="1100" dirty="0"/>
              <a:t>8</a:t>
            </a:r>
            <a:r>
              <a:rPr lang="ja-JP" altLang="en-US" sz="1100" dirty="0"/>
              <a:t>月：</a:t>
            </a:r>
            <a:r>
              <a:rPr lang="en-US" altLang="ja-JP" sz="1100" dirty="0"/>
              <a:t>ver2.0</a:t>
            </a:r>
            <a:r>
              <a:rPr lang="ja-JP" altLang="en-US" sz="1100" dirty="0"/>
              <a:t>　（</a:t>
            </a:r>
            <a:r>
              <a:rPr lang="en-US" altLang="ja-JP" sz="1100" dirty="0"/>
              <a:t>ver.1.0</a:t>
            </a:r>
            <a:r>
              <a:rPr lang="ja-JP" altLang="en-US" sz="1100" dirty="0"/>
              <a:t>で示された考え方や構想の具体化、ユースケース分析やプロトタイプ開発を踏まえて、 </a:t>
            </a:r>
            <a:r>
              <a:rPr lang="en-US" altLang="ja-JP" sz="1100" dirty="0"/>
              <a:t>Trusted Web</a:t>
            </a:r>
            <a:r>
              <a:rPr lang="ja-JP" altLang="en-US" sz="1100" dirty="0"/>
              <a:t>が目指す信頼の姿のさらなる具体化、それを実現するためのアーキテクチャの提示、ガバナンス検討結果の反映）</a:t>
            </a:r>
            <a:endParaRPr lang="en-US" altLang="ja-JP" sz="1100" dirty="0"/>
          </a:p>
          <a:p>
            <a:pPr marL="742950" lvl="1" indent="-285750">
              <a:spcBef>
                <a:spcPts val="300"/>
              </a:spcBef>
              <a:buFont typeface="Wingdings" panose="05000000000000000000" pitchFamily="2" charset="2"/>
              <a:buChar char="Ø"/>
            </a:pPr>
            <a:r>
              <a:rPr kumimoji="1" lang="en-US" altLang="ja-JP" sz="1100" dirty="0"/>
              <a:t>2023</a:t>
            </a:r>
            <a:r>
              <a:rPr kumimoji="1" lang="ja-JP" altLang="en-US" sz="1100" dirty="0"/>
              <a:t>年</a:t>
            </a:r>
            <a:r>
              <a:rPr kumimoji="1" lang="en-US" altLang="ja-JP" sz="1100" dirty="0"/>
              <a:t>11</a:t>
            </a:r>
            <a:r>
              <a:rPr kumimoji="1" lang="ja-JP" altLang="en-US" sz="1100" dirty="0"/>
              <a:t>月：</a:t>
            </a:r>
            <a:r>
              <a:rPr kumimoji="1" lang="en-US" altLang="ja-JP" sz="1100" dirty="0"/>
              <a:t>ver3.0</a:t>
            </a:r>
            <a:r>
              <a:rPr kumimoji="1" lang="ja-JP" altLang="en-US" sz="1100" dirty="0"/>
              <a:t>　（</a:t>
            </a:r>
            <a:r>
              <a:rPr kumimoji="1" lang="en-US" altLang="ja-JP" sz="1100" dirty="0"/>
              <a:t>2022</a:t>
            </a:r>
            <a:r>
              <a:rPr kumimoji="1" lang="ja-JP" altLang="en-US" sz="1100" dirty="0"/>
              <a:t>年度「</a:t>
            </a:r>
            <a:r>
              <a:rPr kumimoji="1" lang="en-US" altLang="ja-JP" sz="1100" dirty="0"/>
              <a:t>Trusted Web</a:t>
            </a:r>
            <a:r>
              <a:rPr kumimoji="1" lang="ja-JP" altLang="en-US" sz="1100" dirty="0"/>
              <a:t>共同開発支援事業」の結果・フィードバックを踏まえてアーキテクチャを再構築するとともに、それを車の両輪として支えるガバナンスのあり方を提示）</a:t>
            </a:r>
          </a:p>
          <a:p>
            <a:pPr marL="285750" indent="-285750">
              <a:spcBef>
                <a:spcPts val="300"/>
              </a:spcBef>
              <a:buFont typeface="Wingdings" panose="05000000000000000000" pitchFamily="2" charset="2"/>
              <a:buChar char="n"/>
            </a:pPr>
            <a:r>
              <a:rPr lang="ja-JP" altLang="en-US" sz="1400" dirty="0"/>
              <a:t>また、ホワイトぺーパー</a:t>
            </a:r>
            <a:r>
              <a:rPr lang="en-US" altLang="ja-JP" sz="1400" dirty="0"/>
              <a:t>ver3.0</a:t>
            </a:r>
            <a:r>
              <a:rPr lang="ja-JP" altLang="en-US" sz="1400" dirty="0"/>
              <a:t>は、</a:t>
            </a:r>
            <a:r>
              <a:rPr lang="en-US" altLang="ja-JP" sz="1400" dirty="0"/>
              <a:t>Trusted Web</a:t>
            </a:r>
            <a:r>
              <a:rPr lang="ja-JP" altLang="en-US" sz="1400" dirty="0"/>
              <a:t>の考え方のビジネスへの適用、実装を分かりやすく理解するためのガイダンスとして作成され、多様な事業者やエンジニアが取り組む際に素材として活用できるように、「概要／コンセプト編」、「ユースケース編」、「実装編」の３つのパートに分冊化するとともに、</a:t>
            </a:r>
            <a:r>
              <a:rPr lang="en-US" altLang="ja-JP" sz="1400" dirty="0"/>
              <a:t>GitHub</a:t>
            </a:r>
            <a:r>
              <a:rPr lang="ja-JP" altLang="en-US" sz="1400" dirty="0"/>
              <a:t>上で「実装ガイドライン」の公開を行っている</a:t>
            </a:r>
            <a:endParaRPr lang="en-US" altLang="ja-JP" sz="1400" dirty="0"/>
          </a:p>
          <a:p>
            <a:pPr marL="285750" indent="-285750">
              <a:spcBef>
                <a:spcPts val="300"/>
              </a:spcBef>
              <a:buFont typeface="Wingdings" panose="05000000000000000000" pitchFamily="2" charset="2"/>
              <a:buChar char="n"/>
            </a:pPr>
            <a:r>
              <a:rPr lang="en-US" altLang="ja-JP" sz="1400" dirty="0"/>
              <a:t>2023</a:t>
            </a:r>
            <a:r>
              <a:rPr kumimoji="1" lang="ja-JP" altLang="en-US" sz="1400" dirty="0"/>
              <a:t>年度もユースケース実証を踏まえて、</a:t>
            </a:r>
            <a:r>
              <a:rPr kumimoji="1" lang="en-US" altLang="ja-JP" sz="1400" dirty="0"/>
              <a:t>Trusted Web</a:t>
            </a:r>
            <a:r>
              <a:rPr kumimoji="1" lang="ja-JP" altLang="en-US" sz="1400" dirty="0"/>
              <a:t>実装における課題抽出を行い</a:t>
            </a:r>
            <a:r>
              <a:rPr kumimoji="1" lang="en-US" altLang="ja-JP" sz="1400" dirty="0"/>
              <a:t>Trusted Web</a:t>
            </a:r>
            <a:r>
              <a:rPr kumimoji="1" lang="ja-JP" altLang="en-US" sz="1400" dirty="0"/>
              <a:t>の具現化に向けた取組を推進させていくことが求められている</a:t>
            </a:r>
            <a:endParaRPr kumimoji="1" lang="en-US" altLang="ja-JP" sz="1400" dirty="0"/>
          </a:p>
        </p:txBody>
      </p:sp>
      <p:sp>
        <p:nvSpPr>
          <p:cNvPr id="5" name="正方形/長方形 4">
            <a:extLst>
              <a:ext uri="{FF2B5EF4-FFF2-40B4-BE49-F238E27FC236}">
                <a16:creationId xmlns:a16="http://schemas.microsoft.com/office/drawing/2014/main" id="{822E6B6B-D8EA-19DD-FBEB-D494C6988C7E}"/>
              </a:ext>
            </a:extLst>
          </p:cNvPr>
          <p:cNvSpPr/>
          <p:nvPr/>
        </p:nvSpPr>
        <p:spPr>
          <a:xfrm>
            <a:off x="273050" y="810824"/>
            <a:ext cx="2108200" cy="307777"/>
          </a:xfrm>
          <a:prstGeom prst="rect">
            <a:avLst/>
          </a:prstGeom>
          <a:solidFill>
            <a:schemeClr val="accent1"/>
          </a:solidFill>
          <a:ln w="1270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sz="1600" dirty="0">
                <a:solidFill>
                  <a:schemeClr val="bg1"/>
                </a:solidFill>
              </a:rPr>
              <a:t>背景</a:t>
            </a:r>
          </a:p>
        </p:txBody>
      </p:sp>
      <p:sp>
        <p:nvSpPr>
          <p:cNvPr id="7" name="正方形/長方形 6">
            <a:extLst>
              <a:ext uri="{FF2B5EF4-FFF2-40B4-BE49-F238E27FC236}">
                <a16:creationId xmlns:a16="http://schemas.microsoft.com/office/drawing/2014/main" id="{86C9DA1E-D8A3-862F-3AD5-802A33D2FDDC}"/>
              </a:ext>
            </a:extLst>
          </p:cNvPr>
          <p:cNvSpPr/>
          <p:nvPr/>
        </p:nvSpPr>
        <p:spPr>
          <a:xfrm>
            <a:off x="273050" y="5119487"/>
            <a:ext cx="2108200" cy="307777"/>
          </a:xfrm>
          <a:prstGeom prst="rect">
            <a:avLst/>
          </a:prstGeom>
          <a:solidFill>
            <a:schemeClr val="accent1"/>
          </a:solidFill>
          <a:ln w="1270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600" dirty="0">
                <a:solidFill>
                  <a:schemeClr val="bg1"/>
                </a:solidFill>
              </a:rPr>
              <a:t>目的</a:t>
            </a:r>
            <a:endParaRPr kumimoji="1" lang="ja-JP" altLang="en-US" sz="1600" dirty="0">
              <a:solidFill>
                <a:schemeClr val="bg1"/>
              </a:solidFill>
            </a:endParaRPr>
          </a:p>
        </p:txBody>
      </p:sp>
      <p:sp>
        <p:nvSpPr>
          <p:cNvPr id="10" name="正方形/長方形 9">
            <a:extLst>
              <a:ext uri="{FF2B5EF4-FFF2-40B4-BE49-F238E27FC236}">
                <a16:creationId xmlns:a16="http://schemas.microsoft.com/office/drawing/2014/main" id="{8E555B38-3D72-5160-BEC5-34B80FA2BB08}"/>
              </a:ext>
            </a:extLst>
          </p:cNvPr>
          <p:cNvSpPr/>
          <p:nvPr/>
        </p:nvSpPr>
        <p:spPr>
          <a:xfrm>
            <a:off x="273050" y="5444864"/>
            <a:ext cx="9359899" cy="1076252"/>
          </a:xfrm>
          <a:prstGeom prst="rect">
            <a:avLst/>
          </a:prstGeom>
          <a:solidFill>
            <a:schemeClr val="bg1">
              <a:lumMod val="95000"/>
            </a:schemeClr>
          </a:solidFill>
          <a:ln w="1270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lIns="36000" rIns="36000" rtlCol="0" anchor="t" anchorCtr="0"/>
          <a:lstStyle/>
          <a:p>
            <a:pPr marL="285750" indent="-285750">
              <a:spcBef>
                <a:spcPts val="300"/>
              </a:spcBef>
              <a:buFont typeface="Wingdings" panose="05000000000000000000" pitchFamily="2" charset="2"/>
              <a:buChar char="n"/>
            </a:pPr>
            <a:r>
              <a:rPr lang="ja-JP" altLang="en-US" sz="1400" dirty="0"/>
              <a:t>以下観点で</a:t>
            </a:r>
            <a:r>
              <a:rPr lang="en-US" altLang="ja-JP" sz="1400" dirty="0"/>
              <a:t>Trusted Web </a:t>
            </a:r>
            <a:r>
              <a:rPr lang="ja-JP" altLang="en-US" sz="1400" dirty="0"/>
              <a:t>の実現に向けたユースケース実証事業の整理・分析を行うこと</a:t>
            </a:r>
            <a:endParaRPr lang="en-US" altLang="ja-JP" sz="1400" dirty="0"/>
          </a:p>
          <a:p>
            <a:pPr marL="742950" lvl="1" indent="-285750">
              <a:spcBef>
                <a:spcPts val="300"/>
              </a:spcBef>
              <a:buFont typeface="+mj-lt"/>
              <a:buAutoNum type="arabicPeriod"/>
            </a:pPr>
            <a:r>
              <a:rPr lang="en-US" altLang="ja-JP" sz="1400" dirty="0"/>
              <a:t>UC</a:t>
            </a:r>
            <a:r>
              <a:rPr lang="ja-JP" altLang="en-US" sz="1400" dirty="0"/>
              <a:t>の成果や課題をわかりやすく整理し、</a:t>
            </a:r>
            <a:r>
              <a:rPr lang="en-US" altLang="ja-JP" sz="1400" dirty="0"/>
              <a:t>Trusted Web</a:t>
            </a:r>
            <a:r>
              <a:rPr lang="ja-JP" altLang="en-US" sz="1400" dirty="0"/>
              <a:t>を発信すること</a:t>
            </a:r>
            <a:endParaRPr lang="en-US" altLang="ja-JP" sz="1400" dirty="0"/>
          </a:p>
          <a:p>
            <a:pPr marL="742950" lvl="1" indent="-285750">
              <a:spcBef>
                <a:spcPts val="300"/>
              </a:spcBef>
              <a:buFont typeface="+mj-lt"/>
              <a:buAutoNum type="arabicPeriod"/>
            </a:pPr>
            <a:r>
              <a:rPr lang="ja-JP" altLang="en-US" sz="1400" dirty="0"/>
              <a:t>事業者が</a:t>
            </a:r>
            <a:r>
              <a:rPr lang="en-US" altLang="ja-JP" sz="1400" dirty="0"/>
              <a:t>Trusted Web</a:t>
            </a:r>
            <a:r>
              <a:rPr lang="ja-JP" altLang="en-US" sz="1400" dirty="0"/>
              <a:t>を実装する際の課題整理・普及に向けて必要な取り組み・環境整備等の提言を行うこと</a:t>
            </a:r>
            <a:endParaRPr lang="en-US" altLang="ja-JP" sz="1400" dirty="0"/>
          </a:p>
        </p:txBody>
      </p:sp>
    </p:spTree>
    <p:extLst>
      <p:ext uri="{BB962C8B-B14F-4D97-AF65-F5344CB8AC3E}">
        <p14:creationId xmlns:p14="http://schemas.microsoft.com/office/powerpoint/2010/main" val="36957897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オブジェクト 3" hidden="1">
            <a:extLst>
              <a:ext uri="{FF2B5EF4-FFF2-40B4-BE49-F238E27FC236}">
                <a16:creationId xmlns:a16="http://schemas.microsoft.com/office/drawing/2014/main" id="{AE04E25F-3FFD-4C31-A19B-B65A96A887CC}"/>
              </a:ext>
            </a:extLst>
          </p:cNvPr>
          <p:cNvGraphicFramePr>
            <a:graphicFrameLocks noChangeAspect="1"/>
          </p:cNvGraphicFramePr>
          <p:nvPr>
            <p:custDataLst>
              <p:tags r:id="rId1"/>
            </p:custDataLst>
            <p:extLst>
              <p:ext uri="{D42A27DB-BD31-4B8C-83A1-F6EECF244321}">
                <p14:modId xmlns:p14="http://schemas.microsoft.com/office/powerpoint/2010/main" val="17039654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624" imgH="623" progId="TCLayout.ActiveDocument.1">
                  <p:embed/>
                </p:oleObj>
              </mc:Choice>
              <mc:Fallback>
                <p:oleObj name="think-cell スライド" r:id="rId4" imgW="624" imgH="623" progId="TCLayout.ActiveDocument.1">
                  <p:embed/>
                  <p:pic>
                    <p:nvPicPr>
                      <p:cNvPr id="4" name="オブジェクト 3" hidden="1">
                        <a:extLst>
                          <a:ext uri="{FF2B5EF4-FFF2-40B4-BE49-F238E27FC236}">
                            <a16:creationId xmlns:a16="http://schemas.microsoft.com/office/drawing/2014/main" id="{AE04E25F-3FFD-4C31-A19B-B65A96A887C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D3C692FE-B352-4645-BC39-2F63B635E01F}"/>
              </a:ext>
            </a:extLst>
          </p:cNvPr>
          <p:cNvSpPr>
            <a:spLocks noGrp="1"/>
          </p:cNvSpPr>
          <p:nvPr>
            <p:ph type="title"/>
          </p:nvPr>
        </p:nvSpPr>
        <p:spPr/>
        <p:txBody>
          <a:bodyPr vert="horz"/>
          <a:lstStyle/>
          <a:p>
            <a:r>
              <a:rPr kumimoji="1" lang="en-US" altLang="ja-JP" dirty="0"/>
              <a:t>2. </a:t>
            </a:r>
            <a:r>
              <a:rPr kumimoji="1" lang="ja-JP" altLang="en-US" dirty="0"/>
              <a:t>実施アプローチ</a:t>
            </a:r>
          </a:p>
        </p:txBody>
      </p:sp>
      <p:sp>
        <p:nvSpPr>
          <p:cNvPr id="9" name="テキスト プレースホルダー 8">
            <a:extLst>
              <a:ext uri="{FF2B5EF4-FFF2-40B4-BE49-F238E27FC236}">
                <a16:creationId xmlns:a16="http://schemas.microsoft.com/office/drawing/2014/main" id="{6C1403AB-9576-5200-77E3-0E57C40CB01C}"/>
              </a:ext>
            </a:extLst>
          </p:cNvPr>
          <p:cNvSpPr>
            <a:spLocks noGrp="1"/>
          </p:cNvSpPr>
          <p:nvPr>
            <p:ph type="body" sz="quarter" idx="10"/>
          </p:nvPr>
        </p:nvSpPr>
        <p:spPr/>
        <p:txBody>
          <a:bodyPr/>
          <a:lstStyle/>
          <a:p>
            <a:r>
              <a:rPr lang="en-US" altLang="ja-JP" sz="1050" dirty="0"/>
              <a:t>2. </a:t>
            </a:r>
            <a:r>
              <a:rPr lang="ja-JP" altLang="en-US" sz="1050" dirty="0"/>
              <a:t>実施アプローチ</a:t>
            </a:r>
            <a:endParaRPr kumimoji="1" lang="ja-JP" altLang="en-US" dirty="0"/>
          </a:p>
        </p:txBody>
      </p:sp>
      <p:grpSp>
        <p:nvGrpSpPr>
          <p:cNvPr id="12" name="グループ化 11">
            <a:extLst>
              <a:ext uri="{FF2B5EF4-FFF2-40B4-BE49-F238E27FC236}">
                <a16:creationId xmlns:a16="http://schemas.microsoft.com/office/drawing/2014/main" id="{C33A5DBE-9DE3-BD96-B2ED-F8C0EEC4B5F9}"/>
              </a:ext>
            </a:extLst>
          </p:cNvPr>
          <p:cNvGrpSpPr/>
          <p:nvPr/>
        </p:nvGrpSpPr>
        <p:grpSpPr>
          <a:xfrm>
            <a:off x="273049" y="2014690"/>
            <a:ext cx="2834045" cy="246221"/>
            <a:chOff x="273050" y="1170142"/>
            <a:chExt cx="2033922" cy="246221"/>
          </a:xfrm>
        </p:grpSpPr>
        <p:cxnSp>
          <p:nvCxnSpPr>
            <p:cNvPr id="8" name="直線コネクタ 7">
              <a:extLst>
                <a:ext uri="{FF2B5EF4-FFF2-40B4-BE49-F238E27FC236}">
                  <a16:creationId xmlns:a16="http://schemas.microsoft.com/office/drawing/2014/main" id="{83965C7C-FE53-61F0-4EE4-46BE083D756A}"/>
                </a:ext>
              </a:extLst>
            </p:cNvPr>
            <p:cNvCxnSpPr/>
            <p:nvPr/>
          </p:nvCxnSpPr>
          <p:spPr>
            <a:xfrm>
              <a:off x="273050" y="1299039"/>
              <a:ext cx="2033922" cy="0"/>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8B4B90C1-2852-0F11-8E69-FD9603D53994}"/>
                </a:ext>
              </a:extLst>
            </p:cNvPr>
            <p:cNvSpPr txBox="1"/>
            <p:nvPr/>
          </p:nvSpPr>
          <p:spPr>
            <a:xfrm>
              <a:off x="832811" y="1170142"/>
              <a:ext cx="914400" cy="246221"/>
            </a:xfrm>
            <a:prstGeom prst="rect">
              <a:avLst/>
            </a:prstGeom>
            <a:solidFill>
              <a:schemeClr val="bg1"/>
            </a:solidFill>
          </p:spPr>
          <p:txBody>
            <a:bodyPr wrap="square" lIns="0" tIns="0" rIns="0" bIns="0" rtlCol="0">
              <a:spAutoFit/>
            </a:bodyPr>
            <a:lstStyle/>
            <a:p>
              <a:pPr algn="ctr"/>
              <a:r>
                <a:rPr kumimoji="1" lang="ja-JP" altLang="en-US" sz="1600" dirty="0">
                  <a:latin typeface="+mn-ea"/>
                  <a:ea typeface="+mn-ea"/>
                </a:rPr>
                <a:t>インプット</a:t>
              </a:r>
            </a:p>
          </p:txBody>
        </p:sp>
      </p:grpSp>
      <p:sp>
        <p:nvSpPr>
          <p:cNvPr id="19" name="二等辺三角形 18">
            <a:extLst>
              <a:ext uri="{FF2B5EF4-FFF2-40B4-BE49-F238E27FC236}">
                <a16:creationId xmlns:a16="http://schemas.microsoft.com/office/drawing/2014/main" id="{BBBC016E-8C19-B568-CD7E-862EBA19D429}"/>
              </a:ext>
            </a:extLst>
          </p:cNvPr>
          <p:cNvSpPr/>
          <p:nvPr/>
        </p:nvSpPr>
        <p:spPr>
          <a:xfrm rot="5400000">
            <a:off x="2012229" y="4564931"/>
            <a:ext cx="2603625" cy="229914"/>
          </a:xfrm>
          <a:prstGeom prst="triangle">
            <a:avLst/>
          </a:prstGeom>
          <a:solidFill>
            <a:schemeClr val="bg1">
              <a:lumMod val="75000"/>
            </a:schemeClr>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endParaRPr kumimoji="1" lang="ja-JP" altLang="en-US" dirty="0"/>
          </a:p>
        </p:txBody>
      </p:sp>
      <p:grpSp>
        <p:nvGrpSpPr>
          <p:cNvPr id="52" name="グループ化 51">
            <a:extLst>
              <a:ext uri="{FF2B5EF4-FFF2-40B4-BE49-F238E27FC236}">
                <a16:creationId xmlns:a16="http://schemas.microsoft.com/office/drawing/2014/main" id="{E381BE3B-63E8-5468-87BB-38AF9321B93A}"/>
              </a:ext>
            </a:extLst>
          </p:cNvPr>
          <p:cNvGrpSpPr/>
          <p:nvPr/>
        </p:nvGrpSpPr>
        <p:grpSpPr>
          <a:xfrm>
            <a:off x="273049" y="2372335"/>
            <a:ext cx="2834045" cy="4152103"/>
            <a:chOff x="273049" y="1806281"/>
            <a:chExt cx="2834045" cy="3392908"/>
          </a:xfrm>
        </p:grpSpPr>
        <p:sp>
          <p:nvSpPr>
            <p:cNvPr id="13" name="正方形/長方形 12">
              <a:extLst>
                <a:ext uri="{FF2B5EF4-FFF2-40B4-BE49-F238E27FC236}">
                  <a16:creationId xmlns:a16="http://schemas.microsoft.com/office/drawing/2014/main" id="{4DA011FB-5BC8-E95D-21DD-B9A0F41B029B}"/>
                </a:ext>
              </a:extLst>
            </p:cNvPr>
            <p:cNvSpPr/>
            <p:nvPr/>
          </p:nvSpPr>
          <p:spPr>
            <a:xfrm>
              <a:off x="273050" y="2133453"/>
              <a:ext cx="2834044" cy="1016526"/>
            </a:xfrm>
            <a:prstGeom prst="rect">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rtlCol="0" anchor="ctr"/>
            <a:lstStyle/>
            <a:p>
              <a:r>
                <a:rPr kumimoji="1" lang="en-US" altLang="ja-JP" sz="1400" dirty="0"/>
                <a:t>13</a:t>
              </a:r>
              <a:r>
                <a:rPr kumimoji="1" lang="ja-JP" altLang="en-US" sz="1400" dirty="0"/>
                <a:t>件の実証事業を採択し以下取組を実施</a:t>
              </a:r>
              <a:endParaRPr kumimoji="1" lang="en-US" altLang="ja-JP" sz="1400" dirty="0"/>
            </a:p>
            <a:p>
              <a:pPr marL="285750" indent="-285750">
                <a:buFont typeface="Arial" panose="020B0604020202020204" pitchFamily="34" charset="0"/>
                <a:buChar char="•"/>
              </a:pPr>
              <a:r>
                <a:rPr lang="ja-JP" altLang="en-US" sz="1400" dirty="0"/>
                <a:t>ビジネスモデル検討</a:t>
              </a:r>
              <a:endParaRPr lang="en-US" altLang="ja-JP" sz="1400" dirty="0"/>
            </a:p>
            <a:p>
              <a:pPr marL="285750" indent="-285750">
                <a:buFont typeface="Arial" panose="020B0604020202020204" pitchFamily="34" charset="0"/>
                <a:buChar char="•"/>
              </a:pPr>
              <a:r>
                <a:rPr lang="ja-JP" altLang="en-US" sz="1400" dirty="0"/>
                <a:t>プロトタイプシステム企画・開発</a:t>
              </a:r>
              <a:endParaRPr lang="en-US" altLang="ja-JP" sz="1400" dirty="0"/>
            </a:p>
            <a:p>
              <a:pPr marL="285750" indent="-285750">
                <a:buFont typeface="Arial" panose="020B0604020202020204" pitchFamily="34" charset="0"/>
                <a:buChar char="•"/>
              </a:pPr>
              <a:endParaRPr kumimoji="1" lang="ja-JP" altLang="en-US" sz="1400" dirty="0"/>
            </a:p>
          </p:txBody>
        </p:sp>
        <p:sp>
          <p:nvSpPr>
            <p:cNvPr id="14" name="正方形/長方形 13">
              <a:extLst>
                <a:ext uri="{FF2B5EF4-FFF2-40B4-BE49-F238E27FC236}">
                  <a16:creationId xmlns:a16="http://schemas.microsoft.com/office/drawing/2014/main" id="{3E8541CA-09EF-C157-11CA-30D8F20D062C}"/>
                </a:ext>
              </a:extLst>
            </p:cNvPr>
            <p:cNvSpPr/>
            <p:nvPr/>
          </p:nvSpPr>
          <p:spPr>
            <a:xfrm>
              <a:off x="273050" y="4094647"/>
              <a:ext cx="2834044" cy="1104542"/>
            </a:xfrm>
            <a:prstGeom prst="rect">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rtlCol="0" anchor="ctr"/>
            <a:lstStyle/>
            <a:p>
              <a:r>
                <a:rPr kumimoji="1" lang="en-US" altLang="ja-JP" sz="1400" dirty="0"/>
                <a:t>12</a:t>
              </a:r>
              <a:r>
                <a:rPr kumimoji="1" lang="ja-JP" altLang="en-US" sz="1400" dirty="0"/>
                <a:t>件の実証事業を採択し以下取組を実施</a:t>
              </a:r>
              <a:endParaRPr kumimoji="1" lang="en-US" altLang="ja-JP" sz="1400" dirty="0"/>
            </a:p>
            <a:p>
              <a:pPr marL="285750" indent="-285750">
                <a:buFont typeface="Arial" panose="020B0604020202020204" pitchFamily="34" charset="0"/>
                <a:buChar char="•"/>
              </a:pPr>
              <a:r>
                <a:rPr lang="ja-JP" altLang="en-US" sz="1400" dirty="0"/>
                <a:t>ビジネスモデル検討</a:t>
              </a:r>
              <a:endParaRPr lang="en-US" altLang="ja-JP" sz="1400" dirty="0"/>
            </a:p>
            <a:p>
              <a:pPr marL="285750" indent="-285750">
                <a:buFont typeface="Arial" panose="020B0604020202020204" pitchFamily="34" charset="0"/>
                <a:buChar char="•"/>
              </a:pPr>
              <a:r>
                <a:rPr lang="ja-JP" altLang="en-US" sz="1400" dirty="0"/>
                <a:t>プロトタイプシステム企画・開発</a:t>
              </a:r>
              <a:endParaRPr lang="en-US" altLang="ja-JP" sz="1400" dirty="0"/>
            </a:p>
            <a:p>
              <a:pPr marL="285750" indent="-285750">
                <a:buFont typeface="Arial" panose="020B0604020202020204" pitchFamily="34" charset="0"/>
                <a:buChar char="•"/>
              </a:pPr>
              <a:r>
                <a:rPr lang="ja-JP" altLang="en-US" sz="1400" dirty="0">
                  <a:solidFill>
                    <a:srgbClr val="FF0000"/>
                  </a:solidFill>
                </a:rPr>
                <a:t>ガバナンス・コミュニティ形成</a:t>
              </a:r>
              <a:endParaRPr lang="en-US" altLang="ja-JP" sz="1400" dirty="0">
                <a:solidFill>
                  <a:srgbClr val="FF0000"/>
                </a:solidFill>
              </a:endParaRPr>
            </a:p>
          </p:txBody>
        </p:sp>
        <p:sp>
          <p:nvSpPr>
            <p:cNvPr id="15" name="正方形/長方形 14">
              <a:extLst>
                <a:ext uri="{FF2B5EF4-FFF2-40B4-BE49-F238E27FC236}">
                  <a16:creationId xmlns:a16="http://schemas.microsoft.com/office/drawing/2014/main" id="{0231F935-E026-BA9A-C9C5-0B05CC8CFDF5}"/>
                </a:ext>
              </a:extLst>
            </p:cNvPr>
            <p:cNvSpPr/>
            <p:nvPr/>
          </p:nvSpPr>
          <p:spPr>
            <a:xfrm>
              <a:off x="273049" y="1806281"/>
              <a:ext cx="2834044" cy="327172"/>
            </a:xfrm>
            <a:prstGeom prst="rect">
              <a:avLst/>
            </a:prstGeom>
            <a:solidFill>
              <a:schemeClr val="bg1">
                <a:lumMod val="50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en-US" altLang="ja-JP" sz="1400" b="1" dirty="0">
                  <a:solidFill>
                    <a:schemeClr val="bg1"/>
                  </a:solidFill>
                </a:rPr>
                <a:t>2022</a:t>
              </a:r>
              <a:r>
                <a:rPr kumimoji="1" lang="ja-JP" altLang="en-US" sz="1400" b="1" dirty="0">
                  <a:solidFill>
                    <a:schemeClr val="bg1"/>
                  </a:solidFill>
                </a:rPr>
                <a:t>年度ユースケース実証</a:t>
              </a:r>
            </a:p>
          </p:txBody>
        </p:sp>
        <p:sp>
          <p:nvSpPr>
            <p:cNvPr id="16" name="正方形/長方形 15">
              <a:extLst>
                <a:ext uri="{FF2B5EF4-FFF2-40B4-BE49-F238E27FC236}">
                  <a16:creationId xmlns:a16="http://schemas.microsoft.com/office/drawing/2014/main" id="{763EE7D6-1A31-BB3A-66C6-A3BBCB8A8CA0}"/>
                </a:ext>
              </a:extLst>
            </p:cNvPr>
            <p:cNvSpPr/>
            <p:nvPr/>
          </p:nvSpPr>
          <p:spPr>
            <a:xfrm>
              <a:off x="273049" y="3767475"/>
              <a:ext cx="2834044" cy="327172"/>
            </a:xfrm>
            <a:prstGeom prst="rect">
              <a:avLst/>
            </a:prstGeom>
            <a:solidFill>
              <a:schemeClr val="accent1"/>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en-US" altLang="ja-JP" sz="1400" b="1" dirty="0">
                  <a:solidFill>
                    <a:schemeClr val="bg1"/>
                  </a:solidFill>
                </a:rPr>
                <a:t>2023</a:t>
              </a:r>
              <a:r>
                <a:rPr kumimoji="1" lang="ja-JP" altLang="en-US" sz="1400" b="1" dirty="0">
                  <a:solidFill>
                    <a:schemeClr val="bg1"/>
                  </a:solidFill>
                </a:rPr>
                <a:t>年度ユースケース実証</a:t>
              </a:r>
            </a:p>
          </p:txBody>
        </p:sp>
        <p:cxnSp>
          <p:nvCxnSpPr>
            <p:cNvPr id="22" name="直線矢印コネクタ 21">
              <a:extLst>
                <a:ext uri="{FF2B5EF4-FFF2-40B4-BE49-F238E27FC236}">
                  <a16:creationId xmlns:a16="http://schemas.microsoft.com/office/drawing/2014/main" id="{3328C26C-A97D-3D0A-4F8A-B882866B0246}"/>
                </a:ext>
              </a:extLst>
            </p:cNvPr>
            <p:cNvCxnSpPr>
              <a:cxnSpLocks/>
              <a:stCxn id="13" idx="2"/>
              <a:endCxn id="16" idx="0"/>
            </p:cNvCxnSpPr>
            <p:nvPr/>
          </p:nvCxnSpPr>
          <p:spPr>
            <a:xfrm flipH="1">
              <a:off x="1690071" y="3149979"/>
              <a:ext cx="1" cy="617496"/>
            </a:xfrm>
            <a:prstGeom prst="straightConnector1">
              <a:avLst/>
            </a:prstGeom>
            <a:ln w="127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3" name="テキスト ボックス 22">
              <a:extLst>
                <a:ext uri="{FF2B5EF4-FFF2-40B4-BE49-F238E27FC236}">
                  <a16:creationId xmlns:a16="http://schemas.microsoft.com/office/drawing/2014/main" id="{57F90216-1D90-5DC7-8A57-A0382ADAFB0F}"/>
                </a:ext>
              </a:extLst>
            </p:cNvPr>
            <p:cNvSpPr txBox="1"/>
            <p:nvPr/>
          </p:nvSpPr>
          <p:spPr>
            <a:xfrm>
              <a:off x="580440" y="3372918"/>
              <a:ext cx="2238115" cy="176051"/>
            </a:xfrm>
            <a:prstGeom prst="rect">
              <a:avLst/>
            </a:prstGeom>
            <a:solidFill>
              <a:schemeClr val="bg1"/>
            </a:solidFill>
          </p:spPr>
          <p:txBody>
            <a:bodyPr wrap="square" lIns="0" tIns="0" rIns="0" bIns="0" rtlCol="0">
              <a:spAutoFit/>
            </a:bodyPr>
            <a:lstStyle/>
            <a:p>
              <a:pPr algn="ctr"/>
              <a:r>
                <a:rPr kumimoji="1" lang="ja-JP" altLang="en-US" sz="1400" dirty="0">
                  <a:latin typeface="+mn-ea"/>
                  <a:ea typeface="+mn-ea"/>
                </a:rPr>
                <a:t>取組内容のブラッシュアップ</a:t>
              </a:r>
            </a:p>
          </p:txBody>
        </p:sp>
      </p:grpSp>
      <p:grpSp>
        <p:nvGrpSpPr>
          <p:cNvPr id="27" name="グループ化 26">
            <a:extLst>
              <a:ext uri="{FF2B5EF4-FFF2-40B4-BE49-F238E27FC236}">
                <a16:creationId xmlns:a16="http://schemas.microsoft.com/office/drawing/2014/main" id="{D7D3A556-8500-6C68-38E5-1AD0F4F7D1CD}"/>
              </a:ext>
            </a:extLst>
          </p:cNvPr>
          <p:cNvGrpSpPr/>
          <p:nvPr/>
        </p:nvGrpSpPr>
        <p:grpSpPr>
          <a:xfrm>
            <a:off x="3552234" y="2024066"/>
            <a:ext cx="6080715" cy="246221"/>
            <a:chOff x="273050" y="1179518"/>
            <a:chExt cx="2033922" cy="246221"/>
          </a:xfrm>
        </p:grpSpPr>
        <p:cxnSp>
          <p:nvCxnSpPr>
            <p:cNvPr id="28" name="直線コネクタ 27">
              <a:extLst>
                <a:ext uri="{FF2B5EF4-FFF2-40B4-BE49-F238E27FC236}">
                  <a16:creationId xmlns:a16="http://schemas.microsoft.com/office/drawing/2014/main" id="{870A113B-E26F-69DC-CEDD-559F0DD914AF}"/>
                </a:ext>
              </a:extLst>
            </p:cNvPr>
            <p:cNvCxnSpPr/>
            <p:nvPr/>
          </p:nvCxnSpPr>
          <p:spPr>
            <a:xfrm>
              <a:off x="273050" y="1299039"/>
              <a:ext cx="2033922" cy="0"/>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9" name="テキスト ボックス 28">
              <a:extLst>
                <a:ext uri="{FF2B5EF4-FFF2-40B4-BE49-F238E27FC236}">
                  <a16:creationId xmlns:a16="http://schemas.microsoft.com/office/drawing/2014/main" id="{55E6D2CC-8D53-71BA-07E9-62914FF44FDA}"/>
                </a:ext>
              </a:extLst>
            </p:cNvPr>
            <p:cNvSpPr txBox="1"/>
            <p:nvPr/>
          </p:nvSpPr>
          <p:spPr>
            <a:xfrm>
              <a:off x="1052929" y="1179518"/>
              <a:ext cx="474161" cy="246221"/>
            </a:xfrm>
            <a:prstGeom prst="rect">
              <a:avLst/>
            </a:prstGeom>
            <a:solidFill>
              <a:schemeClr val="bg1"/>
            </a:solidFill>
          </p:spPr>
          <p:txBody>
            <a:bodyPr wrap="square" lIns="0" tIns="0" rIns="0" bIns="0" rtlCol="0">
              <a:spAutoFit/>
            </a:bodyPr>
            <a:lstStyle/>
            <a:p>
              <a:pPr algn="ctr"/>
              <a:r>
                <a:rPr kumimoji="1" lang="ja-JP" altLang="en-US" sz="1600" dirty="0">
                  <a:latin typeface="+mn-ea"/>
                  <a:ea typeface="+mn-ea"/>
                </a:rPr>
                <a:t>分析方針</a:t>
              </a:r>
            </a:p>
          </p:txBody>
        </p:sp>
      </p:grpSp>
      <p:sp>
        <p:nvSpPr>
          <p:cNvPr id="38" name="正方形/長方形 37">
            <a:extLst>
              <a:ext uri="{FF2B5EF4-FFF2-40B4-BE49-F238E27FC236}">
                <a16:creationId xmlns:a16="http://schemas.microsoft.com/office/drawing/2014/main" id="{1D1B7A91-DB22-63BB-7C54-097524F14FF4}"/>
              </a:ext>
            </a:extLst>
          </p:cNvPr>
          <p:cNvSpPr/>
          <p:nvPr/>
        </p:nvSpPr>
        <p:spPr>
          <a:xfrm>
            <a:off x="5991629" y="2372335"/>
            <a:ext cx="3641319" cy="246220"/>
          </a:xfrm>
          <a:prstGeom prst="rect">
            <a:avLst/>
          </a:prstGeom>
          <a:solidFill>
            <a:schemeClr val="tx2"/>
          </a:solidFill>
          <a:ln w="12700">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sz="1400" dirty="0">
                <a:solidFill>
                  <a:schemeClr val="bg1"/>
                </a:solidFill>
              </a:rPr>
              <a:t>分析観点</a:t>
            </a:r>
          </a:p>
        </p:txBody>
      </p:sp>
      <p:grpSp>
        <p:nvGrpSpPr>
          <p:cNvPr id="55" name="グループ化 54">
            <a:extLst>
              <a:ext uri="{FF2B5EF4-FFF2-40B4-BE49-F238E27FC236}">
                <a16:creationId xmlns:a16="http://schemas.microsoft.com/office/drawing/2014/main" id="{77BF2663-27A4-CD38-6025-D3993987BBD1}"/>
              </a:ext>
            </a:extLst>
          </p:cNvPr>
          <p:cNvGrpSpPr/>
          <p:nvPr/>
        </p:nvGrpSpPr>
        <p:grpSpPr>
          <a:xfrm>
            <a:off x="3552234" y="2673056"/>
            <a:ext cx="6080713" cy="3851566"/>
            <a:chOff x="3552234" y="2396831"/>
            <a:chExt cx="6080713" cy="4272465"/>
          </a:xfrm>
        </p:grpSpPr>
        <p:sp>
          <p:nvSpPr>
            <p:cNvPr id="30" name="正方形/長方形 29">
              <a:extLst>
                <a:ext uri="{FF2B5EF4-FFF2-40B4-BE49-F238E27FC236}">
                  <a16:creationId xmlns:a16="http://schemas.microsoft.com/office/drawing/2014/main" id="{396E1BC7-67AB-7842-3FD1-24E304D18FBF}"/>
                </a:ext>
              </a:extLst>
            </p:cNvPr>
            <p:cNvSpPr/>
            <p:nvPr/>
          </p:nvSpPr>
          <p:spPr>
            <a:xfrm>
              <a:off x="3552235" y="2396831"/>
              <a:ext cx="2396078" cy="580697"/>
            </a:xfrm>
            <a:prstGeom prst="rect">
              <a:avLst/>
            </a:prstGeom>
            <a:solidFill>
              <a:schemeClr val="accent5">
                <a:lumMod val="20000"/>
                <a:lumOff val="80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sz="1400" dirty="0"/>
                <a:t>基本情報</a:t>
              </a:r>
            </a:p>
          </p:txBody>
        </p:sp>
        <p:sp>
          <p:nvSpPr>
            <p:cNvPr id="45" name="正方形/長方形 44">
              <a:extLst>
                <a:ext uri="{FF2B5EF4-FFF2-40B4-BE49-F238E27FC236}">
                  <a16:creationId xmlns:a16="http://schemas.microsoft.com/office/drawing/2014/main" id="{29A4A116-3549-EA6B-DC27-930EDC79A0D1}"/>
                </a:ext>
              </a:extLst>
            </p:cNvPr>
            <p:cNvSpPr/>
            <p:nvPr/>
          </p:nvSpPr>
          <p:spPr>
            <a:xfrm>
              <a:off x="5991629" y="2396831"/>
              <a:ext cx="3641318" cy="580697"/>
            </a:xfrm>
            <a:prstGeom prst="rect">
              <a:avLst/>
            </a:prstGeom>
            <a:solidFill>
              <a:schemeClr val="bg1">
                <a:lumMod val="95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rtlCol="0" anchor="ctr"/>
            <a:lstStyle/>
            <a:p>
              <a:r>
                <a:rPr kumimoji="1" lang="ja-JP" altLang="en-US" sz="1400" dirty="0"/>
                <a:t>ー</a:t>
              </a:r>
            </a:p>
          </p:txBody>
        </p:sp>
        <p:sp>
          <p:nvSpPr>
            <p:cNvPr id="40" name="楕円 39">
              <a:extLst>
                <a:ext uri="{FF2B5EF4-FFF2-40B4-BE49-F238E27FC236}">
                  <a16:creationId xmlns:a16="http://schemas.microsoft.com/office/drawing/2014/main" id="{DD8E5066-0BC4-78D8-38BD-6328FF07EF26}"/>
                </a:ext>
              </a:extLst>
            </p:cNvPr>
            <p:cNvSpPr/>
            <p:nvPr/>
          </p:nvSpPr>
          <p:spPr>
            <a:xfrm>
              <a:off x="3552234" y="2412821"/>
              <a:ext cx="288000" cy="319472"/>
            </a:xfrm>
            <a:prstGeom prst="ellipse">
              <a:avLst/>
            </a:prstGeom>
            <a:solidFill>
              <a:schemeClr val="accent1"/>
            </a:solidFill>
            <a:ln w="1270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200" b="1" dirty="0">
                  <a:solidFill>
                    <a:schemeClr val="bg1"/>
                  </a:solidFill>
                </a:rPr>
                <a:t>3</a:t>
              </a:r>
              <a:endParaRPr kumimoji="1" lang="ja-JP" altLang="en-US" sz="1200" b="1" dirty="0">
                <a:solidFill>
                  <a:schemeClr val="bg1"/>
                </a:solidFill>
              </a:endParaRPr>
            </a:p>
          </p:txBody>
        </p:sp>
        <p:sp>
          <p:nvSpPr>
            <p:cNvPr id="31" name="正方形/長方形 30">
              <a:extLst>
                <a:ext uri="{FF2B5EF4-FFF2-40B4-BE49-F238E27FC236}">
                  <a16:creationId xmlns:a16="http://schemas.microsoft.com/office/drawing/2014/main" id="{32E62FD7-0911-C3F3-66EA-5271B75BC254}"/>
                </a:ext>
              </a:extLst>
            </p:cNvPr>
            <p:cNvSpPr/>
            <p:nvPr/>
          </p:nvSpPr>
          <p:spPr>
            <a:xfrm>
              <a:off x="3552235" y="3053805"/>
              <a:ext cx="775333" cy="2790466"/>
            </a:xfrm>
            <a:prstGeom prst="rect">
              <a:avLst/>
            </a:prstGeom>
            <a:solidFill>
              <a:schemeClr val="accent5">
                <a:lumMod val="20000"/>
                <a:lumOff val="80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400" dirty="0"/>
                <a:t>実証結果</a:t>
              </a:r>
              <a:endParaRPr lang="en-US" altLang="ja-JP" sz="1400" dirty="0"/>
            </a:p>
            <a:p>
              <a:pPr algn="ctr"/>
              <a:r>
                <a:rPr lang="ja-JP" altLang="en-US" sz="1400" dirty="0"/>
                <a:t>整理</a:t>
              </a:r>
              <a:endParaRPr kumimoji="1" lang="ja-JP" altLang="en-US" sz="1400" dirty="0"/>
            </a:p>
          </p:txBody>
        </p:sp>
        <p:sp>
          <p:nvSpPr>
            <p:cNvPr id="32" name="正方形/長方形 31">
              <a:extLst>
                <a:ext uri="{FF2B5EF4-FFF2-40B4-BE49-F238E27FC236}">
                  <a16:creationId xmlns:a16="http://schemas.microsoft.com/office/drawing/2014/main" id="{119B5C9C-FF9C-E1B5-65E6-761224F2ED68}"/>
                </a:ext>
              </a:extLst>
            </p:cNvPr>
            <p:cNvSpPr/>
            <p:nvPr/>
          </p:nvSpPr>
          <p:spPr>
            <a:xfrm>
              <a:off x="3552235" y="5913249"/>
              <a:ext cx="2396078" cy="756047"/>
            </a:xfrm>
            <a:prstGeom prst="rect">
              <a:avLst/>
            </a:prstGeom>
            <a:solidFill>
              <a:schemeClr val="accent5">
                <a:lumMod val="20000"/>
                <a:lumOff val="80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en-US" altLang="ja-JP" sz="1400" dirty="0"/>
                <a:t>Trusted Web</a:t>
              </a:r>
              <a:r>
                <a:rPr kumimoji="1" lang="ja-JP" altLang="en-US" sz="1400" dirty="0"/>
                <a:t>に</a:t>
              </a:r>
              <a:endParaRPr kumimoji="1" lang="en-US" altLang="ja-JP" sz="1400" dirty="0"/>
            </a:p>
            <a:p>
              <a:pPr algn="ctr"/>
              <a:r>
                <a:rPr lang="ja-JP" altLang="en-US" sz="1400" dirty="0"/>
                <a:t>関する考察</a:t>
              </a:r>
              <a:endParaRPr kumimoji="1" lang="en-US" altLang="ja-JP" sz="1400" dirty="0"/>
            </a:p>
          </p:txBody>
        </p:sp>
        <p:sp>
          <p:nvSpPr>
            <p:cNvPr id="33" name="正方形/長方形 32">
              <a:extLst>
                <a:ext uri="{FF2B5EF4-FFF2-40B4-BE49-F238E27FC236}">
                  <a16:creationId xmlns:a16="http://schemas.microsoft.com/office/drawing/2014/main" id="{66E032AD-3C3E-A648-36A1-7A6F79376D61}"/>
                </a:ext>
              </a:extLst>
            </p:cNvPr>
            <p:cNvSpPr/>
            <p:nvPr/>
          </p:nvSpPr>
          <p:spPr>
            <a:xfrm>
              <a:off x="4372940" y="3056238"/>
              <a:ext cx="1575373" cy="876871"/>
            </a:xfrm>
            <a:prstGeom prst="rect">
              <a:avLst/>
            </a:prstGeom>
            <a:solidFill>
              <a:schemeClr val="accent5">
                <a:lumMod val="20000"/>
                <a:lumOff val="80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400" dirty="0"/>
                <a:t>ビジネスモデル</a:t>
              </a:r>
              <a:endParaRPr kumimoji="1" lang="ja-JP" altLang="en-US" sz="1400" dirty="0"/>
            </a:p>
          </p:txBody>
        </p:sp>
        <p:sp>
          <p:nvSpPr>
            <p:cNvPr id="34" name="正方形/長方形 33">
              <a:extLst>
                <a:ext uri="{FF2B5EF4-FFF2-40B4-BE49-F238E27FC236}">
                  <a16:creationId xmlns:a16="http://schemas.microsoft.com/office/drawing/2014/main" id="{5E8C4717-ADC9-9786-48E9-A7DA1B43933E}"/>
                </a:ext>
              </a:extLst>
            </p:cNvPr>
            <p:cNvSpPr/>
            <p:nvPr/>
          </p:nvSpPr>
          <p:spPr>
            <a:xfrm>
              <a:off x="4372940" y="4011819"/>
              <a:ext cx="1575373" cy="876871"/>
            </a:xfrm>
            <a:prstGeom prst="rect">
              <a:avLst/>
            </a:prstGeom>
            <a:solidFill>
              <a:schemeClr val="accent5">
                <a:lumMod val="20000"/>
                <a:lumOff val="80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400" dirty="0"/>
                <a:t>実装</a:t>
              </a:r>
              <a:r>
                <a:rPr kumimoji="1" lang="ja-JP" altLang="en-US" sz="1400" dirty="0"/>
                <a:t>要件・</a:t>
              </a:r>
              <a:endParaRPr kumimoji="1" lang="en-US" altLang="ja-JP" sz="1400" dirty="0"/>
            </a:p>
            <a:p>
              <a:pPr algn="ctr"/>
              <a:r>
                <a:rPr lang="ja-JP" altLang="en-US" sz="1400" dirty="0"/>
                <a:t>実装アーキテクチャ</a:t>
              </a:r>
              <a:endParaRPr kumimoji="1" lang="ja-JP" altLang="en-US" sz="1400" dirty="0"/>
            </a:p>
          </p:txBody>
        </p:sp>
        <p:sp>
          <p:nvSpPr>
            <p:cNvPr id="35" name="正方形/長方形 34">
              <a:extLst>
                <a:ext uri="{FF2B5EF4-FFF2-40B4-BE49-F238E27FC236}">
                  <a16:creationId xmlns:a16="http://schemas.microsoft.com/office/drawing/2014/main" id="{0FE4F386-F031-6795-8382-418DA9236F44}"/>
                </a:ext>
              </a:extLst>
            </p:cNvPr>
            <p:cNvSpPr/>
            <p:nvPr/>
          </p:nvSpPr>
          <p:spPr>
            <a:xfrm>
              <a:off x="4372940" y="4967400"/>
              <a:ext cx="1575373" cy="876871"/>
            </a:xfrm>
            <a:prstGeom prst="rect">
              <a:avLst/>
            </a:prstGeom>
            <a:solidFill>
              <a:schemeClr val="accent5">
                <a:lumMod val="20000"/>
                <a:lumOff val="80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400" dirty="0"/>
                <a:t>ガバナンス</a:t>
              </a:r>
              <a:endParaRPr kumimoji="1" lang="ja-JP" altLang="en-US" sz="1400" dirty="0"/>
            </a:p>
          </p:txBody>
        </p:sp>
        <p:sp>
          <p:nvSpPr>
            <p:cNvPr id="41" name="楕円 40">
              <a:extLst>
                <a:ext uri="{FF2B5EF4-FFF2-40B4-BE49-F238E27FC236}">
                  <a16:creationId xmlns:a16="http://schemas.microsoft.com/office/drawing/2014/main" id="{2EA8B73D-7E64-2880-170A-CF8EC6D7E5A3}"/>
                </a:ext>
              </a:extLst>
            </p:cNvPr>
            <p:cNvSpPr/>
            <p:nvPr/>
          </p:nvSpPr>
          <p:spPr>
            <a:xfrm>
              <a:off x="4372939" y="3071299"/>
              <a:ext cx="288000" cy="319472"/>
            </a:xfrm>
            <a:prstGeom prst="ellipse">
              <a:avLst/>
            </a:prstGeom>
            <a:solidFill>
              <a:schemeClr val="accent1"/>
            </a:solidFill>
            <a:ln w="1270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en-US" altLang="ja-JP" sz="1200" b="1" dirty="0">
                  <a:solidFill>
                    <a:schemeClr val="bg1"/>
                  </a:solidFill>
                </a:rPr>
                <a:t>4</a:t>
              </a:r>
              <a:endParaRPr kumimoji="1" lang="ja-JP" altLang="en-US" sz="1200" b="1" dirty="0">
                <a:solidFill>
                  <a:schemeClr val="bg1"/>
                </a:solidFill>
              </a:endParaRPr>
            </a:p>
          </p:txBody>
        </p:sp>
        <p:sp>
          <p:nvSpPr>
            <p:cNvPr id="42" name="楕円 41">
              <a:extLst>
                <a:ext uri="{FF2B5EF4-FFF2-40B4-BE49-F238E27FC236}">
                  <a16:creationId xmlns:a16="http://schemas.microsoft.com/office/drawing/2014/main" id="{B7440D82-938B-623F-A2B1-96517B6F5C3A}"/>
                </a:ext>
              </a:extLst>
            </p:cNvPr>
            <p:cNvSpPr/>
            <p:nvPr/>
          </p:nvSpPr>
          <p:spPr>
            <a:xfrm>
              <a:off x="4372939" y="4005406"/>
              <a:ext cx="288000" cy="319472"/>
            </a:xfrm>
            <a:prstGeom prst="ellipse">
              <a:avLst/>
            </a:prstGeom>
            <a:solidFill>
              <a:schemeClr val="accent1"/>
            </a:solidFill>
            <a:ln w="1270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en-US" altLang="ja-JP" sz="1200" b="1" dirty="0">
                  <a:solidFill>
                    <a:schemeClr val="bg1"/>
                  </a:solidFill>
                </a:rPr>
                <a:t>5</a:t>
              </a:r>
              <a:endParaRPr kumimoji="1" lang="ja-JP" altLang="en-US" sz="1200" b="1" dirty="0">
                <a:solidFill>
                  <a:schemeClr val="bg1"/>
                </a:solidFill>
              </a:endParaRPr>
            </a:p>
          </p:txBody>
        </p:sp>
        <p:sp>
          <p:nvSpPr>
            <p:cNvPr id="43" name="楕円 42">
              <a:extLst>
                <a:ext uri="{FF2B5EF4-FFF2-40B4-BE49-F238E27FC236}">
                  <a16:creationId xmlns:a16="http://schemas.microsoft.com/office/drawing/2014/main" id="{6E41C4AD-D75A-E3A2-556D-790987EA41C2}"/>
                </a:ext>
              </a:extLst>
            </p:cNvPr>
            <p:cNvSpPr/>
            <p:nvPr/>
          </p:nvSpPr>
          <p:spPr>
            <a:xfrm>
              <a:off x="4372939" y="4974999"/>
              <a:ext cx="288000" cy="319472"/>
            </a:xfrm>
            <a:prstGeom prst="ellipse">
              <a:avLst/>
            </a:prstGeom>
            <a:solidFill>
              <a:schemeClr val="accent1"/>
            </a:solidFill>
            <a:ln w="1270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200" b="1" dirty="0">
                  <a:solidFill>
                    <a:schemeClr val="bg1"/>
                  </a:solidFill>
                </a:rPr>
                <a:t>6</a:t>
              </a:r>
              <a:endParaRPr kumimoji="1" lang="ja-JP" altLang="en-US" sz="1200" b="1" dirty="0">
                <a:solidFill>
                  <a:schemeClr val="bg1"/>
                </a:solidFill>
              </a:endParaRPr>
            </a:p>
          </p:txBody>
        </p:sp>
        <p:sp>
          <p:nvSpPr>
            <p:cNvPr id="44" name="楕円 43">
              <a:extLst>
                <a:ext uri="{FF2B5EF4-FFF2-40B4-BE49-F238E27FC236}">
                  <a16:creationId xmlns:a16="http://schemas.microsoft.com/office/drawing/2014/main" id="{AA6A5EE1-0319-AC48-6F58-73EE925F9253}"/>
                </a:ext>
              </a:extLst>
            </p:cNvPr>
            <p:cNvSpPr/>
            <p:nvPr/>
          </p:nvSpPr>
          <p:spPr>
            <a:xfrm>
              <a:off x="3552234" y="5920994"/>
              <a:ext cx="288000" cy="319472"/>
            </a:xfrm>
            <a:prstGeom prst="ellipse">
              <a:avLst/>
            </a:prstGeom>
            <a:solidFill>
              <a:schemeClr val="accent1"/>
            </a:solidFill>
            <a:ln w="1270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en-US" altLang="ja-JP" sz="1200" b="1" dirty="0">
                  <a:solidFill>
                    <a:schemeClr val="bg1"/>
                  </a:solidFill>
                </a:rPr>
                <a:t>7</a:t>
              </a:r>
              <a:endParaRPr kumimoji="1" lang="ja-JP" altLang="en-US" sz="1200" b="1" dirty="0">
                <a:solidFill>
                  <a:schemeClr val="bg1"/>
                </a:solidFill>
              </a:endParaRPr>
            </a:p>
          </p:txBody>
        </p:sp>
        <p:sp>
          <p:nvSpPr>
            <p:cNvPr id="46" name="正方形/長方形 45">
              <a:extLst>
                <a:ext uri="{FF2B5EF4-FFF2-40B4-BE49-F238E27FC236}">
                  <a16:creationId xmlns:a16="http://schemas.microsoft.com/office/drawing/2014/main" id="{96A53911-77FA-D2A2-936D-B39107521BE8}"/>
                </a:ext>
              </a:extLst>
            </p:cNvPr>
            <p:cNvSpPr/>
            <p:nvPr/>
          </p:nvSpPr>
          <p:spPr>
            <a:xfrm>
              <a:off x="5991629" y="3053805"/>
              <a:ext cx="3641318" cy="876871"/>
            </a:xfrm>
            <a:prstGeom prst="rect">
              <a:avLst/>
            </a:prstGeom>
            <a:solidFill>
              <a:schemeClr val="bg1">
                <a:lumMod val="95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rtlCol="0" anchor="ctr"/>
            <a:lstStyle/>
            <a:p>
              <a:pPr marL="180975" indent="-180975">
                <a:buFont typeface="Arial" panose="020B0604020202020204" pitchFamily="34" charset="0"/>
                <a:buChar char="•"/>
              </a:pPr>
              <a:r>
                <a:rPr kumimoji="1" lang="ja-JP" altLang="en-US" sz="1400" dirty="0"/>
                <a:t>解決したい課題・ベネフィット</a:t>
              </a:r>
              <a:endParaRPr kumimoji="1" lang="en-US" altLang="ja-JP" sz="1400" dirty="0"/>
            </a:p>
            <a:p>
              <a:pPr marL="180975" indent="-180975">
                <a:buFont typeface="Arial" panose="020B0604020202020204" pitchFamily="34" charset="0"/>
                <a:buChar char="•"/>
              </a:pPr>
              <a:r>
                <a:rPr lang="ja-JP" altLang="en-US" sz="1400" dirty="0"/>
                <a:t>収益モデル</a:t>
              </a:r>
              <a:endParaRPr lang="en-US" altLang="ja-JP" sz="1400" dirty="0"/>
            </a:p>
            <a:p>
              <a:pPr marL="180975" indent="-180975">
                <a:buFont typeface="Arial" panose="020B0604020202020204" pitchFamily="34" charset="0"/>
                <a:buChar char="•"/>
              </a:pPr>
              <a:r>
                <a:rPr lang="ja-JP" altLang="en-US" sz="1400" dirty="0"/>
                <a:t>参画プレイヤー・</a:t>
              </a:r>
              <a:r>
                <a:rPr kumimoji="1" lang="ja-JP" altLang="en-US" sz="1400" dirty="0"/>
                <a:t>ユースケースの広がり</a:t>
              </a:r>
            </a:p>
          </p:txBody>
        </p:sp>
        <p:sp>
          <p:nvSpPr>
            <p:cNvPr id="47" name="正方形/長方形 46">
              <a:extLst>
                <a:ext uri="{FF2B5EF4-FFF2-40B4-BE49-F238E27FC236}">
                  <a16:creationId xmlns:a16="http://schemas.microsoft.com/office/drawing/2014/main" id="{08D60EA3-4B7F-EE1E-AE0D-862734DA888B}"/>
                </a:ext>
              </a:extLst>
            </p:cNvPr>
            <p:cNvSpPr/>
            <p:nvPr/>
          </p:nvSpPr>
          <p:spPr>
            <a:xfrm>
              <a:off x="5991629" y="4006953"/>
              <a:ext cx="3641318" cy="876871"/>
            </a:xfrm>
            <a:prstGeom prst="rect">
              <a:avLst/>
            </a:prstGeom>
            <a:solidFill>
              <a:schemeClr val="bg1">
                <a:lumMod val="95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rtlCol="0" anchor="ctr"/>
            <a:lstStyle/>
            <a:p>
              <a:pPr marL="180975" indent="-180975">
                <a:buFont typeface="Arial" panose="020B0604020202020204" pitchFamily="34" charset="0"/>
                <a:buChar char="•"/>
              </a:pPr>
              <a:r>
                <a:rPr lang="en-US" altLang="ja-JP" sz="1400" dirty="0"/>
                <a:t>2022</a:t>
              </a:r>
              <a:r>
                <a:rPr lang="ja-JP" altLang="en-US" sz="1400" dirty="0"/>
                <a:t>年度と比較して実装の考え方の変化</a:t>
              </a:r>
              <a:endParaRPr lang="en-US" altLang="ja-JP" sz="1400" dirty="0"/>
            </a:p>
            <a:p>
              <a:pPr marL="180975" indent="-180975">
                <a:buFont typeface="Arial" panose="020B0604020202020204" pitchFamily="34" charset="0"/>
                <a:buChar char="•"/>
              </a:pPr>
              <a:r>
                <a:rPr lang="ja-JP" altLang="en-US" sz="1400" dirty="0"/>
                <a:t>実装において活用する規格・技術</a:t>
              </a:r>
              <a:endParaRPr kumimoji="1" lang="ja-JP" altLang="en-US" sz="1400" dirty="0"/>
            </a:p>
          </p:txBody>
        </p:sp>
        <p:sp>
          <p:nvSpPr>
            <p:cNvPr id="49" name="正方形/長方形 48">
              <a:extLst>
                <a:ext uri="{FF2B5EF4-FFF2-40B4-BE49-F238E27FC236}">
                  <a16:creationId xmlns:a16="http://schemas.microsoft.com/office/drawing/2014/main" id="{25AA0E23-4A1C-656B-D6CA-A0251F8E98AB}"/>
                </a:ext>
              </a:extLst>
            </p:cNvPr>
            <p:cNvSpPr/>
            <p:nvPr/>
          </p:nvSpPr>
          <p:spPr>
            <a:xfrm>
              <a:off x="5991629" y="4960101"/>
              <a:ext cx="3641318" cy="876871"/>
            </a:xfrm>
            <a:prstGeom prst="rect">
              <a:avLst/>
            </a:prstGeom>
            <a:solidFill>
              <a:schemeClr val="bg1">
                <a:lumMod val="95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rtlCol="0" anchor="ctr"/>
            <a:lstStyle/>
            <a:p>
              <a:pPr marL="180975" indent="-180975">
                <a:buFont typeface="Arial" panose="020B0604020202020204" pitchFamily="34" charset="0"/>
                <a:buChar char="•"/>
              </a:pPr>
              <a:r>
                <a:rPr lang="ja-JP" altLang="en-US" sz="1400" dirty="0"/>
                <a:t>ルール策定においてベンチマークとした事例</a:t>
              </a:r>
              <a:endParaRPr lang="en-US" altLang="ja-JP" sz="1400" dirty="0"/>
            </a:p>
            <a:p>
              <a:pPr marL="180975" indent="-180975">
                <a:buFont typeface="Arial" panose="020B0604020202020204" pitchFamily="34" charset="0"/>
                <a:buChar char="•"/>
              </a:pPr>
              <a:r>
                <a:rPr kumimoji="1" lang="ja-JP" altLang="en-US" sz="1400" dirty="0"/>
                <a:t>業界特有の課題も踏まえた対応</a:t>
              </a:r>
            </a:p>
          </p:txBody>
        </p:sp>
        <p:sp>
          <p:nvSpPr>
            <p:cNvPr id="50" name="正方形/長方形 49">
              <a:extLst>
                <a:ext uri="{FF2B5EF4-FFF2-40B4-BE49-F238E27FC236}">
                  <a16:creationId xmlns:a16="http://schemas.microsoft.com/office/drawing/2014/main" id="{3B63A2DE-0A10-CE17-1630-66818F4E8E22}"/>
                </a:ext>
              </a:extLst>
            </p:cNvPr>
            <p:cNvSpPr/>
            <p:nvPr/>
          </p:nvSpPr>
          <p:spPr>
            <a:xfrm>
              <a:off x="5991629" y="5913040"/>
              <a:ext cx="3641318" cy="756047"/>
            </a:xfrm>
            <a:prstGeom prst="rect">
              <a:avLst/>
            </a:prstGeom>
            <a:solidFill>
              <a:schemeClr val="bg1">
                <a:lumMod val="95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rtlCol="0" anchor="ctr"/>
            <a:lstStyle/>
            <a:p>
              <a:pPr marL="180975" indent="-180975">
                <a:buFont typeface="Arial" panose="020B0604020202020204" pitchFamily="34" charset="0"/>
                <a:buChar char="•"/>
              </a:pPr>
              <a:r>
                <a:rPr lang="ja-JP" altLang="en-US" sz="1400" dirty="0"/>
                <a:t>事業者が</a:t>
              </a:r>
              <a:r>
                <a:rPr lang="en-US" altLang="ja-JP" sz="1400" dirty="0"/>
                <a:t>Trusted Web</a:t>
              </a:r>
              <a:r>
                <a:rPr lang="ja-JP" altLang="en-US" sz="1400" dirty="0"/>
                <a:t>取組に対応するための課題</a:t>
              </a:r>
              <a:endParaRPr lang="en-US" altLang="ja-JP" sz="1400" dirty="0"/>
            </a:p>
            <a:p>
              <a:pPr marL="180975" indent="-180975">
                <a:buFont typeface="Arial" panose="020B0604020202020204" pitchFamily="34" charset="0"/>
                <a:buChar char="•"/>
              </a:pPr>
              <a:r>
                <a:rPr kumimoji="1" lang="en-US" altLang="ja-JP" sz="1400" dirty="0"/>
                <a:t>Trusted Web</a:t>
              </a:r>
              <a:r>
                <a:rPr kumimoji="1" lang="ja-JP" altLang="en-US" sz="1400" dirty="0"/>
                <a:t>普及に向けて</a:t>
              </a:r>
              <a:r>
                <a:rPr lang="ja-JP" altLang="en-US" sz="1400" dirty="0"/>
                <a:t>参考となる</a:t>
              </a:r>
              <a:r>
                <a:rPr kumimoji="1" lang="ja-JP" altLang="en-US" sz="1400" dirty="0"/>
                <a:t>取組</a:t>
              </a:r>
            </a:p>
          </p:txBody>
        </p:sp>
      </p:grpSp>
      <p:sp>
        <p:nvSpPr>
          <p:cNvPr id="54" name="コンテンツ プレースホルダー 2">
            <a:extLst>
              <a:ext uri="{FF2B5EF4-FFF2-40B4-BE49-F238E27FC236}">
                <a16:creationId xmlns:a16="http://schemas.microsoft.com/office/drawing/2014/main" id="{18E238A4-A1E9-390E-DA87-F6C2DDE5DD8E}"/>
              </a:ext>
            </a:extLst>
          </p:cNvPr>
          <p:cNvSpPr txBox="1">
            <a:spLocks/>
          </p:cNvSpPr>
          <p:nvPr/>
        </p:nvSpPr>
        <p:spPr>
          <a:xfrm>
            <a:off x="273050" y="908050"/>
            <a:ext cx="9359900" cy="799278"/>
          </a:xfrm>
          <a:prstGeom prst="rect">
            <a:avLst/>
          </a:prstGeom>
        </p:spPr>
        <p:txBody>
          <a:bodyPr/>
          <a:lstStyle>
            <a:lvl1pPr marL="269875" indent="-269875" algn="l" rtl="0" eaLnBrk="0" fontAlgn="base" hangingPunct="0">
              <a:spcBef>
                <a:spcPct val="20000"/>
              </a:spcBef>
              <a:spcAft>
                <a:spcPct val="0"/>
              </a:spcAft>
              <a:buClr>
                <a:srgbClr val="005EAD"/>
              </a:buClr>
              <a:buFont typeface="Wingdings" panose="05000000000000000000" pitchFamily="2" charset="2"/>
              <a:buChar char="n"/>
              <a:defRPr kumimoji="1" sz="1400" b="1" kern="1200">
                <a:solidFill>
                  <a:schemeClr val="tx1"/>
                </a:solidFill>
                <a:latin typeface="+mj-ea"/>
                <a:ea typeface="+mj-ea"/>
                <a:cs typeface="+mn-cs"/>
              </a:defRPr>
            </a:lvl1pPr>
            <a:lvl2pPr marL="450850" indent="-180975" algn="l" rtl="0" eaLnBrk="0" fontAlgn="base" hangingPunct="0">
              <a:spcBef>
                <a:spcPct val="20000"/>
              </a:spcBef>
              <a:spcAft>
                <a:spcPct val="0"/>
              </a:spcAft>
              <a:buClr>
                <a:srgbClr val="005EAD"/>
              </a:buClr>
              <a:buFont typeface="Arial" panose="020B0604020202020204" pitchFamily="34" charset="0"/>
              <a:buChar char="•"/>
              <a:defRPr kumimoji="1" sz="1400" b="1"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005EAD"/>
              </a:buClr>
              <a:defRPr kumimoji="1" sz="14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005EAD"/>
              </a:buClr>
              <a:defRPr kumimoji="1" sz="12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005EAD"/>
              </a:buClr>
              <a:defRPr kumimoji="1"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en-US" altLang="ja-JP" dirty="0"/>
              <a:t>Trusted Web</a:t>
            </a:r>
            <a:r>
              <a:rPr lang="ja-JP" altLang="en-US" dirty="0"/>
              <a:t>の取組の発信や、他事業者が今後</a:t>
            </a:r>
            <a:r>
              <a:rPr lang="en-US" altLang="ja-JP" dirty="0"/>
              <a:t>Trusted Web</a:t>
            </a:r>
            <a:r>
              <a:rPr lang="ja-JP" altLang="en-US" dirty="0"/>
              <a:t>に関する取り組む際のガイドとなることを目的に</a:t>
            </a:r>
            <a:r>
              <a:rPr lang="en-US" altLang="ja-JP" dirty="0"/>
              <a:t>2023</a:t>
            </a:r>
            <a:r>
              <a:rPr lang="ja-JP" altLang="en-US" dirty="0"/>
              <a:t>年度のユースケースにおける成果や課題を整理</a:t>
            </a:r>
            <a:endParaRPr lang="en-US" altLang="ja-JP" dirty="0"/>
          </a:p>
          <a:p>
            <a:r>
              <a:rPr lang="ja-JP" altLang="en-US" dirty="0"/>
              <a:t>加えて、ビジネスモデル・実装手法の比較、ガバナンスを中心に</a:t>
            </a:r>
            <a:r>
              <a:rPr lang="en-US" altLang="ja-JP" dirty="0"/>
              <a:t>2022</a:t>
            </a:r>
            <a:r>
              <a:rPr lang="ja-JP" altLang="en-US" dirty="0"/>
              <a:t>年度ユースケース実証結果もインプットとして活用</a:t>
            </a:r>
            <a:endParaRPr lang="en-US" altLang="ja-JP" dirty="0"/>
          </a:p>
        </p:txBody>
      </p:sp>
      <p:sp>
        <p:nvSpPr>
          <p:cNvPr id="3" name="楕円 2">
            <a:extLst>
              <a:ext uri="{FF2B5EF4-FFF2-40B4-BE49-F238E27FC236}">
                <a16:creationId xmlns:a16="http://schemas.microsoft.com/office/drawing/2014/main" id="{AA863EE4-CFAD-7EF5-3627-266A86A8199B}"/>
              </a:ext>
            </a:extLst>
          </p:cNvPr>
          <p:cNvSpPr/>
          <p:nvPr/>
        </p:nvSpPr>
        <p:spPr>
          <a:xfrm>
            <a:off x="8198705" y="1772745"/>
            <a:ext cx="280737" cy="280737"/>
          </a:xfrm>
          <a:prstGeom prst="ellipse">
            <a:avLst/>
          </a:prstGeom>
          <a:solidFill>
            <a:schemeClr val="accent1"/>
          </a:solidFill>
          <a:ln w="1270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sz="1000" dirty="0">
                <a:solidFill>
                  <a:schemeClr val="bg1"/>
                </a:solidFill>
              </a:rPr>
              <a:t>数字</a:t>
            </a:r>
          </a:p>
        </p:txBody>
      </p:sp>
      <p:sp>
        <p:nvSpPr>
          <p:cNvPr id="5" name="テキスト ボックス 4">
            <a:extLst>
              <a:ext uri="{FF2B5EF4-FFF2-40B4-BE49-F238E27FC236}">
                <a16:creationId xmlns:a16="http://schemas.microsoft.com/office/drawing/2014/main" id="{34FE132B-FD57-088E-E3C5-5ABFFC12CF5A}"/>
              </a:ext>
            </a:extLst>
          </p:cNvPr>
          <p:cNvSpPr txBox="1"/>
          <p:nvPr/>
        </p:nvSpPr>
        <p:spPr>
          <a:xfrm>
            <a:off x="8479442" y="1818752"/>
            <a:ext cx="1138989" cy="184666"/>
          </a:xfrm>
          <a:prstGeom prst="rect">
            <a:avLst/>
          </a:prstGeom>
          <a:noFill/>
        </p:spPr>
        <p:txBody>
          <a:bodyPr wrap="square" lIns="0" tIns="0" rIns="0" bIns="0" rtlCol="0">
            <a:spAutoFit/>
          </a:bodyPr>
          <a:lstStyle/>
          <a:p>
            <a:r>
              <a:rPr kumimoji="1" lang="ja-JP" altLang="en-US" sz="1200" dirty="0">
                <a:latin typeface="+mn-ea"/>
                <a:ea typeface="+mn-ea"/>
              </a:rPr>
              <a:t>：取り扱う章</a:t>
            </a:r>
          </a:p>
        </p:txBody>
      </p:sp>
    </p:spTree>
    <p:extLst>
      <p:ext uri="{BB962C8B-B14F-4D97-AF65-F5344CB8AC3E}">
        <p14:creationId xmlns:p14="http://schemas.microsoft.com/office/powerpoint/2010/main" val="6163882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D22F759-2A16-0E3C-34B1-FFB16C04E0C8}"/>
              </a:ext>
            </a:extLst>
          </p:cNvPr>
          <p:cNvGraphicFramePr>
            <a:graphicFrameLocks noChangeAspect="1"/>
          </p:cNvGraphicFramePr>
          <p:nvPr>
            <p:custDataLst>
              <p:tags r:id="rId1"/>
            </p:custDataLst>
            <p:extLst>
              <p:ext uri="{D42A27DB-BD31-4B8C-83A1-F6EECF244321}">
                <p14:modId xmlns:p14="http://schemas.microsoft.com/office/powerpoint/2010/main" val="37324079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4" imgH="623" progId="TCLayout.ActiveDocument.1">
                  <p:embed/>
                </p:oleObj>
              </mc:Choice>
              <mc:Fallback>
                <p:oleObj name="think-cell スライド" r:id="rId3" imgW="624" imgH="623" progId="TCLayout.ActiveDocument.1">
                  <p:embed/>
                  <p:pic>
                    <p:nvPicPr>
                      <p:cNvPr id="6" name="think-cell data - do not delete" hidden="1">
                        <a:extLst>
                          <a:ext uri="{FF2B5EF4-FFF2-40B4-BE49-F238E27FC236}">
                            <a16:creationId xmlns:a16="http://schemas.microsoft.com/office/drawing/2014/main" id="{DD22F759-2A16-0E3C-34B1-FFB16C04E0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9006548C-9C60-87C3-8CB1-E960C4D1F536}"/>
              </a:ext>
            </a:extLst>
          </p:cNvPr>
          <p:cNvSpPr>
            <a:spLocks noGrp="1"/>
          </p:cNvSpPr>
          <p:nvPr>
            <p:ph type="title"/>
          </p:nvPr>
        </p:nvSpPr>
        <p:spPr/>
        <p:txBody>
          <a:bodyPr vert="horz"/>
          <a:lstStyle/>
          <a:p>
            <a:r>
              <a:rPr kumimoji="1" lang="en-US" altLang="ja-JP" dirty="0"/>
              <a:t>3.1. </a:t>
            </a:r>
            <a:r>
              <a:rPr kumimoji="1" lang="ja-JP" altLang="en-US" dirty="0"/>
              <a:t>ユースケース概要（</a:t>
            </a:r>
            <a:r>
              <a:rPr kumimoji="1" lang="en-US" altLang="ja-JP" dirty="0"/>
              <a:t>1/2</a:t>
            </a:r>
            <a:r>
              <a:rPr kumimoji="1" lang="ja-JP" altLang="en-US" dirty="0"/>
              <a:t>）</a:t>
            </a:r>
          </a:p>
        </p:txBody>
      </p:sp>
      <p:graphicFrame>
        <p:nvGraphicFramePr>
          <p:cNvPr id="5" name="表 8">
            <a:extLst>
              <a:ext uri="{FF2B5EF4-FFF2-40B4-BE49-F238E27FC236}">
                <a16:creationId xmlns:a16="http://schemas.microsoft.com/office/drawing/2014/main" id="{6AFC44A8-1D50-CE42-570E-C31999505B26}"/>
              </a:ext>
            </a:extLst>
          </p:cNvPr>
          <p:cNvGraphicFramePr>
            <a:graphicFrameLocks noGrp="1"/>
          </p:cNvGraphicFramePr>
          <p:nvPr>
            <p:extLst>
              <p:ext uri="{D42A27DB-BD31-4B8C-83A1-F6EECF244321}">
                <p14:modId xmlns:p14="http://schemas.microsoft.com/office/powerpoint/2010/main" val="1577346285"/>
              </p:ext>
            </p:extLst>
          </p:nvPr>
        </p:nvGraphicFramePr>
        <p:xfrm>
          <a:off x="273050" y="908050"/>
          <a:ext cx="9358630" cy="4416480"/>
        </p:xfrm>
        <a:graphic>
          <a:graphicData uri="http://schemas.openxmlformats.org/drawingml/2006/table">
            <a:tbl>
              <a:tblPr firstRow="1" bandRow="1">
                <a:tableStyleId>{5940675A-B579-460E-94D1-54222C63F5DA}</a:tableStyleId>
              </a:tblPr>
              <a:tblGrid>
                <a:gridCol w="384676">
                  <a:extLst>
                    <a:ext uri="{9D8B030D-6E8A-4147-A177-3AD203B41FA5}">
                      <a16:colId xmlns:a16="http://schemas.microsoft.com/office/drawing/2014/main" val="3760705295"/>
                    </a:ext>
                  </a:extLst>
                </a:gridCol>
                <a:gridCol w="2009274">
                  <a:extLst>
                    <a:ext uri="{9D8B030D-6E8A-4147-A177-3AD203B41FA5}">
                      <a16:colId xmlns:a16="http://schemas.microsoft.com/office/drawing/2014/main" val="854606231"/>
                    </a:ext>
                  </a:extLst>
                </a:gridCol>
                <a:gridCol w="1200150">
                  <a:extLst>
                    <a:ext uri="{9D8B030D-6E8A-4147-A177-3AD203B41FA5}">
                      <a16:colId xmlns:a16="http://schemas.microsoft.com/office/drawing/2014/main" val="3606361281"/>
                    </a:ext>
                  </a:extLst>
                </a:gridCol>
                <a:gridCol w="495300">
                  <a:extLst>
                    <a:ext uri="{9D8B030D-6E8A-4147-A177-3AD203B41FA5}">
                      <a16:colId xmlns:a16="http://schemas.microsoft.com/office/drawing/2014/main" val="3404308930"/>
                    </a:ext>
                  </a:extLst>
                </a:gridCol>
                <a:gridCol w="695325">
                  <a:extLst>
                    <a:ext uri="{9D8B030D-6E8A-4147-A177-3AD203B41FA5}">
                      <a16:colId xmlns:a16="http://schemas.microsoft.com/office/drawing/2014/main" val="3016643076"/>
                    </a:ext>
                  </a:extLst>
                </a:gridCol>
                <a:gridCol w="1556233">
                  <a:extLst>
                    <a:ext uri="{9D8B030D-6E8A-4147-A177-3AD203B41FA5}">
                      <a16:colId xmlns:a16="http://schemas.microsoft.com/office/drawing/2014/main" val="2026496770"/>
                    </a:ext>
                  </a:extLst>
                </a:gridCol>
                <a:gridCol w="1556233">
                  <a:extLst>
                    <a:ext uri="{9D8B030D-6E8A-4147-A177-3AD203B41FA5}">
                      <a16:colId xmlns:a16="http://schemas.microsoft.com/office/drawing/2014/main" val="1422284411"/>
                    </a:ext>
                  </a:extLst>
                </a:gridCol>
                <a:gridCol w="1461439">
                  <a:extLst>
                    <a:ext uri="{9D8B030D-6E8A-4147-A177-3AD203B41FA5}">
                      <a16:colId xmlns:a16="http://schemas.microsoft.com/office/drawing/2014/main" val="2980598203"/>
                    </a:ext>
                  </a:extLst>
                </a:gridCol>
              </a:tblGrid>
              <a:tr h="101583">
                <a:tc rowSpan="2">
                  <a:txBody>
                    <a:bodyPr/>
                    <a:lstStyle/>
                    <a:p>
                      <a:r>
                        <a:rPr kumimoji="1" lang="en-US" altLang="ja-JP" sz="1200" dirty="0">
                          <a:solidFill>
                            <a:schemeClr val="bg1"/>
                          </a:solidFill>
                        </a:rPr>
                        <a:t>No.</a:t>
                      </a:r>
                      <a:endParaRPr kumimoji="1" lang="ja-JP" altLang="en-US" sz="1200" dirty="0">
                        <a:solidFill>
                          <a:schemeClr val="bg1"/>
                        </a:solidFill>
                      </a:endParaRPr>
                    </a:p>
                  </a:txBody>
                  <a:tcPr marL="72000" marR="72000" marT="36000" marB="36000">
                    <a:lnL w="12700" cap="flat" cmpd="sng" algn="ctr">
                      <a:solidFill>
                        <a:schemeClr val="bg1">
                          <a:lumMod val="7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solidFill>
                  </a:tcPr>
                </a:tc>
                <a:tc rowSpan="2">
                  <a:txBody>
                    <a:bodyPr/>
                    <a:lstStyle/>
                    <a:p>
                      <a:r>
                        <a:rPr kumimoji="1" lang="ja-JP" altLang="en-US" sz="1200" dirty="0">
                          <a:solidFill>
                            <a:schemeClr val="bg1"/>
                          </a:solidFill>
                        </a:rPr>
                        <a:t>ユースケース</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solidFill>
                  </a:tcPr>
                </a:tc>
                <a:tc rowSpan="2">
                  <a:txBody>
                    <a:bodyPr/>
                    <a:lstStyle/>
                    <a:p>
                      <a:r>
                        <a:rPr kumimoji="1" lang="ja-JP" altLang="en-US" sz="1200" dirty="0">
                          <a:solidFill>
                            <a:schemeClr val="bg1"/>
                          </a:solidFill>
                        </a:rPr>
                        <a:t>代表団体</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solidFill>
                  </a:tcPr>
                </a:tc>
                <a:tc rowSpan="2">
                  <a:txBody>
                    <a:bodyPr/>
                    <a:lstStyle/>
                    <a:p>
                      <a:r>
                        <a:rPr kumimoji="1" lang="ja-JP" altLang="en-US" sz="1200" dirty="0">
                          <a:solidFill>
                            <a:schemeClr val="bg1"/>
                          </a:solidFill>
                        </a:rPr>
                        <a:t>類型</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solidFill>
                  </a:tcPr>
                </a:tc>
                <a:tc rowSpan="2">
                  <a:txBody>
                    <a:bodyPr/>
                    <a:lstStyle/>
                    <a:p>
                      <a:r>
                        <a:rPr kumimoji="1" lang="ja-JP" altLang="en-US" sz="1200" dirty="0">
                          <a:solidFill>
                            <a:schemeClr val="bg1"/>
                          </a:solidFill>
                        </a:rPr>
                        <a:t>分野</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solidFill>
                  </a:tcPr>
                </a:tc>
                <a:tc gridSpan="3">
                  <a:txBody>
                    <a:bodyPr/>
                    <a:lstStyle/>
                    <a:p>
                      <a:r>
                        <a:rPr kumimoji="1" lang="ja-JP" altLang="en-US" sz="1200" dirty="0">
                          <a:solidFill>
                            <a:schemeClr val="bg1"/>
                          </a:solidFill>
                        </a:rPr>
                        <a:t>実証概要</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093405616"/>
                  </a:ext>
                </a:extLst>
              </a:tr>
              <a:tr h="101583">
                <a:tc vMerge="1">
                  <a:txBody>
                    <a:bodyPr/>
                    <a:lstStyle/>
                    <a:p>
                      <a:endParaRPr kumimoji="1" lang="ja-JP" altLang="en-US" sz="1200" dirty="0"/>
                    </a:p>
                  </a:txBody>
                  <a:tcPr/>
                </a:tc>
                <a:tc vMerge="1">
                  <a:txBody>
                    <a:bodyPr/>
                    <a:lstStyle/>
                    <a:p>
                      <a:endParaRPr kumimoji="1" lang="ja-JP" altLang="en-US" sz="1200" dirty="0"/>
                    </a:p>
                  </a:txBody>
                  <a:tcPr/>
                </a:tc>
                <a:tc vMerge="1">
                  <a:txBody>
                    <a:bodyPr/>
                    <a:lstStyle/>
                    <a:p>
                      <a:endParaRPr kumimoji="1" lang="ja-JP" altLang="en-US" sz="1200" dirty="0"/>
                    </a:p>
                  </a:txBody>
                  <a:tcPr/>
                </a:tc>
                <a:tc vMerge="1">
                  <a:txBody>
                    <a:bodyPr/>
                    <a:lstStyle/>
                    <a:p>
                      <a:endParaRPr kumimoji="1" lang="ja-JP" altLang="en-US" sz="1200" dirty="0"/>
                    </a:p>
                  </a:txBody>
                  <a:tcPr/>
                </a:tc>
                <a:tc vMerge="1">
                  <a:txBody>
                    <a:bodyPr/>
                    <a:lstStyle/>
                    <a:p>
                      <a:endParaRPr kumimoji="1" lang="ja-JP" altLang="en-US" sz="1200" dirty="0"/>
                    </a:p>
                  </a:txBody>
                  <a:tcPr/>
                </a:tc>
                <a:tc>
                  <a:txBody>
                    <a:bodyPr/>
                    <a:lstStyle/>
                    <a:p>
                      <a:r>
                        <a:rPr kumimoji="1" lang="ja-JP" altLang="en-US" sz="1200" dirty="0"/>
                        <a:t>検証対象のエンティティ</a:t>
                      </a:r>
                    </a:p>
                  </a:txBody>
                  <a:tcPr marL="72000" marR="72000" marT="36000" marB="3600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20000"/>
                        <a:lumOff val="80000"/>
                      </a:schemeClr>
                    </a:solidFill>
                  </a:tcPr>
                </a:tc>
                <a:tc>
                  <a:txBody>
                    <a:bodyPr/>
                    <a:lstStyle/>
                    <a:p>
                      <a:r>
                        <a:rPr kumimoji="1" lang="ja-JP" altLang="en-US" sz="1200" dirty="0"/>
                        <a:t>検証する属性情報</a:t>
                      </a:r>
                    </a:p>
                  </a:txBody>
                  <a:tcPr marL="72000" marR="72000" marT="36000" marB="3600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20000"/>
                        <a:lumOff val="80000"/>
                      </a:schemeClr>
                    </a:solidFill>
                  </a:tcPr>
                </a:tc>
                <a:tc>
                  <a:txBody>
                    <a:bodyPr/>
                    <a:lstStyle/>
                    <a:p>
                      <a:r>
                        <a:rPr kumimoji="1" lang="ja-JP" altLang="en-US" sz="1200" dirty="0"/>
                        <a:t>検証者</a:t>
                      </a:r>
                    </a:p>
                  </a:txBody>
                  <a:tcPr marL="72000" marR="72000" marT="36000" marB="3600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138141191"/>
                  </a:ext>
                </a:extLst>
              </a:tr>
              <a:tr h="239886">
                <a:tc>
                  <a:txBody>
                    <a:bodyPr/>
                    <a:lstStyle/>
                    <a:p>
                      <a:r>
                        <a:rPr kumimoji="1" lang="en-US" altLang="ja-JP" sz="1200" dirty="0"/>
                        <a:t>1</a:t>
                      </a:r>
                      <a:endParaRPr kumimoji="1" lang="ja-JP" altLang="en-US" sz="1200" dirty="0"/>
                    </a:p>
                  </a:txBody>
                  <a:tcPr marL="72000" marR="72000" marT="36000" marB="360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ウォレットによるアイデンティティ管理とオンラインコミュニケーション</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株式会社</a:t>
                      </a:r>
                      <a:r>
                        <a:rPr kumimoji="1" lang="en-US" altLang="ja-JP" sz="1200" dirty="0" err="1"/>
                        <a:t>DataSign</a:t>
                      </a:r>
                      <a:endParaRPr kumimoji="1" lang="ja-JP" altLang="en-US" sz="1200" dirty="0"/>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en-US" altLang="ja-JP" sz="1200" b="0" i="0" u="none" strike="noStrike" kern="1200" cap="none" spc="0" normalizeH="0" baseline="0" noProof="0" dirty="0">
                          <a:ln>
                            <a:noFill/>
                          </a:ln>
                          <a:solidFill>
                            <a:prstClr val="black"/>
                          </a:solidFill>
                          <a:effectLst/>
                          <a:uLnTx/>
                          <a:uFillTx/>
                          <a:latin typeface="Yu Gothic UI"/>
                          <a:ea typeface="Yu Gothic UI"/>
                          <a:cs typeface="+mn-cs"/>
                        </a:rPr>
                        <a:t>A</a:t>
                      </a:r>
                      <a:endParaRPr kumimoji="1" lang="ja-JP" altLang="en-US" sz="1200" dirty="0"/>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個人</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個人</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所属情報</a:t>
                      </a:r>
                      <a:br>
                        <a:rPr kumimoji="1" lang="en-US" altLang="ja-JP" sz="1200" dirty="0"/>
                      </a:br>
                      <a:r>
                        <a:rPr kumimoji="1" lang="en-US" altLang="ja-JP" sz="1200" dirty="0"/>
                        <a:t>(</a:t>
                      </a:r>
                      <a:r>
                        <a:rPr kumimoji="1" lang="ja-JP" altLang="en-US" sz="1200" dirty="0"/>
                        <a:t>企業・コミュニティ等</a:t>
                      </a:r>
                      <a:r>
                        <a:rPr kumimoji="1" lang="en-US" altLang="ja-JP" sz="1200" dirty="0"/>
                        <a:t>)</a:t>
                      </a:r>
                      <a:endParaRPr kumimoji="1" lang="ja-JP" altLang="en-US" sz="1200" dirty="0"/>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メッセージをやり取りする相手</a:t>
                      </a:r>
                    </a:p>
                  </a:txBody>
                  <a:tcPr marL="72000" marR="72000" marT="36000" marB="360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688951891"/>
                  </a:ext>
                </a:extLst>
              </a:tr>
              <a:tr h="239886">
                <a:tc>
                  <a:txBody>
                    <a:bodyPr/>
                    <a:lstStyle/>
                    <a:p>
                      <a:r>
                        <a:rPr kumimoji="1" lang="en-US" altLang="ja-JP" sz="1200" dirty="0"/>
                        <a:t>2</a:t>
                      </a:r>
                      <a:endParaRPr kumimoji="1" lang="ja-JP" altLang="en-US" sz="1200" dirty="0"/>
                    </a:p>
                  </a:txBody>
                  <a:tcPr marL="72000" marR="72000" marT="36000" marB="360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共助アプリにおけるプラットフォームを超えたユーザートラストの共有</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大日本印刷</a:t>
                      </a:r>
                      <a:endParaRPr kumimoji="1" lang="en-US" altLang="ja-JP" sz="1200" dirty="0"/>
                    </a:p>
                    <a:p>
                      <a:r>
                        <a:rPr kumimoji="1" lang="ja-JP" altLang="en-US" sz="1200" dirty="0"/>
                        <a:t>株式会社</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en-US" altLang="ja-JP" sz="1200" b="0" i="0" u="none" strike="noStrike" kern="1200" cap="none" spc="0" normalizeH="0" baseline="0" noProof="0">
                          <a:ln>
                            <a:noFill/>
                          </a:ln>
                          <a:solidFill>
                            <a:prstClr val="black"/>
                          </a:solidFill>
                          <a:effectLst/>
                          <a:uLnTx/>
                          <a:uFillTx/>
                          <a:latin typeface="Yu Gothic UI"/>
                          <a:ea typeface="Yu Gothic UI"/>
                          <a:cs typeface="+mn-cs"/>
                        </a:rPr>
                        <a:t>A</a:t>
                      </a:r>
                      <a:endParaRPr kumimoji="1" lang="ja-JP" altLang="en-US" sz="1200" dirty="0"/>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個人</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個人</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共助実績</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共助実績アプリ</a:t>
                      </a:r>
                    </a:p>
                  </a:txBody>
                  <a:tcPr marL="72000" marR="72000" marT="36000" marB="360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225359224"/>
                  </a:ext>
                </a:extLst>
              </a:tr>
              <a:tr h="239886">
                <a:tc>
                  <a:txBody>
                    <a:bodyPr/>
                    <a:lstStyle/>
                    <a:p>
                      <a:r>
                        <a:rPr kumimoji="1" lang="en-US" altLang="ja-JP" sz="1200" dirty="0"/>
                        <a:t>3</a:t>
                      </a:r>
                      <a:endParaRPr kumimoji="1" lang="ja-JP" altLang="en-US" sz="1200" dirty="0"/>
                    </a:p>
                  </a:txBody>
                  <a:tcPr marL="72000" marR="72000" marT="36000" marB="360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国際間の教育拡充と労働市場の流動性を高める信頼ネットワーク構築</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en-US" altLang="ja-JP" sz="1200" dirty="0"/>
                        <a:t>Institution for a Global Society</a:t>
                      </a:r>
                    </a:p>
                    <a:p>
                      <a:r>
                        <a:rPr kumimoji="1" lang="ja-JP" altLang="en-US" sz="1200" dirty="0"/>
                        <a:t>株式会社</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en-US" altLang="ja-JP" sz="1200" b="0" i="0" u="none" strike="noStrike" kern="1200" cap="none" spc="0" normalizeH="0" baseline="0" noProof="0" dirty="0">
                          <a:ln>
                            <a:noFill/>
                          </a:ln>
                          <a:solidFill>
                            <a:prstClr val="black"/>
                          </a:solidFill>
                          <a:effectLst/>
                          <a:uLnTx/>
                          <a:uFillTx/>
                          <a:latin typeface="Yu Gothic UI"/>
                          <a:ea typeface="Yu Gothic UI"/>
                          <a:cs typeface="+mn-cs"/>
                        </a:rPr>
                        <a:t>A</a:t>
                      </a:r>
                      <a:endParaRPr kumimoji="1" lang="ja-JP" altLang="en-US" sz="1200" dirty="0"/>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b="0" i="0" u="none" strike="noStrike" kern="1200" cap="none" spc="0" normalizeH="0" baseline="0" noProof="0">
                          <a:ln>
                            <a:noFill/>
                          </a:ln>
                          <a:solidFill>
                            <a:prstClr val="black"/>
                          </a:solidFill>
                          <a:effectLst/>
                          <a:uLnTx/>
                          <a:uFillTx/>
                          <a:latin typeface="Yu Gothic UI"/>
                          <a:ea typeface="Yu Gothic UI"/>
                          <a:cs typeface="+mn-cs"/>
                        </a:rPr>
                        <a:t>個人</a:t>
                      </a:r>
                      <a:br>
                        <a:rPr kumimoji="1" lang="en-US" altLang="ja-JP" sz="1200" b="0" i="0" u="none" strike="noStrike" kern="1200" cap="none" spc="0" normalizeH="0" baseline="0" noProof="0">
                          <a:ln>
                            <a:noFill/>
                          </a:ln>
                          <a:solidFill>
                            <a:prstClr val="black"/>
                          </a:solidFill>
                          <a:effectLst/>
                          <a:uLnTx/>
                          <a:uFillTx/>
                          <a:latin typeface="Yu Gothic UI"/>
                          <a:ea typeface="Yu Gothic UI"/>
                          <a:cs typeface="+mn-cs"/>
                        </a:rPr>
                      </a:br>
                      <a:r>
                        <a:rPr kumimoji="1" lang="en-US" altLang="ja-JP" sz="1200" b="0" i="0" u="none" strike="noStrike" kern="1200" cap="none" spc="0" normalizeH="0" baseline="0" noProof="0">
                          <a:ln>
                            <a:noFill/>
                          </a:ln>
                          <a:solidFill>
                            <a:prstClr val="black"/>
                          </a:solidFill>
                          <a:effectLst/>
                          <a:uLnTx/>
                          <a:uFillTx/>
                          <a:latin typeface="Yu Gothic UI"/>
                          <a:ea typeface="Yu Gothic UI"/>
                          <a:cs typeface="+mn-cs"/>
                        </a:rPr>
                        <a:t>(</a:t>
                      </a:r>
                      <a:r>
                        <a:rPr kumimoji="1" lang="ja-JP" altLang="en-US" sz="1200" b="0" i="0" u="none" strike="noStrike" kern="1200" cap="none" spc="0" normalizeH="0" baseline="0" noProof="0">
                          <a:ln>
                            <a:noFill/>
                          </a:ln>
                          <a:solidFill>
                            <a:prstClr val="black"/>
                          </a:solidFill>
                          <a:effectLst/>
                          <a:uLnTx/>
                          <a:uFillTx/>
                          <a:latin typeface="Yu Gothic UI"/>
                          <a:ea typeface="Yu Gothic UI"/>
                          <a:cs typeface="+mn-cs"/>
                        </a:rPr>
                        <a:t>人材</a:t>
                      </a:r>
                      <a:r>
                        <a:rPr kumimoji="1" lang="en-US" altLang="ja-JP" sz="1200" b="0" i="0" u="none" strike="noStrike" kern="1200" cap="none" spc="0" normalizeH="0" baseline="0" noProof="0">
                          <a:ln>
                            <a:noFill/>
                          </a:ln>
                          <a:solidFill>
                            <a:prstClr val="black"/>
                          </a:solidFill>
                          <a:effectLst/>
                          <a:uLnTx/>
                          <a:uFillTx/>
                          <a:latin typeface="Yu Gothic UI"/>
                          <a:ea typeface="Yu Gothic UI"/>
                          <a:cs typeface="+mn-cs"/>
                        </a:rPr>
                        <a:t>)</a:t>
                      </a:r>
                      <a:endParaRPr kumimoji="1" lang="ja-JP" altLang="en-US" sz="1200" dirty="0"/>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個人</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教育成績・スキル</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採用企業</a:t>
                      </a:r>
                    </a:p>
                  </a:txBody>
                  <a:tcPr marL="72000" marR="72000" marT="36000" marB="360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147432018"/>
                  </a:ext>
                </a:extLst>
              </a:tr>
              <a:tr h="310572">
                <a:tc>
                  <a:txBody>
                    <a:bodyPr/>
                    <a:lstStyle/>
                    <a:p>
                      <a:r>
                        <a:rPr kumimoji="1" lang="en-US" altLang="ja-JP" sz="1200" dirty="0"/>
                        <a:t>4</a:t>
                      </a:r>
                      <a:endParaRPr kumimoji="1" lang="ja-JP" altLang="en-US" sz="1200" dirty="0"/>
                    </a:p>
                  </a:txBody>
                  <a:tcPr marL="72000" marR="72000" marT="36000" marB="360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大学技術職員の活躍に向けたスキルの見える化</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富士通</a:t>
                      </a:r>
                      <a:r>
                        <a:rPr kumimoji="1" lang="en-US" altLang="ja-JP" sz="1200" dirty="0"/>
                        <a:t>Japan</a:t>
                      </a:r>
                    </a:p>
                    <a:p>
                      <a:r>
                        <a:rPr kumimoji="1" lang="ja-JP" altLang="en-US" sz="1200" dirty="0"/>
                        <a:t>株式会社</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en-US" altLang="ja-JP" sz="1200" b="0" i="0" u="none" strike="noStrike" kern="1200" cap="none" spc="0" normalizeH="0" baseline="0" noProof="0">
                          <a:ln>
                            <a:noFill/>
                          </a:ln>
                          <a:solidFill>
                            <a:prstClr val="black"/>
                          </a:solidFill>
                          <a:effectLst/>
                          <a:uLnTx/>
                          <a:uFillTx/>
                          <a:latin typeface="Yu Gothic UI"/>
                          <a:ea typeface="Yu Gothic UI"/>
                          <a:cs typeface="+mn-cs"/>
                        </a:rPr>
                        <a:t>B</a:t>
                      </a:r>
                      <a:endParaRPr kumimoji="1" lang="ja-JP" altLang="en-US" sz="1200" dirty="0"/>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b="0" i="0" u="none" strike="noStrike" kern="1200" cap="none" spc="0" normalizeH="0" baseline="0" noProof="0">
                          <a:ln>
                            <a:noFill/>
                          </a:ln>
                          <a:solidFill>
                            <a:prstClr val="black"/>
                          </a:solidFill>
                          <a:effectLst/>
                          <a:uLnTx/>
                          <a:uFillTx/>
                          <a:latin typeface="Yu Gothic UI"/>
                          <a:ea typeface="Yu Gothic UI"/>
                          <a:cs typeface="+mn-cs"/>
                        </a:rPr>
                        <a:t>個人</a:t>
                      </a:r>
                      <a:br>
                        <a:rPr kumimoji="1" lang="en-US" altLang="ja-JP" sz="1200" b="0" i="0" u="none" strike="noStrike" kern="1200" cap="none" spc="0" normalizeH="0" baseline="0" noProof="0">
                          <a:ln>
                            <a:noFill/>
                          </a:ln>
                          <a:solidFill>
                            <a:prstClr val="black"/>
                          </a:solidFill>
                          <a:effectLst/>
                          <a:uLnTx/>
                          <a:uFillTx/>
                          <a:latin typeface="Yu Gothic UI"/>
                          <a:ea typeface="Yu Gothic UI"/>
                          <a:cs typeface="+mn-cs"/>
                        </a:rPr>
                      </a:br>
                      <a:r>
                        <a:rPr kumimoji="1" lang="en-US" altLang="ja-JP" sz="1200" b="0" i="0" u="none" strike="noStrike" kern="1200" cap="none" spc="0" normalizeH="0" baseline="0" noProof="0">
                          <a:ln>
                            <a:noFill/>
                          </a:ln>
                          <a:solidFill>
                            <a:prstClr val="black"/>
                          </a:solidFill>
                          <a:effectLst/>
                          <a:uLnTx/>
                          <a:uFillTx/>
                          <a:latin typeface="Yu Gothic UI"/>
                          <a:ea typeface="Yu Gothic UI"/>
                          <a:cs typeface="+mn-cs"/>
                        </a:rPr>
                        <a:t>(</a:t>
                      </a:r>
                      <a:r>
                        <a:rPr kumimoji="1" lang="ja-JP" altLang="en-US" sz="1200" b="0" i="0" u="none" strike="noStrike" kern="1200" cap="none" spc="0" normalizeH="0" baseline="0" noProof="0">
                          <a:ln>
                            <a:noFill/>
                          </a:ln>
                          <a:solidFill>
                            <a:prstClr val="black"/>
                          </a:solidFill>
                          <a:effectLst/>
                          <a:uLnTx/>
                          <a:uFillTx/>
                          <a:latin typeface="Yu Gothic UI"/>
                          <a:ea typeface="Yu Gothic UI"/>
                          <a:cs typeface="+mn-cs"/>
                        </a:rPr>
                        <a:t>人材</a:t>
                      </a:r>
                      <a:r>
                        <a:rPr kumimoji="1" lang="en-US" altLang="ja-JP" sz="1200" b="0" i="0" u="none" strike="noStrike" kern="1200" cap="none" spc="0" normalizeH="0" baseline="0" noProof="0">
                          <a:ln>
                            <a:noFill/>
                          </a:ln>
                          <a:solidFill>
                            <a:prstClr val="black"/>
                          </a:solidFill>
                          <a:effectLst/>
                          <a:uLnTx/>
                          <a:uFillTx/>
                          <a:latin typeface="Yu Gothic UI"/>
                          <a:ea typeface="Yu Gothic UI"/>
                          <a:cs typeface="+mn-cs"/>
                        </a:rPr>
                        <a:t>)</a:t>
                      </a:r>
                      <a:endParaRPr kumimoji="1" lang="ja-JP" altLang="en-US" sz="1200" dirty="0"/>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大学職員</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実績・意見・スキル</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共同研究を行う事業者・採用企業等</a:t>
                      </a:r>
                    </a:p>
                  </a:txBody>
                  <a:tcPr marL="72000" marR="72000" marT="36000" marB="360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727812581"/>
                  </a:ext>
                </a:extLst>
              </a:tr>
              <a:tr h="310320">
                <a:tc>
                  <a:txBody>
                    <a:bodyPr/>
                    <a:lstStyle/>
                    <a:p>
                      <a:r>
                        <a:rPr kumimoji="1" lang="en-US" altLang="ja-JP" sz="1200" dirty="0"/>
                        <a:t>5</a:t>
                      </a:r>
                      <a:endParaRPr kumimoji="1" lang="ja-JP" altLang="en-US" sz="1200" dirty="0"/>
                    </a:p>
                  </a:txBody>
                  <a:tcPr marL="72000" marR="72000" marT="36000" marB="360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海外人材還流におけるクロスボーダー型個人情報流通システム</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株式会社</a:t>
                      </a:r>
                      <a:r>
                        <a:rPr kumimoji="1" lang="en-US" altLang="ja-JP" sz="1200" dirty="0" err="1"/>
                        <a:t>PitPa</a:t>
                      </a:r>
                      <a:endParaRPr kumimoji="1" lang="ja-JP" altLang="en-US" sz="1200" dirty="0"/>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en-US" altLang="ja-JP" sz="1200" b="0" i="0" u="none" strike="noStrike" kern="1200" cap="none" spc="0" normalizeH="0" baseline="0" noProof="0">
                          <a:ln>
                            <a:noFill/>
                          </a:ln>
                          <a:solidFill>
                            <a:prstClr val="black"/>
                          </a:solidFill>
                          <a:effectLst/>
                          <a:uLnTx/>
                          <a:uFillTx/>
                          <a:latin typeface="Yu Gothic UI"/>
                          <a:ea typeface="Yu Gothic UI"/>
                          <a:cs typeface="+mn-cs"/>
                        </a:rPr>
                        <a:t>B</a:t>
                      </a:r>
                      <a:endParaRPr kumimoji="1" lang="ja-JP" altLang="en-US" sz="1200" dirty="0"/>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b="0" i="0" u="none" strike="noStrike" kern="1200" cap="none" spc="0" normalizeH="0" baseline="0" noProof="0" dirty="0">
                          <a:ln>
                            <a:noFill/>
                          </a:ln>
                          <a:solidFill>
                            <a:prstClr val="black"/>
                          </a:solidFill>
                          <a:effectLst/>
                          <a:uLnTx/>
                          <a:uFillTx/>
                          <a:latin typeface="Yu Gothic UI"/>
                          <a:ea typeface="Yu Gothic UI"/>
                          <a:cs typeface="+mn-cs"/>
                        </a:rPr>
                        <a:t>個人</a:t>
                      </a:r>
                      <a:br>
                        <a:rPr kumimoji="1" lang="en-US" altLang="ja-JP" sz="1200" b="0" i="0" u="none" strike="noStrike" kern="1200" cap="none" spc="0" normalizeH="0" baseline="0" noProof="0" dirty="0">
                          <a:ln>
                            <a:noFill/>
                          </a:ln>
                          <a:solidFill>
                            <a:prstClr val="black"/>
                          </a:solidFill>
                          <a:effectLst/>
                          <a:uLnTx/>
                          <a:uFillTx/>
                          <a:latin typeface="Yu Gothic UI"/>
                          <a:ea typeface="Yu Gothic UI"/>
                          <a:cs typeface="+mn-cs"/>
                        </a:rPr>
                      </a:br>
                      <a:r>
                        <a:rPr kumimoji="1" lang="en-US" altLang="ja-JP" sz="1200" b="0" i="0" u="none" strike="noStrike" kern="1200" cap="none" spc="0" normalizeH="0" baseline="0" noProof="0" dirty="0">
                          <a:ln>
                            <a:noFill/>
                          </a:ln>
                          <a:solidFill>
                            <a:prstClr val="black"/>
                          </a:solidFill>
                          <a:effectLst/>
                          <a:uLnTx/>
                          <a:uFillTx/>
                          <a:latin typeface="Yu Gothic UI"/>
                          <a:ea typeface="Yu Gothic UI"/>
                          <a:cs typeface="+mn-cs"/>
                        </a:rPr>
                        <a:t>(</a:t>
                      </a:r>
                      <a:r>
                        <a:rPr kumimoji="1" lang="ja-JP" altLang="en-US" sz="1200" b="0" i="0" u="none" strike="noStrike" kern="1200" cap="none" spc="0" normalizeH="0" baseline="0" noProof="0" dirty="0">
                          <a:ln>
                            <a:noFill/>
                          </a:ln>
                          <a:solidFill>
                            <a:prstClr val="black"/>
                          </a:solidFill>
                          <a:effectLst/>
                          <a:uLnTx/>
                          <a:uFillTx/>
                          <a:latin typeface="Yu Gothic UI"/>
                          <a:ea typeface="Yu Gothic UI"/>
                          <a:cs typeface="+mn-cs"/>
                        </a:rPr>
                        <a:t>人材</a:t>
                      </a:r>
                      <a:r>
                        <a:rPr kumimoji="1" lang="en-US" altLang="ja-JP" sz="1200" b="0" i="0" u="none" strike="noStrike" kern="1200" cap="none" spc="0" normalizeH="0" baseline="0" noProof="0" dirty="0">
                          <a:ln>
                            <a:noFill/>
                          </a:ln>
                          <a:solidFill>
                            <a:prstClr val="black"/>
                          </a:solidFill>
                          <a:effectLst/>
                          <a:uLnTx/>
                          <a:uFillTx/>
                          <a:latin typeface="Yu Gothic UI"/>
                          <a:ea typeface="Yu Gothic UI"/>
                          <a:cs typeface="+mn-cs"/>
                        </a:rPr>
                        <a:t>)</a:t>
                      </a:r>
                      <a:endParaRPr kumimoji="1" lang="ja-JP" altLang="en-US" sz="1200" dirty="0"/>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海外人材</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職務経歴</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受入企業・</a:t>
                      </a:r>
                      <a:endParaRPr kumimoji="1" lang="en-US" altLang="ja-JP" sz="1200" dirty="0"/>
                    </a:p>
                    <a:p>
                      <a:r>
                        <a:rPr kumimoji="1" lang="ja-JP" altLang="en-US" sz="1200" dirty="0"/>
                        <a:t>サービス事業者</a:t>
                      </a:r>
                      <a:endParaRPr kumimoji="1" lang="en-US" altLang="ja-JP" sz="1200" dirty="0"/>
                    </a:p>
                  </a:txBody>
                  <a:tcPr marL="72000" marR="72000" marT="36000" marB="360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022075026"/>
                  </a:ext>
                </a:extLst>
              </a:tr>
              <a:tr h="381258">
                <a:tc>
                  <a:txBody>
                    <a:bodyPr/>
                    <a:lstStyle/>
                    <a:p>
                      <a:r>
                        <a:rPr kumimoji="1" lang="en-US" altLang="ja-JP" sz="1200" dirty="0"/>
                        <a:t>6</a:t>
                      </a:r>
                      <a:endParaRPr kumimoji="1" lang="ja-JP" altLang="en-US" sz="1200" dirty="0"/>
                    </a:p>
                  </a:txBody>
                  <a:tcPr marL="72000" marR="72000" marT="36000" marB="360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ものづくりのサプライチェーンにおける製品含有化学物質情報等の確実な伝達を可能とする</a:t>
                      </a:r>
                      <a:r>
                        <a:rPr kumimoji="1" lang="en-US" altLang="ja-JP" sz="1200" dirty="0"/>
                        <a:t>Chemical Management Platform</a:t>
                      </a:r>
                      <a:endParaRPr kumimoji="1" lang="ja-JP" altLang="en-US" sz="1200" dirty="0"/>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みずほリサーチ＆テクノロジーズ株式会社</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en-US" altLang="ja-JP" sz="1200" b="0" i="0" u="none" strike="noStrike" kern="1200" cap="none" spc="0" normalizeH="0" baseline="0" noProof="0" dirty="0">
                          <a:ln>
                            <a:noFill/>
                          </a:ln>
                          <a:solidFill>
                            <a:prstClr val="black"/>
                          </a:solidFill>
                          <a:effectLst/>
                          <a:uLnTx/>
                          <a:uFillTx/>
                          <a:latin typeface="Yu Gothic UI"/>
                          <a:ea typeface="Yu Gothic UI"/>
                          <a:cs typeface="+mn-cs"/>
                        </a:rPr>
                        <a:t>B</a:t>
                      </a:r>
                      <a:endParaRPr kumimoji="1" lang="ja-JP" altLang="en-US" sz="1200" dirty="0"/>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サプライチェーン</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法人・製品</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化学物質含有量</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取引法人</a:t>
                      </a:r>
                    </a:p>
                  </a:txBody>
                  <a:tcPr marL="72000" marR="72000" marT="36000" marB="360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735691810"/>
                  </a:ext>
                </a:extLst>
              </a:tr>
            </a:tbl>
          </a:graphicData>
        </a:graphic>
      </p:graphicFrame>
      <p:sp>
        <p:nvSpPr>
          <p:cNvPr id="4" name="正方形/長方形 3">
            <a:extLst>
              <a:ext uri="{FF2B5EF4-FFF2-40B4-BE49-F238E27FC236}">
                <a16:creationId xmlns:a16="http://schemas.microsoft.com/office/drawing/2014/main" id="{D2203420-C882-99DB-13FC-F3B0509E5B5E}"/>
              </a:ext>
            </a:extLst>
          </p:cNvPr>
          <p:cNvSpPr/>
          <p:nvPr/>
        </p:nvSpPr>
        <p:spPr>
          <a:xfrm>
            <a:off x="5811865" y="139062"/>
            <a:ext cx="2371492" cy="234681"/>
          </a:xfrm>
          <a:prstGeom prst="rect">
            <a:avLst/>
          </a:prstGeom>
          <a:solidFill>
            <a:schemeClr val="accent1"/>
          </a:solidFill>
          <a:ln w="1270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en-US" altLang="ja-JP" sz="1400" dirty="0">
                <a:solidFill>
                  <a:schemeClr val="bg1"/>
                </a:solidFill>
              </a:rPr>
              <a:t>2023</a:t>
            </a:r>
            <a:r>
              <a:rPr kumimoji="1" lang="ja-JP" altLang="en-US" sz="1400" dirty="0">
                <a:solidFill>
                  <a:schemeClr val="bg1"/>
                </a:solidFill>
              </a:rPr>
              <a:t>年度取組</a:t>
            </a:r>
          </a:p>
        </p:txBody>
      </p:sp>
      <p:sp>
        <p:nvSpPr>
          <p:cNvPr id="7" name="正方形/長方形 6">
            <a:extLst>
              <a:ext uri="{FF2B5EF4-FFF2-40B4-BE49-F238E27FC236}">
                <a16:creationId xmlns:a16="http://schemas.microsoft.com/office/drawing/2014/main" id="{886D8855-6BB3-5EC2-AA98-3325F800F35E}"/>
              </a:ext>
            </a:extLst>
          </p:cNvPr>
          <p:cNvSpPr/>
          <p:nvPr/>
        </p:nvSpPr>
        <p:spPr>
          <a:xfrm>
            <a:off x="273050" y="5540645"/>
            <a:ext cx="9358630" cy="1105195"/>
          </a:xfrm>
          <a:prstGeom prst="rect">
            <a:avLst/>
          </a:prstGeom>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r>
              <a:rPr kumimoji="1" lang="ja-JP" altLang="en-US" sz="900" dirty="0"/>
              <a:t>*以降ユースケース参画事業者は以下表記とする</a:t>
            </a:r>
            <a:endParaRPr kumimoji="1" lang="en-US" altLang="ja-JP" sz="900" dirty="0"/>
          </a:p>
          <a:p>
            <a:r>
              <a:rPr kumimoji="1" lang="ja-JP" altLang="en-US" sz="900" dirty="0"/>
              <a:t>株式会社</a:t>
            </a:r>
            <a:r>
              <a:rPr kumimoji="1" lang="en-US" altLang="ja-JP" sz="900" dirty="0" err="1"/>
              <a:t>DataSign</a:t>
            </a:r>
            <a:r>
              <a:rPr kumimoji="1" lang="ja-JP" altLang="en-US" sz="900" dirty="0"/>
              <a:t>　</a:t>
            </a:r>
            <a:r>
              <a:rPr kumimoji="1" lang="en-US" altLang="ja-JP" sz="900" dirty="0"/>
              <a:t>→</a:t>
            </a:r>
            <a:r>
              <a:rPr kumimoji="1" lang="ja-JP" altLang="en-US" sz="900" dirty="0"/>
              <a:t>　</a:t>
            </a:r>
            <a:r>
              <a:rPr lang="en-US" altLang="ja-JP" sz="900" dirty="0" err="1"/>
              <a:t>DataSign</a:t>
            </a:r>
            <a:endParaRPr lang="en-US" altLang="ja-JP" sz="900" dirty="0"/>
          </a:p>
          <a:p>
            <a:r>
              <a:rPr lang="ja-JP" altLang="en-US" sz="900" dirty="0"/>
              <a:t>大日本印刷株式会社　→　</a:t>
            </a:r>
            <a:r>
              <a:rPr lang="en-US" altLang="ja-JP" sz="900" dirty="0"/>
              <a:t>DNP</a:t>
            </a:r>
          </a:p>
          <a:p>
            <a:r>
              <a:rPr lang="en-US" altLang="ja-JP" sz="900" dirty="0"/>
              <a:t>Institution for a Global Society</a:t>
            </a:r>
            <a:r>
              <a:rPr lang="ja-JP" altLang="en-US" sz="900" dirty="0"/>
              <a:t>株式会社　→　</a:t>
            </a:r>
            <a:r>
              <a:rPr lang="en-US" altLang="ja-JP" sz="900" dirty="0"/>
              <a:t>IGS</a:t>
            </a:r>
            <a:endParaRPr lang="ja-JP" altLang="en-US" sz="900" dirty="0"/>
          </a:p>
          <a:p>
            <a:r>
              <a:rPr kumimoji="1" lang="ja-JP" altLang="en-US" sz="900" dirty="0"/>
              <a:t>富士通</a:t>
            </a:r>
            <a:r>
              <a:rPr kumimoji="1" lang="en-US" altLang="ja-JP" sz="900" dirty="0"/>
              <a:t>Japan</a:t>
            </a:r>
            <a:r>
              <a:rPr kumimoji="1" lang="ja-JP" altLang="en-US" sz="900" dirty="0"/>
              <a:t>株式会社　</a:t>
            </a:r>
            <a:r>
              <a:rPr lang="ja-JP" altLang="en-US" sz="900" dirty="0"/>
              <a:t>→　富士通</a:t>
            </a:r>
            <a:r>
              <a:rPr lang="en-US" altLang="ja-JP" sz="900" dirty="0"/>
              <a:t>Japan</a:t>
            </a:r>
            <a:endParaRPr kumimoji="1" lang="ja-JP" altLang="en-US" sz="900" dirty="0"/>
          </a:p>
          <a:p>
            <a:r>
              <a:rPr kumimoji="1" lang="ja-JP" altLang="en-US" sz="900" dirty="0"/>
              <a:t>株式会社</a:t>
            </a:r>
            <a:r>
              <a:rPr kumimoji="1" lang="en-US" altLang="ja-JP" sz="900" dirty="0" err="1"/>
              <a:t>PitPa</a:t>
            </a:r>
            <a:r>
              <a:rPr kumimoji="1" lang="ja-JP" altLang="en-US" sz="900" dirty="0"/>
              <a:t>　</a:t>
            </a:r>
            <a:r>
              <a:rPr lang="ja-JP" altLang="en-US" sz="900" dirty="0"/>
              <a:t>→　</a:t>
            </a:r>
            <a:r>
              <a:rPr lang="en-US" altLang="ja-JP" sz="900" dirty="0" err="1"/>
              <a:t>PitPa</a:t>
            </a:r>
            <a:endParaRPr kumimoji="1" lang="ja-JP" altLang="en-US" sz="900" dirty="0"/>
          </a:p>
          <a:p>
            <a:r>
              <a:rPr kumimoji="1" lang="ja-JP" altLang="en-US" sz="900" dirty="0"/>
              <a:t>みずほリサーチ＆テクノロジーズ株式会社　</a:t>
            </a:r>
            <a:r>
              <a:rPr lang="ja-JP" altLang="en-US" sz="900" dirty="0"/>
              <a:t>→　みずほ</a:t>
            </a:r>
            <a:r>
              <a:rPr lang="en-US" altLang="ja-JP" sz="900" dirty="0"/>
              <a:t>R</a:t>
            </a:r>
            <a:r>
              <a:rPr lang="ja-JP" altLang="en-US" sz="900" dirty="0"/>
              <a:t>＆</a:t>
            </a:r>
            <a:r>
              <a:rPr lang="en-US" altLang="ja-JP" sz="900" dirty="0"/>
              <a:t>T</a:t>
            </a:r>
            <a:endParaRPr kumimoji="1" lang="ja-JP" altLang="en-US" sz="900" dirty="0"/>
          </a:p>
        </p:txBody>
      </p:sp>
      <p:sp>
        <p:nvSpPr>
          <p:cNvPr id="9" name="テキスト プレースホルダー 2">
            <a:extLst>
              <a:ext uri="{FF2B5EF4-FFF2-40B4-BE49-F238E27FC236}">
                <a16:creationId xmlns:a16="http://schemas.microsoft.com/office/drawing/2014/main" id="{7DC95833-1B80-C0C6-8927-C4F39C71ABE0}"/>
              </a:ext>
            </a:extLst>
          </p:cNvPr>
          <p:cNvSpPr>
            <a:spLocks noGrp="1"/>
          </p:cNvSpPr>
          <p:nvPr>
            <p:ph type="body" sz="quarter" idx="10"/>
          </p:nvPr>
        </p:nvSpPr>
        <p:spPr>
          <a:xfrm>
            <a:off x="273050" y="188913"/>
            <a:ext cx="7848600" cy="161583"/>
          </a:xfrm>
        </p:spPr>
        <p:txBody>
          <a:bodyPr/>
          <a:lstStyle/>
          <a:p>
            <a:r>
              <a:rPr lang="en-US" altLang="ja-JP" dirty="0"/>
              <a:t>3</a:t>
            </a:r>
            <a:r>
              <a:rPr lang="en-US" altLang="ja-JP" sz="1050" dirty="0"/>
              <a:t>. </a:t>
            </a:r>
            <a:r>
              <a:rPr lang="ja-JP" altLang="en-US" dirty="0"/>
              <a:t>基本情報</a:t>
            </a:r>
            <a:endParaRPr kumimoji="1" lang="ja-JP" altLang="en-US" dirty="0"/>
          </a:p>
        </p:txBody>
      </p:sp>
    </p:spTree>
    <p:extLst>
      <p:ext uri="{BB962C8B-B14F-4D97-AF65-F5344CB8AC3E}">
        <p14:creationId xmlns:p14="http://schemas.microsoft.com/office/powerpoint/2010/main" val="31388118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35773525-13EB-8620-0933-EF1614BD22DD}"/>
              </a:ext>
            </a:extLst>
          </p:cNvPr>
          <p:cNvGraphicFramePr>
            <a:graphicFrameLocks noChangeAspect="1"/>
          </p:cNvGraphicFramePr>
          <p:nvPr>
            <p:custDataLst>
              <p:tags r:id="rId1"/>
            </p:custDataLst>
            <p:extLst>
              <p:ext uri="{D42A27DB-BD31-4B8C-83A1-F6EECF244321}">
                <p14:modId xmlns:p14="http://schemas.microsoft.com/office/powerpoint/2010/main" val="22754328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2" imgH="623" progId="TCLayout.ActiveDocument.1">
                  <p:embed/>
                </p:oleObj>
              </mc:Choice>
              <mc:Fallback>
                <p:oleObj name="think-cell スライド" r:id="rId3" imgW="622" imgH="623" progId="TCLayout.ActiveDocument.1">
                  <p:embed/>
                  <p:pic>
                    <p:nvPicPr>
                      <p:cNvPr id="7" name="think-cell data - do not delete" hidden="1">
                        <a:extLst>
                          <a:ext uri="{FF2B5EF4-FFF2-40B4-BE49-F238E27FC236}">
                            <a16:creationId xmlns:a16="http://schemas.microsoft.com/office/drawing/2014/main" id="{35773525-13EB-8620-0933-EF1614BD22D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883BD485-9293-5ED6-728D-301AFA22FCF6}"/>
              </a:ext>
            </a:extLst>
          </p:cNvPr>
          <p:cNvSpPr>
            <a:spLocks noGrp="1"/>
          </p:cNvSpPr>
          <p:nvPr>
            <p:ph type="title"/>
          </p:nvPr>
        </p:nvSpPr>
        <p:spPr/>
        <p:txBody>
          <a:bodyPr vert="horz"/>
          <a:lstStyle/>
          <a:p>
            <a:r>
              <a:rPr kumimoji="1" lang="en-US" altLang="ja-JP" dirty="0"/>
              <a:t>3.1. </a:t>
            </a:r>
            <a:r>
              <a:rPr kumimoji="1" lang="ja-JP" altLang="en-US" dirty="0"/>
              <a:t>ユースケース概要（</a:t>
            </a:r>
            <a:r>
              <a:rPr kumimoji="1" lang="en-US" altLang="ja-JP" dirty="0"/>
              <a:t>2/2</a:t>
            </a:r>
            <a:r>
              <a:rPr kumimoji="1" lang="ja-JP" altLang="en-US" dirty="0"/>
              <a:t>）</a:t>
            </a:r>
          </a:p>
        </p:txBody>
      </p:sp>
      <p:sp>
        <p:nvSpPr>
          <p:cNvPr id="3" name="テキスト プレースホルダー 2">
            <a:extLst>
              <a:ext uri="{FF2B5EF4-FFF2-40B4-BE49-F238E27FC236}">
                <a16:creationId xmlns:a16="http://schemas.microsoft.com/office/drawing/2014/main" id="{C89692E7-F48E-B2E0-E358-CFEC5AA50CDD}"/>
              </a:ext>
            </a:extLst>
          </p:cNvPr>
          <p:cNvSpPr>
            <a:spLocks noGrp="1"/>
          </p:cNvSpPr>
          <p:nvPr>
            <p:ph type="body" sz="quarter" idx="10"/>
          </p:nvPr>
        </p:nvSpPr>
        <p:spPr>
          <a:xfrm>
            <a:off x="273050" y="188913"/>
            <a:ext cx="7848600" cy="161583"/>
          </a:xfrm>
        </p:spPr>
        <p:txBody>
          <a:bodyPr/>
          <a:lstStyle/>
          <a:p>
            <a:r>
              <a:rPr lang="en-US" altLang="ja-JP" dirty="0"/>
              <a:t>3</a:t>
            </a:r>
            <a:r>
              <a:rPr lang="en-US" altLang="ja-JP" sz="1050" dirty="0"/>
              <a:t>. </a:t>
            </a:r>
            <a:r>
              <a:rPr lang="ja-JP" altLang="en-US" dirty="0"/>
              <a:t>基本情報</a:t>
            </a:r>
            <a:endParaRPr kumimoji="1" lang="ja-JP" altLang="en-US" dirty="0"/>
          </a:p>
        </p:txBody>
      </p:sp>
      <p:graphicFrame>
        <p:nvGraphicFramePr>
          <p:cNvPr id="4" name="表 8">
            <a:extLst>
              <a:ext uri="{FF2B5EF4-FFF2-40B4-BE49-F238E27FC236}">
                <a16:creationId xmlns:a16="http://schemas.microsoft.com/office/drawing/2014/main" id="{0348555A-9433-C52E-3A60-1CD04DA316B3}"/>
              </a:ext>
            </a:extLst>
          </p:cNvPr>
          <p:cNvGraphicFramePr>
            <a:graphicFrameLocks noGrp="1"/>
          </p:cNvGraphicFramePr>
          <p:nvPr>
            <p:extLst>
              <p:ext uri="{D42A27DB-BD31-4B8C-83A1-F6EECF244321}">
                <p14:modId xmlns:p14="http://schemas.microsoft.com/office/powerpoint/2010/main" val="3557053220"/>
              </p:ext>
            </p:extLst>
          </p:nvPr>
        </p:nvGraphicFramePr>
        <p:xfrm>
          <a:off x="273050" y="908050"/>
          <a:ext cx="9367339" cy="4050720"/>
        </p:xfrm>
        <a:graphic>
          <a:graphicData uri="http://schemas.openxmlformats.org/drawingml/2006/table">
            <a:tbl>
              <a:tblPr firstRow="1" bandRow="1">
                <a:tableStyleId>{5940675A-B579-460E-94D1-54222C63F5DA}</a:tableStyleId>
              </a:tblPr>
              <a:tblGrid>
                <a:gridCol w="376655">
                  <a:extLst>
                    <a:ext uri="{9D8B030D-6E8A-4147-A177-3AD203B41FA5}">
                      <a16:colId xmlns:a16="http://schemas.microsoft.com/office/drawing/2014/main" val="3760705295"/>
                    </a:ext>
                  </a:extLst>
                </a:gridCol>
                <a:gridCol w="2017295">
                  <a:extLst>
                    <a:ext uri="{9D8B030D-6E8A-4147-A177-3AD203B41FA5}">
                      <a16:colId xmlns:a16="http://schemas.microsoft.com/office/drawing/2014/main" val="854606231"/>
                    </a:ext>
                  </a:extLst>
                </a:gridCol>
                <a:gridCol w="1200150">
                  <a:extLst>
                    <a:ext uri="{9D8B030D-6E8A-4147-A177-3AD203B41FA5}">
                      <a16:colId xmlns:a16="http://schemas.microsoft.com/office/drawing/2014/main" val="3606361281"/>
                    </a:ext>
                  </a:extLst>
                </a:gridCol>
                <a:gridCol w="495300">
                  <a:extLst>
                    <a:ext uri="{9D8B030D-6E8A-4147-A177-3AD203B41FA5}">
                      <a16:colId xmlns:a16="http://schemas.microsoft.com/office/drawing/2014/main" val="3404308930"/>
                    </a:ext>
                  </a:extLst>
                </a:gridCol>
                <a:gridCol w="695325">
                  <a:extLst>
                    <a:ext uri="{9D8B030D-6E8A-4147-A177-3AD203B41FA5}">
                      <a16:colId xmlns:a16="http://schemas.microsoft.com/office/drawing/2014/main" val="3016643076"/>
                    </a:ext>
                  </a:extLst>
                </a:gridCol>
                <a:gridCol w="1556233">
                  <a:extLst>
                    <a:ext uri="{9D8B030D-6E8A-4147-A177-3AD203B41FA5}">
                      <a16:colId xmlns:a16="http://schemas.microsoft.com/office/drawing/2014/main" val="2026496770"/>
                    </a:ext>
                  </a:extLst>
                </a:gridCol>
                <a:gridCol w="1686537">
                  <a:extLst>
                    <a:ext uri="{9D8B030D-6E8A-4147-A177-3AD203B41FA5}">
                      <a16:colId xmlns:a16="http://schemas.microsoft.com/office/drawing/2014/main" val="1422284411"/>
                    </a:ext>
                  </a:extLst>
                </a:gridCol>
                <a:gridCol w="1339844">
                  <a:extLst>
                    <a:ext uri="{9D8B030D-6E8A-4147-A177-3AD203B41FA5}">
                      <a16:colId xmlns:a16="http://schemas.microsoft.com/office/drawing/2014/main" val="2980598203"/>
                    </a:ext>
                  </a:extLst>
                </a:gridCol>
              </a:tblGrid>
              <a:tr h="101583">
                <a:tc rowSpan="2">
                  <a:txBody>
                    <a:bodyPr/>
                    <a:lstStyle/>
                    <a:p>
                      <a:r>
                        <a:rPr kumimoji="1" lang="en-US" altLang="ja-JP" sz="1200" dirty="0">
                          <a:solidFill>
                            <a:schemeClr val="bg1"/>
                          </a:solidFill>
                        </a:rPr>
                        <a:t>No.</a:t>
                      </a:r>
                      <a:endParaRPr kumimoji="1" lang="ja-JP" altLang="en-US" sz="1200" dirty="0">
                        <a:solidFill>
                          <a:schemeClr val="bg1"/>
                        </a:solidFill>
                      </a:endParaRPr>
                    </a:p>
                  </a:txBody>
                  <a:tcPr marL="72000" marR="72000" marT="36000" marB="36000">
                    <a:lnL w="12700" cap="flat" cmpd="sng" algn="ctr">
                      <a:solidFill>
                        <a:schemeClr val="bg1">
                          <a:lumMod val="7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solidFill>
                  </a:tcPr>
                </a:tc>
                <a:tc rowSpan="2">
                  <a:txBody>
                    <a:bodyPr/>
                    <a:lstStyle/>
                    <a:p>
                      <a:r>
                        <a:rPr kumimoji="1" lang="ja-JP" altLang="en-US" sz="1200" dirty="0">
                          <a:solidFill>
                            <a:schemeClr val="bg1"/>
                          </a:solidFill>
                        </a:rPr>
                        <a:t>ユースケース</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solidFill>
                  </a:tcPr>
                </a:tc>
                <a:tc rowSpan="2">
                  <a:txBody>
                    <a:bodyPr/>
                    <a:lstStyle/>
                    <a:p>
                      <a:r>
                        <a:rPr kumimoji="1" lang="ja-JP" altLang="en-US" sz="1200" dirty="0">
                          <a:solidFill>
                            <a:schemeClr val="bg1"/>
                          </a:solidFill>
                        </a:rPr>
                        <a:t>代表団体</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solidFill>
                  </a:tcPr>
                </a:tc>
                <a:tc rowSpan="2">
                  <a:txBody>
                    <a:bodyPr/>
                    <a:lstStyle/>
                    <a:p>
                      <a:r>
                        <a:rPr kumimoji="1" lang="ja-JP" altLang="en-US" sz="1200" dirty="0">
                          <a:solidFill>
                            <a:schemeClr val="bg1"/>
                          </a:solidFill>
                        </a:rPr>
                        <a:t>類型</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solidFill>
                  </a:tcPr>
                </a:tc>
                <a:tc rowSpan="2">
                  <a:txBody>
                    <a:bodyPr/>
                    <a:lstStyle/>
                    <a:p>
                      <a:r>
                        <a:rPr kumimoji="1" lang="ja-JP" altLang="en-US" sz="1200" dirty="0">
                          <a:solidFill>
                            <a:schemeClr val="bg1"/>
                          </a:solidFill>
                        </a:rPr>
                        <a:t>分野</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solidFill>
                  </a:tcPr>
                </a:tc>
                <a:tc gridSpan="3">
                  <a:txBody>
                    <a:bodyPr/>
                    <a:lstStyle/>
                    <a:p>
                      <a:r>
                        <a:rPr kumimoji="1" lang="ja-JP" altLang="en-US" sz="1200" dirty="0">
                          <a:solidFill>
                            <a:schemeClr val="bg1"/>
                          </a:solidFill>
                        </a:rPr>
                        <a:t>実証概要</a:t>
                      </a:r>
                    </a:p>
                  </a:txBody>
                  <a:tcPr marL="72000" marR="72000" marT="36000" marB="36000">
                    <a:lnL w="12700" cap="flat" cmpd="sng" algn="ctr">
                      <a:solidFill>
                        <a:schemeClr val="bg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093405616"/>
                  </a:ext>
                </a:extLst>
              </a:tr>
              <a:tr h="101583">
                <a:tc vMerge="1">
                  <a:txBody>
                    <a:bodyPr/>
                    <a:lstStyle/>
                    <a:p>
                      <a:endParaRPr kumimoji="1" lang="ja-JP" altLang="en-US" sz="1200" dirty="0"/>
                    </a:p>
                  </a:txBody>
                  <a:tcPr/>
                </a:tc>
                <a:tc vMerge="1">
                  <a:txBody>
                    <a:bodyPr/>
                    <a:lstStyle/>
                    <a:p>
                      <a:endParaRPr kumimoji="1" lang="ja-JP" altLang="en-US" sz="1200" dirty="0"/>
                    </a:p>
                  </a:txBody>
                  <a:tcPr/>
                </a:tc>
                <a:tc vMerge="1">
                  <a:txBody>
                    <a:bodyPr/>
                    <a:lstStyle/>
                    <a:p>
                      <a:endParaRPr kumimoji="1" lang="ja-JP" altLang="en-US" sz="1200" dirty="0"/>
                    </a:p>
                  </a:txBody>
                  <a:tcPr/>
                </a:tc>
                <a:tc vMerge="1">
                  <a:txBody>
                    <a:bodyPr/>
                    <a:lstStyle/>
                    <a:p>
                      <a:endParaRPr kumimoji="1" lang="ja-JP" altLang="en-US" sz="1200" dirty="0"/>
                    </a:p>
                  </a:txBody>
                  <a:tcPr/>
                </a:tc>
                <a:tc vMerge="1">
                  <a:txBody>
                    <a:bodyPr/>
                    <a:lstStyle/>
                    <a:p>
                      <a:endParaRPr kumimoji="1" lang="ja-JP" altLang="en-US" sz="1200" dirty="0"/>
                    </a:p>
                  </a:txBody>
                  <a:tcPr/>
                </a:tc>
                <a:tc>
                  <a:txBody>
                    <a:bodyPr/>
                    <a:lstStyle/>
                    <a:p>
                      <a:r>
                        <a:rPr kumimoji="1" lang="ja-JP" altLang="en-US" sz="1200" dirty="0"/>
                        <a:t>検証対象のエンティティ</a:t>
                      </a:r>
                    </a:p>
                  </a:txBody>
                  <a:tcPr marL="72000" marR="72000" marT="36000" marB="3600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20000"/>
                        <a:lumOff val="80000"/>
                      </a:schemeClr>
                    </a:solidFill>
                  </a:tcPr>
                </a:tc>
                <a:tc>
                  <a:txBody>
                    <a:bodyPr/>
                    <a:lstStyle/>
                    <a:p>
                      <a:r>
                        <a:rPr kumimoji="1" lang="ja-JP" altLang="en-US" sz="1200" dirty="0"/>
                        <a:t>検証する属性情報</a:t>
                      </a:r>
                    </a:p>
                  </a:txBody>
                  <a:tcPr marL="72000" marR="72000" marT="36000" marB="3600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20000"/>
                        <a:lumOff val="80000"/>
                      </a:schemeClr>
                    </a:solidFill>
                  </a:tcPr>
                </a:tc>
                <a:tc>
                  <a:txBody>
                    <a:bodyPr/>
                    <a:lstStyle/>
                    <a:p>
                      <a:r>
                        <a:rPr kumimoji="1" lang="ja-JP" altLang="en-US" sz="1200" dirty="0"/>
                        <a:t>検証者</a:t>
                      </a:r>
                    </a:p>
                  </a:txBody>
                  <a:tcPr marL="72000" marR="72000" marT="36000" marB="3600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138141191"/>
                  </a:ext>
                </a:extLst>
              </a:tr>
              <a:tr h="239886">
                <a:tc>
                  <a:txBody>
                    <a:bodyPr/>
                    <a:lstStyle/>
                    <a:p>
                      <a:r>
                        <a:rPr kumimoji="1" lang="en-US" altLang="ja-JP" sz="1200" dirty="0"/>
                        <a:t>7</a:t>
                      </a:r>
                      <a:endParaRPr kumimoji="1" lang="ja-JP" altLang="en-US" sz="1200" dirty="0"/>
                    </a:p>
                  </a:txBody>
                  <a:tcPr marL="72000" marR="72000" marT="36000" marB="360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事業所ＩＤとそのデジタル認証基盤</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en-US" altLang="ja-JP" sz="1200" dirty="0"/>
                        <a:t>SBI</a:t>
                      </a:r>
                      <a:r>
                        <a:rPr kumimoji="1" lang="ja-JP" altLang="en-US" sz="1200" dirty="0"/>
                        <a:t>ホールディングス株式会社</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en-US" altLang="ja-JP" sz="1200" b="0" i="0" u="none" strike="noStrike" kern="1200" cap="none" spc="0" normalizeH="0" baseline="0" noProof="0" dirty="0">
                          <a:ln>
                            <a:noFill/>
                          </a:ln>
                          <a:solidFill>
                            <a:prstClr val="black"/>
                          </a:solidFill>
                          <a:effectLst/>
                          <a:uLnTx/>
                          <a:uFillTx/>
                          <a:latin typeface="Yu Gothic UI"/>
                          <a:ea typeface="Yu Gothic UI"/>
                          <a:cs typeface="+mn-cs"/>
                        </a:rPr>
                        <a:t>A</a:t>
                      </a:r>
                      <a:endParaRPr kumimoji="1" lang="ja-JP" altLang="en-US" sz="1200" dirty="0"/>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サプライチェーン</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法人の事業所</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事業所の実在記録</a:t>
                      </a:r>
                      <a:endParaRPr kumimoji="1" lang="en-US" altLang="ja-JP" sz="1200" dirty="0"/>
                    </a:p>
                    <a:p>
                      <a:endParaRPr kumimoji="1" lang="ja-JP" altLang="en-US" sz="1200" dirty="0"/>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取引事業者</a:t>
                      </a:r>
                    </a:p>
                  </a:txBody>
                  <a:tcPr marL="72000" marR="72000" marT="36000" marB="360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688951891"/>
                  </a:ext>
                </a:extLst>
              </a:tr>
              <a:tr h="239886">
                <a:tc>
                  <a:txBody>
                    <a:bodyPr/>
                    <a:lstStyle/>
                    <a:p>
                      <a:r>
                        <a:rPr kumimoji="1" lang="en-US" altLang="ja-JP" sz="1200" dirty="0"/>
                        <a:t>8</a:t>
                      </a:r>
                      <a:endParaRPr kumimoji="1" lang="ja-JP" altLang="en-US" sz="1200" dirty="0"/>
                    </a:p>
                  </a:txBody>
                  <a:tcPr marL="72000" marR="72000" marT="36000" marB="360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臨床試験および医療現場における信頼性および応用可能性の高い情報流通システム</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シミック株式会社</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en-US" altLang="ja-JP" sz="1200" b="0" i="0" u="none" strike="noStrike" kern="1200" cap="none" spc="0" normalizeH="0" baseline="0" noProof="0">
                          <a:ln>
                            <a:noFill/>
                          </a:ln>
                          <a:solidFill>
                            <a:prstClr val="black"/>
                          </a:solidFill>
                          <a:effectLst/>
                          <a:uLnTx/>
                          <a:uFillTx/>
                          <a:latin typeface="Yu Gothic UI"/>
                          <a:ea typeface="Yu Gothic UI"/>
                          <a:cs typeface="+mn-cs"/>
                        </a:rPr>
                        <a:t>A</a:t>
                      </a:r>
                      <a:endParaRPr kumimoji="1" lang="ja-JP" altLang="en-US" sz="1200" dirty="0"/>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ヘルス</a:t>
                      </a:r>
                      <a:endParaRPr kumimoji="1" lang="en-US" altLang="ja-JP" sz="1200" dirty="0"/>
                    </a:p>
                    <a:p>
                      <a:r>
                        <a:rPr kumimoji="1" lang="ja-JP" altLang="en-US" sz="1200" dirty="0"/>
                        <a:t>ケア</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個人</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個人の医療情報</a:t>
                      </a:r>
                      <a:endParaRPr kumimoji="1" lang="en-US" altLang="ja-JP" sz="1200" dirty="0"/>
                    </a:p>
                    <a:p>
                      <a:r>
                        <a:rPr kumimoji="1" lang="ja-JP" altLang="en-US" sz="1200" dirty="0"/>
                        <a:t>同意の記録</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医療機関</a:t>
                      </a:r>
                    </a:p>
                  </a:txBody>
                  <a:tcPr marL="72000" marR="72000" marT="36000" marB="360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225359224"/>
                  </a:ext>
                </a:extLst>
              </a:tr>
              <a:tr h="239886">
                <a:tc>
                  <a:txBody>
                    <a:bodyPr/>
                    <a:lstStyle/>
                    <a:p>
                      <a:r>
                        <a:rPr kumimoji="1" lang="en-US" altLang="ja-JP" sz="1200" dirty="0"/>
                        <a:t>9</a:t>
                      </a:r>
                      <a:endParaRPr kumimoji="1" lang="ja-JP" altLang="en-US" sz="1200" dirty="0"/>
                    </a:p>
                  </a:txBody>
                  <a:tcPr marL="72000" marR="72000" marT="36000" marB="360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下肢運動器疾患患者と医師、研究者間の信用できる歩行データ認証・流通システム</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株式会社</a:t>
                      </a:r>
                      <a:r>
                        <a:rPr kumimoji="1" lang="en-US" altLang="ja-JP" sz="1200" dirty="0"/>
                        <a:t>ORPHE</a:t>
                      </a:r>
                      <a:endParaRPr kumimoji="1" lang="ja-JP" altLang="en-US" sz="1200" dirty="0"/>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en-US" altLang="ja-JP" sz="1200" b="0" i="0" u="none" strike="noStrike" kern="1200" cap="none" spc="0" normalizeH="0" baseline="0" noProof="0" dirty="0">
                          <a:ln>
                            <a:noFill/>
                          </a:ln>
                          <a:solidFill>
                            <a:prstClr val="black"/>
                          </a:solidFill>
                          <a:effectLst/>
                          <a:uLnTx/>
                          <a:uFillTx/>
                          <a:latin typeface="Yu Gothic UI"/>
                          <a:ea typeface="Yu Gothic UI"/>
                          <a:cs typeface="+mn-cs"/>
                        </a:rPr>
                        <a:t>A</a:t>
                      </a:r>
                      <a:endParaRPr kumimoji="1" lang="ja-JP" altLang="en-US" sz="1200" dirty="0"/>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ヘルス</a:t>
                      </a:r>
                      <a:endParaRPr kumimoji="1" lang="en-US" altLang="ja-JP" sz="1200" dirty="0"/>
                    </a:p>
                    <a:p>
                      <a:r>
                        <a:rPr kumimoji="1" lang="ja-JP" altLang="en-US" sz="1200" dirty="0"/>
                        <a:t>ケア</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個人</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個人の医療情報</a:t>
                      </a:r>
                      <a:endParaRPr kumimoji="1" lang="en-US" altLang="ja-JP" sz="1200" dirty="0"/>
                    </a:p>
                    <a:p>
                      <a:r>
                        <a:rPr kumimoji="1" lang="ja-JP" altLang="en-US" sz="1200" dirty="0"/>
                        <a:t>同意の記録</a:t>
                      </a:r>
                    </a:p>
                    <a:p>
                      <a:endParaRPr kumimoji="1" lang="ja-JP" altLang="en-US" sz="1200" dirty="0"/>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医療機関</a:t>
                      </a:r>
                    </a:p>
                  </a:txBody>
                  <a:tcPr marL="72000" marR="72000" marT="36000" marB="360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147432018"/>
                  </a:ext>
                </a:extLst>
              </a:tr>
              <a:tr h="310572">
                <a:tc>
                  <a:txBody>
                    <a:bodyPr/>
                    <a:lstStyle/>
                    <a:p>
                      <a:r>
                        <a:rPr kumimoji="1" lang="en-US" altLang="ja-JP" sz="1200" dirty="0"/>
                        <a:t>10</a:t>
                      </a:r>
                      <a:endParaRPr kumimoji="1" lang="ja-JP" altLang="en-US" sz="1200" dirty="0"/>
                    </a:p>
                  </a:txBody>
                  <a:tcPr marL="72000" marR="72000" marT="36000" marB="360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a:t>
                      </a:r>
                      <a:r>
                        <a:rPr kumimoji="1" lang="en-US" altLang="ja-JP" sz="1200" dirty="0"/>
                        <a:t>KYC/KYB</a:t>
                      </a:r>
                      <a:r>
                        <a:rPr kumimoji="1" lang="ja-JP" altLang="en-US" sz="1200" dirty="0"/>
                        <a:t>に基づいたトラストのある取引」を促進する新しい仕組み</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株式会社電通総研</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en-US" altLang="ja-JP" sz="1200" b="0" i="0" u="none" strike="noStrike" kern="1200" cap="none" spc="0" normalizeH="0" baseline="0" noProof="0" dirty="0">
                          <a:ln>
                            <a:noFill/>
                          </a:ln>
                          <a:solidFill>
                            <a:prstClr val="black"/>
                          </a:solidFill>
                          <a:effectLst/>
                          <a:uLnTx/>
                          <a:uFillTx/>
                          <a:latin typeface="Yu Gothic UI"/>
                          <a:ea typeface="Yu Gothic UI"/>
                          <a:cs typeface="+mn-cs"/>
                        </a:rPr>
                        <a:t>A</a:t>
                      </a:r>
                      <a:endParaRPr kumimoji="1" lang="ja-JP" altLang="en-US" sz="1200" dirty="0"/>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法人、金融</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法人</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法人の実在性情報</a:t>
                      </a:r>
                      <a:endParaRPr kumimoji="1" lang="en-US" altLang="ja-JP" sz="1200" dirty="0"/>
                    </a:p>
                    <a:p>
                      <a:r>
                        <a:rPr kumimoji="1" lang="ja-JP" altLang="en-US" sz="1200" dirty="0"/>
                        <a:t>申請者の在籍確認情報</a:t>
                      </a:r>
                      <a:endParaRPr kumimoji="1" lang="en-US" altLang="ja-JP" sz="1200" dirty="0"/>
                    </a:p>
                    <a:p>
                      <a:r>
                        <a:rPr kumimoji="1" lang="ja-JP" altLang="en-US" sz="1200" dirty="0"/>
                        <a:t>口座情報・開設情報</a:t>
                      </a:r>
                      <a:endParaRPr kumimoji="1" lang="en-US" altLang="ja-JP" sz="1200" dirty="0"/>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金融機関</a:t>
                      </a:r>
                    </a:p>
                  </a:txBody>
                  <a:tcPr marL="72000" marR="72000" marT="36000" marB="360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727812581"/>
                  </a:ext>
                </a:extLst>
              </a:tr>
              <a:tr h="239886">
                <a:tc>
                  <a:txBody>
                    <a:bodyPr/>
                    <a:lstStyle/>
                    <a:p>
                      <a:r>
                        <a:rPr kumimoji="1" lang="en-US" altLang="ja-JP" sz="1200" dirty="0"/>
                        <a:t>11</a:t>
                      </a:r>
                      <a:endParaRPr kumimoji="1" lang="ja-JP" altLang="en-US" sz="1200" dirty="0"/>
                    </a:p>
                  </a:txBody>
                  <a:tcPr marL="72000" marR="72000" marT="36000" marB="360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補助金事業を題材とした法人向け行政手続</a:t>
                      </a:r>
                      <a:r>
                        <a:rPr kumimoji="1" lang="en-US" altLang="ja-JP" sz="1200" dirty="0"/>
                        <a:t>DX</a:t>
                      </a:r>
                      <a:r>
                        <a:rPr kumimoji="1" lang="ja-JP" altLang="en-US" sz="1200" dirty="0"/>
                        <a:t>社会基盤化のプレ検討</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一般社団法人情報サービス産業協会</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en-US" altLang="ja-JP" sz="1200" b="0" i="0" u="none" strike="noStrike" kern="1200" cap="none" spc="0" normalizeH="0" baseline="0" noProof="0" dirty="0">
                          <a:ln>
                            <a:noFill/>
                          </a:ln>
                          <a:solidFill>
                            <a:prstClr val="black"/>
                          </a:solidFill>
                          <a:effectLst/>
                          <a:uLnTx/>
                          <a:uFillTx/>
                          <a:latin typeface="Yu Gothic UI"/>
                          <a:ea typeface="Yu Gothic UI"/>
                          <a:cs typeface="+mn-cs"/>
                        </a:rPr>
                        <a:t>B</a:t>
                      </a:r>
                      <a:endParaRPr kumimoji="1" lang="ja-JP" altLang="en-US" sz="1200" dirty="0"/>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行政</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法人</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法人基本情報</a:t>
                      </a:r>
                      <a:endParaRPr kumimoji="1" lang="en-US" altLang="ja-JP" sz="1200" dirty="0"/>
                    </a:p>
                    <a:p>
                      <a:r>
                        <a:rPr kumimoji="1" lang="ja-JP" altLang="en-US" sz="1200" dirty="0"/>
                        <a:t>法人実在情報</a:t>
                      </a:r>
                      <a:endParaRPr kumimoji="1" lang="en-US" altLang="ja-JP" sz="1200" dirty="0"/>
                    </a:p>
                    <a:p>
                      <a:r>
                        <a:rPr kumimoji="1" lang="ja-JP" altLang="en-US" sz="1200" dirty="0"/>
                        <a:t>事業内容情報</a:t>
                      </a:r>
                      <a:endParaRPr kumimoji="1" lang="en-US" altLang="ja-JP" sz="1200" dirty="0"/>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補助金事業等の事務局</a:t>
                      </a:r>
                    </a:p>
                  </a:txBody>
                  <a:tcPr marL="72000" marR="72000" marT="36000" marB="360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022075026"/>
                  </a:ext>
                </a:extLst>
              </a:tr>
              <a:tr h="381258">
                <a:tc>
                  <a:txBody>
                    <a:bodyPr/>
                    <a:lstStyle/>
                    <a:p>
                      <a:r>
                        <a:rPr kumimoji="1" lang="en-US" altLang="ja-JP" sz="1200" dirty="0"/>
                        <a:t>12</a:t>
                      </a:r>
                      <a:endParaRPr kumimoji="1" lang="ja-JP" altLang="en-US" sz="1200" dirty="0"/>
                    </a:p>
                  </a:txBody>
                  <a:tcPr marL="72000" marR="72000" marT="36000" marB="360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en-US" altLang="ja-JP" sz="1200" dirty="0"/>
                        <a:t>Trusted Web Advertising System with OP</a:t>
                      </a:r>
                      <a:endParaRPr kumimoji="1" lang="ja-JP" altLang="en-US" sz="1200" dirty="0"/>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en-US" altLang="ja-JP" sz="1200" dirty="0"/>
                        <a:t>Originator Profile </a:t>
                      </a:r>
                    </a:p>
                    <a:p>
                      <a:r>
                        <a:rPr kumimoji="1" lang="ja-JP" altLang="en-US" sz="1200" dirty="0"/>
                        <a:t>技術研究組合</a:t>
                      </a:r>
                      <a:endParaRPr kumimoji="1" lang="en-US" altLang="ja-JP" sz="1200" dirty="0"/>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en-US" altLang="ja-JP" sz="1200" b="0" i="0" u="none" strike="noStrike" kern="1200" cap="none" spc="0" normalizeH="0" baseline="0" noProof="0" dirty="0">
                          <a:ln>
                            <a:noFill/>
                          </a:ln>
                          <a:solidFill>
                            <a:prstClr val="black"/>
                          </a:solidFill>
                          <a:effectLst/>
                          <a:uLnTx/>
                          <a:uFillTx/>
                          <a:latin typeface="Yu Gothic UI"/>
                          <a:ea typeface="Yu Gothic UI"/>
                          <a:cs typeface="+mn-cs"/>
                        </a:rPr>
                        <a:t>A</a:t>
                      </a:r>
                      <a:endParaRPr kumimoji="1" lang="ja-JP" altLang="en-US" sz="1200" dirty="0"/>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メディア</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広告主</a:t>
                      </a:r>
                      <a:endParaRPr kumimoji="1" lang="en-US" altLang="ja-JP" sz="1200" dirty="0"/>
                    </a:p>
                    <a:p>
                      <a:r>
                        <a:rPr kumimoji="1" lang="ja-JP" altLang="en-US" sz="1200" dirty="0"/>
                        <a:t>広告仲介事業者</a:t>
                      </a:r>
                      <a:endParaRPr kumimoji="1" lang="en-US" altLang="ja-JP" sz="1200" dirty="0"/>
                    </a:p>
                    <a:p>
                      <a:r>
                        <a:rPr kumimoji="1" lang="ja-JP" altLang="en-US" sz="1200" dirty="0"/>
                        <a:t>メディア企業</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メディア・広告主の資格情報</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en-US" altLang="ja-JP" sz="1200" dirty="0"/>
                        <a:t>OP CIP</a:t>
                      </a:r>
                      <a:endParaRPr kumimoji="1" lang="ja-JP" altLang="en-US" sz="1200" dirty="0"/>
                    </a:p>
                  </a:txBody>
                  <a:tcPr marL="72000" marR="72000" marT="36000" marB="360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735691810"/>
                  </a:ext>
                </a:extLst>
              </a:tr>
            </a:tbl>
          </a:graphicData>
        </a:graphic>
      </p:graphicFrame>
      <p:sp>
        <p:nvSpPr>
          <p:cNvPr id="5" name="正方形/長方形 4">
            <a:extLst>
              <a:ext uri="{FF2B5EF4-FFF2-40B4-BE49-F238E27FC236}">
                <a16:creationId xmlns:a16="http://schemas.microsoft.com/office/drawing/2014/main" id="{02422318-E35B-1CD1-1737-58670F6A8B4F}"/>
              </a:ext>
            </a:extLst>
          </p:cNvPr>
          <p:cNvSpPr/>
          <p:nvPr/>
        </p:nvSpPr>
        <p:spPr>
          <a:xfrm>
            <a:off x="5811865" y="139062"/>
            <a:ext cx="2371492" cy="234681"/>
          </a:xfrm>
          <a:prstGeom prst="rect">
            <a:avLst/>
          </a:prstGeom>
          <a:solidFill>
            <a:schemeClr val="accent1"/>
          </a:solidFill>
          <a:ln w="1270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en-US" altLang="ja-JP" sz="1400" dirty="0">
                <a:solidFill>
                  <a:schemeClr val="bg1"/>
                </a:solidFill>
              </a:rPr>
              <a:t>2023</a:t>
            </a:r>
            <a:r>
              <a:rPr kumimoji="1" lang="ja-JP" altLang="en-US" sz="1400" dirty="0">
                <a:solidFill>
                  <a:schemeClr val="bg1"/>
                </a:solidFill>
              </a:rPr>
              <a:t>年度取組</a:t>
            </a:r>
          </a:p>
        </p:txBody>
      </p:sp>
      <p:sp>
        <p:nvSpPr>
          <p:cNvPr id="8" name="正方形/長方形 7">
            <a:extLst>
              <a:ext uri="{FF2B5EF4-FFF2-40B4-BE49-F238E27FC236}">
                <a16:creationId xmlns:a16="http://schemas.microsoft.com/office/drawing/2014/main" id="{4DD732DF-E7E8-FAB8-025C-8796D91A296D}"/>
              </a:ext>
            </a:extLst>
          </p:cNvPr>
          <p:cNvSpPr/>
          <p:nvPr/>
        </p:nvSpPr>
        <p:spPr>
          <a:xfrm>
            <a:off x="273050" y="5540645"/>
            <a:ext cx="9358630" cy="1105195"/>
          </a:xfrm>
          <a:prstGeom prst="rect">
            <a:avLst/>
          </a:prstGeom>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r>
              <a:rPr kumimoji="1" lang="ja-JP" altLang="en-US" sz="900" dirty="0"/>
              <a:t>*以降ユースケース参画事業者は以下表記とする</a:t>
            </a:r>
            <a:endParaRPr kumimoji="1" lang="en-US" altLang="ja-JP" sz="900" dirty="0"/>
          </a:p>
          <a:p>
            <a:r>
              <a:rPr kumimoji="1" lang="en-US" altLang="ja-JP" sz="900" dirty="0"/>
              <a:t>SBI</a:t>
            </a:r>
            <a:r>
              <a:rPr kumimoji="1" lang="ja-JP" altLang="en-US" sz="900" dirty="0"/>
              <a:t>ホールディングス株式会社　</a:t>
            </a:r>
            <a:r>
              <a:rPr kumimoji="1" lang="en-US" altLang="ja-JP" sz="900" dirty="0"/>
              <a:t>→</a:t>
            </a:r>
            <a:r>
              <a:rPr kumimoji="1" lang="ja-JP" altLang="en-US" sz="900" dirty="0"/>
              <a:t>　</a:t>
            </a:r>
            <a:r>
              <a:rPr lang="en-US" altLang="ja-JP" sz="900" dirty="0"/>
              <a:t>SBI HD</a:t>
            </a:r>
          </a:p>
          <a:p>
            <a:r>
              <a:rPr lang="ja-JP" altLang="en-US" sz="900" dirty="0"/>
              <a:t>シミック株式会社　→　シミック</a:t>
            </a:r>
            <a:endParaRPr lang="en-US" altLang="ja-JP" sz="900" dirty="0"/>
          </a:p>
          <a:p>
            <a:r>
              <a:rPr lang="ja-JP" altLang="en-US" sz="900" dirty="0"/>
              <a:t>株式会社</a:t>
            </a:r>
            <a:r>
              <a:rPr lang="en-US" altLang="ja-JP" sz="900" dirty="0"/>
              <a:t>ORPHE</a:t>
            </a:r>
            <a:r>
              <a:rPr lang="ja-JP" altLang="en-US" sz="900" dirty="0"/>
              <a:t>　→　</a:t>
            </a:r>
            <a:r>
              <a:rPr lang="en-US" altLang="ja-JP" sz="900" dirty="0"/>
              <a:t>ORPHE</a:t>
            </a:r>
            <a:endParaRPr lang="ja-JP" altLang="en-US" sz="900" dirty="0"/>
          </a:p>
          <a:p>
            <a:r>
              <a:rPr kumimoji="1" lang="ja-JP" altLang="en-US" sz="900" dirty="0"/>
              <a:t>株式会社電通総研　</a:t>
            </a:r>
            <a:r>
              <a:rPr lang="ja-JP" altLang="en-US" sz="900" dirty="0"/>
              <a:t>→　電通総研</a:t>
            </a:r>
            <a:endParaRPr kumimoji="1" lang="ja-JP" altLang="en-US" sz="900" dirty="0"/>
          </a:p>
          <a:p>
            <a:r>
              <a:rPr kumimoji="1" lang="ja-JP" altLang="en-US" sz="900" dirty="0"/>
              <a:t>一般社団法人情報サービス産業協会　</a:t>
            </a:r>
            <a:r>
              <a:rPr lang="ja-JP" altLang="en-US" sz="900" dirty="0"/>
              <a:t>→　</a:t>
            </a:r>
            <a:r>
              <a:rPr lang="en-US" altLang="ja-JP" sz="900" dirty="0"/>
              <a:t>JISA</a:t>
            </a:r>
            <a:endParaRPr kumimoji="1" lang="ja-JP" altLang="en-US" sz="900" dirty="0"/>
          </a:p>
          <a:p>
            <a:r>
              <a:rPr lang="en-US" altLang="ja-JP" sz="900" dirty="0"/>
              <a:t>Originator Profile </a:t>
            </a:r>
            <a:r>
              <a:rPr lang="ja-JP" altLang="en-US" sz="900" dirty="0"/>
              <a:t>技術研究組合　→　</a:t>
            </a:r>
            <a:r>
              <a:rPr lang="en-US" altLang="ja-JP" sz="900" dirty="0"/>
              <a:t>OP CIP</a:t>
            </a:r>
            <a:endParaRPr kumimoji="1" lang="ja-JP" altLang="en-US" sz="900" dirty="0"/>
          </a:p>
        </p:txBody>
      </p:sp>
    </p:spTree>
    <p:extLst>
      <p:ext uri="{BB962C8B-B14F-4D97-AF65-F5344CB8AC3E}">
        <p14:creationId xmlns:p14="http://schemas.microsoft.com/office/powerpoint/2010/main" val="2109712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D22F759-2A16-0E3C-34B1-FFB16C04E0C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4" imgH="623" progId="TCLayout.ActiveDocument.1">
                  <p:embed/>
                </p:oleObj>
              </mc:Choice>
              <mc:Fallback>
                <p:oleObj name="think-cell スライド" r:id="rId3" imgW="624" imgH="623" progId="TCLayout.ActiveDocument.1">
                  <p:embed/>
                  <p:pic>
                    <p:nvPicPr>
                      <p:cNvPr id="6" name="think-cell data - do not delete" hidden="1">
                        <a:extLst>
                          <a:ext uri="{FF2B5EF4-FFF2-40B4-BE49-F238E27FC236}">
                            <a16:creationId xmlns:a16="http://schemas.microsoft.com/office/drawing/2014/main" id="{DD22F759-2A16-0E3C-34B1-FFB16C04E0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9006548C-9C60-87C3-8CB1-E960C4D1F536}"/>
              </a:ext>
            </a:extLst>
          </p:cNvPr>
          <p:cNvSpPr>
            <a:spLocks noGrp="1"/>
          </p:cNvSpPr>
          <p:nvPr>
            <p:ph type="title"/>
          </p:nvPr>
        </p:nvSpPr>
        <p:spPr>
          <a:xfrm>
            <a:off x="273050" y="384919"/>
            <a:ext cx="7848302" cy="307777"/>
          </a:xfrm>
        </p:spPr>
        <p:txBody>
          <a:bodyPr vert="horz"/>
          <a:lstStyle/>
          <a:p>
            <a:r>
              <a:rPr kumimoji="1" lang="en-US" altLang="ja-JP" dirty="0">
                <a:latin typeface="+mn-ea"/>
                <a:ea typeface="+mn-ea"/>
              </a:rPr>
              <a:t>3.2. </a:t>
            </a:r>
            <a:r>
              <a:rPr lang="ja-JP" altLang="ja-JP" b="1" kern="100" dirty="0">
                <a:effectLst/>
                <a:latin typeface="+mn-ea"/>
                <a:ea typeface="+mn-ea"/>
                <a:cs typeface="Times New Roman" panose="02020603050405020304" pitchFamily="18" charset="0"/>
              </a:rPr>
              <a:t>プロトタイプシステムにおいて企画・実装した機能・仕組み</a:t>
            </a:r>
            <a:r>
              <a:rPr kumimoji="1" lang="ja-JP" altLang="en-US" dirty="0">
                <a:latin typeface="+mn-ea"/>
                <a:ea typeface="+mn-ea"/>
              </a:rPr>
              <a:t> </a:t>
            </a:r>
            <a:r>
              <a:rPr kumimoji="1" lang="en-US" altLang="ja-JP" dirty="0">
                <a:latin typeface="+mn-ea"/>
                <a:ea typeface="+mn-ea"/>
              </a:rPr>
              <a:t> </a:t>
            </a:r>
            <a:endParaRPr kumimoji="1" lang="ja-JP" altLang="en-US" dirty="0">
              <a:latin typeface="+mn-ea"/>
              <a:ea typeface="+mn-ea"/>
            </a:endParaRPr>
          </a:p>
        </p:txBody>
      </p:sp>
      <p:sp>
        <p:nvSpPr>
          <p:cNvPr id="3" name="テキスト プレースホルダー 2">
            <a:extLst>
              <a:ext uri="{FF2B5EF4-FFF2-40B4-BE49-F238E27FC236}">
                <a16:creationId xmlns:a16="http://schemas.microsoft.com/office/drawing/2014/main" id="{D0CC879E-7FCD-269B-1E4D-D93943E3EF2E}"/>
              </a:ext>
            </a:extLst>
          </p:cNvPr>
          <p:cNvSpPr>
            <a:spLocks noGrp="1"/>
          </p:cNvSpPr>
          <p:nvPr>
            <p:ph type="body" sz="quarter" idx="10"/>
          </p:nvPr>
        </p:nvSpPr>
        <p:spPr>
          <a:xfrm>
            <a:off x="273050" y="188913"/>
            <a:ext cx="7848600" cy="161583"/>
          </a:xfrm>
        </p:spPr>
        <p:txBody>
          <a:bodyPr/>
          <a:lstStyle/>
          <a:p>
            <a:r>
              <a:rPr lang="en-US" altLang="ja-JP" sz="1050" dirty="0"/>
              <a:t>3. </a:t>
            </a:r>
            <a:r>
              <a:rPr lang="ja-JP" altLang="en-US" dirty="0"/>
              <a:t>基本情報</a:t>
            </a:r>
            <a:endParaRPr kumimoji="1" lang="ja-JP" altLang="en-US" dirty="0"/>
          </a:p>
        </p:txBody>
      </p:sp>
      <p:graphicFrame>
        <p:nvGraphicFramePr>
          <p:cNvPr id="9" name="表 9">
            <a:extLst>
              <a:ext uri="{FF2B5EF4-FFF2-40B4-BE49-F238E27FC236}">
                <a16:creationId xmlns:a16="http://schemas.microsoft.com/office/drawing/2014/main" id="{D2E57A14-FA6F-01D9-A0C1-2F08F3E88757}"/>
              </a:ext>
            </a:extLst>
          </p:cNvPr>
          <p:cNvGraphicFramePr>
            <a:graphicFrameLocks noGrp="1"/>
          </p:cNvGraphicFramePr>
          <p:nvPr>
            <p:extLst>
              <p:ext uri="{D42A27DB-BD31-4B8C-83A1-F6EECF244321}">
                <p14:modId xmlns:p14="http://schemas.microsoft.com/office/powerpoint/2010/main" val="4060853305"/>
              </p:ext>
            </p:extLst>
          </p:nvPr>
        </p:nvGraphicFramePr>
        <p:xfrm>
          <a:off x="273049" y="912723"/>
          <a:ext cx="9359901" cy="5626554"/>
        </p:xfrm>
        <a:graphic>
          <a:graphicData uri="http://schemas.openxmlformats.org/drawingml/2006/table">
            <a:tbl>
              <a:tblPr firstRow="1" bandRow="1">
                <a:tableStyleId>{5940675A-B579-460E-94D1-54222C63F5DA}</a:tableStyleId>
              </a:tblPr>
              <a:tblGrid>
                <a:gridCol w="1938927">
                  <a:extLst>
                    <a:ext uri="{9D8B030D-6E8A-4147-A177-3AD203B41FA5}">
                      <a16:colId xmlns:a16="http://schemas.microsoft.com/office/drawing/2014/main" val="1226457351"/>
                    </a:ext>
                  </a:extLst>
                </a:gridCol>
                <a:gridCol w="4057088">
                  <a:extLst>
                    <a:ext uri="{9D8B030D-6E8A-4147-A177-3AD203B41FA5}">
                      <a16:colId xmlns:a16="http://schemas.microsoft.com/office/drawing/2014/main" val="566508828"/>
                    </a:ext>
                  </a:extLst>
                </a:gridCol>
                <a:gridCol w="3363886">
                  <a:extLst>
                    <a:ext uri="{9D8B030D-6E8A-4147-A177-3AD203B41FA5}">
                      <a16:colId xmlns:a16="http://schemas.microsoft.com/office/drawing/2014/main" val="207672643"/>
                    </a:ext>
                  </a:extLst>
                </a:gridCol>
              </a:tblGrid>
              <a:tr h="265599">
                <a:tc>
                  <a:txBody>
                    <a:bodyPr/>
                    <a:lstStyle/>
                    <a:p>
                      <a:r>
                        <a:rPr kumimoji="1" lang="ja-JP" altLang="en-US" sz="1400" dirty="0">
                          <a:solidFill>
                            <a:schemeClr val="bg1"/>
                          </a:solidFill>
                        </a:rPr>
                        <a:t>機能・仕組み</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solidFill>
                  </a:tcPr>
                </a:tc>
                <a:tc>
                  <a:txBody>
                    <a:bodyPr/>
                    <a:lstStyle/>
                    <a:p>
                      <a:r>
                        <a:rPr kumimoji="1" lang="ja-JP" altLang="en-US" sz="1400">
                          <a:solidFill>
                            <a:schemeClr val="bg1"/>
                          </a:solidFill>
                        </a:rPr>
                        <a:t>実現手法</a:t>
                      </a:r>
                      <a:endParaRPr kumimoji="1" lang="ja-JP" altLang="en-US" sz="14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solidFill>
                  </a:tcPr>
                </a:tc>
                <a:tc>
                  <a:txBody>
                    <a:bodyPr/>
                    <a:lstStyle/>
                    <a:p>
                      <a:r>
                        <a:rPr kumimoji="1" lang="ja-JP" altLang="en-US" sz="1400" dirty="0">
                          <a:solidFill>
                            <a:schemeClr val="bg1"/>
                          </a:solidFill>
                        </a:rPr>
                        <a:t>検討事業者</a:t>
                      </a:r>
                    </a:p>
                  </a:txBody>
                  <a:tcPr>
                    <a:lnL w="12700" cap="flat" cmpd="sng" algn="ctr">
                      <a:solidFill>
                        <a:schemeClr val="bg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solidFill>
                  </a:tcPr>
                </a:tc>
                <a:extLst>
                  <a:ext uri="{0D108BD9-81ED-4DB2-BD59-A6C34878D82A}">
                    <a16:rowId xmlns:a16="http://schemas.microsoft.com/office/drawing/2014/main" val="582140450"/>
                  </a:ext>
                </a:extLst>
              </a:tr>
              <a:tr h="557757">
                <a:tc rowSpan="4">
                  <a:txBody>
                    <a:bodyPr/>
                    <a:lstStyle/>
                    <a:p>
                      <a:r>
                        <a:rPr kumimoji="1" lang="ja-JP" altLang="en-US" sz="1400" dirty="0"/>
                        <a:t>ユーザ（自然人又は法人）</a:t>
                      </a:r>
                      <a:r>
                        <a:rPr kumimoji="1" lang="ja-JP" altLang="en-US" sz="1400" b="1" u="sng" dirty="0">
                          <a:solidFill>
                            <a:schemeClr val="accent1"/>
                          </a:solidFill>
                        </a:rPr>
                        <a:t>自身が自らに関連するデータをコントロール</a:t>
                      </a:r>
                      <a:r>
                        <a:rPr kumimoji="1" lang="ja-JP" altLang="en-US" sz="1400" dirty="0"/>
                        <a:t>できる</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176213" indent="-176213">
                        <a:buFont typeface="Arial" panose="020B0604020202020204" pitchFamily="34" charset="0"/>
                        <a:buChar char="•"/>
                      </a:pPr>
                      <a:r>
                        <a:rPr kumimoji="1" lang="en-US" altLang="ja-JP" sz="1200" dirty="0">
                          <a:solidFill>
                            <a:schemeClr val="accent1"/>
                          </a:solidFill>
                        </a:rPr>
                        <a:t>VC</a:t>
                      </a:r>
                      <a:r>
                        <a:rPr kumimoji="1" lang="ja-JP" altLang="en-US" sz="1200" dirty="0">
                          <a:solidFill>
                            <a:schemeClr val="accent1"/>
                          </a:solidFill>
                        </a:rPr>
                        <a:t>を自身で保持</a:t>
                      </a:r>
                      <a:r>
                        <a:rPr kumimoji="1" lang="ja-JP" altLang="en-US" sz="1200" dirty="0"/>
                        <a:t>、あるいは</a:t>
                      </a:r>
                      <a:r>
                        <a:rPr kumimoji="1" lang="ja-JP" altLang="en-US" sz="1200" dirty="0">
                          <a:solidFill>
                            <a:schemeClr val="accent1"/>
                          </a:solidFill>
                        </a:rPr>
                        <a:t>選択的属性開示（</a:t>
                      </a:r>
                      <a:r>
                        <a:rPr kumimoji="1" lang="en-US" altLang="ja-JP" sz="1200" dirty="0">
                          <a:solidFill>
                            <a:schemeClr val="accent1"/>
                          </a:solidFill>
                        </a:rPr>
                        <a:t>SD-JWT VC</a:t>
                      </a:r>
                      <a:r>
                        <a:rPr kumimoji="1" lang="ja-JP" altLang="en-US" sz="1200" dirty="0">
                          <a:solidFill>
                            <a:schemeClr val="accent1"/>
                          </a:solidFill>
                        </a:rPr>
                        <a:t>等）</a:t>
                      </a:r>
                      <a:r>
                        <a:rPr kumimoji="1" lang="ja-JP" altLang="en-US" sz="1200" dirty="0"/>
                        <a:t>を活用してデータの開示範囲を自身でコントロールする</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en-US" altLang="ja-JP" sz="1200" dirty="0" err="1"/>
                        <a:t>DataSign</a:t>
                      </a:r>
                      <a:r>
                        <a:rPr kumimoji="1" lang="ja-JP" altLang="en-US" sz="1200" dirty="0"/>
                        <a:t>、</a:t>
                      </a:r>
                      <a:r>
                        <a:rPr kumimoji="1" lang="en-US" altLang="ja-JP" sz="1200" dirty="0"/>
                        <a:t>DNP</a:t>
                      </a:r>
                      <a:r>
                        <a:rPr kumimoji="1" lang="ja-JP" altLang="en-US" sz="1200" dirty="0"/>
                        <a:t>、</a:t>
                      </a:r>
                      <a:r>
                        <a:rPr kumimoji="1" lang="en-US" altLang="ja-JP" sz="1200" dirty="0"/>
                        <a:t>PitPa</a:t>
                      </a:r>
                      <a:r>
                        <a:rPr kumimoji="1" lang="ja-JP" altLang="en-US" sz="1200" dirty="0"/>
                        <a:t>、</a:t>
                      </a:r>
                      <a:r>
                        <a:rPr kumimoji="1" lang="en-US" altLang="ja-JP" sz="1200" dirty="0"/>
                        <a:t>SBI</a:t>
                      </a:r>
                      <a:r>
                        <a:rPr kumimoji="1" lang="ja-JP" altLang="en-US" sz="1200" dirty="0"/>
                        <a:t> </a:t>
                      </a:r>
                      <a:r>
                        <a:rPr kumimoji="1" lang="en-US" altLang="ja-JP" sz="1200" dirty="0"/>
                        <a:t>HD</a:t>
                      </a:r>
                      <a:r>
                        <a:rPr kumimoji="1" lang="ja-JP" altLang="en-US" sz="1200" dirty="0"/>
                        <a:t>、</a:t>
                      </a:r>
                      <a:r>
                        <a:rPr kumimoji="1" lang="en-US" altLang="ja-JP" sz="1200" dirty="0"/>
                        <a:t>ORPHE</a:t>
                      </a:r>
                      <a:r>
                        <a:rPr kumimoji="1" lang="ja-JP" altLang="en-US" sz="1200" dirty="0"/>
                        <a:t>、電通総研、</a:t>
                      </a:r>
                      <a:r>
                        <a:rPr kumimoji="1" lang="en-US" altLang="ja-JP" sz="1200" dirty="0"/>
                        <a:t>JISA</a:t>
                      </a:r>
                      <a:r>
                        <a:rPr kumimoji="1" lang="ja-JP" altLang="en-US" sz="1200" dirty="0"/>
                        <a:t>、</a:t>
                      </a:r>
                      <a:r>
                        <a:rPr kumimoji="1" lang="en-US" altLang="ja-JP" sz="1200" dirty="0"/>
                        <a:t>OP CIP </a:t>
                      </a:r>
                      <a:r>
                        <a:rPr kumimoji="1" lang="ja-JP" altLang="en-US" sz="1200" dirty="0"/>
                        <a:t>等</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5384708"/>
                  </a:ext>
                </a:extLst>
              </a:tr>
              <a:tr h="398398">
                <a:tc vMerge="1">
                  <a:txBody>
                    <a:bodyPr/>
                    <a:lstStyle/>
                    <a:p>
                      <a:endParaRPr kumimoji="1" lang="ja-JP" altLang="en-US"/>
                    </a:p>
                  </a:txBody>
                  <a:tcPr/>
                </a:tc>
                <a:tc>
                  <a:txBody>
                    <a:bodyPr/>
                    <a:lstStyle/>
                    <a:p>
                      <a:pPr marL="176213" indent="-176213">
                        <a:buFont typeface="Arial" panose="020B0604020202020204" pitchFamily="34" charset="0"/>
                        <a:buChar char="•"/>
                      </a:pPr>
                      <a:r>
                        <a:rPr kumimoji="1" lang="ja-JP" altLang="en-US" sz="1200" dirty="0">
                          <a:solidFill>
                            <a:schemeClr val="accent1"/>
                          </a:solidFill>
                        </a:rPr>
                        <a:t>共有権限管理が可能なブロックチェーン（プライベートチェーン）</a:t>
                      </a:r>
                      <a:r>
                        <a:rPr kumimoji="1" lang="ja-JP" altLang="en-US" sz="1200" dirty="0"/>
                        <a:t>等を活用することでデータ共有範囲を制御する</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みずほ</a:t>
                      </a:r>
                      <a:r>
                        <a:rPr kumimoji="1" lang="en-US" altLang="ja-JP" sz="1200" dirty="0"/>
                        <a:t>R&amp;T</a:t>
                      </a:r>
                      <a:r>
                        <a:rPr kumimoji="1" lang="ja-JP" altLang="en-US" sz="1200" dirty="0"/>
                        <a:t>、</a:t>
                      </a:r>
                      <a:r>
                        <a:rPr kumimoji="1" lang="en-US" altLang="ja-JP" sz="1200" dirty="0"/>
                        <a:t>SBI HD</a:t>
                      </a:r>
                      <a:r>
                        <a:rPr kumimoji="1" lang="ja-JP" altLang="en-US" sz="1200" dirty="0"/>
                        <a:t> 等</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939218007"/>
                  </a:ext>
                </a:extLst>
              </a:tr>
              <a:tr h="557757">
                <a:tc vMerge="1">
                  <a:txBody>
                    <a:bodyPr/>
                    <a:lstStyle/>
                    <a:p>
                      <a:endParaRPr kumimoji="1" lang="ja-JP" altLang="en-US"/>
                    </a:p>
                  </a:txBody>
                  <a:tcPr/>
                </a:tc>
                <a:tc>
                  <a:txBody>
                    <a:bodyPr/>
                    <a:lstStyle/>
                    <a:p>
                      <a:pPr marL="176213" indent="-176213">
                        <a:buFont typeface="Arial" panose="020B0604020202020204" pitchFamily="34" charset="0"/>
                        <a:buChar char="•"/>
                      </a:pPr>
                      <a:r>
                        <a:rPr kumimoji="1" lang="ja-JP" altLang="en-US" sz="1200" dirty="0">
                          <a:solidFill>
                            <a:schemeClr val="accent1"/>
                          </a:solidFill>
                        </a:rPr>
                        <a:t>秘密計算</a:t>
                      </a:r>
                      <a:r>
                        <a:rPr kumimoji="1" lang="ja-JP" altLang="en-US" sz="1200" dirty="0"/>
                        <a:t>を活用することでデータを秘匿化したままスキルの計算を行い、元データを見ない状態で確認をすることで自身のデータを保護する</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en-US" altLang="ja-JP" sz="1200" dirty="0"/>
                        <a:t>IGS</a:t>
                      </a:r>
                      <a:endParaRPr kumimoji="1" lang="ja-JP" altLang="en-US" sz="120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4099086484"/>
                  </a:ext>
                </a:extLst>
              </a:tr>
              <a:tr h="239039">
                <a:tc vMerge="1">
                  <a:txBody>
                    <a:bodyPr/>
                    <a:lstStyle/>
                    <a:p>
                      <a:endParaRPr kumimoji="1" lang="ja-JP" altLang="en-US" sz="140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176213" marR="0" lvl="0" indent="-1762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dirty="0"/>
                        <a:t>ペアリングを行う端末を自身で制御</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シミック</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952255953"/>
                  </a:ext>
                </a:extLst>
              </a:tr>
              <a:tr h="398398">
                <a:tc rowSpan="3">
                  <a:txBody>
                    <a:bodyPr/>
                    <a:lstStyle/>
                    <a:p>
                      <a:r>
                        <a:rPr kumimoji="1" lang="ja-JP" altLang="en-US" sz="1400" dirty="0"/>
                        <a:t>データのやり取りにおける</a:t>
                      </a:r>
                      <a:r>
                        <a:rPr kumimoji="1" lang="ja-JP" altLang="en-US" sz="1400" b="1" u="sng" dirty="0">
                          <a:solidFill>
                            <a:schemeClr val="accent1"/>
                          </a:solidFill>
                        </a:rPr>
                        <a:t>合意形成の仕組み</a:t>
                      </a:r>
                      <a:r>
                        <a:rPr kumimoji="1" lang="ja-JP" altLang="en-US" sz="1400" dirty="0"/>
                        <a:t>があり、</a:t>
                      </a:r>
                      <a:r>
                        <a:rPr kumimoji="1" lang="ja-JP" altLang="en-US" sz="1400" b="1" u="sng" dirty="0">
                          <a:solidFill>
                            <a:schemeClr val="accent1"/>
                          </a:solidFill>
                        </a:rPr>
                        <a:t>合意の履行のトレース</a:t>
                      </a:r>
                      <a:r>
                        <a:rPr kumimoji="1" lang="ja-JP" altLang="en-US" sz="1400" dirty="0"/>
                        <a:t>ができる</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176213" marR="0" lvl="0" indent="-1762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dirty="0">
                          <a:solidFill>
                            <a:schemeClr val="accent1"/>
                          </a:solidFill>
                        </a:rPr>
                        <a:t>二社間のメッセージング</a:t>
                      </a:r>
                      <a:r>
                        <a:rPr kumimoji="1" lang="ja-JP" altLang="en-US" sz="1200" dirty="0"/>
                        <a:t>の中で提示する属性情報に対する合意等を行う（</a:t>
                      </a:r>
                      <a:r>
                        <a:rPr kumimoji="1" lang="en-US" altLang="ja-JP" sz="1200" dirty="0">
                          <a:solidFill>
                            <a:schemeClr val="accent1"/>
                          </a:solidFill>
                        </a:rPr>
                        <a:t>SIOPv2</a:t>
                      </a:r>
                      <a:r>
                        <a:rPr kumimoji="1" lang="ja-JP" altLang="en-US" sz="1200" dirty="0">
                          <a:solidFill>
                            <a:schemeClr val="accent1"/>
                          </a:solidFill>
                        </a:rPr>
                        <a:t>、</a:t>
                      </a:r>
                      <a:r>
                        <a:rPr kumimoji="1" lang="en-US" altLang="ja-JP" sz="1200" dirty="0" err="1">
                          <a:solidFill>
                            <a:schemeClr val="accent1"/>
                          </a:solidFill>
                        </a:rPr>
                        <a:t>DIDComm</a:t>
                      </a:r>
                      <a:r>
                        <a:rPr kumimoji="1" lang="ja-JP" altLang="en-US" sz="1200" dirty="0"/>
                        <a:t>等）</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en-US" altLang="ja-JP" sz="1200" dirty="0"/>
                        <a:t>DataSign</a:t>
                      </a:r>
                      <a:r>
                        <a:rPr kumimoji="1" lang="ja-JP" altLang="en-US" sz="1200" dirty="0"/>
                        <a:t>、</a:t>
                      </a:r>
                      <a:r>
                        <a:rPr kumimoji="1" lang="en-US" altLang="ja-JP" sz="1200" dirty="0"/>
                        <a:t>DNP</a:t>
                      </a:r>
                      <a:r>
                        <a:rPr kumimoji="1" lang="ja-JP" altLang="en-US" sz="1200" dirty="0"/>
                        <a:t>、電通総研、</a:t>
                      </a:r>
                      <a:r>
                        <a:rPr kumimoji="1" lang="en-US" altLang="ja-JP" sz="1200" dirty="0"/>
                        <a:t>JISA</a:t>
                      </a:r>
                      <a:r>
                        <a:rPr kumimoji="1" lang="ja-JP" altLang="en-US" sz="1200" dirty="0"/>
                        <a:t>、</a:t>
                      </a:r>
                      <a:r>
                        <a:rPr kumimoji="1" lang="en-US" altLang="ja-JP" sz="1200" dirty="0"/>
                        <a:t>OP CIP </a:t>
                      </a:r>
                      <a:r>
                        <a:rPr kumimoji="1" lang="ja-JP" altLang="en-US" sz="1200" dirty="0"/>
                        <a:t>等</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492096526"/>
                  </a:ext>
                </a:extLst>
              </a:tr>
              <a:tr h="398398">
                <a:tc vMerge="1">
                  <a:txBody>
                    <a:bodyPr/>
                    <a:lstStyle/>
                    <a:p>
                      <a:endParaRPr kumimoji="1" lang="ja-JP" altLang="en-US"/>
                    </a:p>
                  </a:txBody>
                  <a:tcPr/>
                </a:tc>
                <a:tc>
                  <a:txBody>
                    <a:bodyPr/>
                    <a:lstStyle/>
                    <a:p>
                      <a:pPr marL="176213" indent="-176213">
                        <a:buFont typeface="Arial" panose="020B0604020202020204" pitchFamily="34" charset="0"/>
                        <a:buChar char="•"/>
                      </a:pPr>
                      <a:r>
                        <a:rPr kumimoji="1" lang="ja-JP" altLang="en-US" sz="1200" dirty="0"/>
                        <a:t>同意プロセスを経た後にその結果を端末ペアリングを行いそのペアリング結果の履歴を継続的にトレース</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シミック</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353478458"/>
                  </a:ext>
                </a:extLst>
              </a:tr>
              <a:tr h="398398">
                <a:tc vMerge="1">
                  <a:txBody>
                    <a:bodyPr/>
                    <a:lstStyle/>
                    <a:p>
                      <a:endParaRPr kumimoji="1" lang="ja-JP" altLang="en-US" sz="140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176213" indent="-176213">
                        <a:buFont typeface="Arial" panose="020B0604020202020204" pitchFamily="34" charset="0"/>
                        <a:buChar char="•"/>
                      </a:pPr>
                      <a:r>
                        <a:rPr kumimoji="1" lang="ja-JP" altLang="en-US" sz="1200" dirty="0"/>
                        <a:t>合意した記録を</a:t>
                      </a:r>
                      <a:r>
                        <a:rPr kumimoji="1" lang="ja-JP" altLang="en-US" sz="1200" dirty="0">
                          <a:solidFill>
                            <a:schemeClr val="accent1"/>
                          </a:solidFill>
                        </a:rPr>
                        <a:t>耐改ざん性担保等が可能なストレージ（ブロックチェーン・</a:t>
                      </a:r>
                      <a:r>
                        <a:rPr kumimoji="1" lang="en-US" altLang="ja-JP" sz="1200" dirty="0">
                          <a:solidFill>
                            <a:schemeClr val="accent1"/>
                          </a:solidFill>
                        </a:rPr>
                        <a:t>IPFS</a:t>
                      </a:r>
                      <a:r>
                        <a:rPr kumimoji="1" lang="ja-JP" altLang="en-US" sz="1200" dirty="0">
                          <a:solidFill>
                            <a:schemeClr val="accent1"/>
                          </a:solidFill>
                        </a:rPr>
                        <a:t>等）</a:t>
                      </a:r>
                      <a:r>
                        <a:rPr kumimoji="1" lang="ja-JP" altLang="en-US" sz="1200" dirty="0"/>
                        <a:t>に格納する</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sz="1200" dirty="0"/>
                        <a:t>富士通</a:t>
                      </a:r>
                      <a:r>
                        <a:rPr kumimoji="1" lang="en-US" altLang="ja-JP" sz="1200" dirty="0"/>
                        <a:t>Japan</a:t>
                      </a:r>
                      <a:r>
                        <a:rPr kumimoji="1" lang="ja-JP" altLang="en-US" sz="1200" dirty="0"/>
                        <a:t>、みずほ</a:t>
                      </a:r>
                      <a:r>
                        <a:rPr kumimoji="1" lang="en-US" altLang="ja-JP" sz="1200" dirty="0"/>
                        <a:t>R&amp;T</a:t>
                      </a:r>
                      <a:r>
                        <a:rPr kumimoji="1" lang="ja-JP" altLang="en-US" sz="1200" dirty="0"/>
                        <a:t>、</a:t>
                      </a:r>
                      <a:r>
                        <a:rPr kumimoji="1" lang="en-US" altLang="ja-JP" sz="1200" dirty="0"/>
                        <a:t>SBI HD</a:t>
                      </a:r>
                      <a:r>
                        <a:rPr kumimoji="1" lang="ja-JP" altLang="en-US" sz="1200" dirty="0"/>
                        <a:t>、シミック、</a:t>
                      </a:r>
                      <a:r>
                        <a:rPr kumimoji="1" lang="en-US" altLang="ja-JP" sz="1200" dirty="0"/>
                        <a:t>ORPHE </a:t>
                      </a:r>
                      <a:r>
                        <a:rPr kumimoji="1" lang="ja-JP" altLang="en-US" sz="1200" dirty="0"/>
                        <a:t>等</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573133187"/>
                  </a:ext>
                </a:extLst>
              </a:tr>
              <a:tr h="398398">
                <a:tc rowSpan="5">
                  <a:txBody>
                    <a:bodyPr/>
                    <a:lstStyle/>
                    <a:p>
                      <a:r>
                        <a:rPr kumimoji="1" lang="ja-JP" altLang="en-US" sz="1400" b="1" u="sng" dirty="0">
                          <a:solidFill>
                            <a:schemeClr val="accent1"/>
                          </a:solidFill>
                        </a:rPr>
                        <a:t>検証（</a:t>
                      </a:r>
                      <a:r>
                        <a:rPr kumimoji="1" lang="en-US" altLang="ja-JP" sz="1400" b="1" u="sng" dirty="0">
                          <a:solidFill>
                            <a:schemeClr val="accent1"/>
                          </a:solidFill>
                        </a:rPr>
                        <a:t>verify</a:t>
                      </a:r>
                      <a:r>
                        <a:rPr kumimoji="1" lang="ja-JP" altLang="en-US" sz="1400" b="1" u="sng" dirty="0">
                          <a:solidFill>
                            <a:schemeClr val="accent1"/>
                          </a:solidFill>
                        </a:rPr>
                        <a:t>）できる領域を拡大</a:t>
                      </a:r>
                      <a:r>
                        <a:rPr kumimoji="1" lang="ja-JP" altLang="en-US" sz="1400" dirty="0"/>
                        <a:t>することにより、</a:t>
                      </a:r>
                      <a:r>
                        <a:rPr kumimoji="1" lang="en-US" altLang="ja-JP" sz="1400" dirty="0"/>
                        <a:t>Trust</a:t>
                      </a:r>
                      <a:r>
                        <a:rPr kumimoji="1" lang="ja-JP" altLang="en-US" sz="1400" dirty="0"/>
                        <a:t>の向上を図ることができる</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176213" indent="-176213">
                        <a:buFont typeface="Arial" panose="020B0604020202020204" pitchFamily="34" charset="0"/>
                        <a:buChar char="•"/>
                      </a:pPr>
                      <a:r>
                        <a:rPr kumimoji="1" lang="ja-JP" altLang="en-US" sz="1200" dirty="0">
                          <a:solidFill>
                            <a:schemeClr val="accent1"/>
                          </a:solidFill>
                        </a:rPr>
                        <a:t>ユーザーの信頼性を向上</a:t>
                      </a:r>
                      <a:r>
                        <a:rPr kumimoji="1" lang="ja-JP" altLang="en-US" sz="1200" dirty="0"/>
                        <a:t>することでの検証可能性を向上する（</a:t>
                      </a:r>
                      <a:r>
                        <a:rPr kumimoji="1" lang="en-US" altLang="ja-JP" sz="1200" dirty="0">
                          <a:solidFill>
                            <a:schemeClr val="accent1"/>
                          </a:solidFill>
                        </a:rPr>
                        <a:t>e-KYC</a:t>
                      </a:r>
                      <a:r>
                        <a:rPr kumimoji="1" lang="ja-JP" altLang="en-US" sz="1200" dirty="0">
                          <a:solidFill>
                            <a:schemeClr val="accent1"/>
                          </a:solidFill>
                        </a:rPr>
                        <a:t>等の身元確認</a:t>
                      </a:r>
                      <a:r>
                        <a:rPr kumimoji="1" lang="ja-JP" altLang="en-US" sz="1200" dirty="0"/>
                        <a:t>活用等）</a:t>
                      </a:r>
                      <a:endParaRPr kumimoji="1" lang="en-US" altLang="ja-JP" sz="120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en-US" altLang="ja-JP" sz="1200" dirty="0"/>
                        <a:t>DataSign</a:t>
                      </a:r>
                      <a:r>
                        <a:rPr kumimoji="1" lang="ja-JP" altLang="en-US" sz="1200" dirty="0"/>
                        <a:t>、</a:t>
                      </a:r>
                      <a:r>
                        <a:rPr kumimoji="1" lang="en-US" altLang="ja-JP" sz="1200" dirty="0"/>
                        <a:t>PitPa </a:t>
                      </a:r>
                      <a:r>
                        <a:rPr kumimoji="1" lang="ja-JP" altLang="en-US" sz="1200" dirty="0"/>
                        <a:t>等</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831290855"/>
                  </a:ext>
                </a:extLst>
              </a:tr>
              <a:tr h="398398">
                <a:tc vMerge="1">
                  <a:txBody>
                    <a:bodyPr/>
                    <a:lstStyle/>
                    <a:p>
                      <a:endParaRPr kumimoji="1" lang="ja-JP" altLang="en-US"/>
                    </a:p>
                  </a:txBody>
                  <a:tcPr/>
                </a:tc>
                <a:tc>
                  <a:txBody>
                    <a:bodyPr/>
                    <a:lstStyle/>
                    <a:p>
                      <a:pPr marL="176213" indent="-176213">
                        <a:buFont typeface="Arial" panose="020B0604020202020204" pitchFamily="34" charset="0"/>
                        <a:buChar char="•"/>
                      </a:pPr>
                      <a:r>
                        <a:rPr kumimoji="1" lang="ja-JP" altLang="en-US" sz="1200" dirty="0">
                          <a:solidFill>
                            <a:schemeClr val="accent1"/>
                          </a:solidFill>
                        </a:rPr>
                        <a:t>事業者の信頼性を向上</a:t>
                      </a:r>
                      <a:r>
                        <a:rPr kumimoji="1" lang="ja-JP" altLang="en-US" sz="1200" dirty="0"/>
                        <a:t>することで検証可能性を向上する（</a:t>
                      </a:r>
                      <a:r>
                        <a:rPr kumimoji="1" lang="en-US" altLang="ja-JP" sz="1200" dirty="0">
                          <a:solidFill>
                            <a:schemeClr val="accent1"/>
                          </a:solidFill>
                        </a:rPr>
                        <a:t>PKI</a:t>
                      </a:r>
                      <a:r>
                        <a:rPr kumimoji="1" lang="ja-JP" altLang="en-US" sz="1200" dirty="0">
                          <a:solidFill>
                            <a:schemeClr val="accent1"/>
                          </a:solidFill>
                        </a:rPr>
                        <a:t>・トラストリスト</a:t>
                      </a:r>
                      <a:r>
                        <a:rPr kumimoji="1" lang="ja-JP" altLang="en-US" sz="1200" dirty="0"/>
                        <a:t>等）</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en-US" altLang="ja-JP" sz="1200" dirty="0"/>
                        <a:t>SBI HD</a:t>
                      </a:r>
                      <a:r>
                        <a:rPr kumimoji="1" lang="ja-JP" altLang="en-US" sz="1200" dirty="0"/>
                        <a:t>、</a:t>
                      </a:r>
                      <a:r>
                        <a:rPr kumimoji="1" lang="en-US" altLang="ja-JP" sz="1200" dirty="0"/>
                        <a:t>JISA</a:t>
                      </a:r>
                      <a:r>
                        <a:rPr kumimoji="1" lang="ja-JP" altLang="en-US" sz="1200" dirty="0"/>
                        <a:t> 等</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605819093"/>
                  </a:ext>
                </a:extLst>
              </a:tr>
              <a:tr h="239039">
                <a:tc vMerge="1">
                  <a:txBody>
                    <a:bodyPr/>
                    <a:lstStyle/>
                    <a:p>
                      <a:endParaRPr kumimoji="1" lang="ja-JP" altLang="en-US"/>
                    </a:p>
                  </a:txBody>
                  <a:tcPr/>
                </a:tc>
                <a:tc>
                  <a:txBody>
                    <a:bodyPr/>
                    <a:lstStyle/>
                    <a:p>
                      <a:pPr marL="176213" indent="-176213">
                        <a:buFont typeface="Arial" panose="020B0604020202020204" pitchFamily="34" charset="0"/>
                        <a:buChar char="•"/>
                      </a:pPr>
                      <a:r>
                        <a:rPr kumimoji="1" lang="ja-JP" altLang="en-US" sz="1200" dirty="0"/>
                        <a:t>デジタル署名の活用で検証拡大を図る</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en-US" altLang="ja-JP" sz="1200" dirty="0"/>
                        <a:t>IGS</a:t>
                      </a:r>
                      <a:r>
                        <a:rPr kumimoji="1" lang="ja-JP" altLang="en-US" sz="1200" dirty="0"/>
                        <a:t>、</a:t>
                      </a:r>
                      <a:r>
                        <a:rPr kumimoji="1" lang="en-US" altLang="ja-JP" sz="1200" dirty="0"/>
                        <a:t>PitPa</a:t>
                      </a:r>
                      <a:r>
                        <a:rPr kumimoji="1" lang="ja-JP" altLang="en-US" sz="1200" dirty="0"/>
                        <a:t>、シミック、電通総研、</a:t>
                      </a:r>
                      <a:r>
                        <a:rPr kumimoji="1" lang="en-US" altLang="ja-JP" sz="1200" dirty="0"/>
                        <a:t>OP CIP </a:t>
                      </a:r>
                      <a:r>
                        <a:rPr kumimoji="1" lang="ja-JP" altLang="en-US" sz="1200" dirty="0"/>
                        <a:t>等</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854068331"/>
                  </a:ext>
                </a:extLst>
              </a:tr>
              <a:tr h="557757">
                <a:tc vMerge="1">
                  <a:txBody>
                    <a:bodyPr/>
                    <a:lstStyle/>
                    <a:p>
                      <a:r>
                        <a:rPr kumimoji="1" lang="ja-JP" altLang="en-US" sz="1400" b="1" u="sng" dirty="0">
                          <a:solidFill>
                            <a:schemeClr val="accent1"/>
                          </a:solidFill>
                        </a:rPr>
                        <a:t>検証</a:t>
                      </a:r>
                      <a:r>
                        <a:rPr kumimoji="1" lang="en-US" altLang="ja-JP" sz="1400" b="1" u="sng" dirty="0">
                          <a:solidFill>
                            <a:schemeClr val="accent1"/>
                          </a:solidFill>
                        </a:rPr>
                        <a:t>(verify)</a:t>
                      </a:r>
                      <a:r>
                        <a:rPr kumimoji="1" lang="ja-JP" altLang="en-US" sz="1400" b="1" u="sng" dirty="0">
                          <a:solidFill>
                            <a:schemeClr val="accent1"/>
                          </a:solidFill>
                        </a:rPr>
                        <a:t>できる領域を拡大</a:t>
                      </a:r>
                      <a:r>
                        <a:rPr kumimoji="1" lang="ja-JP" altLang="en-US" sz="1400" dirty="0"/>
                        <a:t>することにより、</a:t>
                      </a:r>
                      <a:r>
                        <a:rPr kumimoji="1" lang="en-US" altLang="ja-JP" sz="1400" dirty="0"/>
                        <a:t>Trust</a:t>
                      </a:r>
                      <a:r>
                        <a:rPr kumimoji="1" lang="ja-JP" altLang="en-US" sz="1400" dirty="0"/>
                        <a:t>の向上を図ることができる</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20000"/>
                        <a:lumOff val="80000"/>
                      </a:schemeClr>
                    </a:solidFill>
                  </a:tcPr>
                </a:tc>
                <a:tc>
                  <a:txBody>
                    <a:bodyPr/>
                    <a:lstStyle/>
                    <a:p>
                      <a:pPr marL="176213" indent="-176213">
                        <a:buFont typeface="Arial" panose="020B0604020202020204" pitchFamily="34" charset="0"/>
                        <a:buChar char="•"/>
                      </a:pPr>
                      <a:r>
                        <a:rPr kumimoji="1" lang="ja-JP" altLang="en-US" sz="1200" dirty="0"/>
                        <a:t>ウォレット等を念頭に置いて</a:t>
                      </a:r>
                      <a:r>
                        <a:rPr kumimoji="1" lang="ja-JP" altLang="en-US" sz="1200" dirty="0">
                          <a:solidFill>
                            <a:schemeClr val="accent1"/>
                          </a:solidFill>
                        </a:rPr>
                        <a:t>標準仕様に準拠した証明書フォーマットや通信プロトコル</a:t>
                      </a:r>
                      <a:r>
                        <a:rPr kumimoji="1" lang="ja-JP" altLang="en-US" sz="1200" dirty="0"/>
                        <a:t>を活用（</a:t>
                      </a:r>
                      <a:r>
                        <a:rPr kumimoji="1" lang="en-US" altLang="ja-JP" sz="1200" dirty="0">
                          <a:solidFill>
                            <a:schemeClr val="accent1"/>
                          </a:solidFill>
                        </a:rPr>
                        <a:t>W3C-VC</a:t>
                      </a:r>
                      <a:r>
                        <a:rPr kumimoji="1" lang="ja-JP" altLang="en-US" sz="1200" dirty="0">
                          <a:solidFill>
                            <a:schemeClr val="accent1"/>
                          </a:solidFill>
                        </a:rPr>
                        <a:t>・</a:t>
                      </a:r>
                      <a:r>
                        <a:rPr kumimoji="1" lang="en-US" altLang="ja-JP" sz="1200" dirty="0">
                          <a:solidFill>
                            <a:schemeClr val="accent1"/>
                          </a:solidFill>
                        </a:rPr>
                        <a:t>OID4VC</a:t>
                      </a:r>
                      <a:r>
                        <a:rPr kumimoji="1" lang="ja-JP" altLang="en-US" sz="1200" dirty="0"/>
                        <a:t>等）</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en-US" altLang="ja-JP" sz="1200" dirty="0"/>
                        <a:t>DataSign</a:t>
                      </a:r>
                      <a:r>
                        <a:rPr kumimoji="1" lang="ja-JP" altLang="en-US" sz="1200" dirty="0"/>
                        <a:t>、</a:t>
                      </a:r>
                      <a:r>
                        <a:rPr kumimoji="1" lang="en-US" altLang="ja-JP" sz="1200" dirty="0"/>
                        <a:t>DNP</a:t>
                      </a:r>
                      <a:r>
                        <a:rPr kumimoji="1" lang="ja-JP" altLang="en-US" sz="1200" dirty="0"/>
                        <a:t>、みずほ</a:t>
                      </a:r>
                      <a:r>
                        <a:rPr kumimoji="1" lang="en-US" altLang="ja-JP" sz="1200" dirty="0"/>
                        <a:t>R&amp;T</a:t>
                      </a:r>
                      <a:r>
                        <a:rPr kumimoji="1" lang="ja-JP" altLang="en-US" sz="1200" dirty="0"/>
                        <a:t>、</a:t>
                      </a:r>
                      <a:r>
                        <a:rPr kumimoji="1" lang="en-US" altLang="ja-JP" sz="1200" dirty="0"/>
                        <a:t>ORPHE</a:t>
                      </a:r>
                      <a:r>
                        <a:rPr kumimoji="1" lang="ja-JP" altLang="en-US" sz="1200" dirty="0"/>
                        <a:t>、</a:t>
                      </a:r>
                      <a:r>
                        <a:rPr kumimoji="1" lang="en-US" altLang="ja-JP" sz="1200" dirty="0"/>
                        <a:t>JISA </a:t>
                      </a:r>
                      <a:r>
                        <a:rPr kumimoji="1" lang="ja-JP" altLang="en-US" sz="1200" dirty="0"/>
                        <a:t>等</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615672089"/>
                  </a:ext>
                </a:extLst>
              </a:tr>
              <a:tr h="239039">
                <a:tc vMerge="1">
                  <a:txBody>
                    <a:bodyPr/>
                    <a:lstStyle/>
                    <a:p>
                      <a:endParaRPr kumimoji="1" lang="ja-JP" altLang="en-US"/>
                    </a:p>
                  </a:txBody>
                  <a:tcPr/>
                </a:tc>
                <a:tc>
                  <a:txBody>
                    <a:bodyPr/>
                    <a:lstStyle/>
                    <a:p>
                      <a:pPr marL="176213" indent="-176213">
                        <a:buFont typeface="Arial" panose="020B0604020202020204" pitchFamily="34" charset="0"/>
                        <a:buChar char="•"/>
                      </a:pPr>
                      <a:r>
                        <a:rPr kumimoji="1" lang="ja-JP" altLang="en-US" sz="1200" dirty="0"/>
                        <a:t>やり取りする</a:t>
                      </a:r>
                      <a:r>
                        <a:rPr kumimoji="1" lang="ja-JP" altLang="en-US" sz="1200" dirty="0">
                          <a:solidFill>
                            <a:schemeClr val="accent1"/>
                          </a:solidFill>
                        </a:rPr>
                        <a:t>データモデルの標準化</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en-US" altLang="ja-JP" sz="1200" dirty="0"/>
                        <a:t>IGS</a:t>
                      </a:r>
                      <a:r>
                        <a:rPr kumimoji="1" lang="ja-JP" altLang="en-US" sz="1200" dirty="0"/>
                        <a:t>、富士通</a:t>
                      </a:r>
                      <a:r>
                        <a:rPr kumimoji="1" lang="en-US" altLang="ja-JP" sz="1200" dirty="0"/>
                        <a:t>Japan</a:t>
                      </a:r>
                      <a:r>
                        <a:rPr kumimoji="1" lang="ja-JP" altLang="en-US" sz="1200" dirty="0"/>
                        <a:t>、</a:t>
                      </a:r>
                      <a:r>
                        <a:rPr kumimoji="1" lang="en-US" altLang="ja-JP" sz="1200" dirty="0"/>
                        <a:t>SBI HD</a:t>
                      </a:r>
                      <a:r>
                        <a:rPr kumimoji="1" lang="ja-JP" altLang="en-US" sz="1200" dirty="0"/>
                        <a:t> 等</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13704364"/>
                  </a:ext>
                </a:extLst>
              </a:tr>
            </a:tbl>
          </a:graphicData>
        </a:graphic>
      </p:graphicFrame>
      <p:sp>
        <p:nvSpPr>
          <p:cNvPr id="5" name="正方形/長方形 4">
            <a:extLst>
              <a:ext uri="{FF2B5EF4-FFF2-40B4-BE49-F238E27FC236}">
                <a16:creationId xmlns:a16="http://schemas.microsoft.com/office/drawing/2014/main" id="{9B75937A-53DD-31DE-AFC2-A20BE859E447}"/>
              </a:ext>
            </a:extLst>
          </p:cNvPr>
          <p:cNvSpPr/>
          <p:nvPr/>
        </p:nvSpPr>
        <p:spPr>
          <a:xfrm>
            <a:off x="5811865" y="139062"/>
            <a:ext cx="2371492" cy="234681"/>
          </a:xfrm>
          <a:prstGeom prst="rect">
            <a:avLst/>
          </a:prstGeom>
          <a:solidFill>
            <a:schemeClr val="accent1"/>
          </a:solidFill>
          <a:ln w="1270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en-US" altLang="ja-JP" sz="1400" dirty="0">
                <a:solidFill>
                  <a:schemeClr val="bg1"/>
                </a:solidFill>
              </a:rPr>
              <a:t>2023</a:t>
            </a:r>
            <a:r>
              <a:rPr kumimoji="1" lang="ja-JP" altLang="en-US" sz="1400" dirty="0">
                <a:solidFill>
                  <a:schemeClr val="bg1"/>
                </a:solidFill>
              </a:rPr>
              <a:t>年度取組</a:t>
            </a:r>
          </a:p>
        </p:txBody>
      </p:sp>
    </p:spTree>
    <p:extLst>
      <p:ext uri="{BB962C8B-B14F-4D97-AF65-F5344CB8AC3E}">
        <p14:creationId xmlns:p14="http://schemas.microsoft.com/office/powerpoint/2010/main" val="2316674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B11CE86-9910-1882-3CEF-360D1E82422C}"/>
              </a:ext>
            </a:extLst>
          </p:cNvPr>
          <p:cNvSpPr>
            <a:spLocks noGrp="1"/>
          </p:cNvSpPr>
          <p:nvPr>
            <p:ph type="title"/>
          </p:nvPr>
        </p:nvSpPr>
        <p:spPr/>
        <p:txBody>
          <a:bodyPr/>
          <a:lstStyle/>
          <a:p>
            <a:r>
              <a:rPr kumimoji="1" lang="en-US" altLang="ja-JP" dirty="0">
                <a:latin typeface="+mn-ea"/>
                <a:ea typeface="+mn-ea"/>
              </a:rPr>
              <a:t>3.3. </a:t>
            </a:r>
            <a:r>
              <a:rPr kumimoji="1" lang="ja-JP" altLang="en-US" kern="100" dirty="0">
                <a:latin typeface="+mn-ea"/>
                <a:ea typeface="+mn-ea"/>
                <a:cs typeface="Times New Roman" panose="02020603050405020304" pitchFamily="18" charset="0"/>
              </a:rPr>
              <a:t>今後のマイルストン</a:t>
            </a:r>
            <a:endParaRPr kumimoji="1" lang="ja-JP" altLang="en-US" dirty="0"/>
          </a:p>
        </p:txBody>
      </p:sp>
      <p:sp>
        <p:nvSpPr>
          <p:cNvPr id="3" name="テキスト プレースホルダー 2">
            <a:extLst>
              <a:ext uri="{FF2B5EF4-FFF2-40B4-BE49-F238E27FC236}">
                <a16:creationId xmlns:a16="http://schemas.microsoft.com/office/drawing/2014/main" id="{8B76717C-0DB6-04D1-C472-B6539942F2FB}"/>
              </a:ext>
            </a:extLst>
          </p:cNvPr>
          <p:cNvSpPr>
            <a:spLocks noGrp="1"/>
          </p:cNvSpPr>
          <p:nvPr>
            <p:ph type="body" sz="quarter" idx="10"/>
          </p:nvPr>
        </p:nvSpPr>
        <p:spPr>
          <a:xfrm>
            <a:off x="273050" y="188913"/>
            <a:ext cx="7848600" cy="161583"/>
          </a:xfrm>
        </p:spPr>
        <p:txBody>
          <a:bodyPr/>
          <a:lstStyle/>
          <a:p>
            <a:r>
              <a:rPr lang="en-US" altLang="ja-JP" sz="1050" dirty="0"/>
              <a:t>3. </a:t>
            </a:r>
            <a:r>
              <a:rPr lang="ja-JP" altLang="en-US" dirty="0"/>
              <a:t>基本情報</a:t>
            </a:r>
            <a:endParaRPr kumimoji="1" lang="ja-JP" altLang="en-US" dirty="0"/>
          </a:p>
        </p:txBody>
      </p:sp>
      <p:graphicFrame>
        <p:nvGraphicFramePr>
          <p:cNvPr id="4" name="表 3">
            <a:extLst>
              <a:ext uri="{FF2B5EF4-FFF2-40B4-BE49-F238E27FC236}">
                <a16:creationId xmlns:a16="http://schemas.microsoft.com/office/drawing/2014/main" id="{1F38606B-00D2-CB06-A29B-2EF6266BB432}"/>
              </a:ext>
            </a:extLst>
          </p:cNvPr>
          <p:cNvGraphicFramePr>
            <a:graphicFrameLocks noGrp="1"/>
          </p:cNvGraphicFramePr>
          <p:nvPr>
            <p:extLst>
              <p:ext uri="{D42A27DB-BD31-4B8C-83A1-F6EECF244321}">
                <p14:modId xmlns:p14="http://schemas.microsoft.com/office/powerpoint/2010/main" val="1098966210"/>
              </p:ext>
            </p:extLst>
          </p:nvPr>
        </p:nvGraphicFramePr>
        <p:xfrm>
          <a:off x="277355" y="1327509"/>
          <a:ext cx="2051946" cy="5208512"/>
        </p:xfrm>
        <a:graphic>
          <a:graphicData uri="http://schemas.openxmlformats.org/drawingml/2006/table">
            <a:tbl>
              <a:tblPr>
                <a:tableStyleId>{5C22544A-7EE6-4342-B048-85BDC9FD1C3A}</a:tableStyleId>
              </a:tblPr>
              <a:tblGrid>
                <a:gridCol w="1100886">
                  <a:extLst>
                    <a:ext uri="{9D8B030D-6E8A-4147-A177-3AD203B41FA5}">
                      <a16:colId xmlns:a16="http://schemas.microsoft.com/office/drawing/2014/main" val="2198383193"/>
                    </a:ext>
                  </a:extLst>
                </a:gridCol>
                <a:gridCol w="951060">
                  <a:extLst>
                    <a:ext uri="{9D8B030D-6E8A-4147-A177-3AD203B41FA5}">
                      <a16:colId xmlns:a16="http://schemas.microsoft.com/office/drawing/2014/main" val="2145234781"/>
                    </a:ext>
                  </a:extLst>
                </a:gridCol>
              </a:tblGrid>
              <a:tr h="347996">
                <a:tc>
                  <a:txBody>
                    <a:bodyPr/>
                    <a:lstStyle/>
                    <a:p>
                      <a:pPr algn="ctr" fontAlgn="ctr"/>
                      <a:r>
                        <a:rPr lang="ja-JP" altLang="en-US" sz="1200" b="1" u="none" strike="noStrike" dirty="0">
                          <a:solidFill>
                            <a:schemeClr val="bg1"/>
                          </a:solidFill>
                          <a:effectLst/>
                          <a:latin typeface="+mn-ea"/>
                          <a:ea typeface="+mn-ea"/>
                        </a:rPr>
                        <a:t>代表機関</a:t>
                      </a:r>
                      <a:endParaRPr lang="ja-JP" altLang="en-US" sz="1200" b="1" i="0" u="none" strike="noStrike" dirty="0">
                        <a:solidFill>
                          <a:schemeClr val="bg1"/>
                        </a:solidFill>
                        <a:effectLst/>
                        <a:latin typeface="+mn-ea"/>
                        <a:ea typeface="+mn-ea"/>
                      </a:endParaRPr>
                    </a:p>
                  </a:txBody>
                  <a:tcPr marL="0" marR="0" marT="0" marB="0" anchor="ctr">
                    <a:lnR w="12700" cap="flat" cmpd="sng" algn="ctr">
                      <a:solidFill>
                        <a:schemeClr val="bg1"/>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chemeClr val="accent1"/>
                    </a:solidFill>
                  </a:tcPr>
                </a:tc>
                <a:tc>
                  <a:txBody>
                    <a:bodyPr/>
                    <a:lstStyle/>
                    <a:p>
                      <a:pPr algn="ctr" fontAlgn="ctr"/>
                      <a:r>
                        <a:rPr lang="ja-JP" altLang="en-US" sz="1200" b="1" u="none" strike="noStrike" dirty="0">
                          <a:solidFill>
                            <a:schemeClr val="bg1"/>
                          </a:solidFill>
                          <a:effectLst/>
                          <a:latin typeface="+mn-ea"/>
                          <a:ea typeface="+mn-ea"/>
                        </a:rPr>
                        <a:t>業界</a:t>
                      </a:r>
                      <a:endParaRPr lang="ja-JP" altLang="en-US" sz="1200" b="1" i="0" u="none" strike="noStrike" dirty="0">
                        <a:solidFill>
                          <a:schemeClr val="bg1"/>
                        </a:solidFill>
                        <a:effectLst/>
                        <a:latin typeface="+mn-ea"/>
                        <a:ea typeface="+mn-ea"/>
                      </a:endParaRPr>
                    </a:p>
                  </a:txBody>
                  <a:tcPr marL="0" marR="0" marT="0" marB="0" anchor="ctr">
                    <a:lnL w="12700" cap="flat" cmpd="sng" algn="ctr">
                      <a:solidFill>
                        <a:schemeClr val="bg1"/>
                      </a:solidFill>
                      <a:prstDash val="solid"/>
                      <a:round/>
                      <a:headEnd type="none" w="med" len="med"/>
                      <a:tailEnd type="none" w="med" len="med"/>
                    </a:lnL>
                    <a:lnB w="12700" cap="flat" cmpd="sng" algn="ctr">
                      <a:solidFill>
                        <a:schemeClr val="bg1">
                          <a:lumMod val="75000"/>
                        </a:schemeClr>
                      </a:solidFill>
                      <a:prstDash val="solid"/>
                      <a:round/>
                      <a:headEnd type="none" w="med" len="med"/>
                      <a:tailEnd type="none" w="med" len="med"/>
                    </a:lnB>
                    <a:solidFill>
                      <a:schemeClr val="accent1"/>
                    </a:solidFill>
                  </a:tcPr>
                </a:tc>
                <a:extLst>
                  <a:ext uri="{0D108BD9-81ED-4DB2-BD59-A6C34878D82A}">
                    <a16:rowId xmlns:a16="http://schemas.microsoft.com/office/drawing/2014/main" val="78677057"/>
                  </a:ext>
                </a:extLst>
              </a:tr>
              <a:tr h="405043">
                <a:tc>
                  <a:txBody>
                    <a:bodyPr/>
                    <a:lstStyle/>
                    <a:p>
                      <a:pPr algn="ctr" fontAlgn="ctr"/>
                      <a:r>
                        <a:rPr lang="en-US" sz="1200" b="1" u="none" strike="noStrike" dirty="0">
                          <a:effectLst/>
                          <a:latin typeface="+mn-ea"/>
                          <a:ea typeface="+mn-ea"/>
                        </a:rPr>
                        <a:t>DataSign</a:t>
                      </a:r>
                      <a:endParaRPr lang="en-US" sz="1200" b="1" i="0" u="none" strike="noStrike" dirty="0">
                        <a:solidFill>
                          <a:srgbClr val="000000"/>
                        </a:solidFill>
                        <a:effectLst/>
                        <a:latin typeface="+mn-ea"/>
                        <a:ea typeface="+mn-ea"/>
                      </a:endParaRPr>
                    </a:p>
                  </a:txBody>
                  <a:tcPr marL="0" marR="0" marT="0" marB="0" anchor="ctr">
                    <a:lnT w="12700" cap="flat" cmpd="sng" algn="ctr">
                      <a:solidFill>
                        <a:schemeClr val="bg1">
                          <a:lumMod val="7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rowSpan="2">
                  <a:txBody>
                    <a:bodyPr/>
                    <a:lstStyle/>
                    <a:p>
                      <a:pPr algn="ctr" fontAlgn="ctr"/>
                      <a:r>
                        <a:rPr lang="ja-JP" altLang="en-US" sz="1200" b="0" i="0" u="none" strike="noStrike" dirty="0">
                          <a:solidFill>
                            <a:srgbClr val="000000"/>
                          </a:solidFill>
                          <a:effectLst/>
                          <a:latin typeface="+mn-ea"/>
                          <a:ea typeface="+mn-ea"/>
                        </a:rPr>
                        <a:t>個人</a:t>
                      </a:r>
                    </a:p>
                  </a:txBody>
                  <a:tcPr marL="0" marR="0" marT="0" marB="0" anchor="ctr">
                    <a:lnT w="12700" cap="flat" cmpd="sng" algn="ctr">
                      <a:solidFill>
                        <a:schemeClr val="bg1">
                          <a:lumMod val="7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62223151"/>
                  </a:ext>
                </a:extLst>
              </a:tr>
              <a:tr h="405043">
                <a:tc>
                  <a:txBody>
                    <a:bodyPr/>
                    <a:lstStyle/>
                    <a:p>
                      <a:pPr algn="ctr" fontAlgn="ctr"/>
                      <a:r>
                        <a:rPr lang="en-US" altLang="ja-JP" sz="1200" b="1" i="0" u="none" strike="noStrike" dirty="0">
                          <a:solidFill>
                            <a:srgbClr val="000000"/>
                          </a:solidFill>
                          <a:effectLst/>
                          <a:latin typeface="+mn-ea"/>
                          <a:ea typeface="+mn-ea"/>
                        </a:rPr>
                        <a:t>DNP</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vMerge="1">
                  <a:txBody>
                    <a:bodyPr/>
                    <a:lstStyle/>
                    <a:p>
                      <a:pPr algn="ctr" fontAlgn="ctr"/>
                      <a:endParaRPr lang="ja-JP" altLang="en-US" sz="9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82573914"/>
                  </a:ext>
                </a:extLst>
              </a:tr>
              <a:tr h="405043">
                <a:tc>
                  <a:txBody>
                    <a:bodyPr/>
                    <a:lstStyle/>
                    <a:p>
                      <a:pPr algn="ctr" fontAlgn="ctr"/>
                      <a:r>
                        <a:rPr lang="en-US" altLang="ja-JP" sz="1200" b="1" i="0" u="none" strike="noStrike" dirty="0">
                          <a:solidFill>
                            <a:srgbClr val="000000"/>
                          </a:solidFill>
                          <a:effectLst/>
                          <a:latin typeface="+mn-ea"/>
                          <a:ea typeface="+mn-ea"/>
                        </a:rPr>
                        <a:t>IGS</a:t>
                      </a:r>
                      <a:endParaRPr lang="ja-JP" altLang="en-US" sz="1200" b="1" i="0" u="none" strike="noStrike" dirty="0">
                        <a:solidFill>
                          <a:srgbClr val="000000"/>
                        </a:solidFill>
                        <a:effectLst/>
                        <a:latin typeface="+mn-ea"/>
                        <a:ea typeface="+mn-ea"/>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rowSpan="3">
                  <a:txBody>
                    <a:bodyPr/>
                    <a:lstStyle/>
                    <a:p>
                      <a:pPr algn="ctr" fontAlgn="ctr"/>
                      <a:r>
                        <a:rPr lang="ja-JP" altLang="en-US" sz="1200" u="none" strike="noStrike" dirty="0">
                          <a:effectLst/>
                          <a:latin typeface="+mn-ea"/>
                          <a:ea typeface="+mn-ea"/>
                        </a:rPr>
                        <a:t>個人</a:t>
                      </a:r>
                    </a:p>
                    <a:p>
                      <a:pPr algn="ctr" fontAlgn="ctr"/>
                      <a:r>
                        <a:rPr lang="ja-JP" altLang="en-US" sz="1200" u="none" strike="noStrike" dirty="0">
                          <a:effectLst/>
                          <a:latin typeface="+mn-ea"/>
                          <a:ea typeface="+mn-ea"/>
                        </a:rPr>
                        <a:t>（人材）</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55036761"/>
                  </a:ext>
                </a:extLst>
              </a:tr>
              <a:tr h="405043">
                <a:tc>
                  <a:txBody>
                    <a:bodyPr/>
                    <a:lstStyle/>
                    <a:p>
                      <a:pPr algn="ctr" fontAlgn="ctr"/>
                      <a:r>
                        <a:rPr lang="ja-JP" altLang="en-US" sz="1200" b="1" u="none" strike="noStrike" dirty="0">
                          <a:effectLst/>
                          <a:latin typeface="+mn-ea"/>
                          <a:ea typeface="+mn-ea"/>
                        </a:rPr>
                        <a:t>富士通</a:t>
                      </a:r>
                      <a:r>
                        <a:rPr lang="en-US" sz="1200" b="1" u="none" strike="noStrike" dirty="0">
                          <a:effectLst/>
                          <a:latin typeface="+mn-ea"/>
                          <a:ea typeface="+mn-ea"/>
                        </a:rPr>
                        <a:t>Japan</a:t>
                      </a:r>
                      <a:endParaRPr lang="en-US" sz="1200" b="1" i="0" u="none" strike="noStrike" dirty="0">
                        <a:solidFill>
                          <a:srgbClr val="000000"/>
                        </a:solidFill>
                        <a:effectLst/>
                        <a:latin typeface="+mn-ea"/>
                        <a:ea typeface="+mn-ea"/>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D9D9"/>
                    </a:solidFill>
                  </a:tcPr>
                </a:tc>
                <a:tc vMerge="1">
                  <a:txBody>
                    <a:bodyPr/>
                    <a:lstStyle/>
                    <a:p>
                      <a:pPr algn="ctr" fontAlgn="ctr"/>
                      <a:endParaRPr lang="ja-JP" altLang="en-US" sz="10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02330174"/>
                  </a:ext>
                </a:extLst>
              </a:tr>
              <a:tr h="405043">
                <a:tc>
                  <a:txBody>
                    <a:bodyPr/>
                    <a:lstStyle/>
                    <a:p>
                      <a:pPr algn="ctr" fontAlgn="ctr"/>
                      <a:r>
                        <a:rPr lang="en-US" altLang="ja-JP" sz="1200" b="1" i="0" u="none" strike="noStrike" dirty="0">
                          <a:solidFill>
                            <a:srgbClr val="000000"/>
                          </a:solidFill>
                          <a:effectLst/>
                          <a:latin typeface="+mn-ea"/>
                          <a:ea typeface="+mn-ea"/>
                        </a:rPr>
                        <a:t>PitPa</a:t>
                      </a:r>
                      <a:endParaRPr lang="ja-JP" altLang="en-US" sz="1200" b="1" i="0" u="none" strike="noStrike" dirty="0">
                        <a:solidFill>
                          <a:srgbClr val="000000"/>
                        </a:solidFill>
                        <a:effectLst/>
                        <a:latin typeface="+mn-ea"/>
                        <a:ea typeface="+mn-ea"/>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D9D9"/>
                    </a:solidFill>
                  </a:tcPr>
                </a:tc>
                <a:tc vMerge="1">
                  <a:txBody>
                    <a:bodyPr/>
                    <a:lstStyle/>
                    <a:p>
                      <a:pPr algn="ctr" fontAlgn="ctr"/>
                      <a:r>
                        <a:rPr lang="ja-JP" altLang="en-US" sz="1000" u="none" strike="noStrike" dirty="0">
                          <a:effectLst/>
                          <a:latin typeface="+mn-ea"/>
                          <a:ea typeface="+mn-ea"/>
                        </a:rPr>
                        <a:t>ヘルスケア</a:t>
                      </a:r>
                    </a:p>
                  </a:txBody>
                  <a:tcPr marL="0" marR="0" marT="0" marB="0" anchor="ct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326300140"/>
                  </a:ext>
                </a:extLst>
              </a:tr>
              <a:tr h="405043">
                <a:tc>
                  <a:txBody>
                    <a:bodyPr/>
                    <a:lstStyle/>
                    <a:p>
                      <a:pPr algn="ctr" fontAlgn="ctr"/>
                      <a:r>
                        <a:rPr lang="ja-JP" altLang="en-US" sz="1200" b="1" i="0" u="none" strike="noStrike" dirty="0">
                          <a:solidFill>
                            <a:srgbClr val="000000"/>
                          </a:solidFill>
                          <a:effectLst/>
                          <a:latin typeface="+mn-ea"/>
                          <a:ea typeface="+mn-ea"/>
                        </a:rPr>
                        <a:t>みずほ</a:t>
                      </a:r>
                      <a:r>
                        <a:rPr lang="en-US" altLang="ja-JP" sz="1200" b="1" i="0" u="none" strike="noStrike" dirty="0">
                          <a:solidFill>
                            <a:srgbClr val="000000"/>
                          </a:solidFill>
                          <a:effectLst/>
                          <a:latin typeface="+mn-ea"/>
                          <a:ea typeface="+mn-ea"/>
                        </a:rPr>
                        <a:t>R&amp;T</a:t>
                      </a:r>
                      <a:endParaRPr lang="en-US" sz="1200" b="1" i="0" u="none" strike="noStrike" dirty="0">
                        <a:solidFill>
                          <a:srgbClr val="000000"/>
                        </a:solidFill>
                        <a:effectLst/>
                        <a:latin typeface="+mn-ea"/>
                        <a:ea typeface="+mn-ea"/>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D9D9"/>
                    </a:solidFill>
                  </a:tcPr>
                </a:tc>
                <a:tc rowSpan="2">
                  <a:txBody>
                    <a:bodyPr/>
                    <a:lstStyle/>
                    <a:p>
                      <a:pPr algn="ctr" fontAlgn="ctr"/>
                      <a:r>
                        <a:rPr lang="ja-JP" altLang="en-US" sz="1200" b="0" i="0" u="none" strike="noStrike" dirty="0">
                          <a:solidFill>
                            <a:srgbClr val="000000"/>
                          </a:solidFill>
                          <a:effectLst/>
                          <a:latin typeface="+mn-ea"/>
                          <a:ea typeface="+mn-ea"/>
                        </a:rPr>
                        <a:t>サプライチェーン</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5880195"/>
                  </a:ext>
                </a:extLst>
              </a:tr>
              <a:tr h="405043">
                <a:tc>
                  <a:txBody>
                    <a:bodyPr/>
                    <a:lstStyle/>
                    <a:p>
                      <a:pPr algn="ctr" fontAlgn="ctr"/>
                      <a:r>
                        <a:rPr lang="en-US" altLang="ja-JP" sz="1200" b="1" i="0" u="none" strike="noStrike" dirty="0">
                          <a:solidFill>
                            <a:srgbClr val="000000"/>
                          </a:solidFill>
                          <a:effectLst/>
                          <a:latin typeface="+mn-ea"/>
                          <a:ea typeface="+mn-ea"/>
                        </a:rPr>
                        <a:t>SBI</a:t>
                      </a:r>
                      <a:r>
                        <a:rPr lang="ja-JP" altLang="en-US" sz="1200" b="1" i="0" u="none" strike="noStrike" dirty="0">
                          <a:solidFill>
                            <a:srgbClr val="000000"/>
                          </a:solidFill>
                          <a:effectLst/>
                          <a:latin typeface="+mn-ea"/>
                          <a:ea typeface="+mn-ea"/>
                        </a:rPr>
                        <a:t> </a:t>
                      </a:r>
                      <a:r>
                        <a:rPr lang="en-US" altLang="ja-JP" sz="1200" b="1" i="0" u="none" strike="noStrike" dirty="0">
                          <a:solidFill>
                            <a:srgbClr val="000000"/>
                          </a:solidFill>
                          <a:effectLst/>
                          <a:latin typeface="+mn-ea"/>
                          <a:ea typeface="+mn-ea"/>
                        </a:rPr>
                        <a:t>HD</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vMerge="1">
                  <a:txBody>
                    <a:bodyPr/>
                    <a:lstStyle/>
                    <a:p>
                      <a:pPr algn="ctr" fontAlgn="ctr"/>
                      <a:r>
                        <a:rPr lang="ja-JP" altLang="en-US" sz="1000" u="none" strike="noStrike" dirty="0">
                          <a:effectLst/>
                          <a:latin typeface="+mn-ea"/>
                          <a:ea typeface="+mn-ea"/>
                        </a:rPr>
                        <a:t>モノづくり</a:t>
                      </a:r>
                      <a:endParaRPr lang="ja-JP" altLang="en-US" sz="1000" b="0" i="0" u="none" strike="noStrike" dirty="0">
                        <a:solidFill>
                          <a:srgbClr val="000000"/>
                        </a:solidFill>
                        <a:effectLst/>
                        <a:latin typeface="+mn-ea"/>
                        <a:ea typeface="+mn-ea"/>
                      </a:endParaRPr>
                    </a:p>
                  </a:txBody>
                  <a:tcPr marL="0" marR="0" marT="0" marB="0" anchor="ct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012163469"/>
                  </a:ext>
                </a:extLst>
              </a:tr>
              <a:tr h="405043">
                <a:tc>
                  <a:txBody>
                    <a:bodyPr/>
                    <a:lstStyle/>
                    <a:p>
                      <a:pPr algn="ctr" fontAlgn="ctr"/>
                      <a:r>
                        <a:rPr lang="ja-JP" altLang="en-US" sz="1200" b="1" i="0" u="none" strike="noStrike" dirty="0">
                          <a:solidFill>
                            <a:srgbClr val="000000"/>
                          </a:solidFill>
                          <a:effectLst/>
                          <a:latin typeface="+mn-ea"/>
                          <a:ea typeface="+mn-ea"/>
                        </a:rPr>
                        <a:t>シミック</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rowSpan="2">
                  <a:txBody>
                    <a:bodyPr/>
                    <a:lstStyle/>
                    <a:p>
                      <a:pPr algn="ctr" fontAlgn="ctr"/>
                      <a:r>
                        <a:rPr lang="ja-JP" altLang="en-US" sz="1200" b="0" i="0" u="none" strike="noStrike" dirty="0">
                          <a:solidFill>
                            <a:srgbClr val="000000"/>
                          </a:solidFill>
                          <a:effectLst/>
                          <a:latin typeface="+mn-ea"/>
                          <a:ea typeface="+mn-ea"/>
                        </a:rPr>
                        <a:t>ヘルスケア</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26126579"/>
                  </a:ext>
                </a:extLst>
              </a:tr>
              <a:tr h="405043">
                <a:tc>
                  <a:txBody>
                    <a:bodyPr/>
                    <a:lstStyle/>
                    <a:p>
                      <a:pPr algn="ctr" fontAlgn="ctr"/>
                      <a:r>
                        <a:rPr lang="en-US" altLang="ja-JP" sz="1200" b="1" u="none" strike="noStrike" dirty="0">
                          <a:effectLst/>
                          <a:latin typeface="+mn-ea"/>
                          <a:ea typeface="+mn-ea"/>
                        </a:rPr>
                        <a:t>ORPHE</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vMerge="1">
                  <a:txBody>
                    <a:bodyPr/>
                    <a:lstStyle/>
                    <a:p>
                      <a:pPr algn="ctr" fontAlgn="ctr"/>
                      <a:endParaRPr lang="ja-JP" altLang="en-US" sz="1000" b="0" i="0" u="none" strike="noStrike" dirty="0">
                        <a:solidFill>
                          <a:srgbClr val="000000"/>
                        </a:solidFill>
                        <a:effectLst/>
                        <a:latin typeface="+mn-ea"/>
                        <a:ea typeface="+mn-ea"/>
                      </a:endParaRPr>
                    </a:p>
                  </a:txBody>
                  <a:tcPr marL="0" marR="0" marT="0" marB="0" anchor="ct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178679664"/>
                  </a:ext>
                </a:extLst>
              </a:tr>
              <a:tr h="405043">
                <a:tc>
                  <a:txBody>
                    <a:bodyPr/>
                    <a:lstStyle/>
                    <a:p>
                      <a:pPr algn="ctr" fontAlgn="ctr"/>
                      <a:r>
                        <a:rPr lang="ja-JP" altLang="en-US" sz="1200" b="1" i="0" u="none" strike="noStrike" dirty="0">
                          <a:solidFill>
                            <a:srgbClr val="000000"/>
                          </a:solidFill>
                          <a:effectLst/>
                          <a:latin typeface="+mn-ea"/>
                          <a:ea typeface="+mn-ea"/>
                        </a:rPr>
                        <a:t>電通総研</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ctr"/>
                      <a:r>
                        <a:rPr lang="ja-JP" altLang="en-US" sz="1200" b="0" i="0" u="none" strike="noStrike" dirty="0">
                          <a:solidFill>
                            <a:srgbClr val="000000"/>
                          </a:solidFill>
                          <a:effectLst/>
                          <a:latin typeface="+mn-ea"/>
                          <a:ea typeface="+mn-ea"/>
                        </a:rPr>
                        <a:t>法人・金融</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88546754"/>
                  </a:ext>
                </a:extLst>
              </a:tr>
              <a:tr h="405043">
                <a:tc>
                  <a:txBody>
                    <a:bodyPr/>
                    <a:lstStyle/>
                    <a:p>
                      <a:pPr algn="ctr" fontAlgn="ctr"/>
                      <a:r>
                        <a:rPr lang="en-US" sz="1200" b="1" u="none" strike="noStrike" dirty="0">
                          <a:effectLst/>
                          <a:latin typeface="+mn-ea"/>
                          <a:ea typeface="+mn-ea"/>
                        </a:rPr>
                        <a:t>JISA</a:t>
                      </a:r>
                      <a:endParaRPr lang="en-US" sz="1200" b="1" i="0" u="none" strike="noStrike" dirty="0">
                        <a:solidFill>
                          <a:srgbClr val="000000"/>
                        </a:solidFill>
                        <a:effectLst/>
                        <a:latin typeface="+mn-ea"/>
                        <a:ea typeface="+mn-ea"/>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D9D9"/>
                    </a:solidFill>
                  </a:tcPr>
                </a:tc>
                <a:tc>
                  <a:txBody>
                    <a:bodyPr/>
                    <a:lstStyle/>
                    <a:p>
                      <a:pPr algn="ctr" fontAlgn="ctr"/>
                      <a:r>
                        <a:rPr lang="ja-JP" altLang="en-US" sz="1200" b="0" i="0" u="none" strike="noStrike" dirty="0">
                          <a:solidFill>
                            <a:srgbClr val="000000"/>
                          </a:solidFill>
                          <a:effectLst/>
                          <a:latin typeface="+mn-ea"/>
                          <a:ea typeface="+mn-ea"/>
                        </a:rPr>
                        <a:t>行政</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49002815"/>
                  </a:ext>
                </a:extLst>
              </a:tr>
              <a:tr h="405043">
                <a:tc>
                  <a:txBody>
                    <a:bodyPr/>
                    <a:lstStyle/>
                    <a:p>
                      <a:pPr algn="ctr" fontAlgn="ctr"/>
                      <a:r>
                        <a:rPr lang="en-US" altLang="ja-JP" sz="1200" b="1" i="0" u="none" strike="noStrike" dirty="0">
                          <a:solidFill>
                            <a:srgbClr val="000000"/>
                          </a:solidFill>
                          <a:effectLst/>
                          <a:latin typeface="+mn-ea"/>
                          <a:ea typeface="+mn-ea"/>
                        </a:rPr>
                        <a:t>OP CIP</a:t>
                      </a:r>
                    </a:p>
                  </a:txBody>
                  <a:tcPr marL="0" marR="0" marT="0" marB="0" anchor="ct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5">
                        <a:lumMod val="20000"/>
                        <a:lumOff val="80000"/>
                      </a:schemeClr>
                    </a:solidFill>
                  </a:tcPr>
                </a:tc>
                <a:tc>
                  <a:txBody>
                    <a:bodyPr/>
                    <a:lstStyle/>
                    <a:p>
                      <a:pPr algn="ctr" fontAlgn="ctr"/>
                      <a:r>
                        <a:rPr lang="ja-JP" altLang="en-US" sz="1200" b="0" i="0" u="none" strike="noStrike" dirty="0">
                          <a:solidFill>
                            <a:srgbClr val="000000"/>
                          </a:solidFill>
                          <a:effectLst/>
                          <a:latin typeface="+mn-ea"/>
                          <a:ea typeface="+mn-ea"/>
                        </a:rPr>
                        <a:t>メディア</a:t>
                      </a:r>
                    </a:p>
                  </a:txBody>
                  <a:tcPr marL="0" marR="0" marT="0" marB="0" anchor="ct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086447304"/>
                  </a:ext>
                </a:extLst>
              </a:tr>
            </a:tbl>
          </a:graphicData>
        </a:graphic>
      </p:graphicFrame>
      <p:grpSp>
        <p:nvGrpSpPr>
          <p:cNvPr id="81" name="グループ化 80">
            <a:extLst>
              <a:ext uri="{FF2B5EF4-FFF2-40B4-BE49-F238E27FC236}">
                <a16:creationId xmlns:a16="http://schemas.microsoft.com/office/drawing/2014/main" id="{55E00CC8-ADAD-F151-770F-8A1AB38E9412}"/>
              </a:ext>
            </a:extLst>
          </p:cNvPr>
          <p:cNvGrpSpPr/>
          <p:nvPr/>
        </p:nvGrpSpPr>
        <p:grpSpPr>
          <a:xfrm>
            <a:off x="2153554" y="901812"/>
            <a:ext cx="7450772" cy="371332"/>
            <a:chOff x="2153554" y="901812"/>
            <a:chExt cx="7450772" cy="371332"/>
          </a:xfrm>
        </p:grpSpPr>
        <p:sp>
          <p:nvSpPr>
            <p:cNvPr id="49" name="正方形/長方形 48">
              <a:extLst>
                <a:ext uri="{FF2B5EF4-FFF2-40B4-BE49-F238E27FC236}">
                  <a16:creationId xmlns:a16="http://schemas.microsoft.com/office/drawing/2014/main" id="{C43A51A6-4636-BFB9-B83A-A46B13A3B3CA}"/>
                </a:ext>
              </a:extLst>
            </p:cNvPr>
            <p:cNvSpPr/>
            <p:nvPr/>
          </p:nvSpPr>
          <p:spPr>
            <a:xfrm>
              <a:off x="2153554" y="901812"/>
              <a:ext cx="7450772" cy="371332"/>
            </a:xfrm>
            <a:prstGeom prst="rect">
              <a:avLst/>
            </a:prstGeom>
            <a:noFill/>
            <a:ln w="3175">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b="1" dirty="0">
                <a:solidFill>
                  <a:schemeClr val="bg1"/>
                </a:solidFill>
                <a:latin typeface="+mn-ea"/>
              </a:endParaRPr>
            </a:p>
          </p:txBody>
        </p:sp>
        <p:sp>
          <p:nvSpPr>
            <p:cNvPr id="50" name="ホームベース 67">
              <a:extLst>
                <a:ext uri="{FF2B5EF4-FFF2-40B4-BE49-F238E27FC236}">
                  <a16:creationId xmlns:a16="http://schemas.microsoft.com/office/drawing/2014/main" id="{D0993BDC-E48C-F3FF-C939-296E88893180}"/>
                </a:ext>
              </a:extLst>
            </p:cNvPr>
            <p:cNvSpPr/>
            <p:nvPr/>
          </p:nvSpPr>
          <p:spPr>
            <a:xfrm>
              <a:off x="3166696" y="955308"/>
              <a:ext cx="430530" cy="268280"/>
            </a:xfrm>
            <a:prstGeom prst="homePlate">
              <a:avLst>
                <a:gd name="adj" fmla="val 26099"/>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en-US" altLang="ja-JP" sz="1000" b="1" dirty="0">
                <a:solidFill>
                  <a:schemeClr val="tx1"/>
                </a:solidFill>
                <a:latin typeface="+mn-ea"/>
              </a:endParaRPr>
            </a:p>
          </p:txBody>
        </p:sp>
        <p:sp>
          <p:nvSpPr>
            <p:cNvPr id="51" name="正方形/長方形 50">
              <a:extLst>
                <a:ext uri="{FF2B5EF4-FFF2-40B4-BE49-F238E27FC236}">
                  <a16:creationId xmlns:a16="http://schemas.microsoft.com/office/drawing/2014/main" id="{DBBAC1C5-D85E-062C-901C-FDF3E6085F01}"/>
                </a:ext>
              </a:extLst>
            </p:cNvPr>
            <p:cNvSpPr/>
            <p:nvPr/>
          </p:nvSpPr>
          <p:spPr>
            <a:xfrm>
              <a:off x="3501473" y="940216"/>
              <a:ext cx="1896673" cy="276999"/>
            </a:xfrm>
            <a:prstGeom prst="rect">
              <a:avLst/>
            </a:prstGeom>
          </p:spPr>
          <p:txBody>
            <a:bodyPr wrap="none">
              <a:spAutoFit/>
            </a:bodyPr>
            <a:lstStyle/>
            <a:p>
              <a:r>
                <a:rPr lang="ja-JP" altLang="en-US" sz="1200" dirty="0">
                  <a:latin typeface="+mn-ea"/>
                  <a:ea typeface="+mn-ea"/>
                </a:rPr>
                <a:t>：課題への対応・継続実証</a:t>
              </a:r>
            </a:p>
          </p:txBody>
        </p:sp>
        <p:sp>
          <p:nvSpPr>
            <p:cNvPr id="52" name="ホームベース 68">
              <a:extLst>
                <a:ext uri="{FF2B5EF4-FFF2-40B4-BE49-F238E27FC236}">
                  <a16:creationId xmlns:a16="http://schemas.microsoft.com/office/drawing/2014/main" id="{34662C99-91A8-C5E3-CCCE-B6D9524B876C}"/>
                </a:ext>
              </a:extLst>
            </p:cNvPr>
            <p:cNvSpPr/>
            <p:nvPr/>
          </p:nvSpPr>
          <p:spPr>
            <a:xfrm>
              <a:off x="5600016" y="955308"/>
              <a:ext cx="430530" cy="268280"/>
            </a:xfrm>
            <a:prstGeom prst="homePlate">
              <a:avLst>
                <a:gd name="adj" fmla="val 26099"/>
              </a:avLst>
            </a:prstGeom>
            <a:solidFill>
              <a:schemeClr val="accent1">
                <a:lumMod val="40000"/>
                <a:lumOff val="6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en-US" altLang="ja-JP" sz="1000" b="1" dirty="0">
                <a:solidFill>
                  <a:schemeClr val="tx1"/>
                </a:solidFill>
                <a:latin typeface="+mn-ea"/>
              </a:endParaRPr>
            </a:p>
          </p:txBody>
        </p:sp>
        <p:sp>
          <p:nvSpPr>
            <p:cNvPr id="53" name="正方形/長方形 52">
              <a:extLst>
                <a:ext uri="{FF2B5EF4-FFF2-40B4-BE49-F238E27FC236}">
                  <a16:creationId xmlns:a16="http://schemas.microsoft.com/office/drawing/2014/main" id="{AEBDE18B-BD9D-C771-1B1A-DABABE731921}"/>
                </a:ext>
              </a:extLst>
            </p:cNvPr>
            <p:cNvSpPr/>
            <p:nvPr/>
          </p:nvSpPr>
          <p:spPr>
            <a:xfrm>
              <a:off x="5957360" y="936391"/>
              <a:ext cx="1492716" cy="276999"/>
            </a:xfrm>
            <a:prstGeom prst="rect">
              <a:avLst/>
            </a:prstGeom>
          </p:spPr>
          <p:txBody>
            <a:bodyPr wrap="none">
              <a:spAutoFit/>
            </a:bodyPr>
            <a:lstStyle/>
            <a:p>
              <a:r>
                <a:rPr lang="ja-JP" altLang="en-US" sz="1200" dirty="0">
                  <a:latin typeface="+mn-ea"/>
                  <a:ea typeface="+mn-ea"/>
                </a:rPr>
                <a:t>：初期実装・商用化</a:t>
              </a:r>
            </a:p>
          </p:txBody>
        </p:sp>
        <p:sp>
          <p:nvSpPr>
            <p:cNvPr id="54" name="ホームベース 70">
              <a:extLst>
                <a:ext uri="{FF2B5EF4-FFF2-40B4-BE49-F238E27FC236}">
                  <a16:creationId xmlns:a16="http://schemas.microsoft.com/office/drawing/2014/main" id="{1BD5D025-8031-2774-DABC-17B8B42FC6B1}"/>
                </a:ext>
              </a:extLst>
            </p:cNvPr>
            <p:cNvSpPr/>
            <p:nvPr/>
          </p:nvSpPr>
          <p:spPr>
            <a:xfrm>
              <a:off x="7537963" y="959897"/>
              <a:ext cx="430530" cy="268280"/>
            </a:xfrm>
            <a:prstGeom prst="homePlate">
              <a:avLst>
                <a:gd name="adj" fmla="val 26099"/>
              </a:avLst>
            </a:prstGeom>
            <a:solidFill>
              <a:schemeClr val="accent1">
                <a:lumMod val="60000"/>
                <a:lumOff val="4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en-US" altLang="ja-JP" sz="1000" b="1" dirty="0">
                <a:solidFill>
                  <a:schemeClr val="tx1"/>
                </a:solidFill>
                <a:latin typeface="+mn-ea"/>
              </a:endParaRPr>
            </a:p>
          </p:txBody>
        </p:sp>
        <p:sp>
          <p:nvSpPr>
            <p:cNvPr id="55" name="正方形/長方形 54">
              <a:extLst>
                <a:ext uri="{FF2B5EF4-FFF2-40B4-BE49-F238E27FC236}">
                  <a16:creationId xmlns:a16="http://schemas.microsoft.com/office/drawing/2014/main" id="{EF0CE6F5-3589-2054-2F83-1BF6A7051E79}"/>
                </a:ext>
              </a:extLst>
            </p:cNvPr>
            <p:cNvSpPr/>
            <p:nvPr/>
          </p:nvSpPr>
          <p:spPr>
            <a:xfrm>
              <a:off x="7895307" y="940980"/>
              <a:ext cx="1492716" cy="276999"/>
            </a:xfrm>
            <a:prstGeom prst="rect">
              <a:avLst/>
            </a:prstGeom>
          </p:spPr>
          <p:txBody>
            <a:bodyPr wrap="none">
              <a:spAutoFit/>
            </a:bodyPr>
            <a:lstStyle/>
            <a:p>
              <a:r>
                <a:rPr lang="ja-JP" altLang="en-US" sz="1200" dirty="0">
                  <a:latin typeface="+mn-ea"/>
                  <a:ea typeface="+mn-ea"/>
                </a:rPr>
                <a:t>：横展開・市場拡大</a:t>
              </a:r>
            </a:p>
          </p:txBody>
        </p:sp>
        <p:sp>
          <p:nvSpPr>
            <p:cNvPr id="56" name="正方形/長方形 55">
              <a:extLst>
                <a:ext uri="{FF2B5EF4-FFF2-40B4-BE49-F238E27FC236}">
                  <a16:creationId xmlns:a16="http://schemas.microsoft.com/office/drawing/2014/main" id="{2A4A22C7-0EED-7300-A374-1B484597321C}"/>
                </a:ext>
              </a:extLst>
            </p:cNvPr>
            <p:cNvSpPr/>
            <p:nvPr/>
          </p:nvSpPr>
          <p:spPr>
            <a:xfrm>
              <a:off x="2257864" y="942882"/>
              <a:ext cx="492443" cy="276999"/>
            </a:xfrm>
            <a:prstGeom prst="rect">
              <a:avLst/>
            </a:prstGeom>
          </p:spPr>
          <p:txBody>
            <a:bodyPr wrap="none">
              <a:spAutoFit/>
            </a:bodyPr>
            <a:lstStyle/>
            <a:p>
              <a:r>
                <a:rPr lang="ja-JP" altLang="en-US" sz="1200" dirty="0">
                  <a:latin typeface="+mn-ea"/>
                  <a:ea typeface="+mn-ea"/>
                </a:rPr>
                <a:t>凡例</a:t>
              </a:r>
            </a:p>
          </p:txBody>
        </p:sp>
      </p:grpSp>
      <p:grpSp>
        <p:nvGrpSpPr>
          <p:cNvPr id="82" name="グループ化 81">
            <a:extLst>
              <a:ext uri="{FF2B5EF4-FFF2-40B4-BE49-F238E27FC236}">
                <a16:creationId xmlns:a16="http://schemas.microsoft.com/office/drawing/2014/main" id="{30E0F113-DE44-0F95-D583-C34AFA96649A}"/>
              </a:ext>
            </a:extLst>
          </p:cNvPr>
          <p:cNvGrpSpPr/>
          <p:nvPr/>
        </p:nvGrpSpPr>
        <p:grpSpPr>
          <a:xfrm>
            <a:off x="2364469" y="1336356"/>
            <a:ext cx="7268481" cy="5177547"/>
            <a:chOff x="2364469" y="1336356"/>
            <a:chExt cx="7268481" cy="5177547"/>
          </a:xfrm>
        </p:grpSpPr>
        <p:sp>
          <p:nvSpPr>
            <p:cNvPr id="5" name="矢印: 山形 4">
              <a:extLst>
                <a:ext uri="{FF2B5EF4-FFF2-40B4-BE49-F238E27FC236}">
                  <a16:creationId xmlns:a16="http://schemas.microsoft.com/office/drawing/2014/main" id="{7ACCD45C-2847-B41C-663F-7B555DA5000E}"/>
                </a:ext>
              </a:extLst>
            </p:cNvPr>
            <p:cNvSpPr/>
            <p:nvPr/>
          </p:nvSpPr>
          <p:spPr>
            <a:xfrm>
              <a:off x="2364469" y="1336358"/>
              <a:ext cx="2482056" cy="311234"/>
            </a:xfrm>
            <a:prstGeom prst="chevron">
              <a:avLst/>
            </a:prstGeom>
            <a:solidFill>
              <a:schemeClr val="tx2"/>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a:solidFill>
                    <a:schemeClr val="bg1"/>
                  </a:solidFill>
                  <a:latin typeface="+mn-ea"/>
                </a:rPr>
                <a:t>2024</a:t>
              </a:r>
              <a:r>
                <a:rPr kumimoji="1" lang="ja-JP" altLang="en-US" sz="1400" b="1" dirty="0">
                  <a:solidFill>
                    <a:schemeClr val="bg1"/>
                  </a:solidFill>
                  <a:latin typeface="+mn-ea"/>
                </a:rPr>
                <a:t>年度</a:t>
              </a:r>
            </a:p>
          </p:txBody>
        </p:sp>
        <p:sp>
          <p:nvSpPr>
            <p:cNvPr id="6" name="矢印: 山形 5">
              <a:extLst>
                <a:ext uri="{FF2B5EF4-FFF2-40B4-BE49-F238E27FC236}">
                  <a16:creationId xmlns:a16="http://schemas.microsoft.com/office/drawing/2014/main" id="{D92EB73D-61C9-6CD6-2668-577A640F6B01}"/>
                </a:ext>
              </a:extLst>
            </p:cNvPr>
            <p:cNvSpPr/>
            <p:nvPr/>
          </p:nvSpPr>
          <p:spPr>
            <a:xfrm>
              <a:off x="4737945" y="1336356"/>
              <a:ext cx="2482056" cy="311235"/>
            </a:xfrm>
            <a:prstGeom prst="chevron">
              <a:avLst/>
            </a:prstGeom>
            <a:solidFill>
              <a:schemeClr val="tx2"/>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a:solidFill>
                    <a:schemeClr val="bg1"/>
                  </a:solidFill>
                  <a:latin typeface="+mn-ea"/>
                </a:rPr>
                <a:t>2025</a:t>
              </a:r>
              <a:r>
                <a:rPr kumimoji="1" lang="ja-JP" altLang="en-US" sz="1400" b="1" dirty="0">
                  <a:solidFill>
                    <a:schemeClr val="bg1"/>
                  </a:solidFill>
                  <a:latin typeface="+mn-ea"/>
                </a:rPr>
                <a:t>年度</a:t>
              </a:r>
            </a:p>
          </p:txBody>
        </p:sp>
        <p:sp>
          <p:nvSpPr>
            <p:cNvPr id="7" name="矢印: 山形 6">
              <a:extLst>
                <a:ext uri="{FF2B5EF4-FFF2-40B4-BE49-F238E27FC236}">
                  <a16:creationId xmlns:a16="http://schemas.microsoft.com/office/drawing/2014/main" id="{C2B3F532-7BC5-249A-A79E-0FD99B5336E8}"/>
                </a:ext>
              </a:extLst>
            </p:cNvPr>
            <p:cNvSpPr/>
            <p:nvPr/>
          </p:nvSpPr>
          <p:spPr>
            <a:xfrm>
              <a:off x="7111421" y="1336356"/>
              <a:ext cx="2482056" cy="311236"/>
            </a:xfrm>
            <a:prstGeom prst="chevron">
              <a:avLst/>
            </a:prstGeom>
            <a:solidFill>
              <a:schemeClr val="tx2"/>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a:solidFill>
                    <a:schemeClr val="bg1"/>
                  </a:solidFill>
                  <a:latin typeface="+mn-ea"/>
                </a:rPr>
                <a:t>2026</a:t>
              </a:r>
              <a:r>
                <a:rPr kumimoji="1" lang="ja-JP" altLang="en-US" sz="1400" b="1" dirty="0">
                  <a:solidFill>
                    <a:schemeClr val="bg1"/>
                  </a:solidFill>
                  <a:latin typeface="+mn-ea"/>
                </a:rPr>
                <a:t>年度以降</a:t>
              </a:r>
            </a:p>
          </p:txBody>
        </p:sp>
        <p:cxnSp>
          <p:nvCxnSpPr>
            <p:cNvPr id="23" name="直線コネクタ 22">
              <a:extLst>
                <a:ext uri="{FF2B5EF4-FFF2-40B4-BE49-F238E27FC236}">
                  <a16:creationId xmlns:a16="http://schemas.microsoft.com/office/drawing/2014/main" id="{1DDC0958-FAA5-FF1D-F3DB-33806C9ECBE1}"/>
                </a:ext>
              </a:extLst>
            </p:cNvPr>
            <p:cNvCxnSpPr/>
            <p:nvPr/>
          </p:nvCxnSpPr>
          <p:spPr>
            <a:xfrm>
              <a:off x="2487996" y="2080540"/>
              <a:ext cx="7021982" cy="0"/>
            </a:xfrm>
            <a:prstGeom prst="line">
              <a:avLst/>
            </a:prstGeom>
            <a:ln w="317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4" name="直線コネクタ 23">
              <a:extLst>
                <a:ext uri="{FF2B5EF4-FFF2-40B4-BE49-F238E27FC236}">
                  <a16:creationId xmlns:a16="http://schemas.microsoft.com/office/drawing/2014/main" id="{80803389-D988-AE80-9752-EA4BAE876ADC}"/>
                </a:ext>
              </a:extLst>
            </p:cNvPr>
            <p:cNvCxnSpPr/>
            <p:nvPr/>
          </p:nvCxnSpPr>
          <p:spPr>
            <a:xfrm>
              <a:off x="2487996" y="2487273"/>
              <a:ext cx="7021982" cy="0"/>
            </a:xfrm>
            <a:prstGeom prst="line">
              <a:avLst/>
            </a:prstGeom>
            <a:ln w="317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5" name="直線コネクタ 24">
              <a:extLst>
                <a:ext uri="{FF2B5EF4-FFF2-40B4-BE49-F238E27FC236}">
                  <a16:creationId xmlns:a16="http://schemas.microsoft.com/office/drawing/2014/main" id="{001AA6A8-C576-7E2D-BEA1-1B18386316FD}"/>
                </a:ext>
              </a:extLst>
            </p:cNvPr>
            <p:cNvCxnSpPr/>
            <p:nvPr/>
          </p:nvCxnSpPr>
          <p:spPr>
            <a:xfrm>
              <a:off x="2487996" y="2873270"/>
              <a:ext cx="7021982" cy="0"/>
            </a:xfrm>
            <a:prstGeom prst="line">
              <a:avLst/>
            </a:prstGeom>
            <a:ln w="317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6" name="直線コネクタ 25">
              <a:extLst>
                <a:ext uri="{FF2B5EF4-FFF2-40B4-BE49-F238E27FC236}">
                  <a16:creationId xmlns:a16="http://schemas.microsoft.com/office/drawing/2014/main" id="{918F791B-1869-82FD-D8EC-780F55EC1600}"/>
                </a:ext>
              </a:extLst>
            </p:cNvPr>
            <p:cNvCxnSpPr/>
            <p:nvPr/>
          </p:nvCxnSpPr>
          <p:spPr>
            <a:xfrm>
              <a:off x="2487996" y="3296992"/>
              <a:ext cx="7021982" cy="0"/>
            </a:xfrm>
            <a:prstGeom prst="line">
              <a:avLst/>
            </a:prstGeom>
            <a:ln w="317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7" name="直線コネクタ 26">
              <a:extLst>
                <a:ext uri="{FF2B5EF4-FFF2-40B4-BE49-F238E27FC236}">
                  <a16:creationId xmlns:a16="http://schemas.microsoft.com/office/drawing/2014/main" id="{8B1117A2-4CE5-C031-7DFA-3B16A3960738}"/>
                </a:ext>
              </a:extLst>
            </p:cNvPr>
            <p:cNvCxnSpPr/>
            <p:nvPr/>
          </p:nvCxnSpPr>
          <p:spPr>
            <a:xfrm>
              <a:off x="2487996" y="3688605"/>
              <a:ext cx="7021982" cy="0"/>
            </a:xfrm>
            <a:prstGeom prst="line">
              <a:avLst/>
            </a:prstGeom>
            <a:ln w="317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8" name="直線コネクタ 27">
              <a:extLst>
                <a:ext uri="{FF2B5EF4-FFF2-40B4-BE49-F238E27FC236}">
                  <a16:creationId xmlns:a16="http://schemas.microsoft.com/office/drawing/2014/main" id="{2B1905FA-8F34-66EA-F91C-C725A61F24B2}"/>
                </a:ext>
              </a:extLst>
            </p:cNvPr>
            <p:cNvCxnSpPr/>
            <p:nvPr/>
          </p:nvCxnSpPr>
          <p:spPr>
            <a:xfrm>
              <a:off x="2487996" y="4101949"/>
              <a:ext cx="7021982" cy="0"/>
            </a:xfrm>
            <a:prstGeom prst="line">
              <a:avLst/>
            </a:prstGeom>
            <a:ln w="317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9" name="直線コネクタ 28">
              <a:extLst>
                <a:ext uri="{FF2B5EF4-FFF2-40B4-BE49-F238E27FC236}">
                  <a16:creationId xmlns:a16="http://schemas.microsoft.com/office/drawing/2014/main" id="{BFA08CB2-2B03-6C8E-F81A-3218DA1491A2}"/>
                </a:ext>
              </a:extLst>
            </p:cNvPr>
            <p:cNvCxnSpPr/>
            <p:nvPr/>
          </p:nvCxnSpPr>
          <p:spPr>
            <a:xfrm>
              <a:off x="2487996" y="4496790"/>
              <a:ext cx="7021982" cy="0"/>
            </a:xfrm>
            <a:prstGeom prst="line">
              <a:avLst/>
            </a:prstGeom>
            <a:ln w="317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0" name="直線コネクタ 29">
              <a:extLst>
                <a:ext uri="{FF2B5EF4-FFF2-40B4-BE49-F238E27FC236}">
                  <a16:creationId xmlns:a16="http://schemas.microsoft.com/office/drawing/2014/main" id="{9F7A7543-EFED-184D-0637-0D7C2EE1307D}"/>
                </a:ext>
              </a:extLst>
            </p:cNvPr>
            <p:cNvCxnSpPr/>
            <p:nvPr/>
          </p:nvCxnSpPr>
          <p:spPr>
            <a:xfrm>
              <a:off x="2487996" y="4897102"/>
              <a:ext cx="7021982" cy="0"/>
            </a:xfrm>
            <a:prstGeom prst="line">
              <a:avLst/>
            </a:prstGeom>
            <a:ln w="317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1" name="直線コネクタ 30">
              <a:extLst>
                <a:ext uri="{FF2B5EF4-FFF2-40B4-BE49-F238E27FC236}">
                  <a16:creationId xmlns:a16="http://schemas.microsoft.com/office/drawing/2014/main" id="{F5E997CB-B94A-88C1-AE84-46CD934C8A1D}"/>
                </a:ext>
              </a:extLst>
            </p:cNvPr>
            <p:cNvCxnSpPr/>
            <p:nvPr/>
          </p:nvCxnSpPr>
          <p:spPr>
            <a:xfrm>
              <a:off x="2487996" y="5294241"/>
              <a:ext cx="7021982" cy="0"/>
            </a:xfrm>
            <a:prstGeom prst="line">
              <a:avLst/>
            </a:prstGeom>
            <a:ln w="317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2" name="直線コネクタ 31">
              <a:extLst>
                <a:ext uri="{FF2B5EF4-FFF2-40B4-BE49-F238E27FC236}">
                  <a16:creationId xmlns:a16="http://schemas.microsoft.com/office/drawing/2014/main" id="{0D7E3D06-24A1-E092-917E-273BB169D848}"/>
                </a:ext>
              </a:extLst>
            </p:cNvPr>
            <p:cNvCxnSpPr/>
            <p:nvPr/>
          </p:nvCxnSpPr>
          <p:spPr>
            <a:xfrm>
              <a:off x="2487996" y="5731379"/>
              <a:ext cx="7021982" cy="0"/>
            </a:xfrm>
            <a:prstGeom prst="line">
              <a:avLst/>
            </a:prstGeom>
            <a:ln w="317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3" name="直線コネクタ 32">
              <a:extLst>
                <a:ext uri="{FF2B5EF4-FFF2-40B4-BE49-F238E27FC236}">
                  <a16:creationId xmlns:a16="http://schemas.microsoft.com/office/drawing/2014/main" id="{946340BF-7BCF-B00E-DB6E-F6B15215BF1E}"/>
                </a:ext>
              </a:extLst>
            </p:cNvPr>
            <p:cNvCxnSpPr/>
            <p:nvPr/>
          </p:nvCxnSpPr>
          <p:spPr>
            <a:xfrm>
              <a:off x="2487996" y="6114278"/>
              <a:ext cx="7021982" cy="0"/>
            </a:xfrm>
            <a:prstGeom prst="line">
              <a:avLst/>
            </a:prstGeom>
            <a:ln w="317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9" name="ホームベース 68">
              <a:extLst>
                <a:ext uri="{FF2B5EF4-FFF2-40B4-BE49-F238E27FC236}">
                  <a16:creationId xmlns:a16="http://schemas.microsoft.com/office/drawing/2014/main" id="{757955D4-E02B-94A8-3A75-863132D7820B}"/>
                </a:ext>
              </a:extLst>
            </p:cNvPr>
            <p:cNvSpPr/>
            <p:nvPr/>
          </p:nvSpPr>
          <p:spPr>
            <a:xfrm>
              <a:off x="2510928" y="1695361"/>
              <a:ext cx="4709071" cy="360049"/>
            </a:xfrm>
            <a:prstGeom prst="homePlate">
              <a:avLst>
                <a:gd name="adj" fmla="val 26099"/>
              </a:avLst>
            </a:prstGeom>
            <a:solidFill>
              <a:schemeClr val="accent1">
                <a:lumMod val="40000"/>
                <a:lumOff val="6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tx1"/>
                  </a:solidFill>
                  <a:latin typeface="+mn-ea"/>
                </a:rPr>
                <a:t>メッセージングベータサービスリリース</a:t>
              </a:r>
              <a:r>
                <a:rPr kumimoji="1" lang="en-US" altLang="ja-JP" sz="1000" b="1" dirty="0">
                  <a:solidFill>
                    <a:schemeClr val="tx1"/>
                  </a:solidFill>
                  <a:latin typeface="+mn-ea"/>
                </a:rPr>
                <a:t>/</a:t>
              </a:r>
            </a:p>
            <a:p>
              <a:pPr algn="ctr"/>
              <a:r>
                <a:rPr kumimoji="1" lang="ja-JP" altLang="en-US" sz="1000" b="1" dirty="0">
                  <a:solidFill>
                    <a:schemeClr val="tx1"/>
                  </a:solidFill>
                  <a:latin typeface="+mn-ea"/>
                </a:rPr>
                <a:t>汎用ウォレットをベースとした複数アプリケーションでの相互運用性の確認</a:t>
              </a:r>
            </a:p>
          </p:txBody>
        </p:sp>
        <p:sp>
          <p:nvSpPr>
            <p:cNvPr id="10" name="ホームベース 70">
              <a:extLst>
                <a:ext uri="{FF2B5EF4-FFF2-40B4-BE49-F238E27FC236}">
                  <a16:creationId xmlns:a16="http://schemas.microsoft.com/office/drawing/2014/main" id="{95684DB3-5FAE-5A0E-E87E-1F38C2F46208}"/>
                </a:ext>
              </a:extLst>
            </p:cNvPr>
            <p:cNvSpPr/>
            <p:nvPr/>
          </p:nvSpPr>
          <p:spPr>
            <a:xfrm>
              <a:off x="7219999" y="1696453"/>
              <a:ext cx="2373478" cy="357867"/>
            </a:xfrm>
            <a:prstGeom prst="homePlate">
              <a:avLst>
                <a:gd name="adj" fmla="val 26099"/>
              </a:avLst>
            </a:prstGeom>
            <a:solidFill>
              <a:schemeClr val="accent1">
                <a:lumMod val="60000"/>
                <a:lumOff val="4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tx1"/>
                  </a:solidFill>
                  <a:latin typeface="+mn-ea"/>
                </a:rPr>
                <a:t>メッセージング運用ノード増加</a:t>
              </a:r>
              <a:endParaRPr kumimoji="1" lang="en-US" altLang="ja-JP" sz="1000" b="1" dirty="0">
                <a:solidFill>
                  <a:schemeClr val="tx1"/>
                </a:solidFill>
                <a:latin typeface="+mn-ea"/>
              </a:endParaRPr>
            </a:p>
          </p:txBody>
        </p:sp>
        <p:sp>
          <p:nvSpPr>
            <p:cNvPr id="11" name="ホームベース 67">
              <a:extLst>
                <a:ext uri="{FF2B5EF4-FFF2-40B4-BE49-F238E27FC236}">
                  <a16:creationId xmlns:a16="http://schemas.microsoft.com/office/drawing/2014/main" id="{198AA4F7-8A51-D245-C6C0-D8AC421E0112}"/>
                </a:ext>
              </a:extLst>
            </p:cNvPr>
            <p:cNvSpPr/>
            <p:nvPr/>
          </p:nvSpPr>
          <p:spPr>
            <a:xfrm>
              <a:off x="2504085" y="2099066"/>
              <a:ext cx="2233860" cy="381786"/>
            </a:xfrm>
            <a:prstGeom prst="homePlate">
              <a:avLst>
                <a:gd name="adj" fmla="val 26099"/>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000" b="1" dirty="0">
                  <a:solidFill>
                    <a:schemeClr val="tx1"/>
                  </a:solidFill>
                  <a:latin typeface="+mn-ea"/>
                </a:rPr>
                <a:t>PoC</a:t>
              </a:r>
            </a:p>
            <a:p>
              <a:pPr algn="ctr"/>
              <a:r>
                <a:rPr lang="ja-JP" altLang="en-US" sz="1000" b="1" dirty="0">
                  <a:solidFill>
                    <a:schemeClr val="tx1"/>
                  </a:solidFill>
                  <a:latin typeface="+mn-ea"/>
                </a:rPr>
                <a:t>（</a:t>
              </a:r>
              <a:r>
                <a:rPr lang="en-US" altLang="ja-JP" sz="1000" b="1" dirty="0">
                  <a:solidFill>
                    <a:schemeClr val="tx1"/>
                  </a:solidFill>
                  <a:latin typeface="+mn-ea"/>
                </a:rPr>
                <a:t>UI</a:t>
              </a:r>
              <a:r>
                <a:rPr lang="ja-JP" altLang="en-US" sz="1000" b="1" dirty="0">
                  <a:solidFill>
                    <a:schemeClr val="tx1"/>
                  </a:solidFill>
                  <a:latin typeface="+mn-ea"/>
                </a:rPr>
                <a:t>・</a:t>
              </a:r>
              <a:r>
                <a:rPr lang="en-US" altLang="ja-JP" sz="1000" b="1" dirty="0">
                  <a:solidFill>
                    <a:schemeClr val="tx1"/>
                  </a:solidFill>
                  <a:latin typeface="+mn-ea"/>
                </a:rPr>
                <a:t>UX design/</a:t>
              </a:r>
              <a:r>
                <a:rPr lang="ja-JP" altLang="en-US" sz="1000" b="1" dirty="0">
                  <a:solidFill>
                    <a:schemeClr val="tx1"/>
                  </a:solidFill>
                  <a:latin typeface="+mn-ea"/>
                </a:rPr>
                <a:t>技術検証等）</a:t>
              </a:r>
              <a:endParaRPr kumimoji="1" lang="en-US" altLang="ja-JP" sz="1000" b="1" dirty="0">
                <a:solidFill>
                  <a:schemeClr val="tx1"/>
                </a:solidFill>
                <a:latin typeface="+mn-ea"/>
              </a:endParaRPr>
            </a:p>
          </p:txBody>
        </p:sp>
        <p:sp>
          <p:nvSpPr>
            <p:cNvPr id="12" name="ホームベース 68">
              <a:extLst>
                <a:ext uri="{FF2B5EF4-FFF2-40B4-BE49-F238E27FC236}">
                  <a16:creationId xmlns:a16="http://schemas.microsoft.com/office/drawing/2014/main" id="{43604A88-3895-1D40-294C-A289BA63544F}"/>
                </a:ext>
              </a:extLst>
            </p:cNvPr>
            <p:cNvSpPr/>
            <p:nvPr/>
          </p:nvSpPr>
          <p:spPr>
            <a:xfrm>
              <a:off x="4737945" y="2102042"/>
              <a:ext cx="1219415" cy="360049"/>
            </a:xfrm>
            <a:prstGeom prst="homePlate">
              <a:avLst>
                <a:gd name="adj" fmla="val 26099"/>
              </a:avLst>
            </a:prstGeom>
            <a:solidFill>
              <a:schemeClr val="accent1">
                <a:lumMod val="40000"/>
                <a:lumOff val="6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000" b="1" dirty="0">
                  <a:solidFill>
                    <a:schemeClr val="tx1"/>
                  </a:solidFill>
                  <a:latin typeface="+mn-ea"/>
                </a:rPr>
                <a:t>商用化</a:t>
              </a:r>
              <a:endParaRPr kumimoji="1" lang="en-US" altLang="ja-JP" sz="1000" b="1" dirty="0">
                <a:solidFill>
                  <a:schemeClr val="tx1"/>
                </a:solidFill>
                <a:latin typeface="+mn-ea"/>
              </a:endParaRPr>
            </a:p>
          </p:txBody>
        </p:sp>
        <p:sp>
          <p:nvSpPr>
            <p:cNvPr id="13" name="ホームベース 70">
              <a:extLst>
                <a:ext uri="{FF2B5EF4-FFF2-40B4-BE49-F238E27FC236}">
                  <a16:creationId xmlns:a16="http://schemas.microsoft.com/office/drawing/2014/main" id="{82C2D1AD-693B-F9C4-99CD-CEE3752B7015}"/>
                </a:ext>
              </a:extLst>
            </p:cNvPr>
            <p:cNvSpPr/>
            <p:nvPr/>
          </p:nvSpPr>
          <p:spPr>
            <a:xfrm>
              <a:off x="5957360" y="2097965"/>
              <a:ext cx="3636116" cy="357867"/>
            </a:xfrm>
            <a:prstGeom prst="homePlate">
              <a:avLst>
                <a:gd name="adj" fmla="val 26099"/>
              </a:avLst>
            </a:prstGeom>
            <a:solidFill>
              <a:schemeClr val="accent1">
                <a:lumMod val="60000"/>
                <a:lumOff val="4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tx1"/>
                  </a:solidFill>
                  <a:latin typeface="+mn-ea"/>
                </a:rPr>
                <a:t>エコシステムの拡大</a:t>
              </a:r>
            </a:p>
            <a:p>
              <a:pPr algn="ctr"/>
              <a:r>
                <a:rPr kumimoji="1" lang="ja-JP" altLang="en-US" sz="1000" b="1" dirty="0">
                  <a:solidFill>
                    <a:schemeClr val="tx1"/>
                  </a:solidFill>
                  <a:latin typeface="+mn-ea"/>
                </a:rPr>
                <a:t>（共助実績以外のデジタル証明書との連携等）</a:t>
              </a:r>
              <a:endParaRPr kumimoji="1" lang="en-US" altLang="ja-JP" sz="1000" b="1" dirty="0">
                <a:solidFill>
                  <a:schemeClr val="tx1"/>
                </a:solidFill>
                <a:latin typeface="+mn-ea"/>
              </a:endParaRPr>
            </a:p>
          </p:txBody>
        </p:sp>
        <p:sp>
          <p:nvSpPr>
            <p:cNvPr id="17" name="ホームベース 67">
              <a:extLst>
                <a:ext uri="{FF2B5EF4-FFF2-40B4-BE49-F238E27FC236}">
                  <a16:creationId xmlns:a16="http://schemas.microsoft.com/office/drawing/2014/main" id="{BD08824D-0E0A-88A1-E729-47E5DCC99553}"/>
                </a:ext>
              </a:extLst>
            </p:cNvPr>
            <p:cNvSpPr/>
            <p:nvPr/>
          </p:nvSpPr>
          <p:spPr>
            <a:xfrm>
              <a:off x="2504083" y="2509530"/>
              <a:ext cx="5464409" cy="360048"/>
            </a:xfrm>
            <a:prstGeom prst="homePlate">
              <a:avLst>
                <a:gd name="adj" fmla="val 26099"/>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tx1"/>
                  </a:solidFill>
                  <a:latin typeface="+mn-ea"/>
                </a:rPr>
                <a:t>ガイドライン整備</a:t>
              </a:r>
              <a:r>
                <a:rPr kumimoji="1" lang="en-US" altLang="ja-JP" sz="1000" b="1" dirty="0">
                  <a:solidFill>
                    <a:schemeClr val="tx1"/>
                  </a:solidFill>
                  <a:latin typeface="+mn-ea"/>
                </a:rPr>
                <a:t>/</a:t>
              </a:r>
              <a:r>
                <a:rPr kumimoji="1" lang="ja-JP" altLang="en-US" sz="1000" b="1" dirty="0">
                  <a:solidFill>
                    <a:schemeClr val="tx1"/>
                  </a:solidFill>
                  <a:latin typeface="+mn-ea"/>
                </a:rPr>
                <a:t>アプリ・システム構築</a:t>
              </a:r>
              <a:endParaRPr kumimoji="1" lang="en-US" altLang="ja-JP" sz="1000" b="1" dirty="0">
                <a:solidFill>
                  <a:schemeClr val="tx1"/>
                </a:solidFill>
                <a:latin typeface="+mn-ea"/>
              </a:endParaRPr>
            </a:p>
          </p:txBody>
        </p:sp>
        <p:sp>
          <p:nvSpPr>
            <p:cNvPr id="18" name="ホームベース 68">
              <a:extLst>
                <a:ext uri="{FF2B5EF4-FFF2-40B4-BE49-F238E27FC236}">
                  <a16:creationId xmlns:a16="http://schemas.microsoft.com/office/drawing/2014/main" id="{7B91A76B-67D5-9261-1835-82A4C68A342C}"/>
                </a:ext>
              </a:extLst>
            </p:cNvPr>
            <p:cNvSpPr/>
            <p:nvPr/>
          </p:nvSpPr>
          <p:spPr>
            <a:xfrm>
              <a:off x="7968493" y="2512506"/>
              <a:ext cx="1624981" cy="360049"/>
            </a:xfrm>
            <a:prstGeom prst="homePlate">
              <a:avLst>
                <a:gd name="adj" fmla="val 26099"/>
              </a:avLst>
            </a:prstGeom>
            <a:solidFill>
              <a:schemeClr val="accent1">
                <a:lumMod val="40000"/>
                <a:lumOff val="6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tx1"/>
                  </a:solidFill>
                  <a:latin typeface="+mn-ea"/>
                </a:rPr>
                <a:t>商用化</a:t>
              </a:r>
              <a:endParaRPr kumimoji="1" lang="en-US" altLang="ja-JP" sz="1000" b="1" dirty="0">
                <a:solidFill>
                  <a:schemeClr val="tx1"/>
                </a:solidFill>
                <a:latin typeface="+mn-ea"/>
              </a:endParaRPr>
            </a:p>
          </p:txBody>
        </p:sp>
        <p:sp>
          <p:nvSpPr>
            <p:cNvPr id="21" name="ホームベース 67">
              <a:extLst>
                <a:ext uri="{FF2B5EF4-FFF2-40B4-BE49-F238E27FC236}">
                  <a16:creationId xmlns:a16="http://schemas.microsoft.com/office/drawing/2014/main" id="{648ED78D-F54F-F179-D6EA-FC1F9A23F3D9}"/>
                </a:ext>
              </a:extLst>
            </p:cNvPr>
            <p:cNvSpPr/>
            <p:nvPr/>
          </p:nvSpPr>
          <p:spPr>
            <a:xfrm>
              <a:off x="2504084" y="2915865"/>
              <a:ext cx="4715917" cy="360048"/>
            </a:xfrm>
            <a:prstGeom prst="homePlate">
              <a:avLst>
                <a:gd name="adj" fmla="val 26099"/>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tx1"/>
                  </a:solidFill>
                  <a:latin typeface="+mn-ea"/>
                </a:rPr>
                <a:t>フィージビリティスタディの深堀り</a:t>
              </a:r>
              <a:r>
                <a:rPr kumimoji="1" lang="en-US" altLang="ja-JP" sz="1000" b="1" dirty="0">
                  <a:solidFill>
                    <a:schemeClr val="tx1"/>
                  </a:solidFill>
                  <a:latin typeface="+mn-ea"/>
                </a:rPr>
                <a:t>/PoC</a:t>
              </a:r>
            </a:p>
          </p:txBody>
        </p:sp>
        <p:sp>
          <p:nvSpPr>
            <p:cNvPr id="22" name="ホームベース 68">
              <a:extLst>
                <a:ext uri="{FF2B5EF4-FFF2-40B4-BE49-F238E27FC236}">
                  <a16:creationId xmlns:a16="http://schemas.microsoft.com/office/drawing/2014/main" id="{E2BE6C68-3948-CF4D-33EB-7FDEFE28B34C}"/>
                </a:ext>
              </a:extLst>
            </p:cNvPr>
            <p:cNvSpPr/>
            <p:nvPr/>
          </p:nvSpPr>
          <p:spPr>
            <a:xfrm>
              <a:off x="7220001" y="2918841"/>
              <a:ext cx="2373473" cy="360049"/>
            </a:xfrm>
            <a:prstGeom prst="homePlate">
              <a:avLst>
                <a:gd name="adj" fmla="val 26099"/>
              </a:avLst>
            </a:prstGeom>
            <a:solidFill>
              <a:schemeClr val="accent1">
                <a:lumMod val="40000"/>
                <a:lumOff val="6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tx1"/>
                  </a:solidFill>
                  <a:latin typeface="+mn-ea"/>
                </a:rPr>
                <a:t>商用化</a:t>
              </a:r>
              <a:endParaRPr kumimoji="1" lang="en-US" altLang="ja-JP" sz="1000" b="1" dirty="0">
                <a:solidFill>
                  <a:schemeClr val="tx1"/>
                </a:solidFill>
                <a:latin typeface="+mn-ea"/>
              </a:endParaRPr>
            </a:p>
          </p:txBody>
        </p:sp>
        <p:sp>
          <p:nvSpPr>
            <p:cNvPr id="36" name="ホームベース 67">
              <a:extLst>
                <a:ext uri="{FF2B5EF4-FFF2-40B4-BE49-F238E27FC236}">
                  <a16:creationId xmlns:a16="http://schemas.microsoft.com/office/drawing/2014/main" id="{67F817A5-1FB8-ECBC-0864-74AA6A6EF6F8}"/>
                </a:ext>
              </a:extLst>
            </p:cNvPr>
            <p:cNvSpPr/>
            <p:nvPr/>
          </p:nvSpPr>
          <p:spPr>
            <a:xfrm>
              <a:off x="2504083" y="3313988"/>
              <a:ext cx="4890696" cy="360048"/>
            </a:xfrm>
            <a:prstGeom prst="homePlate">
              <a:avLst>
                <a:gd name="adj" fmla="val 26099"/>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tx1"/>
                  </a:solidFill>
                  <a:latin typeface="+mn-ea"/>
                </a:rPr>
                <a:t>データモデル標準化</a:t>
              </a:r>
              <a:r>
                <a:rPr kumimoji="1" lang="en-US" altLang="ja-JP" sz="1000" b="1" dirty="0">
                  <a:solidFill>
                    <a:schemeClr val="tx1"/>
                  </a:solidFill>
                  <a:latin typeface="+mn-ea"/>
                </a:rPr>
                <a:t>/</a:t>
              </a:r>
              <a:r>
                <a:rPr kumimoji="1" lang="ja-JP" altLang="en-US" sz="1000" b="1" dirty="0">
                  <a:solidFill>
                    <a:schemeClr val="tx1"/>
                  </a:solidFill>
                  <a:latin typeface="+mn-ea"/>
                </a:rPr>
                <a:t>データポリシーの確立</a:t>
              </a:r>
              <a:r>
                <a:rPr lang="en-US" altLang="ja-JP" sz="1000" b="1" dirty="0">
                  <a:solidFill>
                    <a:schemeClr val="tx1"/>
                  </a:solidFill>
                  <a:latin typeface="+mn-ea"/>
                </a:rPr>
                <a:t>/</a:t>
              </a:r>
              <a:r>
                <a:rPr lang="ja-JP" altLang="en-US" sz="1000" b="1" dirty="0">
                  <a:solidFill>
                    <a:schemeClr val="tx1"/>
                  </a:solidFill>
                  <a:latin typeface="+mn-ea"/>
                </a:rPr>
                <a:t>ガイドライン整備</a:t>
              </a:r>
              <a:endParaRPr kumimoji="1" lang="ja-JP" altLang="en-US" sz="1000" b="1" dirty="0">
                <a:solidFill>
                  <a:schemeClr val="tx1"/>
                </a:solidFill>
                <a:latin typeface="+mn-ea"/>
              </a:endParaRPr>
            </a:p>
          </p:txBody>
        </p:sp>
        <p:sp>
          <p:nvSpPr>
            <p:cNvPr id="37" name="ホームベース 68">
              <a:extLst>
                <a:ext uri="{FF2B5EF4-FFF2-40B4-BE49-F238E27FC236}">
                  <a16:creationId xmlns:a16="http://schemas.microsoft.com/office/drawing/2014/main" id="{F1E59529-4D7E-E14C-0B74-0932DE4DF8A0}"/>
                </a:ext>
              </a:extLst>
            </p:cNvPr>
            <p:cNvSpPr/>
            <p:nvPr/>
          </p:nvSpPr>
          <p:spPr>
            <a:xfrm>
              <a:off x="7394780" y="3316964"/>
              <a:ext cx="1566338" cy="360049"/>
            </a:xfrm>
            <a:prstGeom prst="homePlate">
              <a:avLst>
                <a:gd name="adj" fmla="val 26099"/>
              </a:avLst>
            </a:prstGeom>
            <a:solidFill>
              <a:schemeClr val="accent1">
                <a:lumMod val="40000"/>
                <a:lumOff val="6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tx1"/>
                  </a:solidFill>
                  <a:latin typeface="+mn-ea"/>
                </a:rPr>
                <a:t>商用化</a:t>
              </a:r>
              <a:endParaRPr kumimoji="1" lang="en-US" altLang="ja-JP" sz="1000" b="1" dirty="0">
                <a:solidFill>
                  <a:schemeClr val="tx1"/>
                </a:solidFill>
                <a:latin typeface="+mn-ea"/>
              </a:endParaRPr>
            </a:p>
          </p:txBody>
        </p:sp>
        <p:sp>
          <p:nvSpPr>
            <p:cNvPr id="38" name="ホームベース 70">
              <a:extLst>
                <a:ext uri="{FF2B5EF4-FFF2-40B4-BE49-F238E27FC236}">
                  <a16:creationId xmlns:a16="http://schemas.microsoft.com/office/drawing/2014/main" id="{87307A81-4B70-8C30-5515-76D6C72B7F5C}"/>
                </a:ext>
              </a:extLst>
            </p:cNvPr>
            <p:cNvSpPr/>
            <p:nvPr/>
          </p:nvSpPr>
          <p:spPr>
            <a:xfrm>
              <a:off x="8961119" y="3312887"/>
              <a:ext cx="632355" cy="357867"/>
            </a:xfrm>
            <a:prstGeom prst="homePlate">
              <a:avLst>
                <a:gd name="adj" fmla="val 26099"/>
              </a:avLst>
            </a:prstGeom>
            <a:solidFill>
              <a:schemeClr val="accent1">
                <a:lumMod val="60000"/>
                <a:lumOff val="4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tx1"/>
                  </a:solidFill>
                  <a:latin typeface="+mn-ea"/>
                </a:rPr>
                <a:t>普及推進</a:t>
              </a:r>
              <a:endParaRPr kumimoji="1" lang="en-US" altLang="ja-JP" sz="1000" b="1" dirty="0">
                <a:solidFill>
                  <a:schemeClr val="tx1"/>
                </a:solidFill>
                <a:latin typeface="+mn-ea"/>
              </a:endParaRPr>
            </a:p>
          </p:txBody>
        </p:sp>
        <p:sp>
          <p:nvSpPr>
            <p:cNvPr id="40" name="ホームベース 67">
              <a:extLst>
                <a:ext uri="{FF2B5EF4-FFF2-40B4-BE49-F238E27FC236}">
                  <a16:creationId xmlns:a16="http://schemas.microsoft.com/office/drawing/2014/main" id="{93B2F5FB-032F-5F78-A663-28FEAEE9A12A}"/>
                </a:ext>
              </a:extLst>
            </p:cNvPr>
            <p:cNvSpPr/>
            <p:nvPr/>
          </p:nvSpPr>
          <p:spPr>
            <a:xfrm>
              <a:off x="2504084" y="3721994"/>
              <a:ext cx="4715915" cy="360048"/>
            </a:xfrm>
            <a:prstGeom prst="homePlate">
              <a:avLst>
                <a:gd name="adj" fmla="val 26099"/>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tx1"/>
                  </a:solidFill>
                  <a:latin typeface="+mn-ea"/>
                </a:rPr>
                <a:t>コンソーシアム設立</a:t>
              </a:r>
              <a:r>
                <a:rPr kumimoji="1" lang="en-US" altLang="ja-JP" sz="1000" b="1" dirty="0">
                  <a:solidFill>
                    <a:schemeClr val="tx1"/>
                  </a:solidFill>
                  <a:latin typeface="+mn-ea"/>
                </a:rPr>
                <a:t>/</a:t>
              </a:r>
              <a:r>
                <a:rPr kumimoji="1" lang="ja-JP" altLang="en-US" sz="1000" b="1" dirty="0">
                  <a:solidFill>
                    <a:schemeClr val="tx1"/>
                  </a:solidFill>
                  <a:latin typeface="+mn-ea"/>
                </a:rPr>
                <a:t>システム開発</a:t>
              </a:r>
              <a:r>
                <a:rPr kumimoji="1" lang="en-US" altLang="ja-JP" sz="1000" b="1" dirty="0">
                  <a:solidFill>
                    <a:schemeClr val="tx1"/>
                  </a:solidFill>
                  <a:latin typeface="+mn-ea"/>
                </a:rPr>
                <a:t>/</a:t>
              </a:r>
              <a:r>
                <a:rPr kumimoji="1" lang="ja-JP" altLang="en-US" sz="1000" b="1" dirty="0">
                  <a:solidFill>
                    <a:schemeClr val="tx1"/>
                  </a:solidFill>
                  <a:latin typeface="+mn-ea"/>
                </a:rPr>
                <a:t>運用テスト</a:t>
              </a:r>
            </a:p>
          </p:txBody>
        </p:sp>
        <p:sp>
          <p:nvSpPr>
            <p:cNvPr id="41" name="ホームベース 68">
              <a:extLst>
                <a:ext uri="{FF2B5EF4-FFF2-40B4-BE49-F238E27FC236}">
                  <a16:creationId xmlns:a16="http://schemas.microsoft.com/office/drawing/2014/main" id="{39D8A7CE-02E3-2904-75C7-F2954944F348}"/>
                </a:ext>
              </a:extLst>
            </p:cNvPr>
            <p:cNvSpPr/>
            <p:nvPr/>
          </p:nvSpPr>
          <p:spPr>
            <a:xfrm>
              <a:off x="7219999" y="3715253"/>
              <a:ext cx="2373475" cy="360049"/>
            </a:xfrm>
            <a:prstGeom prst="homePlate">
              <a:avLst>
                <a:gd name="adj" fmla="val 26099"/>
              </a:avLst>
            </a:prstGeom>
            <a:solidFill>
              <a:schemeClr val="accent1">
                <a:lumMod val="40000"/>
                <a:lumOff val="6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tx1"/>
                  </a:solidFill>
                  <a:latin typeface="+mn-ea"/>
                </a:rPr>
                <a:t>商用化</a:t>
              </a:r>
              <a:endParaRPr kumimoji="1" lang="en-US" altLang="ja-JP" sz="1000" b="1" dirty="0">
                <a:solidFill>
                  <a:schemeClr val="tx1"/>
                </a:solidFill>
                <a:latin typeface="+mn-ea"/>
              </a:endParaRPr>
            </a:p>
            <a:p>
              <a:pPr algn="ctr"/>
              <a:r>
                <a:rPr lang="ja-JP" altLang="en-US" sz="1000" b="1" dirty="0">
                  <a:solidFill>
                    <a:schemeClr val="tx1"/>
                  </a:solidFill>
                  <a:latin typeface="+mn-ea"/>
                </a:rPr>
                <a:t>（</a:t>
              </a:r>
              <a:r>
                <a:rPr lang="en-US" altLang="ja-JP" sz="1000" b="1" dirty="0">
                  <a:solidFill>
                    <a:schemeClr val="tx1"/>
                  </a:solidFill>
                  <a:latin typeface="+mn-ea"/>
                </a:rPr>
                <a:t>CMP</a:t>
              </a:r>
              <a:r>
                <a:rPr lang="ja-JP" altLang="en-US" sz="1000" b="1" dirty="0">
                  <a:solidFill>
                    <a:schemeClr val="tx1"/>
                  </a:solidFill>
                  <a:latin typeface="+mn-ea"/>
                </a:rPr>
                <a:t>稼働</a:t>
              </a:r>
              <a:r>
                <a:rPr lang="en-US" altLang="ja-JP" sz="1000" b="1" dirty="0">
                  <a:solidFill>
                    <a:schemeClr val="tx1"/>
                  </a:solidFill>
                  <a:latin typeface="+mn-ea"/>
                </a:rPr>
                <a:t>/CMP</a:t>
              </a:r>
              <a:r>
                <a:rPr lang="ja-JP" altLang="en-US" sz="1000" b="1" dirty="0">
                  <a:solidFill>
                    <a:schemeClr val="tx1"/>
                  </a:solidFill>
                  <a:latin typeface="+mn-ea"/>
                </a:rPr>
                <a:t>運用会社の立ち上げ）</a:t>
              </a:r>
              <a:endParaRPr kumimoji="1" lang="en-US" altLang="ja-JP" sz="1000" b="1" dirty="0">
                <a:solidFill>
                  <a:schemeClr val="tx1"/>
                </a:solidFill>
                <a:latin typeface="+mn-ea"/>
              </a:endParaRPr>
            </a:p>
          </p:txBody>
        </p:sp>
        <p:sp>
          <p:nvSpPr>
            <p:cNvPr id="45" name="ホームベース 67">
              <a:extLst>
                <a:ext uri="{FF2B5EF4-FFF2-40B4-BE49-F238E27FC236}">
                  <a16:creationId xmlns:a16="http://schemas.microsoft.com/office/drawing/2014/main" id="{C550D6B9-8877-435B-3CFF-89455FA85FBC}"/>
                </a:ext>
              </a:extLst>
            </p:cNvPr>
            <p:cNvSpPr/>
            <p:nvPr/>
          </p:nvSpPr>
          <p:spPr>
            <a:xfrm>
              <a:off x="2504084" y="4116155"/>
              <a:ext cx="1745700" cy="360048"/>
            </a:xfrm>
            <a:prstGeom prst="homePlate">
              <a:avLst>
                <a:gd name="adj" fmla="val 26099"/>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tx1"/>
                  </a:solidFill>
                  <a:latin typeface="+mn-ea"/>
                </a:rPr>
                <a:t>国際標準化に向けた準備</a:t>
              </a:r>
              <a:r>
                <a:rPr kumimoji="1" lang="en-US" altLang="ja-JP" sz="1000" b="1" dirty="0">
                  <a:solidFill>
                    <a:schemeClr val="tx1"/>
                  </a:solidFill>
                  <a:latin typeface="+mn-ea"/>
                </a:rPr>
                <a:t>/</a:t>
              </a:r>
            </a:p>
            <a:p>
              <a:pPr algn="ctr"/>
              <a:r>
                <a:rPr kumimoji="1" lang="ja-JP" altLang="en-US" sz="1000" b="1" dirty="0">
                  <a:solidFill>
                    <a:schemeClr val="tx1"/>
                  </a:solidFill>
                  <a:latin typeface="+mn-ea"/>
                </a:rPr>
                <a:t>認証機構の受皿機関選定</a:t>
              </a:r>
            </a:p>
          </p:txBody>
        </p:sp>
        <p:sp>
          <p:nvSpPr>
            <p:cNvPr id="46" name="ホームベース 68">
              <a:extLst>
                <a:ext uri="{FF2B5EF4-FFF2-40B4-BE49-F238E27FC236}">
                  <a16:creationId xmlns:a16="http://schemas.microsoft.com/office/drawing/2014/main" id="{82719BFA-B94D-ADD5-0F8D-8E33A01CF6A0}"/>
                </a:ext>
              </a:extLst>
            </p:cNvPr>
            <p:cNvSpPr/>
            <p:nvPr/>
          </p:nvSpPr>
          <p:spPr>
            <a:xfrm>
              <a:off x="4249784" y="4119131"/>
              <a:ext cx="2970215" cy="360049"/>
            </a:xfrm>
            <a:prstGeom prst="homePlate">
              <a:avLst>
                <a:gd name="adj" fmla="val 26099"/>
              </a:avLst>
            </a:prstGeom>
            <a:solidFill>
              <a:schemeClr val="accent1">
                <a:lumMod val="40000"/>
                <a:lumOff val="6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tx1"/>
                  </a:solidFill>
                  <a:latin typeface="+mn-ea"/>
                </a:rPr>
                <a:t>初期実装・</a:t>
              </a:r>
              <a:r>
                <a:rPr lang="ja-JP" altLang="en-US" sz="1000" b="1" dirty="0">
                  <a:solidFill>
                    <a:schemeClr val="tx1"/>
                  </a:solidFill>
                  <a:latin typeface="+mn-ea"/>
                </a:rPr>
                <a:t>検証</a:t>
              </a:r>
              <a:endParaRPr kumimoji="1" lang="en-US" altLang="ja-JP" sz="1000" b="1" dirty="0">
                <a:solidFill>
                  <a:schemeClr val="tx1"/>
                </a:solidFill>
                <a:latin typeface="+mn-ea"/>
              </a:endParaRPr>
            </a:p>
          </p:txBody>
        </p:sp>
        <p:sp>
          <p:nvSpPr>
            <p:cNvPr id="47" name="ホームベース 70">
              <a:extLst>
                <a:ext uri="{FF2B5EF4-FFF2-40B4-BE49-F238E27FC236}">
                  <a16:creationId xmlns:a16="http://schemas.microsoft.com/office/drawing/2014/main" id="{72146C15-2ED9-DE2D-4C94-4A7BAF7068CC}"/>
                </a:ext>
              </a:extLst>
            </p:cNvPr>
            <p:cNvSpPr/>
            <p:nvPr/>
          </p:nvSpPr>
          <p:spPr>
            <a:xfrm>
              <a:off x="7219999" y="4115054"/>
              <a:ext cx="2373475" cy="357867"/>
            </a:xfrm>
            <a:prstGeom prst="homePlate">
              <a:avLst>
                <a:gd name="adj" fmla="val 26099"/>
              </a:avLst>
            </a:prstGeom>
            <a:solidFill>
              <a:schemeClr val="accent1">
                <a:lumMod val="60000"/>
                <a:lumOff val="4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tx1"/>
                  </a:solidFill>
                  <a:latin typeface="+mn-ea"/>
                </a:rPr>
                <a:t>商用化範囲の拡大</a:t>
              </a:r>
              <a:r>
                <a:rPr kumimoji="1" lang="en-US" altLang="ja-JP" sz="1000" b="1" dirty="0">
                  <a:solidFill>
                    <a:schemeClr val="tx1"/>
                  </a:solidFill>
                  <a:latin typeface="+mn-ea"/>
                </a:rPr>
                <a:t>/</a:t>
              </a:r>
              <a:endParaRPr kumimoji="1" lang="ja-JP" altLang="en-US" sz="1000" b="1" dirty="0">
                <a:solidFill>
                  <a:schemeClr val="tx1"/>
                </a:solidFill>
                <a:latin typeface="+mn-ea"/>
              </a:endParaRPr>
            </a:p>
            <a:p>
              <a:pPr algn="ctr"/>
              <a:r>
                <a:rPr kumimoji="1" lang="ja-JP" altLang="en-US" sz="1000" b="1" dirty="0">
                  <a:solidFill>
                    <a:schemeClr val="tx1"/>
                  </a:solidFill>
                  <a:latin typeface="+mn-ea"/>
                </a:rPr>
                <a:t>国際標準規格の発行</a:t>
              </a:r>
            </a:p>
          </p:txBody>
        </p:sp>
        <p:sp>
          <p:nvSpPr>
            <p:cNvPr id="57" name="ホームベース 67">
              <a:extLst>
                <a:ext uri="{FF2B5EF4-FFF2-40B4-BE49-F238E27FC236}">
                  <a16:creationId xmlns:a16="http://schemas.microsoft.com/office/drawing/2014/main" id="{423CC211-A65A-DEEB-633A-57C53C7F1BBB}"/>
                </a:ext>
              </a:extLst>
            </p:cNvPr>
            <p:cNvSpPr/>
            <p:nvPr/>
          </p:nvSpPr>
          <p:spPr>
            <a:xfrm>
              <a:off x="2510464" y="4529000"/>
              <a:ext cx="3446896" cy="360048"/>
            </a:xfrm>
            <a:prstGeom prst="homePlate">
              <a:avLst>
                <a:gd name="adj" fmla="val 26099"/>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tx1"/>
                  </a:solidFill>
                  <a:latin typeface="+mn-ea"/>
                </a:rPr>
                <a:t>データ要素検討</a:t>
              </a:r>
              <a:r>
                <a:rPr kumimoji="1" lang="en-US" altLang="ja-JP" sz="1000" b="1" dirty="0">
                  <a:solidFill>
                    <a:schemeClr val="tx1"/>
                  </a:solidFill>
                  <a:latin typeface="+mn-ea"/>
                </a:rPr>
                <a:t>/</a:t>
              </a:r>
            </a:p>
            <a:p>
              <a:pPr algn="ctr"/>
              <a:r>
                <a:rPr kumimoji="1" lang="ja-JP" altLang="en-US" sz="1000" b="1" dirty="0">
                  <a:solidFill>
                    <a:schemeClr val="tx1"/>
                  </a:solidFill>
                  <a:latin typeface="+mn-ea"/>
                </a:rPr>
                <a:t>総合的な計画立案コンサル・マネジメントサービスの設計</a:t>
              </a:r>
            </a:p>
          </p:txBody>
        </p:sp>
        <p:sp>
          <p:nvSpPr>
            <p:cNvPr id="58" name="ホームベース 68">
              <a:extLst>
                <a:ext uri="{FF2B5EF4-FFF2-40B4-BE49-F238E27FC236}">
                  <a16:creationId xmlns:a16="http://schemas.microsoft.com/office/drawing/2014/main" id="{A14719B5-DB35-A41D-C239-FB2D92D5B2B0}"/>
                </a:ext>
              </a:extLst>
            </p:cNvPr>
            <p:cNvSpPr/>
            <p:nvPr/>
          </p:nvSpPr>
          <p:spPr>
            <a:xfrm>
              <a:off x="5957360" y="4522259"/>
              <a:ext cx="3642494" cy="360049"/>
            </a:xfrm>
            <a:prstGeom prst="homePlate">
              <a:avLst>
                <a:gd name="adj" fmla="val 26099"/>
              </a:avLst>
            </a:prstGeom>
            <a:solidFill>
              <a:schemeClr val="accent1">
                <a:lumMod val="40000"/>
                <a:lumOff val="6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tx1"/>
                  </a:solidFill>
                  <a:latin typeface="+mn-ea"/>
                </a:rPr>
                <a:t>商用化</a:t>
              </a:r>
              <a:endParaRPr kumimoji="1" lang="en-US" altLang="ja-JP" sz="1000" b="1" dirty="0">
                <a:solidFill>
                  <a:schemeClr val="tx1"/>
                </a:solidFill>
                <a:latin typeface="+mn-ea"/>
              </a:endParaRPr>
            </a:p>
            <a:p>
              <a:pPr algn="ctr"/>
              <a:r>
                <a:rPr kumimoji="1" lang="ja-JP" altLang="en-US" sz="1000" b="1" dirty="0">
                  <a:solidFill>
                    <a:schemeClr val="tx1"/>
                  </a:solidFill>
                  <a:latin typeface="+mn-ea"/>
                </a:rPr>
                <a:t>（アカデミア、製薬企業向け）</a:t>
              </a:r>
              <a:endParaRPr kumimoji="1" lang="en-US" altLang="ja-JP" sz="1000" b="1" dirty="0">
                <a:solidFill>
                  <a:schemeClr val="tx1"/>
                </a:solidFill>
                <a:latin typeface="+mn-ea"/>
              </a:endParaRPr>
            </a:p>
          </p:txBody>
        </p:sp>
        <p:sp>
          <p:nvSpPr>
            <p:cNvPr id="60" name="ホームベース 67">
              <a:extLst>
                <a:ext uri="{FF2B5EF4-FFF2-40B4-BE49-F238E27FC236}">
                  <a16:creationId xmlns:a16="http://schemas.microsoft.com/office/drawing/2014/main" id="{44B8432A-8E1C-F7A5-977C-C9AE9AC8A729}"/>
                </a:ext>
              </a:extLst>
            </p:cNvPr>
            <p:cNvSpPr/>
            <p:nvPr/>
          </p:nvSpPr>
          <p:spPr>
            <a:xfrm>
              <a:off x="2504084" y="4920970"/>
              <a:ext cx="2380835" cy="360048"/>
            </a:xfrm>
            <a:prstGeom prst="homePlate">
              <a:avLst>
                <a:gd name="adj" fmla="val 26099"/>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tx1"/>
                  </a:solidFill>
                  <a:latin typeface="+mn-ea"/>
                </a:rPr>
                <a:t>認証取得</a:t>
              </a:r>
              <a:r>
                <a:rPr kumimoji="1" lang="en-US" altLang="ja-JP" sz="1000" b="1" dirty="0">
                  <a:solidFill>
                    <a:schemeClr val="tx1"/>
                  </a:solidFill>
                  <a:latin typeface="+mn-ea"/>
                </a:rPr>
                <a:t>/</a:t>
              </a:r>
              <a:r>
                <a:rPr kumimoji="1" lang="ja-JP" altLang="en-US" sz="1000" b="1" dirty="0">
                  <a:solidFill>
                    <a:schemeClr val="tx1"/>
                  </a:solidFill>
                  <a:latin typeface="+mn-ea"/>
                </a:rPr>
                <a:t>法律・ガイドラインへの準拠対応</a:t>
              </a:r>
              <a:r>
                <a:rPr kumimoji="1" lang="en-US" altLang="ja-JP" sz="1000" b="1" dirty="0">
                  <a:solidFill>
                    <a:schemeClr val="tx1"/>
                  </a:solidFill>
                  <a:latin typeface="+mn-ea"/>
                </a:rPr>
                <a:t>/</a:t>
              </a:r>
            </a:p>
            <a:p>
              <a:pPr algn="ctr"/>
              <a:r>
                <a:rPr kumimoji="1" lang="ja-JP" altLang="en-US" sz="1000" b="1" dirty="0">
                  <a:solidFill>
                    <a:schemeClr val="tx1"/>
                  </a:solidFill>
                  <a:latin typeface="+mn-ea"/>
                </a:rPr>
                <a:t>ガバナンス・利用規約の整理・作成</a:t>
              </a:r>
              <a:endParaRPr kumimoji="1" lang="en-US" altLang="ja-JP" sz="1000" b="1" dirty="0">
                <a:solidFill>
                  <a:schemeClr val="tx1"/>
                </a:solidFill>
                <a:latin typeface="+mn-ea"/>
              </a:endParaRPr>
            </a:p>
          </p:txBody>
        </p:sp>
        <p:sp>
          <p:nvSpPr>
            <p:cNvPr id="61" name="ホームベース 68">
              <a:extLst>
                <a:ext uri="{FF2B5EF4-FFF2-40B4-BE49-F238E27FC236}">
                  <a16:creationId xmlns:a16="http://schemas.microsoft.com/office/drawing/2014/main" id="{77484D8E-8268-8C15-64FA-9F291D96ADA0}"/>
                </a:ext>
              </a:extLst>
            </p:cNvPr>
            <p:cNvSpPr/>
            <p:nvPr/>
          </p:nvSpPr>
          <p:spPr>
            <a:xfrm>
              <a:off x="4884920" y="4914229"/>
              <a:ext cx="2380836" cy="360049"/>
            </a:xfrm>
            <a:prstGeom prst="homePlate">
              <a:avLst>
                <a:gd name="adj" fmla="val 26099"/>
              </a:avLst>
            </a:prstGeom>
            <a:solidFill>
              <a:schemeClr val="accent1">
                <a:lumMod val="40000"/>
                <a:lumOff val="6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tx1"/>
                  </a:solidFill>
                  <a:latin typeface="+mn-ea"/>
                </a:rPr>
                <a:t>商用化</a:t>
              </a:r>
              <a:endParaRPr kumimoji="1" lang="en-US" altLang="ja-JP" sz="1000" b="1" dirty="0">
                <a:solidFill>
                  <a:schemeClr val="tx1"/>
                </a:solidFill>
                <a:latin typeface="+mn-ea"/>
              </a:endParaRPr>
            </a:p>
            <a:p>
              <a:pPr algn="ctr"/>
              <a:r>
                <a:rPr kumimoji="1" lang="ja-JP" altLang="en-US" sz="1000" b="1" dirty="0">
                  <a:solidFill>
                    <a:schemeClr val="tx1"/>
                  </a:solidFill>
                  <a:latin typeface="+mn-ea"/>
                </a:rPr>
                <a:t>（</a:t>
              </a:r>
              <a:r>
                <a:rPr kumimoji="1" lang="zh-TW" altLang="en-US" sz="1000" b="1" dirty="0">
                  <a:solidFill>
                    <a:schemeClr val="tx1"/>
                  </a:solidFill>
                  <a:latin typeface="+mn-ea"/>
                </a:rPr>
                <a:t>患者</a:t>
              </a:r>
              <a:r>
                <a:rPr kumimoji="1" lang="en-US" altLang="zh-TW" sz="1000" b="1" dirty="0">
                  <a:solidFill>
                    <a:schemeClr val="tx1"/>
                  </a:solidFill>
                  <a:latin typeface="+mn-ea"/>
                </a:rPr>
                <a:t>-</a:t>
              </a:r>
              <a:r>
                <a:rPr kumimoji="1" lang="zh-TW" altLang="en-US" sz="1000" b="1" dirty="0">
                  <a:solidFill>
                    <a:schemeClr val="tx1"/>
                  </a:solidFill>
                  <a:latin typeface="+mn-ea"/>
                </a:rPr>
                <a:t>医療機関</a:t>
              </a:r>
              <a:r>
                <a:rPr lang="ja-JP" altLang="en-US" sz="1000" b="1" dirty="0">
                  <a:solidFill>
                    <a:schemeClr val="tx1"/>
                  </a:solidFill>
                  <a:latin typeface="+mn-ea"/>
                </a:rPr>
                <a:t>のサービス</a:t>
              </a:r>
              <a:r>
                <a:rPr kumimoji="1" lang="ja-JP" altLang="en-US" sz="1000" b="1" dirty="0">
                  <a:solidFill>
                    <a:schemeClr val="tx1"/>
                  </a:solidFill>
                  <a:latin typeface="+mn-ea"/>
                </a:rPr>
                <a:t>）</a:t>
              </a:r>
              <a:endParaRPr kumimoji="1" lang="en-US" altLang="ja-JP" sz="1000" b="1" dirty="0">
                <a:solidFill>
                  <a:schemeClr val="tx1"/>
                </a:solidFill>
                <a:latin typeface="+mn-ea"/>
              </a:endParaRPr>
            </a:p>
          </p:txBody>
        </p:sp>
        <p:sp>
          <p:nvSpPr>
            <p:cNvPr id="64" name="ホームベース 67">
              <a:extLst>
                <a:ext uri="{FF2B5EF4-FFF2-40B4-BE49-F238E27FC236}">
                  <a16:creationId xmlns:a16="http://schemas.microsoft.com/office/drawing/2014/main" id="{F1AA468B-C414-AD93-132D-6CF53ABDED1C}"/>
                </a:ext>
              </a:extLst>
            </p:cNvPr>
            <p:cNvSpPr/>
            <p:nvPr/>
          </p:nvSpPr>
          <p:spPr>
            <a:xfrm>
              <a:off x="2510463" y="5342311"/>
              <a:ext cx="2373475" cy="360048"/>
            </a:xfrm>
            <a:prstGeom prst="homePlate">
              <a:avLst>
                <a:gd name="adj" fmla="val 26099"/>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000" b="1" dirty="0">
                  <a:solidFill>
                    <a:schemeClr val="tx1"/>
                  </a:solidFill>
                  <a:latin typeface="+mn-ea"/>
                </a:rPr>
                <a:t>KYC</a:t>
              </a:r>
              <a:r>
                <a:rPr lang="ja-JP" altLang="en-US" sz="1000" b="1" dirty="0">
                  <a:solidFill>
                    <a:schemeClr val="tx1"/>
                  </a:solidFill>
                  <a:latin typeface="+mn-ea"/>
                </a:rPr>
                <a:t>・</a:t>
              </a:r>
              <a:r>
                <a:rPr kumimoji="1" lang="en-US" altLang="ja-JP" sz="1000" b="1" dirty="0">
                  <a:solidFill>
                    <a:schemeClr val="tx1"/>
                  </a:solidFill>
                  <a:latin typeface="+mn-ea"/>
                </a:rPr>
                <a:t>KYB</a:t>
              </a:r>
              <a:r>
                <a:rPr kumimoji="1" lang="ja-JP" altLang="en-US" sz="1000" b="1" dirty="0">
                  <a:solidFill>
                    <a:schemeClr val="tx1"/>
                  </a:solidFill>
                  <a:latin typeface="+mn-ea"/>
                </a:rPr>
                <a:t>レベルの設定</a:t>
              </a:r>
              <a:r>
                <a:rPr kumimoji="1" lang="en-US" altLang="ja-JP" sz="1000" b="1" dirty="0">
                  <a:solidFill>
                    <a:schemeClr val="tx1"/>
                  </a:solidFill>
                  <a:latin typeface="+mn-ea"/>
                </a:rPr>
                <a:t>/</a:t>
              </a:r>
              <a:r>
                <a:rPr kumimoji="1" lang="ja-JP" altLang="en-US" sz="1000" b="1" dirty="0">
                  <a:solidFill>
                    <a:schemeClr val="tx1"/>
                  </a:solidFill>
                  <a:latin typeface="+mn-ea"/>
                </a:rPr>
                <a:t>ガバナンス整備</a:t>
              </a:r>
              <a:r>
                <a:rPr kumimoji="1" lang="en-US" altLang="ja-JP" sz="1000" b="1" dirty="0">
                  <a:solidFill>
                    <a:schemeClr val="tx1"/>
                  </a:solidFill>
                  <a:latin typeface="+mn-ea"/>
                </a:rPr>
                <a:t>/</a:t>
              </a:r>
            </a:p>
            <a:p>
              <a:pPr algn="ctr"/>
              <a:r>
                <a:rPr kumimoji="1" lang="ja-JP" altLang="en-US" sz="1000" b="1" dirty="0">
                  <a:solidFill>
                    <a:schemeClr val="tx1"/>
                  </a:solidFill>
                  <a:latin typeface="+mn-ea"/>
                </a:rPr>
                <a:t>システムアーキテクチャ</a:t>
              </a:r>
              <a:r>
                <a:rPr lang="ja-JP" altLang="en-US" sz="1000" b="1" dirty="0">
                  <a:solidFill>
                    <a:schemeClr val="tx1"/>
                  </a:solidFill>
                  <a:latin typeface="+mn-ea"/>
                </a:rPr>
                <a:t>・秘密鍵プロセス確立</a:t>
              </a:r>
              <a:endParaRPr kumimoji="1" lang="ja-JP" altLang="en-US" sz="1000" b="1" dirty="0">
                <a:solidFill>
                  <a:schemeClr val="tx1"/>
                </a:solidFill>
                <a:latin typeface="+mn-ea"/>
              </a:endParaRPr>
            </a:p>
          </p:txBody>
        </p:sp>
        <p:sp>
          <p:nvSpPr>
            <p:cNvPr id="66" name="ホームベース 68">
              <a:extLst>
                <a:ext uri="{FF2B5EF4-FFF2-40B4-BE49-F238E27FC236}">
                  <a16:creationId xmlns:a16="http://schemas.microsoft.com/office/drawing/2014/main" id="{D06F6CA3-BAB0-DB00-E1FE-6B2BE1EAD14F}"/>
                </a:ext>
              </a:extLst>
            </p:cNvPr>
            <p:cNvSpPr/>
            <p:nvPr/>
          </p:nvSpPr>
          <p:spPr>
            <a:xfrm>
              <a:off x="4884919" y="5345287"/>
              <a:ext cx="2341460" cy="360049"/>
            </a:xfrm>
            <a:prstGeom prst="homePlate">
              <a:avLst>
                <a:gd name="adj" fmla="val 26099"/>
              </a:avLst>
            </a:prstGeom>
            <a:solidFill>
              <a:schemeClr val="accent1">
                <a:lumMod val="40000"/>
                <a:lumOff val="6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tx1"/>
                  </a:solidFill>
                  <a:latin typeface="+mn-ea"/>
                </a:rPr>
                <a:t>商用化</a:t>
              </a:r>
              <a:endParaRPr kumimoji="1" lang="en-US" altLang="ja-JP" sz="1000" b="1" dirty="0">
                <a:solidFill>
                  <a:schemeClr val="tx1"/>
                </a:solidFill>
                <a:latin typeface="+mn-ea"/>
              </a:endParaRPr>
            </a:p>
          </p:txBody>
        </p:sp>
        <p:sp>
          <p:nvSpPr>
            <p:cNvPr id="67" name="ホームベース 70">
              <a:extLst>
                <a:ext uri="{FF2B5EF4-FFF2-40B4-BE49-F238E27FC236}">
                  <a16:creationId xmlns:a16="http://schemas.microsoft.com/office/drawing/2014/main" id="{63C419E7-23F2-4CD8-23B6-AFD9548C493C}"/>
                </a:ext>
              </a:extLst>
            </p:cNvPr>
            <p:cNvSpPr/>
            <p:nvPr/>
          </p:nvSpPr>
          <p:spPr>
            <a:xfrm>
              <a:off x="7226379" y="5341210"/>
              <a:ext cx="2373475" cy="357867"/>
            </a:xfrm>
            <a:prstGeom prst="homePlate">
              <a:avLst>
                <a:gd name="adj" fmla="val 26099"/>
              </a:avLst>
            </a:prstGeom>
            <a:solidFill>
              <a:schemeClr val="accent1">
                <a:lumMod val="60000"/>
                <a:lumOff val="4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tx1"/>
                  </a:solidFill>
                  <a:latin typeface="+mn-ea"/>
                </a:rPr>
                <a:t>周辺事業者のサービス巻き込み</a:t>
              </a:r>
              <a:r>
                <a:rPr kumimoji="1" lang="en-US" altLang="ja-JP" sz="1000" b="1" dirty="0">
                  <a:solidFill>
                    <a:schemeClr val="tx1"/>
                  </a:solidFill>
                  <a:latin typeface="+mn-ea"/>
                </a:rPr>
                <a:t>/</a:t>
              </a:r>
              <a:endParaRPr kumimoji="1" lang="ja-JP" altLang="en-US" sz="1000" b="1" dirty="0">
                <a:solidFill>
                  <a:schemeClr val="tx1"/>
                </a:solidFill>
                <a:latin typeface="+mn-ea"/>
              </a:endParaRPr>
            </a:p>
            <a:p>
              <a:pPr algn="ctr"/>
              <a:r>
                <a:rPr kumimoji="1" lang="ja-JP" altLang="en-US" sz="1000" b="1" dirty="0">
                  <a:solidFill>
                    <a:schemeClr val="tx1"/>
                  </a:solidFill>
                  <a:latin typeface="+mn-ea"/>
                </a:rPr>
                <a:t>海外との商用レベル接続</a:t>
              </a:r>
            </a:p>
          </p:txBody>
        </p:sp>
        <p:sp>
          <p:nvSpPr>
            <p:cNvPr id="62" name="ホームベース 70">
              <a:extLst>
                <a:ext uri="{FF2B5EF4-FFF2-40B4-BE49-F238E27FC236}">
                  <a16:creationId xmlns:a16="http://schemas.microsoft.com/office/drawing/2014/main" id="{78472888-AC79-4DF9-BD5C-CBD20B27188E}"/>
                </a:ext>
              </a:extLst>
            </p:cNvPr>
            <p:cNvSpPr/>
            <p:nvPr/>
          </p:nvSpPr>
          <p:spPr>
            <a:xfrm>
              <a:off x="7259475" y="4911897"/>
              <a:ext cx="2373475" cy="357867"/>
            </a:xfrm>
            <a:prstGeom prst="homePlate">
              <a:avLst>
                <a:gd name="adj" fmla="val 26099"/>
              </a:avLst>
            </a:prstGeom>
            <a:solidFill>
              <a:schemeClr val="accent1">
                <a:lumMod val="60000"/>
                <a:lumOff val="4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tx1"/>
                  </a:solidFill>
                  <a:latin typeface="+mn-ea"/>
                </a:rPr>
                <a:t>第三者</a:t>
              </a:r>
              <a:r>
                <a:rPr lang="ja-JP" altLang="en-US" sz="1000" b="1" dirty="0">
                  <a:solidFill>
                    <a:schemeClr val="tx1"/>
                  </a:solidFill>
                  <a:latin typeface="+mn-ea"/>
                </a:rPr>
                <a:t>（研究機関</a:t>
              </a:r>
              <a:r>
                <a:rPr lang="en-US" altLang="ja-JP" sz="1000" b="1" dirty="0">
                  <a:solidFill>
                    <a:schemeClr val="tx1"/>
                  </a:solidFill>
                  <a:latin typeface="+mn-ea"/>
                </a:rPr>
                <a:t>-</a:t>
              </a:r>
              <a:r>
                <a:rPr lang="ja-JP" altLang="en-US" sz="1000" b="1" dirty="0">
                  <a:solidFill>
                    <a:schemeClr val="tx1"/>
                  </a:solidFill>
                  <a:latin typeface="+mn-ea"/>
                </a:rPr>
                <a:t>製薬企業）</a:t>
              </a:r>
              <a:r>
                <a:rPr kumimoji="1" lang="ja-JP" altLang="en-US" sz="1000" b="1" dirty="0">
                  <a:solidFill>
                    <a:schemeClr val="tx1"/>
                  </a:solidFill>
                  <a:latin typeface="+mn-ea"/>
                </a:rPr>
                <a:t>の</a:t>
              </a:r>
              <a:endParaRPr kumimoji="1" lang="en-US" altLang="ja-JP" sz="1000" b="1" dirty="0">
                <a:solidFill>
                  <a:schemeClr val="tx1"/>
                </a:solidFill>
                <a:latin typeface="+mn-ea"/>
              </a:endParaRPr>
            </a:p>
            <a:p>
              <a:pPr algn="ctr"/>
              <a:r>
                <a:rPr kumimoji="1" lang="ja-JP" altLang="en-US" sz="1000" b="1" dirty="0">
                  <a:solidFill>
                    <a:schemeClr val="tx1"/>
                  </a:solidFill>
                  <a:latin typeface="+mn-ea"/>
                </a:rPr>
                <a:t>データ共有リクエスト機能サービス開始</a:t>
              </a:r>
              <a:endParaRPr kumimoji="1" lang="en-US" altLang="ja-JP" sz="1000" b="1" dirty="0">
                <a:solidFill>
                  <a:schemeClr val="tx1"/>
                </a:solidFill>
                <a:latin typeface="+mn-ea"/>
              </a:endParaRPr>
            </a:p>
          </p:txBody>
        </p:sp>
        <p:sp>
          <p:nvSpPr>
            <p:cNvPr id="69" name="ホームベース 67">
              <a:extLst>
                <a:ext uri="{FF2B5EF4-FFF2-40B4-BE49-F238E27FC236}">
                  <a16:creationId xmlns:a16="http://schemas.microsoft.com/office/drawing/2014/main" id="{039B18CF-1621-D6AC-C4C2-B5ACB82BC0BF}"/>
                </a:ext>
              </a:extLst>
            </p:cNvPr>
            <p:cNvSpPr/>
            <p:nvPr/>
          </p:nvSpPr>
          <p:spPr>
            <a:xfrm>
              <a:off x="2510954" y="5736313"/>
              <a:ext cx="6450165" cy="360048"/>
            </a:xfrm>
            <a:prstGeom prst="homePlate">
              <a:avLst>
                <a:gd name="adj" fmla="val 26099"/>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tx1"/>
                  </a:solidFill>
                  <a:latin typeface="+mn-ea"/>
                </a:rPr>
                <a:t>実証実験</a:t>
              </a:r>
              <a:r>
                <a:rPr kumimoji="1" lang="en-US" altLang="ja-JP" sz="1000" b="1" dirty="0">
                  <a:solidFill>
                    <a:schemeClr val="tx1"/>
                  </a:solidFill>
                  <a:latin typeface="+mn-ea"/>
                </a:rPr>
                <a:t>/</a:t>
              </a:r>
              <a:r>
                <a:rPr kumimoji="1" lang="ja-JP" altLang="en-US" sz="1000" b="1" dirty="0">
                  <a:solidFill>
                    <a:schemeClr val="tx1"/>
                  </a:solidFill>
                  <a:latin typeface="+mn-ea"/>
                </a:rPr>
                <a:t>コミュニティ検討</a:t>
              </a:r>
              <a:r>
                <a:rPr kumimoji="1" lang="en-US" altLang="ja-JP" sz="1000" b="1" dirty="0">
                  <a:solidFill>
                    <a:schemeClr val="tx1"/>
                  </a:solidFill>
                  <a:latin typeface="+mn-ea"/>
                </a:rPr>
                <a:t>/</a:t>
              </a:r>
              <a:r>
                <a:rPr kumimoji="1" lang="ja-JP" altLang="en-US" sz="1000" b="1" dirty="0">
                  <a:solidFill>
                    <a:schemeClr val="tx1"/>
                  </a:solidFill>
                  <a:latin typeface="+mn-ea"/>
                </a:rPr>
                <a:t>パイロットシステム・ユースケースの取り組み</a:t>
              </a:r>
              <a:endParaRPr kumimoji="1" lang="en-US" altLang="ja-JP" sz="1000" b="1" dirty="0">
                <a:solidFill>
                  <a:schemeClr val="tx1"/>
                </a:solidFill>
                <a:latin typeface="+mn-ea"/>
              </a:endParaRPr>
            </a:p>
          </p:txBody>
        </p:sp>
        <p:sp>
          <p:nvSpPr>
            <p:cNvPr id="70" name="ホームベース 68">
              <a:extLst>
                <a:ext uri="{FF2B5EF4-FFF2-40B4-BE49-F238E27FC236}">
                  <a16:creationId xmlns:a16="http://schemas.microsoft.com/office/drawing/2014/main" id="{00144985-80DD-AABD-3DF3-8BC97ED59414}"/>
                </a:ext>
              </a:extLst>
            </p:cNvPr>
            <p:cNvSpPr/>
            <p:nvPr/>
          </p:nvSpPr>
          <p:spPr>
            <a:xfrm>
              <a:off x="8961119" y="5729572"/>
              <a:ext cx="639225" cy="360049"/>
            </a:xfrm>
            <a:prstGeom prst="homePlate">
              <a:avLst>
                <a:gd name="adj" fmla="val 26099"/>
              </a:avLst>
            </a:prstGeom>
            <a:solidFill>
              <a:schemeClr val="accent1">
                <a:lumMod val="40000"/>
                <a:lumOff val="6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tx1"/>
                  </a:solidFill>
                  <a:latin typeface="+mn-ea"/>
                </a:rPr>
                <a:t>商用化</a:t>
              </a:r>
              <a:endParaRPr kumimoji="1" lang="en-US" altLang="ja-JP" sz="1000" b="1" dirty="0">
                <a:solidFill>
                  <a:schemeClr val="tx1"/>
                </a:solidFill>
                <a:latin typeface="+mn-ea"/>
              </a:endParaRPr>
            </a:p>
          </p:txBody>
        </p:sp>
        <p:sp>
          <p:nvSpPr>
            <p:cNvPr id="73" name="ホームベース 67">
              <a:extLst>
                <a:ext uri="{FF2B5EF4-FFF2-40B4-BE49-F238E27FC236}">
                  <a16:creationId xmlns:a16="http://schemas.microsoft.com/office/drawing/2014/main" id="{5E6E143D-052D-7F85-D702-E1FD9294AF06}"/>
                </a:ext>
              </a:extLst>
            </p:cNvPr>
            <p:cNvSpPr/>
            <p:nvPr/>
          </p:nvSpPr>
          <p:spPr>
            <a:xfrm>
              <a:off x="2504084" y="6153855"/>
              <a:ext cx="2373474" cy="360048"/>
            </a:xfrm>
            <a:prstGeom prst="homePlate">
              <a:avLst>
                <a:gd name="adj" fmla="val 26099"/>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tx1"/>
                  </a:solidFill>
                  <a:latin typeface="+mn-ea"/>
                </a:rPr>
                <a:t>秘密鍵管理プロセス・システムアーキテクチャ・運用プロセスの確立</a:t>
              </a:r>
              <a:endParaRPr kumimoji="1" lang="en-US" altLang="ja-JP" sz="1000" b="1" dirty="0">
                <a:solidFill>
                  <a:schemeClr val="tx1"/>
                </a:solidFill>
                <a:latin typeface="+mn-ea"/>
              </a:endParaRPr>
            </a:p>
          </p:txBody>
        </p:sp>
        <p:sp>
          <p:nvSpPr>
            <p:cNvPr id="74" name="ホームベース 68">
              <a:extLst>
                <a:ext uri="{FF2B5EF4-FFF2-40B4-BE49-F238E27FC236}">
                  <a16:creationId xmlns:a16="http://schemas.microsoft.com/office/drawing/2014/main" id="{A76EA353-46F9-82D5-482D-2CACF4C4D880}"/>
                </a:ext>
              </a:extLst>
            </p:cNvPr>
            <p:cNvSpPr/>
            <p:nvPr/>
          </p:nvSpPr>
          <p:spPr>
            <a:xfrm>
              <a:off x="4883938" y="6156832"/>
              <a:ext cx="4709536" cy="161411"/>
            </a:xfrm>
            <a:prstGeom prst="homePlate">
              <a:avLst>
                <a:gd name="adj" fmla="val 26099"/>
              </a:avLst>
            </a:prstGeom>
            <a:solidFill>
              <a:schemeClr val="accent1">
                <a:lumMod val="40000"/>
                <a:lumOff val="6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000" b="1" dirty="0">
                  <a:solidFill>
                    <a:schemeClr val="tx1"/>
                  </a:solidFill>
                  <a:latin typeface="+mn-ea"/>
                </a:rPr>
                <a:t>社会実装</a:t>
              </a:r>
              <a:endParaRPr kumimoji="1" lang="en-US" altLang="ja-JP" sz="1000" b="1" dirty="0">
                <a:solidFill>
                  <a:schemeClr val="tx1"/>
                </a:solidFill>
                <a:latin typeface="+mn-ea"/>
              </a:endParaRPr>
            </a:p>
          </p:txBody>
        </p:sp>
        <p:sp>
          <p:nvSpPr>
            <p:cNvPr id="75" name="ホームベース 70">
              <a:extLst>
                <a:ext uri="{FF2B5EF4-FFF2-40B4-BE49-F238E27FC236}">
                  <a16:creationId xmlns:a16="http://schemas.microsoft.com/office/drawing/2014/main" id="{34FDD165-34DF-A99D-07BA-91176ECA49E8}"/>
                </a:ext>
              </a:extLst>
            </p:cNvPr>
            <p:cNvSpPr/>
            <p:nvPr/>
          </p:nvSpPr>
          <p:spPr>
            <a:xfrm>
              <a:off x="4883938" y="6318243"/>
              <a:ext cx="4709536" cy="193065"/>
            </a:xfrm>
            <a:prstGeom prst="homePlate">
              <a:avLst>
                <a:gd name="adj" fmla="val 26099"/>
              </a:avLst>
            </a:prstGeom>
            <a:solidFill>
              <a:schemeClr val="accent1">
                <a:lumMod val="60000"/>
                <a:lumOff val="4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tx1"/>
                  </a:solidFill>
                  <a:latin typeface="+mn-ea"/>
                </a:rPr>
                <a:t>国際標準化</a:t>
              </a:r>
              <a:endParaRPr kumimoji="1" lang="en-US" altLang="ja-JP" sz="1000" b="1" dirty="0">
                <a:solidFill>
                  <a:schemeClr val="tx1"/>
                </a:solidFill>
                <a:latin typeface="+mn-ea"/>
              </a:endParaRPr>
            </a:p>
          </p:txBody>
        </p:sp>
      </p:grpSp>
      <p:sp>
        <p:nvSpPr>
          <p:cNvPr id="14" name="正方形/長方形 13">
            <a:extLst>
              <a:ext uri="{FF2B5EF4-FFF2-40B4-BE49-F238E27FC236}">
                <a16:creationId xmlns:a16="http://schemas.microsoft.com/office/drawing/2014/main" id="{D33ABDA0-2C96-351B-CD0E-04E063317F76}"/>
              </a:ext>
            </a:extLst>
          </p:cNvPr>
          <p:cNvSpPr/>
          <p:nvPr/>
        </p:nvSpPr>
        <p:spPr>
          <a:xfrm>
            <a:off x="5811865" y="139062"/>
            <a:ext cx="2371492" cy="234681"/>
          </a:xfrm>
          <a:prstGeom prst="rect">
            <a:avLst/>
          </a:prstGeom>
          <a:solidFill>
            <a:schemeClr val="accent1"/>
          </a:solidFill>
          <a:ln w="1270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en-US" altLang="ja-JP" sz="1400" dirty="0">
                <a:solidFill>
                  <a:schemeClr val="bg1"/>
                </a:solidFill>
              </a:rPr>
              <a:t>2023</a:t>
            </a:r>
            <a:r>
              <a:rPr kumimoji="1" lang="ja-JP" altLang="en-US" sz="1400" dirty="0">
                <a:solidFill>
                  <a:schemeClr val="bg1"/>
                </a:solidFill>
              </a:rPr>
              <a:t>年度取組</a:t>
            </a:r>
          </a:p>
        </p:txBody>
      </p:sp>
      <p:sp>
        <p:nvSpPr>
          <p:cNvPr id="15" name="正方形/長方形 14">
            <a:extLst>
              <a:ext uri="{FF2B5EF4-FFF2-40B4-BE49-F238E27FC236}">
                <a16:creationId xmlns:a16="http://schemas.microsoft.com/office/drawing/2014/main" id="{E02D20E4-8038-53AB-93E0-B0139D4BB763}"/>
              </a:ext>
            </a:extLst>
          </p:cNvPr>
          <p:cNvSpPr/>
          <p:nvPr/>
        </p:nvSpPr>
        <p:spPr>
          <a:xfrm>
            <a:off x="8198601" y="604014"/>
            <a:ext cx="658678" cy="144758"/>
          </a:xfrm>
          <a:prstGeom prst="rect">
            <a:avLst/>
          </a:prstGeom>
          <a:solidFill>
            <a:schemeClr val="accent5">
              <a:lumMod val="20000"/>
              <a:lumOff val="80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en-US" altLang="ja-JP" sz="1050" dirty="0"/>
              <a:t>A</a:t>
            </a:r>
            <a:r>
              <a:rPr kumimoji="1" lang="ja-JP" altLang="en-US" sz="1050" dirty="0"/>
              <a:t>類型</a:t>
            </a:r>
          </a:p>
        </p:txBody>
      </p:sp>
      <p:sp>
        <p:nvSpPr>
          <p:cNvPr id="16" name="正方形/長方形 15">
            <a:extLst>
              <a:ext uri="{FF2B5EF4-FFF2-40B4-BE49-F238E27FC236}">
                <a16:creationId xmlns:a16="http://schemas.microsoft.com/office/drawing/2014/main" id="{1C176A58-E62D-233E-A635-28ED2A0115B4}"/>
              </a:ext>
            </a:extLst>
          </p:cNvPr>
          <p:cNvSpPr/>
          <p:nvPr/>
        </p:nvSpPr>
        <p:spPr>
          <a:xfrm>
            <a:off x="8973651" y="604014"/>
            <a:ext cx="658678" cy="144758"/>
          </a:xfrm>
          <a:prstGeom prst="rect">
            <a:avLst/>
          </a:prstGeom>
          <a:solidFill>
            <a:schemeClr val="bg1">
              <a:lumMod val="85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t>B</a:t>
            </a:r>
            <a:r>
              <a:rPr kumimoji="1" lang="ja-JP" altLang="en-US" sz="1050" dirty="0"/>
              <a:t>類型</a:t>
            </a:r>
          </a:p>
        </p:txBody>
      </p:sp>
    </p:spTree>
    <p:extLst>
      <p:ext uri="{BB962C8B-B14F-4D97-AF65-F5344CB8AC3E}">
        <p14:creationId xmlns:p14="http://schemas.microsoft.com/office/powerpoint/2010/main" val="342014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DEAAC1E5-A5CA-9071-AFC8-B00FE898C6BE}"/>
              </a:ext>
            </a:extLst>
          </p:cNvPr>
          <p:cNvGraphicFramePr>
            <a:graphicFrameLocks noChangeAspect="1"/>
          </p:cNvGraphicFramePr>
          <p:nvPr>
            <p:custDataLst>
              <p:tags r:id="rId1"/>
            </p:custDataLst>
            <p:extLst>
              <p:ext uri="{D42A27DB-BD31-4B8C-83A1-F6EECF244321}">
                <p14:modId xmlns:p14="http://schemas.microsoft.com/office/powerpoint/2010/main" val="29041061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2" imgH="623" progId="TCLayout.ActiveDocument.1">
                  <p:embed/>
                </p:oleObj>
              </mc:Choice>
              <mc:Fallback>
                <p:oleObj name="think-cell スライド" r:id="rId3" imgW="622" imgH="623" progId="TCLayout.ActiveDocument.1">
                  <p:embed/>
                  <p:pic>
                    <p:nvPicPr>
                      <p:cNvPr id="7" name="think-cell data - do not delete" hidden="1">
                        <a:extLst>
                          <a:ext uri="{FF2B5EF4-FFF2-40B4-BE49-F238E27FC236}">
                            <a16:creationId xmlns:a16="http://schemas.microsoft.com/office/drawing/2014/main" id="{DEAAC1E5-A5CA-9071-AFC8-B00FE898C6B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324AD2DF-BCA4-C0B7-EC1F-5EC17A24AC54}"/>
              </a:ext>
            </a:extLst>
          </p:cNvPr>
          <p:cNvSpPr>
            <a:spLocks noGrp="1"/>
          </p:cNvSpPr>
          <p:nvPr>
            <p:ph type="title"/>
          </p:nvPr>
        </p:nvSpPr>
        <p:spPr/>
        <p:txBody>
          <a:bodyPr vert="horz"/>
          <a:lstStyle/>
          <a:p>
            <a:r>
              <a:rPr kumimoji="1" lang="en-US" altLang="ja-JP" dirty="0"/>
              <a:t>4.1. </a:t>
            </a:r>
            <a:r>
              <a:rPr kumimoji="1" lang="ja-JP" altLang="en-US" dirty="0"/>
              <a:t>顧客の課題と提供価値（</a:t>
            </a:r>
            <a:r>
              <a:rPr kumimoji="1" lang="en-US" altLang="ja-JP" dirty="0"/>
              <a:t>1/2</a:t>
            </a:r>
            <a:r>
              <a:rPr kumimoji="1" lang="ja-JP" altLang="en-US" dirty="0"/>
              <a:t>）</a:t>
            </a:r>
          </a:p>
        </p:txBody>
      </p:sp>
      <p:sp>
        <p:nvSpPr>
          <p:cNvPr id="3" name="テキスト プレースホルダー 2">
            <a:extLst>
              <a:ext uri="{FF2B5EF4-FFF2-40B4-BE49-F238E27FC236}">
                <a16:creationId xmlns:a16="http://schemas.microsoft.com/office/drawing/2014/main" id="{34E3BD02-5595-85AA-9D61-A7B9FB0EECFF}"/>
              </a:ext>
            </a:extLst>
          </p:cNvPr>
          <p:cNvSpPr>
            <a:spLocks noGrp="1"/>
          </p:cNvSpPr>
          <p:nvPr>
            <p:ph type="body" sz="quarter" idx="10"/>
          </p:nvPr>
        </p:nvSpPr>
        <p:spPr>
          <a:xfrm>
            <a:off x="273050" y="188913"/>
            <a:ext cx="7848600" cy="161583"/>
          </a:xfrm>
        </p:spPr>
        <p:txBody>
          <a:bodyPr/>
          <a:lstStyle/>
          <a:p>
            <a:r>
              <a:rPr lang="en-US" altLang="ja-JP" sz="1050" dirty="0"/>
              <a:t>4.</a:t>
            </a:r>
            <a:r>
              <a:rPr lang="ja-JP" altLang="en-US" dirty="0"/>
              <a:t> 実証事業</a:t>
            </a:r>
            <a:r>
              <a:rPr lang="en-US" altLang="ja-JP" dirty="0"/>
              <a:t>‐</a:t>
            </a:r>
            <a:r>
              <a:rPr lang="ja-JP" altLang="en-US" sz="1050" dirty="0"/>
              <a:t>ビジネスモデル</a:t>
            </a:r>
            <a:endParaRPr kumimoji="1" lang="ja-JP" altLang="en-US" sz="1050" dirty="0"/>
          </a:p>
        </p:txBody>
      </p:sp>
      <p:graphicFrame>
        <p:nvGraphicFramePr>
          <p:cNvPr id="6" name="表 4">
            <a:extLst>
              <a:ext uri="{FF2B5EF4-FFF2-40B4-BE49-F238E27FC236}">
                <a16:creationId xmlns:a16="http://schemas.microsoft.com/office/drawing/2014/main" id="{9D970271-C75A-BAE3-1415-0555F28E7C08}"/>
              </a:ext>
            </a:extLst>
          </p:cNvPr>
          <p:cNvGraphicFramePr>
            <a:graphicFrameLocks noGrp="1"/>
          </p:cNvGraphicFramePr>
          <p:nvPr>
            <p:extLst>
              <p:ext uri="{D42A27DB-BD31-4B8C-83A1-F6EECF244321}">
                <p14:modId xmlns:p14="http://schemas.microsoft.com/office/powerpoint/2010/main" val="1928051987"/>
              </p:ext>
            </p:extLst>
          </p:nvPr>
        </p:nvGraphicFramePr>
        <p:xfrm>
          <a:off x="273051" y="908050"/>
          <a:ext cx="9358630" cy="5608320"/>
        </p:xfrm>
        <a:graphic>
          <a:graphicData uri="http://schemas.openxmlformats.org/drawingml/2006/table">
            <a:tbl>
              <a:tblPr firstRow="1" bandRow="1">
                <a:tableStyleId>{5940675A-B579-460E-94D1-54222C63F5DA}</a:tableStyleId>
              </a:tblPr>
              <a:tblGrid>
                <a:gridCol w="969595">
                  <a:extLst>
                    <a:ext uri="{9D8B030D-6E8A-4147-A177-3AD203B41FA5}">
                      <a16:colId xmlns:a16="http://schemas.microsoft.com/office/drawing/2014/main" val="2678584333"/>
                    </a:ext>
                  </a:extLst>
                </a:gridCol>
                <a:gridCol w="1533211">
                  <a:extLst>
                    <a:ext uri="{9D8B030D-6E8A-4147-A177-3AD203B41FA5}">
                      <a16:colId xmlns:a16="http://schemas.microsoft.com/office/drawing/2014/main" val="2740830757"/>
                    </a:ext>
                  </a:extLst>
                </a:gridCol>
                <a:gridCol w="3461657">
                  <a:extLst>
                    <a:ext uri="{9D8B030D-6E8A-4147-A177-3AD203B41FA5}">
                      <a16:colId xmlns:a16="http://schemas.microsoft.com/office/drawing/2014/main" val="3667836523"/>
                    </a:ext>
                  </a:extLst>
                </a:gridCol>
                <a:gridCol w="3394167">
                  <a:extLst>
                    <a:ext uri="{9D8B030D-6E8A-4147-A177-3AD203B41FA5}">
                      <a16:colId xmlns:a16="http://schemas.microsoft.com/office/drawing/2014/main" val="1614760129"/>
                    </a:ext>
                  </a:extLst>
                </a:gridCol>
              </a:tblGrid>
              <a:tr h="0">
                <a:tc>
                  <a:txBody>
                    <a:bodyPr/>
                    <a:lstStyle/>
                    <a:p>
                      <a:r>
                        <a:rPr kumimoji="1" lang="ja-JP" altLang="en-US" sz="1200" dirty="0">
                          <a:solidFill>
                            <a:schemeClr val="bg1"/>
                          </a:solidFill>
                        </a:rPr>
                        <a:t>代表機関</a:t>
                      </a:r>
                    </a:p>
                  </a:txBody>
                  <a:tcPr>
                    <a:lnR w="12700" cap="flat" cmpd="sng" algn="ctr">
                      <a:solidFill>
                        <a:schemeClr val="bg1"/>
                      </a:solidFill>
                      <a:prstDash val="solid"/>
                      <a:round/>
                      <a:headEnd type="none" w="med" len="med"/>
                      <a:tailEnd type="none" w="med" len="med"/>
                    </a:lnR>
                    <a:lnB w="12700" cap="flat" cmpd="sng" algn="ctr">
                      <a:solidFill>
                        <a:schemeClr val="bg1">
                          <a:lumMod val="50000"/>
                        </a:schemeClr>
                      </a:solidFill>
                      <a:prstDash val="solid"/>
                      <a:round/>
                      <a:headEnd type="none" w="med" len="med"/>
                      <a:tailEnd type="none" w="med" len="med"/>
                    </a:lnB>
                    <a:solidFill>
                      <a:schemeClr val="accent1"/>
                    </a:solidFill>
                  </a:tcPr>
                </a:tc>
                <a:tc>
                  <a:txBody>
                    <a:bodyPr/>
                    <a:lstStyle/>
                    <a:p>
                      <a:r>
                        <a:rPr kumimoji="1" lang="ja-JP" altLang="en-US" sz="1200" dirty="0">
                          <a:solidFill>
                            <a:schemeClr val="bg1"/>
                          </a:solidFill>
                        </a:rPr>
                        <a:t>対象顧客</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lumMod val="50000"/>
                        </a:schemeClr>
                      </a:solidFill>
                      <a:prstDash val="solid"/>
                      <a:round/>
                      <a:headEnd type="none" w="med" len="med"/>
                      <a:tailEnd type="none" w="med" len="med"/>
                    </a:lnB>
                    <a:solidFill>
                      <a:schemeClr val="accent1"/>
                    </a:solidFill>
                  </a:tcPr>
                </a:tc>
                <a:tc>
                  <a:txBody>
                    <a:bodyPr/>
                    <a:lstStyle/>
                    <a:p>
                      <a:r>
                        <a:rPr kumimoji="1" lang="ja-JP" altLang="en-US" sz="1200" dirty="0">
                          <a:solidFill>
                            <a:schemeClr val="bg1"/>
                          </a:solidFill>
                        </a:rPr>
                        <a:t>課題意識（ペイン）</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lumMod val="50000"/>
                        </a:schemeClr>
                      </a:solidFill>
                      <a:prstDash val="solid"/>
                      <a:round/>
                      <a:headEnd type="none" w="med" len="med"/>
                      <a:tailEnd type="none" w="med" len="med"/>
                    </a:lnB>
                    <a:solidFill>
                      <a:schemeClr val="accent1"/>
                    </a:solidFill>
                  </a:tcPr>
                </a:tc>
                <a:tc>
                  <a:txBody>
                    <a:bodyPr/>
                    <a:lstStyle/>
                    <a:p>
                      <a:r>
                        <a:rPr kumimoji="1" lang="ja-JP" altLang="en-US" sz="1200" dirty="0">
                          <a:solidFill>
                            <a:schemeClr val="bg1"/>
                          </a:solidFill>
                        </a:rPr>
                        <a:t>本ユースケースで実現する顧客への提供価値</a:t>
                      </a:r>
                    </a:p>
                  </a:txBody>
                  <a:tcPr>
                    <a:lnL w="12700" cap="flat" cmpd="sng" algn="ctr">
                      <a:solidFill>
                        <a:schemeClr val="bg1"/>
                      </a:solidFill>
                      <a:prstDash val="solid"/>
                      <a:round/>
                      <a:headEnd type="none" w="med" len="med"/>
                      <a:tailEnd type="none" w="med" len="med"/>
                    </a:lnL>
                    <a:lnB w="12700" cap="flat" cmpd="sng" algn="ctr">
                      <a:solidFill>
                        <a:schemeClr val="bg1">
                          <a:lumMod val="50000"/>
                        </a:schemeClr>
                      </a:solidFill>
                      <a:prstDash val="solid"/>
                      <a:round/>
                      <a:headEnd type="none" w="med" len="med"/>
                      <a:tailEnd type="none" w="med" len="med"/>
                    </a:lnB>
                    <a:solidFill>
                      <a:schemeClr val="accent1"/>
                    </a:solidFill>
                  </a:tcPr>
                </a:tc>
                <a:extLst>
                  <a:ext uri="{0D108BD9-81ED-4DB2-BD59-A6C34878D82A}">
                    <a16:rowId xmlns:a16="http://schemas.microsoft.com/office/drawing/2014/main" val="2122784751"/>
                  </a:ext>
                </a:extLst>
              </a:tr>
              <a:tr h="181896">
                <a:tc>
                  <a:txBody>
                    <a:bodyPr/>
                    <a:lstStyle/>
                    <a:p>
                      <a:pPr algn="ctr" fontAlgn="ctr"/>
                      <a:r>
                        <a:rPr lang="en-US" sz="1200" b="1" u="none" strike="noStrike" dirty="0">
                          <a:effectLst/>
                          <a:latin typeface="+mn-ea"/>
                          <a:ea typeface="+mn-ea"/>
                        </a:rPr>
                        <a:t>DataSign</a:t>
                      </a:r>
                      <a:endParaRPr lang="en-US" sz="1200" b="1" i="0" u="none" strike="noStrike" dirty="0">
                        <a:solidFill>
                          <a:srgbClr val="000000"/>
                        </a:solidFill>
                        <a:effectLst/>
                        <a:latin typeface="+mn-ea"/>
                        <a:ea typeface="+mn-ea"/>
                      </a:endParaRP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indent="0">
                        <a:buFont typeface="Arial" panose="020B0604020202020204" pitchFamily="34" charset="0"/>
                        <a:buNone/>
                      </a:pPr>
                      <a:r>
                        <a:rPr kumimoji="1" lang="ja-JP" altLang="en-US" sz="1100" dirty="0"/>
                        <a:t>情報のやりとりを行いたいビジネスパーソン</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100" dirty="0">
                          <a:solidFill>
                            <a:schemeClr val="accent1"/>
                          </a:solidFill>
                        </a:rPr>
                        <a:t>通信相手が本当に意図した人物かわからない</a:t>
                      </a:r>
                      <a:endParaRPr kumimoji="1" lang="en-US" altLang="ja-JP" sz="1100" dirty="0">
                        <a:solidFill>
                          <a:schemeClr val="accent1"/>
                        </a:solidFill>
                      </a:endParaRPr>
                    </a:p>
                    <a:p>
                      <a:pPr marL="171450" indent="-171450">
                        <a:buFont typeface="Arial" panose="020B0604020202020204" pitchFamily="34" charset="0"/>
                        <a:buChar char="•"/>
                      </a:pPr>
                      <a:r>
                        <a:rPr kumimoji="1" lang="ja-JP" altLang="en-US" sz="1100" dirty="0">
                          <a:solidFill>
                            <a:schemeClr val="accent1"/>
                          </a:solidFill>
                        </a:rPr>
                        <a:t>特定の事業者に多くの情報を渡しすぎて不安</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100" dirty="0">
                          <a:solidFill>
                            <a:schemeClr val="accent1"/>
                          </a:solidFill>
                        </a:rPr>
                        <a:t>自らアイデンティティを管理</a:t>
                      </a:r>
                      <a:r>
                        <a:rPr kumimoji="1" lang="ja-JP" altLang="en-US" sz="1100" dirty="0"/>
                        <a:t>でき、</a:t>
                      </a:r>
                      <a:r>
                        <a:rPr kumimoji="1" lang="ja-JP" altLang="en-US" sz="1100" dirty="0">
                          <a:solidFill>
                            <a:schemeClr val="accent1"/>
                          </a:solidFill>
                        </a:rPr>
                        <a:t>サービス事業者や他の生活者を検証しつつ</a:t>
                      </a:r>
                      <a:r>
                        <a:rPr kumimoji="1" lang="ja-JP" altLang="en-US" sz="1100" dirty="0"/>
                        <a:t>、</a:t>
                      </a:r>
                      <a:r>
                        <a:rPr kumimoji="1" lang="ja-JP" altLang="en-US" sz="1100" dirty="0">
                          <a:solidFill>
                            <a:schemeClr val="accent1"/>
                          </a:solidFill>
                        </a:rPr>
                        <a:t>必要最小限の情報を選択的に開示</a:t>
                      </a:r>
                      <a:r>
                        <a:rPr kumimoji="1" lang="ja-JP" altLang="en-US" sz="1100" dirty="0"/>
                        <a:t>し、</a:t>
                      </a:r>
                      <a:r>
                        <a:rPr kumimoji="1" lang="ja-JP" altLang="en-US" sz="1100" dirty="0">
                          <a:solidFill>
                            <a:schemeClr val="accent1"/>
                          </a:solidFill>
                        </a:rPr>
                        <a:t>特定の事業者へ依存せずに</a:t>
                      </a:r>
                      <a:r>
                        <a:rPr kumimoji="1" lang="ja-JP" altLang="en-US" sz="1100" dirty="0"/>
                        <a:t>安全なコミュニケーションを実現</a:t>
                      </a:r>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4095449442"/>
                  </a:ext>
                </a:extLst>
              </a:tr>
              <a:tr h="233200">
                <a:tc>
                  <a:txBody>
                    <a:bodyPr/>
                    <a:lstStyle/>
                    <a:p>
                      <a:pPr algn="ctr" fontAlgn="ctr"/>
                      <a:r>
                        <a:rPr lang="en-US" altLang="ja-JP" sz="1200" b="1" i="0" u="none" strike="noStrike" dirty="0">
                          <a:solidFill>
                            <a:srgbClr val="000000"/>
                          </a:solidFill>
                          <a:effectLst/>
                          <a:latin typeface="+mn-ea"/>
                          <a:ea typeface="+mn-ea"/>
                        </a:rPr>
                        <a:t>DNP</a:t>
                      </a:r>
                      <a:endParaRPr lang="ja-JP" altLang="en-US" sz="1200" b="1" i="0" u="none" strike="noStrike" dirty="0">
                        <a:solidFill>
                          <a:srgbClr val="000000"/>
                        </a:solidFill>
                        <a:effectLst/>
                        <a:latin typeface="+mn-ea"/>
                        <a:ea typeface="+mn-ea"/>
                      </a:endParaRP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indent="0">
                        <a:buFont typeface="Arial" panose="020B0604020202020204" pitchFamily="34" charset="0"/>
                        <a:buNone/>
                      </a:pPr>
                      <a:r>
                        <a:rPr kumimoji="1" lang="ja-JP" altLang="en-US" sz="1100" dirty="0"/>
                        <a:t>共助アプリベンダ</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100" dirty="0"/>
                        <a:t>アプリユーザーの</a:t>
                      </a:r>
                      <a:r>
                        <a:rPr kumimoji="1" lang="ja-JP" altLang="en-US" sz="1100" dirty="0">
                          <a:solidFill>
                            <a:schemeClr val="accent1"/>
                          </a:solidFill>
                        </a:rPr>
                        <a:t>信頼性を担保するためにコストがかかる</a:t>
                      </a:r>
                      <a:r>
                        <a:rPr kumimoji="1" lang="ja-JP" altLang="en-US" sz="1100" dirty="0"/>
                        <a:t>、アプリユーザーの</a:t>
                      </a:r>
                      <a:r>
                        <a:rPr kumimoji="1" lang="ja-JP" altLang="en-US" sz="1100" dirty="0">
                          <a:solidFill>
                            <a:schemeClr val="accent1"/>
                          </a:solidFill>
                        </a:rPr>
                        <a:t>継続的利用・活性化に課題</a:t>
                      </a:r>
                      <a:endParaRPr kumimoji="1" lang="en-US" altLang="ja-JP" sz="1100" dirty="0">
                        <a:solidFill>
                          <a:schemeClr val="accent1"/>
                        </a:solidFill>
                      </a:endParaRPr>
                    </a:p>
                    <a:p>
                      <a:pPr marL="171450" indent="-171450">
                        <a:buFont typeface="Arial" panose="020B0604020202020204" pitchFamily="34" charset="0"/>
                        <a:buChar char="•"/>
                      </a:pPr>
                      <a:r>
                        <a:rPr kumimoji="1" lang="ja-JP" altLang="en-US" sz="1100" dirty="0"/>
                        <a:t>マネタイズの方法が</a:t>
                      </a:r>
                      <a:r>
                        <a:rPr kumimoji="1" lang="ja-JP" altLang="en-US" sz="1100" dirty="0">
                          <a:solidFill>
                            <a:schemeClr val="accent1"/>
                          </a:solidFill>
                        </a:rPr>
                        <a:t>広告・利用料などパターンが限られる</a:t>
                      </a:r>
                      <a:r>
                        <a:rPr kumimoji="1" lang="ja-JP" altLang="en-US" sz="1100" dirty="0"/>
                        <a:t>、自社エコシステムでは</a:t>
                      </a:r>
                      <a:r>
                        <a:rPr kumimoji="1" lang="ja-JP" altLang="en-US" sz="1100" dirty="0">
                          <a:solidFill>
                            <a:schemeClr val="accent1"/>
                          </a:solidFill>
                        </a:rPr>
                        <a:t>規模的に収益が不十分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100" dirty="0"/>
                        <a:t>他共助アプリの</a:t>
                      </a:r>
                      <a:r>
                        <a:rPr kumimoji="1" lang="ja-JP" altLang="en-US" sz="1100" dirty="0">
                          <a:solidFill>
                            <a:schemeClr val="accent1"/>
                          </a:solidFill>
                        </a:rPr>
                        <a:t>共助実績をユーザートラストの検証</a:t>
                      </a:r>
                      <a:r>
                        <a:rPr kumimoji="1" lang="ja-JP" altLang="en-US" sz="1100" dirty="0"/>
                        <a:t>として利用化可能</a:t>
                      </a:r>
                    </a:p>
                    <a:p>
                      <a:pPr marL="171450" indent="-171450">
                        <a:buFont typeface="Arial" panose="020B0604020202020204" pitchFamily="34" charset="0"/>
                        <a:buChar char="•"/>
                      </a:pPr>
                      <a:r>
                        <a:rPr kumimoji="1" lang="ja-JP" altLang="en-US" sz="1100" dirty="0">
                          <a:solidFill>
                            <a:schemeClr val="accent1"/>
                          </a:solidFill>
                        </a:rPr>
                        <a:t>共助実績を、共助以外のサービスとも連携</a:t>
                      </a:r>
                      <a:r>
                        <a:rPr kumimoji="1" lang="ja-JP" altLang="en-US" sz="1100" dirty="0"/>
                        <a:t>可能</a:t>
                      </a:r>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558216827"/>
                  </a:ext>
                </a:extLst>
              </a:tr>
              <a:tr h="181896">
                <a:tc>
                  <a:txBody>
                    <a:bodyPr/>
                    <a:lstStyle/>
                    <a:p>
                      <a:pPr algn="ctr" fontAlgn="ctr"/>
                      <a:r>
                        <a:rPr lang="en-US" altLang="ja-JP" sz="1200" b="1" i="0" u="none" strike="noStrike" dirty="0">
                          <a:solidFill>
                            <a:srgbClr val="000000"/>
                          </a:solidFill>
                          <a:effectLst/>
                          <a:latin typeface="+mn-ea"/>
                          <a:ea typeface="+mn-ea"/>
                        </a:rPr>
                        <a:t>IGS</a:t>
                      </a:r>
                      <a:endParaRPr lang="ja-JP" altLang="en-US" sz="1200" b="1" i="0" u="none" strike="noStrike" dirty="0">
                        <a:solidFill>
                          <a:srgbClr val="000000"/>
                        </a:solidFill>
                        <a:effectLst/>
                        <a:latin typeface="+mn-ea"/>
                        <a:ea typeface="+mn-ea"/>
                      </a:endParaRP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indent="0">
                        <a:buFont typeface="Arial" panose="020B0604020202020204" pitchFamily="34" charset="0"/>
                        <a:buNone/>
                      </a:pPr>
                      <a:r>
                        <a:rPr kumimoji="1" lang="ja-JP" altLang="en-US" sz="1100" dirty="0"/>
                        <a:t>国内に拠点を置く日本企業</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100" dirty="0"/>
                        <a:t>デジタル領域の人材不足であり、海外から人材を採用する必要があるが、</a:t>
                      </a:r>
                      <a:r>
                        <a:rPr kumimoji="1" lang="ja-JP" altLang="en-US" sz="1100" dirty="0">
                          <a:solidFill>
                            <a:schemeClr val="accent1"/>
                          </a:solidFill>
                        </a:rPr>
                        <a:t>海外人材は能力の把握が難しく、採用にかかるデータ管理が煩雑</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100" dirty="0">
                          <a:solidFill>
                            <a:schemeClr val="accent1"/>
                          </a:solidFill>
                        </a:rPr>
                        <a:t>標準化された能力データ</a:t>
                      </a:r>
                      <a:r>
                        <a:rPr kumimoji="1" lang="ja-JP" altLang="en-US" sz="1100" dirty="0"/>
                        <a:t>を活用し、海外人材が</a:t>
                      </a:r>
                      <a:r>
                        <a:rPr kumimoji="1" lang="ja-JP" altLang="en-US" sz="1100" dirty="0">
                          <a:solidFill>
                            <a:schemeClr val="accent1"/>
                          </a:solidFill>
                        </a:rPr>
                        <a:t>自身でデータを管理可能</a:t>
                      </a:r>
                      <a:r>
                        <a:rPr kumimoji="1" lang="ja-JP" altLang="en-US" sz="1100" dirty="0"/>
                        <a:t>な採用マッチングサービス活用による効率的な管理のもと海外人材の採用</a:t>
                      </a:r>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982105420"/>
                  </a:ext>
                </a:extLst>
              </a:tr>
              <a:tr h="284505">
                <a:tc>
                  <a:txBody>
                    <a:bodyPr/>
                    <a:lstStyle/>
                    <a:p>
                      <a:pPr algn="ctr" fontAlgn="ctr"/>
                      <a:r>
                        <a:rPr lang="ja-JP" altLang="en-US" sz="1200" b="1" u="none" strike="noStrike" dirty="0">
                          <a:effectLst/>
                          <a:latin typeface="+mn-ea"/>
                          <a:ea typeface="+mn-ea"/>
                        </a:rPr>
                        <a:t>富士通</a:t>
                      </a:r>
                      <a:r>
                        <a:rPr lang="en-US" sz="1200" b="1" u="none" strike="noStrike" dirty="0">
                          <a:effectLst/>
                          <a:latin typeface="+mn-ea"/>
                          <a:ea typeface="+mn-ea"/>
                        </a:rPr>
                        <a:t>Japan</a:t>
                      </a:r>
                      <a:endParaRPr lang="en-US" sz="1200" b="1" i="0" u="none" strike="noStrike" dirty="0">
                        <a:solidFill>
                          <a:srgbClr val="000000"/>
                        </a:solidFill>
                        <a:effectLst/>
                        <a:latin typeface="+mn-ea"/>
                        <a:ea typeface="+mn-ea"/>
                      </a:endParaRP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indent="0">
                        <a:buFont typeface="Arial" panose="020B0604020202020204" pitchFamily="34" charset="0"/>
                        <a:buNone/>
                      </a:pPr>
                      <a:r>
                        <a:rPr kumimoji="1" lang="ja-JP" altLang="en-US" sz="1100" dirty="0"/>
                        <a:t>地域のニーズに応える人材育成・研究の推進を重点施策とする</a:t>
                      </a:r>
                      <a:r>
                        <a:rPr kumimoji="1" lang="en-US" altLang="ja-JP" sz="1100" dirty="0"/>
                        <a:t>55</a:t>
                      </a:r>
                      <a:r>
                        <a:rPr kumimoji="1" lang="ja-JP" altLang="en-US" sz="1100" dirty="0"/>
                        <a:t>の国立大学等</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100" dirty="0"/>
                        <a:t>研究促進や地域貢献に繋がる機会を増やしたいが、</a:t>
                      </a:r>
                      <a:r>
                        <a:rPr kumimoji="1" lang="ja-JP" altLang="en-US" sz="1100" dirty="0">
                          <a:solidFill>
                            <a:schemeClr val="accent1"/>
                          </a:solidFill>
                        </a:rPr>
                        <a:t>技術職員がどのようなスキルや経験を持っているか分からない</a:t>
                      </a:r>
                    </a:p>
                    <a:p>
                      <a:pPr marL="171450" indent="-171450">
                        <a:buFont typeface="Arial" panose="020B0604020202020204" pitchFamily="34" charset="0"/>
                        <a:buChar char="•"/>
                      </a:pPr>
                      <a:r>
                        <a:rPr kumimoji="1" lang="ja-JP" altLang="en-US" sz="1100" dirty="0"/>
                        <a:t>プロジェクトへのアサインがコネクションや主観的な判断になっており、非効率・機会損失となっている</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100" dirty="0">
                          <a:solidFill>
                            <a:schemeClr val="accent1"/>
                          </a:solidFill>
                        </a:rPr>
                        <a:t>スキルの標準化</a:t>
                      </a:r>
                      <a:r>
                        <a:rPr kumimoji="1" lang="en-US" altLang="ja-JP" sz="1100" dirty="0">
                          <a:solidFill>
                            <a:schemeClr val="accent1"/>
                          </a:solidFill>
                        </a:rPr>
                        <a:t>/</a:t>
                      </a:r>
                      <a:r>
                        <a:rPr kumimoji="1" lang="ja-JP" altLang="en-US" sz="1100" dirty="0">
                          <a:solidFill>
                            <a:schemeClr val="accent1"/>
                          </a:solidFill>
                        </a:rPr>
                        <a:t>可視化</a:t>
                      </a:r>
                      <a:r>
                        <a:rPr kumimoji="1" lang="ja-JP" altLang="en-US" sz="1100" dirty="0"/>
                        <a:t>を行い、マッチング基盤を整備することで、大学とマッチングしたい一般企業・大学間の研究推進および地域貢献（産業活性化や課題解決など）の支援</a:t>
                      </a:r>
                    </a:p>
                    <a:p>
                      <a:pPr marL="171450" indent="-171450">
                        <a:buFont typeface="Arial" panose="020B0604020202020204" pitchFamily="34" charset="0"/>
                        <a:buChar char="•"/>
                      </a:pPr>
                      <a:endParaRPr kumimoji="1" lang="ja-JP" altLang="en-US" sz="1100" dirty="0"/>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991344129"/>
                  </a:ext>
                </a:extLst>
              </a:tr>
              <a:tr h="181896">
                <a:tc rowSpan="2">
                  <a:txBody>
                    <a:bodyPr/>
                    <a:lstStyle/>
                    <a:p>
                      <a:pPr algn="ctr" fontAlgn="ctr"/>
                      <a:r>
                        <a:rPr lang="en-US" altLang="ja-JP" sz="1200" b="1" i="0" u="none" strike="noStrike" dirty="0">
                          <a:solidFill>
                            <a:srgbClr val="000000"/>
                          </a:solidFill>
                          <a:effectLst/>
                          <a:latin typeface="+mn-ea"/>
                          <a:ea typeface="+mn-ea"/>
                        </a:rPr>
                        <a:t>PitPa</a:t>
                      </a:r>
                      <a:endParaRPr lang="ja-JP" altLang="en-US" sz="1200" b="1" i="0" u="none" strike="noStrike" dirty="0">
                        <a:solidFill>
                          <a:srgbClr val="000000"/>
                        </a:solidFill>
                        <a:effectLst/>
                        <a:latin typeface="+mn-ea"/>
                        <a:ea typeface="+mn-ea"/>
                      </a:endParaRP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indent="0">
                        <a:buFont typeface="Arial" panose="020B0604020202020204" pitchFamily="34" charset="0"/>
                        <a:buNone/>
                      </a:pPr>
                      <a:r>
                        <a:rPr kumimoji="1" lang="ja-JP" altLang="en-US" sz="1100" dirty="0"/>
                        <a:t>海外人材を採用したい</a:t>
                      </a:r>
                      <a:r>
                        <a:rPr kumimoji="1" lang="en-US" altLang="ja-JP" sz="1100" dirty="0"/>
                        <a:t>/</a:t>
                      </a:r>
                      <a:r>
                        <a:rPr kumimoji="1" lang="ja-JP" altLang="en-US" sz="1100" dirty="0"/>
                        <a:t>雇用している日本国内企業</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100" dirty="0"/>
                        <a:t>海外出身従業員の採用数・満足度を向上したいが、</a:t>
                      </a:r>
                      <a:r>
                        <a:rPr kumimoji="1" lang="ja-JP" altLang="en-US" sz="1100" dirty="0">
                          <a:solidFill>
                            <a:schemeClr val="accent1"/>
                          </a:solidFill>
                        </a:rPr>
                        <a:t>企業認知度の不足</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100" dirty="0">
                          <a:solidFill>
                            <a:schemeClr val="accent1"/>
                          </a:solidFill>
                        </a:rPr>
                        <a:t>証明書発行による企業努力</a:t>
                      </a:r>
                      <a:r>
                        <a:rPr kumimoji="1" lang="ja-JP" altLang="en-US" sz="1100" dirty="0"/>
                        <a:t>によってコストをかけずに海外採用</a:t>
                      </a:r>
                      <a:r>
                        <a:rPr kumimoji="1" lang="en-US" altLang="ja-JP" sz="1100" dirty="0"/>
                        <a:t>PR</a:t>
                      </a:r>
                      <a:r>
                        <a:rPr kumimoji="1" lang="ja-JP" altLang="en-US" sz="1100" dirty="0"/>
                        <a:t>の実現</a:t>
                      </a:r>
                    </a:p>
                    <a:p>
                      <a:pPr marL="171450" indent="-171450">
                        <a:buFont typeface="Arial" panose="020B0604020202020204" pitchFamily="34" charset="0"/>
                        <a:buChar char="•"/>
                      </a:pPr>
                      <a:r>
                        <a:rPr kumimoji="1" lang="ja-JP" altLang="en-US" sz="1100" dirty="0">
                          <a:solidFill>
                            <a:schemeClr val="accent1"/>
                          </a:solidFill>
                        </a:rPr>
                        <a:t>海外出身従業員のモチベーション向上、生活支援</a:t>
                      </a:r>
                      <a:r>
                        <a:rPr kumimoji="1" lang="ja-JP" altLang="en-US" sz="1100" dirty="0"/>
                        <a:t>にも繋がる福利厚生ツールの獲得</a:t>
                      </a:r>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956342039"/>
                  </a:ext>
                </a:extLst>
              </a:tr>
              <a:tr h="0">
                <a:tc vMerge="1">
                  <a:txBody>
                    <a:bodyPr/>
                    <a:lstStyle/>
                    <a:p>
                      <a:endParaRPr kumimoji="1" lang="ja-JP" altLang="en-US"/>
                    </a:p>
                  </a:txBody>
                  <a:tcPr>
                    <a:lnT w="12700" cap="flat" cmpd="sng" algn="ctr">
                      <a:solidFill>
                        <a:schemeClr val="bg1">
                          <a:lumMod val="50000"/>
                        </a:schemeClr>
                      </a:solidFill>
                      <a:prstDash val="solid"/>
                      <a:round/>
                      <a:headEnd type="none" w="med" len="med"/>
                      <a:tailEnd type="none" w="med" len="med"/>
                    </a:lnT>
                  </a:tcPr>
                </a:tc>
                <a:tc>
                  <a:txBody>
                    <a:bodyPr/>
                    <a:lstStyle/>
                    <a:p>
                      <a:pPr marL="0" indent="0">
                        <a:buFont typeface="Arial" panose="020B0604020202020204" pitchFamily="34" charset="0"/>
                        <a:buNone/>
                      </a:pPr>
                      <a:r>
                        <a:rPr kumimoji="1" lang="ja-JP" altLang="en-US" sz="1100" dirty="0"/>
                        <a:t>日本での労働を希望する海外人材</a:t>
                      </a:r>
                    </a:p>
                  </a:txBody>
                  <a:tcP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100" dirty="0">
                          <a:solidFill>
                            <a:schemeClr val="accent1"/>
                          </a:solidFill>
                        </a:rPr>
                        <a:t>職歴に紐づくスキルや信頼の証明がない</a:t>
                      </a:r>
                      <a:r>
                        <a:rPr kumimoji="1" lang="ja-JP" altLang="en-US" sz="1100" dirty="0"/>
                        <a:t>ことで転職や日本での生活に支障が生じている</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100" dirty="0">
                          <a:solidFill>
                            <a:schemeClr val="accent1"/>
                          </a:solidFill>
                        </a:rPr>
                        <a:t>職歴が検証可能な証明書の活用によってスキル証明や日本での生活サービス享受における信頼性の向上</a:t>
                      </a:r>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446564915"/>
                  </a:ext>
                </a:extLst>
              </a:tr>
              <a:tr h="0">
                <a:tc>
                  <a:txBody>
                    <a:bodyPr/>
                    <a:lstStyle/>
                    <a:p>
                      <a:pPr algn="ctr" fontAlgn="ctr"/>
                      <a:r>
                        <a:rPr lang="ja-JP" altLang="en-US" sz="1200" b="1" i="0" u="none" strike="noStrike" dirty="0">
                          <a:solidFill>
                            <a:srgbClr val="000000"/>
                          </a:solidFill>
                          <a:effectLst/>
                          <a:latin typeface="+mn-ea"/>
                          <a:ea typeface="+mn-ea"/>
                        </a:rPr>
                        <a:t>みずほ</a:t>
                      </a:r>
                      <a:r>
                        <a:rPr lang="en-US" altLang="ja-JP" sz="1200" b="1" i="0" u="none" strike="noStrike" dirty="0">
                          <a:solidFill>
                            <a:srgbClr val="000000"/>
                          </a:solidFill>
                          <a:effectLst/>
                          <a:latin typeface="+mn-ea"/>
                          <a:ea typeface="+mn-ea"/>
                        </a:rPr>
                        <a:t>R&amp;T</a:t>
                      </a:r>
                      <a:endParaRPr lang="en-US" sz="1200" b="1" i="0" u="none" strike="noStrike" dirty="0">
                        <a:solidFill>
                          <a:srgbClr val="000000"/>
                        </a:solidFill>
                        <a:effectLst/>
                        <a:latin typeface="+mn-ea"/>
                        <a:ea typeface="+mn-ea"/>
                      </a:endParaRP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indent="0">
                        <a:buFont typeface="Arial" panose="020B0604020202020204" pitchFamily="34" charset="0"/>
                        <a:buNone/>
                      </a:pPr>
                      <a:r>
                        <a:rPr kumimoji="1" lang="ja-JP" altLang="en-US" sz="1100" dirty="0"/>
                        <a:t>自動車・電機電子機器等の組立製品サプライチェーンに関わる企業における製品含有化学物質管理の担当部署・担当者</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100" dirty="0"/>
                        <a:t>製品含有物質にかかる</a:t>
                      </a:r>
                      <a:r>
                        <a:rPr kumimoji="1" lang="ja-JP" altLang="en-US" sz="1100" dirty="0">
                          <a:solidFill>
                            <a:schemeClr val="accent1"/>
                          </a:solidFill>
                        </a:rPr>
                        <a:t>情報の授受の対応や、正確性・信頼性を確認するのに時間・負荷がある</a:t>
                      </a:r>
                      <a:endParaRPr kumimoji="1" lang="en-US" altLang="ja-JP" sz="1100" dirty="0">
                        <a:solidFill>
                          <a:schemeClr val="accent1"/>
                        </a:solidFill>
                      </a:endParaRPr>
                    </a:p>
                    <a:p>
                      <a:pPr marL="171450" indent="-171450">
                        <a:buFont typeface="Arial" panose="020B0604020202020204" pitchFamily="34" charset="0"/>
                        <a:buChar char="•"/>
                      </a:pPr>
                      <a:r>
                        <a:rPr kumimoji="1" lang="ja-JP" altLang="en-US" sz="1100" dirty="0">
                          <a:solidFill>
                            <a:schemeClr val="accent1"/>
                          </a:solidFill>
                        </a:rPr>
                        <a:t>企業機密情報が保護されない</a:t>
                      </a:r>
                      <a:r>
                        <a:rPr kumimoji="1" lang="ja-JP" altLang="en-US" sz="1100" dirty="0"/>
                        <a:t>リスクがある</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100" dirty="0">
                          <a:solidFill>
                            <a:schemeClr val="accent1"/>
                          </a:solidFill>
                        </a:rPr>
                        <a:t>機密情報を保護</a:t>
                      </a:r>
                      <a:r>
                        <a:rPr kumimoji="1" lang="ja-JP" altLang="en-US" sz="1100" dirty="0"/>
                        <a:t>しつつ、法規制や顧客要求への対応に必要となる製品含有化学物質情報の</a:t>
                      </a:r>
                      <a:r>
                        <a:rPr kumimoji="1" lang="ja-JP" altLang="en-US" sz="1100" dirty="0">
                          <a:solidFill>
                            <a:schemeClr val="accent1"/>
                          </a:solidFill>
                        </a:rPr>
                        <a:t>効率的な授受手段</a:t>
                      </a:r>
                      <a:r>
                        <a:rPr kumimoji="1" lang="ja-JP" altLang="en-US" sz="1100" dirty="0"/>
                        <a:t>の提供</a:t>
                      </a:r>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420124454"/>
                  </a:ext>
                </a:extLst>
              </a:tr>
            </a:tbl>
          </a:graphicData>
        </a:graphic>
      </p:graphicFrame>
      <p:sp>
        <p:nvSpPr>
          <p:cNvPr id="8" name="正方形/長方形 7">
            <a:extLst>
              <a:ext uri="{FF2B5EF4-FFF2-40B4-BE49-F238E27FC236}">
                <a16:creationId xmlns:a16="http://schemas.microsoft.com/office/drawing/2014/main" id="{1705AF34-93A3-94EF-F75E-4A55F31BC83F}"/>
              </a:ext>
            </a:extLst>
          </p:cNvPr>
          <p:cNvSpPr/>
          <p:nvPr/>
        </p:nvSpPr>
        <p:spPr>
          <a:xfrm>
            <a:off x="5811865" y="139062"/>
            <a:ext cx="2371492" cy="234681"/>
          </a:xfrm>
          <a:prstGeom prst="rect">
            <a:avLst/>
          </a:prstGeom>
          <a:solidFill>
            <a:schemeClr val="accent1"/>
          </a:solidFill>
          <a:ln w="1270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en-US" altLang="ja-JP" sz="1400" dirty="0">
                <a:solidFill>
                  <a:schemeClr val="bg1"/>
                </a:solidFill>
              </a:rPr>
              <a:t>2023</a:t>
            </a:r>
            <a:r>
              <a:rPr kumimoji="1" lang="ja-JP" altLang="en-US" sz="1400" dirty="0">
                <a:solidFill>
                  <a:schemeClr val="bg1"/>
                </a:solidFill>
              </a:rPr>
              <a:t>年度取組</a:t>
            </a:r>
          </a:p>
        </p:txBody>
      </p:sp>
    </p:spTree>
    <p:extLst>
      <p:ext uri="{BB962C8B-B14F-4D97-AF65-F5344CB8AC3E}">
        <p14:creationId xmlns:p14="http://schemas.microsoft.com/office/powerpoint/2010/main" val="34191970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C29A88AE-F985-A58E-5A63-3CE249B3DACE}"/>
              </a:ext>
            </a:extLst>
          </p:cNvPr>
          <p:cNvGraphicFramePr>
            <a:graphicFrameLocks noChangeAspect="1"/>
          </p:cNvGraphicFramePr>
          <p:nvPr>
            <p:custDataLst>
              <p:tags r:id="rId1"/>
            </p:custDataLst>
            <p:extLst>
              <p:ext uri="{D42A27DB-BD31-4B8C-83A1-F6EECF244321}">
                <p14:modId xmlns:p14="http://schemas.microsoft.com/office/powerpoint/2010/main" val="17209385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2" imgH="623" progId="TCLayout.ActiveDocument.1">
                  <p:embed/>
                </p:oleObj>
              </mc:Choice>
              <mc:Fallback>
                <p:oleObj name="think-cell スライド" r:id="rId3" imgW="622" imgH="623" progId="TCLayout.ActiveDocument.1">
                  <p:embed/>
                  <p:pic>
                    <p:nvPicPr>
                      <p:cNvPr id="7" name="think-cell data - do not delete" hidden="1">
                        <a:extLst>
                          <a:ext uri="{FF2B5EF4-FFF2-40B4-BE49-F238E27FC236}">
                            <a16:creationId xmlns:a16="http://schemas.microsoft.com/office/drawing/2014/main" id="{C29A88AE-F985-A58E-5A63-3CE249B3DAC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CB5503AB-31DE-8C31-E1E1-BA4779138DC5}"/>
              </a:ext>
            </a:extLst>
          </p:cNvPr>
          <p:cNvSpPr>
            <a:spLocks noGrp="1"/>
          </p:cNvSpPr>
          <p:nvPr>
            <p:ph type="title"/>
          </p:nvPr>
        </p:nvSpPr>
        <p:spPr/>
        <p:txBody>
          <a:bodyPr vert="horz"/>
          <a:lstStyle/>
          <a:p>
            <a:r>
              <a:rPr kumimoji="1" lang="en-US" altLang="ja-JP" dirty="0"/>
              <a:t>4.1. </a:t>
            </a:r>
            <a:r>
              <a:rPr kumimoji="1" lang="ja-JP" altLang="en-US" dirty="0"/>
              <a:t>顧客の課題と提供価値（</a:t>
            </a:r>
            <a:r>
              <a:rPr kumimoji="1" lang="en-US" altLang="ja-JP" dirty="0"/>
              <a:t>2/2</a:t>
            </a:r>
            <a:r>
              <a:rPr kumimoji="1" lang="ja-JP" altLang="en-US" dirty="0"/>
              <a:t>）</a:t>
            </a:r>
          </a:p>
        </p:txBody>
      </p:sp>
      <p:sp>
        <p:nvSpPr>
          <p:cNvPr id="3" name="テキスト プレースホルダー 2">
            <a:extLst>
              <a:ext uri="{FF2B5EF4-FFF2-40B4-BE49-F238E27FC236}">
                <a16:creationId xmlns:a16="http://schemas.microsoft.com/office/drawing/2014/main" id="{7C01EE96-19F2-3121-28F3-36AE9E33E7D9}"/>
              </a:ext>
            </a:extLst>
          </p:cNvPr>
          <p:cNvSpPr>
            <a:spLocks noGrp="1"/>
          </p:cNvSpPr>
          <p:nvPr>
            <p:ph type="body" sz="quarter" idx="10"/>
          </p:nvPr>
        </p:nvSpPr>
        <p:spPr>
          <a:xfrm>
            <a:off x="273050" y="188913"/>
            <a:ext cx="7848600" cy="161583"/>
          </a:xfrm>
        </p:spPr>
        <p:txBody>
          <a:bodyPr/>
          <a:lstStyle/>
          <a:p>
            <a:r>
              <a:rPr lang="en-US" altLang="ja-JP" sz="1050" dirty="0"/>
              <a:t>4.</a:t>
            </a:r>
            <a:r>
              <a:rPr lang="ja-JP" altLang="en-US" dirty="0"/>
              <a:t> 実証事業</a:t>
            </a:r>
            <a:r>
              <a:rPr lang="en-US" altLang="ja-JP" dirty="0"/>
              <a:t>‐</a:t>
            </a:r>
            <a:r>
              <a:rPr lang="ja-JP" altLang="en-US" sz="1050" dirty="0"/>
              <a:t>ビジネスモデル</a:t>
            </a:r>
            <a:endParaRPr kumimoji="1" lang="ja-JP" altLang="en-US" sz="1050" dirty="0"/>
          </a:p>
        </p:txBody>
      </p:sp>
      <p:graphicFrame>
        <p:nvGraphicFramePr>
          <p:cNvPr id="4" name="表 4">
            <a:extLst>
              <a:ext uri="{FF2B5EF4-FFF2-40B4-BE49-F238E27FC236}">
                <a16:creationId xmlns:a16="http://schemas.microsoft.com/office/drawing/2014/main" id="{17D5E9B5-DA25-FA85-0DCC-6F4FC13B97A9}"/>
              </a:ext>
            </a:extLst>
          </p:cNvPr>
          <p:cNvGraphicFramePr>
            <a:graphicFrameLocks noGrp="1"/>
          </p:cNvGraphicFramePr>
          <p:nvPr>
            <p:extLst>
              <p:ext uri="{D42A27DB-BD31-4B8C-83A1-F6EECF244321}">
                <p14:modId xmlns:p14="http://schemas.microsoft.com/office/powerpoint/2010/main" val="3779607458"/>
              </p:ext>
            </p:extLst>
          </p:nvPr>
        </p:nvGraphicFramePr>
        <p:xfrm>
          <a:off x="273051" y="908050"/>
          <a:ext cx="9358630" cy="5633720"/>
        </p:xfrm>
        <a:graphic>
          <a:graphicData uri="http://schemas.openxmlformats.org/drawingml/2006/table">
            <a:tbl>
              <a:tblPr firstRow="1" bandRow="1">
                <a:tableStyleId>{5940675A-B579-460E-94D1-54222C63F5DA}</a:tableStyleId>
              </a:tblPr>
              <a:tblGrid>
                <a:gridCol w="969595">
                  <a:extLst>
                    <a:ext uri="{9D8B030D-6E8A-4147-A177-3AD203B41FA5}">
                      <a16:colId xmlns:a16="http://schemas.microsoft.com/office/drawing/2014/main" val="2678584333"/>
                    </a:ext>
                  </a:extLst>
                </a:gridCol>
                <a:gridCol w="1533211">
                  <a:extLst>
                    <a:ext uri="{9D8B030D-6E8A-4147-A177-3AD203B41FA5}">
                      <a16:colId xmlns:a16="http://schemas.microsoft.com/office/drawing/2014/main" val="2740830757"/>
                    </a:ext>
                  </a:extLst>
                </a:gridCol>
                <a:gridCol w="3483429">
                  <a:extLst>
                    <a:ext uri="{9D8B030D-6E8A-4147-A177-3AD203B41FA5}">
                      <a16:colId xmlns:a16="http://schemas.microsoft.com/office/drawing/2014/main" val="3667836523"/>
                    </a:ext>
                  </a:extLst>
                </a:gridCol>
                <a:gridCol w="3372395">
                  <a:extLst>
                    <a:ext uri="{9D8B030D-6E8A-4147-A177-3AD203B41FA5}">
                      <a16:colId xmlns:a16="http://schemas.microsoft.com/office/drawing/2014/main" val="1614760129"/>
                    </a:ext>
                  </a:extLst>
                </a:gridCol>
              </a:tblGrid>
              <a:tr h="153310">
                <a:tc>
                  <a:txBody>
                    <a:bodyPr/>
                    <a:lstStyle/>
                    <a:p>
                      <a:r>
                        <a:rPr kumimoji="1" lang="ja-JP" altLang="en-US" sz="1200" dirty="0">
                          <a:solidFill>
                            <a:schemeClr val="bg1"/>
                          </a:solidFill>
                        </a:rPr>
                        <a:t>代表機関</a:t>
                      </a:r>
                    </a:p>
                  </a:txBody>
                  <a:tcPr>
                    <a:lnR w="12700" cap="flat" cmpd="sng" algn="ctr">
                      <a:solidFill>
                        <a:schemeClr val="bg1"/>
                      </a:solidFill>
                      <a:prstDash val="solid"/>
                      <a:round/>
                      <a:headEnd type="none" w="med" len="med"/>
                      <a:tailEnd type="none" w="med" len="med"/>
                    </a:lnR>
                    <a:lnB w="12700" cap="flat" cmpd="sng" algn="ctr">
                      <a:solidFill>
                        <a:schemeClr val="bg1">
                          <a:lumMod val="50000"/>
                        </a:schemeClr>
                      </a:solidFill>
                      <a:prstDash val="solid"/>
                      <a:round/>
                      <a:headEnd type="none" w="med" len="med"/>
                      <a:tailEnd type="none" w="med" len="med"/>
                    </a:lnB>
                    <a:solidFill>
                      <a:schemeClr val="accent1"/>
                    </a:solidFill>
                  </a:tcPr>
                </a:tc>
                <a:tc>
                  <a:txBody>
                    <a:bodyPr/>
                    <a:lstStyle/>
                    <a:p>
                      <a:r>
                        <a:rPr kumimoji="1" lang="ja-JP" altLang="en-US" sz="1200" dirty="0">
                          <a:solidFill>
                            <a:schemeClr val="bg1"/>
                          </a:solidFill>
                        </a:rPr>
                        <a:t>対象顧客</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lumMod val="50000"/>
                        </a:schemeClr>
                      </a:solidFill>
                      <a:prstDash val="solid"/>
                      <a:round/>
                      <a:headEnd type="none" w="med" len="med"/>
                      <a:tailEnd type="none" w="med" len="med"/>
                    </a:lnB>
                    <a:solidFill>
                      <a:schemeClr val="accent1"/>
                    </a:solidFill>
                  </a:tcPr>
                </a:tc>
                <a:tc>
                  <a:txBody>
                    <a:bodyPr/>
                    <a:lstStyle/>
                    <a:p>
                      <a:r>
                        <a:rPr kumimoji="1" lang="ja-JP" altLang="en-US" sz="1200" dirty="0">
                          <a:solidFill>
                            <a:schemeClr val="bg1"/>
                          </a:solidFill>
                        </a:rPr>
                        <a:t>課題意識（ペイン）</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lumMod val="50000"/>
                        </a:schemeClr>
                      </a:solidFill>
                      <a:prstDash val="solid"/>
                      <a:round/>
                      <a:headEnd type="none" w="med" len="med"/>
                      <a:tailEnd type="none" w="med" len="med"/>
                    </a:lnB>
                    <a:solidFill>
                      <a:schemeClr val="accent1"/>
                    </a:solidFill>
                  </a:tcPr>
                </a:tc>
                <a:tc>
                  <a:txBody>
                    <a:bodyPr/>
                    <a:lstStyle/>
                    <a:p>
                      <a:r>
                        <a:rPr kumimoji="1" lang="ja-JP" altLang="en-US" sz="1200" dirty="0">
                          <a:solidFill>
                            <a:schemeClr val="bg1"/>
                          </a:solidFill>
                        </a:rPr>
                        <a:t>本ユースケースで実現する顧客への提供価値</a:t>
                      </a:r>
                    </a:p>
                  </a:txBody>
                  <a:tcPr>
                    <a:lnL w="12700" cap="flat" cmpd="sng" algn="ctr">
                      <a:solidFill>
                        <a:schemeClr val="bg1"/>
                      </a:solidFill>
                      <a:prstDash val="solid"/>
                      <a:round/>
                      <a:headEnd type="none" w="med" len="med"/>
                      <a:tailEnd type="none" w="med" len="med"/>
                    </a:lnL>
                    <a:lnB w="12700" cap="flat" cmpd="sng" algn="ctr">
                      <a:solidFill>
                        <a:schemeClr val="bg1">
                          <a:lumMod val="50000"/>
                        </a:schemeClr>
                      </a:solidFill>
                      <a:prstDash val="solid"/>
                      <a:round/>
                      <a:headEnd type="none" w="med" len="med"/>
                      <a:tailEnd type="none" w="med" len="med"/>
                    </a:lnB>
                    <a:solidFill>
                      <a:schemeClr val="accent1"/>
                    </a:solidFill>
                  </a:tcPr>
                </a:tc>
                <a:extLst>
                  <a:ext uri="{0D108BD9-81ED-4DB2-BD59-A6C34878D82A}">
                    <a16:rowId xmlns:a16="http://schemas.microsoft.com/office/drawing/2014/main" val="2122784751"/>
                  </a:ext>
                </a:extLst>
              </a:tr>
              <a:tr h="425860">
                <a:tc>
                  <a:txBody>
                    <a:bodyPr/>
                    <a:lstStyle/>
                    <a:p>
                      <a:pPr algn="ctr" fontAlgn="ctr"/>
                      <a:r>
                        <a:rPr lang="en-US" altLang="ja-JP" sz="1200" b="1" i="0" u="none" strike="noStrike" dirty="0">
                          <a:solidFill>
                            <a:srgbClr val="000000"/>
                          </a:solidFill>
                          <a:effectLst/>
                          <a:latin typeface="+mn-ea"/>
                          <a:ea typeface="+mn-ea"/>
                        </a:rPr>
                        <a:t>SBI HD</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indent="0">
                        <a:buFont typeface="Arial" panose="020B0604020202020204" pitchFamily="34" charset="0"/>
                        <a:buNone/>
                      </a:pPr>
                      <a:r>
                        <a:rPr kumimoji="1" lang="ja-JP" altLang="en-US" sz="1100" dirty="0"/>
                        <a:t>製品のサプライヤー</a:t>
                      </a:r>
                    </a:p>
                    <a:p>
                      <a:pPr marL="0" indent="0">
                        <a:buFont typeface="Arial" panose="020B0604020202020204" pitchFamily="34" charset="0"/>
                        <a:buNone/>
                      </a:pPr>
                      <a:endParaRPr kumimoji="1" lang="ja-JP" alt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100" dirty="0"/>
                        <a:t>業界・業種横断で事業者・製品の信頼性の担保をしたいが、</a:t>
                      </a:r>
                      <a:r>
                        <a:rPr kumimoji="1" lang="ja-JP" altLang="en-US" sz="1100" dirty="0">
                          <a:solidFill>
                            <a:schemeClr val="accent1"/>
                          </a:solidFill>
                        </a:rPr>
                        <a:t>実態は模造品が流通している、第三者からの真正性が担保できていない</a:t>
                      </a:r>
                      <a:r>
                        <a:rPr kumimoji="1" lang="ja-JP" altLang="en-US" sz="1100" dirty="0"/>
                        <a:t>状態</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0" cap="none" spc="0" normalizeH="0" baseline="0" noProof="0" dirty="0">
                          <a:ln>
                            <a:noFill/>
                          </a:ln>
                          <a:solidFill>
                            <a:schemeClr val="accent1"/>
                          </a:solidFill>
                          <a:effectLst/>
                          <a:uLnTx/>
                          <a:uFillTx/>
                          <a:latin typeface="+mn-ea"/>
                          <a:cs typeface="+mn-cs"/>
                        </a:rPr>
                        <a:t>事業所の実在性を確認</a:t>
                      </a:r>
                      <a:r>
                        <a:rPr kumimoji="1" lang="ja-JP" altLang="en-US" sz="1100" b="0" i="0" u="none" strike="noStrike" kern="0" cap="none" spc="0" normalizeH="0" baseline="0" noProof="0" dirty="0">
                          <a:ln>
                            <a:noFill/>
                          </a:ln>
                          <a:solidFill>
                            <a:prstClr val="black"/>
                          </a:solidFill>
                          <a:effectLst/>
                          <a:uLnTx/>
                          <a:uFillTx/>
                          <a:latin typeface="+mn-ea"/>
                          <a:cs typeface="+mn-cs"/>
                        </a:rPr>
                        <a:t>でき、</a:t>
                      </a:r>
                      <a:r>
                        <a:rPr kumimoji="1" lang="ja-JP" altLang="en-US" sz="1100" dirty="0">
                          <a:solidFill>
                            <a:schemeClr val="accent1"/>
                          </a:solidFill>
                        </a:rPr>
                        <a:t>第三者が検証可能なデジタル証明書を付与</a:t>
                      </a:r>
                      <a:r>
                        <a:rPr kumimoji="1" lang="ja-JP" altLang="en-US" sz="1100" dirty="0"/>
                        <a:t>することで</a:t>
                      </a:r>
                      <a:r>
                        <a:rPr kumimoji="1" lang="ja-JP" altLang="en-US" sz="1100" dirty="0">
                          <a:solidFill>
                            <a:schemeClr val="accent1"/>
                          </a:solidFill>
                        </a:rPr>
                        <a:t>取引相手の信頼度を向上</a:t>
                      </a:r>
                      <a:r>
                        <a:rPr kumimoji="1" lang="ja-JP" altLang="en-US" sz="1100" dirty="0"/>
                        <a:t>すること・出荷検査時に製品ロットに対して</a:t>
                      </a:r>
                      <a:r>
                        <a:rPr kumimoji="1" lang="ja-JP" altLang="en-US" sz="1100" dirty="0">
                          <a:solidFill>
                            <a:schemeClr val="accent1"/>
                          </a:solidFill>
                        </a:rPr>
                        <a:t>製造者の保証</a:t>
                      </a:r>
                      <a:r>
                        <a:rPr kumimoji="1" lang="ja-JP" altLang="en-US" sz="1100" dirty="0"/>
                        <a:t>を追加すること</a:t>
                      </a:r>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12005415"/>
                  </a:ext>
                </a:extLst>
              </a:tr>
              <a:tr h="425860">
                <a:tc>
                  <a:txBody>
                    <a:bodyPr/>
                    <a:lstStyle/>
                    <a:p>
                      <a:pPr algn="ctr" fontAlgn="ctr"/>
                      <a:r>
                        <a:rPr lang="ja-JP" altLang="en-US" sz="1200" b="1" i="0" u="none" strike="noStrike" dirty="0">
                          <a:solidFill>
                            <a:srgbClr val="000000"/>
                          </a:solidFill>
                          <a:effectLst/>
                          <a:latin typeface="+mn-ea"/>
                          <a:ea typeface="+mn-ea"/>
                        </a:rPr>
                        <a:t>シミック</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indent="0">
                        <a:buFont typeface="Arial" panose="020B0604020202020204" pitchFamily="34" charset="0"/>
                        <a:buNone/>
                      </a:pPr>
                      <a:r>
                        <a:rPr kumimoji="1" lang="ja-JP" altLang="en-US" sz="1100" dirty="0"/>
                        <a:t>製薬会社、</a:t>
                      </a:r>
                      <a:r>
                        <a:rPr kumimoji="1" lang="en-US" altLang="ja-JP" sz="1100" dirty="0"/>
                        <a:t>CRO</a:t>
                      </a:r>
                      <a:r>
                        <a:rPr kumimoji="1" lang="ja-JP" altLang="en-US" sz="1100" dirty="0"/>
                        <a:t>・</a:t>
                      </a:r>
                      <a:r>
                        <a:rPr kumimoji="1" lang="en-US" altLang="ja-JP" sz="1100" dirty="0"/>
                        <a:t>SMO</a:t>
                      </a:r>
                      <a:r>
                        <a:rPr kumimoji="1" lang="ja-JP" altLang="en-US" sz="1100" dirty="0"/>
                        <a:t>・</a:t>
                      </a:r>
                      <a:r>
                        <a:rPr kumimoji="1" lang="en-US" altLang="ja-JP" sz="1100" dirty="0"/>
                        <a:t>ARO</a:t>
                      </a:r>
                      <a:r>
                        <a:rPr kumimoji="1" lang="ja-JP" altLang="en-US" sz="1100" dirty="0"/>
                        <a:t>等の知見に関する機関の臨床事業部門</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100" dirty="0"/>
                        <a:t>臨床試験、臨床研究のコスト削減と速度向上を図りたいが、関連システム・デバイスに多用なものがあり、</a:t>
                      </a:r>
                      <a:r>
                        <a:rPr kumimoji="1" lang="ja-JP" altLang="en-US" sz="1100" dirty="0">
                          <a:solidFill>
                            <a:schemeClr val="accent1"/>
                          </a:solidFill>
                        </a:rPr>
                        <a:t>ベンダー、プロダクトごとに技術基盤や操作方法がそれぞれ異なることから自社で包括的に整備することが困難</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100" dirty="0">
                          <a:solidFill>
                            <a:schemeClr val="accent1"/>
                          </a:solidFill>
                        </a:rPr>
                        <a:t>多用なウェアラブルデバイスに適用可能かつ、</a:t>
                      </a:r>
                      <a:r>
                        <a:rPr kumimoji="1" lang="en-US" altLang="ja-JP" sz="1100" dirty="0" err="1">
                          <a:solidFill>
                            <a:schemeClr val="accent1"/>
                          </a:solidFill>
                        </a:rPr>
                        <a:t>eConsent</a:t>
                      </a:r>
                      <a:r>
                        <a:rPr kumimoji="1" lang="ja-JP" altLang="en-US" sz="1100" dirty="0">
                          <a:solidFill>
                            <a:schemeClr val="accent1"/>
                          </a:solidFill>
                        </a:rPr>
                        <a:t>からウェアラブルデバイスデータの抽出までをシームレスに行う</a:t>
                      </a:r>
                      <a:r>
                        <a:rPr kumimoji="1" lang="ja-JP" altLang="en-US" sz="1100" dirty="0"/>
                        <a:t>ためのアプリ提供やコンサルティング提供により</a:t>
                      </a:r>
                      <a:r>
                        <a:rPr kumimoji="1" lang="ja-JP" altLang="en-US" sz="1100" dirty="0">
                          <a:solidFill>
                            <a:schemeClr val="accent1"/>
                          </a:solidFill>
                        </a:rPr>
                        <a:t>円滑な治験推進を支援</a:t>
                      </a:r>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489847476"/>
                  </a:ext>
                </a:extLst>
              </a:tr>
              <a:tr h="425860">
                <a:tc>
                  <a:txBody>
                    <a:bodyPr/>
                    <a:lstStyle/>
                    <a:p>
                      <a:pPr algn="ctr" fontAlgn="ctr"/>
                      <a:r>
                        <a:rPr lang="en-US" altLang="ja-JP" sz="1200" b="1" u="none" strike="noStrike" dirty="0">
                          <a:effectLst/>
                          <a:latin typeface="+mn-ea"/>
                          <a:ea typeface="+mn-ea"/>
                        </a:rPr>
                        <a:t>ORPHE</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indent="0">
                        <a:buFont typeface="Arial" panose="020B0604020202020204" pitchFamily="34" charset="0"/>
                        <a:buNone/>
                      </a:pPr>
                      <a:r>
                        <a:rPr kumimoji="1" lang="ja-JP" altLang="en-US" sz="1100" dirty="0"/>
                        <a:t>変形性膝関節症の患者</a:t>
                      </a:r>
                      <a:r>
                        <a:rPr kumimoji="1" lang="en-US" altLang="ja-JP" sz="1100" dirty="0"/>
                        <a:t>/</a:t>
                      </a:r>
                      <a:r>
                        <a:rPr kumimoji="1" lang="ja-JP" altLang="en-US" sz="1100" dirty="0"/>
                        <a:t>病院</a:t>
                      </a:r>
                      <a:r>
                        <a:rPr kumimoji="1" lang="en-US" altLang="ja-JP" sz="1100" dirty="0"/>
                        <a:t>/</a:t>
                      </a:r>
                      <a:r>
                        <a:rPr kumimoji="1" lang="ja-JP" altLang="en-US" sz="1100" dirty="0"/>
                        <a:t>研究機関</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100" dirty="0"/>
                        <a:t>下肢運動器疾患の改善を図りたいが、</a:t>
                      </a:r>
                      <a:r>
                        <a:rPr kumimoji="1" lang="ja-JP" altLang="en-US" sz="1100" dirty="0">
                          <a:solidFill>
                            <a:schemeClr val="accent1"/>
                          </a:solidFill>
                        </a:rPr>
                        <a:t>患者日常データ利用の手間や、データ共有に不安があり進んでいない状態</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100" dirty="0">
                          <a:solidFill>
                            <a:schemeClr val="accent1"/>
                          </a:solidFill>
                        </a:rPr>
                        <a:t>インセンティブのあるエコシステム</a:t>
                      </a:r>
                      <a:r>
                        <a:rPr kumimoji="1" lang="ja-JP" altLang="en-US" sz="1100" dirty="0"/>
                        <a:t>の中で、</a:t>
                      </a:r>
                      <a:r>
                        <a:rPr kumimoji="1" lang="ja-JP" altLang="en-US" sz="1100" dirty="0">
                          <a:solidFill>
                            <a:schemeClr val="accent1"/>
                          </a:solidFill>
                        </a:rPr>
                        <a:t>歩行データを主とした患者データを安心</a:t>
                      </a:r>
                      <a:r>
                        <a:rPr kumimoji="1" lang="en-US" altLang="ja-JP" sz="1100" dirty="0">
                          <a:solidFill>
                            <a:schemeClr val="accent1"/>
                          </a:solidFill>
                        </a:rPr>
                        <a:t>/</a:t>
                      </a:r>
                      <a:r>
                        <a:rPr kumimoji="1" lang="ja-JP" altLang="en-US" sz="1100" dirty="0">
                          <a:solidFill>
                            <a:schemeClr val="accent1"/>
                          </a:solidFill>
                        </a:rPr>
                        <a:t>安全</a:t>
                      </a:r>
                      <a:r>
                        <a:rPr kumimoji="1" lang="en-US" altLang="ja-JP" sz="1100" dirty="0">
                          <a:solidFill>
                            <a:schemeClr val="accent1"/>
                          </a:solidFill>
                        </a:rPr>
                        <a:t>/</a:t>
                      </a:r>
                      <a:r>
                        <a:rPr kumimoji="1" lang="ja-JP" altLang="en-US" sz="1100" dirty="0">
                          <a:solidFill>
                            <a:schemeClr val="accent1"/>
                          </a:solidFill>
                        </a:rPr>
                        <a:t>簡易に共有できる</a:t>
                      </a:r>
                      <a:r>
                        <a:rPr kumimoji="1" lang="ja-JP" altLang="en-US" sz="1100" dirty="0"/>
                        <a:t>仕組み</a:t>
                      </a:r>
                    </a:p>
                    <a:p>
                      <a:pPr marL="171450" indent="-171450">
                        <a:buFont typeface="Arial" panose="020B0604020202020204" pitchFamily="34" charset="0"/>
                        <a:buChar char="•"/>
                      </a:pPr>
                      <a:endParaRPr kumimoji="1" lang="ja-JP" altLang="en-US" sz="1100" dirty="0"/>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859698732"/>
                  </a:ext>
                </a:extLst>
              </a:tr>
              <a:tr h="613239">
                <a:tc>
                  <a:txBody>
                    <a:bodyPr/>
                    <a:lstStyle/>
                    <a:p>
                      <a:pPr algn="ctr" fontAlgn="ctr"/>
                      <a:r>
                        <a:rPr lang="ja-JP" altLang="en-US" sz="1200" b="1" i="0" u="none" strike="noStrike" dirty="0">
                          <a:solidFill>
                            <a:srgbClr val="000000"/>
                          </a:solidFill>
                          <a:effectLst/>
                          <a:latin typeface="+mn-ea"/>
                          <a:ea typeface="+mn-ea"/>
                        </a:rPr>
                        <a:t>電通総研</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indent="0">
                        <a:buFont typeface="Arial" panose="020B0604020202020204" pitchFamily="34" charset="0"/>
                        <a:buNone/>
                      </a:pPr>
                      <a:r>
                        <a:rPr kumimoji="1" lang="ja-JP" altLang="en-US" sz="1100" dirty="0"/>
                        <a:t>法人確認業務を行う</a:t>
                      </a:r>
                      <a:endParaRPr kumimoji="1" lang="en-US" altLang="ja-JP" sz="1100" dirty="0"/>
                    </a:p>
                    <a:p>
                      <a:pPr marL="0" indent="0">
                        <a:buFont typeface="Arial" panose="020B0604020202020204" pitchFamily="34" charset="0"/>
                        <a:buNone/>
                      </a:pPr>
                      <a:r>
                        <a:rPr kumimoji="1" lang="ja-JP" altLang="en-US" sz="1100" dirty="0"/>
                        <a:t>金融機関</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100" dirty="0"/>
                        <a:t>取引開始や途上与信の際、</a:t>
                      </a:r>
                      <a:r>
                        <a:rPr kumimoji="1" lang="ja-JP" altLang="en-US" sz="1100" dirty="0">
                          <a:solidFill>
                            <a:schemeClr val="accent1"/>
                          </a:solidFill>
                        </a:rPr>
                        <a:t>相手先情報の取得と確認に時間と手間がかかる</a:t>
                      </a:r>
                      <a:endParaRPr kumimoji="1" lang="en-US" altLang="ja-JP" sz="1100" dirty="0">
                        <a:solidFill>
                          <a:schemeClr val="accent1"/>
                        </a:solidFill>
                      </a:endParaRPr>
                    </a:p>
                    <a:p>
                      <a:pPr marL="171450" indent="-171450">
                        <a:buFont typeface="Arial" panose="020B0604020202020204" pitchFamily="34" charset="0"/>
                        <a:buChar char="•"/>
                      </a:pPr>
                      <a:r>
                        <a:rPr kumimoji="1" lang="ja-JP" altLang="en-US" sz="1100" dirty="0">
                          <a:solidFill>
                            <a:schemeClr val="accent1"/>
                          </a:solidFill>
                        </a:rPr>
                        <a:t>デジタルでの信頼性確認に限界</a:t>
                      </a:r>
                      <a:r>
                        <a:rPr kumimoji="1" lang="ja-JP" altLang="en-US" sz="1100" dirty="0"/>
                        <a:t>があり、窓口での対面対応が必要</a:t>
                      </a:r>
                    </a:p>
                    <a:p>
                      <a:pPr marL="171450" indent="-171450">
                        <a:buFont typeface="Arial" panose="020B0604020202020204" pitchFamily="34" charset="0"/>
                        <a:buChar char="•"/>
                      </a:pPr>
                      <a:r>
                        <a:rPr kumimoji="1" lang="ja-JP" altLang="en-US" sz="1100" dirty="0">
                          <a:solidFill>
                            <a:schemeClr val="accent1"/>
                          </a:solidFill>
                        </a:rPr>
                        <a:t>デジタル化が遅れており、ユーザリテラシーや環境整備が進んでいない</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en-US" altLang="ja-JP" sz="1100" dirty="0">
                          <a:solidFill>
                            <a:schemeClr val="accent1"/>
                          </a:solidFill>
                        </a:rPr>
                        <a:t>KYC/KYB</a:t>
                      </a:r>
                      <a:r>
                        <a:rPr kumimoji="1" lang="ja-JP" altLang="en-US" sz="1100" dirty="0">
                          <a:solidFill>
                            <a:schemeClr val="accent1"/>
                          </a:solidFill>
                        </a:rPr>
                        <a:t>に基づいたトラストのある取引に必要となる真正性が担保された</a:t>
                      </a:r>
                      <a:r>
                        <a:rPr kumimoji="1" lang="en-US" altLang="ja-JP" sz="1100" dirty="0"/>
                        <a:t>KYC</a:t>
                      </a:r>
                      <a:r>
                        <a:rPr kumimoji="1" lang="ja-JP" altLang="en-US" sz="1100" dirty="0"/>
                        <a:t>・</a:t>
                      </a:r>
                      <a:r>
                        <a:rPr kumimoji="1" lang="en-US" altLang="ja-JP" sz="1100" dirty="0"/>
                        <a:t>KYB VC</a:t>
                      </a:r>
                      <a:r>
                        <a:rPr kumimoji="1" lang="ja-JP" altLang="en-US" sz="1100" dirty="0"/>
                        <a:t>発行サービス</a:t>
                      </a:r>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190900981"/>
                  </a:ext>
                </a:extLst>
              </a:tr>
              <a:tr h="306619">
                <a:tc rowSpan="2">
                  <a:txBody>
                    <a:bodyPr/>
                    <a:lstStyle/>
                    <a:p>
                      <a:pPr algn="ctr" fontAlgn="ctr"/>
                      <a:r>
                        <a:rPr lang="en-US" sz="1200" b="1" u="none" strike="noStrike" dirty="0">
                          <a:effectLst/>
                          <a:latin typeface="+mn-ea"/>
                          <a:ea typeface="+mn-ea"/>
                        </a:rPr>
                        <a:t>JISA</a:t>
                      </a:r>
                      <a:endParaRPr lang="en-US" sz="1200" b="1" i="0" u="none" strike="noStrike" dirty="0">
                        <a:solidFill>
                          <a:srgbClr val="000000"/>
                        </a:solidFill>
                        <a:effectLst/>
                        <a:latin typeface="+mn-ea"/>
                        <a:ea typeface="+mn-ea"/>
                      </a:endParaRP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indent="0">
                        <a:buFont typeface="Arial" panose="020B0604020202020204" pitchFamily="34" charset="0"/>
                        <a:buNone/>
                      </a:pPr>
                      <a:r>
                        <a:rPr kumimoji="1" lang="ja-JP" altLang="en-US" sz="1100" dirty="0"/>
                        <a:t>補助金事業の所管省庁の設計担当</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rowSpan="2">
                  <a:txBody>
                    <a:bodyPr/>
                    <a:lstStyle/>
                    <a:p>
                      <a:pPr marL="171450" indent="-171450">
                        <a:buFont typeface="Arial" panose="020B0604020202020204" pitchFamily="34" charset="0"/>
                        <a:buChar char="•"/>
                      </a:pPr>
                      <a:r>
                        <a:rPr kumimoji="1" lang="ja-JP" altLang="en-US" sz="1100" dirty="0"/>
                        <a:t>事務局等の確認業務運用において、</a:t>
                      </a:r>
                      <a:r>
                        <a:rPr kumimoji="1" lang="ja-JP" altLang="en-US" sz="1100" dirty="0">
                          <a:solidFill>
                            <a:schemeClr val="accent1"/>
                          </a:solidFill>
                        </a:rPr>
                        <a:t>取得可能な情報の不足により、確認レベルの向上と対応負担の軽減の両立が困難</a:t>
                      </a:r>
                      <a:endParaRPr kumimoji="1" lang="en-US" altLang="ja-JP" sz="1100" dirty="0">
                        <a:solidFill>
                          <a:schemeClr val="accent1"/>
                        </a:solidFill>
                      </a:endParaRPr>
                    </a:p>
                    <a:p>
                      <a:pPr marL="171450" indent="-171450">
                        <a:buFont typeface="Arial" panose="020B0604020202020204" pitchFamily="34" charset="0"/>
                        <a:buChar char="•"/>
                      </a:pPr>
                      <a:r>
                        <a:rPr kumimoji="1" lang="ja-JP" altLang="en-US" sz="1100" dirty="0">
                          <a:solidFill>
                            <a:schemeClr val="accent1"/>
                          </a:solidFill>
                        </a:rPr>
                        <a:t>機械可読性のあるデータとして取得および提出可能な対象書類が限定的</a:t>
                      </a:r>
                      <a:r>
                        <a:rPr kumimoji="1" lang="ja-JP" altLang="en-US" sz="1100" dirty="0"/>
                        <a:t>であり、自動照合等含む業務効率化に支障</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rowSpan="2">
                  <a:txBody>
                    <a:bodyPr/>
                    <a:lstStyle/>
                    <a:p>
                      <a:pPr marL="171450" indent="-171450">
                        <a:buFont typeface="Arial" panose="020B0604020202020204" pitchFamily="34" charset="0"/>
                        <a:buChar char="•"/>
                      </a:pPr>
                      <a:r>
                        <a:rPr kumimoji="1" lang="ja-JP" altLang="en-US" sz="1100" dirty="0">
                          <a:solidFill>
                            <a:schemeClr val="accent1"/>
                          </a:solidFill>
                        </a:rPr>
                        <a:t>「民間事業者同士のビジネス活動や行政手続き等の様々なコンテキスト」</a:t>
                      </a:r>
                      <a:r>
                        <a:rPr kumimoji="1" lang="ja-JP" altLang="en-US" sz="1100" dirty="0"/>
                        <a:t>から生成されたデータの利活用の拡大により 、</a:t>
                      </a:r>
                      <a:r>
                        <a:rPr kumimoji="1" lang="ja-JP" altLang="en-US" sz="1100" dirty="0">
                          <a:solidFill>
                            <a:schemeClr val="accent1"/>
                          </a:solidFill>
                        </a:rPr>
                        <a:t>「行政手続き、特に補助金事業等の不適切利用の抑止、関連書類等のデジタル化促進</a:t>
                      </a:r>
                      <a:r>
                        <a:rPr kumimoji="1" lang="ja-JP" altLang="en-US" sz="1100" dirty="0"/>
                        <a:t>」および「民間ビジネス環境へ寄与する可能性も念頭にした</a:t>
                      </a:r>
                      <a:r>
                        <a:rPr kumimoji="1" lang="ja-JP" altLang="en-US" sz="1100" dirty="0">
                          <a:solidFill>
                            <a:schemeClr val="accent1"/>
                          </a:solidFill>
                        </a:rPr>
                        <a:t>事業</a:t>
                      </a:r>
                      <a:r>
                        <a:rPr kumimoji="1" lang="en-US" altLang="ja-JP" sz="1100" dirty="0">
                          <a:solidFill>
                            <a:schemeClr val="accent1"/>
                          </a:solidFill>
                        </a:rPr>
                        <a:t>KYC/KYB</a:t>
                      </a:r>
                      <a:r>
                        <a:rPr kumimoji="1" lang="ja-JP" altLang="en-US" sz="1100" dirty="0">
                          <a:solidFill>
                            <a:schemeClr val="accent1"/>
                          </a:solidFill>
                        </a:rPr>
                        <a:t>の</a:t>
                      </a:r>
                      <a:r>
                        <a:rPr kumimoji="1" lang="en-US" altLang="ja-JP" sz="1100" dirty="0">
                          <a:solidFill>
                            <a:schemeClr val="accent1"/>
                          </a:solidFill>
                        </a:rPr>
                        <a:t>DX</a:t>
                      </a:r>
                      <a:r>
                        <a:rPr kumimoji="1" lang="ja-JP" altLang="en-US" sz="1100" dirty="0"/>
                        <a:t>」が継続的に進展し続ける姿の実現</a:t>
                      </a:r>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452733617"/>
                  </a:ext>
                </a:extLst>
              </a:tr>
              <a:tr h="332171">
                <a:tc vMerge="1">
                  <a:txBody>
                    <a:bodyPr/>
                    <a:lstStyle/>
                    <a:p>
                      <a:endParaRPr kumimoji="1" lang="ja-JP" altLang="en-US"/>
                    </a:p>
                  </a:txBody>
                  <a:tcPr/>
                </a:tc>
                <a:tc>
                  <a:txBody>
                    <a:bodyPr/>
                    <a:lstStyle/>
                    <a:p>
                      <a:pPr marL="0" indent="0">
                        <a:buFont typeface="Arial" panose="020B0604020202020204" pitchFamily="34" charset="0"/>
                        <a:buNone/>
                      </a:pPr>
                      <a:r>
                        <a:rPr kumimoji="1" lang="ja-JP" altLang="en-US" sz="1100" dirty="0"/>
                        <a:t>補助金事業の事務局や事業管理機関等の運営責任者</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784846967"/>
                  </a:ext>
                </a:extLst>
              </a:tr>
              <a:tr h="452120">
                <a:tc rowSpan="2">
                  <a:txBody>
                    <a:bodyPr/>
                    <a:lstStyle/>
                    <a:p>
                      <a:pPr algn="ctr" fontAlgn="ctr"/>
                      <a:r>
                        <a:rPr lang="en-US" altLang="ja-JP" sz="1200" b="1" i="0" u="none" strike="noStrike" dirty="0">
                          <a:solidFill>
                            <a:srgbClr val="000000"/>
                          </a:solidFill>
                          <a:effectLst/>
                          <a:latin typeface="+mn-ea"/>
                          <a:ea typeface="+mn-ea"/>
                        </a:rPr>
                        <a:t>OP CIP</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indent="0">
                        <a:buFont typeface="Arial" panose="020B0604020202020204" pitchFamily="34" charset="0"/>
                        <a:buNone/>
                      </a:pPr>
                      <a:r>
                        <a:rPr kumimoji="1" lang="ja-JP" altLang="en-US" sz="1100" dirty="0"/>
                        <a:t>インターネット利用者</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100" dirty="0">
                          <a:solidFill>
                            <a:schemeClr val="accent1"/>
                          </a:solidFill>
                        </a:rPr>
                        <a:t>インターネット広告の信用度が低くアクセスしたくない、アクセスすると被害に遭う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rowSpan="2">
                  <a:txBody>
                    <a:bodyPr/>
                    <a:lstStyle/>
                    <a:p>
                      <a:pPr marL="171450" indent="-171450">
                        <a:buFont typeface="Arial" panose="020B0604020202020204" pitchFamily="34" charset="0"/>
                        <a:buChar char="•"/>
                      </a:pPr>
                      <a:r>
                        <a:rPr kumimoji="1" lang="ja-JP" altLang="en-US" sz="1100" dirty="0"/>
                        <a:t>インターネット広告の健全性を向上させることで、生活者、広告主の双方に安心をもたらす</a:t>
                      </a:r>
                    </a:p>
                    <a:p>
                      <a:pPr marL="171450" indent="-171450">
                        <a:buFont typeface="Arial" panose="020B0604020202020204" pitchFamily="34" charset="0"/>
                        <a:buChar char="•"/>
                      </a:pPr>
                      <a:endParaRPr kumimoji="1" lang="ja-JP" altLang="en-US" sz="1100" dirty="0"/>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955303921"/>
                  </a:ext>
                </a:extLst>
              </a:tr>
              <a:tr h="403860">
                <a:tc vMerge="1">
                  <a:txBody>
                    <a:bodyPr/>
                    <a:lstStyle/>
                    <a:p>
                      <a:endParaRPr kumimoji="1" lang="ja-JP" altLang="en-US"/>
                    </a:p>
                  </a:txBody>
                  <a:tcPr>
                    <a:lnT w="12700" cap="flat" cmpd="sng" algn="ctr">
                      <a:solidFill>
                        <a:schemeClr val="bg1">
                          <a:lumMod val="50000"/>
                        </a:schemeClr>
                      </a:solidFill>
                      <a:prstDash val="solid"/>
                      <a:round/>
                      <a:headEnd type="none" w="med" len="med"/>
                      <a:tailEnd type="none" w="med" len="med"/>
                    </a:lnT>
                  </a:tcPr>
                </a:tc>
                <a:tc>
                  <a:txBody>
                    <a:bodyPr/>
                    <a:lstStyle/>
                    <a:p>
                      <a:r>
                        <a:rPr kumimoji="1" lang="ja-JP" altLang="en-US" sz="1100" dirty="0"/>
                        <a:t>インターネット広告利用企業</a:t>
                      </a:r>
                      <a:endParaRPr kumimoji="1" lang="ja-JP" altLang="en-US" dirty="0"/>
                    </a:p>
                  </a:txBody>
                  <a:tcP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dirty="0">
                          <a:solidFill>
                            <a:schemeClr val="accent1"/>
                          </a:solidFill>
                        </a:rPr>
                        <a:t>アドフラウドやフェイクニュース</a:t>
                      </a:r>
                      <a:r>
                        <a:rPr kumimoji="1" lang="ja-JP" altLang="en-US" sz="1100" dirty="0"/>
                        <a:t>によるブランドリスクの棄損</a:t>
                      </a:r>
                    </a:p>
                    <a:p>
                      <a:pPr marL="171450" indent="-171450">
                        <a:buFont typeface="Arial" panose="020B0604020202020204" pitchFamily="34" charset="0"/>
                        <a:buChar char="•"/>
                      </a:pPr>
                      <a:endParaRPr kumimoji="1" lang="ja-JP" alt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vMerge="1">
                  <a:txBody>
                    <a:bodyPr/>
                    <a:lstStyle/>
                    <a:p>
                      <a:endParaRPr kumimoji="1" lang="ja-JP" altLang="en-US"/>
                    </a:p>
                  </a:txBody>
                  <a:tcPr>
                    <a:lnL w="12700" cap="flat" cmpd="sng" algn="ctr">
                      <a:solidFill>
                        <a:schemeClr val="bg1"/>
                      </a:solidFill>
                      <a:prstDash val="solid"/>
                      <a:round/>
                      <a:headEnd type="none" w="med" len="med"/>
                      <a:tailEnd type="none" w="med" len="med"/>
                    </a:lnL>
                    <a:lnT w="12700" cap="flat" cmpd="sng" algn="ctr">
                      <a:solidFill>
                        <a:schemeClr val="bg1">
                          <a:lumMod val="50000"/>
                        </a:schemeClr>
                      </a:solidFill>
                      <a:prstDash val="solid"/>
                      <a:round/>
                      <a:headEnd type="none" w="med" len="med"/>
                      <a:tailEnd type="none" w="med" len="med"/>
                    </a:lnT>
                  </a:tcPr>
                </a:tc>
                <a:extLst>
                  <a:ext uri="{0D108BD9-81ED-4DB2-BD59-A6C34878D82A}">
                    <a16:rowId xmlns:a16="http://schemas.microsoft.com/office/drawing/2014/main" val="4179196526"/>
                  </a:ext>
                </a:extLst>
              </a:tr>
            </a:tbl>
          </a:graphicData>
        </a:graphic>
      </p:graphicFrame>
      <p:sp>
        <p:nvSpPr>
          <p:cNvPr id="8" name="正方形/長方形 7">
            <a:extLst>
              <a:ext uri="{FF2B5EF4-FFF2-40B4-BE49-F238E27FC236}">
                <a16:creationId xmlns:a16="http://schemas.microsoft.com/office/drawing/2014/main" id="{95750B02-AFFC-CC73-4E09-3340C0D5714B}"/>
              </a:ext>
            </a:extLst>
          </p:cNvPr>
          <p:cNvSpPr/>
          <p:nvPr/>
        </p:nvSpPr>
        <p:spPr>
          <a:xfrm>
            <a:off x="5811865" y="139062"/>
            <a:ext cx="2371492" cy="234681"/>
          </a:xfrm>
          <a:prstGeom prst="rect">
            <a:avLst/>
          </a:prstGeom>
          <a:solidFill>
            <a:schemeClr val="accent1"/>
          </a:solidFill>
          <a:ln w="1270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en-US" altLang="ja-JP" sz="1400" dirty="0">
                <a:solidFill>
                  <a:schemeClr val="bg1"/>
                </a:solidFill>
              </a:rPr>
              <a:t>2023</a:t>
            </a:r>
            <a:r>
              <a:rPr kumimoji="1" lang="ja-JP" altLang="en-US" sz="1400" dirty="0">
                <a:solidFill>
                  <a:schemeClr val="bg1"/>
                </a:solidFill>
              </a:rPr>
              <a:t>年度取組</a:t>
            </a:r>
          </a:p>
        </p:txBody>
      </p:sp>
    </p:spTree>
    <p:extLst>
      <p:ext uri="{BB962C8B-B14F-4D97-AF65-F5344CB8AC3E}">
        <p14:creationId xmlns:p14="http://schemas.microsoft.com/office/powerpoint/2010/main" val="41553248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210EF3E-A505-8021-DFB0-300AC8C97CF1}"/>
              </a:ext>
            </a:extLst>
          </p:cNvPr>
          <p:cNvSpPr>
            <a:spLocks noGrp="1"/>
          </p:cNvSpPr>
          <p:nvPr>
            <p:ph type="title"/>
          </p:nvPr>
        </p:nvSpPr>
        <p:spPr/>
        <p:txBody>
          <a:bodyPr/>
          <a:lstStyle/>
          <a:p>
            <a:r>
              <a:rPr kumimoji="1" lang="en-US" altLang="ja-JP" dirty="0"/>
              <a:t>4.2. </a:t>
            </a:r>
            <a:r>
              <a:rPr kumimoji="1" lang="ja-JP" altLang="en-US" dirty="0"/>
              <a:t>実証ユースケース実現時の経済効果</a:t>
            </a:r>
          </a:p>
        </p:txBody>
      </p:sp>
      <p:sp>
        <p:nvSpPr>
          <p:cNvPr id="6" name="テキスト プレースホルダー 2">
            <a:extLst>
              <a:ext uri="{FF2B5EF4-FFF2-40B4-BE49-F238E27FC236}">
                <a16:creationId xmlns:a16="http://schemas.microsoft.com/office/drawing/2014/main" id="{17C10E1D-139E-10FC-814E-0B2BF5C7A37B}"/>
              </a:ext>
            </a:extLst>
          </p:cNvPr>
          <p:cNvSpPr>
            <a:spLocks noGrp="1"/>
          </p:cNvSpPr>
          <p:nvPr>
            <p:ph type="body" sz="quarter" idx="10"/>
          </p:nvPr>
        </p:nvSpPr>
        <p:spPr>
          <a:xfrm>
            <a:off x="273050" y="188913"/>
            <a:ext cx="7848600" cy="161583"/>
          </a:xfrm>
        </p:spPr>
        <p:txBody>
          <a:bodyPr/>
          <a:lstStyle/>
          <a:p>
            <a:r>
              <a:rPr lang="en-US" altLang="ja-JP" sz="1050" dirty="0"/>
              <a:t>4.</a:t>
            </a:r>
            <a:r>
              <a:rPr lang="ja-JP" altLang="en-US" dirty="0"/>
              <a:t> 実証事業</a:t>
            </a:r>
            <a:r>
              <a:rPr lang="en-US" altLang="ja-JP" dirty="0"/>
              <a:t>‐</a:t>
            </a:r>
            <a:r>
              <a:rPr lang="ja-JP" altLang="en-US" sz="1050" dirty="0"/>
              <a:t>ビジネスモデル</a:t>
            </a:r>
            <a:endParaRPr kumimoji="1" lang="ja-JP" altLang="en-US" sz="1050" dirty="0"/>
          </a:p>
        </p:txBody>
      </p:sp>
      <p:graphicFrame>
        <p:nvGraphicFramePr>
          <p:cNvPr id="3" name="表 2">
            <a:extLst>
              <a:ext uri="{FF2B5EF4-FFF2-40B4-BE49-F238E27FC236}">
                <a16:creationId xmlns:a16="http://schemas.microsoft.com/office/drawing/2014/main" id="{3F4C4E26-0D86-2048-3B2E-BA3EBC1232B5}"/>
              </a:ext>
            </a:extLst>
          </p:cNvPr>
          <p:cNvGraphicFramePr>
            <a:graphicFrameLocks noGrp="1"/>
          </p:cNvGraphicFramePr>
          <p:nvPr>
            <p:extLst>
              <p:ext uri="{D42A27DB-BD31-4B8C-83A1-F6EECF244321}">
                <p14:modId xmlns:p14="http://schemas.microsoft.com/office/powerpoint/2010/main" val="591442403"/>
              </p:ext>
            </p:extLst>
          </p:nvPr>
        </p:nvGraphicFramePr>
        <p:xfrm>
          <a:off x="273050" y="1201020"/>
          <a:ext cx="9323846" cy="5226276"/>
        </p:xfrm>
        <a:graphic>
          <a:graphicData uri="http://schemas.openxmlformats.org/drawingml/2006/table">
            <a:tbl>
              <a:tblPr>
                <a:tableStyleId>{5C22544A-7EE6-4342-B048-85BDC9FD1C3A}</a:tableStyleId>
              </a:tblPr>
              <a:tblGrid>
                <a:gridCol w="1086786">
                  <a:extLst>
                    <a:ext uri="{9D8B030D-6E8A-4147-A177-3AD203B41FA5}">
                      <a16:colId xmlns:a16="http://schemas.microsoft.com/office/drawing/2014/main" val="2198383193"/>
                    </a:ext>
                  </a:extLst>
                </a:gridCol>
                <a:gridCol w="967828">
                  <a:extLst>
                    <a:ext uri="{9D8B030D-6E8A-4147-A177-3AD203B41FA5}">
                      <a16:colId xmlns:a16="http://schemas.microsoft.com/office/drawing/2014/main" val="2145234781"/>
                    </a:ext>
                  </a:extLst>
                </a:gridCol>
                <a:gridCol w="4417174">
                  <a:extLst>
                    <a:ext uri="{9D8B030D-6E8A-4147-A177-3AD203B41FA5}">
                      <a16:colId xmlns:a16="http://schemas.microsoft.com/office/drawing/2014/main" val="2639698604"/>
                    </a:ext>
                  </a:extLst>
                </a:gridCol>
                <a:gridCol w="950686">
                  <a:extLst>
                    <a:ext uri="{9D8B030D-6E8A-4147-A177-3AD203B41FA5}">
                      <a16:colId xmlns:a16="http://schemas.microsoft.com/office/drawing/2014/main" val="344717924"/>
                    </a:ext>
                  </a:extLst>
                </a:gridCol>
                <a:gridCol w="950686">
                  <a:extLst>
                    <a:ext uri="{9D8B030D-6E8A-4147-A177-3AD203B41FA5}">
                      <a16:colId xmlns:a16="http://schemas.microsoft.com/office/drawing/2014/main" val="2093447801"/>
                    </a:ext>
                  </a:extLst>
                </a:gridCol>
                <a:gridCol w="950686">
                  <a:extLst>
                    <a:ext uri="{9D8B030D-6E8A-4147-A177-3AD203B41FA5}">
                      <a16:colId xmlns:a16="http://schemas.microsoft.com/office/drawing/2014/main" val="14212273"/>
                    </a:ext>
                  </a:extLst>
                </a:gridCol>
              </a:tblGrid>
              <a:tr h="173998">
                <a:tc rowSpan="2">
                  <a:txBody>
                    <a:bodyPr/>
                    <a:lstStyle/>
                    <a:p>
                      <a:pPr algn="ctr" fontAlgn="ctr"/>
                      <a:r>
                        <a:rPr lang="ja-JP" altLang="en-US" sz="1200" b="1" u="none" strike="noStrike" dirty="0">
                          <a:solidFill>
                            <a:schemeClr val="bg1"/>
                          </a:solidFill>
                          <a:effectLst/>
                          <a:latin typeface="+mn-ea"/>
                          <a:ea typeface="+mn-ea"/>
                        </a:rPr>
                        <a:t>代表機関</a:t>
                      </a:r>
                      <a:endParaRPr lang="ja-JP" altLang="en-US" sz="1200" b="1" i="0" u="none" strike="noStrike" dirty="0">
                        <a:solidFill>
                          <a:schemeClr val="bg1"/>
                        </a:solidFill>
                        <a:effectLst/>
                        <a:latin typeface="+mn-ea"/>
                        <a:ea typeface="+mn-ea"/>
                      </a:endParaRPr>
                    </a:p>
                  </a:txBody>
                  <a:tcPr marL="0" marR="0" marT="0" marB="0" anchor="ctr">
                    <a:lnB w="12700" cap="flat" cmpd="sng" algn="ctr">
                      <a:solidFill>
                        <a:schemeClr val="bg1">
                          <a:lumMod val="75000"/>
                        </a:schemeClr>
                      </a:solidFill>
                      <a:prstDash val="solid"/>
                      <a:round/>
                      <a:headEnd type="none" w="med" len="med"/>
                      <a:tailEnd type="none" w="med" len="med"/>
                    </a:lnB>
                    <a:solidFill>
                      <a:schemeClr val="accent1"/>
                    </a:solidFill>
                  </a:tcPr>
                </a:tc>
                <a:tc rowSpan="2">
                  <a:txBody>
                    <a:bodyPr/>
                    <a:lstStyle/>
                    <a:p>
                      <a:pPr algn="ctr" fontAlgn="ctr"/>
                      <a:r>
                        <a:rPr lang="ja-JP" altLang="en-US" sz="1200" b="1" u="none" strike="noStrike" dirty="0">
                          <a:solidFill>
                            <a:schemeClr val="bg1"/>
                          </a:solidFill>
                          <a:effectLst/>
                          <a:latin typeface="+mn-ea"/>
                          <a:ea typeface="+mn-ea"/>
                        </a:rPr>
                        <a:t>業界</a:t>
                      </a:r>
                      <a:endParaRPr lang="ja-JP" altLang="en-US" sz="1200" b="1" i="0" u="none" strike="noStrike" dirty="0">
                        <a:solidFill>
                          <a:schemeClr val="bg1"/>
                        </a:solidFill>
                        <a:effectLst/>
                        <a:latin typeface="+mn-ea"/>
                        <a:ea typeface="+mn-ea"/>
                      </a:endParaRPr>
                    </a:p>
                  </a:txBody>
                  <a:tcPr marL="0" marR="0" marT="0" marB="0" anchor="ctr">
                    <a:lnB w="12700" cap="flat" cmpd="sng" algn="ctr">
                      <a:solidFill>
                        <a:schemeClr val="bg1">
                          <a:lumMod val="75000"/>
                        </a:schemeClr>
                      </a:solidFill>
                      <a:prstDash val="solid"/>
                      <a:round/>
                      <a:headEnd type="none" w="med" len="med"/>
                      <a:tailEnd type="none" w="med" len="med"/>
                    </a:lnB>
                    <a:solidFill>
                      <a:schemeClr val="accent1"/>
                    </a:solidFill>
                  </a:tcPr>
                </a:tc>
                <a:tc rowSpan="2">
                  <a:txBody>
                    <a:bodyPr/>
                    <a:lstStyle/>
                    <a:p>
                      <a:pPr algn="ctr" fontAlgn="ctr"/>
                      <a:r>
                        <a:rPr lang="ja-JP" altLang="en-US" sz="1200" b="1" i="0" u="none" strike="noStrike" dirty="0">
                          <a:solidFill>
                            <a:schemeClr val="bg1"/>
                          </a:solidFill>
                          <a:effectLst/>
                          <a:latin typeface="+mn-ea"/>
                          <a:ea typeface="+mn-ea"/>
                        </a:rPr>
                        <a:t>経済効果・市場規模（事業者試算）</a:t>
                      </a:r>
                    </a:p>
                  </a:txBody>
                  <a:tcPr marL="0" marR="0" marT="0" marB="0" anchor="ctr">
                    <a:lnB w="12700" cap="flat" cmpd="sng" algn="ctr">
                      <a:solidFill>
                        <a:schemeClr val="bg1">
                          <a:lumMod val="75000"/>
                        </a:schemeClr>
                      </a:solidFill>
                      <a:prstDash val="solid"/>
                      <a:round/>
                      <a:headEnd type="none" w="med" len="med"/>
                      <a:tailEnd type="none" w="med" len="med"/>
                    </a:lnB>
                    <a:solidFill>
                      <a:schemeClr val="accent1"/>
                    </a:solidFill>
                  </a:tcPr>
                </a:tc>
                <a:tc gridSpan="3">
                  <a:txBody>
                    <a:bodyPr/>
                    <a:lstStyle/>
                    <a:p>
                      <a:pPr algn="ctr" fontAlgn="ctr"/>
                      <a:r>
                        <a:rPr lang="ja-JP" altLang="en-US" sz="1200" b="1" i="0" u="none" strike="noStrike" dirty="0">
                          <a:solidFill>
                            <a:schemeClr val="bg1"/>
                          </a:solidFill>
                          <a:effectLst/>
                          <a:latin typeface="+mn-ea"/>
                          <a:ea typeface="+mn-ea"/>
                        </a:rPr>
                        <a:t>効果の分類</a:t>
                      </a:r>
                    </a:p>
                  </a:txBody>
                  <a:tcPr marL="0" marR="0" marT="0" marB="0" anchor="ctr">
                    <a:lnB w="12700" cap="flat" cmpd="sng" algn="ctr">
                      <a:solidFill>
                        <a:schemeClr val="bg1"/>
                      </a:solidFill>
                      <a:prstDash val="solid"/>
                      <a:round/>
                      <a:headEnd type="none" w="med" len="med"/>
                      <a:tailEnd type="none" w="med" len="med"/>
                    </a:lnB>
                    <a:solidFill>
                      <a:schemeClr val="accent1"/>
                    </a:solidFill>
                  </a:tcPr>
                </a:tc>
                <a:tc hMerge="1">
                  <a:txBody>
                    <a:bodyPr/>
                    <a:lstStyle/>
                    <a:p>
                      <a:pPr algn="ctr" fontAlgn="ctr"/>
                      <a:endParaRPr lang="ja-JP" altLang="en-US" sz="1200" b="1" i="0" u="none" strike="noStrike" dirty="0">
                        <a:solidFill>
                          <a:schemeClr val="bg1"/>
                        </a:solidFill>
                        <a:effectLst/>
                        <a:latin typeface="+mn-ea"/>
                        <a:ea typeface="+mn-ea"/>
                      </a:endParaRPr>
                    </a:p>
                  </a:txBody>
                  <a:tcPr marL="0" marR="0" marT="0" marB="0" anchor="ctr">
                    <a:lnB w="12700" cap="flat" cmpd="sng" algn="ctr">
                      <a:solidFill>
                        <a:schemeClr val="bg1">
                          <a:lumMod val="75000"/>
                        </a:schemeClr>
                      </a:solidFill>
                      <a:prstDash val="solid"/>
                      <a:round/>
                      <a:headEnd type="none" w="med" len="med"/>
                      <a:tailEnd type="none" w="med" len="med"/>
                    </a:lnB>
                    <a:solidFill>
                      <a:schemeClr val="accent1"/>
                    </a:solidFill>
                  </a:tcPr>
                </a:tc>
                <a:tc hMerge="1">
                  <a:txBody>
                    <a:bodyPr/>
                    <a:lstStyle/>
                    <a:p>
                      <a:pPr algn="ctr" fontAlgn="ctr"/>
                      <a:endParaRPr lang="ja-JP" altLang="en-US" sz="1200" b="1" i="0" u="none" strike="noStrike" dirty="0">
                        <a:solidFill>
                          <a:schemeClr val="bg1"/>
                        </a:solidFill>
                        <a:effectLst/>
                        <a:latin typeface="+mn-ea"/>
                        <a:ea typeface="+mn-ea"/>
                      </a:endParaRPr>
                    </a:p>
                  </a:txBody>
                  <a:tcPr marL="0" marR="0" marT="0" marB="0" anchor="ctr">
                    <a:lnB w="12700" cap="flat" cmpd="sng" algn="ctr">
                      <a:solidFill>
                        <a:schemeClr val="bg1">
                          <a:lumMod val="75000"/>
                        </a:schemeClr>
                      </a:solidFill>
                      <a:prstDash val="solid"/>
                      <a:round/>
                      <a:headEnd type="none" w="med" len="med"/>
                      <a:tailEnd type="none" w="med" len="med"/>
                    </a:lnB>
                    <a:solidFill>
                      <a:schemeClr val="accent1"/>
                    </a:solidFill>
                  </a:tcPr>
                </a:tc>
                <a:extLst>
                  <a:ext uri="{0D108BD9-81ED-4DB2-BD59-A6C34878D82A}">
                    <a16:rowId xmlns:a16="http://schemas.microsoft.com/office/drawing/2014/main" val="78677057"/>
                  </a:ext>
                </a:extLst>
              </a:tr>
              <a:tr h="173998">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ctr" fontAlgn="ctr"/>
                      <a:r>
                        <a:rPr lang="en-US" altLang="ja-JP" sz="1200" b="1" i="0" u="none" strike="noStrike" dirty="0">
                          <a:solidFill>
                            <a:schemeClr val="bg1"/>
                          </a:solidFill>
                          <a:effectLst/>
                          <a:latin typeface="+mn-ea"/>
                          <a:ea typeface="+mn-ea"/>
                        </a:rPr>
                        <a:t>A.</a:t>
                      </a:r>
                      <a:r>
                        <a:rPr lang="ja-JP" altLang="en-US" sz="1200" b="1" i="0" u="none" strike="noStrike" dirty="0">
                          <a:solidFill>
                            <a:schemeClr val="bg1"/>
                          </a:solidFill>
                          <a:effectLst/>
                          <a:latin typeface="+mn-ea"/>
                          <a:ea typeface="+mn-ea"/>
                        </a:rPr>
                        <a:t> リスク抑制</a:t>
                      </a:r>
                      <a:endParaRPr lang="en-US" altLang="ja-JP" sz="1200" b="1" i="0" u="none" strike="noStrike" dirty="0">
                        <a:solidFill>
                          <a:schemeClr val="bg1"/>
                        </a:solidFill>
                        <a:effectLst/>
                        <a:latin typeface="+mn-ea"/>
                        <a:ea typeface="+mn-ea"/>
                      </a:endParaRPr>
                    </a:p>
                  </a:txBody>
                  <a:tcPr marL="0" marR="0" marT="0"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solidFill>
                  </a:tcPr>
                </a:tc>
                <a:tc>
                  <a:txBody>
                    <a:bodyPr/>
                    <a:lstStyle/>
                    <a:p>
                      <a:pPr algn="ctr" fontAlgn="ctr"/>
                      <a:r>
                        <a:rPr lang="en-US" altLang="ja-JP" sz="1200" b="1" i="0" u="none" strike="noStrike" dirty="0">
                          <a:solidFill>
                            <a:schemeClr val="bg1"/>
                          </a:solidFill>
                          <a:effectLst/>
                          <a:latin typeface="+mn-ea"/>
                          <a:ea typeface="+mn-ea"/>
                        </a:rPr>
                        <a:t>B. </a:t>
                      </a:r>
                      <a:r>
                        <a:rPr lang="ja-JP" altLang="en-US" sz="1200" b="1" i="0" u="none" strike="noStrike" dirty="0">
                          <a:solidFill>
                            <a:schemeClr val="bg1"/>
                          </a:solidFill>
                          <a:effectLst/>
                          <a:latin typeface="+mn-ea"/>
                          <a:ea typeface="+mn-ea"/>
                        </a:rPr>
                        <a:t>コスト削減</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solidFill>
                  </a:tcPr>
                </a:tc>
                <a:tc>
                  <a:txBody>
                    <a:bodyPr/>
                    <a:lstStyle/>
                    <a:p>
                      <a:pPr algn="ctr" fontAlgn="ctr"/>
                      <a:r>
                        <a:rPr lang="en-US" altLang="ja-JP" sz="1200" b="1" i="0" u="none" strike="noStrike" dirty="0">
                          <a:solidFill>
                            <a:schemeClr val="bg1"/>
                          </a:solidFill>
                          <a:effectLst/>
                          <a:latin typeface="+mn-ea"/>
                          <a:ea typeface="+mn-ea"/>
                        </a:rPr>
                        <a:t>C. </a:t>
                      </a:r>
                      <a:r>
                        <a:rPr lang="ja-JP" altLang="en-US" sz="1200" b="1" i="0" u="none" strike="noStrike" dirty="0">
                          <a:solidFill>
                            <a:schemeClr val="bg1"/>
                          </a:solidFill>
                          <a:effectLst/>
                          <a:latin typeface="+mn-ea"/>
                          <a:ea typeface="+mn-ea"/>
                        </a:rPr>
                        <a:t>売上拡大</a:t>
                      </a:r>
                      <a:endParaRPr lang="en-US" altLang="ja-JP" sz="1200" b="1" i="0" u="none" strike="noStrike" dirty="0">
                        <a:solidFill>
                          <a:schemeClr val="bg1"/>
                        </a:solidFill>
                        <a:effectLst/>
                        <a:latin typeface="+mn-ea"/>
                        <a:ea typeface="+mn-ea"/>
                      </a:endParaRPr>
                    </a:p>
                  </a:txBody>
                  <a:tcPr marL="0" marR="0" marT="0"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solidFill>
                  </a:tcPr>
                </a:tc>
                <a:extLst>
                  <a:ext uri="{0D108BD9-81ED-4DB2-BD59-A6C34878D82A}">
                    <a16:rowId xmlns:a16="http://schemas.microsoft.com/office/drawing/2014/main" val="3813304204"/>
                  </a:ext>
                </a:extLst>
              </a:tr>
              <a:tr h="405043">
                <a:tc>
                  <a:txBody>
                    <a:bodyPr/>
                    <a:lstStyle/>
                    <a:p>
                      <a:pPr algn="ctr" fontAlgn="ctr"/>
                      <a:r>
                        <a:rPr lang="en-US" sz="1200" b="1" u="none" strike="noStrike" dirty="0">
                          <a:effectLst/>
                          <a:latin typeface="+mn-ea"/>
                          <a:ea typeface="+mn-ea"/>
                        </a:rPr>
                        <a:t>DataSign</a:t>
                      </a:r>
                      <a:endParaRPr lang="en-US" sz="1200" b="1" i="0" u="none" strike="noStrike" dirty="0">
                        <a:solidFill>
                          <a:srgbClr val="000000"/>
                        </a:solidFill>
                        <a:effectLst/>
                        <a:latin typeface="+mn-ea"/>
                        <a:ea typeface="+mn-ea"/>
                      </a:endParaRPr>
                    </a:p>
                  </a:txBody>
                  <a:tcPr marL="0" marR="0" marT="0" marB="0" anchor="ctr">
                    <a:lnL w="12700" cap="flat" cmpd="sng" algn="ctr">
                      <a:solidFill>
                        <a:schemeClr val="bg1">
                          <a:lumMod val="50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rowSpan="2">
                  <a:txBody>
                    <a:bodyPr/>
                    <a:lstStyle/>
                    <a:p>
                      <a:pPr algn="ctr" fontAlgn="ctr"/>
                      <a:r>
                        <a:rPr lang="ja-JP" altLang="en-US" sz="1200" b="0" i="0" u="none" strike="noStrike" dirty="0">
                          <a:solidFill>
                            <a:srgbClr val="000000"/>
                          </a:solidFill>
                          <a:effectLst/>
                          <a:latin typeface="+mn-ea"/>
                          <a:ea typeface="+mn-ea"/>
                        </a:rPr>
                        <a:t>個人</a:t>
                      </a:r>
                    </a:p>
                  </a:txBody>
                  <a:tcPr marL="0" marR="0" marT="0" marB="0" anchor="ctr">
                    <a:lnT w="12700" cap="flat" cmpd="sng" algn="ctr">
                      <a:solidFill>
                        <a:schemeClr val="bg1">
                          <a:lumMod val="7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ja-JP" altLang="en-US" sz="1050" b="0" i="0" u="none" strike="noStrike" dirty="0">
                          <a:solidFill>
                            <a:srgbClr val="000000"/>
                          </a:solidFill>
                          <a:effectLst/>
                          <a:latin typeface="+mn-ea"/>
                          <a:ea typeface="+mn-ea"/>
                        </a:rPr>
                        <a:t>オンラインコミュニケーション市場の活性化による効果</a:t>
                      </a:r>
                      <a:endParaRPr lang="en-US" altLang="ja-JP" sz="1050" b="0" i="0" u="none" strike="noStrike" dirty="0">
                        <a:solidFill>
                          <a:srgbClr val="000000"/>
                        </a:solidFill>
                        <a:effectLst/>
                        <a:latin typeface="+mn-ea"/>
                        <a:ea typeface="+mn-ea"/>
                      </a:endParaRPr>
                    </a:p>
                    <a:p>
                      <a:pPr algn="l" fontAlgn="ctr"/>
                      <a:r>
                        <a:rPr lang="ja-JP" altLang="en-US" sz="1050" b="0" i="0" u="none" strike="noStrike" dirty="0">
                          <a:solidFill>
                            <a:srgbClr val="000000"/>
                          </a:solidFill>
                          <a:effectLst/>
                          <a:latin typeface="+mn-ea"/>
                          <a:ea typeface="+mn-ea"/>
                        </a:rPr>
                        <a:t>（</a:t>
                      </a:r>
                      <a:r>
                        <a:rPr lang="en-US" altLang="ja-JP" sz="1050" b="0" i="0" u="none" strike="noStrike" dirty="0">
                          <a:solidFill>
                            <a:srgbClr val="000000"/>
                          </a:solidFill>
                          <a:effectLst/>
                          <a:latin typeface="+mn-ea"/>
                          <a:ea typeface="+mn-ea"/>
                        </a:rPr>
                        <a:t>2028</a:t>
                      </a:r>
                      <a:r>
                        <a:rPr lang="ja-JP" altLang="en-US" sz="1050" b="0" i="0" u="none" strike="noStrike" dirty="0">
                          <a:solidFill>
                            <a:srgbClr val="000000"/>
                          </a:solidFill>
                          <a:effectLst/>
                          <a:latin typeface="+mn-ea"/>
                          <a:ea typeface="+mn-ea"/>
                        </a:rPr>
                        <a:t>年に海外：</a:t>
                      </a:r>
                      <a:r>
                        <a:rPr lang="en-US" altLang="ja-JP" sz="1050" b="1" i="0" u="none" strike="noStrike" dirty="0">
                          <a:solidFill>
                            <a:schemeClr val="accent1"/>
                          </a:solidFill>
                          <a:effectLst/>
                          <a:latin typeface="+mn-ea"/>
                          <a:ea typeface="+mn-ea"/>
                        </a:rPr>
                        <a:t>5-6</a:t>
                      </a:r>
                      <a:r>
                        <a:rPr lang="ja-JP" altLang="en-US" sz="1050" b="1" i="0" u="none" strike="noStrike" dirty="0">
                          <a:solidFill>
                            <a:schemeClr val="accent1"/>
                          </a:solidFill>
                          <a:effectLst/>
                          <a:latin typeface="+mn-ea"/>
                          <a:ea typeface="+mn-ea"/>
                        </a:rPr>
                        <a:t>兆円</a:t>
                      </a:r>
                      <a:r>
                        <a:rPr lang="ja-JP" altLang="en-US" sz="1050" b="0" i="0" u="none" strike="noStrike" dirty="0">
                          <a:solidFill>
                            <a:srgbClr val="000000"/>
                          </a:solidFill>
                          <a:effectLst/>
                          <a:latin typeface="+mn-ea"/>
                          <a:ea typeface="+mn-ea"/>
                        </a:rPr>
                        <a:t>、国内：</a:t>
                      </a:r>
                      <a:r>
                        <a:rPr lang="ja-JP" altLang="en-US" sz="1050" b="1" i="0" u="none" strike="noStrike" dirty="0">
                          <a:solidFill>
                            <a:schemeClr val="accent1"/>
                          </a:solidFill>
                          <a:effectLst/>
                          <a:latin typeface="+mn-ea"/>
                          <a:ea typeface="+mn-ea"/>
                        </a:rPr>
                        <a:t>約</a:t>
                      </a:r>
                      <a:r>
                        <a:rPr lang="en-US" altLang="ja-JP" sz="1050" b="1" i="0" u="none" strike="noStrike" dirty="0">
                          <a:solidFill>
                            <a:schemeClr val="accent1"/>
                          </a:solidFill>
                          <a:effectLst/>
                          <a:latin typeface="+mn-ea"/>
                          <a:ea typeface="+mn-ea"/>
                        </a:rPr>
                        <a:t>3,500</a:t>
                      </a:r>
                      <a:r>
                        <a:rPr lang="ja-JP" altLang="en-US" sz="1050" b="1" i="0" u="none" strike="noStrike" dirty="0">
                          <a:solidFill>
                            <a:schemeClr val="accent1"/>
                          </a:solidFill>
                          <a:effectLst/>
                          <a:latin typeface="+mn-ea"/>
                          <a:ea typeface="+mn-ea"/>
                        </a:rPr>
                        <a:t>億円</a:t>
                      </a:r>
                      <a:r>
                        <a:rPr lang="ja-JP" altLang="en-US" sz="1050" b="0" i="0" u="none" strike="noStrike" dirty="0">
                          <a:solidFill>
                            <a:srgbClr val="000000"/>
                          </a:solidFill>
                          <a:effectLst/>
                          <a:latin typeface="+mn-ea"/>
                          <a:ea typeface="+mn-ea"/>
                        </a:rPr>
                        <a:t>）</a:t>
                      </a:r>
                    </a:p>
                  </a:txBody>
                  <a:tcPr marL="0" marR="0" marT="0" marB="0" anchor="ctr">
                    <a:lnR w="12700" cap="flat" cmpd="sng" algn="ctr">
                      <a:solidFill>
                        <a:schemeClr val="bg1">
                          <a:lumMod val="50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200" b="0" i="0" u="none" strike="noStrike">
                          <a:solidFill>
                            <a:srgbClr val="000000"/>
                          </a:solidFill>
                          <a:effectLst/>
                          <a:latin typeface="+mn-ea"/>
                          <a:ea typeface="+mn-ea"/>
                        </a:rPr>
                        <a:t>ー</a:t>
                      </a:r>
                      <a:endParaRPr lang="ja-JP" altLang="en-US" sz="1200" b="0" i="0" u="none" strike="noStrike" dirty="0">
                        <a:solidFill>
                          <a:srgbClr val="000000"/>
                        </a:solidFill>
                        <a:effectLst/>
                        <a:latin typeface="+mn-ea"/>
                        <a:ea typeface="+mn-ea"/>
                      </a:endParaRP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fontAlgn="ctr"/>
                      <a:r>
                        <a:rPr lang="ja-JP" altLang="en-US" sz="1200" b="0" i="0" u="none" strike="noStrike">
                          <a:solidFill>
                            <a:srgbClr val="000000"/>
                          </a:solidFill>
                          <a:effectLst/>
                          <a:latin typeface="+mn-ea"/>
                          <a:ea typeface="+mn-ea"/>
                        </a:rPr>
                        <a:t>ー</a:t>
                      </a:r>
                      <a:endParaRPr lang="ja-JP" altLang="en-US" sz="1200" b="0" i="0" u="none" strike="noStrike" dirty="0">
                        <a:solidFill>
                          <a:srgbClr val="000000"/>
                        </a:solidFill>
                        <a:effectLst/>
                        <a:latin typeface="+mn-ea"/>
                        <a:ea typeface="+mn-ea"/>
                      </a:endParaRP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200" b="0" i="0" u="none" strike="noStrike">
                          <a:solidFill>
                            <a:srgbClr val="000000"/>
                          </a:solidFill>
                          <a:effectLst/>
                          <a:latin typeface="+mn-ea"/>
                          <a:ea typeface="+mn-ea"/>
                        </a:rPr>
                        <a:t>✓</a:t>
                      </a:r>
                      <a:endParaRPr lang="ja-JP" altLang="en-US" sz="1200" b="0" i="0" u="none" strike="noStrike" dirty="0">
                        <a:solidFill>
                          <a:srgbClr val="000000"/>
                        </a:solidFill>
                        <a:effectLst/>
                        <a:latin typeface="+mn-ea"/>
                        <a:ea typeface="+mn-ea"/>
                      </a:endParaRP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562223151"/>
                  </a:ext>
                </a:extLst>
              </a:tr>
              <a:tr h="405043">
                <a:tc>
                  <a:txBody>
                    <a:bodyPr/>
                    <a:lstStyle/>
                    <a:p>
                      <a:pPr algn="ctr" fontAlgn="ctr"/>
                      <a:r>
                        <a:rPr lang="en-US" altLang="ja-JP" sz="1200" b="1" i="0" u="none" strike="noStrike" dirty="0">
                          <a:solidFill>
                            <a:srgbClr val="000000"/>
                          </a:solidFill>
                          <a:effectLst/>
                          <a:latin typeface="+mn-ea"/>
                          <a:ea typeface="+mn-ea"/>
                        </a:rPr>
                        <a:t>DNP</a:t>
                      </a:r>
                      <a:endParaRPr lang="ja-JP" altLang="en-US" sz="1200" b="1" i="0" u="none" strike="noStrike" dirty="0">
                        <a:solidFill>
                          <a:srgbClr val="000000"/>
                        </a:solidFill>
                        <a:effectLst/>
                        <a:latin typeface="+mn-ea"/>
                        <a:ea typeface="+mn-ea"/>
                      </a:endParaRPr>
                    </a:p>
                  </a:txBody>
                  <a:tcPr marL="0" marR="0" marT="0" marB="0" anchor="ctr">
                    <a:lnL w="12700" cap="flat" cmpd="sng" algn="ctr">
                      <a:solidFill>
                        <a:schemeClr val="bg1">
                          <a:lumMod val="50000"/>
                        </a:schemeClr>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vMerge="1">
                  <a:txBody>
                    <a:bodyPr/>
                    <a:lstStyle/>
                    <a:p>
                      <a:pPr algn="ctr" fontAlgn="ctr"/>
                      <a:endParaRPr lang="ja-JP" altLang="en-US" sz="9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ja-JP" altLang="en-US" sz="1050" b="0" i="0" u="none" strike="noStrike" dirty="0">
                          <a:solidFill>
                            <a:srgbClr val="000000"/>
                          </a:solidFill>
                          <a:effectLst/>
                          <a:latin typeface="+mn-ea"/>
                          <a:ea typeface="+mn-ea"/>
                        </a:rPr>
                        <a:t>共助サービスの高齢者向け支援への浸透</a:t>
                      </a:r>
                      <a:endParaRPr lang="en-US" altLang="ja-JP" sz="1050" b="0" i="0" u="none" strike="noStrike" dirty="0">
                        <a:solidFill>
                          <a:srgbClr val="000000"/>
                        </a:solidFill>
                        <a:effectLst/>
                        <a:latin typeface="+mn-ea"/>
                        <a:ea typeface="+mn-ea"/>
                      </a:endParaRPr>
                    </a:p>
                    <a:p>
                      <a:pPr algn="l" fontAlgn="ctr"/>
                      <a:r>
                        <a:rPr lang="ja-JP" altLang="en-US" sz="1050" b="0" i="0" u="none" strike="noStrike" dirty="0">
                          <a:solidFill>
                            <a:srgbClr val="000000"/>
                          </a:solidFill>
                          <a:effectLst/>
                          <a:latin typeface="+mn-ea"/>
                          <a:ea typeface="+mn-ea"/>
                        </a:rPr>
                        <a:t>（国内高齢者向け市場が</a:t>
                      </a:r>
                      <a:r>
                        <a:rPr lang="en-US" altLang="ja-JP" sz="1050" b="1" i="0" u="none" strike="noStrike" dirty="0">
                          <a:solidFill>
                            <a:schemeClr val="accent1"/>
                          </a:solidFill>
                          <a:effectLst/>
                          <a:latin typeface="+mn-ea"/>
                          <a:ea typeface="+mn-ea"/>
                        </a:rPr>
                        <a:t>101.3</a:t>
                      </a:r>
                      <a:r>
                        <a:rPr lang="ja-JP" altLang="en-US" sz="1050" b="1" i="0" u="none" strike="noStrike" dirty="0">
                          <a:solidFill>
                            <a:schemeClr val="accent1"/>
                          </a:solidFill>
                          <a:effectLst/>
                          <a:latin typeface="+mn-ea"/>
                          <a:ea typeface="+mn-ea"/>
                        </a:rPr>
                        <a:t>兆円</a:t>
                      </a:r>
                      <a:r>
                        <a:rPr lang="ja-JP" altLang="en-US" sz="1050" b="0" i="0" u="none" strike="noStrike" dirty="0">
                          <a:solidFill>
                            <a:srgbClr val="000000"/>
                          </a:solidFill>
                          <a:effectLst/>
                          <a:latin typeface="+mn-ea"/>
                          <a:ea typeface="+mn-ea"/>
                        </a:rPr>
                        <a:t>に拡大すると予測され、その一部を獲得）  </a:t>
                      </a:r>
                    </a:p>
                  </a:txBody>
                  <a:tcPr marL="0" marR="0" marT="0" marB="0" anchor="ctr">
                    <a:lnR w="12700" cap="flat" cmpd="sng" algn="ctr">
                      <a:solidFill>
                        <a:schemeClr val="bg1">
                          <a:lumMod val="50000"/>
                        </a:schemeClr>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200" b="0" i="0" u="none" strike="noStrike" dirty="0">
                          <a:solidFill>
                            <a:srgbClr val="000000"/>
                          </a:solidFill>
                          <a:effectLst/>
                          <a:latin typeface="+mn-ea"/>
                          <a:ea typeface="+mn-ea"/>
                        </a:rPr>
                        <a:t>ー</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fontAlgn="ctr"/>
                      <a:r>
                        <a:rPr lang="ja-JP" altLang="en-US" sz="1200" b="0" i="0" u="none" strike="noStrike" dirty="0">
                          <a:solidFill>
                            <a:srgbClr val="000000"/>
                          </a:solidFill>
                          <a:effectLst/>
                          <a:latin typeface="+mn-ea"/>
                          <a:ea typeface="+mn-ea"/>
                        </a:rPr>
                        <a:t>ー</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200" b="0" i="0" u="none" strike="noStrike">
                          <a:solidFill>
                            <a:srgbClr val="000000"/>
                          </a:solidFill>
                          <a:effectLst/>
                          <a:latin typeface="+mn-ea"/>
                          <a:ea typeface="+mn-ea"/>
                        </a:rPr>
                        <a:t>✓</a:t>
                      </a:r>
                      <a:endParaRPr lang="ja-JP" altLang="en-US" sz="1200" b="0" i="0" u="none" strike="noStrike" dirty="0">
                        <a:solidFill>
                          <a:srgbClr val="000000"/>
                        </a:solidFill>
                        <a:effectLst/>
                        <a:latin typeface="+mn-ea"/>
                        <a:ea typeface="+mn-ea"/>
                      </a:endParaRP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682573914"/>
                  </a:ext>
                </a:extLst>
              </a:tr>
              <a:tr h="405043">
                <a:tc>
                  <a:txBody>
                    <a:bodyPr/>
                    <a:lstStyle/>
                    <a:p>
                      <a:pPr algn="ctr" fontAlgn="ctr"/>
                      <a:r>
                        <a:rPr lang="en-US" altLang="ja-JP" sz="1200" b="1" i="0" u="none" strike="noStrike" dirty="0">
                          <a:solidFill>
                            <a:srgbClr val="000000"/>
                          </a:solidFill>
                          <a:effectLst/>
                          <a:latin typeface="+mn-ea"/>
                          <a:ea typeface="+mn-ea"/>
                        </a:rPr>
                        <a:t>IGS</a:t>
                      </a:r>
                      <a:endParaRPr lang="ja-JP" altLang="en-US" sz="1200" b="1" i="0" u="none" strike="noStrike" dirty="0">
                        <a:solidFill>
                          <a:srgbClr val="000000"/>
                        </a:solidFill>
                        <a:effectLst/>
                        <a:latin typeface="+mn-ea"/>
                        <a:ea typeface="+mn-ea"/>
                      </a:endParaRPr>
                    </a:p>
                  </a:txBody>
                  <a:tcPr marL="0" marR="0" marT="0" marB="0" anchor="ctr">
                    <a:lnL w="12700" cap="flat" cmpd="sng" algn="ctr">
                      <a:solidFill>
                        <a:schemeClr val="bg1">
                          <a:lumMod val="50000"/>
                        </a:schemeClr>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rowSpan="3">
                  <a:txBody>
                    <a:bodyPr/>
                    <a:lstStyle/>
                    <a:p>
                      <a:pPr algn="ctr" fontAlgn="ctr"/>
                      <a:r>
                        <a:rPr lang="ja-JP" altLang="en-US" sz="1200" u="none" strike="noStrike" dirty="0">
                          <a:effectLst/>
                          <a:latin typeface="+mn-ea"/>
                          <a:ea typeface="+mn-ea"/>
                        </a:rPr>
                        <a:t>個人</a:t>
                      </a:r>
                    </a:p>
                    <a:p>
                      <a:pPr algn="ctr" fontAlgn="ctr"/>
                      <a:r>
                        <a:rPr lang="ja-JP" altLang="en-US" sz="1200" u="none" strike="noStrike" dirty="0">
                          <a:effectLst/>
                          <a:latin typeface="+mn-ea"/>
                          <a:ea typeface="+mn-ea"/>
                        </a:rPr>
                        <a:t>（人材）</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ja-JP" altLang="en-US" sz="1050" u="none" strike="noStrike" dirty="0">
                          <a:effectLst/>
                          <a:latin typeface="+mn-ea"/>
                          <a:ea typeface="+mn-ea"/>
                        </a:rPr>
                        <a:t>海外人材と国内企業との人材マッチングによる成功報酬の獲得</a:t>
                      </a:r>
                      <a:endParaRPr lang="en-US" altLang="ja-JP" sz="1050" u="none" strike="noStrike" dirty="0">
                        <a:effectLst/>
                        <a:latin typeface="+mn-ea"/>
                        <a:ea typeface="+mn-ea"/>
                      </a:endParaRPr>
                    </a:p>
                    <a:p>
                      <a:pPr algn="l" fontAlgn="ctr"/>
                      <a:r>
                        <a:rPr lang="ja-JP" altLang="en-US" sz="1050" u="none" strike="noStrike" dirty="0">
                          <a:effectLst/>
                          <a:latin typeface="+mn-ea"/>
                          <a:ea typeface="+mn-ea"/>
                        </a:rPr>
                        <a:t>（</a:t>
                      </a:r>
                      <a:r>
                        <a:rPr lang="en-US" altLang="ja-JP" sz="1050" u="none" strike="noStrike" dirty="0">
                          <a:effectLst/>
                          <a:latin typeface="+mn-ea"/>
                          <a:ea typeface="+mn-ea"/>
                        </a:rPr>
                        <a:t>2030</a:t>
                      </a:r>
                      <a:r>
                        <a:rPr lang="ja-JP" altLang="en-US" sz="1050" u="none" strike="noStrike" dirty="0">
                          <a:effectLst/>
                          <a:latin typeface="+mn-ea"/>
                          <a:ea typeface="+mn-ea"/>
                        </a:rPr>
                        <a:t>年に、</a:t>
                      </a:r>
                      <a:r>
                        <a:rPr lang="en-US" altLang="ja-JP" sz="1050" u="none" strike="noStrike" dirty="0">
                          <a:effectLst/>
                          <a:latin typeface="+mn-ea"/>
                          <a:ea typeface="+mn-ea"/>
                        </a:rPr>
                        <a:t>79</a:t>
                      </a:r>
                      <a:r>
                        <a:rPr lang="ja-JP" altLang="en-US" sz="1050" u="none" strike="noStrike" dirty="0">
                          <a:effectLst/>
                          <a:latin typeface="+mn-ea"/>
                          <a:ea typeface="+mn-ea"/>
                        </a:rPr>
                        <a:t>万人の</a:t>
                      </a:r>
                      <a:r>
                        <a:rPr lang="en-US" altLang="ja-JP" sz="1050" u="none" strike="noStrike" dirty="0">
                          <a:effectLst/>
                          <a:latin typeface="+mn-ea"/>
                          <a:ea typeface="+mn-ea"/>
                        </a:rPr>
                        <a:t>IT</a:t>
                      </a:r>
                      <a:r>
                        <a:rPr lang="ja-JP" altLang="en-US" sz="1050" u="none" strike="noStrike" dirty="0">
                          <a:effectLst/>
                          <a:latin typeface="+mn-ea"/>
                          <a:ea typeface="+mn-ea"/>
                        </a:rPr>
                        <a:t>人材をマッチングする想定で</a:t>
                      </a:r>
                      <a:r>
                        <a:rPr lang="ja-JP" altLang="en-US" sz="1050" b="1" u="none" strike="noStrike" dirty="0">
                          <a:solidFill>
                            <a:schemeClr val="accent1"/>
                          </a:solidFill>
                          <a:effectLst/>
                          <a:latin typeface="+mn-ea"/>
                          <a:ea typeface="+mn-ea"/>
                        </a:rPr>
                        <a:t>約</a:t>
                      </a:r>
                      <a:r>
                        <a:rPr lang="en-US" altLang="ja-JP" sz="1050" b="1" u="none" strike="noStrike" dirty="0">
                          <a:solidFill>
                            <a:schemeClr val="accent1"/>
                          </a:solidFill>
                          <a:effectLst/>
                          <a:latin typeface="+mn-ea"/>
                          <a:ea typeface="+mn-ea"/>
                        </a:rPr>
                        <a:t>9,500</a:t>
                      </a:r>
                      <a:r>
                        <a:rPr lang="ja-JP" altLang="en-US" sz="1050" b="1" u="none" strike="noStrike" dirty="0">
                          <a:solidFill>
                            <a:schemeClr val="accent1"/>
                          </a:solidFill>
                          <a:effectLst/>
                          <a:latin typeface="+mn-ea"/>
                          <a:ea typeface="+mn-ea"/>
                        </a:rPr>
                        <a:t>億円</a:t>
                      </a:r>
                      <a:r>
                        <a:rPr lang="ja-JP" altLang="en-US" sz="1050" u="none" strike="noStrike" dirty="0">
                          <a:effectLst/>
                          <a:latin typeface="+mn-ea"/>
                          <a:ea typeface="+mn-ea"/>
                        </a:rPr>
                        <a:t>）</a:t>
                      </a:r>
                    </a:p>
                  </a:txBody>
                  <a:tcPr marL="0" marR="0" marT="0" marB="0" anchor="ctr">
                    <a:lnR w="12700" cap="flat" cmpd="sng" algn="ctr">
                      <a:solidFill>
                        <a:schemeClr val="bg1">
                          <a:lumMod val="50000"/>
                        </a:schemeClr>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200" b="0" i="0" u="none" strike="noStrike">
                          <a:solidFill>
                            <a:srgbClr val="000000"/>
                          </a:solidFill>
                          <a:effectLst/>
                          <a:latin typeface="+mn-ea"/>
                          <a:ea typeface="+mn-ea"/>
                        </a:rPr>
                        <a:t>ー</a:t>
                      </a:r>
                      <a:endParaRPr lang="ja-JP" altLang="en-US" sz="1200" b="0" i="0" u="none" strike="noStrike" dirty="0">
                        <a:solidFill>
                          <a:srgbClr val="000000"/>
                        </a:solidFill>
                        <a:effectLst/>
                        <a:latin typeface="+mn-ea"/>
                        <a:ea typeface="+mn-ea"/>
                      </a:endParaRP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fontAlgn="ctr"/>
                      <a:r>
                        <a:rPr lang="ja-JP" altLang="en-US" sz="1200" b="0" i="0" u="none" strike="noStrike">
                          <a:solidFill>
                            <a:srgbClr val="000000"/>
                          </a:solidFill>
                          <a:effectLst/>
                          <a:latin typeface="+mn-ea"/>
                          <a:ea typeface="+mn-ea"/>
                        </a:rPr>
                        <a:t>ー</a:t>
                      </a:r>
                      <a:endParaRPr lang="ja-JP" altLang="en-US" sz="1200" b="0" i="0" u="none" strike="noStrike" dirty="0">
                        <a:solidFill>
                          <a:srgbClr val="000000"/>
                        </a:solidFill>
                        <a:effectLst/>
                        <a:latin typeface="+mn-ea"/>
                        <a:ea typeface="+mn-ea"/>
                      </a:endParaRP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200" b="0" i="0" u="none" strike="noStrike">
                          <a:solidFill>
                            <a:srgbClr val="000000"/>
                          </a:solidFill>
                          <a:effectLst/>
                          <a:latin typeface="+mn-ea"/>
                          <a:ea typeface="+mn-ea"/>
                        </a:rPr>
                        <a:t>✓</a:t>
                      </a:r>
                      <a:endParaRPr lang="ja-JP" altLang="en-US" sz="1200" b="0" i="0" u="none" strike="noStrike" dirty="0">
                        <a:solidFill>
                          <a:srgbClr val="000000"/>
                        </a:solidFill>
                        <a:effectLst/>
                        <a:latin typeface="+mn-ea"/>
                        <a:ea typeface="+mn-ea"/>
                      </a:endParaRP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4155036761"/>
                  </a:ext>
                </a:extLst>
              </a:tr>
              <a:tr h="405043">
                <a:tc>
                  <a:txBody>
                    <a:bodyPr/>
                    <a:lstStyle/>
                    <a:p>
                      <a:pPr algn="ctr" fontAlgn="ctr"/>
                      <a:r>
                        <a:rPr lang="ja-JP" altLang="en-US" sz="1200" b="1" u="none" strike="noStrike" dirty="0">
                          <a:effectLst/>
                          <a:latin typeface="+mn-ea"/>
                          <a:ea typeface="+mn-ea"/>
                        </a:rPr>
                        <a:t>富士通</a:t>
                      </a:r>
                      <a:r>
                        <a:rPr lang="en-US" sz="1200" b="1" u="none" strike="noStrike" dirty="0">
                          <a:effectLst/>
                          <a:latin typeface="+mn-ea"/>
                          <a:ea typeface="+mn-ea"/>
                        </a:rPr>
                        <a:t>Japan</a:t>
                      </a:r>
                      <a:endParaRPr lang="en-US" sz="1200" b="1" i="0" u="none" strike="noStrike" dirty="0">
                        <a:solidFill>
                          <a:srgbClr val="000000"/>
                        </a:solidFill>
                        <a:effectLst/>
                        <a:latin typeface="+mn-ea"/>
                        <a:ea typeface="+mn-ea"/>
                      </a:endParaRPr>
                    </a:p>
                  </a:txBody>
                  <a:tcPr marL="0" marR="0" marT="0" marB="0" anchor="ctr">
                    <a:lnL w="12700" cap="flat" cmpd="sng" algn="ctr">
                      <a:solidFill>
                        <a:schemeClr val="bg1">
                          <a:lumMod val="50000"/>
                        </a:schemeClr>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vMerge="1">
                  <a:txBody>
                    <a:bodyPr/>
                    <a:lstStyle/>
                    <a:p>
                      <a:pPr algn="ctr" fontAlgn="ctr"/>
                      <a:endParaRPr lang="ja-JP" altLang="en-US" sz="10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ja-JP" altLang="en-US" sz="1050" u="none" strike="noStrike" dirty="0">
                          <a:solidFill>
                            <a:schemeClr val="tx1"/>
                          </a:solidFill>
                          <a:effectLst/>
                          <a:latin typeface="+mn-ea"/>
                          <a:ea typeface="+mn-ea"/>
                        </a:rPr>
                        <a:t>技術職員の増員</a:t>
                      </a:r>
                      <a:r>
                        <a:rPr lang="en-US" altLang="ja-JP" sz="1050" u="none" strike="noStrike" dirty="0">
                          <a:solidFill>
                            <a:schemeClr val="tx1"/>
                          </a:solidFill>
                          <a:effectLst/>
                          <a:latin typeface="+mn-ea"/>
                          <a:ea typeface="+mn-ea"/>
                        </a:rPr>
                        <a:t>/</a:t>
                      </a:r>
                      <a:r>
                        <a:rPr lang="ja-JP" altLang="en-US" sz="1050" u="none" strike="noStrike" dirty="0">
                          <a:solidFill>
                            <a:schemeClr val="tx1"/>
                          </a:solidFill>
                          <a:effectLst/>
                          <a:latin typeface="+mn-ea"/>
                          <a:ea typeface="+mn-ea"/>
                        </a:rPr>
                        <a:t>効率的な人材配置、研究機関</a:t>
                      </a:r>
                      <a:r>
                        <a:rPr lang="en-US" altLang="ja-JP" sz="1050" u="none" strike="noStrike" dirty="0">
                          <a:solidFill>
                            <a:schemeClr val="tx1"/>
                          </a:solidFill>
                          <a:effectLst/>
                          <a:latin typeface="+mn-ea"/>
                          <a:ea typeface="+mn-ea"/>
                        </a:rPr>
                        <a:t>/</a:t>
                      </a:r>
                      <a:r>
                        <a:rPr lang="ja-JP" altLang="en-US" sz="1050" u="none" strike="noStrike" dirty="0">
                          <a:solidFill>
                            <a:schemeClr val="tx1"/>
                          </a:solidFill>
                          <a:effectLst/>
                          <a:latin typeface="+mn-ea"/>
                          <a:ea typeface="+mn-ea"/>
                        </a:rPr>
                        <a:t>企業間での優秀人材の流動の活性化</a:t>
                      </a:r>
                    </a:p>
                  </a:txBody>
                  <a:tcPr marL="0" marR="0" marT="0" marB="0" anchor="ctr">
                    <a:lnR w="12700" cap="flat" cmpd="sng" algn="ctr">
                      <a:solidFill>
                        <a:schemeClr val="bg1">
                          <a:lumMod val="50000"/>
                        </a:schemeClr>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200" b="0" i="0" u="none" strike="noStrike">
                          <a:solidFill>
                            <a:srgbClr val="000000"/>
                          </a:solidFill>
                          <a:effectLst/>
                          <a:latin typeface="+mn-ea"/>
                          <a:ea typeface="+mn-ea"/>
                        </a:rPr>
                        <a:t>ー</a:t>
                      </a:r>
                      <a:endParaRPr lang="ja-JP" altLang="en-US" sz="1200" b="0" i="0" u="none" strike="noStrike" dirty="0">
                        <a:solidFill>
                          <a:srgbClr val="000000"/>
                        </a:solidFill>
                        <a:effectLst/>
                        <a:latin typeface="+mn-ea"/>
                        <a:ea typeface="+mn-ea"/>
                      </a:endParaRP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200" b="0" i="0" u="none" strike="noStrike">
                          <a:solidFill>
                            <a:srgbClr val="000000"/>
                          </a:solidFill>
                          <a:effectLst/>
                          <a:latin typeface="+mn-ea"/>
                          <a:ea typeface="+mn-ea"/>
                        </a:rPr>
                        <a:t>✓</a:t>
                      </a:r>
                      <a:endParaRPr lang="ja-JP" altLang="en-US" sz="1200" b="0" i="0" u="none" strike="noStrike" dirty="0">
                        <a:solidFill>
                          <a:srgbClr val="000000"/>
                        </a:solidFill>
                        <a:effectLst/>
                        <a:latin typeface="+mn-ea"/>
                        <a:ea typeface="+mn-ea"/>
                      </a:endParaRP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5">
                        <a:lumMod val="20000"/>
                        <a:lumOff val="80000"/>
                      </a:schemeClr>
                    </a:solidFill>
                  </a:tcPr>
                </a:tc>
                <a:tc>
                  <a:txBody>
                    <a:bodyPr/>
                    <a:lstStyle/>
                    <a:p>
                      <a:pPr algn="ctr" fontAlgn="ctr"/>
                      <a:r>
                        <a:rPr lang="ja-JP" altLang="en-US" sz="1200" b="0" i="0" u="none" strike="noStrike">
                          <a:solidFill>
                            <a:srgbClr val="000000"/>
                          </a:solidFill>
                          <a:effectLst/>
                          <a:latin typeface="+mn-ea"/>
                          <a:ea typeface="+mn-ea"/>
                        </a:rPr>
                        <a:t>ー</a:t>
                      </a:r>
                      <a:endParaRPr lang="ja-JP" altLang="en-US" sz="1200" u="none" strike="noStrike" dirty="0">
                        <a:effectLst/>
                        <a:latin typeface="+mn-ea"/>
                        <a:ea typeface="+mn-ea"/>
                      </a:endParaRP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02330174"/>
                  </a:ext>
                </a:extLst>
              </a:tr>
              <a:tr h="405043">
                <a:tc>
                  <a:txBody>
                    <a:bodyPr/>
                    <a:lstStyle/>
                    <a:p>
                      <a:pPr algn="ctr" fontAlgn="ctr"/>
                      <a:r>
                        <a:rPr lang="en-US" altLang="ja-JP" sz="1200" b="1" i="0" u="none" strike="noStrike" dirty="0">
                          <a:solidFill>
                            <a:srgbClr val="000000"/>
                          </a:solidFill>
                          <a:effectLst/>
                          <a:latin typeface="+mn-ea"/>
                          <a:ea typeface="+mn-ea"/>
                        </a:rPr>
                        <a:t>PitPa</a:t>
                      </a:r>
                      <a:endParaRPr lang="ja-JP" altLang="en-US" sz="1200" b="1" i="0" u="none" strike="noStrike" dirty="0">
                        <a:solidFill>
                          <a:srgbClr val="000000"/>
                        </a:solidFill>
                        <a:effectLst/>
                        <a:latin typeface="+mn-ea"/>
                        <a:ea typeface="+mn-ea"/>
                      </a:endParaRPr>
                    </a:p>
                  </a:txBody>
                  <a:tcPr marL="0" marR="0" marT="0" marB="0" anchor="ctr">
                    <a:lnL w="12700" cap="flat" cmpd="sng" algn="ctr">
                      <a:solidFill>
                        <a:schemeClr val="bg1">
                          <a:lumMod val="50000"/>
                        </a:schemeClr>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vMerge="1">
                  <a:txBody>
                    <a:bodyPr/>
                    <a:lstStyle/>
                    <a:p>
                      <a:pPr algn="ctr" fontAlgn="ctr"/>
                      <a:r>
                        <a:rPr lang="ja-JP" altLang="en-US" sz="1000" u="none" strike="noStrike" dirty="0">
                          <a:effectLst/>
                          <a:latin typeface="+mn-ea"/>
                          <a:ea typeface="+mn-ea"/>
                        </a:rPr>
                        <a:t>ヘルスケア</a:t>
                      </a:r>
                    </a:p>
                  </a:txBody>
                  <a:tcPr marL="0" marR="0" marT="0" marB="0" anchor="ct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fontAlgn="ctr"/>
                      <a:r>
                        <a:rPr lang="ja-JP" altLang="en-US" sz="1050" u="none" strike="noStrike" dirty="0">
                          <a:effectLst/>
                          <a:latin typeface="+mn-ea"/>
                          <a:ea typeface="+mn-ea"/>
                        </a:rPr>
                        <a:t>採用にかかるキャリア情報の流通促進で、海外人材の国内の労働市場呼び込み （</a:t>
                      </a:r>
                      <a:r>
                        <a:rPr lang="en-US" altLang="ja-JP" sz="1050" u="none" strike="noStrike" dirty="0">
                          <a:effectLst/>
                          <a:latin typeface="+mn-ea"/>
                          <a:ea typeface="+mn-ea"/>
                        </a:rPr>
                        <a:t>2030</a:t>
                      </a:r>
                      <a:r>
                        <a:rPr lang="ja-JP" altLang="en-US" sz="1050" u="none" strike="noStrike" dirty="0">
                          <a:effectLst/>
                          <a:latin typeface="+mn-ea"/>
                          <a:ea typeface="+mn-ea"/>
                        </a:rPr>
                        <a:t>年に国内労働市場は</a:t>
                      </a:r>
                      <a:r>
                        <a:rPr lang="en-US" altLang="ja-JP" sz="1050" b="1" u="none" strike="noStrike" dirty="0">
                          <a:solidFill>
                            <a:schemeClr val="accent1"/>
                          </a:solidFill>
                          <a:effectLst/>
                          <a:latin typeface="+mn-ea"/>
                          <a:ea typeface="+mn-ea"/>
                        </a:rPr>
                        <a:t>644</a:t>
                      </a:r>
                      <a:r>
                        <a:rPr lang="ja-JP" altLang="en-US" sz="1050" b="1" u="none" strike="noStrike" dirty="0">
                          <a:solidFill>
                            <a:schemeClr val="accent1"/>
                          </a:solidFill>
                          <a:effectLst/>
                          <a:latin typeface="+mn-ea"/>
                          <a:ea typeface="+mn-ea"/>
                        </a:rPr>
                        <a:t>万人</a:t>
                      </a:r>
                      <a:r>
                        <a:rPr lang="ja-JP" altLang="en-US" sz="1050" u="none" strike="noStrike" dirty="0">
                          <a:effectLst/>
                          <a:latin typeface="+mn-ea"/>
                          <a:ea typeface="+mn-ea"/>
                        </a:rPr>
                        <a:t>の不足が予測され、その一部にアプローチ）</a:t>
                      </a:r>
                    </a:p>
                  </a:txBody>
                  <a:tcPr marL="0" marR="0" marT="0" marB="0" anchor="ctr">
                    <a:lnR w="12700" cap="flat" cmpd="sng" algn="ctr">
                      <a:solidFill>
                        <a:schemeClr val="bg1">
                          <a:lumMod val="50000"/>
                        </a:schemeClr>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200" u="none" strike="noStrike">
                          <a:effectLst/>
                          <a:latin typeface="+mn-ea"/>
                          <a:ea typeface="+mn-ea"/>
                        </a:rPr>
                        <a:t>ー</a:t>
                      </a:r>
                      <a:endParaRPr lang="ja-JP" altLang="en-US" sz="1200" u="none" strike="noStrike" dirty="0">
                        <a:effectLst/>
                        <a:latin typeface="+mn-ea"/>
                        <a:ea typeface="+mn-ea"/>
                      </a:endParaRP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fontAlgn="ctr"/>
                      <a:r>
                        <a:rPr lang="ja-JP" altLang="en-US" sz="1200" u="none" strike="noStrike">
                          <a:effectLst/>
                          <a:latin typeface="+mn-ea"/>
                          <a:ea typeface="+mn-ea"/>
                        </a:rPr>
                        <a:t>ー</a:t>
                      </a:r>
                      <a:endParaRPr lang="ja-JP" altLang="en-US" sz="1200" u="none" strike="noStrike" dirty="0">
                        <a:effectLst/>
                        <a:latin typeface="+mn-ea"/>
                        <a:ea typeface="+mn-ea"/>
                      </a:endParaRP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200" b="0" i="0" u="none" strike="noStrike">
                          <a:solidFill>
                            <a:srgbClr val="000000"/>
                          </a:solidFill>
                          <a:effectLst/>
                          <a:latin typeface="+mn-ea"/>
                          <a:ea typeface="+mn-ea"/>
                        </a:rPr>
                        <a:t>✓</a:t>
                      </a:r>
                      <a:endParaRPr lang="ja-JP" altLang="en-US" sz="1200" b="0" i="0" u="none" strike="noStrike" dirty="0">
                        <a:solidFill>
                          <a:srgbClr val="000000"/>
                        </a:solidFill>
                        <a:effectLst/>
                        <a:latin typeface="+mn-ea"/>
                        <a:ea typeface="+mn-ea"/>
                      </a:endParaRP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326300140"/>
                  </a:ext>
                </a:extLst>
              </a:tr>
              <a:tr h="405043">
                <a:tc>
                  <a:txBody>
                    <a:bodyPr/>
                    <a:lstStyle/>
                    <a:p>
                      <a:pPr algn="ctr" fontAlgn="ctr"/>
                      <a:r>
                        <a:rPr lang="ja-JP" altLang="en-US" sz="1200" b="1" i="0" u="none" strike="noStrike" dirty="0">
                          <a:solidFill>
                            <a:srgbClr val="000000"/>
                          </a:solidFill>
                          <a:effectLst/>
                          <a:latin typeface="+mn-ea"/>
                          <a:ea typeface="+mn-ea"/>
                        </a:rPr>
                        <a:t>みずほ</a:t>
                      </a:r>
                      <a:r>
                        <a:rPr lang="en-US" altLang="ja-JP" sz="1200" b="1" i="0" u="none" strike="noStrike" dirty="0">
                          <a:solidFill>
                            <a:srgbClr val="000000"/>
                          </a:solidFill>
                          <a:effectLst/>
                          <a:latin typeface="+mn-ea"/>
                          <a:ea typeface="+mn-ea"/>
                        </a:rPr>
                        <a:t>R&amp;T</a:t>
                      </a:r>
                      <a:endParaRPr lang="en-US" sz="1200" b="1" i="0" u="none" strike="noStrike" dirty="0">
                        <a:solidFill>
                          <a:srgbClr val="000000"/>
                        </a:solidFill>
                        <a:effectLst/>
                        <a:latin typeface="+mn-ea"/>
                        <a:ea typeface="+mn-ea"/>
                      </a:endParaRPr>
                    </a:p>
                  </a:txBody>
                  <a:tcPr marL="0" marR="0" marT="0" marB="0" anchor="ctr">
                    <a:lnL w="12700" cap="flat" cmpd="sng" algn="ctr">
                      <a:solidFill>
                        <a:schemeClr val="bg1">
                          <a:lumMod val="50000"/>
                        </a:schemeClr>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rowSpan="2">
                  <a:txBody>
                    <a:bodyPr/>
                    <a:lstStyle/>
                    <a:p>
                      <a:pPr algn="ctr" fontAlgn="ctr"/>
                      <a:r>
                        <a:rPr lang="ja-JP" altLang="en-US" sz="1200" b="0" i="0" u="none" strike="noStrike" dirty="0">
                          <a:solidFill>
                            <a:srgbClr val="000000"/>
                          </a:solidFill>
                          <a:effectLst/>
                          <a:latin typeface="+mn-ea"/>
                          <a:ea typeface="+mn-ea"/>
                        </a:rPr>
                        <a:t>サプライチェーン</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ja-JP" altLang="en-US" sz="1050" b="0" i="0" u="none" strike="noStrike" dirty="0">
                          <a:solidFill>
                            <a:srgbClr val="000000"/>
                          </a:solidFill>
                          <a:effectLst/>
                          <a:latin typeface="+mn-ea"/>
                          <a:ea typeface="+mn-ea"/>
                        </a:rPr>
                        <a:t>国内企業のサプライチェーン全体での製品含有化学物質管理に要するコスト削減</a:t>
                      </a:r>
                      <a:endParaRPr lang="en-US" altLang="ja-JP" sz="1050" b="0" i="0" u="none" strike="noStrike" dirty="0">
                        <a:solidFill>
                          <a:srgbClr val="000000"/>
                        </a:solidFill>
                        <a:effectLst/>
                        <a:latin typeface="+mn-ea"/>
                        <a:ea typeface="+mn-ea"/>
                      </a:endParaRPr>
                    </a:p>
                    <a:p>
                      <a:pPr algn="l" fontAlgn="ctr"/>
                      <a:r>
                        <a:rPr lang="ja-JP" altLang="en-US" sz="1050" b="0" i="0" u="none" strike="noStrike" dirty="0">
                          <a:solidFill>
                            <a:srgbClr val="000000"/>
                          </a:solidFill>
                          <a:effectLst/>
                          <a:latin typeface="+mn-ea"/>
                          <a:ea typeface="+mn-ea"/>
                        </a:rPr>
                        <a:t>（年間</a:t>
                      </a:r>
                      <a:r>
                        <a:rPr lang="ja-JP" altLang="en-US" sz="1050" b="1" i="0" u="none" strike="noStrike" dirty="0">
                          <a:solidFill>
                            <a:schemeClr val="accent1"/>
                          </a:solidFill>
                          <a:effectLst/>
                          <a:latin typeface="+mn-ea"/>
                          <a:ea typeface="+mn-ea"/>
                        </a:rPr>
                        <a:t>約</a:t>
                      </a:r>
                      <a:r>
                        <a:rPr lang="en-US" altLang="ja-JP" sz="1050" b="1" i="0" u="none" strike="noStrike" dirty="0">
                          <a:solidFill>
                            <a:schemeClr val="accent1"/>
                          </a:solidFill>
                          <a:effectLst/>
                          <a:latin typeface="+mn-ea"/>
                          <a:ea typeface="+mn-ea"/>
                        </a:rPr>
                        <a:t>3,000</a:t>
                      </a:r>
                      <a:r>
                        <a:rPr lang="ja-JP" altLang="en-US" sz="1050" b="1" i="0" u="none" strike="noStrike" dirty="0">
                          <a:solidFill>
                            <a:schemeClr val="accent1"/>
                          </a:solidFill>
                          <a:effectLst/>
                          <a:latin typeface="+mn-ea"/>
                          <a:ea typeface="+mn-ea"/>
                        </a:rPr>
                        <a:t>億円</a:t>
                      </a:r>
                      <a:r>
                        <a:rPr lang="ja-JP" altLang="en-US" sz="1050" b="0" i="0" u="none" strike="noStrike" dirty="0">
                          <a:solidFill>
                            <a:srgbClr val="000000"/>
                          </a:solidFill>
                          <a:effectLst/>
                          <a:latin typeface="+mn-ea"/>
                          <a:ea typeface="+mn-ea"/>
                        </a:rPr>
                        <a:t>のコストの約</a:t>
                      </a:r>
                      <a:r>
                        <a:rPr lang="en-US" altLang="ja-JP" sz="1050" b="1" i="0" u="none" strike="noStrike" dirty="0">
                          <a:solidFill>
                            <a:schemeClr val="accent1"/>
                          </a:solidFill>
                          <a:effectLst/>
                          <a:latin typeface="+mn-ea"/>
                          <a:ea typeface="+mn-ea"/>
                        </a:rPr>
                        <a:t>1/3</a:t>
                      </a:r>
                      <a:r>
                        <a:rPr lang="ja-JP" altLang="en-US" sz="1050" b="0" i="0" u="none" strike="noStrike" dirty="0">
                          <a:solidFill>
                            <a:srgbClr val="000000"/>
                          </a:solidFill>
                          <a:effectLst/>
                          <a:latin typeface="+mn-ea"/>
                          <a:ea typeface="+mn-ea"/>
                        </a:rPr>
                        <a:t>が削減できると試算）、機密情報保護</a:t>
                      </a:r>
                    </a:p>
                  </a:txBody>
                  <a:tcPr marL="0" marR="0" marT="0" marB="0" anchor="ctr">
                    <a:lnR w="12700" cap="flat" cmpd="sng" algn="ctr">
                      <a:solidFill>
                        <a:schemeClr val="bg1">
                          <a:lumMod val="50000"/>
                        </a:schemeClr>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200" b="0" i="0" u="none" strike="noStrike" dirty="0">
                          <a:solidFill>
                            <a:srgbClr val="000000"/>
                          </a:solidFill>
                          <a:effectLst/>
                          <a:latin typeface="+mn-ea"/>
                          <a:ea typeface="+mn-ea"/>
                        </a:rPr>
                        <a:t>✓</a:t>
                      </a:r>
                      <a:endParaRPr lang="en-US" altLang="ja-JP" sz="1200" b="0" i="0" u="none" strike="noStrike" dirty="0">
                        <a:solidFill>
                          <a:srgbClr val="000000"/>
                        </a:solidFill>
                        <a:effectLst/>
                        <a:latin typeface="+mn-ea"/>
                        <a:ea typeface="+mn-ea"/>
                      </a:endParaRP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5">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200" b="0" i="0" u="none" strike="noStrike" dirty="0">
                          <a:solidFill>
                            <a:srgbClr val="000000"/>
                          </a:solidFill>
                          <a:effectLst/>
                          <a:latin typeface="+mn-ea"/>
                          <a:ea typeface="+mn-ea"/>
                        </a:rPr>
                        <a:t>✓</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5">
                        <a:lumMod val="20000"/>
                        <a:lumOff val="80000"/>
                      </a:schemeClr>
                    </a:solidFill>
                  </a:tcPr>
                </a:tc>
                <a:tc>
                  <a:txBody>
                    <a:bodyPr/>
                    <a:lstStyle/>
                    <a:p>
                      <a:pPr algn="ctr" fontAlgn="ctr"/>
                      <a:r>
                        <a:rPr lang="ja-JP" altLang="en-US" sz="1200" b="0" i="0" u="none" strike="noStrike">
                          <a:solidFill>
                            <a:srgbClr val="000000"/>
                          </a:solidFill>
                          <a:effectLst/>
                          <a:latin typeface="+mn-ea"/>
                          <a:ea typeface="+mn-ea"/>
                        </a:rPr>
                        <a:t>ー</a:t>
                      </a:r>
                      <a:endParaRPr lang="ja-JP" altLang="en-US" sz="1200" b="0" i="0" u="none" strike="noStrike" dirty="0">
                        <a:solidFill>
                          <a:srgbClr val="000000"/>
                        </a:solidFill>
                        <a:effectLst/>
                        <a:latin typeface="+mn-ea"/>
                        <a:ea typeface="+mn-ea"/>
                      </a:endParaRP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25880195"/>
                  </a:ext>
                </a:extLst>
              </a:tr>
              <a:tr h="405043">
                <a:tc>
                  <a:txBody>
                    <a:bodyPr/>
                    <a:lstStyle/>
                    <a:p>
                      <a:pPr algn="ctr" fontAlgn="ctr"/>
                      <a:r>
                        <a:rPr lang="en-US" altLang="ja-JP" sz="1200" b="1" i="0" u="none" strike="noStrike" dirty="0">
                          <a:solidFill>
                            <a:srgbClr val="000000"/>
                          </a:solidFill>
                          <a:effectLst/>
                          <a:latin typeface="+mn-ea"/>
                          <a:ea typeface="+mn-ea"/>
                        </a:rPr>
                        <a:t>SBI</a:t>
                      </a:r>
                      <a:r>
                        <a:rPr lang="ja-JP" altLang="en-US" sz="1200" b="1" i="0" u="none" strike="noStrike" dirty="0">
                          <a:solidFill>
                            <a:srgbClr val="000000"/>
                          </a:solidFill>
                          <a:effectLst/>
                          <a:latin typeface="+mn-ea"/>
                          <a:ea typeface="+mn-ea"/>
                        </a:rPr>
                        <a:t> </a:t>
                      </a:r>
                      <a:r>
                        <a:rPr lang="en-US" altLang="ja-JP" sz="1200" b="1" i="0" u="none" strike="noStrike" dirty="0">
                          <a:solidFill>
                            <a:srgbClr val="000000"/>
                          </a:solidFill>
                          <a:effectLst/>
                          <a:latin typeface="+mn-ea"/>
                          <a:ea typeface="+mn-ea"/>
                        </a:rPr>
                        <a:t>HD</a:t>
                      </a:r>
                    </a:p>
                  </a:txBody>
                  <a:tcPr marL="0" marR="0" marT="0" marB="0" anchor="ctr">
                    <a:lnL w="12700" cap="flat" cmpd="sng" algn="ctr">
                      <a:solidFill>
                        <a:schemeClr val="bg1">
                          <a:lumMod val="50000"/>
                        </a:schemeClr>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vMerge="1">
                  <a:txBody>
                    <a:bodyPr/>
                    <a:lstStyle/>
                    <a:p>
                      <a:pPr algn="ctr" fontAlgn="ctr"/>
                      <a:r>
                        <a:rPr lang="ja-JP" altLang="en-US" sz="1000" u="none" strike="noStrike" dirty="0">
                          <a:effectLst/>
                          <a:latin typeface="+mn-ea"/>
                          <a:ea typeface="+mn-ea"/>
                        </a:rPr>
                        <a:t>モノづくり</a:t>
                      </a:r>
                      <a:endParaRPr lang="ja-JP" altLang="en-US" sz="1000" b="0" i="0" u="none" strike="noStrike" dirty="0">
                        <a:solidFill>
                          <a:srgbClr val="000000"/>
                        </a:solidFill>
                        <a:effectLst/>
                        <a:latin typeface="+mn-ea"/>
                        <a:ea typeface="+mn-ea"/>
                      </a:endParaRPr>
                    </a:p>
                  </a:txBody>
                  <a:tcPr marL="0" marR="0" marT="0" marB="0" anchor="ct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fontAlgn="ctr"/>
                      <a:r>
                        <a:rPr lang="ja-JP" altLang="en-US" sz="1050" b="0" i="0" u="none" strike="noStrike" dirty="0">
                          <a:solidFill>
                            <a:srgbClr val="000000"/>
                          </a:solidFill>
                          <a:effectLst/>
                          <a:latin typeface="+mn-ea"/>
                          <a:ea typeface="+mn-ea"/>
                        </a:rPr>
                        <a:t>サプライチェーンで流通する製品の規制への準拠・検証に要する時間とコストの低減</a:t>
                      </a:r>
                      <a:r>
                        <a:rPr lang="ja-JP" altLang="en-US" sz="1050" b="0" i="0" u="none" strike="noStrike" dirty="0">
                          <a:solidFill>
                            <a:schemeClr val="tx1"/>
                          </a:solidFill>
                          <a:effectLst/>
                          <a:latin typeface="+mn-ea"/>
                          <a:ea typeface="+mn-ea"/>
                        </a:rPr>
                        <a:t>、模造品の抑制（世界で年間</a:t>
                      </a:r>
                      <a:r>
                        <a:rPr lang="ja-JP" altLang="en-US" sz="1050" b="1" i="0" u="none" strike="noStrike" dirty="0">
                          <a:solidFill>
                            <a:schemeClr val="accent1"/>
                          </a:solidFill>
                          <a:effectLst/>
                          <a:latin typeface="+mn-ea"/>
                          <a:ea typeface="+mn-ea"/>
                        </a:rPr>
                        <a:t>約</a:t>
                      </a:r>
                      <a:r>
                        <a:rPr lang="en-US" altLang="ja-JP" sz="1050" b="1" i="0" u="none" strike="noStrike" dirty="0">
                          <a:solidFill>
                            <a:schemeClr val="accent1"/>
                          </a:solidFill>
                          <a:effectLst/>
                          <a:latin typeface="+mn-ea"/>
                          <a:ea typeface="+mn-ea"/>
                        </a:rPr>
                        <a:t>5,500</a:t>
                      </a:r>
                      <a:r>
                        <a:rPr lang="ja-JP" altLang="en-US" sz="1050" b="1" i="0" u="none" strike="noStrike" dirty="0">
                          <a:solidFill>
                            <a:schemeClr val="accent1"/>
                          </a:solidFill>
                          <a:effectLst/>
                          <a:latin typeface="+mn-ea"/>
                          <a:ea typeface="+mn-ea"/>
                        </a:rPr>
                        <a:t>億ドル相当</a:t>
                      </a:r>
                      <a:r>
                        <a:rPr lang="ja-JP" altLang="en-US" sz="1050" b="0" i="0" u="none" strike="noStrike" dirty="0">
                          <a:solidFill>
                            <a:schemeClr val="tx1"/>
                          </a:solidFill>
                          <a:effectLst/>
                          <a:latin typeface="+mn-ea"/>
                          <a:ea typeface="+mn-ea"/>
                        </a:rPr>
                        <a:t>の模造品が流通）</a:t>
                      </a:r>
                      <a:endParaRPr lang="en-US" altLang="ja-JP" sz="1050" b="0" i="0" u="none" strike="noStrike" dirty="0">
                        <a:solidFill>
                          <a:schemeClr val="tx1"/>
                        </a:solidFill>
                        <a:effectLst/>
                        <a:latin typeface="+mn-ea"/>
                        <a:ea typeface="+mn-ea"/>
                      </a:endParaRPr>
                    </a:p>
                  </a:txBody>
                  <a:tcPr marL="0" marR="0" marT="0" marB="0" anchor="ctr">
                    <a:lnR w="12700" cap="flat" cmpd="sng" algn="ctr">
                      <a:solidFill>
                        <a:schemeClr val="bg1">
                          <a:lumMod val="50000"/>
                        </a:schemeClr>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200" b="0" i="0" u="none" strike="noStrike" dirty="0">
                          <a:solidFill>
                            <a:srgbClr val="000000"/>
                          </a:solidFill>
                          <a:effectLst/>
                          <a:latin typeface="+mn-ea"/>
                          <a:ea typeface="+mn-ea"/>
                        </a:rPr>
                        <a:t>✓</a:t>
                      </a:r>
                      <a:endParaRPr lang="en-US" altLang="ja-JP" sz="1200" b="0" i="0" u="none" strike="noStrike" dirty="0">
                        <a:solidFill>
                          <a:srgbClr val="000000"/>
                        </a:solidFill>
                        <a:effectLst/>
                        <a:latin typeface="+mn-ea"/>
                        <a:ea typeface="+mn-ea"/>
                      </a:endParaRP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5">
                        <a:lumMod val="20000"/>
                        <a:lumOff val="80000"/>
                      </a:schemeClr>
                    </a:solidFill>
                  </a:tcPr>
                </a:tc>
                <a:tc>
                  <a:txBody>
                    <a:bodyPr/>
                    <a:lstStyle/>
                    <a:p>
                      <a:pPr algn="ctr" fontAlgn="ctr"/>
                      <a:r>
                        <a:rPr lang="ja-JP" altLang="en-US" sz="1200" b="0" i="0" u="none" strike="noStrike" dirty="0">
                          <a:solidFill>
                            <a:srgbClr val="000000"/>
                          </a:solidFill>
                          <a:effectLst/>
                          <a:latin typeface="+mn-ea"/>
                          <a:ea typeface="+mn-ea"/>
                        </a:rPr>
                        <a:t>✓</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5">
                        <a:lumMod val="20000"/>
                        <a:lumOff val="80000"/>
                      </a:schemeClr>
                    </a:solidFill>
                  </a:tcPr>
                </a:tc>
                <a:tc>
                  <a:txBody>
                    <a:bodyPr/>
                    <a:lstStyle/>
                    <a:p>
                      <a:pPr algn="ctr" fontAlgn="ctr"/>
                      <a:r>
                        <a:rPr lang="ja-JP" altLang="en-US" sz="1200" b="0" i="0" u="none" strike="noStrike">
                          <a:solidFill>
                            <a:srgbClr val="000000"/>
                          </a:solidFill>
                          <a:effectLst/>
                          <a:latin typeface="+mn-ea"/>
                          <a:ea typeface="+mn-ea"/>
                        </a:rPr>
                        <a:t>ー</a:t>
                      </a:r>
                      <a:endParaRPr lang="ja-JP" altLang="en-US" sz="1200" b="0" i="0" u="none" strike="noStrike" dirty="0">
                        <a:solidFill>
                          <a:srgbClr val="000000"/>
                        </a:solidFill>
                        <a:effectLst/>
                        <a:latin typeface="+mn-ea"/>
                        <a:ea typeface="+mn-ea"/>
                      </a:endParaRP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012163469"/>
                  </a:ext>
                </a:extLst>
              </a:tr>
              <a:tr h="405043">
                <a:tc>
                  <a:txBody>
                    <a:bodyPr/>
                    <a:lstStyle/>
                    <a:p>
                      <a:pPr algn="ctr" fontAlgn="ctr"/>
                      <a:r>
                        <a:rPr lang="ja-JP" altLang="en-US" sz="1200" b="1" i="0" u="none" strike="noStrike" dirty="0">
                          <a:solidFill>
                            <a:srgbClr val="000000"/>
                          </a:solidFill>
                          <a:effectLst/>
                          <a:latin typeface="+mn-ea"/>
                          <a:ea typeface="+mn-ea"/>
                        </a:rPr>
                        <a:t>シミック</a:t>
                      </a:r>
                    </a:p>
                  </a:txBody>
                  <a:tcPr marL="0" marR="0" marT="0" marB="0" anchor="ctr">
                    <a:lnL w="12700" cap="flat" cmpd="sng" algn="ctr">
                      <a:solidFill>
                        <a:schemeClr val="bg1">
                          <a:lumMod val="50000"/>
                        </a:schemeClr>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rowSpan="2">
                  <a:txBody>
                    <a:bodyPr/>
                    <a:lstStyle/>
                    <a:p>
                      <a:pPr algn="ctr" fontAlgn="ctr"/>
                      <a:r>
                        <a:rPr lang="ja-JP" altLang="en-US" sz="1200" b="0" i="0" u="none" strike="noStrike" dirty="0">
                          <a:solidFill>
                            <a:srgbClr val="000000"/>
                          </a:solidFill>
                          <a:effectLst/>
                          <a:latin typeface="+mn-ea"/>
                          <a:ea typeface="+mn-ea"/>
                        </a:rPr>
                        <a:t>ヘルスケア</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zh-TW" altLang="en-US" sz="1050" b="0" i="0" u="none" strike="noStrike" dirty="0">
                          <a:solidFill>
                            <a:srgbClr val="000000"/>
                          </a:solidFill>
                          <a:effectLst/>
                          <a:latin typeface="+mn-ea"/>
                          <a:ea typeface="+mn-ea"/>
                        </a:rPr>
                        <a:t>医薬品開発市場</a:t>
                      </a:r>
                      <a:r>
                        <a:rPr lang="ja-JP" altLang="en-US" sz="1050" b="0" i="0" u="none" strike="noStrike" dirty="0">
                          <a:solidFill>
                            <a:srgbClr val="000000"/>
                          </a:solidFill>
                          <a:effectLst/>
                          <a:latin typeface="+mn-ea"/>
                          <a:ea typeface="+mn-ea"/>
                        </a:rPr>
                        <a:t>において臨床試験等における症例集積の速度向上とコスト削減</a:t>
                      </a:r>
                      <a:br>
                        <a:rPr lang="en-US" altLang="ja-JP" sz="1050" b="0" i="0" u="none" strike="noStrike" dirty="0">
                          <a:solidFill>
                            <a:srgbClr val="000000"/>
                          </a:solidFill>
                          <a:effectLst/>
                          <a:latin typeface="+mn-ea"/>
                          <a:ea typeface="+mn-ea"/>
                        </a:rPr>
                      </a:br>
                      <a:r>
                        <a:rPr lang="ja-JP" altLang="en-US" sz="1050" b="0" i="0" u="none" strike="noStrike" dirty="0">
                          <a:solidFill>
                            <a:srgbClr val="000000"/>
                          </a:solidFill>
                          <a:effectLst/>
                          <a:latin typeface="+mn-ea"/>
                          <a:ea typeface="+mn-ea"/>
                        </a:rPr>
                        <a:t>医薬品承認加速による売上拡大</a:t>
                      </a:r>
                    </a:p>
                  </a:txBody>
                  <a:tcPr marL="0" marR="0" marT="0" marB="0" anchor="ctr">
                    <a:lnR w="12700" cap="flat" cmpd="sng" algn="ctr">
                      <a:solidFill>
                        <a:schemeClr val="bg1">
                          <a:lumMod val="50000"/>
                        </a:schemeClr>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200" b="0" i="0" u="none" strike="noStrike">
                          <a:solidFill>
                            <a:srgbClr val="000000"/>
                          </a:solidFill>
                          <a:effectLst/>
                          <a:latin typeface="+mn-ea"/>
                          <a:ea typeface="+mn-ea"/>
                        </a:rPr>
                        <a:t>ー</a:t>
                      </a:r>
                      <a:endParaRPr lang="ja-JP" altLang="en-US" sz="1200" b="0" i="0" u="none" strike="noStrike" dirty="0">
                        <a:solidFill>
                          <a:srgbClr val="000000"/>
                        </a:solidFill>
                        <a:effectLst/>
                        <a:latin typeface="+mn-ea"/>
                        <a:ea typeface="+mn-ea"/>
                      </a:endParaRP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fontAlgn="ctr"/>
                      <a:r>
                        <a:rPr lang="ja-JP" altLang="en-US" sz="1200" b="0" i="0" u="none" strike="noStrike">
                          <a:solidFill>
                            <a:srgbClr val="000000"/>
                          </a:solidFill>
                          <a:effectLst/>
                          <a:latin typeface="+mn-ea"/>
                          <a:ea typeface="+mn-ea"/>
                        </a:rPr>
                        <a:t>✓</a:t>
                      </a:r>
                      <a:endParaRPr lang="ja-JP" altLang="en-US" sz="1200" b="0" i="0" u="none" strike="noStrike" dirty="0">
                        <a:solidFill>
                          <a:srgbClr val="000000"/>
                        </a:solidFill>
                        <a:effectLst/>
                        <a:latin typeface="+mn-ea"/>
                        <a:ea typeface="+mn-ea"/>
                      </a:endParaRP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5">
                        <a:lumMod val="20000"/>
                        <a:lumOff val="80000"/>
                      </a:schemeClr>
                    </a:solidFill>
                  </a:tcPr>
                </a:tc>
                <a:tc>
                  <a:txBody>
                    <a:bodyPr/>
                    <a:lstStyle/>
                    <a:p>
                      <a:pPr algn="ctr" fontAlgn="ctr"/>
                      <a:r>
                        <a:rPr lang="ja-JP" altLang="en-US" sz="1200" b="0" i="0" u="none" strike="noStrike" dirty="0">
                          <a:solidFill>
                            <a:srgbClr val="000000"/>
                          </a:solidFill>
                          <a:effectLst/>
                          <a:latin typeface="+mn-ea"/>
                          <a:ea typeface="+mn-ea"/>
                        </a:rPr>
                        <a:t>✓</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926126579"/>
                  </a:ext>
                </a:extLst>
              </a:tr>
              <a:tr h="405043">
                <a:tc>
                  <a:txBody>
                    <a:bodyPr/>
                    <a:lstStyle/>
                    <a:p>
                      <a:pPr algn="ctr" fontAlgn="ctr"/>
                      <a:r>
                        <a:rPr lang="en-US" altLang="ja-JP" sz="1200" b="1" u="none" strike="noStrike" dirty="0">
                          <a:effectLst/>
                          <a:latin typeface="+mn-ea"/>
                          <a:ea typeface="+mn-ea"/>
                        </a:rPr>
                        <a:t>ORPHE</a:t>
                      </a:r>
                    </a:p>
                  </a:txBody>
                  <a:tcPr marL="0" marR="0" marT="0" marB="0" anchor="ctr">
                    <a:lnL w="12700" cap="flat" cmpd="sng" algn="ctr">
                      <a:solidFill>
                        <a:schemeClr val="bg1">
                          <a:lumMod val="50000"/>
                        </a:schemeClr>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vMerge="1">
                  <a:txBody>
                    <a:bodyPr/>
                    <a:lstStyle/>
                    <a:p>
                      <a:pPr algn="ctr" fontAlgn="ctr"/>
                      <a:endParaRPr lang="ja-JP" altLang="en-US" sz="1000" b="0" i="0" u="none" strike="noStrike" dirty="0">
                        <a:solidFill>
                          <a:srgbClr val="000000"/>
                        </a:solidFill>
                        <a:effectLst/>
                        <a:latin typeface="+mn-ea"/>
                        <a:ea typeface="+mn-ea"/>
                      </a:endParaRPr>
                    </a:p>
                  </a:txBody>
                  <a:tcPr marL="0" marR="0" marT="0" marB="0" anchor="ct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fontAlgn="ctr"/>
                      <a:r>
                        <a:rPr lang="ja-JP" altLang="en-US" sz="1050" b="0" i="0" u="none" strike="noStrike" dirty="0">
                          <a:solidFill>
                            <a:srgbClr val="000000"/>
                          </a:solidFill>
                          <a:effectLst/>
                          <a:latin typeface="+mn-ea"/>
                          <a:ea typeface="+mn-ea"/>
                        </a:rPr>
                        <a:t>分散型治験による低コスト化（物理的な試験施設・人件費の削減，データ収集と管理の効率化，治験参加者の対応簡素化）、医薬品承認加速による売上拡大</a:t>
                      </a:r>
                    </a:p>
                  </a:txBody>
                  <a:tcPr marL="0" marR="0" marT="0" marB="0" anchor="ctr">
                    <a:lnR w="12700" cap="flat" cmpd="sng" algn="ctr">
                      <a:solidFill>
                        <a:schemeClr val="bg1">
                          <a:lumMod val="50000"/>
                        </a:schemeClr>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200" b="0" i="0" u="none" strike="noStrike">
                          <a:solidFill>
                            <a:srgbClr val="000000"/>
                          </a:solidFill>
                          <a:effectLst/>
                          <a:latin typeface="+mn-ea"/>
                          <a:ea typeface="+mn-ea"/>
                        </a:rPr>
                        <a:t>ー</a:t>
                      </a:r>
                      <a:endParaRPr lang="ja-JP" altLang="en-US" sz="1200" b="0" i="0" u="none" strike="noStrike" dirty="0">
                        <a:solidFill>
                          <a:srgbClr val="000000"/>
                        </a:solidFill>
                        <a:effectLst/>
                        <a:latin typeface="+mn-ea"/>
                        <a:ea typeface="+mn-ea"/>
                      </a:endParaRP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fontAlgn="ctr"/>
                      <a:r>
                        <a:rPr lang="ja-JP" altLang="en-US" sz="1200" b="0" i="0" u="none" strike="noStrike">
                          <a:solidFill>
                            <a:srgbClr val="000000"/>
                          </a:solidFill>
                          <a:effectLst/>
                          <a:latin typeface="+mn-ea"/>
                          <a:ea typeface="+mn-ea"/>
                        </a:rPr>
                        <a:t>✓</a:t>
                      </a:r>
                      <a:endParaRPr lang="ja-JP" altLang="en-US" sz="1200" b="0" i="0" u="none" strike="noStrike" dirty="0">
                        <a:solidFill>
                          <a:srgbClr val="000000"/>
                        </a:solidFill>
                        <a:effectLst/>
                        <a:latin typeface="+mn-ea"/>
                        <a:ea typeface="+mn-ea"/>
                      </a:endParaRP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5">
                        <a:lumMod val="20000"/>
                        <a:lumOff val="80000"/>
                      </a:schemeClr>
                    </a:solidFill>
                  </a:tcPr>
                </a:tc>
                <a:tc>
                  <a:txBody>
                    <a:bodyPr/>
                    <a:lstStyle/>
                    <a:p>
                      <a:pPr algn="ctr" fontAlgn="ctr"/>
                      <a:r>
                        <a:rPr lang="ja-JP" altLang="en-US" sz="1200" b="0" i="0" u="none" strike="noStrike" dirty="0">
                          <a:solidFill>
                            <a:srgbClr val="000000"/>
                          </a:solidFill>
                          <a:effectLst/>
                          <a:latin typeface="+mn-ea"/>
                          <a:ea typeface="+mn-ea"/>
                        </a:rPr>
                        <a:t>✓</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4178679664"/>
                  </a:ext>
                </a:extLst>
              </a:tr>
              <a:tr h="405043">
                <a:tc>
                  <a:txBody>
                    <a:bodyPr/>
                    <a:lstStyle/>
                    <a:p>
                      <a:pPr algn="ctr" fontAlgn="ctr"/>
                      <a:r>
                        <a:rPr lang="ja-JP" altLang="en-US" sz="1200" b="1" i="0" u="none" strike="noStrike" dirty="0">
                          <a:solidFill>
                            <a:srgbClr val="000000"/>
                          </a:solidFill>
                          <a:effectLst/>
                          <a:latin typeface="+mn-ea"/>
                          <a:ea typeface="+mn-ea"/>
                        </a:rPr>
                        <a:t>電通総研</a:t>
                      </a:r>
                      <a:endParaRPr lang="en-US" altLang="ja-JP" sz="1200" b="1" i="0" u="none" strike="noStrike" dirty="0">
                        <a:solidFill>
                          <a:srgbClr val="000000"/>
                        </a:solidFill>
                        <a:effectLst/>
                        <a:latin typeface="+mn-ea"/>
                        <a:ea typeface="+mn-ea"/>
                      </a:endParaRPr>
                    </a:p>
                  </a:txBody>
                  <a:tcPr marL="0" marR="0" marT="0" marB="0" anchor="ctr">
                    <a:lnL w="12700" cap="flat" cmpd="sng" algn="ctr">
                      <a:solidFill>
                        <a:schemeClr val="bg1">
                          <a:lumMod val="50000"/>
                        </a:schemeClr>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ja-JP" altLang="en-US" sz="1200" b="0" i="0" u="none" strike="noStrike" dirty="0">
                          <a:solidFill>
                            <a:srgbClr val="000000"/>
                          </a:solidFill>
                          <a:effectLst/>
                          <a:latin typeface="+mn-ea"/>
                          <a:ea typeface="+mn-ea"/>
                        </a:rPr>
                        <a:t>法人・金融</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ja-JP" altLang="en-US" sz="1050" b="0" i="0" u="none" strike="noStrike" dirty="0">
                          <a:solidFill>
                            <a:srgbClr val="000000"/>
                          </a:solidFill>
                          <a:effectLst/>
                          <a:latin typeface="+mn-ea"/>
                          <a:ea typeface="+mn-ea"/>
                        </a:rPr>
                        <a:t>法人の口座開設にかかる時間短縮・効率化、他法人確認業務の効率化</a:t>
                      </a:r>
                      <a:endParaRPr lang="en-US" altLang="ja-JP" sz="1050" b="0" i="0" u="none" strike="noStrike" dirty="0">
                        <a:solidFill>
                          <a:srgbClr val="000000"/>
                        </a:solidFill>
                        <a:effectLst/>
                        <a:latin typeface="+mn-ea"/>
                        <a:ea typeface="+mn-ea"/>
                      </a:endParaRPr>
                    </a:p>
                    <a:p>
                      <a:pPr algn="l" fontAlgn="ctr"/>
                      <a:r>
                        <a:rPr lang="ja-JP" altLang="en-US" sz="1050" b="0" i="0" u="none" strike="noStrike" dirty="0">
                          <a:solidFill>
                            <a:srgbClr val="000000"/>
                          </a:solidFill>
                          <a:effectLst/>
                          <a:latin typeface="+mn-ea"/>
                          <a:ea typeface="+mn-ea"/>
                        </a:rPr>
                        <a:t>（令和</a:t>
                      </a:r>
                      <a:r>
                        <a:rPr lang="en-US" altLang="ja-JP" sz="1050" b="0" i="0" u="none" strike="noStrike" dirty="0">
                          <a:solidFill>
                            <a:srgbClr val="000000"/>
                          </a:solidFill>
                          <a:effectLst/>
                          <a:latin typeface="+mn-ea"/>
                          <a:ea typeface="+mn-ea"/>
                        </a:rPr>
                        <a:t>3</a:t>
                      </a:r>
                      <a:r>
                        <a:rPr lang="ja-JP" altLang="en-US" sz="1050" b="0" i="0" u="none" strike="noStrike" dirty="0">
                          <a:solidFill>
                            <a:srgbClr val="000000"/>
                          </a:solidFill>
                          <a:effectLst/>
                          <a:latin typeface="+mn-ea"/>
                          <a:ea typeface="+mn-ea"/>
                        </a:rPr>
                        <a:t>年度の国内法人数は</a:t>
                      </a:r>
                      <a:r>
                        <a:rPr lang="ja-JP" altLang="en-US" sz="1050" b="1" i="0" u="none" strike="noStrike" dirty="0">
                          <a:solidFill>
                            <a:schemeClr val="accent1"/>
                          </a:solidFill>
                          <a:effectLst/>
                          <a:latin typeface="+mn-ea"/>
                          <a:ea typeface="+mn-ea"/>
                        </a:rPr>
                        <a:t>約</a:t>
                      </a:r>
                      <a:r>
                        <a:rPr lang="en-US" altLang="ja-JP" sz="1050" b="1" i="0" u="none" strike="noStrike" dirty="0">
                          <a:solidFill>
                            <a:schemeClr val="accent1"/>
                          </a:solidFill>
                          <a:effectLst/>
                          <a:latin typeface="+mn-ea"/>
                          <a:ea typeface="+mn-ea"/>
                        </a:rPr>
                        <a:t>287</a:t>
                      </a:r>
                      <a:r>
                        <a:rPr lang="ja-JP" altLang="en-US" sz="1050" b="1" i="0" u="none" strike="noStrike" dirty="0">
                          <a:solidFill>
                            <a:schemeClr val="accent1"/>
                          </a:solidFill>
                          <a:effectLst/>
                          <a:latin typeface="+mn-ea"/>
                          <a:ea typeface="+mn-ea"/>
                        </a:rPr>
                        <a:t>万社</a:t>
                      </a:r>
                      <a:r>
                        <a:rPr lang="ja-JP" altLang="en-US" sz="1050" b="0" i="0" u="none" strike="noStrike" dirty="0">
                          <a:solidFill>
                            <a:srgbClr val="000000"/>
                          </a:solidFill>
                          <a:effectLst/>
                          <a:latin typeface="+mn-ea"/>
                          <a:ea typeface="+mn-ea"/>
                        </a:rPr>
                        <a:t>であり、アプローチ対象となる）</a:t>
                      </a:r>
                    </a:p>
                  </a:txBody>
                  <a:tcPr marL="0" marR="0" marT="0" marB="0" anchor="ctr">
                    <a:lnR w="12700" cap="flat" cmpd="sng" algn="ctr">
                      <a:solidFill>
                        <a:schemeClr val="bg1">
                          <a:lumMod val="50000"/>
                        </a:schemeClr>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200" b="0" i="0" u="none" strike="noStrike">
                          <a:solidFill>
                            <a:srgbClr val="000000"/>
                          </a:solidFill>
                          <a:effectLst/>
                          <a:latin typeface="+mn-ea"/>
                          <a:ea typeface="+mn-ea"/>
                        </a:rPr>
                        <a:t>ー</a:t>
                      </a:r>
                      <a:endParaRPr lang="ja-JP" altLang="en-US" sz="1200" b="0" i="0" u="none" strike="noStrike" dirty="0">
                        <a:solidFill>
                          <a:srgbClr val="000000"/>
                        </a:solidFill>
                        <a:effectLst/>
                        <a:latin typeface="+mn-ea"/>
                        <a:ea typeface="+mn-ea"/>
                      </a:endParaRP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fontAlgn="ctr"/>
                      <a:r>
                        <a:rPr lang="ja-JP" altLang="en-US" sz="1200" b="0" i="0" u="none" strike="noStrike">
                          <a:solidFill>
                            <a:srgbClr val="000000"/>
                          </a:solidFill>
                          <a:effectLst/>
                          <a:latin typeface="+mn-ea"/>
                          <a:ea typeface="+mn-ea"/>
                        </a:rPr>
                        <a:t>✓</a:t>
                      </a:r>
                      <a:endParaRPr lang="ja-JP" altLang="en-US" sz="1200" b="0" i="0" u="none" strike="noStrike" dirty="0">
                        <a:solidFill>
                          <a:srgbClr val="000000"/>
                        </a:solidFill>
                        <a:effectLst/>
                        <a:latin typeface="+mn-ea"/>
                        <a:ea typeface="+mn-ea"/>
                      </a:endParaRP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5">
                        <a:lumMod val="20000"/>
                        <a:lumOff val="80000"/>
                      </a:schemeClr>
                    </a:solidFill>
                  </a:tcPr>
                </a:tc>
                <a:tc>
                  <a:txBody>
                    <a:bodyPr/>
                    <a:lstStyle/>
                    <a:p>
                      <a:pPr algn="ctr" fontAlgn="ctr"/>
                      <a:r>
                        <a:rPr lang="ja-JP" altLang="en-US" sz="1200" b="0" i="0" u="none" strike="noStrike">
                          <a:solidFill>
                            <a:srgbClr val="000000"/>
                          </a:solidFill>
                          <a:effectLst/>
                          <a:latin typeface="+mn-ea"/>
                          <a:ea typeface="+mn-ea"/>
                        </a:rPr>
                        <a:t>ー</a:t>
                      </a:r>
                      <a:endParaRPr lang="ja-JP" altLang="en-US" sz="1200" b="0" i="0" u="none" strike="noStrike" dirty="0">
                        <a:solidFill>
                          <a:srgbClr val="000000"/>
                        </a:solidFill>
                        <a:effectLst/>
                        <a:latin typeface="+mn-ea"/>
                        <a:ea typeface="+mn-ea"/>
                      </a:endParaRP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88546754"/>
                  </a:ext>
                </a:extLst>
              </a:tr>
              <a:tr h="405043">
                <a:tc>
                  <a:txBody>
                    <a:bodyPr/>
                    <a:lstStyle/>
                    <a:p>
                      <a:pPr algn="ctr" fontAlgn="ctr"/>
                      <a:r>
                        <a:rPr lang="en-US" sz="1200" b="1" u="none" strike="noStrike" dirty="0">
                          <a:effectLst/>
                          <a:latin typeface="+mn-ea"/>
                          <a:ea typeface="+mn-ea"/>
                        </a:rPr>
                        <a:t>JISA</a:t>
                      </a:r>
                      <a:endParaRPr lang="en-US" sz="1200" b="1" i="0" u="none" strike="noStrike" dirty="0">
                        <a:solidFill>
                          <a:srgbClr val="000000"/>
                        </a:solidFill>
                        <a:effectLst/>
                        <a:latin typeface="+mn-ea"/>
                        <a:ea typeface="+mn-ea"/>
                      </a:endParaRPr>
                    </a:p>
                  </a:txBody>
                  <a:tcPr marL="0" marR="0" marT="0" marB="0" anchor="ctr">
                    <a:lnL w="12700" cap="flat" cmpd="sng" algn="ctr">
                      <a:solidFill>
                        <a:schemeClr val="bg1">
                          <a:lumMod val="50000"/>
                        </a:schemeClr>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ja-JP" altLang="en-US" sz="1200" b="0" i="0" u="none" strike="noStrike" dirty="0">
                          <a:solidFill>
                            <a:srgbClr val="000000"/>
                          </a:solidFill>
                          <a:effectLst/>
                          <a:latin typeface="+mn-ea"/>
                          <a:ea typeface="+mn-ea"/>
                        </a:rPr>
                        <a:t>行政</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050" b="0" i="0" u="none" strike="noStrike" dirty="0">
                          <a:solidFill>
                            <a:srgbClr val="000000"/>
                          </a:solidFill>
                          <a:effectLst/>
                          <a:latin typeface="+mn-ea"/>
                          <a:ea typeface="+mn-ea"/>
                        </a:rPr>
                        <a:t>行政手続き（補助金事業等）の</a:t>
                      </a:r>
                      <a:r>
                        <a:rPr lang="ja-JP" altLang="en-US" sz="1050" kern="100" dirty="0">
                          <a:effectLst/>
                          <a:latin typeface="+mn-ea"/>
                          <a:cs typeface="Times New Roman" panose="02020603050405020304" pitchFamily="18" charset="0"/>
                        </a:rPr>
                        <a:t>不適切受給の抑制</a:t>
                      </a:r>
                      <a:r>
                        <a:rPr lang="ja-JP" altLang="en-US" sz="1050" b="0" i="0" u="none" strike="noStrike" kern="100" dirty="0">
                          <a:solidFill>
                            <a:srgbClr val="000000"/>
                          </a:solidFill>
                          <a:effectLst/>
                          <a:latin typeface="+mn-ea"/>
                          <a:ea typeface="+mn-ea"/>
                          <a:cs typeface="Times New Roman" panose="02020603050405020304" pitchFamily="18" charset="0"/>
                        </a:rPr>
                        <a:t>・</a:t>
                      </a:r>
                      <a:r>
                        <a:rPr lang="ja-JP" altLang="en-US" sz="1050" b="0" i="0" u="none" strike="noStrike" dirty="0">
                          <a:solidFill>
                            <a:srgbClr val="000000"/>
                          </a:solidFill>
                          <a:effectLst/>
                          <a:latin typeface="+mn-ea"/>
                          <a:ea typeface="+mn-ea"/>
                        </a:rPr>
                        <a:t>効率化</a:t>
                      </a:r>
                      <a:endParaRPr lang="en-US" altLang="ja-JP" sz="1050" b="0" i="0" u="none" strike="noStrike" dirty="0">
                        <a:solidFill>
                          <a:srgbClr val="000000"/>
                        </a:solidFill>
                        <a:effectLst/>
                        <a:latin typeface="+mn-ea"/>
                        <a:ea typeface="+mn-ea"/>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050" b="0" i="0" u="none" strike="noStrike" dirty="0">
                          <a:solidFill>
                            <a:srgbClr val="000000"/>
                          </a:solidFill>
                          <a:effectLst/>
                          <a:latin typeface="+mn-ea"/>
                          <a:ea typeface="+mn-ea"/>
                        </a:rPr>
                        <a:t>準公共分野における手続きの効率化</a:t>
                      </a:r>
                      <a:endParaRPr lang="en-US" altLang="ja-JP" sz="1050" b="0" i="0" u="none" strike="noStrike" dirty="0">
                        <a:solidFill>
                          <a:srgbClr val="000000"/>
                        </a:solidFill>
                        <a:effectLst/>
                        <a:latin typeface="+mn-ea"/>
                        <a:ea typeface="+mn-ea"/>
                      </a:endParaRPr>
                    </a:p>
                  </a:txBody>
                  <a:tcPr marL="0" marR="0" marT="0" marB="0" anchor="ctr">
                    <a:lnR w="12700" cap="flat" cmpd="sng" algn="ctr">
                      <a:solidFill>
                        <a:schemeClr val="bg1">
                          <a:lumMod val="50000"/>
                        </a:schemeClr>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200" b="0" i="0" u="none" strike="noStrike">
                          <a:solidFill>
                            <a:srgbClr val="000000"/>
                          </a:solidFill>
                          <a:effectLst/>
                          <a:latin typeface="+mn-ea"/>
                          <a:ea typeface="+mn-ea"/>
                        </a:rPr>
                        <a:t>✓</a:t>
                      </a:r>
                      <a:endParaRPr lang="ja-JP" altLang="en-US" sz="1200" b="0" i="0" u="none" strike="noStrike" dirty="0">
                        <a:solidFill>
                          <a:srgbClr val="000000"/>
                        </a:solidFill>
                        <a:effectLst/>
                        <a:latin typeface="+mn-ea"/>
                        <a:ea typeface="+mn-ea"/>
                      </a:endParaRP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5">
                        <a:lumMod val="20000"/>
                        <a:lumOff val="80000"/>
                      </a:schemeClr>
                    </a:solidFill>
                  </a:tcPr>
                </a:tc>
                <a:tc>
                  <a:txBody>
                    <a:bodyPr/>
                    <a:lstStyle/>
                    <a:p>
                      <a:pPr algn="ctr" fontAlgn="ctr"/>
                      <a:r>
                        <a:rPr lang="ja-JP" altLang="en-US" sz="1200" b="0" i="0" u="none" strike="noStrike">
                          <a:solidFill>
                            <a:srgbClr val="000000"/>
                          </a:solidFill>
                          <a:effectLst/>
                          <a:latin typeface="+mn-ea"/>
                          <a:ea typeface="+mn-ea"/>
                        </a:rPr>
                        <a:t>✓</a:t>
                      </a:r>
                      <a:endParaRPr lang="ja-JP" altLang="en-US" sz="1200" b="0" i="0" u="none" strike="noStrike" dirty="0">
                        <a:solidFill>
                          <a:srgbClr val="000000"/>
                        </a:solidFill>
                        <a:effectLst/>
                        <a:latin typeface="+mn-ea"/>
                        <a:ea typeface="+mn-ea"/>
                      </a:endParaRP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5">
                        <a:lumMod val="20000"/>
                        <a:lumOff val="80000"/>
                      </a:schemeClr>
                    </a:solidFill>
                  </a:tcPr>
                </a:tc>
                <a:tc>
                  <a:txBody>
                    <a:bodyPr/>
                    <a:lstStyle/>
                    <a:p>
                      <a:pPr algn="ctr" fontAlgn="ctr"/>
                      <a:r>
                        <a:rPr lang="ja-JP" altLang="en-US" sz="1200" b="0" i="0" u="none" strike="noStrike">
                          <a:solidFill>
                            <a:srgbClr val="000000"/>
                          </a:solidFill>
                          <a:effectLst/>
                          <a:latin typeface="+mn-ea"/>
                          <a:ea typeface="+mn-ea"/>
                        </a:rPr>
                        <a:t>ー</a:t>
                      </a:r>
                      <a:endParaRPr lang="ja-JP" altLang="en-US" sz="1200" b="0" i="0" u="none" strike="noStrike" dirty="0">
                        <a:solidFill>
                          <a:srgbClr val="000000"/>
                        </a:solidFill>
                        <a:effectLst/>
                        <a:latin typeface="+mn-ea"/>
                        <a:ea typeface="+mn-ea"/>
                      </a:endParaRP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49002815"/>
                  </a:ext>
                </a:extLst>
              </a:tr>
              <a:tr h="405043">
                <a:tc>
                  <a:txBody>
                    <a:bodyPr/>
                    <a:lstStyle/>
                    <a:p>
                      <a:pPr algn="ctr" fontAlgn="ctr"/>
                      <a:r>
                        <a:rPr lang="en-US" altLang="ja-JP" sz="1200" b="1" i="0" u="none" strike="noStrike" dirty="0">
                          <a:solidFill>
                            <a:srgbClr val="000000"/>
                          </a:solidFill>
                          <a:effectLst/>
                          <a:latin typeface="+mn-ea"/>
                          <a:ea typeface="+mn-ea"/>
                        </a:rPr>
                        <a:t>OP CIP</a:t>
                      </a:r>
                    </a:p>
                  </a:txBody>
                  <a:tcPr marL="0" marR="0" marT="0" marB="0" anchor="ctr">
                    <a:lnL w="12700" cap="flat" cmpd="sng" algn="ctr">
                      <a:solidFill>
                        <a:schemeClr val="bg1">
                          <a:lumMod val="50000"/>
                        </a:schemeClr>
                      </a:solidFill>
                      <a:prstDash val="solid"/>
                      <a:round/>
                      <a:headEnd type="none" w="med" len="med"/>
                      <a:tailEnd type="none" w="med" len="med"/>
                    </a:lnL>
                    <a:lnT w="635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ctr" fontAlgn="ctr"/>
                      <a:r>
                        <a:rPr lang="ja-JP" altLang="en-US" sz="1200" b="0" i="0" u="none" strike="noStrike" dirty="0">
                          <a:solidFill>
                            <a:srgbClr val="000000"/>
                          </a:solidFill>
                          <a:effectLst/>
                          <a:latin typeface="+mn-ea"/>
                          <a:ea typeface="+mn-ea"/>
                        </a:rPr>
                        <a:t>メディア</a:t>
                      </a:r>
                    </a:p>
                  </a:txBody>
                  <a:tcPr marL="0" marR="0" marT="0" marB="0" anchor="ctr">
                    <a:lnT w="635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r>
                        <a:rPr lang="ja-JP" altLang="en-US" sz="1050" b="0" i="0" u="none" strike="noStrike" dirty="0">
                          <a:solidFill>
                            <a:srgbClr val="000000"/>
                          </a:solidFill>
                          <a:effectLst/>
                          <a:latin typeface="+mn-ea"/>
                          <a:ea typeface="+mn-ea"/>
                        </a:rPr>
                        <a:t>広告主が意図しないウェブサイトに流れている広告費や、アドフラウド被害に遭った広告費の抑制（国内の広告詐欺に流れた広告費：</a:t>
                      </a:r>
                      <a:r>
                        <a:rPr lang="ja-JP" altLang="en-US" sz="1050" b="1" i="0" u="none" strike="noStrike" dirty="0">
                          <a:solidFill>
                            <a:schemeClr val="accent1"/>
                          </a:solidFill>
                          <a:effectLst/>
                          <a:latin typeface="+mn-ea"/>
                          <a:ea typeface="+mn-ea"/>
                        </a:rPr>
                        <a:t>約</a:t>
                      </a:r>
                      <a:r>
                        <a:rPr lang="en-US" altLang="ja-JP" sz="1050" b="1" i="0" u="none" strike="noStrike" dirty="0">
                          <a:solidFill>
                            <a:schemeClr val="accent1"/>
                          </a:solidFill>
                          <a:effectLst/>
                          <a:latin typeface="+mn-ea"/>
                          <a:ea typeface="+mn-ea"/>
                        </a:rPr>
                        <a:t>1300</a:t>
                      </a:r>
                      <a:r>
                        <a:rPr lang="ja-JP" altLang="en-US" sz="1050" b="1" i="0" u="none" strike="noStrike" dirty="0">
                          <a:solidFill>
                            <a:schemeClr val="accent1"/>
                          </a:solidFill>
                          <a:effectLst/>
                          <a:latin typeface="+mn-ea"/>
                          <a:ea typeface="+mn-ea"/>
                        </a:rPr>
                        <a:t>億円</a:t>
                      </a:r>
                      <a:r>
                        <a:rPr lang="ja-JP" altLang="en-US" sz="1050" b="0" i="0" u="none" strike="noStrike" dirty="0">
                          <a:solidFill>
                            <a:srgbClr val="000000"/>
                          </a:solidFill>
                          <a:effectLst/>
                          <a:latin typeface="+mn-ea"/>
                          <a:ea typeface="+mn-ea"/>
                        </a:rPr>
                        <a:t>）</a:t>
                      </a:r>
                    </a:p>
                  </a:txBody>
                  <a:tcPr marL="0" marR="0" marT="0" marB="0" anchor="ctr">
                    <a:lnR w="12700" cap="flat" cmpd="sng" algn="ctr">
                      <a:solidFill>
                        <a:schemeClr val="bg1">
                          <a:lumMod val="50000"/>
                        </a:schemeClr>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r>
                        <a:rPr lang="ja-JP" altLang="en-US" sz="1200" b="0" i="0" u="none" strike="noStrike">
                          <a:solidFill>
                            <a:srgbClr val="000000"/>
                          </a:solidFill>
                          <a:effectLst/>
                          <a:latin typeface="+mn-ea"/>
                          <a:ea typeface="+mn-ea"/>
                        </a:rPr>
                        <a:t>✓</a:t>
                      </a:r>
                      <a:endParaRPr lang="ja-JP" altLang="en-US" sz="1200" b="0" i="0" u="none" strike="noStrike" dirty="0">
                        <a:solidFill>
                          <a:srgbClr val="000000"/>
                        </a:solidFill>
                        <a:effectLst/>
                        <a:latin typeface="+mn-ea"/>
                        <a:ea typeface="+mn-ea"/>
                      </a:endParaRP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5">
                        <a:lumMod val="20000"/>
                        <a:lumOff val="80000"/>
                      </a:schemeClr>
                    </a:solidFill>
                  </a:tcPr>
                </a:tc>
                <a:tc>
                  <a:txBody>
                    <a:bodyPr/>
                    <a:lstStyle/>
                    <a:p>
                      <a:pPr algn="ctr" fontAlgn="ctr"/>
                      <a:r>
                        <a:rPr lang="ja-JP" altLang="en-US" sz="1200" b="0" i="0" u="none" strike="noStrike">
                          <a:solidFill>
                            <a:srgbClr val="000000"/>
                          </a:solidFill>
                          <a:effectLst/>
                          <a:latin typeface="+mn-ea"/>
                          <a:ea typeface="+mn-ea"/>
                        </a:rPr>
                        <a:t>ー</a:t>
                      </a:r>
                      <a:endParaRPr lang="ja-JP" altLang="en-US" sz="1200" b="0" i="0" u="none" strike="noStrike" dirty="0">
                        <a:solidFill>
                          <a:srgbClr val="000000"/>
                        </a:solidFill>
                        <a:effectLst/>
                        <a:latin typeface="+mn-ea"/>
                        <a:ea typeface="+mn-ea"/>
                      </a:endParaRP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fontAlgn="ctr"/>
                      <a:r>
                        <a:rPr lang="ja-JP" altLang="en-US" sz="1200" b="0" i="0" u="none" strike="noStrike" dirty="0">
                          <a:solidFill>
                            <a:srgbClr val="000000"/>
                          </a:solidFill>
                          <a:effectLst/>
                          <a:latin typeface="+mn-ea"/>
                          <a:ea typeface="+mn-ea"/>
                        </a:rPr>
                        <a:t>ー</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86447304"/>
                  </a:ext>
                </a:extLst>
              </a:tr>
            </a:tbl>
          </a:graphicData>
        </a:graphic>
      </p:graphicFrame>
      <p:sp>
        <p:nvSpPr>
          <p:cNvPr id="13" name="コンテンツ プレースホルダー 2">
            <a:extLst>
              <a:ext uri="{FF2B5EF4-FFF2-40B4-BE49-F238E27FC236}">
                <a16:creationId xmlns:a16="http://schemas.microsoft.com/office/drawing/2014/main" id="{AB601D21-53F4-47B2-CBD9-B98EC64D5301}"/>
              </a:ext>
            </a:extLst>
          </p:cNvPr>
          <p:cNvSpPr txBox="1">
            <a:spLocks/>
          </p:cNvSpPr>
          <p:nvPr/>
        </p:nvSpPr>
        <p:spPr>
          <a:xfrm>
            <a:off x="273050" y="908050"/>
            <a:ext cx="9359900" cy="585940"/>
          </a:xfrm>
          <a:prstGeom prst="rect">
            <a:avLst/>
          </a:prstGeom>
        </p:spPr>
        <p:txBody>
          <a:bodyPr/>
          <a:lstStyle>
            <a:lvl1pPr marL="269875" indent="-269875" algn="l" rtl="0" eaLnBrk="0" fontAlgn="base" hangingPunct="0">
              <a:spcBef>
                <a:spcPct val="20000"/>
              </a:spcBef>
              <a:spcAft>
                <a:spcPct val="0"/>
              </a:spcAft>
              <a:buClr>
                <a:srgbClr val="005EAD"/>
              </a:buClr>
              <a:buFont typeface="Wingdings" panose="05000000000000000000" pitchFamily="2" charset="2"/>
              <a:buChar char="n"/>
              <a:defRPr kumimoji="1" sz="1400" b="1" kern="1200">
                <a:solidFill>
                  <a:schemeClr val="tx1"/>
                </a:solidFill>
                <a:latin typeface="+mj-ea"/>
                <a:ea typeface="+mj-ea"/>
                <a:cs typeface="+mn-cs"/>
              </a:defRPr>
            </a:lvl1pPr>
            <a:lvl2pPr marL="450850" indent="-180975" algn="l" rtl="0" eaLnBrk="0" fontAlgn="base" hangingPunct="0">
              <a:spcBef>
                <a:spcPct val="20000"/>
              </a:spcBef>
              <a:spcAft>
                <a:spcPct val="0"/>
              </a:spcAft>
              <a:buClr>
                <a:srgbClr val="005EAD"/>
              </a:buClr>
              <a:buFont typeface="Arial" panose="020B0604020202020204" pitchFamily="34" charset="0"/>
              <a:buChar char="•"/>
              <a:defRPr kumimoji="1" sz="1400" b="1"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005EAD"/>
              </a:buClr>
              <a:defRPr kumimoji="1" sz="14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005EAD"/>
              </a:buClr>
              <a:defRPr kumimoji="1" sz="12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005EAD"/>
              </a:buClr>
              <a:defRPr kumimoji="1"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dirty="0"/>
              <a:t>ユースケースの経済・社会的効果をリスク抑制・コスト削減・売上拡大（市場拡大）に分類して整理した</a:t>
            </a:r>
            <a:endParaRPr lang="en-US" altLang="ja-JP" dirty="0"/>
          </a:p>
        </p:txBody>
      </p:sp>
      <p:sp>
        <p:nvSpPr>
          <p:cNvPr id="7" name="正方形/長方形 6">
            <a:extLst>
              <a:ext uri="{FF2B5EF4-FFF2-40B4-BE49-F238E27FC236}">
                <a16:creationId xmlns:a16="http://schemas.microsoft.com/office/drawing/2014/main" id="{9B0915F8-6E90-E965-9C5F-908D54234842}"/>
              </a:ext>
            </a:extLst>
          </p:cNvPr>
          <p:cNvSpPr/>
          <p:nvPr/>
        </p:nvSpPr>
        <p:spPr>
          <a:xfrm>
            <a:off x="5811865" y="139062"/>
            <a:ext cx="2371492" cy="234681"/>
          </a:xfrm>
          <a:prstGeom prst="rect">
            <a:avLst/>
          </a:prstGeom>
          <a:solidFill>
            <a:schemeClr val="accent1"/>
          </a:solidFill>
          <a:ln w="1270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en-US" altLang="ja-JP" sz="1400" dirty="0">
                <a:solidFill>
                  <a:schemeClr val="bg1"/>
                </a:solidFill>
              </a:rPr>
              <a:t>2023</a:t>
            </a:r>
            <a:r>
              <a:rPr kumimoji="1" lang="ja-JP" altLang="en-US" sz="1400" dirty="0">
                <a:solidFill>
                  <a:schemeClr val="bg1"/>
                </a:solidFill>
              </a:rPr>
              <a:t>年度取組</a:t>
            </a:r>
          </a:p>
        </p:txBody>
      </p:sp>
    </p:spTree>
    <p:extLst>
      <p:ext uri="{BB962C8B-B14F-4D97-AF65-F5344CB8AC3E}">
        <p14:creationId xmlns:p14="http://schemas.microsoft.com/office/powerpoint/2010/main" val="7648642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2AE698A-B883-3CAD-7679-0F1CFAEBEB92}"/>
              </a:ext>
            </a:extLst>
          </p:cNvPr>
          <p:cNvSpPr>
            <a:spLocks noGrp="1"/>
          </p:cNvSpPr>
          <p:nvPr>
            <p:ph type="title"/>
          </p:nvPr>
        </p:nvSpPr>
        <p:spPr/>
        <p:txBody>
          <a:bodyPr/>
          <a:lstStyle/>
          <a:p>
            <a:r>
              <a:rPr kumimoji="1" lang="en-US" altLang="ja-JP" dirty="0"/>
              <a:t>4.3. </a:t>
            </a:r>
            <a:r>
              <a:rPr kumimoji="1" lang="ja-JP" altLang="en-US" dirty="0"/>
              <a:t>収益モデル</a:t>
            </a:r>
            <a:r>
              <a:rPr kumimoji="1" lang="en-US" altLang="ja-JP" dirty="0"/>
              <a:t>(1/3)</a:t>
            </a:r>
            <a:endParaRPr kumimoji="1" lang="ja-JP" altLang="en-US" dirty="0"/>
          </a:p>
        </p:txBody>
      </p:sp>
      <p:sp>
        <p:nvSpPr>
          <p:cNvPr id="15" name="テキスト プレースホルダー 2">
            <a:extLst>
              <a:ext uri="{FF2B5EF4-FFF2-40B4-BE49-F238E27FC236}">
                <a16:creationId xmlns:a16="http://schemas.microsoft.com/office/drawing/2014/main" id="{11324A33-FC84-615E-959E-B97066A1B955}"/>
              </a:ext>
            </a:extLst>
          </p:cNvPr>
          <p:cNvSpPr>
            <a:spLocks noGrp="1"/>
          </p:cNvSpPr>
          <p:nvPr>
            <p:ph type="body" sz="quarter" idx="10"/>
          </p:nvPr>
        </p:nvSpPr>
        <p:spPr>
          <a:xfrm>
            <a:off x="273050" y="188913"/>
            <a:ext cx="7848600" cy="161583"/>
          </a:xfrm>
        </p:spPr>
        <p:txBody>
          <a:bodyPr/>
          <a:lstStyle/>
          <a:p>
            <a:r>
              <a:rPr lang="en-US" altLang="ja-JP" sz="1050" dirty="0"/>
              <a:t>4.</a:t>
            </a:r>
            <a:r>
              <a:rPr lang="ja-JP" altLang="en-US" dirty="0"/>
              <a:t> 実証事業</a:t>
            </a:r>
            <a:r>
              <a:rPr lang="en-US" altLang="ja-JP" dirty="0"/>
              <a:t>‐</a:t>
            </a:r>
            <a:r>
              <a:rPr lang="ja-JP" altLang="en-US" sz="1050" dirty="0"/>
              <a:t>ビジネスモデル</a:t>
            </a:r>
            <a:endParaRPr kumimoji="1" lang="ja-JP" altLang="en-US" sz="1050" dirty="0"/>
          </a:p>
        </p:txBody>
      </p:sp>
      <p:sp>
        <p:nvSpPr>
          <p:cNvPr id="84" name="正方形/長方形 83">
            <a:extLst>
              <a:ext uri="{FF2B5EF4-FFF2-40B4-BE49-F238E27FC236}">
                <a16:creationId xmlns:a16="http://schemas.microsoft.com/office/drawing/2014/main" id="{5E4B31A5-7D4D-35F2-44F8-0C1376DDDFAA}"/>
              </a:ext>
            </a:extLst>
          </p:cNvPr>
          <p:cNvSpPr/>
          <p:nvPr/>
        </p:nvSpPr>
        <p:spPr>
          <a:xfrm>
            <a:off x="4197202" y="2603994"/>
            <a:ext cx="2096718" cy="640800"/>
          </a:xfrm>
          <a:prstGeom prst="rect">
            <a:avLst/>
          </a:prstGeom>
          <a:solidFill>
            <a:schemeClr val="bg1"/>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lIns="72000" tIns="36000" rIns="72000" bIns="36000" rtlCol="0" anchor="t" anchorCtr="0"/>
          <a:lstStyle/>
          <a:p>
            <a:pPr marL="171450" indent="-171450">
              <a:buFont typeface="Arial" panose="020B0604020202020204" pitchFamily="34" charset="0"/>
              <a:buChar char="•"/>
            </a:pPr>
            <a:r>
              <a:rPr lang="ja-JP" altLang="en-US" sz="1050" dirty="0"/>
              <a:t>発行情報のガバナンス担保・エコシステム参画できること</a:t>
            </a:r>
            <a:endParaRPr lang="en-US" altLang="ja-JP" sz="1050" dirty="0"/>
          </a:p>
        </p:txBody>
      </p:sp>
      <p:sp>
        <p:nvSpPr>
          <p:cNvPr id="76" name="正方形/長方形 75">
            <a:extLst>
              <a:ext uri="{FF2B5EF4-FFF2-40B4-BE49-F238E27FC236}">
                <a16:creationId xmlns:a16="http://schemas.microsoft.com/office/drawing/2014/main" id="{7CBE52EE-085B-7FE0-8FE0-B4F0FB8B4D0B}"/>
              </a:ext>
            </a:extLst>
          </p:cNvPr>
          <p:cNvSpPr/>
          <p:nvPr/>
        </p:nvSpPr>
        <p:spPr>
          <a:xfrm>
            <a:off x="6365061" y="1339458"/>
            <a:ext cx="3267888" cy="636769"/>
          </a:xfrm>
          <a:prstGeom prst="rect">
            <a:avLst/>
          </a:prstGeom>
          <a:solidFill>
            <a:schemeClr val="bg1"/>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lIns="72000" tIns="36000" rIns="72000" bIns="36000" rtlCol="0" anchor="t" anchorCtr="0"/>
          <a:lstStyle/>
          <a:p>
            <a:pPr marL="171450" indent="-171450">
              <a:buFont typeface="Arial" panose="020B0604020202020204" pitchFamily="34" charset="0"/>
              <a:buChar char="•"/>
            </a:pPr>
            <a:r>
              <a:rPr lang="en-US" altLang="ja-JP" sz="1050" b="1" dirty="0" err="1"/>
              <a:t>DataSign</a:t>
            </a:r>
            <a:r>
              <a:rPr lang="ja-JP" altLang="en-US" sz="1050" b="1" dirty="0"/>
              <a:t>、電通総研</a:t>
            </a:r>
            <a:endParaRPr lang="en-US" altLang="ja-JP" sz="1050" b="1" dirty="0"/>
          </a:p>
          <a:p>
            <a:pPr marL="357188" lvl="1" indent="-171450">
              <a:buFont typeface="Yu Gothic UI" panose="020B0500000000000000" pitchFamily="50" charset="-128"/>
              <a:buChar char="–"/>
            </a:pPr>
            <a:r>
              <a:rPr lang="ja-JP" altLang="en-US" sz="900" dirty="0"/>
              <a:t>証明書発行サービス利用料</a:t>
            </a:r>
            <a:endParaRPr lang="en-US" altLang="ja-JP" sz="900" dirty="0"/>
          </a:p>
          <a:p>
            <a:pPr marL="171450" lvl="1" indent="-171450">
              <a:buFont typeface="Arial" panose="020B0604020202020204" pitchFamily="34" charset="0"/>
              <a:buChar char="•"/>
            </a:pPr>
            <a:r>
              <a:rPr lang="ja-JP" altLang="en-US" sz="1050" b="1" dirty="0"/>
              <a:t>みずほ</a:t>
            </a:r>
            <a:r>
              <a:rPr lang="en-US" altLang="ja-JP" sz="1050" b="1" dirty="0"/>
              <a:t>R&amp;T (Chemical Management Platform)</a:t>
            </a:r>
            <a:r>
              <a:rPr lang="ja-JP" altLang="en-US" sz="1050" b="1" dirty="0"/>
              <a:t>*</a:t>
            </a:r>
            <a:r>
              <a:rPr lang="en-US" altLang="ja-JP" sz="1050" b="1" baseline="30000" dirty="0"/>
              <a:t>1</a:t>
            </a:r>
          </a:p>
          <a:p>
            <a:pPr marL="357188" lvl="1" indent="-171450">
              <a:buFont typeface="Yu Gothic UI" panose="020B0500000000000000" pitchFamily="50" charset="-128"/>
              <a:buChar char="–"/>
            </a:pPr>
            <a:r>
              <a:rPr lang="ja-JP" altLang="en-US" sz="900" dirty="0"/>
              <a:t>システム・サービス利用料</a:t>
            </a:r>
            <a:endParaRPr lang="en-US" altLang="ja-JP" sz="900" dirty="0"/>
          </a:p>
        </p:txBody>
      </p:sp>
      <p:sp>
        <p:nvSpPr>
          <p:cNvPr id="5" name="正方形/長方形 4">
            <a:extLst>
              <a:ext uri="{FF2B5EF4-FFF2-40B4-BE49-F238E27FC236}">
                <a16:creationId xmlns:a16="http://schemas.microsoft.com/office/drawing/2014/main" id="{260D8D5A-D2FD-6E35-693F-0922D0395278}"/>
              </a:ext>
            </a:extLst>
          </p:cNvPr>
          <p:cNvSpPr/>
          <p:nvPr/>
        </p:nvSpPr>
        <p:spPr>
          <a:xfrm>
            <a:off x="2324601" y="1339459"/>
            <a:ext cx="1811215" cy="636768"/>
          </a:xfrm>
          <a:prstGeom prst="rect">
            <a:avLst/>
          </a:prstGeom>
          <a:solidFill>
            <a:schemeClr val="bg1"/>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lIns="72000" tIns="36000" rIns="72000" bIns="36000" rtlCol="0" anchor="t" anchorCtr="0"/>
          <a:lstStyle/>
          <a:p>
            <a:r>
              <a:rPr lang="ja-JP" altLang="en-US" sz="1050" b="1" dirty="0">
                <a:solidFill>
                  <a:schemeClr val="accent1"/>
                </a:solidFill>
              </a:rPr>
              <a:t>サービスプロバイダ</a:t>
            </a:r>
            <a:endParaRPr lang="en-US" altLang="ja-JP" sz="1050" b="1" dirty="0">
              <a:solidFill>
                <a:schemeClr val="accent1"/>
              </a:solidFill>
            </a:endParaRPr>
          </a:p>
        </p:txBody>
      </p:sp>
      <p:sp>
        <p:nvSpPr>
          <p:cNvPr id="71" name="正方形/長方形 70">
            <a:extLst>
              <a:ext uri="{FF2B5EF4-FFF2-40B4-BE49-F238E27FC236}">
                <a16:creationId xmlns:a16="http://schemas.microsoft.com/office/drawing/2014/main" id="{16603217-5EFA-4485-BD7B-468AAB9D8B83}"/>
              </a:ext>
            </a:extLst>
          </p:cNvPr>
          <p:cNvSpPr/>
          <p:nvPr/>
        </p:nvSpPr>
        <p:spPr>
          <a:xfrm>
            <a:off x="2307650" y="1075973"/>
            <a:ext cx="7325299" cy="204601"/>
          </a:xfrm>
          <a:prstGeom prst="rect">
            <a:avLst/>
          </a:prstGeom>
          <a:solidFill>
            <a:schemeClr val="accent2">
              <a:lumMod val="20000"/>
              <a:lumOff val="80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r>
              <a:rPr kumimoji="1" lang="ja-JP" altLang="en-US" sz="1400" b="1" u="sng" dirty="0">
                <a:solidFill>
                  <a:schemeClr val="accent2"/>
                </a:solidFill>
              </a:rPr>
              <a:t>　</a:t>
            </a:r>
            <a:r>
              <a:rPr kumimoji="1" lang="en-US" altLang="ja-JP" sz="1400" b="1" u="sng" dirty="0">
                <a:solidFill>
                  <a:schemeClr val="accent2"/>
                </a:solidFill>
              </a:rPr>
              <a:t>From </a:t>
            </a:r>
            <a:r>
              <a:rPr kumimoji="1" lang="ja-JP" altLang="en-US" sz="1400" b="1" u="sng" dirty="0">
                <a:solidFill>
                  <a:schemeClr val="accent2"/>
                </a:solidFill>
              </a:rPr>
              <a:t>発行者</a:t>
            </a:r>
          </a:p>
        </p:txBody>
      </p:sp>
      <p:sp>
        <p:nvSpPr>
          <p:cNvPr id="83" name="楕円 82">
            <a:extLst>
              <a:ext uri="{FF2B5EF4-FFF2-40B4-BE49-F238E27FC236}">
                <a16:creationId xmlns:a16="http://schemas.microsoft.com/office/drawing/2014/main" id="{0A1613CF-2159-10B4-B2FF-5D6BAC20B8E7}"/>
              </a:ext>
            </a:extLst>
          </p:cNvPr>
          <p:cNvSpPr/>
          <p:nvPr/>
        </p:nvSpPr>
        <p:spPr>
          <a:xfrm>
            <a:off x="2307650" y="1059426"/>
            <a:ext cx="246887" cy="246887"/>
          </a:xfrm>
          <a:prstGeom prst="ellipse">
            <a:avLst/>
          </a:prstGeom>
          <a:solidFill>
            <a:schemeClr val="accent2"/>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sz="1200" b="1" dirty="0">
                <a:solidFill>
                  <a:schemeClr val="bg1"/>
                </a:solidFill>
              </a:rPr>
              <a:t>１</a:t>
            </a:r>
          </a:p>
        </p:txBody>
      </p:sp>
      <p:sp>
        <p:nvSpPr>
          <p:cNvPr id="90" name="正方形/長方形 89">
            <a:extLst>
              <a:ext uri="{FF2B5EF4-FFF2-40B4-BE49-F238E27FC236}">
                <a16:creationId xmlns:a16="http://schemas.microsoft.com/office/drawing/2014/main" id="{BEA8FB50-2C6D-CC66-C9C9-7937B7383A38}"/>
              </a:ext>
            </a:extLst>
          </p:cNvPr>
          <p:cNvSpPr/>
          <p:nvPr/>
        </p:nvSpPr>
        <p:spPr>
          <a:xfrm>
            <a:off x="4191975" y="3740602"/>
            <a:ext cx="2101945" cy="660523"/>
          </a:xfrm>
          <a:prstGeom prst="rect">
            <a:avLst/>
          </a:prstGeom>
          <a:solidFill>
            <a:schemeClr val="bg1"/>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lIns="72000" tIns="36000" rIns="72000" bIns="36000" rtlCol="0" anchor="t" anchorCtr="0"/>
          <a:lstStyle/>
          <a:p>
            <a:pPr marL="171450" indent="-171450">
              <a:buFont typeface="Arial" panose="020B0604020202020204" pitchFamily="34" charset="0"/>
              <a:buChar char="•"/>
            </a:pPr>
            <a:r>
              <a:rPr lang="ja-JP" altLang="en-US" sz="1050" dirty="0"/>
              <a:t>信頼できる証明書を受け取ることができること</a:t>
            </a:r>
            <a:endParaRPr lang="en-US" altLang="ja-JP" sz="1050" dirty="0"/>
          </a:p>
        </p:txBody>
      </p:sp>
      <p:sp>
        <p:nvSpPr>
          <p:cNvPr id="87" name="正方形/長方形 86">
            <a:extLst>
              <a:ext uri="{FF2B5EF4-FFF2-40B4-BE49-F238E27FC236}">
                <a16:creationId xmlns:a16="http://schemas.microsoft.com/office/drawing/2014/main" id="{D1551789-72DC-E36A-6145-23628D343F3F}"/>
              </a:ext>
            </a:extLst>
          </p:cNvPr>
          <p:cNvSpPr/>
          <p:nvPr/>
        </p:nvSpPr>
        <p:spPr>
          <a:xfrm>
            <a:off x="2307651" y="3491518"/>
            <a:ext cx="7325298" cy="204601"/>
          </a:xfrm>
          <a:prstGeom prst="rect">
            <a:avLst/>
          </a:prstGeom>
          <a:solidFill>
            <a:srgbClr val="D7F4D0"/>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r>
              <a:rPr lang="ja-JP" altLang="en-US" sz="1400" b="1" u="sng" dirty="0">
                <a:solidFill>
                  <a:srgbClr val="43B02A"/>
                </a:solidFill>
              </a:rPr>
              <a:t>　</a:t>
            </a:r>
            <a:r>
              <a:rPr lang="en-US" altLang="ja-JP" sz="1400" b="1" u="sng" dirty="0">
                <a:solidFill>
                  <a:srgbClr val="43B02A"/>
                </a:solidFill>
              </a:rPr>
              <a:t>From </a:t>
            </a:r>
            <a:r>
              <a:rPr lang="ja-JP" altLang="en-US" sz="1400" b="1" u="sng" dirty="0">
                <a:solidFill>
                  <a:srgbClr val="43B02A"/>
                </a:solidFill>
              </a:rPr>
              <a:t>保有</a:t>
            </a:r>
            <a:r>
              <a:rPr kumimoji="1" lang="ja-JP" altLang="en-US" sz="1400" b="1" u="sng" dirty="0">
                <a:solidFill>
                  <a:srgbClr val="43B02A"/>
                </a:solidFill>
              </a:rPr>
              <a:t>者</a:t>
            </a:r>
          </a:p>
        </p:txBody>
      </p:sp>
      <p:sp>
        <p:nvSpPr>
          <p:cNvPr id="89" name="楕円 88">
            <a:extLst>
              <a:ext uri="{FF2B5EF4-FFF2-40B4-BE49-F238E27FC236}">
                <a16:creationId xmlns:a16="http://schemas.microsoft.com/office/drawing/2014/main" id="{0BDD1DD0-F9AF-C025-C80D-81FF33066BD0}"/>
              </a:ext>
            </a:extLst>
          </p:cNvPr>
          <p:cNvSpPr/>
          <p:nvPr/>
        </p:nvSpPr>
        <p:spPr>
          <a:xfrm>
            <a:off x="2307650" y="3474971"/>
            <a:ext cx="246887" cy="246887"/>
          </a:xfrm>
          <a:prstGeom prst="ellipse">
            <a:avLst/>
          </a:prstGeom>
          <a:solidFill>
            <a:srgbClr val="43B02A"/>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200" b="1" dirty="0">
                <a:solidFill>
                  <a:schemeClr val="bg1"/>
                </a:solidFill>
              </a:rPr>
              <a:t>２</a:t>
            </a:r>
            <a:endParaRPr kumimoji="1" lang="ja-JP" altLang="en-US" sz="1200" b="1" dirty="0">
              <a:solidFill>
                <a:schemeClr val="bg1"/>
              </a:solidFill>
            </a:endParaRPr>
          </a:p>
        </p:txBody>
      </p:sp>
      <p:sp>
        <p:nvSpPr>
          <p:cNvPr id="11" name="正方形/長方形 10">
            <a:extLst>
              <a:ext uri="{FF2B5EF4-FFF2-40B4-BE49-F238E27FC236}">
                <a16:creationId xmlns:a16="http://schemas.microsoft.com/office/drawing/2014/main" id="{2F6EA8B7-E927-AE7B-799C-054DCF86CDA5}"/>
              </a:ext>
            </a:extLst>
          </p:cNvPr>
          <p:cNvSpPr/>
          <p:nvPr/>
        </p:nvSpPr>
        <p:spPr>
          <a:xfrm>
            <a:off x="4202079" y="1339459"/>
            <a:ext cx="2096718" cy="636768"/>
          </a:xfrm>
          <a:prstGeom prst="rect">
            <a:avLst/>
          </a:prstGeom>
          <a:solidFill>
            <a:schemeClr val="bg1"/>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lIns="72000" tIns="36000" rIns="72000" bIns="36000" rtlCol="0" anchor="t" anchorCtr="0"/>
          <a:lstStyle/>
          <a:p>
            <a:pPr marL="171450" indent="-171450">
              <a:buFont typeface="Arial" panose="020B0604020202020204" pitchFamily="34" charset="0"/>
              <a:buChar char="•"/>
            </a:pPr>
            <a:r>
              <a:rPr lang="ja-JP" altLang="en-US" sz="1050" dirty="0"/>
              <a:t>証明書発行ができること・発行システムを利用できること</a:t>
            </a:r>
            <a:endParaRPr lang="en-US" altLang="ja-JP" sz="1050" dirty="0"/>
          </a:p>
        </p:txBody>
      </p:sp>
      <p:sp>
        <p:nvSpPr>
          <p:cNvPr id="12" name="正方形/長方形 11">
            <a:extLst>
              <a:ext uri="{FF2B5EF4-FFF2-40B4-BE49-F238E27FC236}">
                <a16:creationId xmlns:a16="http://schemas.microsoft.com/office/drawing/2014/main" id="{0C769EA8-FCEF-9884-5EBE-1013D8D71DFF}"/>
              </a:ext>
            </a:extLst>
          </p:cNvPr>
          <p:cNvSpPr/>
          <p:nvPr/>
        </p:nvSpPr>
        <p:spPr>
          <a:xfrm>
            <a:off x="6365061" y="2028410"/>
            <a:ext cx="3267888" cy="516578"/>
          </a:xfrm>
          <a:prstGeom prst="rect">
            <a:avLst/>
          </a:prstGeom>
          <a:solidFill>
            <a:schemeClr val="bg1"/>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lIns="72000" tIns="36000" rIns="72000" bIns="36000" rtlCol="0" anchor="t" anchorCtr="0"/>
          <a:lstStyle/>
          <a:p>
            <a:pPr marL="171450" indent="-171450">
              <a:buFont typeface="Arial" panose="020B0604020202020204" pitchFamily="34" charset="0"/>
              <a:buChar char="•"/>
            </a:pPr>
            <a:r>
              <a:rPr lang="ja-JP" altLang="en-US" sz="1050" b="1" dirty="0"/>
              <a:t>富士通</a:t>
            </a:r>
            <a:r>
              <a:rPr lang="en-US" altLang="ja-JP" sz="1050" b="1" dirty="0"/>
              <a:t>Japan</a:t>
            </a:r>
          </a:p>
          <a:p>
            <a:pPr marL="357188" lvl="1" indent="-171450">
              <a:buFont typeface="Yu Gothic UI" panose="020B0500000000000000" pitchFamily="50" charset="-128"/>
              <a:buChar char="–"/>
            </a:pPr>
            <a:r>
              <a:rPr lang="ja-JP" altLang="en-US" sz="900" dirty="0"/>
              <a:t>スキル発行にかかるスキルカタログ／マップ整備サービス利用料</a:t>
            </a:r>
          </a:p>
        </p:txBody>
      </p:sp>
      <p:sp>
        <p:nvSpPr>
          <p:cNvPr id="13" name="正方形/長方形 12">
            <a:extLst>
              <a:ext uri="{FF2B5EF4-FFF2-40B4-BE49-F238E27FC236}">
                <a16:creationId xmlns:a16="http://schemas.microsoft.com/office/drawing/2014/main" id="{F8CB5055-638A-E1F6-3971-1A1ACE5B58EA}"/>
              </a:ext>
            </a:extLst>
          </p:cNvPr>
          <p:cNvSpPr/>
          <p:nvPr/>
        </p:nvSpPr>
        <p:spPr>
          <a:xfrm>
            <a:off x="2324601" y="2028410"/>
            <a:ext cx="1811215" cy="516578"/>
          </a:xfrm>
          <a:prstGeom prst="rect">
            <a:avLst/>
          </a:prstGeom>
          <a:solidFill>
            <a:schemeClr val="bg1"/>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lIns="72000" tIns="36000" rIns="72000" bIns="36000" rtlCol="0" anchor="t" anchorCtr="0"/>
          <a:lstStyle/>
          <a:p>
            <a:r>
              <a:rPr lang="ja-JP" altLang="en-US" sz="1050" b="1" dirty="0">
                <a:solidFill>
                  <a:schemeClr val="accent1"/>
                </a:solidFill>
              </a:rPr>
              <a:t>システムベンダ</a:t>
            </a:r>
            <a:endParaRPr lang="en-US" altLang="ja-JP" sz="1050" b="1" dirty="0">
              <a:solidFill>
                <a:schemeClr val="accent1"/>
              </a:solidFill>
            </a:endParaRPr>
          </a:p>
        </p:txBody>
      </p:sp>
      <p:sp>
        <p:nvSpPr>
          <p:cNvPr id="16" name="正方形/長方形 15">
            <a:extLst>
              <a:ext uri="{FF2B5EF4-FFF2-40B4-BE49-F238E27FC236}">
                <a16:creationId xmlns:a16="http://schemas.microsoft.com/office/drawing/2014/main" id="{3129CC90-A681-4230-4D50-C1934174D7B7}"/>
              </a:ext>
            </a:extLst>
          </p:cNvPr>
          <p:cNvSpPr/>
          <p:nvPr/>
        </p:nvSpPr>
        <p:spPr>
          <a:xfrm>
            <a:off x="2324601" y="2602537"/>
            <a:ext cx="1811215" cy="640563"/>
          </a:xfrm>
          <a:prstGeom prst="rect">
            <a:avLst/>
          </a:prstGeom>
          <a:solidFill>
            <a:schemeClr val="bg1"/>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lIns="72000" tIns="36000" rIns="72000" bIns="36000" rtlCol="0" anchor="t" anchorCtr="0"/>
          <a:lstStyle/>
          <a:p>
            <a:r>
              <a:rPr lang="ja-JP" altLang="en-US" sz="1050" b="1" dirty="0">
                <a:solidFill>
                  <a:schemeClr val="accent1"/>
                </a:solidFill>
              </a:rPr>
              <a:t>業界団体</a:t>
            </a:r>
            <a:r>
              <a:rPr lang="en-US" altLang="ja-JP" sz="1050" b="1" dirty="0">
                <a:solidFill>
                  <a:schemeClr val="accent1"/>
                </a:solidFill>
              </a:rPr>
              <a:t>/</a:t>
            </a:r>
            <a:r>
              <a:rPr lang="ja-JP" altLang="en-US" sz="1050" b="1" dirty="0">
                <a:solidFill>
                  <a:schemeClr val="accent1"/>
                </a:solidFill>
              </a:rPr>
              <a:t>ガバナンス運営者</a:t>
            </a:r>
            <a:endParaRPr lang="en-US" altLang="ja-JP" sz="1050" b="1" dirty="0">
              <a:solidFill>
                <a:schemeClr val="accent1"/>
              </a:solidFill>
            </a:endParaRPr>
          </a:p>
        </p:txBody>
      </p:sp>
      <p:sp>
        <p:nvSpPr>
          <p:cNvPr id="17" name="正方形/長方形 16">
            <a:extLst>
              <a:ext uri="{FF2B5EF4-FFF2-40B4-BE49-F238E27FC236}">
                <a16:creationId xmlns:a16="http://schemas.microsoft.com/office/drawing/2014/main" id="{6B60E667-3CB6-9F2A-193A-919E4ED2A8B1}"/>
              </a:ext>
            </a:extLst>
          </p:cNvPr>
          <p:cNvSpPr/>
          <p:nvPr/>
        </p:nvSpPr>
        <p:spPr>
          <a:xfrm>
            <a:off x="6365061" y="2598086"/>
            <a:ext cx="3267888" cy="640800"/>
          </a:xfrm>
          <a:prstGeom prst="rect">
            <a:avLst/>
          </a:prstGeom>
          <a:solidFill>
            <a:schemeClr val="bg1"/>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lIns="72000" tIns="36000" rIns="72000" bIns="36000" rtlCol="0" anchor="t" anchorCtr="0"/>
          <a:lstStyle/>
          <a:p>
            <a:pPr marL="171450" indent="-171450">
              <a:buFont typeface="Arial" panose="020B0604020202020204" pitchFamily="34" charset="0"/>
              <a:buChar char="•"/>
            </a:pPr>
            <a:r>
              <a:rPr lang="en-US" altLang="ja-JP" sz="1050" b="1" dirty="0"/>
              <a:t>DNP (</a:t>
            </a:r>
            <a:r>
              <a:rPr lang="ja-JP" altLang="en-US" sz="1050" b="1" dirty="0"/>
              <a:t>共助トラストエコシステム運営者</a:t>
            </a:r>
            <a:r>
              <a:rPr lang="en-US" altLang="ja-JP" sz="1050" b="1" dirty="0"/>
              <a:t>)</a:t>
            </a:r>
          </a:p>
          <a:p>
            <a:pPr marL="357188" lvl="1" indent="-171450">
              <a:buFont typeface="Yu Gothic UI" panose="020B0500000000000000" pitchFamily="50" charset="-128"/>
              <a:buChar char="–"/>
            </a:pPr>
            <a:r>
              <a:rPr lang="ja-JP" altLang="en-US" sz="900" dirty="0"/>
              <a:t>事業者登録</a:t>
            </a:r>
            <a:r>
              <a:rPr lang="en-US" altLang="ja-JP" sz="900" dirty="0"/>
              <a:t>(</a:t>
            </a:r>
            <a:r>
              <a:rPr lang="ja-JP" altLang="en-US" sz="900" dirty="0"/>
              <a:t>トラストリスト</a:t>
            </a:r>
            <a:r>
              <a:rPr lang="en-US" altLang="ja-JP" sz="900" dirty="0"/>
              <a:t>)</a:t>
            </a:r>
            <a:r>
              <a:rPr lang="ja-JP" altLang="en-US" sz="900" dirty="0"/>
              <a:t>手数料</a:t>
            </a:r>
            <a:endParaRPr lang="en-US" altLang="ja-JP" sz="900" dirty="0"/>
          </a:p>
          <a:p>
            <a:pPr marL="171450" indent="-171450">
              <a:buFont typeface="Arial" panose="020B0604020202020204" pitchFamily="34" charset="0"/>
              <a:buChar char="•"/>
            </a:pPr>
            <a:r>
              <a:rPr lang="ja-JP" altLang="en-US" sz="1050" b="1" dirty="0"/>
              <a:t>みずほ</a:t>
            </a:r>
            <a:r>
              <a:rPr lang="en-US" altLang="ja-JP" sz="1050" b="1" dirty="0"/>
              <a:t>R&amp;T(Chemical Management Platform)</a:t>
            </a:r>
            <a:r>
              <a:rPr lang="ja-JP" altLang="en-US" sz="1050" b="1" dirty="0"/>
              <a:t>*</a:t>
            </a:r>
            <a:r>
              <a:rPr lang="en-US" altLang="ja-JP" sz="1050" b="1" baseline="30000" dirty="0"/>
              <a:t>1</a:t>
            </a:r>
          </a:p>
          <a:p>
            <a:pPr marL="357188" lvl="1" indent="-171450">
              <a:buFont typeface="Yu Gothic UI" panose="020B0500000000000000" pitchFamily="50" charset="-128"/>
              <a:buChar char="–"/>
            </a:pPr>
            <a:r>
              <a:rPr lang="ja-JP" altLang="en-US" sz="900" dirty="0"/>
              <a:t>コンソーシアム参加料</a:t>
            </a:r>
            <a:endParaRPr lang="en-US" altLang="ja-JP" sz="900" dirty="0"/>
          </a:p>
        </p:txBody>
      </p:sp>
      <p:sp>
        <p:nvSpPr>
          <p:cNvPr id="22" name="正方形/長方形 21">
            <a:extLst>
              <a:ext uri="{FF2B5EF4-FFF2-40B4-BE49-F238E27FC236}">
                <a16:creationId xmlns:a16="http://schemas.microsoft.com/office/drawing/2014/main" id="{1B03BC13-2F7B-DEDB-9B0D-63E78C4DA251}"/>
              </a:ext>
            </a:extLst>
          </p:cNvPr>
          <p:cNvSpPr/>
          <p:nvPr/>
        </p:nvSpPr>
        <p:spPr>
          <a:xfrm>
            <a:off x="2324601" y="3740603"/>
            <a:ext cx="1811215" cy="660521"/>
          </a:xfrm>
          <a:prstGeom prst="rect">
            <a:avLst/>
          </a:prstGeom>
          <a:solidFill>
            <a:schemeClr val="bg1"/>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lIns="72000" tIns="36000" rIns="72000" bIns="36000" rtlCol="0" anchor="t" anchorCtr="0"/>
          <a:lstStyle/>
          <a:p>
            <a:r>
              <a:rPr lang="ja-JP" altLang="en-US" sz="1050" b="1" dirty="0">
                <a:solidFill>
                  <a:schemeClr val="accent1"/>
                </a:solidFill>
              </a:rPr>
              <a:t>発行者</a:t>
            </a:r>
            <a:endParaRPr lang="en-US" altLang="ja-JP" sz="1050" b="1" dirty="0">
              <a:solidFill>
                <a:schemeClr val="accent1"/>
              </a:solidFill>
            </a:endParaRPr>
          </a:p>
        </p:txBody>
      </p:sp>
      <p:sp>
        <p:nvSpPr>
          <p:cNvPr id="23" name="正方形/長方形 22">
            <a:extLst>
              <a:ext uri="{FF2B5EF4-FFF2-40B4-BE49-F238E27FC236}">
                <a16:creationId xmlns:a16="http://schemas.microsoft.com/office/drawing/2014/main" id="{C817F97F-FCFA-13FA-4E51-060B2A44A4D2}"/>
              </a:ext>
            </a:extLst>
          </p:cNvPr>
          <p:cNvSpPr/>
          <p:nvPr/>
        </p:nvSpPr>
        <p:spPr>
          <a:xfrm>
            <a:off x="2324601" y="4445610"/>
            <a:ext cx="1811215" cy="801141"/>
          </a:xfrm>
          <a:prstGeom prst="rect">
            <a:avLst/>
          </a:prstGeom>
          <a:solidFill>
            <a:schemeClr val="bg1"/>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lIns="72000" tIns="36000" rIns="72000" bIns="36000" rtlCol="0" anchor="t" anchorCtr="0"/>
          <a:lstStyle/>
          <a:p>
            <a:r>
              <a:rPr lang="ja-JP" altLang="en-US" sz="1050" b="1" dirty="0">
                <a:solidFill>
                  <a:schemeClr val="accent1"/>
                </a:solidFill>
              </a:rPr>
              <a:t>サービスプロバイダ</a:t>
            </a:r>
            <a:endParaRPr lang="en-US" altLang="ja-JP" sz="1050" b="1" dirty="0">
              <a:solidFill>
                <a:schemeClr val="accent1"/>
              </a:solidFill>
            </a:endParaRPr>
          </a:p>
        </p:txBody>
      </p:sp>
      <p:sp>
        <p:nvSpPr>
          <p:cNvPr id="24" name="正方形/長方形 23">
            <a:extLst>
              <a:ext uri="{FF2B5EF4-FFF2-40B4-BE49-F238E27FC236}">
                <a16:creationId xmlns:a16="http://schemas.microsoft.com/office/drawing/2014/main" id="{6DF3C9C3-DD08-57D8-267D-C7589A7B4F24}"/>
              </a:ext>
            </a:extLst>
          </p:cNvPr>
          <p:cNvSpPr/>
          <p:nvPr/>
        </p:nvSpPr>
        <p:spPr>
          <a:xfrm>
            <a:off x="2324601" y="5307592"/>
            <a:ext cx="1811215" cy="396255"/>
          </a:xfrm>
          <a:prstGeom prst="rect">
            <a:avLst/>
          </a:prstGeom>
          <a:solidFill>
            <a:schemeClr val="bg1"/>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lIns="72000" tIns="36000" rIns="72000" bIns="36000" rtlCol="0" anchor="t" anchorCtr="0"/>
          <a:lstStyle/>
          <a:p>
            <a:r>
              <a:rPr lang="ja-JP" altLang="en-US" sz="1050" b="1" dirty="0">
                <a:solidFill>
                  <a:schemeClr val="accent1"/>
                </a:solidFill>
              </a:rPr>
              <a:t>業界団体</a:t>
            </a:r>
            <a:r>
              <a:rPr lang="en-US" altLang="ja-JP" sz="1050" b="1" dirty="0">
                <a:solidFill>
                  <a:schemeClr val="accent1"/>
                </a:solidFill>
              </a:rPr>
              <a:t>/</a:t>
            </a:r>
            <a:r>
              <a:rPr lang="ja-JP" altLang="en-US" sz="1050" b="1" dirty="0">
                <a:solidFill>
                  <a:schemeClr val="accent1"/>
                </a:solidFill>
              </a:rPr>
              <a:t>ガバナンス運営者</a:t>
            </a:r>
            <a:endParaRPr lang="en-US" altLang="ja-JP" sz="1050" b="1" dirty="0">
              <a:solidFill>
                <a:schemeClr val="accent1"/>
              </a:solidFill>
            </a:endParaRPr>
          </a:p>
        </p:txBody>
      </p:sp>
      <p:sp>
        <p:nvSpPr>
          <p:cNvPr id="28" name="正方形/長方形 27">
            <a:extLst>
              <a:ext uri="{FF2B5EF4-FFF2-40B4-BE49-F238E27FC236}">
                <a16:creationId xmlns:a16="http://schemas.microsoft.com/office/drawing/2014/main" id="{82C36958-B821-EB4F-7835-B45E20C4ABC0}"/>
              </a:ext>
            </a:extLst>
          </p:cNvPr>
          <p:cNvSpPr/>
          <p:nvPr/>
        </p:nvSpPr>
        <p:spPr>
          <a:xfrm>
            <a:off x="6365061" y="5307592"/>
            <a:ext cx="3267888" cy="396255"/>
          </a:xfrm>
          <a:prstGeom prst="rect">
            <a:avLst/>
          </a:prstGeom>
          <a:solidFill>
            <a:schemeClr val="bg1"/>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lIns="72000" tIns="36000" rIns="72000" bIns="36000" rtlCol="0" anchor="t" anchorCtr="0"/>
          <a:lstStyle/>
          <a:p>
            <a:pPr marL="171450" indent="-171450">
              <a:buFont typeface="Arial" panose="020B0604020202020204" pitchFamily="34" charset="0"/>
              <a:buChar char="•"/>
            </a:pPr>
            <a:r>
              <a:rPr lang="ja-JP" altLang="en-US" sz="1050" b="1" dirty="0"/>
              <a:t>みずほ</a:t>
            </a:r>
            <a:r>
              <a:rPr lang="en-US" altLang="ja-JP" sz="1050" b="1" dirty="0"/>
              <a:t>R&amp;T(Chemical Management Platform)</a:t>
            </a:r>
            <a:r>
              <a:rPr lang="ja-JP" altLang="en-US" sz="1050" b="1" dirty="0"/>
              <a:t>*</a:t>
            </a:r>
            <a:r>
              <a:rPr lang="en-US" altLang="ja-JP" sz="1050" b="1" baseline="30000" dirty="0"/>
              <a:t>1</a:t>
            </a:r>
          </a:p>
          <a:p>
            <a:pPr marL="357188" lvl="1" indent="-171450">
              <a:buFont typeface="Yu Gothic UI" panose="020B0500000000000000" pitchFamily="50" charset="-128"/>
              <a:buChar char="–"/>
            </a:pPr>
            <a:r>
              <a:rPr lang="ja-JP" altLang="en-US" sz="900" dirty="0"/>
              <a:t>コンソーシアム参加料</a:t>
            </a:r>
            <a:endParaRPr lang="en-US" altLang="ja-JP" sz="900" dirty="0"/>
          </a:p>
        </p:txBody>
      </p:sp>
      <p:sp>
        <p:nvSpPr>
          <p:cNvPr id="29" name="正方形/長方形 28">
            <a:extLst>
              <a:ext uri="{FF2B5EF4-FFF2-40B4-BE49-F238E27FC236}">
                <a16:creationId xmlns:a16="http://schemas.microsoft.com/office/drawing/2014/main" id="{3BAB3926-E705-362F-2D73-87FAF1377BFC}"/>
              </a:ext>
            </a:extLst>
          </p:cNvPr>
          <p:cNvSpPr/>
          <p:nvPr/>
        </p:nvSpPr>
        <p:spPr>
          <a:xfrm>
            <a:off x="4197202" y="5306476"/>
            <a:ext cx="2096718" cy="396255"/>
          </a:xfrm>
          <a:prstGeom prst="rect">
            <a:avLst/>
          </a:prstGeom>
          <a:solidFill>
            <a:schemeClr val="bg1"/>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lIns="72000" tIns="36000" rIns="72000" bIns="36000" rtlCol="0" anchor="t" anchorCtr="0"/>
          <a:lstStyle/>
          <a:p>
            <a:pPr marL="171450" indent="-171450">
              <a:buFont typeface="Arial" panose="020B0604020202020204" pitchFamily="34" charset="0"/>
              <a:buChar char="•"/>
            </a:pPr>
            <a:r>
              <a:rPr lang="ja-JP" altLang="en-US" sz="1050" dirty="0"/>
              <a:t>ガバナンスが担保されたエコシステムに参画できること</a:t>
            </a:r>
            <a:endParaRPr lang="en-US" altLang="ja-JP" sz="1050" dirty="0"/>
          </a:p>
        </p:txBody>
      </p:sp>
      <p:sp>
        <p:nvSpPr>
          <p:cNvPr id="30" name="正方形/長方形 29">
            <a:extLst>
              <a:ext uri="{FF2B5EF4-FFF2-40B4-BE49-F238E27FC236}">
                <a16:creationId xmlns:a16="http://schemas.microsoft.com/office/drawing/2014/main" id="{820781D3-B1BA-3818-E181-2585875837AA}"/>
              </a:ext>
            </a:extLst>
          </p:cNvPr>
          <p:cNvSpPr/>
          <p:nvPr/>
        </p:nvSpPr>
        <p:spPr>
          <a:xfrm>
            <a:off x="4191975" y="4445610"/>
            <a:ext cx="2101945" cy="801143"/>
          </a:xfrm>
          <a:prstGeom prst="rect">
            <a:avLst/>
          </a:prstGeom>
          <a:solidFill>
            <a:schemeClr val="bg1"/>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lIns="72000" tIns="36000" rIns="72000" bIns="36000" rtlCol="0" anchor="t" anchorCtr="0"/>
          <a:lstStyle/>
          <a:p>
            <a:pPr marL="171450" indent="-171450">
              <a:buFont typeface="Arial" panose="020B0604020202020204" pitchFamily="34" charset="0"/>
              <a:buChar char="•"/>
            </a:pPr>
            <a:r>
              <a:rPr lang="ja-JP" altLang="en-US" sz="1050" dirty="0"/>
              <a:t>サービスを利用できること、秘密鍵</a:t>
            </a:r>
            <a:r>
              <a:rPr lang="en-US" altLang="ja-JP" sz="1050" dirty="0"/>
              <a:t>/</a:t>
            </a:r>
            <a:r>
              <a:rPr lang="ja-JP" altLang="en-US" sz="1050" dirty="0"/>
              <a:t>情報の管理を安全にできること</a:t>
            </a:r>
            <a:endParaRPr lang="en-US" altLang="ja-JP" sz="1050" dirty="0"/>
          </a:p>
        </p:txBody>
      </p:sp>
      <p:sp>
        <p:nvSpPr>
          <p:cNvPr id="31" name="正方形/長方形 30">
            <a:extLst>
              <a:ext uri="{FF2B5EF4-FFF2-40B4-BE49-F238E27FC236}">
                <a16:creationId xmlns:a16="http://schemas.microsoft.com/office/drawing/2014/main" id="{E291CA16-26C4-906E-B92E-B44D9848DCCD}"/>
              </a:ext>
            </a:extLst>
          </p:cNvPr>
          <p:cNvSpPr/>
          <p:nvPr/>
        </p:nvSpPr>
        <p:spPr>
          <a:xfrm>
            <a:off x="6365061" y="3740603"/>
            <a:ext cx="3267888" cy="660523"/>
          </a:xfrm>
          <a:prstGeom prst="rect">
            <a:avLst/>
          </a:prstGeom>
          <a:solidFill>
            <a:schemeClr val="bg1"/>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lIns="72000" tIns="36000" rIns="72000" bIns="36000" rtlCol="0" anchor="t" anchorCtr="0"/>
          <a:lstStyle/>
          <a:p>
            <a:pPr marL="171450" indent="-171450">
              <a:buFont typeface="Arial" panose="020B0604020202020204" pitchFamily="34" charset="0"/>
              <a:buChar char="•"/>
            </a:pPr>
            <a:r>
              <a:rPr lang="en-US" altLang="ja-JP" sz="1050" b="1" dirty="0"/>
              <a:t>SBI HD (</a:t>
            </a:r>
            <a:r>
              <a:rPr lang="ja-JP" altLang="en-US" sz="1050" b="1" dirty="0"/>
              <a:t>デジタル認証機構</a:t>
            </a:r>
            <a:r>
              <a:rPr lang="en-US" altLang="ja-JP" sz="1050" b="1" dirty="0"/>
              <a:t>)</a:t>
            </a:r>
            <a:r>
              <a:rPr lang="ja-JP" altLang="en-US" sz="1050" b="1" dirty="0"/>
              <a:t>*</a:t>
            </a:r>
            <a:r>
              <a:rPr lang="en-US" altLang="ja-JP" sz="1050" b="1" baseline="30000" dirty="0"/>
              <a:t>2</a:t>
            </a:r>
            <a:r>
              <a:rPr lang="ja-JP" altLang="en-US" sz="1050" b="1" dirty="0"/>
              <a:t>、電通総研</a:t>
            </a:r>
            <a:endParaRPr lang="en-US" altLang="ja-JP" sz="1050" b="1" dirty="0"/>
          </a:p>
          <a:p>
            <a:pPr marL="357188" lvl="1" indent="-171450">
              <a:buFont typeface="Yu Gothic UI" panose="020B0500000000000000" pitchFamily="50" charset="-128"/>
              <a:buChar char="–"/>
            </a:pPr>
            <a:r>
              <a:rPr lang="ja-JP" altLang="en-US" sz="900" dirty="0"/>
              <a:t>デジタル証明書の発行・審査・更新にかかる手数料</a:t>
            </a:r>
            <a:endParaRPr lang="en-US" altLang="ja-JP" sz="900" dirty="0"/>
          </a:p>
          <a:p>
            <a:pPr marL="171450" indent="-171450">
              <a:buFont typeface="Arial" panose="020B0604020202020204" pitchFamily="34" charset="0"/>
              <a:buChar char="•"/>
            </a:pPr>
            <a:r>
              <a:rPr lang="en-US" altLang="ja-JP" sz="1050" b="1" dirty="0"/>
              <a:t>OP CIP</a:t>
            </a:r>
            <a:r>
              <a:rPr lang="ja-JP" altLang="en-US" sz="1050" b="1" dirty="0"/>
              <a:t>*</a:t>
            </a:r>
            <a:r>
              <a:rPr lang="en-US" altLang="ja-JP" sz="1050" b="1" baseline="30000" dirty="0"/>
              <a:t>3</a:t>
            </a:r>
          </a:p>
          <a:p>
            <a:pPr marL="357188" lvl="1" indent="-171450">
              <a:buFont typeface="Yu Gothic UI" panose="020B0500000000000000" pitchFamily="50" charset="-128"/>
              <a:buChar char="–"/>
            </a:pPr>
            <a:r>
              <a:rPr lang="ja-JP" altLang="en-US" sz="900" dirty="0"/>
              <a:t>システム・サービス利用料</a:t>
            </a:r>
            <a:endParaRPr lang="en-US" altLang="ja-JP" sz="900" dirty="0"/>
          </a:p>
          <a:p>
            <a:pPr marL="357188" lvl="1" indent="-171450">
              <a:buFont typeface="Yu Gothic UI" panose="020B0500000000000000" pitchFamily="50" charset="-128"/>
              <a:buChar char="–"/>
            </a:pPr>
            <a:endParaRPr lang="en-US" altLang="ja-JP" sz="900" dirty="0"/>
          </a:p>
        </p:txBody>
      </p:sp>
      <p:sp>
        <p:nvSpPr>
          <p:cNvPr id="32" name="正方形/長方形 31">
            <a:extLst>
              <a:ext uri="{FF2B5EF4-FFF2-40B4-BE49-F238E27FC236}">
                <a16:creationId xmlns:a16="http://schemas.microsoft.com/office/drawing/2014/main" id="{BF35C945-9973-DD7C-86B3-87FE5C8F0233}"/>
              </a:ext>
            </a:extLst>
          </p:cNvPr>
          <p:cNvSpPr/>
          <p:nvPr/>
        </p:nvSpPr>
        <p:spPr>
          <a:xfrm>
            <a:off x="6365061" y="4445610"/>
            <a:ext cx="3267888" cy="801141"/>
          </a:xfrm>
          <a:prstGeom prst="rect">
            <a:avLst/>
          </a:prstGeom>
          <a:solidFill>
            <a:schemeClr val="bg1"/>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lIns="72000" tIns="36000" rIns="72000" bIns="36000" rtlCol="0" anchor="t" anchorCtr="0"/>
          <a:lstStyle/>
          <a:p>
            <a:pPr marL="171450" indent="-171450">
              <a:buFont typeface="Arial" panose="020B0604020202020204" pitchFamily="34" charset="0"/>
              <a:buChar char="•"/>
            </a:pPr>
            <a:r>
              <a:rPr lang="en-US" altLang="ja-JP" sz="1050" b="1" dirty="0" err="1"/>
              <a:t>DataSign</a:t>
            </a:r>
            <a:endParaRPr lang="en-US" altLang="ja-JP" sz="1050" b="1" dirty="0"/>
          </a:p>
          <a:p>
            <a:pPr marL="357188" lvl="1" indent="-171450">
              <a:buFont typeface="Yu Gothic UI" panose="020B0500000000000000" pitchFamily="50" charset="-128"/>
              <a:buChar char="–"/>
            </a:pPr>
            <a:r>
              <a:rPr lang="ja-JP" altLang="en-US" sz="900" dirty="0"/>
              <a:t>秘密鍵管理にかかる手数料</a:t>
            </a:r>
            <a:endParaRPr lang="en-US" altLang="ja-JP" sz="900" dirty="0"/>
          </a:p>
          <a:p>
            <a:pPr marL="171450" indent="-171450">
              <a:buFont typeface="Arial" panose="020B0604020202020204" pitchFamily="34" charset="0"/>
              <a:buChar char="•"/>
            </a:pPr>
            <a:r>
              <a:rPr lang="ja-JP" altLang="en-US" sz="1050" b="1" dirty="0"/>
              <a:t>みずほ</a:t>
            </a:r>
            <a:r>
              <a:rPr lang="en-US" altLang="ja-JP" sz="1050" b="1" dirty="0"/>
              <a:t>R&amp;T (Chemical Management Platform)</a:t>
            </a:r>
            <a:r>
              <a:rPr lang="ja-JP" altLang="en-US" sz="1050" b="1" dirty="0"/>
              <a:t>*</a:t>
            </a:r>
            <a:r>
              <a:rPr lang="en-US" altLang="ja-JP" sz="1050" b="1" baseline="30000" dirty="0"/>
              <a:t>1 </a:t>
            </a:r>
            <a:r>
              <a:rPr lang="ja-JP" altLang="en-US" sz="1050" b="1" dirty="0"/>
              <a:t>、</a:t>
            </a:r>
            <a:r>
              <a:rPr lang="en-US" altLang="ja-JP" sz="1050" b="1" dirty="0"/>
              <a:t>SBI HD (</a:t>
            </a:r>
            <a:r>
              <a:rPr lang="ja-JP" altLang="en-US" sz="1050" b="1" dirty="0"/>
              <a:t>デジタル認証機構</a:t>
            </a:r>
            <a:r>
              <a:rPr lang="en-US" altLang="ja-JP" sz="1050" b="1" dirty="0"/>
              <a:t>)</a:t>
            </a:r>
            <a:r>
              <a:rPr lang="ja-JP" altLang="en-US" sz="1050" b="1" dirty="0"/>
              <a:t>*</a:t>
            </a:r>
            <a:r>
              <a:rPr lang="en-US" altLang="ja-JP" sz="1050" b="1" baseline="30000" dirty="0"/>
              <a:t>2 </a:t>
            </a:r>
            <a:r>
              <a:rPr lang="ja-JP" altLang="en-US" sz="1050" b="1" dirty="0"/>
              <a:t>、</a:t>
            </a:r>
            <a:r>
              <a:rPr lang="en-US" altLang="ja-JP" sz="1050" b="1" dirty="0"/>
              <a:t>JISA</a:t>
            </a:r>
            <a:r>
              <a:rPr lang="ja-JP" altLang="en-US" sz="1050" b="1" dirty="0"/>
              <a:t>、</a:t>
            </a:r>
            <a:r>
              <a:rPr lang="en-US" altLang="ja-JP" sz="1050" b="1" dirty="0"/>
              <a:t>OP CIP</a:t>
            </a:r>
            <a:r>
              <a:rPr lang="ja-JP" altLang="en-US" sz="1050" b="1" dirty="0"/>
              <a:t>*</a:t>
            </a:r>
            <a:r>
              <a:rPr lang="en-US" altLang="ja-JP" sz="1050" b="1" baseline="30000" dirty="0"/>
              <a:t>3</a:t>
            </a:r>
          </a:p>
          <a:p>
            <a:pPr marL="357188" lvl="1" indent="-171450">
              <a:buFont typeface="Yu Gothic UI" panose="020B0500000000000000" pitchFamily="50" charset="-128"/>
              <a:buChar char="–"/>
            </a:pPr>
            <a:r>
              <a:rPr lang="ja-JP" altLang="en-US" sz="900" dirty="0"/>
              <a:t>システム・サービス利用料</a:t>
            </a:r>
          </a:p>
        </p:txBody>
      </p:sp>
      <p:sp>
        <p:nvSpPr>
          <p:cNvPr id="62" name="テキスト ボックス 61">
            <a:extLst>
              <a:ext uri="{FF2B5EF4-FFF2-40B4-BE49-F238E27FC236}">
                <a16:creationId xmlns:a16="http://schemas.microsoft.com/office/drawing/2014/main" id="{A0B8921C-29A3-4FFC-2AF7-55BEBFD6CD77}"/>
              </a:ext>
            </a:extLst>
          </p:cNvPr>
          <p:cNvSpPr txBox="1"/>
          <p:nvPr/>
        </p:nvSpPr>
        <p:spPr>
          <a:xfrm>
            <a:off x="2324600" y="5755682"/>
            <a:ext cx="7308349" cy="461665"/>
          </a:xfrm>
          <a:prstGeom prst="rect">
            <a:avLst/>
          </a:prstGeom>
        </p:spPr>
        <p:txBody>
          <a:bodyPr wrap="square" lIns="0" tIns="0" rIns="0" bIns="0" rtlCol="0">
            <a:spAutoFit/>
          </a:bodyPr>
          <a:lstStyle/>
          <a:p>
            <a:r>
              <a:rPr lang="ja-JP" altLang="en-US" sz="1000" dirty="0">
                <a:latin typeface="+mn-ea"/>
                <a:ea typeface="+mn-ea"/>
              </a:rPr>
              <a:t>*</a:t>
            </a:r>
            <a:r>
              <a:rPr lang="en-US" altLang="ja-JP" sz="1000" dirty="0">
                <a:latin typeface="+mn-ea"/>
                <a:ea typeface="+mn-ea"/>
              </a:rPr>
              <a:t>1</a:t>
            </a:r>
            <a:r>
              <a:rPr lang="ja-JP" altLang="en-US" sz="1000" dirty="0">
                <a:latin typeface="+mn-ea"/>
                <a:ea typeface="+mn-ea"/>
              </a:rPr>
              <a:t> </a:t>
            </a:r>
            <a:r>
              <a:rPr kumimoji="1" lang="ja-JP" altLang="en-US" sz="1000" dirty="0">
                <a:latin typeface="+mn-ea"/>
                <a:ea typeface="+mn-ea"/>
              </a:rPr>
              <a:t>みずほ</a:t>
            </a:r>
            <a:r>
              <a:rPr kumimoji="1" lang="en-US" altLang="ja-JP" sz="1000" dirty="0">
                <a:latin typeface="+mn-ea"/>
                <a:ea typeface="+mn-ea"/>
              </a:rPr>
              <a:t>R&amp;T(Chemical Management Platform)</a:t>
            </a:r>
            <a:r>
              <a:rPr kumimoji="1" lang="ja-JP" altLang="en-US" sz="1000" dirty="0">
                <a:latin typeface="+mn-ea"/>
                <a:ea typeface="+mn-ea"/>
              </a:rPr>
              <a:t>は、サービスプロバイダであり業界団体</a:t>
            </a:r>
            <a:r>
              <a:rPr kumimoji="1" lang="en-US" altLang="ja-JP" sz="1000" dirty="0">
                <a:latin typeface="+mn-ea"/>
                <a:ea typeface="+mn-ea"/>
              </a:rPr>
              <a:t>/</a:t>
            </a:r>
            <a:r>
              <a:rPr kumimoji="1" lang="ja-JP" altLang="en-US" sz="1000" dirty="0">
                <a:latin typeface="+mn-ea"/>
                <a:ea typeface="+mn-ea"/>
              </a:rPr>
              <a:t>ガバナンス運営者であるため、併記としている</a:t>
            </a:r>
            <a:endParaRPr kumimoji="1" lang="en-US" altLang="ja-JP" sz="1000" dirty="0">
              <a:latin typeface="+mn-ea"/>
              <a:ea typeface="+mn-ea"/>
            </a:endParaRPr>
          </a:p>
          <a:p>
            <a:r>
              <a:rPr lang="ja-JP" altLang="en-US" sz="1000" dirty="0">
                <a:latin typeface="+mn-ea"/>
                <a:ea typeface="+mn-ea"/>
              </a:rPr>
              <a:t>*</a:t>
            </a:r>
            <a:r>
              <a:rPr lang="en-US" altLang="ja-JP" sz="1000" dirty="0">
                <a:latin typeface="+mn-ea"/>
                <a:ea typeface="+mn-ea"/>
              </a:rPr>
              <a:t>2 SBI HD (</a:t>
            </a:r>
            <a:r>
              <a:rPr lang="ja-JP" altLang="en-US" sz="1000" dirty="0">
                <a:latin typeface="+mn-ea"/>
                <a:ea typeface="+mn-ea"/>
              </a:rPr>
              <a:t>デジタル認証機構</a:t>
            </a:r>
            <a:r>
              <a:rPr lang="en-US" altLang="ja-JP" sz="1000" dirty="0">
                <a:latin typeface="+mn-ea"/>
                <a:ea typeface="+mn-ea"/>
              </a:rPr>
              <a:t>)</a:t>
            </a:r>
            <a:r>
              <a:rPr kumimoji="1" lang="ja-JP" altLang="en-US" sz="1000" dirty="0">
                <a:latin typeface="+mn-ea"/>
                <a:ea typeface="+mn-ea"/>
              </a:rPr>
              <a:t>は、発行者であり、サービスプロバイダであるため、併記としている</a:t>
            </a:r>
            <a:endParaRPr kumimoji="1" lang="en-US" altLang="ja-JP" sz="1000" dirty="0">
              <a:latin typeface="+mn-ea"/>
              <a:ea typeface="+mn-ea"/>
            </a:endParaRPr>
          </a:p>
          <a:p>
            <a:r>
              <a:rPr lang="ja-JP" altLang="en-US" sz="1000" dirty="0">
                <a:latin typeface="+mn-ea"/>
                <a:ea typeface="+mn-ea"/>
              </a:rPr>
              <a:t>*</a:t>
            </a:r>
            <a:r>
              <a:rPr lang="en-US" altLang="ja-JP" sz="1000" dirty="0">
                <a:latin typeface="+mn-ea"/>
                <a:ea typeface="+mn-ea"/>
              </a:rPr>
              <a:t>3 </a:t>
            </a:r>
            <a:r>
              <a:rPr kumimoji="1" lang="en-US" altLang="ja-JP" sz="1000" dirty="0">
                <a:latin typeface="+mn-ea"/>
                <a:ea typeface="+mn-ea"/>
              </a:rPr>
              <a:t>OP CIP</a:t>
            </a:r>
            <a:r>
              <a:rPr kumimoji="1" lang="ja-JP" altLang="en-US" sz="1000" dirty="0">
                <a:latin typeface="+mn-ea"/>
                <a:ea typeface="+mn-ea"/>
              </a:rPr>
              <a:t>は、発行者であり、サービスプロバイダであるため、併記としている</a:t>
            </a:r>
          </a:p>
        </p:txBody>
      </p:sp>
      <p:sp>
        <p:nvSpPr>
          <p:cNvPr id="77" name="正方形/長方形 76">
            <a:extLst>
              <a:ext uri="{FF2B5EF4-FFF2-40B4-BE49-F238E27FC236}">
                <a16:creationId xmlns:a16="http://schemas.microsoft.com/office/drawing/2014/main" id="{129C4782-1882-7030-E944-EB6C584C033D}"/>
              </a:ext>
            </a:extLst>
          </p:cNvPr>
          <p:cNvSpPr/>
          <p:nvPr/>
        </p:nvSpPr>
        <p:spPr>
          <a:xfrm>
            <a:off x="5811865" y="139062"/>
            <a:ext cx="2371492" cy="234681"/>
          </a:xfrm>
          <a:prstGeom prst="rect">
            <a:avLst/>
          </a:prstGeom>
          <a:solidFill>
            <a:schemeClr val="accent1"/>
          </a:solidFill>
          <a:ln w="1270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en-US" altLang="ja-JP" sz="1400" dirty="0">
                <a:solidFill>
                  <a:schemeClr val="bg1"/>
                </a:solidFill>
              </a:rPr>
              <a:t>2023</a:t>
            </a:r>
            <a:r>
              <a:rPr kumimoji="1" lang="ja-JP" altLang="en-US" sz="1400" dirty="0">
                <a:solidFill>
                  <a:schemeClr val="bg1"/>
                </a:solidFill>
              </a:rPr>
              <a:t>年度取組</a:t>
            </a:r>
          </a:p>
        </p:txBody>
      </p:sp>
      <p:sp>
        <p:nvSpPr>
          <p:cNvPr id="78" name="正方形/長方形 77">
            <a:extLst>
              <a:ext uri="{FF2B5EF4-FFF2-40B4-BE49-F238E27FC236}">
                <a16:creationId xmlns:a16="http://schemas.microsoft.com/office/drawing/2014/main" id="{70FD7510-DC35-2902-1D19-4ACED9A9259D}"/>
              </a:ext>
            </a:extLst>
          </p:cNvPr>
          <p:cNvSpPr/>
          <p:nvPr/>
        </p:nvSpPr>
        <p:spPr>
          <a:xfrm>
            <a:off x="4202079" y="2028409"/>
            <a:ext cx="2096718" cy="522741"/>
          </a:xfrm>
          <a:prstGeom prst="rect">
            <a:avLst/>
          </a:prstGeom>
          <a:solidFill>
            <a:schemeClr val="bg1"/>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lIns="72000" tIns="36000" rIns="72000" bIns="36000" rtlCol="0" anchor="t" anchorCtr="0"/>
          <a:lstStyle/>
          <a:p>
            <a:pPr marL="171450" indent="-171450">
              <a:buFont typeface="Arial" panose="020B0604020202020204" pitchFamily="34" charset="0"/>
              <a:buChar char="•"/>
            </a:pPr>
            <a:r>
              <a:rPr lang="ja-JP" altLang="en-US" sz="1050" dirty="0"/>
              <a:t>証明書発行ができること・発行システムを利用できること</a:t>
            </a:r>
            <a:endParaRPr lang="en-US" altLang="ja-JP" sz="1050" dirty="0"/>
          </a:p>
          <a:p>
            <a:pPr marL="171450" indent="-171450">
              <a:buFont typeface="Arial" panose="020B0604020202020204" pitchFamily="34" charset="0"/>
              <a:buChar char="•"/>
            </a:pPr>
            <a:r>
              <a:rPr lang="ja-JP" altLang="en-US" sz="1050" dirty="0"/>
              <a:t>データ標準化を実施したこと</a:t>
            </a:r>
            <a:endParaRPr lang="en-US" altLang="ja-JP" sz="1050" dirty="0"/>
          </a:p>
        </p:txBody>
      </p:sp>
      <p:grpSp>
        <p:nvGrpSpPr>
          <p:cNvPr id="4" name="グループ化 3">
            <a:extLst>
              <a:ext uri="{FF2B5EF4-FFF2-40B4-BE49-F238E27FC236}">
                <a16:creationId xmlns:a16="http://schemas.microsoft.com/office/drawing/2014/main" id="{38DA0A98-ABEC-F628-F79D-62DA7A98168C}"/>
              </a:ext>
            </a:extLst>
          </p:cNvPr>
          <p:cNvGrpSpPr/>
          <p:nvPr/>
        </p:nvGrpSpPr>
        <p:grpSpPr>
          <a:xfrm>
            <a:off x="4202079" y="812120"/>
            <a:ext cx="2096718" cy="215444"/>
            <a:chOff x="4428042" y="812120"/>
            <a:chExt cx="3895345" cy="215444"/>
          </a:xfrm>
        </p:grpSpPr>
        <p:cxnSp>
          <p:nvCxnSpPr>
            <p:cNvPr id="10" name="直線コネクタ 9">
              <a:extLst>
                <a:ext uri="{FF2B5EF4-FFF2-40B4-BE49-F238E27FC236}">
                  <a16:creationId xmlns:a16="http://schemas.microsoft.com/office/drawing/2014/main" id="{DFD8E8DB-145A-F422-276B-FAE312A311A5}"/>
                </a:ext>
              </a:extLst>
            </p:cNvPr>
            <p:cNvCxnSpPr/>
            <p:nvPr/>
          </p:nvCxnSpPr>
          <p:spPr>
            <a:xfrm>
              <a:off x="4428042" y="908050"/>
              <a:ext cx="3895345" cy="0"/>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5EB5CC57-73D4-E310-E612-CA011624EBFD}"/>
                </a:ext>
              </a:extLst>
            </p:cNvPr>
            <p:cNvSpPr txBox="1"/>
            <p:nvPr/>
          </p:nvSpPr>
          <p:spPr>
            <a:xfrm>
              <a:off x="5242104" y="812120"/>
              <a:ext cx="2258595" cy="215444"/>
            </a:xfrm>
            <a:prstGeom prst="rect">
              <a:avLst/>
            </a:prstGeom>
            <a:solidFill>
              <a:schemeClr val="bg1"/>
            </a:solidFill>
          </p:spPr>
          <p:txBody>
            <a:bodyPr wrap="square" lIns="0" tIns="0" rIns="0" bIns="0" rtlCol="0">
              <a:spAutoFit/>
            </a:bodyPr>
            <a:lstStyle/>
            <a:p>
              <a:pPr algn="ctr"/>
              <a:r>
                <a:rPr kumimoji="1" lang="ja-JP" altLang="en-US" sz="1400" dirty="0">
                  <a:latin typeface="+mn-ea"/>
                  <a:ea typeface="+mn-ea"/>
                </a:rPr>
                <a:t>獲得する対価</a:t>
              </a:r>
            </a:p>
          </p:txBody>
        </p:sp>
      </p:grpSp>
      <p:grpSp>
        <p:nvGrpSpPr>
          <p:cNvPr id="18" name="グループ化 17">
            <a:extLst>
              <a:ext uri="{FF2B5EF4-FFF2-40B4-BE49-F238E27FC236}">
                <a16:creationId xmlns:a16="http://schemas.microsoft.com/office/drawing/2014/main" id="{F84A5B23-0F67-0617-368C-5CAD0AF0EA47}"/>
              </a:ext>
            </a:extLst>
          </p:cNvPr>
          <p:cNvGrpSpPr/>
          <p:nvPr/>
        </p:nvGrpSpPr>
        <p:grpSpPr>
          <a:xfrm>
            <a:off x="6365063" y="812120"/>
            <a:ext cx="3267888" cy="215444"/>
            <a:chOff x="6989619" y="812120"/>
            <a:chExt cx="2643329" cy="215444"/>
          </a:xfrm>
        </p:grpSpPr>
        <p:cxnSp>
          <p:nvCxnSpPr>
            <p:cNvPr id="19" name="直線コネクタ 18">
              <a:extLst>
                <a:ext uri="{FF2B5EF4-FFF2-40B4-BE49-F238E27FC236}">
                  <a16:creationId xmlns:a16="http://schemas.microsoft.com/office/drawing/2014/main" id="{625FB0AD-7DCD-7B7D-FE9C-4B5F736F5133}"/>
                </a:ext>
              </a:extLst>
            </p:cNvPr>
            <p:cNvCxnSpPr>
              <a:cxnSpLocks/>
            </p:cNvCxnSpPr>
            <p:nvPr/>
          </p:nvCxnSpPr>
          <p:spPr>
            <a:xfrm>
              <a:off x="6989619" y="908050"/>
              <a:ext cx="2643329" cy="0"/>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0" name="テキスト ボックス 19">
              <a:extLst>
                <a:ext uri="{FF2B5EF4-FFF2-40B4-BE49-F238E27FC236}">
                  <a16:creationId xmlns:a16="http://schemas.microsoft.com/office/drawing/2014/main" id="{9504A0B0-4562-5CBE-BE81-871B5C8A27DF}"/>
                </a:ext>
              </a:extLst>
            </p:cNvPr>
            <p:cNvSpPr txBox="1"/>
            <p:nvPr/>
          </p:nvSpPr>
          <p:spPr>
            <a:xfrm>
              <a:off x="7993538" y="812120"/>
              <a:ext cx="635488" cy="215444"/>
            </a:xfrm>
            <a:prstGeom prst="rect">
              <a:avLst/>
            </a:prstGeom>
            <a:solidFill>
              <a:schemeClr val="bg1"/>
            </a:solidFill>
          </p:spPr>
          <p:txBody>
            <a:bodyPr wrap="square" lIns="0" tIns="0" rIns="0" bIns="0" rtlCol="0">
              <a:spAutoFit/>
            </a:bodyPr>
            <a:lstStyle/>
            <a:p>
              <a:pPr algn="ctr"/>
              <a:r>
                <a:rPr lang="ja-JP" altLang="en-US" sz="1400" dirty="0">
                  <a:latin typeface="+mn-ea"/>
                  <a:ea typeface="+mn-ea"/>
                </a:rPr>
                <a:t>該当</a:t>
              </a:r>
              <a:r>
                <a:rPr lang="en-US" altLang="ja-JP" sz="1400" dirty="0">
                  <a:latin typeface="+mn-ea"/>
                  <a:ea typeface="+mn-ea"/>
                </a:rPr>
                <a:t>UC</a:t>
              </a:r>
              <a:endParaRPr kumimoji="1" lang="ja-JP" altLang="en-US" sz="1400" dirty="0">
                <a:latin typeface="+mn-ea"/>
                <a:ea typeface="+mn-ea"/>
              </a:endParaRPr>
            </a:p>
          </p:txBody>
        </p:sp>
      </p:grpSp>
      <p:grpSp>
        <p:nvGrpSpPr>
          <p:cNvPr id="21" name="グループ化 20">
            <a:extLst>
              <a:ext uri="{FF2B5EF4-FFF2-40B4-BE49-F238E27FC236}">
                <a16:creationId xmlns:a16="http://schemas.microsoft.com/office/drawing/2014/main" id="{AB29CED3-89AF-94B1-1A96-E1E0A69645FD}"/>
              </a:ext>
            </a:extLst>
          </p:cNvPr>
          <p:cNvGrpSpPr/>
          <p:nvPr/>
        </p:nvGrpSpPr>
        <p:grpSpPr>
          <a:xfrm>
            <a:off x="2324601" y="812120"/>
            <a:ext cx="1811215" cy="215444"/>
            <a:chOff x="4428042" y="812120"/>
            <a:chExt cx="3895345" cy="215444"/>
          </a:xfrm>
        </p:grpSpPr>
        <p:cxnSp>
          <p:nvCxnSpPr>
            <p:cNvPr id="44" name="直線コネクタ 43">
              <a:extLst>
                <a:ext uri="{FF2B5EF4-FFF2-40B4-BE49-F238E27FC236}">
                  <a16:creationId xmlns:a16="http://schemas.microsoft.com/office/drawing/2014/main" id="{A1445E90-8C63-8118-8F67-AC4943D4A5C6}"/>
                </a:ext>
              </a:extLst>
            </p:cNvPr>
            <p:cNvCxnSpPr/>
            <p:nvPr/>
          </p:nvCxnSpPr>
          <p:spPr>
            <a:xfrm>
              <a:off x="4428042" y="908050"/>
              <a:ext cx="3895345" cy="0"/>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7" name="テキスト ボックス 46">
              <a:extLst>
                <a:ext uri="{FF2B5EF4-FFF2-40B4-BE49-F238E27FC236}">
                  <a16:creationId xmlns:a16="http://schemas.microsoft.com/office/drawing/2014/main" id="{BC858FB1-1828-5097-2EFE-763BADB18F2F}"/>
                </a:ext>
              </a:extLst>
            </p:cNvPr>
            <p:cNvSpPr txBox="1"/>
            <p:nvPr/>
          </p:nvSpPr>
          <p:spPr>
            <a:xfrm>
              <a:off x="5589919" y="812120"/>
              <a:ext cx="1562960" cy="215444"/>
            </a:xfrm>
            <a:prstGeom prst="rect">
              <a:avLst/>
            </a:prstGeom>
            <a:solidFill>
              <a:schemeClr val="bg1"/>
            </a:solidFill>
          </p:spPr>
          <p:txBody>
            <a:bodyPr wrap="square" lIns="0" tIns="0" rIns="0" bIns="0" rtlCol="0">
              <a:spAutoFit/>
            </a:bodyPr>
            <a:lstStyle/>
            <a:p>
              <a:pPr algn="ctr"/>
              <a:r>
                <a:rPr kumimoji="1" lang="ja-JP" altLang="en-US" sz="1400" dirty="0">
                  <a:latin typeface="+mn-ea"/>
                  <a:ea typeface="+mn-ea"/>
                </a:rPr>
                <a:t>支払先</a:t>
              </a:r>
            </a:p>
          </p:txBody>
        </p:sp>
      </p:grpSp>
      <p:grpSp>
        <p:nvGrpSpPr>
          <p:cNvPr id="6" name="グループ化 5">
            <a:extLst>
              <a:ext uri="{FF2B5EF4-FFF2-40B4-BE49-F238E27FC236}">
                <a16:creationId xmlns:a16="http://schemas.microsoft.com/office/drawing/2014/main" id="{CCBFDDF8-4CB9-56AA-923E-85F1BB6E972B}"/>
              </a:ext>
            </a:extLst>
          </p:cNvPr>
          <p:cNvGrpSpPr/>
          <p:nvPr/>
        </p:nvGrpSpPr>
        <p:grpSpPr>
          <a:xfrm>
            <a:off x="215802" y="1550863"/>
            <a:ext cx="2042447" cy="4121613"/>
            <a:chOff x="215802" y="1550863"/>
            <a:chExt cx="2042447" cy="4121613"/>
          </a:xfrm>
        </p:grpSpPr>
        <p:sp>
          <p:nvSpPr>
            <p:cNvPr id="34" name="正方形/長方形 33">
              <a:extLst>
                <a:ext uri="{FF2B5EF4-FFF2-40B4-BE49-F238E27FC236}">
                  <a16:creationId xmlns:a16="http://schemas.microsoft.com/office/drawing/2014/main" id="{F913EA09-E18F-D48F-D7A1-CF4C8454BE7C}"/>
                </a:ext>
              </a:extLst>
            </p:cNvPr>
            <p:cNvSpPr/>
            <p:nvPr/>
          </p:nvSpPr>
          <p:spPr>
            <a:xfrm>
              <a:off x="233548" y="3605394"/>
              <a:ext cx="2024701" cy="1287123"/>
            </a:xfrm>
            <a:prstGeom prst="rect">
              <a:avLst/>
            </a:prstGeom>
            <a:solidFill>
              <a:schemeClr val="bg1">
                <a:lumMod val="95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b" anchorCtr="1"/>
            <a:lstStyle/>
            <a:p>
              <a:pPr algn="ctr"/>
              <a:r>
                <a:rPr kumimoji="1" lang="ja-JP" altLang="en-US" sz="1200" dirty="0"/>
                <a:t>エンドユーザ</a:t>
              </a:r>
              <a:endParaRPr kumimoji="1" lang="en-US" altLang="ja-JP" sz="1200" dirty="0"/>
            </a:p>
            <a:p>
              <a:pPr algn="ctr"/>
              <a:r>
                <a:rPr kumimoji="1" lang="en-US" altLang="ja-JP" sz="1200" dirty="0"/>
                <a:t>(</a:t>
              </a:r>
              <a:r>
                <a:rPr kumimoji="1" lang="ja-JP" altLang="en-US" sz="1200" dirty="0"/>
                <a:t>証明書等やり取りする主体</a:t>
              </a:r>
              <a:r>
                <a:rPr kumimoji="1" lang="en-US" altLang="ja-JP" sz="1200" dirty="0"/>
                <a:t>)</a:t>
              </a:r>
              <a:endParaRPr kumimoji="1" lang="ja-JP" altLang="en-US" sz="1200" dirty="0"/>
            </a:p>
          </p:txBody>
        </p:sp>
        <p:sp>
          <p:nvSpPr>
            <p:cNvPr id="35" name="正方形/長方形 34">
              <a:extLst>
                <a:ext uri="{FF2B5EF4-FFF2-40B4-BE49-F238E27FC236}">
                  <a16:creationId xmlns:a16="http://schemas.microsoft.com/office/drawing/2014/main" id="{E789971E-408A-F496-89CA-6F2A20B2A23B}"/>
                </a:ext>
              </a:extLst>
            </p:cNvPr>
            <p:cNvSpPr/>
            <p:nvPr/>
          </p:nvSpPr>
          <p:spPr>
            <a:xfrm>
              <a:off x="409543" y="2655917"/>
              <a:ext cx="1678644" cy="491186"/>
            </a:xfrm>
            <a:prstGeom prst="rect">
              <a:avLst/>
            </a:prstGeom>
            <a:solidFill>
              <a:schemeClr val="accent5">
                <a:lumMod val="20000"/>
                <a:lumOff val="80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050" dirty="0"/>
                <a:t>サービスプロバイダ</a:t>
              </a:r>
              <a:endParaRPr lang="en-US" altLang="ja-JP" sz="1050" dirty="0"/>
            </a:p>
            <a:p>
              <a:pPr algn="ctr"/>
              <a:r>
                <a:rPr kumimoji="1" lang="ja-JP" altLang="en-US" sz="1050" dirty="0"/>
                <a:t>（ウォレットプロバイダ）</a:t>
              </a:r>
            </a:p>
          </p:txBody>
        </p:sp>
        <p:sp>
          <p:nvSpPr>
            <p:cNvPr id="36" name="正方形/長方形 35">
              <a:extLst>
                <a:ext uri="{FF2B5EF4-FFF2-40B4-BE49-F238E27FC236}">
                  <a16:creationId xmlns:a16="http://schemas.microsoft.com/office/drawing/2014/main" id="{D617CB5E-6F34-4C74-9397-71E4700B4110}"/>
                </a:ext>
              </a:extLst>
            </p:cNvPr>
            <p:cNvSpPr/>
            <p:nvPr/>
          </p:nvSpPr>
          <p:spPr>
            <a:xfrm>
              <a:off x="288115" y="3838895"/>
              <a:ext cx="467411" cy="486324"/>
            </a:xfrm>
            <a:prstGeom prst="rect">
              <a:avLst/>
            </a:prstGeom>
            <a:solidFill>
              <a:schemeClr val="accent5">
                <a:lumMod val="20000"/>
                <a:lumOff val="80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sz="1050" dirty="0"/>
                <a:t>発行者</a:t>
              </a:r>
            </a:p>
          </p:txBody>
        </p:sp>
        <p:sp>
          <p:nvSpPr>
            <p:cNvPr id="37" name="正方形/長方形 36">
              <a:extLst>
                <a:ext uri="{FF2B5EF4-FFF2-40B4-BE49-F238E27FC236}">
                  <a16:creationId xmlns:a16="http://schemas.microsoft.com/office/drawing/2014/main" id="{96F865BF-34D7-CB29-8F32-3371A11FF84B}"/>
                </a:ext>
              </a:extLst>
            </p:cNvPr>
            <p:cNvSpPr/>
            <p:nvPr/>
          </p:nvSpPr>
          <p:spPr>
            <a:xfrm>
              <a:off x="1015160" y="3838895"/>
              <a:ext cx="467411" cy="486324"/>
            </a:xfrm>
            <a:prstGeom prst="rect">
              <a:avLst/>
            </a:prstGeom>
            <a:solidFill>
              <a:schemeClr val="accent5">
                <a:lumMod val="20000"/>
                <a:lumOff val="80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050" dirty="0"/>
                <a:t>保有</a:t>
              </a:r>
              <a:r>
                <a:rPr kumimoji="1" lang="ja-JP" altLang="en-US" sz="1050" dirty="0"/>
                <a:t>者</a:t>
              </a:r>
            </a:p>
          </p:txBody>
        </p:sp>
        <p:sp>
          <p:nvSpPr>
            <p:cNvPr id="38" name="正方形/長方形 37">
              <a:extLst>
                <a:ext uri="{FF2B5EF4-FFF2-40B4-BE49-F238E27FC236}">
                  <a16:creationId xmlns:a16="http://schemas.microsoft.com/office/drawing/2014/main" id="{20EC9CB8-97F6-85C2-89D4-DC6DE852E483}"/>
                </a:ext>
              </a:extLst>
            </p:cNvPr>
            <p:cNvSpPr/>
            <p:nvPr/>
          </p:nvSpPr>
          <p:spPr>
            <a:xfrm>
              <a:off x="1742206" y="3838895"/>
              <a:ext cx="467411" cy="486324"/>
            </a:xfrm>
            <a:prstGeom prst="rect">
              <a:avLst/>
            </a:prstGeom>
            <a:solidFill>
              <a:schemeClr val="accent5">
                <a:lumMod val="20000"/>
                <a:lumOff val="80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050" dirty="0"/>
                <a:t>検証</a:t>
              </a:r>
              <a:r>
                <a:rPr kumimoji="1" lang="ja-JP" altLang="en-US" sz="1050" dirty="0"/>
                <a:t>者</a:t>
              </a:r>
            </a:p>
          </p:txBody>
        </p:sp>
        <p:sp>
          <p:nvSpPr>
            <p:cNvPr id="39" name="正方形/長方形 38">
              <a:extLst>
                <a:ext uri="{FF2B5EF4-FFF2-40B4-BE49-F238E27FC236}">
                  <a16:creationId xmlns:a16="http://schemas.microsoft.com/office/drawing/2014/main" id="{5B72B383-B01D-09CA-6AEE-3FA260A77743}"/>
                </a:ext>
              </a:extLst>
            </p:cNvPr>
            <p:cNvSpPr/>
            <p:nvPr/>
          </p:nvSpPr>
          <p:spPr>
            <a:xfrm>
              <a:off x="409543" y="5265825"/>
              <a:ext cx="1678644" cy="406651"/>
            </a:xfrm>
            <a:prstGeom prst="rect">
              <a:avLst/>
            </a:prstGeom>
            <a:solidFill>
              <a:schemeClr val="accent5">
                <a:lumMod val="20000"/>
                <a:lumOff val="80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050" dirty="0"/>
                <a:t>業界団体</a:t>
              </a:r>
              <a:r>
                <a:rPr lang="en-US" altLang="ja-JP" sz="1050" dirty="0"/>
                <a:t>/</a:t>
              </a:r>
            </a:p>
            <a:p>
              <a:pPr algn="ctr"/>
              <a:r>
                <a:rPr lang="ja-JP" altLang="en-US" sz="1050" dirty="0"/>
                <a:t>ガバナンス運営者</a:t>
              </a:r>
              <a:endParaRPr lang="en-US" altLang="ja-JP" sz="1050" dirty="0"/>
            </a:p>
          </p:txBody>
        </p:sp>
        <p:sp>
          <p:nvSpPr>
            <p:cNvPr id="40" name="正方形/長方形 39">
              <a:extLst>
                <a:ext uri="{FF2B5EF4-FFF2-40B4-BE49-F238E27FC236}">
                  <a16:creationId xmlns:a16="http://schemas.microsoft.com/office/drawing/2014/main" id="{CB5012BD-6A5E-34EA-7DA2-E7693876C459}"/>
                </a:ext>
              </a:extLst>
            </p:cNvPr>
            <p:cNvSpPr/>
            <p:nvPr/>
          </p:nvSpPr>
          <p:spPr>
            <a:xfrm>
              <a:off x="409543" y="1628023"/>
              <a:ext cx="1678644" cy="542576"/>
            </a:xfrm>
            <a:prstGeom prst="rect">
              <a:avLst/>
            </a:prstGeom>
            <a:solidFill>
              <a:schemeClr val="accent5">
                <a:lumMod val="20000"/>
                <a:lumOff val="80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sz="1050" dirty="0"/>
                <a:t>システムベンダ</a:t>
              </a:r>
            </a:p>
          </p:txBody>
        </p:sp>
        <p:sp>
          <p:nvSpPr>
            <p:cNvPr id="68" name="楕円 67">
              <a:extLst>
                <a:ext uri="{FF2B5EF4-FFF2-40B4-BE49-F238E27FC236}">
                  <a16:creationId xmlns:a16="http://schemas.microsoft.com/office/drawing/2014/main" id="{20BCB14C-065B-01FE-15B2-05BA18A01C24}"/>
                </a:ext>
              </a:extLst>
            </p:cNvPr>
            <p:cNvSpPr/>
            <p:nvPr/>
          </p:nvSpPr>
          <p:spPr>
            <a:xfrm>
              <a:off x="215802" y="3747964"/>
              <a:ext cx="246887" cy="246887"/>
            </a:xfrm>
            <a:prstGeom prst="ellipse">
              <a:avLst/>
            </a:prstGeom>
            <a:solidFill>
              <a:schemeClr val="accent2"/>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200" b="1" dirty="0">
                  <a:solidFill>
                    <a:schemeClr val="bg1"/>
                  </a:solidFill>
                </a:rPr>
                <a:t>１</a:t>
              </a:r>
            </a:p>
          </p:txBody>
        </p:sp>
        <p:sp>
          <p:nvSpPr>
            <p:cNvPr id="69" name="楕円 68">
              <a:extLst>
                <a:ext uri="{FF2B5EF4-FFF2-40B4-BE49-F238E27FC236}">
                  <a16:creationId xmlns:a16="http://schemas.microsoft.com/office/drawing/2014/main" id="{19E6238E-5369-3CEF-9A6A-51AA9793BED6}"/>
                </a:ext>
              </a:extLst>
            </p:cNvPr>
            <p:cNvSpPr/>
            <p:nvPr/>
          </p:nvSpPr>
          <p:spPr>
            <a:xfrm>
              <a:off x="942848" y="3747964"/>
              <a:ext cx="246887" cy="246887"/>
            </a:xfrm>
            <a:prstGeom prst="ellipse">
              <a:avLst/>
            </a:prstGeom>
            <a:solidFill>
              <a:srgbClr val="43B02A"/>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200" b="1" dirty="0">
                  <a:solidFill>
                    <a:schemeClr val="bg1"/>
                  </a:solidFill>
                </a:rPr>
                <a:t>2</a:t>
              </a:r>
              <a:endParaRPr lang="ja-JP" altLang="en-US" sz="1200" b="1" dirty="0">
                <a:solidFill>
                  <a:schemeClr val="bg1"/>
                </a:solidFill>
              </a:endParaRPr>
            </a:p>
          </p:txBody>
        </p:sp>
        <p:sp>
          <p:nvSpPr>
            <p:cNvPr id="70" name="楕円 69">
              <a:extLst>
                <a:ext uri="{FF2B5EF4-FFF2-40B4-BE49-F238E27FC236}">
                  <a16:creationId xmlns:a16="http://schemas.microsoft.com/office/drawing/2014/main" id="{2B3182E1-BF11-8EFB-8BBA-26CC8F4D8815}"/>
                </a:ext>
              </a:extLst>
            </p:cNvPr>
            <p:cNvSpPr/>
            <p:nvPr/>
          </p:nvSpPr>
          <p:spPr>
            <a:xfrm>
              <a:off x="1676746" y="3747964"/>
              <a:ext cx="246887" cy="246887"/>
            </a:xfrm>
            <a:prstGeom prst="ellipse">
              <a:avLst/>
            </a:prstGeom>
            <a:solidFill>
              <a:schemeClr val="accent3"/>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200" b="1" dirty="0">
                  <a:solidFill>
                    <a:schemeClr val="bg1"/>
                  </a:solidFill>
                </a:rPr>
                <a:t>3</a:t>
              </a:r>
              <a:endParaRPr lang="ja-JP" altLang="en-US" sz="1200" b="1" dirty="0">
                <a:solidFill>
                  <a:schemeClr val="bg1"/>
                </a:solidFill>
              </a:endParaRPr>
            </a:p>
          </p:txBody>
        </p:sp>
        <p:sp>
          <p:nvSpPr>
            <p:cNvPr id="73" name="楕円 72">
              <a:extLst>
                <a:ext uri="{FF2B5EF4-FFF2-40B4-BE49-F238E27FC236}">
                  <a16:creationId xmlns:a16="http://schemas.microsoft.com/office/drawing/2014/main" id="{F7AAC7F7-7351-EB0F-1F93-9D25C19894BB}"/>
                </a:ext>
              </a:extLst>
            </p:cNvPr>
            <p:cNvSpPr/>
            <p:nvPr/>
          </p:nvSpPr>
          <p:spPr>
            <a:xfrm>
              <a:off x="330960" y="2579828"/>
              <a:ext cx="246887" cy="246887"/>
            </a:xfrm>
            <a:prstGeom prst="ellipse">
              <a:avLst/>
            </a:prstGeom>
            <a:solidFill>
              <a:schemeClr val="accent6"/>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200" b="1" dirty="0">
                  <a:solidFill>
                    <a:schemeClr val="bg1"/>
                  </a:solidFill>
                </a:rPr>
                <a:t>5</a:t>
              </a:r>
              <a:endParaRPr lang="ja-JP" altLang="en-US" sz="1200" b="1" dirty="0">
                <a:solidFill>
                  <a:schemeClr val="bg1"/>
                </a:solidFill>
              </a:endParaRPr>
            </a:p>
          </p:txBody>
        </p:sp>
        <p:cxnSp>
          <p:nvCxnSpPr>
            <p:cNvPr id="33" name="直線矢印コネクタ 32">
              <a:extLst>
                <a:ext uri="{FF2B5EF4-FFF2-40B4-BE49-F238E27FC236}">
                  <a16:creationId xmlns:a16="http://schemas.microsoft.com/office/drawing/2014/main" id="{9F06B4CA-B732-ABC7-2480-F7F62BADA013}"/>
                </a:ext>
              </a:extLst>
            </p:cNvPr>
            <p:cNvCxnSpPr>
              <a:cxnSpLocks/>
              <a:stCxn id="40" idx="2"/>
              <a:endCxn id="35" idx="0"/>
            </p:cNvCxnSpPr>
            <p:nvPr/>
          </p:nvCxnSpPr>
          <p:spPr>
            <a:xfrm>
              <a:off x="1248865" y="2170599"/>
              <a:ext cx="0" cy="485318"/>
            </a:xfrm>
            <a:prstGeom prst="straightConnector1">
              <a:avLst/>
            </a:prstGeom>
            <a:ln w="127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5" name="テキスト ボックス 24">
              <a:extLst>
                <a:ext uri="{FF2B5EF4-FFF2-40B4-BE49-F238E27FC236}">
                  <a16:creationId xmlns:a16="http://schemas.microsoft.com/office/drawing/2014/main" id="{515C1A0F-AA5F-9CDB-86F5-3873FCA23D0D}"/>
                </a:ext>
              </a:extLst>
            </p:cNvPr>
            <p:cNvSpPr txBox="1"/>
            <p:nvPr/>
          </p:nvSpPr>
          <p:spPr>
            <a:xfrm>
              <a:off x="1313442" y="2305492"/>
              <a:ext cx="923901" cy="307777"/>
            </a:xfrm>
            <a:prstGeom prst="rect">
              <a:avLst/>
            </a:prstGeom>
            <a:noFill/>
          </p:spPr>
          <p:txBody>
            <a:bodyPr wrap="square" lIns="0" tIns="0" rIns="0" bIns="0" rtlCol="0">
              <a:spAutoFit/>
            </a:bodyPr>
            <a:lstStyle/>
            <a:p>
              <a:r>
                <a:rPr kumimoji="1" lang="en-US" altLang="ja-JP" sz="1000" dirty="0">
                  <a:latin typeface="+mn-ea"/>
                  <a:ea typeface="+mn-ea"/>
                </a:rPr>
                <a:t>SDK</a:t>
              </a:r>
              <a:r>
                <a:rPr kumimoji="1" lang="ja-JP" altLang="en-US" sz="1000" dirty="0">
                  <a:latin typeface="+mn-ea"/>
                  <a:ea typeface="+mn-ea"/>
                </a:rPr>
                <a:t>・</a:t>
              </a:r>
              <a:r>
                <a:rPr kumimoji="1" lang="en-US" altLang="ja-JP" sz="1000" dirty="0">
                  <a:latin typeface="+mn-ea"/>
                  <a:ea typeface="+mn-ea"/>
                </a:rPr>
                <a:t>API</a:t>
              </a:r>
              <a:r>
                <a:rPr lang="ja-JP" altLang="en-US" sz="1000" dirty="0">
                  <a:latin typeface="+mn-ea"/>
                  <a:ea typeface="+mn-ea"/>
                </a:rPr>
                <a:t>等</a:t>
              </a:r>
              <a:endParaRPr lang="en-US" altLang="ja-JP" sz="1000" dirty="0">
                <a:latin typeface="+mn-ea"/>
                <a:ea typeface="+mn-ea"/>
              </a:endParaRPr>
            </a:p>
            <a:p>
              <a:r>
                <a:rPr kumimoji="1" lang="ja-JP" altLang="en-US" sz="1000" dirty="0">
                  <a:latin typeface="+mn-ea"/>
                  <a:ea typeface="+mn-ea"/>
                </a:rPr>
                <a:t>提供</a:t>
              </a:r>
            </a:p>
          </p:txBody>
        </p:sp>
        <p:sp>
          <p:nvSpPr>
            <p:cNvPr id="26" name="テキスト ボックス 25">
              <a:extLst>
                <a:ext uri="{FF2B5EF4-FFF2-40B4-BE49-F238E27FC236}">
                  <a16:creationId xmlns:a16="http://schemas.microsoft.com/office/drawing/2014/main" id="{7D72E147-6C1D-5515-22E3-EB68336BA020}"/>
                </a:ext>
              </a:extLst>
            </p:cNvPr>
            <p:cNvSpPr txBox="1"/>
            <p:nvPr/>
          </p:nvSpPr>
          <p:spPr>
            <a:xfrm>
              <a:off x="1355149" y="3209107"/>
              <a:ext cx="780663" cy="307777"/>
            </a:xfrm>
            <a:prstGeom prst="rect">
              <a:avLst/>
            </a:prstGeom>
            <a:noFill/>
          </p:spPr>
          <p:txBody>
            <a:bodyPr wrap="none" lIns="0" tIns="0" rIns="0" bIns="0" rtlCol="0">
              <a:spAutoFit/>
            </a:bodyPr>
            <a:lstStyle/>
            <a:p>
              <a:r>
                <a:rPr lang="ja-JP" altLang="en-US" sz="1000" dirty="0">
                  <a:latin typeface="+mn-ea"/>
                  <a:ea typeface="+mn-ea"/>
                </a:rPr>
                <a:t>ウォレット・</a:t>
              </a:r>
              <a:endParaRPr lang="en-US" altLang="ja-JP" sz="1000" dirty="0">
                <a:latin typeface="+mn-ea"/>
                <a:ea typeface="+mn-ea"/>
              </a:endParaRPr>
            </a:p>
            <a:p>
              <a:r>
                <a:rPr lang="ja-JP" altLang="en-US" sz="1000" dirty="0">
                  <a:latin typeface="+mn-ea"/>
                  <a:ea typeface="+mn-ea"/>
                </a:rPr>
                <a:t>システム等提供</a:t>
              </a:r>
              <a:endParaRPr kumimoji="1" lang="ja-JP" altLang="en-US" sz="1000" dirty="0">
                <a:latin typeface="+mn-ea"/>
                <a:ea typeface="+mn-ea"/>
              </a:endParaRPr>
            </a:p>
          </p:txBody>
        </p:sp>
        <p:cxnSp>
          <p:nvCxnSpPr>
            <p:cNvPr id="27" name="直線矢印コネクタ 26">
              <a:extLst>
                <a:ext uri="{FF2B5EF4-FFF2-40B4-BE49-F238E27FC236}">
                  <a16:creationId xmlns:a16="http://schemas.microsoft.com/office/drawing/2014/main" id="{0122EF7B-9839-ACFA-B8F2-F00E5306A4F7}"/>
                </a:ext>
              </a:extLst>
            </p:cNvPr>
            <p:cNvCxnSpPr>
              <a:cxnSpLocks/>
              <a:stCxn id="35" idx="2"/>
              <a:endCxn id="34" idx="0"/>
            </p:cNvCxnSpPr>
            <p:nvPr/>
          </p:nvCxnSpPr>
          <p:spPr>
            <a:xfrm flipH="1">
              <a:off x="1245899" y="3147103"/>
              <a:ext cx="2966" cy="458291"/>
            </a:xfrm>
            <a:prstGeom prst="straightConnector1">
              <a:avLst/>
            </a:prstGeom>
            <a:ln w="127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41" name="直線矢印コネクタ 40">
              <a:extLst>
                <a:ext uri="{FF2B5EF4-FFF2-40B4-BE49-F238E27FC236}">
                  <a16:creationId xmlns:a16="http://schemas.microsoft.com/office/drawing/2014/main" id="{82DFC141-8A13-A0C6-EE41-B4D7A39E1051}"/>
                </a:ext>
              </a:extLst>
            </p:cNvPr>
            <p:cNvCxnSpPr>
              <a:stCxn id="36" idx="3"/>
              <a:endCxn id="37" idx="1"/>
            </p:cNvCxnSpPr>
            <p:nvPr/>
          </p:nvCxnSpPr>
          <p:spPr>
            <a:xfrm>
              <a:off x="755526" y="4082057"/>
              <a:ext cx="259634" cy="0"/>
            </a:xfrm>
            <a:prstGeom prst="straightConnector1">
              <a:avLst/>
            </a:prstGeom>
            <a:ln w="127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42" name="直線矢印コネクタ 41">
              <a:extLst>
                <a:ext uri="{FF2B5EF4-FFF2-40B4-BE49-F238E27FC236}">
                  <a16:creationId xmlns:a16="http://schemas.microsoft.com/office/drawing/2014/main" id="{0F343224-DF11-9C40-EE78-139EB3000F4A}"/>
                </a:ext>
              </a:extLst>
            </p:cNvPr>
            <p:cNvCxnSpPr>
              <a:cxnSpLocks/>
              <a:stCxn id="37" idx="3"/>
              <a:endCxn id="38" idx="1"/>
            </p:cNvCxnSpPr>
            <p:nvPr/>
          </p:nvCxnSpPr>
          <p:spPr>
            <a:xfrm>
              <a:off x="1482571" y="4082057"/>
              <a:ext cx="259635" cy="0"/>
            </a:xfrm>
            <a:prstGeom prst="straightConnector1">
              <a:avLst/>
            </a:prstGeom>
            <a:ln w="127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5" name="テキスト ボックス 44">
              <a:extLst>
                <a:ext uri="{FF2B5EF4-FFF2-40B4-BE49-F238E27FC236}">
                  <a16:creationId xmlns:a16="http://schemas.microsoft.com/office/drawing/2014/main" id="{B37B97C6-0927-4A71-561C-688F02959A47}"/>
                </a:ext>
              </a:extLst>
            </p:cNvPr>
            <p:cNvSpPr txBox="1"/>
            <p:nvPr/>
          </p:nvSpPr>
          <p:spPr>
            <a:xfrm>
              <a:off x="760219" y="4151408"/>
              <a:ext cx="256480" cy="153888"/>
            </a:xfrm>
            <a:prstGeom prst="rect">
              <a:avLst/>
            </a:prstGeom>
            <a:noFill/>
          </p:spPr>
          <p:txBody>
            <a:bodyPr wrap="none" lIns="0" tIns="0" rIns="0" bIns="0" rtlCol="0">
              <a:spAutoFit/>
            </a:bodyPr>
            <a:lstStyle/>
            <a:p>
              <a:r>
                <a:rPr kumimoji="1" lang="ja-JP" altLang="en-US" sz="1000" dirty="0">
                  <a:latin typeface="+mn-ea"/>
                  <a:ea typeface="+mn-ea"/>
                </a:rPr>
                <a:t>発行</a:t>
              </a:r>
            </a:p>
          </p:txBody>
        </p:sp>
        <p:sp>
          <p:nvSpPr>
            <p:cNvPr id="46" name="テキスト ボックス 45">
              <a:extLst>
                <a:ext uri="{FF2B5EF4-FFF2-40B4-BE49-F238E27FC236}">
                  <a16:creationId xmlns:a16="http://schemas.microsoft.com/office/drawing/2014/main" id="{0C44DA36-7DF7-69DB-F2F6-188BE5EEEA69}"/>
                </a:ext>
              </a:extLst>
            </p:cNvPr>
            <p:cNvSpPr txBox="1"/>
            <p:nvPr/>
          </p:nvSpPr>
          <p:spPr>
            <a:xfrm>
              <a:off x="1491677" y="4135584"/>
              <a:ext cx="256480" cy="153888"/>
            </a:xfrm>
            <a:prstGeom prst="rect">
              <a:avLst/>
            </a:prstGeom>
            <a:noFill/>
          </p:spPr>
          <p:txBody>
            <a:bodyPr wrap="none" lIns="0" tIns="0" rIns="0" bIns="0" rtlCol="0">
              <a:spAutoFit/>
            </a:bodyPr>
            <a:lstStyle/>
            <a:p>
              <a:r>
                <a:rPr kumimoji="1" lang="ja-JP" altLang="en-US" sz="1000" dirty="0">
                  <a:latin typeface="+mn-ea"/>
                  <a:ea typeface="+mn-ea"/>
                </a:rPr>
                <a:t>検証</a:t>
              </a:r>
            </a:p>
          </p:txBody>
        </p:sp>
        <p:cxnSp>
          <p:nvCxnSpPr>
            <p:cNvPr id="65" name="直線矢印コネクタ 64">
              <a:extLst>
                <a:ext uri="{FF2B5EF4-FFF2-40B4-BE49-F238E27FC236}">
                  <a16:creationId xmlns:a16="http://schemas.microsoft.com/office/drawing/2014/main" id="{BCB2E586-059B-D2AC-A9AD-E95AA99FADEB}"/>
                </a:ext>
              </a:extLst>
            </p:cNvPr>
            <p:cNvCxnSpPr>
              <a:cxnSpLocks/>
              <a:stCxn id="39" idx="0"/>
              <a:endCxn id="34" idx="2"/>
            </p:cNvCxnSpPr>
            <p:nvPr/>
          </p:nvCxnSpPr>
          <p:spPr>
            <a:xfrm flipH="1" flipV="1">
              <a:off x="1245899" y="4892517"/>
              <a:ext cx="2966" cy="373308"/>
            </a:xfrm>
            <a:prstGeom prst="straightConnector1">
              <a:avLst/>
            </a:prstGeom>
            <a:ln w="127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66" name="テキスト ボックス 65">
              <a:extLst>
                <a:ext uri="{FF2B5EF4-FFF2-40B4-BE49-F238E27FC236}">
                  <a16:creationId xmlns:a16="http://schemas.microsoft.com/office/drawing/2014/main" id="{BEE233E9-BD87-8A0A-A9E6-11AC8D7C9F99}"/>
                </a:ext>
              </a:extLst>
            </p:cNvPr>
            <p:cNvSpPr txBox="1"/>
            <p:nvPr/>
          </p:nvSpPr>
          <p:spPr>
            <a:xfrm>
              <a:off x="1327537" y="5045768"/>
              <a:ext cx="780663" cy="153888"/>
            </a:xfrm>
            <a:prstGeom prst="rect">
              <a:avLst/>
            </a:prstGeom>
            <a:noFill/>
          </p:spPr>
          <p:txBody>
            <a:bodyPr wrap="square" lIns="0" tIns="0" rIns="0" bIns="0" rtlCol="0">
              <a:spAutoFit/>
            </a:bodyPr>
            <a:lstStyle/>
            <a:p>
              <a:r>
                <a:rPr lang="ja-JP" altLang="en-US" sz="1000" dirty="0">
                  <a:latin typeface="+mn-ea"/>
                  <a:ea typeface="+mn-ea"/>
                </a:rPr>
                <a:t>ガバナンス等</a:t>
              </a:r>
              <a:endParaRPr lang="en-US" altLang="ja-JP" sz="1000" dirty="0">
                <a:latin typeface="+mn-ea"/>
                <a:ea typeface="+mn-ea"/>
              </a:endParaRPr>
            </a:p>
          </p:txBody>
        </p:sp>
        <p:sp>
          <p:nvSpPr>
            <p:cNvPr id="3" name="楕円 2">
              <a:extLst>
                <a:ext uri="{FF2B5EF4-FFF2-40B4-BE49-F238E27FC236}">
                  <a16:creationId xmlns:a16="http://schemas.microsoft.com/office/drawing/2014/main" id="{920BAA98-C985-9F9F-E9FC-E746DD42E892}"/>
                </a:ext>
              </a:extLst>
            </p:cNvPr>
            <p:cNvSpPr/>
            <p:nvPr/>
          </p:nvSpPr>
          <p:spPr>
            <a:xfrm>
              <a:off x="369393" y="5159053"/>
              <a:ext cx="246887" cy="246887"/>
            </a:xfrm>
            <a:prstGeom prst="ellipse">
              <a:avLst/>
            </a:prstGeom>
            <a:solidFill>
              <a:schemeClr val="accent4"/>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200" b="1" dirty="0">
                  <a:solidFill>
                    <a:schemeClr val="bg1"/>
                  </a:solidFill>
                </a:rPr>
                <a:t>4</a:t>
              </a:r>
              <a:endParaRPr lang="ja-JP" altLang="en-US" sz="1200" b="1" dirty="0">
                <a:solidFill>
                  <a:schemeClr val="bg1"/>
                </a:solidFill>
              </a:endParaRPr>
            </a:p>
          </p:txBody>
        </p:sp>
        <p:sp>
          <p:nvSpPr>
            <p:cNvPr id="9" name="楕円 8">
              <a:extLst>
                <a:ext uri="{FF2B5EF4-FFF2-40B4-BE49-F238E27FC236}">
                  <a16:creationId xmlns:a16="http://schemas.microsoft.com/office/drawing/2014/main" id="{89220079-0100-57AB-4E2D-E399A2970ABB}"/>
                </a:ext>
              </a:extLst>
            </p:cNvPr>
            <p:cNvSpPr/>
            <p:nvPr/>
          </p:nvSpPr>
          <p:spPr>
            <a:xfrm>
              <a:off x="330960" y="1550863"/>
              <a:ext cx="246887" cy="246887"/>
            </a:xfrm>
            <a:prstGeom prst="ellipse">
              <a:avLst/>
            </a:prstGeom>
            <a:solidFill>
              <a:schemeClr val="tx2"/>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200" b="1" dirty="0">
                  <a:solidFill>
                    <a:schemeClr val="bg1"/>
                  </a:solidFill>
                </a:rPr>
                <a:t>6</a:t>
              </a:r>
              <a:endParaRPr lang="ja-JP" altLang="en-US" sz="1200" b="1" dirty="0">
                <a:solidFill>
                  <a:schemeClr val="bg1"/>
                </a:solidFill>
              </a:endParaRPr>
            </a:p>
          </p:txBody>
        </p:sp>
      </p:grpSp>
    </p:spTree>
    <p:extLst>
      <p:ext uri="{BB962C8B-B14F-4D97-AF65-F5344CB8AC3E}">
        <p14:creationId xmlns:p14="http://schemas.microsoft.com/office/powerpoint/2010/main" val="15191633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67744FE-DCDF-5BC5-BAA0-F7C5652B51E7}"/>
              </a:ext>
            </a:extLst>
          </p:cNvPr>
          <p:cNvSpPr>
            <a:spLocks noGrp="1"/>
          </p:cNvSpPr>
          <p:nvPr>
            <p:ph type="title"/>
          </p:nvPr>
        </p:nvSpPr>
        <p:spPr>
          <a:xfrm>
            <a:off x="273050" y="384919"/>
            <a:ext cx="7848302" cy="307777"/>
          </a:xfrm>
        </p:spPr>
        <p:txBody>
          <a:bodyPr/>
          <a:lstStyle/>
          <a:p>
            <a:r>
              <a:rPr kumimoji="1" lang="en-US" altLang="ja-JP" dirty="0"/>
              <a:t>4.3. </a:t>
            </a:r>
            <a:r>
              <a:rPr kumimoji="1" lang="ja-JP" altLang="en-US" dirty="0"/>
              <a:t>収益モデル</a:t>
            </a:r>
            <a:r>
              <a:rPr kumimoji="1" lang="en-US" altLang="ja-JP" dirty="0"/>
              <a:t>(2/3)</a:t>
            </a:r>
            <a:endParaRPr kumimoji="1" lang="ja-JP" altLang="en-US" dirty="0"/>
          </a:p>
        </p:txBody>
      </p:sp>
      <p:sp>
        <p:nvSpPr>
          <p:cNvPr id="3" name="テキスト プレースホルダー 2">
            <a:extLst>
              <a:ext uri="{FF2B5EF4-FFF2-40B4-BE49-F238E27FC236}">
                <a16:creationId xmlns:a16="http://schemas.microsoft.com/office/drawing/2014/main" id="{B2D867D7-012B-267B-8C6C-43CB5AC7EA03}"/>
              </a:ext>
            </a:extLst>
          </p:cNvPr>
          <p:cNvSpPr>
            <a:spLocks noGrp="1"/>
          </p:cNvSpPr>
          <p:nvPr>
            <p:ph type="body" sz="quarter" idx="10"/>
          </p:nvPr>
        </p:nvSpPr>
        <p:spPr>
          <a:xfrm>
            <a:off x="273050" y="188913"/>
            <a:ext cx="7848600" cy="161583"/>
          </a:xfrm>
        </p:spPr>
        <p:txBody>
          <a:bodyPr/>
          <a:lstStyle/>
          <a:p>
            <a:r>
              <a:rPr lang="en-US" altLang="ja-JP" sz="1050" dirty="0"/>
              <a:t>4.</a:t>
            </a:r>
            <a:r>
              <a:rPr lang="ja-JP" altLang="en-US" dirty="0"/>
              <a:t> 実証事業</a:t>
            </a:r>
            <a:r>
              <a:rPr lang="en-US" altLang="ja-JP" dirty="0"/>
              <a:t>‐</a:t>
            </a:r>
            <a:r>
              <a:rPr lang="ja-JP" altLang="en-US" sz="1050" dirty="0"/>
              <a:t>ビジネスモデル</a:t>
            </a:r>
            <a:endParaRPr kumimoji="1" lang="ja-JP" altLang="en-US" sz="1050" dirty="0"/>
          </a:p>
        </p:txBody>
      </p:sp>
      <p:sp>
        <p:nvSpPr>
          <p:cNvPr id="7" name="正方形/長方形 6">
            <a:extLst>
              <a:ext uri="{FF2B5EF4-FFF2-40B4-BE49-F238E27FC236}">
                <a16:creationId xmlns:a16="http://schemas.microsoft.com/office/drawing/2014/main" id="{B555F0E9-D4DB-9185-13FB-1EE8130598E4}"/>
              </a:ext>
            </a:extLst>
          </p:cNvPr>
          <p:cNvSpPr/>
          <p:nvPr/>
        </p:nvSpPr>
        <p:spPr>
          <a:xfrm>
            <a:off x="2307650" y="1092716"/>
            <a:ext cx="7325299" cy="204601"/>
          </a:xfrm>
          <a:prstGeom prst="rect">
            <a:avLst/>
          </a:prstGeom>
          <a:solidFill>
            <a:schemeClr val="accent3">
              <a:lumMod val="20000"/>
              <a:lumOff val="80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r>
              <a:rPr lang="ja-JP" altLang="en-US" sz="1400" b="1" u="sng">
                <a:solidFill>
                  <a:schemeClr val="accent3"/>
                </a:solidFill>
              </a:rPr>
              <a:t>　</a:t>
            </a:r>
            <a:r>
              <a:rPr lang="en-US" altLang="ja-JP" sz="1400" b="1" u="sng" dirty="0">
                <a:solidFill>
                  <a:schemeClr val="accent3"/>
                </a:solidFill>
              </a:rPr>
              <a:t>From </a:t>
            </a:r>
            <a:r>
              <a:rPr lang="ja-JP" altLang="en-US" sz="1400" b="1" u="sng" dirty="0">
                <a:solidFill>
                  <a:schemeClr val="accent3"/>
                </a:solidFill>
              </a:rPr>
              <a:t>検証者</a:t>
            </a:r>
          </a:p>
        </p:txBody>
      </p:sp>
      <p:sp>
        <p:nvSpPr>
          <p:cNvPr id="8" name="楕円 7">
            <a:extLst>
              <a:ext uri="{FF2B5EF4-FFF2-40B4-BE49-F238E27FC236}">
                <a16:creationId xmlns:a16="http://schemas.microsoft.com/office/drawing/2014/main" id="{A464AC97-60F2-F5ED-3BFA-57F05F9033A9}"/>
              </a:ext>
            </a:extLst>
          </p:cNvPr>
          <p:cNvSpPr/>
          <p:nvPr/>
        </p:nvSpPr>
        <p:spPr>
          <a:xfrm>
            <a:off x="2307650" y="1076169"/>
            <a:ext cx="246887" cy="246887"/>
          </a:xfrm>
          <a:prstGeom prst="ellipse">
            <a:avLst/>
          </a:prstGeom>
          <a:solidFill>
            <a:schemeClr val="accent3"/>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200" b="1" dirty="0">
                <a:solidFill>
                  <a:schemeClr val="bg1"/>
                </a:solidFill>
              </a:rPr>
              <a:t>３</a:t>
            </a:r>
          </a:p>
        </p:txBody>
      </p:sp>
      <p:sp>
        <p:nvSpPr>
          <p:cNvPr id="9" name="正方形/長方形 8">
            <a:extLst>
              <a:ext uri="{FF2B5EF4-FFF2-40B4-BE49-F238E27FC236}">
                <a16:creationId xmlns:a16="http://schemas.microsoft.com/office/drawing/2014/main" id="{9BBC2814-0043-9502-9F8D-59F3BC38B637}"/>
              </a:ext>
            </a:extLst>
          </p:cNvPr>
          <p:cNvSpPr/>
          <p:nvPr/>
        </p:nvSpPr>
        <p:spPr>
          <a:xfrm>
            <a:off x="4191975" y="1353977"/>
            <a:ext cx="2101945" cy="666763"/>
          </a:xfrm>
          <a:prstGeom prst="rect">
            <a:avLst/>
          </a:prstGeom>
          <a:solidFill>
            <a:schemeClr val="bg1"/>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lIns="72000" tIns="36000" rIns="72000" bIns="36000" rtlCol="0" anchor="t" anchorCtr="0"/>
          <a:lstStyle/>
          <a:p>
            <a:pPr marL="171450" indent="-171450">
              <a:buFont typeface="Arial" panose="020B0604020202020204" pitchFamily="34" charset="0"/>
              <a:buChar char="•"/>
            </a:pPr>
            <a:r>
              <a:rPr lang="ja-JP" altLang="en-US" sz="1050" dirty="0"/>
              <a:t>信頼できる証明書を受け取ることができること</a:t>
            </a:r>
            <a:endParaRPr lang="en-US" altLang="ja-JP" sz="1050" dirty="0"/>
          </a:p>
        </p:txBody>
      </p:sp>
      <p:sp>
        <p:nvSpPr>
          <p:cNvPr id="10" name="正方形/長方形 9">
            <a:extLst>
              <a:ext uri="{FF2B5EF4-FFF2-40B4-BE49-F238E27FC236}">
                <a16:creationId xmlns:a16="http://schemas.microsoft.com/office/drawing/2014/main" id="{F5714213-EA33-D5EE-0160-EFB054BE6E3E}"/>
              </a:ext>
            </a:extLst>
          </p:cNvPr>
          <p:cNvSpPr/>
          <p:nvPr/>
        </p:nvSpPr>
        <p:spPr>
          <a:xfrm>
            <a:off x="2324601" y="1353979"/>
            <a:ext cx="1811215" cy="666762"/>
          </a:xfrm>
          <a:prstGeom prst="rect">
            <a:avLst/>
          </a:prstGeom>
          <a:solidFill>
            <a:schemeClr val="bg1"/>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lIns="72000" tIns="36000" rIns="72000" bIns="36000" rtlCol="0" anchor="t" anchorCtr="0"/>
          <a:lstStyle/>
          <a:p>
            <a:r>
              <a:rPr lang="ja-JP" altLang="en-US" sz="1050" b="1" dirty="0">
                <a:solidFill>
                  <a:schemeClr val="accent1"/>
                </a:solidFill>
              </a:rPr>
              <a:t>発行者</a:t>
            </a:r>
            <a:endParaRPr lang="en-US" altLang="ja-JP" sz="1050" b="1" dirty="0">
              <a:solidFill>
                <a:schemeClr val="accent1"/>
              </a:solidFill>
            </a:endParaRPr>
          </a:p>
        </p:txBody>
      </p:sp>
      <p:sp>
        <p:nvSpPr>
          <p:cNvPr id="11" name="正方形/長方形 10">
            <a:extLst>
              <a:ext uri="{FF2B5EF4-FFF2-40B4-BE49-F238E27FC236}">
                <a16:creationId xmlns:a16="http://schemas.microsoft.com/office/drawing/2014/main" id="{02FD0483-F427-D57A-D33F-122A2947150F}"/>
              </a:ext>
            </a:extLst>
          </p:cNvPr>
          <p:cNvSpPr/>
          <p:nvPr/>
        </p:nvSpPr>
        <p:spPr>
          <a:xfrm>
            <a:off x="6365061" y="1353979"/>
            <a:ext cx="3267888" cy="666764"/>
          </a:xfrm>
          <a:prstGeom prst="rect">
            <a:avLst/>
          </a:prstGeom>
          <a:solidFill>
            <a:schemeClr val="bg1"/>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lIns="72000" tIns="36000" rIns="72000" bIns="36000" rtlCol="0" anchor="t" anchorCtr="0"/>
          <a:lstStyle/>
          <a:p>
            <a:pPr marL="171450" indent="-171450">
              <a:buFont typeface="Arial" panose="020B0604020202020204" pitchFamily="34" charset="0"/>
              <a:buChar char="•"/>
            </a:pPr>
            <a:r>
              <a:rPr lang="en-US" altLang="ja-JP" sz="1050" b="1" dirty="0"/>
              <a:t>SBI HD (</a:t>
            </a:r>
            <a:r>
              <a:rPr lang="ja-JP" altLang="en-US" sz="1050" b="1" dirty="0"/>
              <a:t>デジタル認証機構</a:t>
            </a:r>
            <a:r>
              <a:rPr lang="en-US" altLang="ja-JP" sz="1050" b="1" dirty="0"/>
              <a:t>)</a:t>
            </a:r>
            <a:r>
              <a:rPr lang="ja-JP" altLang="en-US" sz="1050" b="1" dirty="0"/>
              <a:t>*</a:t>
            </a:r>
            <a:r>
              <a:rPr lang="en-US" altLang="ja-JP" sz="1050" b="1" baseline="30000" dirty="0"/>
              <a:t>2</a:t>
            </a:r>
            <a:endParaRPr lang="en-US" altLang="ja-JP" sz="1050" b="1" dirty="0"/>
          </a:p>
          <a:p>
            <a:pPr marL="357188" lvl="1" indent="-171450">
              <a:buFont typeface="Yu Gothic UI" panose="020B0500000000000000" pitchFamily="50" charset="-128"/>
              <a:buChar char="–"/>
            </a:pPr>
            <a:r>
              <a:rPr lang="ja-JP" altLang="en-US" sz="900" dirty="0"/>
              <a:t>デジタル証明書の検証手数料</a:t>
            </a:r>
            <a:endParaRPr lang="en-US" altLang="ja-JP" sz="900" dirty="0"/>
          </a:p>
          <a:p>
            <a:pPr marL="171450" indent="-171450">
              <a:buFont typeface="Arial" panose="020B0604020202020204" pitchFamily="34" charset="0"/>
              <a:buChar char="•"/>
            </a:pPr>
            <a:r>
              <a:rPr lang="en-US" altLang="ja-JP" sz="1050" b="1" dirty="0"/>
              <a:t>OP CIP*</a:t>
            </a:r>
            <a:r>
              <a:rPr lang="en-US" altLang="ja-JP" sz="1050" b="1" baseline="30000" dirty="0"/>
              <a:t>3</a:t>
            </a:r>
          </a:p>
          <a:p>
            <a:pPr marL="357188" lvl="1" indent="-171450">
              <a:buFont typeface="Yu Gothic UI" panose="020B0500000000000000" pitchFamily="50" charset="-128"/>
              <a:buChar char="–"/>
            </a:pPr>
            <a:r>
              <a:rPr lang="ja-JP" altLang="en-US" sz="900" dirty="0"/>
              <a:t>システム・サービス利用料</a:t>
            </a:r>
            <a:endParaRPr lang="en-US" altLang="ja-JP" sz="900" dirty="0"/>
          </a:p>
        </p:txBody>
      </p:sp>
      <p:sp>
        <p:nvSpPr>
          <p:cNvPr id="12" name="正方形/長方形 11">
            <a:extLst>
              <a:ext uri="{FF2B5EF4-FFF2-40B4-BE49-F238E27FC236}">
                <a16:creationId xmlns:a16="http://schemas.microsoft.com/office/drawing/2014/main" id="{4F6F8AD4-C048-733F-8D0F-8018991AFDD7}"/>
              </a:ext>
            </a:extLst>
          </p:cNvPr>
          <p:cNvSpPr/>
          <p:nvPr/>
        </p:nvSpPr>
        <p:spPr>
          <a:xfrm>
            <a:off x="2324601" y="3441429"/>
            <a:ext cx="1811215" cy="889033"/>
          </a:xfrm>
          <a:prstGeom prst="rect">
            <a:avLst/>
          </a:prstGeom>
          <a:solidFill>
            <a:schemeClr val="bg1"/>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lIns="72000" tIns="36000" rIns="72000" bIns="36000" rtlCol="0" anchor="t" anchorCtr="0"/>
          <a:lstStyle/>
          <a:p>
            <a:r>
              <a:rPr lang="ja-JP" altLang="en-US" sz="1050" b="1" dirty="0">
                <a:solidFill>
                  <a:schemeClr val="accent1"/>
                </a:solidFill>
              </a:rPr>
              <a:t>保有者</a:t>
            </a:r>
            <a:endParaRPr lang="en-US" altLang="ja-JP" sz="1050" b="1" dirty="0">
              <a:solidFill>
                <a:schemeClr val="accent1"/>
              </a:solidFill>
            </a:endParaRPr>
          </a:p>
        </p:txBody>
      </p:sp>
      <p:sp>
        <p:nvSpPr>
          <p:cNvPr id="44" name="正方形/長方形 43">
            <a:extLst>
              <a:ext uri="{FF2B5EF4-FFF2-40B4-BE49-F238E27FC236}">
                <a16:creationId xmlns:a16="http://schemas.microsoft.com/office/drawing/2014/main" id="{4EE1BD78-91C2-751A-F505-933BC5B9BDF1}"/>
              </a:ext>
            </a:extLst>
          </p:cNvPr>
          <p:cNvSpPr/>
          <p:nvPr/>
        </p:nvSpPr>
        <p:spPr>
          <a:xfrm>
            <a:off x="2324601" y="2077401"/>
            <a:ext cx="1811215" cy="1304304"/>
          </a:xfrm>
          <a:prstGeom prst="rect">
            <a:avLst/>
          </a:prstGeom>
          <a:solidFill>
            <a:schemeClr val="bg1"/>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lIns="72000" tIns="36000" rIns="72000" bIns="36000" rtlCol="0" anchor="t" anchorCtr="0"/>
          <a:lstStyle/>
          <a:p>
            <a:r>
              <a:rPr lang="ja-JP" altLang="en-US" sz="1050" b="1" dirty="0">
                <a:solidFill>
                  <a:schemeClr val="accent1"/>
                </a:solidFill>
              </a:rPr>
              <a:t>サービスプロバイダ</a:t>
            </a:r>
            <a:endParaRPr lang="en-US" altLang="ja-JP" sz="1050" b="1" dirty="0">
              <a:solidFill>
                <a:schemeClr val="accent1"/>
              </a:solidFill>
            </a:endParaRPr>
          </a:p>
        </p:txBody>
      </p:sp>
      <p:sp>
        <p:nvSpPr>
          <p:cNvPr id="46" name="正方形/長方形 45">
            <a:extLst>
              <a:ext uri="{FF2B5EF4-FFF2-40B4-BE49-F238E27FC236}">
                <a16:creationId xmlns:a16="http://schemas.microsoft.com/office/drawing/2014/main" id="{005D92A4-CF26-A24F-6EAD-AC4E383A03BA}"/>
              </a:ext>
            </a:extLst>
          </p:cNvPr>
          <p:cNvSpPr/>
          <p:nvPr/>
        </p:nvSpPr>
        <p:spPr>
          <a:xfrm>
            <a:off x="6365061" y="3439403"/>
            <a:ext cx="3267888" cy="891060"/>
          </a:xfrm>
          <a:prstGeom prst="rect">
            <a:avLst/>
          </a:prstGeom>
          <a:solidFill>
            <a:schemeClr val="bg1"/>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lIns="72000" tIns="36000" rIns="72000" bIns="36000" rtlCol="0" anchor="t" anchorCtr="0"/>
          <a:lstStyle/>
          <a:p>
            <a:pPr marL="171450" indent="-171450">
              <a:buFont typeface="Arial" panose="020B0604020202020204" pitchFamily="34" charset="0"/>
              <a:buChar char="•"/>
            </a:pPr>
            <a:r>
              <a:rPr lang="en-US" altLang="ja-JP" sz="1050" b="1" dirty="0" err="1"/>
              <a:t>PitPa</a:t>
            </a:r>
            <a:r>
              <a:rPr lang="ja-JP" altLang="en-US" sz="1050" b="1" dirty="0"/>
              <a:t> </a:t>
            </a:r>
            <a:r>
              <a:rPr lang="en-US" altLang="ja-JP" sz="1050" b="1" dirty="0"/>
              <a:t>(</a:t>
            </a:r>
            <a:r>
              <a:rPr lang="ja-JP" altLang="en-US" sz="1050" b="1" dirty="0"/>
              <a:t>海外人材</a:t>
            </a:r>
            <a:r>
              <a:rPr lang="en-US" altLang="ja-JP" sz="1050" b="1" dirty="0"/>
              <a:t>)</a:t>
            </a:r>
          </a:p>
          <a:p>
            <a:pPr marL="357188" lvl="1" indent="-171450">
              <a:buFont typeface="Yu Gothic UI" panose="020B0500000000000000" pitchFamily="50" charset="-128"/>
              <a:buChar char="–"/>
            </a:pPr>
            <a:r>
              <a:rPr lang="en-US" altLang="ja-JP" sz="900" dirty="0"/>
              <a:t>(</a:t>
            </a:r>
            <a:r>
              <a:rPr lang="ja-JP" altLang="en-US" sz="900" dirty="0"/>
              <a:t>受入企業の検証を経て採用に至った場合</a:t>
            </a:r>
            <a:r>
              <a:rPr lang="en-US" altLang="ja-JP" sz="900" dirty="0"/>
              <a:t>)</a:t>
            </a:r>
            <a:r>
              <a:rPr lang="ja-JP" altLang="en-US" sz="900" dirty="0"/>
              <a:t>採用における対価支払い</a:t>
            </a:r>
            <a:r>
              <a:rPr lang="en-US" altLang="ja-JP" sz="900" dirty="0"/>
              <a:t>※</a:t>
            </a:r>
            <a:r>
              <a:rPr lang="ja-JP" altLang="en-US" sz="900" dirty="0"/>
              <a:t>採用仲介者含む</a:t>
            </a:r>
            <a:endParaRPr lang="en-US" altLang="ja-JP" sz="900" dirty="0"/>
          </a:p>
          <a:p>
            <a:pPr marL="171450" indent="-171450">
              <a:buFont typeface="Arial" panose="020B0604020202020204" pitchFamily="34" charset="0"/>
              <a:buChar char="•"/>
            </a:pPr>
            <a:r>
              <a:rPr lang="ja-JP" altLang="en-US" sz="1050" b="1" dirty="0"/>
              <a:t>富士通</a:t>
            </a:r>
            <a:r>
              <a:rPr lang="en-US" altLang="ja-JP" sz="1050" b="1" dirty="0"/>
              <a:t>Japan (</a:t>
            </a:r>
            <a:r>
              <a:rPr lang="ja-JP" altLang="en-US" sz="1050" b="1" dirty="0"/>
              <a:t>技術職員</a:t>
            </a:r>
            <a:r>
              <a:rPr lang="en-US" altLang="ja-JP" sz="1050" b="1" dirty="0"/>
              <a:t>)</a:t>
            </a:r>
          </a:p>
          <a:p>
            <a:pPr marL="357188" lvl="1" indent="-171450">
              <a:buFont typeface="Yu Gothic UI" panose="020B0500000000000000" pitchFamily="50" charset="-128"/>
              <a:buChar char="–"/>
            </a:pPr>
            <a:r>
              <a:rPr lang="en-US" altLang="ja-JP" sz="900" dirty="0"/>
              <a:t>(</a:t>
            </a:r>
            <a:r>
              <a:rPr lang="ja-JP" altLang="en-US" sz="900" dirty="0"/>
              <a:t>地域・大学等の検証を経て共同研究に至った場合</a:t>
            </a:r>
            <a:r>
              <a:rPr lang="en-US" altLang="ja-JP" sz="900" dirty="0"/>
              <a:t>)</a:t>
            </a:r>
            <a:r>
              <a:rPr lang="ja-JP" altLang="en-US" sz="900" dirty="0"/>
              <a:t>活動における対価支払い</a:t>
            </a:r>
            <a:endParaRPr lang="en-US" altLang="ja-JP" sz="900" dirty="0"/>
          </a:p>
          <a:p>
            <a:pPr marL="357188" lvl="1" indent="-171450">
              <a:buFont typeface="Yu Gothic UI" panose="020B0500000000000000" pitchFamily="50" charset="-128"/>
              <a:buChar char="–"/>
            </a:pPr>
            <a:endParaRPr lang="en-US" altLang="ja-JP" sz="900" dirty="0"/>
          </a:p>
        </p:txBody>
      </p:sp>
      <p:sp>
        <p:nvSpPr>
          <p:cNvPr id="47" name="正方形/長方形 46">
            <a:extLst>
              <a:ext uri="{FF2B5EF4-FFF2-40B4-BE49-F238E27FC236}">
                <a16:creationId xmlns:a16="http://schemas.microsoft.com/office/drawing/2014/main" id="{255C2512-159F-7EAB-7BEE-7E20DB3D9DED}"/>
              </a:ext>
            </a:extLst>
          </p:cNvPr>
          <p:cNvSpPr/>
          <p:nvPr/>
        </p:nvSpPr>
        <p:spPr>
          <a:xfrm>
            <a:off x="4191975" y="3441078"/>
            <a:ext cx="2101945" cy="889033"/>
          </a:xfrm>
          <a:prstGeom prst="rect">
            <a:avLst/>
          </a:prstGeom>
          <a:solidFill>
            <a:schemeClr val="bg1"/>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lIns="72000" tIns="36000" rIns="72000" bIns="36000" rtlCol="0" anchor="t" anchorCtr="0"/>
          <a:lstStyle/>
          <a:p>
            <a:pPr marL="171450" indent="-171450">
              <a:buFont typeface="Arial" panose="020B0604020202020204" pitchFamily="34" charset="0"/>
              <a:buChar char="•"/>
            </a:pPr>
            <a:r>
              <a:rPr lang="ja-JP" altLang="en-US" sz="1050" dirty="0"/>
              <a:t>検証を行った結果採用や共同業務等の価値提供がされること</a:t>
            </a:r>
            <a:endParaRPr lang="en-US" altLang="ja-JP" sz="1050" dirty="0"/>
          </a:p>
        </p:txBody>
      </p:sp>
      <p:sp>
        <p:nvSpPr>
          <p:cNvPr id="48" name="正方形/長方形 47">
            <a:extLst>
              <a:ext uri="{FF2B5EF4-FFF2-40B4-BE49-F238E27FC236}">
                <a16:creationId xmlns:a16="http://schemas.microsoft.com/office/drawing/2014/main" id="{040767CD-8EF9-88D5-7C56-621C932DC9D1}"/>
              </a:ext>
            </a:extLst>
          </p:cNvPr>
          <p:cNvSpPr/>
          <p:nvPr/>
        </p:nvSpPr>
        <p:spPr>
          <a:xfrm>
            <a:off x="6365061" y="2071353"/>
            <a:ext cx="3267888" cy="1298428"/>
          </a:xfrm>
          <a:prstGeom prst="rect">
            <a:avLst/>
          </a:prstGeom>
          <a:solidFill>
            <a:schemeClr val="bg1"/>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lIns="72000" tIns="36000" rIns="72000" bIns="36000" rtlCol="0" anchor="t" anchorCtr="0"/>
          <a:lstStyle/>
          <a:p>
            <a:pPr marL="171450" indent="-171450">
              <a:buFont typeface="Arial" panose="020B0604020202020204" pitchFamily="34" charset="0"/>
              <a:buChar char="•"/>
            </a:pPr>
            <a:r>
              <a:rPr lang="ja-JP" altLang="en-US" sz="1050" b="1" dirty="0"/>
              <a:t>みずほ</a:t>
            </a:r>
            <a:r>
              <a:rPr lang="en-US" altLang="ja-JP" sz="1050" b="1" dirty="0"/>
              <a:t>R&amp;T (Chemical Management Platform)</a:t>
            </a:r>
            <a:r>
              <a:rPr lang="ja-JP" altLang="en-US" sz="1050" b="1" dirty="0"/>
              <a:t>*</a:t>
            </a:r>
            <a:r>
              <a:rPr lang="en-US" altLang="ja-JP" sz="1050" b="1" baseline="30000" dirty="0"/>
              <a:t>1</a:t>
            </a:r>
            <a:r>
              <a:rPr lang="ja-JP" altLang="en-US" sz="1050" b="1" dirty="0"/>
              <a:t>、</a:t>
            </a:r>
            <a:r>
              <a:rPr lang="en-US" altLang="ja-JP" sz="1050" b="1" dirty="0"/>
              <a:t>SBI HD (</a:t>
            </a:r>
            <a:r>
              <a:rPr lang="ja-JP" altLang="en-US" sz="1050" b="1" dirty="0"/>
              <a:t>デジタル認証機構</a:t>
            </a:r>
            <a:r>
              <a:rPr lang="en-US" altLang="ja-JP" sz="1050" b="1" dirty="0"/>
              <a:t>)</a:t>
            </a:r>
            <a:r>
              <a:rPr lang="ja-JP" altLang="en-US" sz="1050" b="1" dirty="0"/>
              <a:t>*</a:t>
            </a:r>
            <a:r>
              <a:rPr lang="en-US" altLang="ja-JP" sz="1050" b="1" baseline="30000" dirty="0"/>
              <a:t>2</a:t>
            </a:r>
            <a:r>
              <a:rPr lang="ja-JP" altLang="en-US" sz="1050" b="1" dirty="0"/>
              <a:t>、シミック、</a:t>
            </a:r>
            <a:r>
              <a:rPr lang="en-US" altLang="ja-JP" sz="1050" b="1" dirty="0"/>
              <a:t>ORPHE</a:t>
            </a:r>
            <a:r>
              <a:rPr lang="ja-JP" altLang="en-US" sz="1050" b="1" dirty="0"/>
              <a:t>、</a:t>
            </a:r>
            <a:r>
              <a:rPr lang="en-US" altLang="ja-JP" sz="1050" b="1" dirty="0"/>
              <a:t>JISA(</a:t>
            </a:r>
            <a:r>
              <a:rPr lang="ja-JP" altLang="en-US" sz="1050" b="1" dirty="0"/>
              <a:t>行政機関</a:t>
            </a:r>
            <a:r>
              <a:rPr lang="en-US" altLang="ja-JP" sz="1050" b="1" dirty="0"/>
              <a:t>)</a:t>
            </a:r>
            <a:r>
              <a:rPr lang="ja-JP" altLang="en-US" sz="1050" b="1" dirty="0"/>
              <a:t>、</a:t>
            </a:r>
            <a:r>
              <a:rPr lang="en-US" altLang="ja-JP" sz="1050" b="1" dirty="0"/>
              <a:t>OP CIP*</a:t>
            </a:r>
            <a:r>
              <a:rPr lang="en-US" altLang="ja-JP" sz="1050" b="1" baseline="30000" dirty="0"/>
              <a:t>3</a:t>
            </a:r>
            <a:endParaRPr lang="en-US" altLang="ja-JP" sz="1050" b="1" dirty="0"/>
          </a:p>
          <a:p>
            <a:pPr marL="357188" lvl="1" indent="-171450">
              <a:buFont typeface="Yu Gothic UI" panose="020B0500000000000000" pitchFamily="50" charset="-128"/>
              <a:buChar char="–"/>
            </a:pPr>
            <a:r>
              <a:rPr lang="ja-JP" altLang="en-US" sz="900" dirty="0"/>
              <a:t>システム・サービス利用料</a:t>
            </a:r>
            <a:endParaRPr lang="en-US" altLang="ja-JP" sz="1050" b="1" dirty="0"/>
          </a:p>
          <a:p>
            <a:pPr marL="171450" indent="-171450">
              <a:buFont typeface="Arial" panose="020B0604020202020204" pitchFamily="34" charset="0"/>
              <a:buChar char="•"/>
            </a:pPr>
            <a:r>
              <a:rPr lang="ja-JP" altLang="en-US" sz="1050" b="1" dirty="0"/>
              <a:t>富士通</a:t>
            </a:r>
            <a:r>
              <a:rPr lang="en-US" altLang="ja-JP" sz="1050" b="1" dirty="0"/>
              <a:t>Japan (</a:t>
            </a:r>
            <a:r>
              <a:rPr lang="zh-TW" altLang="en-US" sz="1050" b="1" dirty="0"/>
              <a:t>研究基盤協議会</a:t>
            </a:r>
            <a:r>
              <a:rPr lang="en-US" altLang="ja-JP" sz="1050" b="1" dirty="0"/>
              <a:t>)</a:t>
            </a:r>
          </a:p>
          <a:p>
            <a:pPr marL="357188" lvl="1" indent="-171450">
              <a:buFont typeface="Yu Gothic UI" panose="020B0500000000000000" pitchFamily="50" charset="-128"/>
              <a:buChar char="–"/>
            </a:pPr>
            <a:r>
              <a:rPr lang="ja-JP" altLang="en-US" sz="900" dirty="0"/>
              <a:t>スキルカタログ利用料・マッチングサービスの利用料</a:t>
            </a:r>
            <a:endParaRPr lang="en-US" altLang="ja-JP" sz="1050" b="1" dirty="0"/>
          </a:p>
          <a:p>
            <a:pPr marL="171450" indent="-171450">
              <a:buFont typeface="Arial" panose="020B0604020202020204" pitchFamily="34" charset="0"/>
              <a:buChar char="•"/>
            </a:pPr>
            <a:r>
              <a:rPr lang="en-US" altLang="ja-JP" sz="1050" b="1" dirty="0"/>
              <a:t>IGS</a:t>
            </a:r>
          </a:p>
          <a:p>
            <a:pPr marL="357188" lvl="1" indent="-171450">
              <a:buFont typeface="Yu Gothic UI" panose="020B0500000000000000" pitchFamily="50" charset="-128"/>
              <a:buChar char="–"/>
            </a:pPr>
            <a:r>
              <a:rPr lang="ja-JP" altLang="en-US" sz="900" dirty="0"/>
              <a:t>採用成功報酬にかかる支払い</a:t>
            </a:r>
            <a:endParaRPr lang="en-US" altLang="ja-JP" sz="900" dirty="0"/>
          </a:p>
        </p:txBody>
      </p:sp>
      <p:sp>
        <p:nvSpPr>
          <p:cNvPr id="51" name="正方形/長方形 50">
            <a:extLst>
              <a:ext uri="{FF2B5EF4-FFF2-40B4-BE49-F238E27FC236}">
                <a16:creationId xmlns:a16="http://schemas.microsoft.com/office/drawing/2014/main" id="{3566FE1E-061B-BA46-B899-82EB731850F1}"/>
              </a:ext>
            </a:extLst>
          </p:cNvPr>
          <p:cNvSpPr/>
          <p:nvPr/>
        </p:nvSpPr>
        <p:spPr>
          <a:xfrm>
            <a:off x="4191975" y="2080420"/>
            <a:ext cx="2101945" cy="1298427"/>
          </a:xfrm>
          <a:prstGeom prst="rect">
            <a:avLst/>
          </a:prstGeom>
          <a:solidFill>
            <a:schemeClr val="bg1"/>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lIns="72000" tIns="36000" rIns="72000" bIns="36000" rtlCol="0" anchor="t" anchorCtr="0"/>
          <a:lstStyle/>
          <a:p>
            <a:pPr marL="171450" indent="-171450">
              <a:buFont typeface="Arial" panose="020B0604020202020204" pitchFamily="34" charset="0"/>
              <a:buChar char="•"/>
            </a:pPr>
            <a:r>
              <a:rPr lang="ja-JP" altLang="en-US" sz="1050" dirty="0"/>
              <a:t>信頼できる証明書を受け取ることができること</a:t>
            </a:r>
            <a:endParaRPr lang="en-US" altLang="ja-JP" sz="1050" dirty="0"/>
          </a:p>
          <a:p>
            <a:pPr marL="171450" indent="-171450">
              <a:buFont typeface="Arial" panose="020B0604020202020204" pitchFamily="34" charset="0"/>
              <a:buChar char="•"/>
            </a:pPr>
            <a:r>
              <a:rPr lang="ja-JP" altLang="en-US" sz="1050" dirty="0"/>
              <a:t>データ標準化を実施したこと</a:t>
            </a:r>
            <a:endParaRPr lang="en-US" altLang="ja-JP" sz="1050" dirty="0"/>
          </a:p>
          <a:p>
            <a:pPr marL="171450" indent="-171450">
              <a:buFont typeface="Arial" panose="020B0604020202020204" pitchFamily="34" charset="0"/>
              <a:buChar char="•"/>
            </a:pPr>
            <a:r>
              <a:rPr lang="ja-JP" altLang="en-US" sz="1050" dirty="0"/>
              <a:t>検証を行った結果価値提供がされること</a:t>
            </a:r>
            <a:endParaRPr lang="en-US" altLang="ja-JP" sz="1050" dirty="0"/>
          </a:p>
        </p:txBody>
      </p:sp>
      <p:sp>
        <p:nvSpPr>
          <p:cNvPr id="52" name="正方形/長方形 51">
            <a:extLst>
              <a:ext uri="{FF2B5EF4-FFF2-40B4-BE49-F238E27FC236}">
                <a16:creationId xmlns:a16="http://schemas.microsoft.com/office/drawing/2014/main" id="{4FE23196-2573-D5D6-C78D-B896F56493AA}"/>
              </a:ext>
            </a:extLst>
          </p:cNvPr>
          <p:cNvSpPr/>
          <p:nvPr/>
        </p:nvSpPr>
        <p:spPr>
          <a:xfrm>
            <a:off x="4197202" y="4394703"/>
            <a:ext cx="2096718" cy="640800"/>
          </a:xfrm>
          <a:prstGeom prst="rect">
            <a:avLst/>
          </a:prstGeom>
          <a:solidFill>
            <a:schemeClr val="bg1"/>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lIns="72000" tIns="36000" rIns="72000" bIns="36000" rtlCol="0" anchor="t" anchorCtr="0"/>
          <a:lstStyle/>
          <a:p>
            <a:pPr marL="171450" indent="-171450">
              <a:buFont typeface="Arial" panose="020B0604020202020204" pitchFamily="34" charset="0"/>
              <a:buChar char="•"/>
            </a:pPr>
            <a:r>
              <a:rPr lang="ja-JP" altLang="en-US" sz="1050" dirty="0"/>
              <a:t>発行情報のガバナンス担保・エコシステム参画ができること</a:t>
            </a:r>
            <a:endParaRPr lang="en-US" altLang="ja-JP" sz="1050" dirty="0"/>
          </a:p>
        </p:txBody>
      </p:sp>
      <p:sp>
        <p:nvSpPr>
          <p:cNvPr id="53" name="正方形/長方形 52">
            <a:extLst>
              <a:ext uri="{FF2B5EF4-FFF2-40B4-BE49-F238E27FC236}">
                <a16:creationId xmlns:a16="http://schemas.microsoft.com/office/drawing/2014/main" id="{5242CA7A-576D-4BBD-55AF-1AECD071CB05}"/>
              </a:ext>
            </a:extLst>
          </p:cNvPr>
          <p:cNvSpPr/>
          <p:nvPr/>
        </p:nvSpPr>
        <p:spPr>
          <a:xfrm>
            <a:off x="2324601" y="4393246"/>
            <a:ext cx="1811215" cy="640563"/>
          </a:xfrm>
          <a:prstGeom prst="rect">
            <a:avLst/>
          </a:prstGeom>
          <a:solidFill>
            <a:schemeClr val="bg1"/>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lIns="72000" tIns="36000" rIns="72000" bIns="36000" rtlCol="0" anchor="t" anchorCtr="0"/>
          <a:lstStyle/>
          <a:p>
            <a:r>
              <a:rPr lang="ja-JP" altLang="en-US" sz="1050" b="1" dirty="0">
                <a:solidFill>
                  <a:schemeClr val="accent1"/>
                </a:solidFill>
              </a:rPr>
              <a:t>業界団体</a:t>
            </a:r>
            <a:r>
              <a:rPr lang="en-US" altLang="ja-JP" sz="1050" b="1" dirty="0">
                <a:solidFill>
                  <a:schemeClr val="accent1"/>
                </a:solidFill>
              </a:rPr>
              <a:t>/</a:t>
            </a:r>
            <a:r>
              <a:rPr lang="ja-JP" altLang="en-US" sz="1050" b="1" dirty="0">
                <a:solidFill>
                  <a:schemeClr val="accent1"/>
                </a:solidFill>
              </a:rPr>
              <a:t>ガバナンス運営者</a:t>
            </a:r>
            <a:endParaRPr lang="en-US" altLang="ja-JP" sz="1050" b="1" dirty="0">
              <a:solidFill>
                <a:schemeClr val="accent1"/>
              </a:solidFill>
            </a:endParaRPr>
          </a:p>
        </p:txBody>
      </p:sp>
      <p:sp>
        <p:nvSpPr>
          <p:cNvPr id="54" name="正方形/長方形 53">
            <a:extLst>
              <a:ext uri="{FF2B5EF4-FFF2-40B4-BE49-F238E27FC236}">
                <a16:creationId xmlns:a16="http://schemas.microsoft.com/office/drawing/2014/main" id="{C19EFDFF-BF98-3470-05AC-6727B04B6468}"/>
              </a:ext>
            </a:extLst>
          </p:cNvPr>
          <p:cNvSpPr/>
          <p:nvPr/>
        </p:nvSpPr>
        <p:spPr>
          <a:xfrm>
            <a:off x="6365061" y="4388795"/>
            <a:ext cx="3267888" cy="640800"/>
          </a:xfrm>
          <a:prstGeom prst="rect">
            <a:avLst/>
          </a:prstGeom>
          <a:solidFill>
            <a:schemeClr val="bg1"/>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lIns="72000" tIns="36000" rIns="72000" bIns="36000" rtlCol="0" anchor="t" anchorCtr="0"/>
          <a:lstStyle/>
          <a:p>
            <a:pPr marL="171450" indent="-171450">
              <a:buFont typeface="Arial" panose="020B0604020202020204" pitchFamily="34" charset="0"/>
              <a:buChar char="•"/>
            </a:pPr>
            <a:r>
              <a:rPr lang="en-US" altLang="ja-JP" sz="1050" b="1" dirty="0"/>
              <a:t>DNP (</a:t>
            </a:r>
            <a:r>
              <a:rPr lang="ja-JP" altLang="en-US" sz="1050" b="1" dirty="0"/>
              <a:t>共助トラストエコシステム運営者</a:t>
            </a:r>
            <a:r>
              <a:rPr lang="en-US" altLang="ja-JP" sz="1050" b="1" dirty="0"/>
              <a:t>)</a:t>
            </a:r>
          </a:p>
          <a:p>
            <a:pPr marL="357188" lvl="1" indent="-171450">
              <a:buFont typeface="Yu Gothic UI" panose="020B0500000000000000" pitchFamily="50" charset="-128"/>
              <a:buChar char="–"/>
            </a:pPr>
            <a:r>
              <a:rPr lang="ja-JP" altLang="en-US" sz="900" dirty="0"/>
              <a:t>事業者登録</a:t>
            </a:r>
            <a:r>
              <a:rPr lang="en-US" altLang="ja-JP" sz="900" dirty="0"/>
              <a:t>(</a:t>
            </a:r>
            <a:r>
              <a:rPr lang="ja-JP" altLang="en-US" sz="900" dirty="0"/>
              <a:t>トラストリスト</a:t>
            </a:r>
            <a:r>
              <a:rPr lang="en-US" altLang="ja-JP" sz="900" dirty="0"/>
              <a:t>)</a:t>
            </a:r>
            <a:r>
              <a:rPr lang="ja-JP" altLang="en-US" sz="900" dirty="0"/>
              <a:t>手数料</a:t>
            </a:r>
            <a:endParaRPr lang="en-US" altLang="ja-JP" sz="900" dirty="0"/>
          </a:p>
          <a:p>
            <a:pPr marL="171450" indent="-171450">
              <a:buFont typeface="Arial" panose="020B0604020202020204" pitchFamily="34" charset="0"/>
              <a:buChar char="•"/>
            </a:pPr>
            <a:r>
              <a:rPr lang="ja-JP" altLang="en-US" sz="1050" b="1" dirty="0"/>
              <a:t>みずほ</a:t>
            </a:r>
            <a:r>
              <a:rPr lang="en-US" altLang="ja-JP" sz="1050" b="1" dirty="0"/>
              <a:t>R&amp;T(Chemical Management Platform)</a:t>
            </a:r>
            <a:r>
              <a:rPr lang="ja-JP" altLang="en-US" sz="1050" b="1" dirty="0"/>
              <a:t>*</a:t>
            </a:r>
            <a:r>
              <a:rPr lang="en-US" altLang="ja-JP" sz="1050" b="1" baseline="30000" dirty="0"/>
              <a:t>1</a:t>
            </a:r>
          </a:p>
          <a:p>
            <a:pPr marL="357188" lvl="1" indent="-171450">
              <a:buFont typeface="Yu Gothic UI" panose="020B0500000000000000" pitchFamily="50" charset="-128"/>
              <a:buChar char="–"/>
            </a:pPr>
            <a:r>
              <a:rPr lang="ja-JP" altLang="en-US" sz="900" dirty="0"/>
              <a:t>コンソーシアム参加料</a:t>
            </a:r>
            <a:endParaRPr lang="en-US" altLang="ja-JP" sz="900" dirty="0"/>
          </a:p>
        </p:txBody>
      </p:sp>
      <p:sp>
        <p:nvSpPr>
          <p:cNvPr id="55" name="正方形/長方形 54">
            <a:extLst>
              <a:ext uri="{FF2B5EF4-FFF2-40B4-BE49-F238E27FC236}">
                <a16:creationId xmlns:a16="http://schemas.microsoft.com/office/drawing/2014/main" id="{17D6971B-9EB6-2EC4-1E60-3A42AE45DBED}"/>
              </a:ext>
            </a:extLst>
          </p:cNvPr>
          <p:cNvSpPr/>
          <p:nvPr/>
        </p:nvSpPr>
        <p:spPr>
          <a:xfrm>
            <a:off x="4202079" y="5507111"/>
            <a:ext cx="2091841" cy="432313"/>
          </a:xfrm>
          <a:prstGeom prst="rect">
            <a:avLst/>
          </a:prstGeom>
          <a:solidFill>
            <a:schemeClr val="bg1"/>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lIns="72000" tIns="36000" rIns="72000" bIns="36000" rtlCol="0" anchor="t" anchorCtr="0"/>
          <a:lstStyle/>
          <a:p>
            <a:pPr marL="174625" indent="-174625">
              <a:buFont typeface="Arial" panose="020B0604020202020204" pitchFamily="34" charset="0"/>
              <a:buChar char="•"/>
            </a:pPr>
            <a:r>
              <a:rPr lang="ja-JP" altLang="en-US" sz="1050" dirty="0"/>
              <a:t>エコシステムを円滑に循環すること</a:t>
            </a:r>
            <a:br>
              <a:rPr lang="en-US" altLang="ja-JP" sz="1050" dirty="0"/>
            </a:br>
            <a:r>
              <a:rPr lang="ja-JP" altLang="en-US" sz="1050" dirty="0"/>
              <a:t>（インセンティブ）</a:t>
            </a:r>
            <a:endParaRPr lang="en-US" altLang="ja-JP" sz="1050" dirty="0"/>
          </a:p>
        </p:txBody>
      </p:sp>
      <p:sp>
        <p:nvSpPr>
          <p:cNvPr id="56" name="正方形/長方形 55">
            <a:extLst>
              <a:ext uri="{FF2B5EF4-FFF2-40B4-BE49-F238E27FC236}">
                <a16:creationId xmlns:a16="http://schemas.microsoft.com/office/drawing/2014/main" id="{278596C9-9AF4-338F-BA9A-8B917A9A1650}"/>
              </a:ext>
            </a:extLst>
          </p:cNvPr>
          <p:cNvSpPr/>
          <p:nvPr/>
        </p:nvSpPr>
        <p:spPr>
          <a:xfrm>
            <a:off x="6360183" y="5507111"/>
            <a:ext cx="3272766" cy="432313"/>
          </a:xfrm>
          <a:prstGeom prst="rect">
            <a:avLst/>
          </a:prstGeom>
          <a:solidFill>
            <a:schemeClr val="bg1"/>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lIns="72000" tIns="36000" rIns="72000" bIns="36000" rtlCol="0" anchor="t" anchorCtr="0"/>
          <a:lstStyle/>
          <a:p>
            <a:pPr marL="171450" indent="-171450">
              <a:buFont typeface="Arial" panose="020B0604020202020204" pitchFamily="34" charset="0"/>
              <a:buChar char="•"/>
            </a:pPr>
            <a:r>
              <a:rPr lang="en-US" altLang="ja-JP" sz="1050" b="1" dirty="0"/>
              <a:t>JISA (</a:t>
            </a:r>
            <a:r>
              <a:rPr lang="ja-JP" altLang="en-US" sz="1050" b="1" dirty="0"/>
              <a:t>行政機関</a:t>
            </a:r>
            <a:r>
              <a:rPr lang="en-US" altLang="ja-JP" sz="1050" b="1" dirty="0"/>
              <a:t>)</a:t>
            </a:r>
          </a:p>
          <a:p>
            <a:pPr marL="357188" lvl="1" indent="-171450">
              <a:buFont typeface="Yu Gothic UI" panose="020B0500000000000000" pitchFamily="50" charset="-128"/>
              <a:buChar char="–"/>
            </a:pPr>
            <a:r>
              <a:rPr lang="ja-JP" altLang="en-US" sz="900" dirty="0"/>
              <a:t>監督省庁から行政機関へ機能提供に関わる運用費用</a:t>
            </a:r>
          </a:p>
        </p:txBody>
      </p:sp>
      <p:sp>
        <p:nvSpPr>
          <p:cNvPr id="57" name="正方形/長方形 56">
            <a:extLst>
              <a:ext uri="{FF2B5EF4-FFF2-40B4-BE49-F238E27FC236}">
                <a16:creationId xmlns:a16="http://schemas.microsoft.com/office/drawing/2014/main" id="{4314F6CA-C1A7-9A11-22DD-BB293FC781B0}"/>
              </a:ext>
            </a:extLst>
          </p:cNvPr>
          <p:cNvSpPr/>
          <p:nvPr/>
        </p:nvSpPr>
        <p:spPr>
          <a:xfrm>
            <a:off x="2324601" y="5504075"/>
            <a:ext cx="1811215" cy="432313"/>
          </a:xfrm>
          <a:prstGeom prst="rect">
            <a:avLst/>
          </a:prstGeom>
          <a:solidFill>
            <a:schemeClr val="bg1"/>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lIns="72000" tIns="36000" rIns="72000" bIns="36000" rtlCol="0" anchor="t" anchorCtr="0"/>
          <a:lstStyle/>
          <a:p>
            <a:r>
              <a:rPr lang="ja-JP" altLang="en-US" sz="1050" b="1" dirty="0">
                <a:solidFill>
                  <a:schemeClr val="accent1"/>
                </a:solidFill>
              </a:rPr>
              <a:t>サービスプロバイダ</a:t>
            </a:r>
            <a:endParaRPr lang="en-US" altLang="ja-JP" sz="1050" dirty="0"/>
          </a:p>
        </p:txBody>
      </p:sp>
      <p:sp>
        <p:nvSpPr>
          <p:cNvPr id="58" name="正方形/長方形 57">
            <a:extLst>
              <a:ext uri="{FF2B5EF4-FFF2-40B4-BE49-F238E27FC236}">
                <a16:creationId xmlns:a16="http://schemas.microsoft.com/office/drawing/2014/main" id="{457DBC25-74ED-318E-B28C-A612648267C1}"/>
              </a:ext>
            </a:extLst>
          </p:cNvPr>
          <p:cNvSpPr/>
          <p:nvPr/>
        </p:nvSpPr>
        <p:spPr>
          <a:xfrm>
            <a:off x="2307651" y="5236880"/>
            <a:ext cx="7325298" cy="204601"/>
          </a:xfrm>
          <a:prstGeom prst="rect">
            <a:avLst/>
          </a:prstGeom>
          <a:solidFill>
            <a:schemeClr val="accent4">
              <a:lumMod val="20000"/>
              <a:lumOff val="80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r>
              <a:rPr lang="ja-JP" altLang="en-US" sz="1400" b="1" u="sng" dirty="0">
                <a:solidFill>
                  <a:schemeClr val="accent4"/>
                </a:solidFill>
              </a:rPr>
              <a:t>　</a:t>
            </a:r>
            <a:r>
              <a:rPr lang="en-US" altLang="ja-JP" sz="1400" b="1" u="sng" dirty="0">
                <a:solidFill>
                  <a:schemeClr val="accent4"/>
                </a:solidFill>
              </a:rPr>
              <a:t>From </a:t>
            </a:r>
            <a:r>
              <a:rPr lang="ja-JP" altLang="en-US" sz="1400" b="1" u="sng" dirty="0">
                <a:solidFill>
                  <a:schemeClr val="accent4"/>
                </a:solidFill>
              </a:rPr>
              <a:t>業界団体</a:t>
            </a:r>
            <a:r>
              <a:rPr lang="en-US" altLang="ja-JP" sz="1400" b="1" u="sng" dirty="0">
                <a:solidFill>
                  <a:schemeClr val="accent4"/>
                </a:solidFill>
              </a:rPr>
              <a:t>/</a:t>
            </a:r>
            <a:r>
              <a:rPr lang="ja-JP" altLang="en-US" sz="1400" b="1" u="sng" dirty="0">
                <a:solidFill>
                  <a:schemeClr val="accent4"/>
                </a:solidFill>
              </a:rPr>
              <a:t>ガバナンス運営者</a:t>
            </a:r>
          </a:p>
        </p:txBody>
      </p:sp>
      <p:sp>
        <p:nvSpPr>
          <p:cNvPr id="59" name="楕円 58">
            <a:extLst>
              <a:ext uri="{FF2B5EF4-FFF2-40B4-BE49-F238E27FC236}">
                <a16:creationId xmlns:a16="http://schemas.microsoft.com/office/drawing/2014/main" id="{FE1EFCE9-5762-4E09-5A42-9B0050ACCFDA}"/>
              </a:ext>
            </a:extLst>
          </p:cNvPr>
          <p:cNvSpPr/>
          <p:nvPr/>
        </p:nvSpPr>
        <p:spPr>
          <a:xfrm>
            <a:off x="2307650" y="5220333"/>
            <a:ext cx="246887" cy="246887"/>
          </a:xfrm>
          <a:prstGeom prst="ellipse">
            <a:avLst/>
          </a:prstGeom>
          <a:solidFill>
            <a:schemeClr val="accent4"/>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200" b="1" dirty="0">
                <a:solidFill>
                  <a:schemeClr val="bg1"/>
                </a:solidFill>
              </a:rPr>
              <a:t>４</a:t>
            </a:r>
          </a:p>
        </p:txBody>
      </p:sp>
      <p:sp>
        <p:nvSpPr>
          <p:cNvPr id="62" name="テキスト ボックス 61">
            <a:extLst>
              <a:ext uri="{FF2B5EF4-FFF2-40B4-BE49-F238E27FC236}">
                <a16:creationId xmlns:a16="http://schemas.microsoft.com/office/drawing/2014/main" id="{07EA4B89-743E-D71A-F04B-07531989CF51}"/>
              </a:ext>
            </a:extLst>
          </p:cNvPr>
          <p:cNvSpPr txBox="1"/>
          <p:nvPr/>
        </p:nvSpPr>
        <p:spPr>
          <a:xfrm>
            <a:off x="2324600" y="6016839"/>
            <a:ext cx="7308349" cy="461665"/>
          </a:xfrm>
          <a:prstGeom prst="rect">
            <a:avLst/>
          </a:prstGeom>
        </p:spPr>
        <p:txBody>
          <a:bodyPr wrap="square" lIns="0" tIns="0" rIns="0" bIns="0" rtlCol="0">
            <a:spAutoFit/>
          </a:bodyPr>
          <a:lstStyle/>
          <a:p>
            <a:r>
              <a:rPr lang="ja-JP" altLang="en-US" sz="1000" dirty="0">
                <a:latin typeface="+mn-ea"/>
                <a:ea typeface="+mn-ea"/>
              </a:rPr>
              <a:t>*</a:t>
            </a:r>
            <a:r>
              <a:rPr lang="en-US" altLang="ja-JP" sz="1000" dirty="0">
                <a:latin typeface="+mn-ea"/>
                <a:ea typeface="+mn-ea"/>
              </a:rPr>
              <a:t>1</a:t>
            </a:r>
            <a:r>
              <a:rPr lang="ja-JP" altLang="en-US" sz="1000" dirty="0">
                <a:latin typeface="+mn-ea"/>
                <a:ea typeface="+mn-ea"/>
              </a:rPr>
              <a:t> </a:t>
            </a:r>
            <a:r>
              <a:rPr kumimoji="1" lang="ja-JP" altLang="en-US" sz="1000" dirty="0">
                <a:latin typeface="+mn-ea"/>
                <a:ea typeface="+mn-ea"/>
              </a:rPr>
              <a:t>みずほ</a:t>
            </a:r>
            <a:r>
              <a:rPr kumimoji="1" lang="en-US" altLang="ja-JP" sz="1000" dirty="0">
                <a:latin typeface="+mn-ea"/>
                <a:ea typeface="+mn-ea"/>
              </a:rPr>
              <a:t>R&amp;T(Chemical Management Platform)</a:t>
            </a:r>
            <a:r>
              <a:rPr kumimoji="1" lang="ja-JP" altLang="en-US" sz="1000" dirty="0">
                <a:latin typeface="+mn-ea"/>
                <a:ea typeface="+mn-ea"/>
              </a:rPr>
              <a:t>は、サービスプロバイダであり業界団体</a:t>
            </a:r>
            <a:r>
              <a:rPr kumimoji="1" lang="en-US" altLang="ja-JP" sz="1000" dirty="0">
                <a:latin typeface="+mn-ea"/>
                <a:ea typeface="+mn-ea"/>
              </a:rPr>
              <a:t>/</a:t>
            </a:r>
            <a:r>
              <a:rPr kumimoji="1" lang="ja-JP" altLang="en-US" sz="1000" dirty="0">
                <a:latin typeface="+mn-ea"/>
                <a:ea typeface="+mn-ea"/>
              </a:rPr>
              <a:t>ガバナンス運営者であるため、併記としている</a:t>
            </a:r>
            <a:endParaRPr kumimoji="1" lang="en-US" altLang="ja-JP" sz="1000" dirty="0">
              <a:latin typeface="+mn-ea"/>
              <a:ea typeface="+mn-ea"/>
            </a:endParaRPr>
          </a:p>
          <a:p>
            <a:r>
              <a:rPr lang="ja-JP" altLang="en-US" sz="1000" dirty="0">
                <a:latin typeface="+mn-ea"/>
                <a:ea typeface="+mn-ea"/>
              </a:rPr>
              <a:t>*</a:t>
            </a:r>
            <a:r>
              <a:rPr lang="en-US" altLang="ja-JP" sz="1000" dirty="0">
                <a:latin typeface="+mn-ea"/>
                <a:ea typeface="+mn-ea"/>
              </a:rPr>
              <a:t>2 SBI HD (</a:t>
            </a:r>
            <a:r>
              <a:rPr lang="ja-JP" altLang="en-US" sz="1000" dirty="0">
                <a:latin typeface="+mn-ea"/>
                <a:ea typeface="+mn-ea"/>
              </a:rPr>
              <a:t>デジタル認証機構</a:t>
            </a:r>
            <a:r>
              <a:rPr lang="en-US" altLang="ja-JP" sz="1000" dirty="0">
                <a:latin typeface="+mn-ea"/>
                <a:ea typeface="+mn-ea"/>
              </a:rPr>
              <a:t>)</a:t>
            </a:r>
            <a:r>
              <a:rPr kumimoji="1" lang="ja-JP" altLang="en-US" sz="1000" dirty="0">
                <a:latin typeface="+mn-ea"/>
                <a:ea typeface="+mn-ea"/>
              </a:rPr>
              <a:t>は、発行者であり、サービスプロバイダであるため、併記としている</a:t>
            </a:r>
            <a:endParaRPr kumimoji="1" lang="en-US" altLang="ja-JP" sz="1000" dirty="0">
              <a:latin typeface="+mn-ea"/>
              <a:ea typeface="+mn-ea"/>
            </a:endParaRPr>
          </a:p>
          <a:p>
            <a:r>
              <a:rPr lang="ja-JP" altLang="en-US" sz="1000" dirty="0">
                <a:latin typeface="+mn-ea"/>
                <a:ea typeface="+mn-ea"/>
              </a:rPr>
              <a:t>*</a:t>
            </a:r>
            <a:r>
              <a:rPr lang="en-US" altLang="ja-JP" sz="1000" dirty="0">
                <a:latin typeface="+mn-ea"/>
                <a:ea typeface="+mn-ea"/>
              </a:rPr>
              <a:t>3 </a:t>
            </a:r>
            <a:r>
              <a:rPr kumimoji="1" lang="en-US" altLang="ja-JP" sz="1000" dirty="0">
                <a:latin typeface="+mn-ea"/>
                <a:ea typeface="+mn-ea"/>
              </a:rPr>
              <a:t>OP CIP</a:t>
            </a:r>
            <a:r>
              <a:rPr kumimoji="1" lang="ja-JP" altLang="en-US" sz="1000" dirty="0">
                <a:latin typeface="+mn-ea"/>
                <a:ea typeface="+mn-ea"/>
              </a:rPr>
              <a:t>は、発行者であり、サービスプロバイダであるため、併記としている</a:t>
            </a:r>
          </a:p>
        </p:txBody>
      </p:sp>
      <p:sp>
        <p:nvSpPr>
          <p:cNvPr id="63" name="正方形/長方形 62">
            <a:extLst>
              <a:ext uri="{FF2B5EF4-FFF2-40B4-BE49-F238E27FC236}">
                <a16:creationId xmlns:a16="http://schemas.microsoft.com/office/drawing/2014/main" id="{CF726A70-07A1-CE28-1519-D04B73FB0C3B}"/>
              </a:ext>
            </a:extLst>
          </p:cNvPr>
          <p:cNvSpPr/>
          <p:nvPr/>
        </p:nvSpPr>
        <p:spPr>
          <a:xfrm>
            <a:off x="5811865" y="139062"/>
            <a:ext cx="2371492" cy="234681"/>
          </a:xfrm>
          <a:prstGeom prst="rect">
            <a:avLst/>
          </a:prstGeom>
          <a:solidFill>
            <a:schemeClr val="accent1"/>
          </a:solidFill>
          <a:ln w="1270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en-US" altLang="ja-JP" sz="1400" dirty="0">
                <a:solidFill>
                  <a:schemeClr val="bg1"/>
                </a:solidFill>
              </a:rPr>
              <a:t>2023</a:t>
            </a:r>
            <a:r>
              <a:rPr kumimoji="1" lang="ja-JP" altLang="en-US" sz="1400" dirty="0">
                <a:solidFill>
                  <a:schemeClr val="bg1"/>
                </a:solidFill>
              </a:rPr>
              <a:t>年度取組</a:t>
            </a:r>
          </a:p>
        </p:txBody>
      </p:sp>
      <p:grpSp>
        <p:nvGrpSpPr>
          <p:cNvPr id="26" name="グループ化 25">
            <a:extLst>
              <a:ext uri="{FF2B5EF4-FFF2-40B4-BE49-F238E27FC236}">
                <a16:creationId xmlns:a16="http://schemas.microsoft.com/office/drawing/2014/main" id="{E1300698-BF4F-66AF-230A-0F9FCB3CF112}"/>
              </a:ext>
            </a:extLst>
          </p:cNvPr>
          <p:cNvGrpSpPr/>
          <p:nvPr/>
        </p:nvGrpSpPr>
        <p:grpSpPr>
          <a:xfrm>
            <a:off x="4202079" y="812120"/>
            <a:ext cx="2096718" cy="215444"/>
            <a:chOff x="4428042" y="812120"/>
            <a:chExt cx="3895345" cy="215444"/>
          </a:xfrm>
        </p:grpSpPr>
        <p:cxnSp>
          <p:nvCxnSpPr>
            <p:cNvPr id="35" name="直線コネクタ 34">
              <a:extLst>
                <a:ext uri="{FF2B5EF4-FFF2-40B4-BE49-F238E27FC236}">
                  <a16:creationId xmlns:a16="http://schemas.microsoft.com/office/drawing/2014/main" id="{97CD63A6-E0C9-68BF-A325-8E51B6FE388A}"/>
                </a:ext>
              </a:extLst>
            </p:cNvPr>
            <p:cNvCxnSpPr/>
            <p:nvPr/>
          </p:nvCxnSpPr>
          <p:spPr>
            <a:xfrm>
              <a:off x="4428042" y="908050"/>
              <a:ext cx="3895345" cy="0"/>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6" name="テキスト ボックス 35">
              <a:extLst>
                <a:ext uri="{FF2B5EF4-FFF2-40B4-BE49-F238E27FC236}">
                  <a16:creationId xmlns:a16="http://schemas.microsoft.com/office/drawing/2014/main" id="{F64007C7-D2DA-C573-E5B6-983594ED5C40}"/>
                </a:ext>
              </a:extLst>
            </p:cNvPr>
            <p:cNvSpPr txBox="1"/>
            <p:nvPr/>
          </p:nvSpPr>
          <p:spPr>
            <a:xfrm>
              <a:off x="5242104" y="812120"/>
              <a:ext cx="2258595" cy="215444"/>
            </a:xfrm>
            <a:prstGeom prst="rect">
              <a:avLst/>
            </a:prstGeom>
            <a:solidFill>
              <a:schemeClr val="bg1"/>
            </a:solidFill>
          </p:spPr>
          <p:txBody>
            <a:bodyPr wrap="square" lIns="0" tIns="0" rIns="0" bIns="0" rtlCol="0">
              <a:spAutoFit/>
            </a:bodyPr>
            <a:lstStyle/>
            <a:p>
              <a:pPr algn="ctr"/>
              <a:r>
                <a:rPr kumimoji="1" lang="ja-JP" altLang="en-US" sz="1400" dirty="0">
                  <a:latin typeface="+mn-ea"/>
                  <a:ea typeface="+mn-ea"/>
                </a:rPr>
                <a:t>獲得する対価</a:t>
              </a:r>
            </a:p>
          </p:txBody>
        </p:sp>
      </p:grpSp>
      <p:grpSp>
        <p:nvGrpSpPr>
          <p:cNvPr id="37" name="グループ化 36">
            <a:extLst>
              <a:ext uri="{FF2B5EF4-FFF2-40B4-BE49-F238E27FC236}">
                <a16:creationId xmlns:a16="http://schemas.microsoft.com/office/drawing/2014/main" id="{855A8B4B-1D69-A34B-E484-B90B7C5F4913}"/>
              </a:ext>
            </a:extLst>
          </p:cNvPr>
          <p:cNvGrpSpPr/>
          <p:nvPr/>
        </p:nvGrpSpPr>
        <p:grpSpPr>
          <a:xfrm>
            <a:off x="6365063" y="812120"/>
            <a:ext cx="3267888" cy="215444"/>
            <a:chOff x="6989619" y="812120"/>
            <a:chExt cx="2643329" cy="215444"/>
          </a:xfrm>
        </p:grpSpPr>
        <p:cxnSp>
          <p:nvCxnSpPr>
            <p:cNvPr id="38" name="直線コネクタ 37">
              <a:extLst>
                <a:ext uri="{FF2B5EF4-FFF2-40B4-BE49-F238E27FC236}">
                  <a16:creationId xmlns:a16="http://schemas.microsoft.com/office/drawing/2014/main" id="{4676C182-A794-7DC6-1410-F99A66443AE7}"/>
                </a:ext>
              </a:extLst>
            </p:cNvPr>
            <p:cNvCxnSpPr>
              <a:cxnSpLocks/>
            </p:cNvCxnSpPr>
            <p:nvPr/>
          </p:nvCxnSpPr>
          <p:spPr>
            <a:xfrm>
              <a:off x="6989619" y="908050"/>
              <a:ext cx="2643329" cy="0"/>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9" name="テキスト ボックス 38">
              <a:extLst>
                <a:ext uri="{FF2B5EF4-FFF2-40B4-BE49-F238E27FC236}">
                  <a16:creationId xmlns:a16="http://schemas.microsoft.com/office/drawing/2014/main" id="{11304845-E54D-551E-0E19-F0E07640EFDC}"/>
                </a:ext>
              </a:extLst>
            </p:cNvPr>
            <p:cNvSpPr txBox="1"/>
            <p:nvPr/>
          </p:nvSpPr>
          <p:spPr>
            <a:xfrm>
              <a:off x="7993538" y="812120"/>
              <a:ext cx="635488" cy="215444"/>
            </a:xfrm>
            <a:prstGeom prst="rect">
              <a:avLst/>
            </a:prstGeom>
            <a:solidFill>
              <a:schemeClr val="bg1"/>
            </a:solidFill>
          </p:spPr>
          <p:txBody>
            <a:bodyPr wrap="square" lIns="0" tIns="0" rIns="0" bIns="0" rtlCol="0">
              <a:spAutoFit/>
            </a:bodyPr>
            <a:lstStyle/>
            <a:p>
              <a:pPr algn="ctr"/>
              <a:r>
                <a:rPr lang="ja-JP" altLang="en-US" sz="1400" dirty="0">
                  <a:latin typeface="+mn-ea"/>
                  <a:ea typeface="+mn-ea"/>
                </a:rPr>
                <a:t>該当</a:t>
              </a:r>
              <a:r>
                <a:rPr lang="en-US" altLang="ja-JP" sz="1400" dirty="0">
                  <a:latin typeface="+mn-ea"/>
                  <a:ea typeface="+mn-ea"/>
                </a:rPr>
                <a:t>UC</a:t>
              </a:r>
              <a:endParaRPr kumimoji="1" lang="ja-JP" altLang="en-US" sz="1400" dirty="0">
                <a:latin typeface="+mn-ea"/>
                <a:ea typeface="+mn-ea"/>
              </a:endParaRPr>
            </a:p>
          </p:txBody>
        </p:sp>
      </p:grpSp>
      <p:grpSp>
        <p:nvGrpSpPr>
          <p:cNvPr id="40" name="グループ化 39">
            <a:extLst>
              <a:ext uri="{FF2B5EF4-FFF2-40B4-BE49-F238E27FC236}">
                <a16:creationId xmlns:a16="http://schemas.microsoft.com/office/drawing/2014/main" id="{982E3DC2-0512-0CAB-1644-374FC1CDC564}"/>
              </a:ext>
            </a:extLst>
          </p:cNvPr>
          <p:cNvGrpSpPr/>
          <p:nvPr/>
        </p:nvGrpSpPr>
        <p:grpSpPr>
          <a:xfrm>
            <a:off x="2324601" y="812120"/>
            <a:ext cx="1811215" cy="215444"/>
            <a:chOff x="4428042" y="812120"/>
            <a:chExt cx="3895345" cy="215444"/>
          </a:xfrm>
        </p:grpSpPr>
        <p:cxnSp>
          <p:nvCxnSpPr>
            <p:cNvPr id="41" name="直線コネクタ 40">
              <a:extLst>
                <a:ext uri="{FF2B5EF4-FFF2-40B4-BE49-F238E27FC236}">
                  <a16:creationId xmlns:a16="http://schemas.microsoft.com/office/drawing/2014/main" id="{046FDB6C-5E28-18B2-6224-5DAB0EA3CFA5}"/>
                </a:ext>
              </a:extLst>
            </p:cNvPr>
            <p:cNvCxnSpPr/>
            <p:nvPr/>
          </p:nvCxnSpPr>
          <p:spPr>
            <a:xfrm>
              <a:off x="4428042" y="908050"/>
              <a:ext cx="3895345" cy="0"/>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2" name="テキスト ボックス 41">
              <a:extLst>
                <a:ext uri="{FF2B5EF4-FFF2-40B4-BE49-F238E27FC236}">
                  <a16:creationId xmlns:a16="http://schemas.microsoft.com/office/drawing/2014/main" id="{EA6A009F-DC50-B84E-A67C-C1E42B69D1DC}"/>
                </a:ext>
              </a:extLst>
            </p:cNvPr>
            <p:cNvSpPr txBox="1"/>
            <p:nvPr/>
          </p:nvSpPr>
          <p:spPr>
            <a:xfrm>
              <a:off x="5589919" y="812120"/>
              <a:ext cx="1562960" cy="215444"/>
            </a:xfrm>
            <a:prstGeom prst="rect">
              <a:avLst/>
            </a:prstGeom>
            <a:solidFill>
              <a:schemeClr val="bg1"/>
            </a:solidFill>
          </p:spPr>
          <p:txBody>
            <a:bodyPr wrap="square" lIns="0" tIns="0" rIns="0" bIns="0" rtlCol="0">
              <a:spAutoFit/>
            </a:bodyPr>
            <a:lstStyle/>
            <a:p>
              <a:pPr algn="ctr"/>
              <a:r>
                <a:rPr kumimoji="1" lang="ja-JP" altLang="en-US" sz="1400" dirty="0">
                  <a:latin typeface="+mn-ea"/>
                  <a:ea typeface="+mn-ea"/>
                </a:rPr>
                <a:t>支払先</a:t>
              </a:r>
            </a:p>
          </p:txBody>
        </p:sp>
      </p:grpSp>
      <p:grpSp>
        <p:nvGrpSpPr>
          <p:cNvPr id="43" name="グループ化 42">
            <a:extLst>
              <a:ext uri="{FF2B5EF4-FFF2-40B4-BE49-F238E27FC236}">
                <a16:creationId xmlns:a16="http://schemas.microsoft.com/office/drawing/2014/main" id="{D64D6309-1481-9EFD-9039-7663D24C84EF}"/>
              </a:ext>
            </a:extLst>
          </p:cNvPr>
          <p:cNvGrpSpPr/>
          <p:nvPr/>
        </p:nvGrpSpPr>
        <p:grpSpPr>
          <a:xfrm>
            <a:off x="215802" y="1628023"/>
            <a:ext cx="2042447" cy="4044453"/>
            <a:chOff x="215802" y="1628023"/>
            <a:chExt cx="2042447" cy="4044453"/>
          </a:xfrm>
        </p:grpSpPr>
        <p:sp>
          <p:nvSpPr>
            <p:cNvPr id="66" name="正方形/長方形 65">
              <a:extLst>
                <a:ext uri="{FF2B5EF4-FFF2-40B4-BE49-F238E27FC236}">
                  <a16:creationId xmlns:a16="http://schemas.microsoft.com/office/drawing/2014/main" id="{648EC230-91E8-D0C7-AF0C-A953CE6A47B0}"/>
                </a:ext>
              </a:extLst>
            </p:cNvPr>
            <p:cNvSpPr/>
            <p:nvPr/>
          </p:nvSpPr>
          <p:spPr>
            <a:xfrm>
              <a:off x="233548" y="3605394"/>
              <a:ext cx="2024701" cy="1287123"/>
            </a:xfrm>
            <a:prstGeom prst="rect">
              <a:avLst/>
            </a:prstGeom>
            <a:solidFill>
              <a:schemeClr val="bg1">
                <a:lumMod val="95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b" anchorCtr="1"/>
            <a:lstStyle/>
            <a:p>
              <a:pPr algn="ctr"/>
              <a:r>
                <a:rPr kumimoji="1" lang="ja-JP" altLang="en-US" sz="1200" dirty="0"/>
                <a:t>エンドユーザ</a:t>
              </a:r>
              <a:endParaRPr kumimoji="1" lang="en-US" altLang="ja-JP" sz="1200" dirty="0"/>
            </a:p>
            <a:p>
              <a:pPr algn="ctr"/>
              <a:r>
                <a:rPr kumimoji="1" lang="en-US" altLang="ja-JP" sz="1200" dirty="0"/>
                <a:t>(</a:t>
              </a:r>
              <a:r>
                <a:rPr kumimoji="1" lang="ja-JP" altLang="en-US" sz="1200" dirty="0"/>
                <a:t>証明書等やり取りする主体</a:t>
              </a:r>
              <a:r>
                <a:rPr kumimoji="1" lang="en-US" altLang="ja-JP" sz="1200" dirty="0"/>
                <a:t>)</a:t>
              </a:r>
              <a:endParaRPr kumimoji="1" lang="ja-JP" altLang="en-US" sz="1200" dirty="0"/>
            </a:p>
          </p:txBody>
        </p:sp>
        <p:sp>
          <p:nvSpPr>
            <p:cNvPr id="67" name="正方形/長方形 66">
              <a:extLst>
                <a:ext uri="{FF2B5EF4-FFF2-40B4-BE49-F238E27FC236}">
                  <a16:creationId xmlns:a16="http://schemas.microsoft.com/office/drawing/2014/main" id="{49B76DE7-AC4A-C883-A8E9-3DBA60ABDEFD}"/>
                </a:ext>
              </a:extLst>
            </p:cNvPr>
            <p:cNvSpPr/>
            <p:nvPr/>
          </p:nvSpPr>
          <p:spPr>
            <a:xfrm>
              <a:off x="409543" y="2655917"/>
              <a:ext cx="1678644" cy="491186"/>
            </a:xfrm>
            <a:prstGeom prst="rect">
              <a:avLst/>
            </a:prstGeom>
            <a:solidFill>
              <a:schemeClr val="accent5">
                <a:lumMod val="20000"/>
                <a:lumOff val="80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050" dirty="0"/>
                <a:t>サービスプロバイダ</a:t>
              </a:r>
              <a:endParaRPr lang="en-US" altLang="ja-JP" sz="1050" dirty="0"/>
            </a:p>
            <a:p>
              <a:pPr algn="ctr"/>
              <a:r>
                <a:rPr kumimoji="1" lang="ja-JP" altLang="en-US" sz="1050" dirty="0"/>
                <a:t>（ウォレットプロバイダ）</a:t>
              </a:r>
            </a:p>
          </p:txBody>
        </p:sp>
        <p:sp>
          <p:nvSpPr>
            <p:cNvPr id="68" name="正方形/長方形 67">
              <a:extLst>
                <a:ext uri="{FF2B5EF4-FFF2-40B4-BE49-F238E27FC236}">
                  <a16:creationId xmlns:a16="http://schemas.microsoft.com/office/drawing/2014/main" id="{42146855-76C2-8095-FDAF-F49C7D2E8B9B}"/>
                </a:ext>
              </a:extLst>
            </p:cNvPr>
            <p:cNvSpPr/>
            <p:nvPr/>
          </p:nvSpPr>
          <p:spPr>
            <a:xfrm>
              <a:off x="288115" y="3838895"/>
              <a:ext cx="467411" cy="486324"/>
            </a:xfrm>
            <a:prstGeom prst="rect">
              <a:avLst/>
            </a:prstGeom>
            <a:solidFill>
              <a:schemeClr val="accent5">
                <a:lumMod val="20000"/>
                <a:lumOff val="80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sz="1050" dirty="0"/>
                <a:t>発行者</a:t>
              </a:r>
            </a:p>
          </p:txBody>
        </p:sp>
        <p:sp>
          <p:nvSpPr>
            <p:cNvPr id="69" name="正方形/長方形 68">
              <a:extLst>
                <a:ext uri="{FF2B5EF4-FFF2-40B4-BE49-F238E27FC236}">
                  <a16:creationId xmlns:a16="http://schemas.microsoft.com/office/drawing/2014/main" id="{E19F41A8-B334-9313-1B5E-BC5B71668E3F}"/>
                </a:ext>
              </a:extLst>
            </p:cNvPr>
            <p:cNvSpPr/>
            <p:nvPr/>
          </p:nvSpPr>
          <p:spPr>
            <a:xfrm>
              <a:off x="1015160" y="3838895"/>
              <a:ext cx="467411" cy="486324"/>
            </a:xfrm>
            <a:prstGeom prst="rect">
              <a:avLst/>
            </a:prstGeom>
            <a:solidFill>
              <a:schemeClr val="accent5">
                <a:lumMod val="20000"/>
                <a:lumOff val="80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050" dirty="0"/>
                <a:t>保有</a:t>
              </a:r>
              <a:r>
                <a:rPr kumimoji="1" lang="ja-JP" altLang="en-US" sz="1050" dirty="0"/>
                <a:t>者</a:t>
              </a:r>
            </a:p>
          </p:txBody>
        </p:sp>
        <p:sp>
          <p:nvSpPr>
            <p:cNvPr id="70" name="正方形/長方形 69">
              <a:extLst>
                <a:ext uri="{FF2B5EF4-FFF2-40B4-BE49-F238E27FC236}">
                  <a16:creationId xmlns:a16="http://schemas.microsoft.com/office/drawing/2014/main" id="{A484892B-C3AA-EDFF-3B86-55F834F9F0A8}"/>
                </a:ext>
              </a:extLst>
            </p:cNvPr>
            <p:cNvSpPr/>
            <p:nvPr/>
          </p:nvSpPr>
          <p:spPr>
            <a:xfrm>
              <a:off x="1742206" y="3838895"/>
              <a:ext cx="467411" cy="486324"/>
            </a:xfrm>
            <a:prstGeom prst="rect">
              <a:avLst/>
            </a:prstGeom>
            <a:solidFill>
              <a:schemeClr val="accent5">
                <a:lumMod val="20000"/>
                <a:lumOff val="80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050" dirty="0"/>
                <a:t>検証</a:t>
              </a:r>
              <a:r>
                <a:rPr kumimoji="1" lang="ja-JP" altLang="en-US" sz="1050" dirty="0"/>
                <a:t>者</a:t>
              </a:r>
            </a:p>
          </p:txBody>
        </p:sp>
        <p:sp>
          <p:nvSpPr>
            <p:cNvPr id="71" name="正方形/長方形 70">
              <a:extLst>
                <a:ext uri="{FF2B5EF4-FFF2-40B4-BE49-F238E27FC236}">
                  <a16:creationId xmlns:a16="http://schemas.microsoft.com/office/drawing/2014/main" id="{D70CF822-C2FE-832B-3B23-681086F61528}"/>
                </a:ext>
              </a:extLst>
            </p:cNvPr>
            <p:cNvSpPr/>
            <p:nvPr/>
          </p:nvSpPr>
          <p:spPr>
            <a:xfrm>
              <a:off x="409543" y="5265825"/>
              <a:ext cx="1678644" cy="406651"/>
            </a:xfrm>
            <a:prstGeom prst="rect">
              <a:avLst/>
            </a:prstGeom>
            <a:solidFill>
              <a:schemeClr val="accent5">
                <a:lumMod val="20000"/>
                <a:lumOff val="80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050" dirty="0"/>
                <a:t>業界団体</a:t>
              </a:r>
              <a:r>
                <a:rPr lang="en-US" altLang="ja-JP" sz="1050" dirty="0"/>
                <a:t>/</a:t>
              </a:r>
            </a:p>
            <a:p>
              <a:pPr algn="ctr"/>
              <a:r>
                <a:rPr lang="ja-JP" altLang="en-US" sz="1050" dirty="0"/>
                <a:t>ガバナンス運営者</a:t>
              </a:r>
              <a:endParaRPr lang="en-US" altLang="ja-JP" sz="1050" dirty="0"/>
            </a:p>
          </p:txBody>
        </p:sp>
        <p:sp>
          <p:nvSpPr>
            <p:cNvPr id="72" name="正方形/長方形 71">
              <a:extLst>
                <a:ext uri="{FF2B5EF4-FFF2-40B4-BE49-F238E27FC236}">
                  <a16:creationId xmlns:a16="http://schemas.microsoft.com/office/drawing/2014/main" id="{3295E5CB-31A6-0618-32A9-F1A7CF0DD7F1}"/>
                </a:ext>
              </a:extLst>
            </p:cNvPr>
            <p:cNvSpPr/>
            <p:nvPr/>
          </p:nvSpPr>
          <p:spPr>
            <a:xfrm>
              <a:off x="409543" y="1628023"/>
              <a:ext cx="1678644" cy="542576"/>
            </a:xfrm>
            <a:prstGeom prst="rect">
              <a:avLst/>
            </a:prstGeom>
            <a:solidFill>
              <a:schemeClr val="accent5">
                <a:lumMod val="20000"/>
                <a:lumOff val="80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sz="1050" dirty="0"/>
                <a:t>システムベンダ</a:t>
              </a:r>
            </a:p>
          </p:txBody>
        </p:sp>
        <p:sp>
          <p:nvSpPr>
            <p:cNvPr id="73" name="楕円 72">
              <a:extLst>
                <a:ext uri="{FF2B5EF4-FFF2-40B4-BE49-F238E27FC236}">
                  <a16:creationId xmlns:a16="http://schemas.microsoft.com/office/drawing/2014/main" id="{5D38BD19-6FA7-C38B-692C-A0A1BD0FC50E}"/>
                </a:ext>
              </a:extLst>
            </p:cNvPr>
            <p:cNvSpPr/>
            <p:nvPr/>
          </p:nvSpPr>
          <p:spPr>
            <a:xfrm>
              <a:off x="215802" y="3747964"/>
              <a:ext cx="246887" cy="246887"/>
            </a:xfrm>
            <a:prstGeom prst="ellipse">
              <a:avLst/>
            </a:prstGeom>
            <a:solidFill>
              <a:schemeClr val="accent2"/>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200" b="1" dirty="0">
                  <a:solidFill>
                    <a:schemeClr val="bg1"/>
                  </a:solidFill>
                </a:rPr>
                <a:t>１</a:t>
              </a:r>
            </a:p>
          </p:txBody>
        </p:sp>
        <p:sp>
          <p:nvSpPr>
            <p:cNvPr id="74" name="楕円 73">
              <a:extLst>
                <a:ext uri="{FF2B5EF4-FFF2-40B4-BE49-F238E27FC236}">
                  <a16:creationId xmlns:a16="http://schemas.microsoft.com/office/drawing/2014/main" id="{3FD42DD6-A559-D52F-7AEB-FED196D8B931}"/>
                </a:ext>
              </a:extLst>
            </p:cNvPr>
            <p:cNvSpPr/>
            <p:nvPr/>
          </p:nvSpPr>
          <p:spPr>
            <a:xfrm>
              <a:off x="942848" y="3747964"/>
              <a:ext cx="246887" cy="246887"/>
            </a:xfrm>
            <a:prstGeom prst="ellipse">
              <a:avLst/>
            </a:prstGeom>
            <a:solidFill>
              <a:srgbClr val="43B02A"/>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200" b="1" dirty="0">
                  <a:solidFill>
                    <a:schemeClr val="bg1"/>
                  </a:solidFill>
                </a:rPr>
                <a:t>2</a:t>
              </a:r>
              <a:endParaRPr lang="ja-JP" altLang="en-US" sz="1200" b="1" dirty="0">
                <a:solidFill>
                  <a:schemeClr val="bg1"/>
                </a:solidFill>
              </a:endParaRPr>
            </a:p>
          </p:txBody>
        </p:sp>
        <p:sp>
          <p:nvSpPr>
            <p:cNvPr id="75" name="楕円 74">
              <a:extLst>
                <a:ext uri="{FF2B5EF4-FFF2-40B4-BE49-F238E27FC236}">
                  <a16:creationId xmlns:a16="http://schemas.microsoft.com/office/drawing/2014/main" id="{B63152A2-D0C7-2C9F-4AB4-C1C5EA9275D4}"/>
                </a:ext>
              </a:extLst>
            </p:cNvPr>
            <p:cNvSpPr/>
            <p:nvPr/>
          </p:nvSpPr>
          <p:spPr>
            <a:xfrm>
              <a:off x="1676746" y="3747964"/>
              <a:ext cx="246887" cy="246887"/>
            </a:xfrm>
            <a:prstGeom prst="ellipse">
              <a:avLst/>
            </a:prstGeom>
            <a:solidFill>
              <a:schemeClr val="accent3"/>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200" b="1" dirty="0">
                  <a:solidFill>
                    <a:schemeClr val="bg1"/>
                  </a:solidFill>
                </a:rPr>
                <a:t>3</a:t>
              </a:r>
              <a:endParaRPr lang="ja-JP" altLang="en-US" sz="1200" b="1" dirty="0">
                <a:solidFill>
                  <a:schemeClr val="bg1"/>
                </a:solidFill>
              </a:endParaRPr>
            </a:p>
          </p:txBody>
        </p:sp>
        <p:sp>
          <p:nvSpPr>
            <p:cNvPr id="76" name="楕円 75">
              <a:extLst>
                <a:ext uri="{FF2B5EF4-FFF2-40B4-BE49-F238E27FC236}">
                  <a16:creationId xmlns:a16="http://schemas.microsoft.com/office/drawing/2014/main" id="{03D34E5E-D5AD-190C-527F-5D0D64C5D5AA}"/>
                </a:ext>
              </a:extLst>
            </p:cNvPr>
            <p:cNvSpPr/>
            <p:nvPr/>
          </p:nvSpPr>
          <p:spPr>
            <a:xfrm>
              <a:off x="330960" y="2579828"/>
              <a:ext cx="246887" cy="246887"/>
            </a:xfrm>
            <a:prstGeom prst="ellipse">
              <a:avLst/>
            </a:prstGeom>
            <a:solidFill>
              <a:schemeClr val="accent6"/>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200" b="1" dirty="0">
                  <a:solidFill>
                    <a:schemeClr val="bg1"/>
                  </a:solidFill>
                </a:rPr>
                <a:t>5</a:t>
              </a:r>
              <a:endParaRPr lang="ja-JP" altLang="en-US" sz="1200" b="1" dirty="0">
                <a:solidFill>
                  <a:schemeClr val="bg1"/>
                </a:solidFill>
              </a:endParaRPr>
            </a:p>
          </p:txBody>
        </p:sp>
        <p:cxnSp>
          <p:nvCxnSpPr>
            <p:cNvPr id="77" name="直線矢印コネクタ 76">
              <a:extLst>
                <a:ext uri="{FF2B5EF4-FFF2-40B4-BE49-F238E27FC236}">
                  <a16:creationId xmlns:a16="http://schemas.microsoft.com/office/drawing/2014/main" id="{02FD1DC8-4610-05AA-8C30-12854F56D3D7}"/>
                </a:ext>
              </a:extLst>
            </p:cNvPr>
            <p:cNvCxnSpPr>
              <a:cxnSpLocks/>
              <a:stCxn id="72" idx="2"/>
              <a:endCxn id="67" idx="0"/>
            </p:cNvCxnSpPr>
            <p:nvPr/>
          </p:nvCxnSpPr>
          <p:spPr>
            <a:xfrm>
              <a:off x="1248865" y="2170599"/>
              <a:ext cx="0" cy="485318"/>
            </a:xfrm>
            <a:prstGeom prst="straightConnector1">
              <a:avLst/>
            </a:prstGeom>
            <a:ln w="127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78" name="テキスト ボックス 77">
              <a:extLst>
                <a:ext uri="{FF2B5EF4-FFF2-40B4-BE49-F238E27FC236}">
                  <a16:creationId xmlns:a16="http://schemas.microsoft.com/office/drawing/2014/main" id="{A10AF485-9EF5-5068-4AE8-9E302C697AD2}"/>
                </a:ext>
              </a:extLst>
            </p:cNvPr>
            <p:cNvSpPr txBox="1"/>
            <p:nvPr/>
          </p:nvSpPr>
          <p:spPr>
            <a:xfrm>
              <a:off x="1313442" y="2305492"/>
              <a:ext cx="923901" cy="307777"/>
            </a:xfrm>
            <a:prstGeom prst="rect">
              <a:avLst/>
            </a:prstGeom>
            <a:noFill/>
          </p:spPr>
          <p:txBody>
            <a:bodyPr wrap="square" lIns="0" tIns="0" rIns="0" bIns="0" rtlCol="0">
              <a:spAutoFit/>
            </a:bodyPr>
            <a:lstStyle/>
            <a:p>
              <a:r>
                <a:rPr kumimoji="1" lang="en-US" altLang="ja-JP" sz="1000" dirty="0">
                  <a:latin typeface="+mn-ea"/>
                  <a:ea typeface="+mn-ea"/>
                </a:rPr>
                <a:t>SDK</a:t>
              </a:r>
              <a:r>
                <a:rPr kumimoji="1" lang="ja-JP" altLang="en-US" sz="1000" dirty="0">
                  <a:latin typeface="+mn-ea"/>
                  <a:ea typeface="+mn-ea"/>
                </a:rPr>
                <a:t>・</a:t>
              </a:r>
              <a:r>
                <a:rPr kumimoji="1" lang="en-US" altLang="ja-JP" sz="1000" dirty="0">
                  <a:latin typeface="+mn-ea"/>
                  <a:ea typeface="+mn-ea"/>
                </a:rPr>
                <a:t>API</a:t>
              </a:r>
              <a:r>
                <a:rPr lang="ja-JP" altLang="en-US" sz="1000" dirty="0">
                  <a:latin typeface="+mn-ea"/>
                  <a:ea typeface="+mn-ea"/>
                </a:rPr>
                <a:t>等</a:t>
              </a:r>
              <a:endParaRPr lang="en-US" altLang="ja-JP" sz="1000" dirty="0">
                <a:latin typeface="+mn-ea"/>
                <a:ea typeface="+mn-ea"/>
              </a:endParaRPr>
            </a:p>
            <a:p>
              <a:r>
                <a:rPr kumimoji="1" lang="ja-JP" altLang="en-US" sz="1000" dirty="0">
                  <a:latin typeface="+mn-ea"/>
                  <a:ea typeface="+mn-ea"/>
                </a:rPr>
                <a:t>提供</a:t>
              </a:r>
            </a:p>
          </p:txBody>
        </p:sp>
        <p:sp>
          <p:nvSpPr>
            <p:cNvPr id="79" name="テキスト ボックス 78">
              <a:extLst>
                <a:ext uri="{FF2B5EF4-FFF2-40B4-BE49-F238E27FC236}">
                  <a16:creationId xmlns:a16="http://schemas.microsoft.com/office/drawing/2014/main" id="{E64DF095-002F-2D7B-970B-3956042F6648}"/>
                </a:ext>
              </a:extLst>
            </p:cNvPr>
            <p:cNvSpPr txBox="1"/>
            <p:nvPr/>
          </p:nvSpPr>
          <p:spPr>
            <a:xfrm>
              <a:off x="1355149" y="3209107"/>
              <a:ext cx="780663" cy="307777"/>
            </a:xfrm>
            <a:prstGeom prst="rect">
              <a:avLst/>
            </a:prstGeom>
            <a:noFill/>
          </p:spPr>
          <p:txBody>
            <a:bodyPr wrap="none" lIns="0" tIns="0" rIns="0" bIns="0" rtlCol="0">
              <a:spAutoFit/>
            </a:bodyPr>
            <a:lstStyle/>
            <a:p>
              <a:r>
                <a:rPr lang="ja-JP" altLang="en-US" sz="1000" dirty="0">
                  <a:latin typeface="+mn-ea"/>
                  <a:ea typeface="+mn-ea"/>
                </a:rPr>
                <a:t>ウォレット・</a:t>
              </a:r>
              <a:endParaRPr lang="en-US" altLang="ja-JP" sz="1000" dirty="0">
                <a:latin typeface="+mn-ea"/>
                <a:ea typeface="+mn-ea"/>
              </a:endParaRPr>
            </a:p>
            <a:p>
              <a:r>
                <a:rPr lang="ja-JP" altLang="en-US" sz="1000" dirty="0">
                  <a:latin typeface="+mn-ea"/>
                  <a:ea typeface="+mn-ea"/>
                </a:rPr>
                <a:t>システム等提供</a:t>
              </a:r>
              <a:endParaRPr kumimoji="1" lang="ja-JP" altLang="en-US" sz="1000" dirty="0">
                <a:latin typeface="+mn-ea"/>
                <a:ea typeface="+mn-ea"/>
              </a:endParaRPr>
            </a:p>
          </p:txBody>
        </p:sp>
        <p:cxnSp>
          <p:nvCxnSpPr>
            <p:cNvPr id="80" name="直線矢印コネクタ 79">
              <a:extLst>
                <a:ext uri="{FF2B5EF4-FFF2-40B4-BE49-F238E27FC236}">
                  <a16:creationId xmlns:a16="http://schemas.microsoft.com/office/drawing/2014/main" id="{AB3CC640-D29E-F1CE-C973-EFE0A6C7C90B}"/>
                </a:ext>
              </a:extLst>
            </p:cNvPr>
            <p:cNvCxnSpPr>
              <a:cxnSpLocks/>
              <a:stCxn id="67" idx="2"/>
              <a:endCxn id="66" idx="0"/>
            </p:cNvCxnSpPr>
            <p:nvPr/>
          </p:nvCxnSpPr>
          <p:spPr>
            <a:xfrm flipH="1">
              <a:off x="1245899" y="3147103"/>
              <a:ext cx="2966" cy="458291"/>
            </a:xfrm>
            <a:prstGeom prst="straightConnector1">
              <a:avLst/>
            </a:prstGeom>
            <a:ln w="127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81" name="直線矢印コネクタ 80">
              <a:extLst>
                <a:ext uri="{FF2B5EF4-FFF2-40B4-BE49-F238E27FC236}">
                  <a16:creationId xmlns:a16="http://schemas.microsoft.com/office/drawing/2014/main" id="{EF3BF5FF-17A9-C0FC-7FB3-3EC9FAFC20F7}"/>
                </a:ext>
              </a:extLst>
            </p:cNvPr>
            <p:cNvCxnSpPr>
              <a:stCxn id="68" idx="3"/>
              <a:endCxn id="69" idx="1"/>
            </p:cNvCxnSpPr>
            <p:nvPr/>
          </p:nvCxnSpPr>
          <p:spPr>
            <a:xfrm>
              <a:off x="755526" y="4082057"/>
              <a:ext cx="259634" cy="0"/>
            </a:xfrm>
            <a:prstGeom prst="straightConnector1">
              <a:avLst/>
            </a:prstGeom>
            <a:ln w="127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82" name="直線矢印コネクタ 81">
              <a:extLst>
                <a:ext uri="{FF2B5EF4-FFF2-40B4-BE49-F238E27FC236}">
                  <a16:creationId xmlns:a16="http://schemas.microsoft.com/office/drawing/2014/main" id="{64F3931A-E06B-3C2A-3E8A-187A8CC86DBE}"/>
                </a:ext>
              </a:extLst>
            </p:cNvPr>
            <p:cNvCxnSpPr>
              <a:cxnSpLocks/>
              <a:stCxn id="69" idx="3"/>
              <a:endCxn id="70" idx="1"/>
            </p:cNvCxnSpPr>
            <p:nvPr/>
          </p:nvCxnSpPr>
          <p:spPr>
            <a:xfrm>
              <a:off x="1482571" y="4082057"/>
              <a:ext cx="259635" cy="0"/>
            </a:xfrm>
            <a:prstGeom prst="straightConnector1">
              <a:avLst/>
            </a:prstGeom>
            <a:ln w="127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83" name="テキスト ボックス 82">
              <a:extLst>
                <a:ext uri="{FF2B5EF4-FFF2-40B4-BE49-F238E27FC236}">
                  <a16:creationId xmlns:a16="http://schemas.microsoft.com/office/drawing/2014/main" id="{52CC75DA-AB55-D304-4BC0-08B6C71C7CA7}"/>
                </a:ext>
              </a:extLst>
            </p:cNvPr>
            <p:cNvSpPr txBox="1"/>
            <p:nvPr/>
          </p:nvSpPr>
          <p:spPr>
            <a:xfrm>
              <a:off x="760219" y="4151408"/>
              <a:ext cx="256480" cy="153888"/>
            </a:xfrm>
            <a:prstGeom prst="rect">
              <a:avLst/>
            </a:prstGeom>
            <a:noFill/>
          </p:spPr>
          <p:txBody>
            <a:bodyPr wrap="none" lIns="0" tIns="0" rIns="0" bIns="0" rtlCol="0">
              <a:spAutoFit/>
            </a:bodyPr>
            <a:lstStyle/>
            <a:p>
              <a:r>
                <a:rPr kumimoji="1" lang="ja-JP" altLang="en-US" sz="1000" dirty="0">
                  <a:latin typeface="+mn-ea"/>
                  <a:ea typeface="+mn-ea"/>
                </a:rPr>
                <a:t>発行</a:t>
              </a:r>
            </a:p>
          </p:txBody>
        </p:sp>
        <p:sp>
          <p:nvSpPr>
            <p:cNvPr id="84" name="テキスト ボックス 83">
              <a:extLst>
                <a:ext uri="{FF2B5EF4-FFF2-40B4-BE49-F238E27FC236}">
                  <a16:creationId xmlns:a16="http://schemas.microsoft.com/office/drawing/2014/main" id="{409A7F0D-16B7-C112-3BD7-03E589327303}"/>
                </a:ext>
              </a:extLst>
            </p:cNvPr>
            <p:cNvSpPr txBox="1"/>
            <p:nvPr/>
          </p:nvSpPr>
          <p:spPr>
            <a:xfrm>
              <a:off x="1491677" y="4135584"/>
              <a:ext cx="256480" cy="153888"/>
            </a:xfrm>
            <a:prstGeom prst="rect">
              <a:avLst/>
            </a:prstGeom>
            <a:noFill/>
          </p:spPr>
          <p:txBody>
            <a:bodyPr wrap="none" lIns="0" tIns="0" rIns="0" bIns="0" rtlCol="0">
              <a:spAutoFit/>
            </a:bodyPr>
            <a:lstStyle/>
            <a:p>
              <a:r>
                <a:rPr kumimoji="1" lang="ja-JP" altLang="en-US" sz="1000" dirty="0">
                  <a:latin typeface="+mn-ea"/>
                  <a:ea typeface="+mn-ea"/>
                </a:rPr>
                <a:t>検証</a:t>
              </a:r>
            </a:p>
          </p:txBody>
        </p:sp>
        <p:cxnSp>
          <p:nvCxnSpPr>
            <p:cNvPr id="85" name="直線矢印コネクタ 84">
              <a:extLst>
                <a:ext uri="{FF2B5EF4-FFF2-40B4-BE49-F238E27FC236}">
                  <a16:creationId xmlns:a16="http://schemas.microsoft.com/office/drawing/2014/main" id="{11E7A7BA-21A0-A953-BB7D-21E8E3767998}"/>
                </a:ext>
              </a:extLst>
            </p:cNvPr>
            <p:cNvCxnSpPr>
              <a:cxnSpLocks/>
              <a:stCxn id="71" idx="0"/>
              <a:endCxn id="66" idx="2"/>
            </p:cNvCxnSpPr>
            <p:nvPr/>
          </p:nvCxnSpPr>
          <p:spPr>
            <a:xfrm flipH="1" flipV="1">
              <a:off x="1245899" y="4892517"/>
              <a:ext cx="2966" cy="373308"/>
            </a:xfrm>
            <a:prstGeom prst="straightConnector1">
              <a:avLst/>
            </a:prstGeom>
            <a:ln w="127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86" name="テキスト ボックス 85">
              <a:extLst>
                <a:ext uri="{FF2B5EF4-FFF2-40B4-BE49-F238E27FC236}">
                  <a16:creationId xmlns:a16="http://schemas.microsoft.com/office/drawing/2014/main" id="{7E750656-1DDB-9C6F-EC6E-EE78909C052D}"/>
                </a:ext>
              </a:extLst>
            </p:cNvPr>
            <p:cNvSpPr txBox="1"/>
            <p:nvPr/>
          </p:nvSpPr>
          <p:spPr>
            <a:xfrm>
              <a:off x="1327537" y="5045768"/>
              <a:ext cx="780663" cy="153888"/>
            </a:xfrm>
            <a:prstGeom prst="rect">
              <a:avLst/>
            </a:prstGeom>
            <a:noFill/>
          </p:spPr>
          <p:txBody>
            <a:bodyPr wrap="square" lIns="0" tIns="0" rIns="0" bIns="0" rtlCol="0">
              <a:spAutoFit/>
            </a:bodyPr>
            <a:lstStyle/>
            <a:p>
              <a:r>
                <a:rPr lang="ja-JP" altLang="en-US" sz="1000" dirty="0">
                  <a:latin typeface="+mn-ea"/>
                  <a:ea typeface="+mn-ea"/>
                </a:rPr>
                <a:t>ガバナンス等</a:t>
              </a:r>
              <a:endParaRPr lang="en-US" altLang="ja-JP" sz="1000" dirty="0">
                <a:latin typeface="+mn-ea"/>
                <a:ea typeface="+mn-ea"/>
              </a:endParaRPr>
            </a:p>
          </p:txBody>
        </p:sp>
        <p:sp>
          <p:nvSpPr>
            <p:cNvPr id="87" name="楕円 86">
              <a:extLst>
                <a:ext uri="{FF2B5EF4-FFF2-40B4-BE49-F238E27FC236}">
                  <a16:creationId xmlns:a16="http://schemas.microsoft.com/office/drawing/2014/main" id="{3F9A5445-CCBF-EADE-EF94-752F3F853BF5}"/>
                </a:ext>
              </a:extLst>
            </p:cNvPr>
            <p:cNvSpPr/>
            <p:nvPr/>
          </p:nvSpPr>
          <p:spPr>
            <a:xfrm>
              <a:off x="369393" y="5159053"/>
              <a:ext cx="246887" cy="246887"/>
            </a:xfrm>
            <a:prstGeom prst="ellipse">
              <a:avLst/>
            </a:prstGeom>
            <a:solidFill>
              <a:schemeClr val="accent4"/>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200" b="1" dirty="0">
                  <a:solidFill>
                    <a:schemeClr val="bg1"/>
                  </a:solidFill>
                </a:rPr>
                <a:t>4</a:t>
              </a:r>
              <a:endParaRPr lang="ja-JP" altLang="en-US" sz="1200" b="1" dirty="0">
                <a:solidFill>
                  <a:schemeClr val="bg1"/>
                </a:solidFill>
              </a:endParaRPr>
            </a:p>
          </p:txBody>
        </p:sp>
      </p:grpSp>
      <p:sp>
        <p:nvSpPr>
          <p:cNvPr id="88" name="楕円 87">
            <a:extLst>
              <a:ext uri="{FF2B5EF4-FFF2-40B4-BE49-F238E27FC236}">
                <a16:creationId xmlns:a16="http://schemas.microsoft.com/office/drawing/2014/main" id="{F18B70D7-F450-5317-2A7E-6818C6429FD0}"/>
              </a:ext>
            </a:extLst>
          </p:cNvPr>
          <p:cNvSpPr/>
          <p:nvPr/>
        </p:nvSpPr>
        <p:spPr>
          <a:xfrm>
            <a:off x="330960" y="1550863"/>
            <a:ext cx="246887" cy="246887"/>
          </a:xfrm>
          <a:prstGeom prst="ellipse">
            <a:avLst/>
          </a:prstGeom>
          <a:solidFill>
            <a:schemeClr val="tx2"/>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200" b="1" dirty="0">
                <a:solidFill>
                  <a:schemeClr val="bg1"/>
                </a:solidFill>
              </a:rPr>
              <a:t>6</a:t>
            </a:r>
            <a:endParaRPr lang="ja-JP" altLang="en-US" sz="1200" b="1" dirty="0">
              <a:solidFill>
                <a:schemeClr val="bg1"/>
              </a:solidFill>
            </a:endParaRPr>
          </a:p>
        </p:txBody>
      </p:sp>
    </p:spTree>
    <p:extLst>
      <p:ext uri="{BB962C8B-B14F-4D97-AF65-F5344CB8AC3E}">
        <p14:creationId xmlns:p14="http://schemas.microsoft.com/office/powerpoint/2010/main" val="12325482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61674C3-F74E-59F3-65E2-7A3C09540CA8}"/>
              </a:ext>
            </a:extLst>
          </p:cNvPr>
          <p:cNvSpPr>
            <a:spLocks noGrp="1"/>
          </p:cNvSpPr>
          <p:nvPr>
            <p:ph type="title"/>
          </p:nvPr>
        </p:nvSpPr>
        <p:spPr/>
        <p:txBody>
          <a:bodyPr/>
          <a:lstStyle/>
          <a:p>
            <a:r>
              <a:rPr kumimoji="1" lang="en-US" altLang="ja-JP" dirty="0"/>
              <a:t>4.3. </a:t>
            </a:r>
            <a:r>
              <a:rPr kumimoji="1" lang="ja-JP" altLang="en-US" dirty="0"/>
              <a:t>収益モデル</a:t>
            </a:r>
            <a:r>
              <a:rPr kumimoji="1" lang="en-US" altLang="ja-JP" dirty="0"/>
              <a:t>(3/3)</a:t>
            </a:r>
            <a:endParaRPr kumimoji="1" lang="ja-JP" altLang="en-US" dirty="0"/>
          </a:p>
        </p:txBody>
      </p:sp>
      <p:sp>
        <p:nvSpPr>
          <p:cNvPr id="3" name="テキスト プレースホルダー 2">
            <a:extLst>
              <a:ext uri="{FF2B5EF4-FFF2-40B4-BE49-F238E27FC236}">
                <a16:creationId xmlns:a16="http://schemas.microsoft.com/office/drawing/2014/main" id="{BFDFFC29-8FF0-11CF-CFDD-6E029FCD8114}"/>
              </a:ext>
            </a:extLst>
          </p:cNvPr>
          <p:cNvSpPr>
            <a:spLocks noGrp="1"/>
          </p:cNvSpPr>
          <p:nvPr>
            <p:ph type="body" sz="quarter" idx="10"/>
          </p:nvPr>
        </p:nvSpPr>
        <p:spPr>
          <a:xfrm>
            <a:off x="273050" y="188913"/>
            <a:ext cx="7848600" cy="161583"/>
          </a:xfrm>
        </p:spPr>
        <p:txBody>
          <a:bodyPr/>
          <a:lstStyle/>
          <a:p>
            <a:r>
              <a:rPr lang="en-US" altLang="ja-JP" sz="1050" dirty="0"/>
              <a:t>4.</a:t>
            </a:r>
            <a:r>
              <a:rPr lang="ja-JP" altLang="en-US" dirty="0"/>
              <a:t> 実証事業</a:t>
            </a:r>
            <a:r>
              <a:rPr lang="en-US" altLang="ja-JP" dirty="0"/>
              <a:t>‐</a:t>
            </a:r>
            <a:r>
              <a:rPr lang="ja-JP" altLang="en-US" sz="1050" dirty="0"/>
              <a:t>ビジネスモデル</a:t>
            </a:r>
            <a:endParaRPr kumimoji="1" lang="ja-JP" altLang="en-US" sz="1050" dirty="0"/>
          </a:p>
        </p:txBody>
      </p:sp>
      <p:sp>
        <p:nvSpPr>
          <p:cNvPr id="55" name="正方形/長方形 54">
            <a:extLst>
              <a:ext uri="{FF2B5EF4-FFF2-40B4-BE49-F238E27FC236}">
                <a16:creationId xmlns:a16="http://schemas.microsoft.com/office/drawing/2014/main" id="{A91C4304-2971-E77F-7A22-18F32518E736}"/>
              </a:ext>
            </a:extLst>
          </p:cNvPr>
          <p:cNvSpPr/>
          <p:nvPr/>
        </p:nvSpPr>
        <p:spPr>
          <a:xfrm>
            <a:off x="5811865" y="139062"/>
            <a:ext cx="2371492" cy="234681"/>
          </a:xfrm>
          <a:prstGeom prst="rect">
            <a:avLst/>
          </a:prstGeom>
          <a:solidFill>
            <a:schemeClr val="accent1"/>
          </a:solidFill>
          <a:ln w="1270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en-US" altLang="ja-JP" sz="1400" dirty="0">
                <a:solidFill>
                  <a:schemeClr val="bg1"/>
                </a:solidFill>
              </a:rPr>
              <a:t>2023</a:t>
            </a:r>
            <a:r>
              <a:rPr kumimoji="1" lang="ja-JP" altLang="en-US" sz="1400" dirty="0">
                <a:solidFill>
                  <a:schemeClr val="bg1"/>
                </a:solidFill>
              </a:rPr>
              <a:t>年度取組</a:t>
            </a:r>
          </a:p>
        </p:txBody>
      </p:sp>
      <p:sp>
        <p:nvSpPr>
          <p:cNvPr id="56" name="正方形/長方形 55">
            <a:extLst>
              <a:ext uri="{FF2B5EF4-FFF2-40B4-BE49-F238E27FC236}">
                <a16:creationId xmlns:a16="http://schemas.microsoft.com/office/drawing/2014/main" id="{58C8BCDF-9BEB-6C21-2E15-BF0805C3DF11}"/>
              </a:ext>
            </a:extLst>
          </p:cNvPr>
          <p:cNvSpPr/>
          <p:nvPr/>
        </p:nvSpPr>
        <p:spPr>
          <a:xfrm>
            <a:off x="4197201" y="1344698"/>
            <a:ext cx="2101594" cy="1392005"/>
          </a:xfrm>
          <a:prstGeom prst="rect">
            <a:avLst/>
          </a:prstGeom>
          <a:solidFill>
            <a:schemeClr val="bg1"/>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lIns="72000" tIns="36000" rIns="72000" bIns="36000" rtlCol="0" anchor="t" anchorCtr="0"/>
          <a:lstStyle/>
          <a:p>
            <a:pPr marL="171450" indent="-171450">
              <a:buFont typeface="Arial" panose="020B0604020202020204" pitchFamily="34" charset="0"/>
              <a:buChar char="•"/>
            </a:pPr>
            <a:r>
              <a:rPr lang="ja-JP" altLang="en-US" sz="1050" dirty="0"/>
              <a:t>エコシステムを円滑に循環すること</a:t>
            </a:r>
            <a:br>
              <a:rPr lang="en-US" altLang="ja-JP" sz="1050" dirty="0"/>
            </a:br>
            <a:r>
              <a:rPr lang="ja-JP" altLang="en-US" sz="1050" dirty="0"/>
              <a:t>（インセンティブ）</a:t>
            </a:r>
            <a:endParaRPr lang="en-US" altLang="ja-JP" sz="1050" dirty="0"/>
          </a:p>
        </p:txBody>
      </p:sp>
      <p:sp>
        <p:nvSpPr>
          <p:cNvPr id="57" name="正方形/長方形 56">
            <a:extLst>
              <a:ext uri="{FF2B5EF4-FFF2-40B4-BE49-F238E27FC236}">
                <a16:creationId xmlns:a16="http://schemas.microsoft.com/office/drawing/2014/main" id="{0B5FD2EE-CCA8-D122-4931-7B1B2DD2D2E8}"/>
              </a:ext>
            </a:extLst>
          </p:cNvPr>
          <p:cNvSpPr/>
          <p:nvPr/>
        </p:nvSpPr>
        <p:spPr>
          <a:xfrm>
            <a:off x="6365063" y="1345673"/>
            <a:ext cx="3267886" cy="990296"/>
          </a:xfrm>
          <a:prstGeom prst="rect">
            <a:avLst/>
          </a:prstGeom>
          <a:solidFill>
            <a:schemeClr val="bg1"/>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lIns="72000" tIns="36000" rIns="72000" bIns="36000" rtlCol="0" anchor="t" anchorCtr="0"/>
          <a:lstStyle/>
          <a:p>
            <a:pPr marL="171450" indent="-171450">
              <a:buFont typeface="Arial" panose="020B0604020202020204" pitchFamily="34" charset="0"/>
              <a:buChar char="•"/>
            </a:pPr>
            <a:r>
              <a:rPr lang="en-US" altLang="ja-JP" sz="1050" b="1" dirty="0"/>
              <a:t>IGS (</a:t>
            </a:r>
            <a:r>
              <a:rPr lang="ja-JP" altLang="en-US" sz="1050" b="1" dirty="0"/>
              <a:t>教育機関</a:t>
            </a:r>
            <a:r>
              <a:rPr lang="en-US" altLang="ja-JP" sz="1050" b="1" dirty="0"/>
              <a:t>)</a:t>
            </a:r>
          </a:p>
          <a:p>
            <a:pPr marL="361950" lvl="1" indent="-171450">
              <a:buFont typeface="Yu Gothic UI" panose="020B0500000000000000" pitchFamily="50" charset="-128"/>
              <a:buChar char="–"/>
            </a:pPr>
            <a:r>
              <a:rPr lang="ja-JP" altLang="en-US" sz="900" dirty="0"/>
              <a:t>証明書を発行した学生の採用成功時のインセンティブ支払</a:t>
            </a:r>
            <a:endParaRPr lang="en-US" altLang="ja-JP" sz="900" dirty="0"/>
          </a:p>
          <a:p>
            <a:pPr marL="171450" indent="-171450">
              <a:buFont typeface="Arial" panose="020B0604020202020204" pitchFamily="34" charset="0"/>
              <a:buChar char="•"/>
            </a:pPr>
            <a:r>
              <a:rPr lang="ja-JP" altLang="en-US" sz="1050" b="1" dirty="0"/>
              <a:t>富士通</a:t>
            </a:r>
            <a:r>
              <a:rPr lang="en-US" altLang="ja-JP" sz="1050" b="1" dirty="0"/>
              <a:t>Japan (</a:t>
            </a:r>
            <a:r>
              <a:rPr lang="ja-JP" altLang="en-US" sz="1050" b="1" dirty="0"/>
              <a:t>大学</a:t>
            </a:r>
            <a:r>
              <a:rPr lang="en-US" altLang="ja-JP" sz="1050" b="1" dirty="0"/>
              <a:t>)</a:t>
            </a:r>
          </a:p>
          <a:p>
            <a:pPr marL="361950" lvl="1" indent="-171450">
              <a:buFont typeface="Yu Gothic UI" panose="020B0500000000000000" pitchFamily="50" charset="-128"/>
              <a:buChar char="–"/>
            </a:pPr>
            <a:r>
              <a:rPr lang="ja-JP" altLang="en-US" sz="900" dirty="0"/>
              <a:t>スキルカタログ／マップ作成にかかるインセンティブ支払</a:t>
            </a:r>
            <a:endParaRPr lang="en-US" altLang="ja-JP" sz="900" dirty="0"/>
          </a:p>
          <a:p>
            <a:pPr marL="171450" indent="-171450">
              <a:buFont typeface="Arial" panose="020B0604020202020204" pitchFamily="34" charset="0"/>
              <a:buChar char="•"/>
            </a:pPr>
            <a:r>
              <a:rPr lang="en-US" altLang="ja-JP" sz="1050" b="1" dirty="0"/>
              <a:t>JISA</a:t>
            </a:r>
            <a:r>
              <a:rPr lang="ja-JP" altLang="en-US" sz="1050" b="1" dirty="0"/>
              <a:t> </a:t>
            </a:r>
            <a:r>
              <a:rPr lang="en-US" altLang="ja-JP" sz="1050" b="1" dirty="0"/>
              <a:t>(</a:t>
            </a:r>
            <a:r>
              <a:rPr lang="zh-TW" altLang="en-US" sz="1050" b="1" dirty="0"/>
              <a:t>民間事業者等</a:t>
            </a:r>
            <a:r>
              <a:rPr lang="en-US" altLang="ja-JP" sz="1050" b="1" dirty="0"/>
              <a:t>)</a:t>
            </a:r>
          </a:p>
          <a:p>
            <a:pPr marL="361950" lvl="1" indent="-171450">
              <a:buFont typeface="Yu Gothic UI" panose="020B0500000000000000" pitchFamily="50" charset="-128"/>
              <a:buChar char="–"/>
            </a:pPr>
            <a:r>
              <a:rPr lang="ja-JP" altLang="en-US" sz="900" dirty="0"/>
              <a:t>証明書発行にかかるインセンティブ支払</a:t>
            </a:r>
            <a:endParaRPr lang="en-US" altLang="ja-JP" sz="900" dirty="0"/>
          </a:p>
        </p:txBody>
      </p:sp>
      <p:sp>
        <p:nvSpPr>
          <p:cNvPr id="58" name="正方形/長方形 57">
            <a:extLst>
              <a:ext uri="{FF2B5EF4-FFF2-40B4-BE49-F238E27FC236}">
                <a16:creationId xmlns:a16="http://schemas.microsoft.com/office/drawing/2014/main" id="{7AD7F3CC-9E96-7C09-094E-8BA92266C6EF}"/>
              </a:ext>
            </a:extLst>
          </p:cNvPr>
          <p:cNvSpPr/>
          <p:nvPr/>
        </p:nvSpPr>
        <p:spPr>
          <a:xfrm>
            <a:off x="2327411" y="1346207"/>
            <a:ext cx="1808401" cy="989761"/>
          </a:xfrm>
          <a:prstGeom prst="rect">
            <a:avLst/>
          </a:prstGeom>
          <a:solidFill>
            <a:schemeClr val="bg1"/>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lIns="72000" tIns="36000" rIns="72000" bIns="36000" rtlCol="0" anchor="t" anchorCtr="0"/>
          <a:lstStyle/>
          <a:p>
            <a:r>
              <a:rPr lang="ja-JP" altLang="en-US" sz="1050" b="1" dirty="0">
                <a:solidFill>
                  <a:schemeClr val="accent1"/>
                </a:solidFill>
              </a:rPr>
              <a:t>発行者</a:t>
            </a:r>
            <a:endParaRPr lang="en-US" altLang="ja-JP" sz="1050" b="1" dirty="0">
              <a:solidFill>
                <a:schemeClr val="accent1"/>
              </a:solidFill>
            </a:endParaRPr>
          </a:p>
        </p:txBody>
      </p:sp>
      <p:sp>
        <p:nvSpPr>
          <p:cNvPr id="59" name="正方形/長方形 58">
            <a:extLst>
              <a:ext uri="{FF2B5EF4-FFF2-40B4-BE49-F238E27FC236}">
                <a16:creationId xmlns:a16="http://schemas.microsoft.com/office/drawing/2014/main" id="{9FE9E8F8-E9EB-F50A-5F63-080C929C56C3}"/>
              </a:ext>
            </a:extLst>
          </p:cNvPr>
          <p:cNvSpPr/>
          <p:nvPr/>
        </p:nvSpPr>
        <p:spPr>
          <a:xfrm>
            <a:off x="2307650" y="1080997"/>
            <a:ext cx="7325299" cy="204601"/>
          </a:xfrm>
          <a:prstGeom prst="rect">
            <a:avLst/>
          </a:prstGeom>
          <a:solidFill>
            <a:schemeClr val="accent6">
              <a:lumMod val="20000"/>
              <a:lumOff val="80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r>
              <a:rPr lang="ja-JP" altLang="en-US" sz="1400" b="1" u="sng" dirty="0">
                <a:solidFill>
                  <a:schemeClr val="accent6"/>
                </a:solidFill>
              </a:rPr>
              <a:t>　</a:t>
            </a:r>
            <a:r>
              <a:rPr lang="en-US" altLang="ja-JP" sz="1400" b="1" u="sng" dirty="0">
                <a:solidFill>
                  <a:schemeClr val="accent6"/>
                </a:solidFill>
              </a:rPr>
              <a:t>From </a:t>
            </a:r>
            <a:r>
              <a:rPr lang="ja-JP" altLang="en-US" sz="1400" b="1" u="sng" dirty="0">
                <a:solidFill>
                  <a:schemeClr val="accent6"/>
                </a:solidFill>
              </a:rPr>
              <a:t>サービスプロバイダ</a:t>
            </a:r>
          </a:p>
        </p:txBody>
      </p:sp>
      <p:sp>
        <p:nvSpPr>
          <p:cNvPr id="60" name="楕円 59">
            <a:extLst>
              <a:ext uri="{FF2B5EF4-FFF2-40B4-BE49-F238E27FC236}">
                <a16:creationId xmlns:a16="http://schemas.microsoft.com/office/drawing/2014/main" id="{B52237FF-0B72-FCAD-2163-ECA144E65094}"/>
              </a:ext>
            </a:extLst>
          </p:cNvPr>
          <p:cNvSpPr/>
          <p:nvPr/>
        </p:nvSpPr>
        <p:spPr>
          <a:xfrm>
            <a:off x="2307650" y="1064450"/>
            <a:ext cx="246887" cy="246887"/>
          </a:xfrm>
          <a:prstGeom prst="ellipse">
            <a:avLst/>
          </a:prstGeom>
          <a:solidFill>
            <a:schemeClr val="accent6"/>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200" b="1" dirty="0">
                <a:solidFill>
                  <a:schemeClr val="bg1"/>
                </a:solidFill>
              </a:rPr>
              <a:t>５</a:t>
            </a:r>
            <a:endParaRPr kumimoji="1" lang="ja-JP" altLang="en-US" sz="1200" b="1" dirty="0">
              <a:solidFill>
                <a:schemeClr val="bg1"/>
              </a:solidFill>
            </a:endParaRPr>
          </a:p>
        </p:txBody>
      </p:sp>
      <p:sp>
        <p:nvSpPr>
          <p:cNvPr id="6" name="正方形/長方形 5">
            <a:extLst>
              <a:ext uri="{FF2B5EF4-FFF2-40B4-BE49-F238E27FC236}">
                <a16:creationId xmlns:a16="http://schemas.microsoft.com/office/drawing/2014/main" id="{BB1C1E70-0A35-25D2-EFF8-7C9C319A8A49}"/>
              </a:ext>
            </a:extLst>
          </p:cNvPr>
          <p:cNvSpPr/>
          <p:nvPr/>
        </p:nvSpPr>
        <p:spPr>
          <a:xfrm>
            <a:off x="2327411" y="2395699"/>
            <a:ext cx="1808401" cy="342554"/>
          </a:xfrm>
          <a:prstGeom prst="rect">
            <a:avLst/>
          </a:prstGeom>
          <a:solidFill>
            <a:schemeClr val="bg1"/>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lIns="72000" tIns="36000" rIns="72000" bIns="36000" rtlCol="0" anchor="t" anchorCtr="0"/>
          <a:lstStyle/>
          <a:p>
            <a:r>
              <a:rPr lang="ja-JP" altLang="en-US" sz="1050" b="1" dirty="0">
                <a:solidFill>
                  <a:schemeClr val="accent1"/>
                </a:solidFill>
              </a:rPr>
              <a:t>保有者</a:t>
            </a:r>
          </a:p>
        </p:txBody>
      </p:sp>
      <p:sp>
        <p:nvSpPr>
          <p:cNvPr id="7" name="正方形/長方形 6">
            <a:extLst>
              <a:ext uri="{FF2B5EF4-FFF2-40B4-BE49-F238E27FC236}">
                <a16:creationId xmlns:a16="http://schemas.microsoft.com/office/drawing/2014/main" id="{A4D9EB09-4B6B-2540-2363-064C6FD2072B}"/>
              </a:ext>
            </a:extLst>
          </p:cNvPr>
          <p:cNvSpPr/>
          <p:nvPr/>
        </p:nvSpPr>
        <p:spPr>
          <a:xfrm>
            <a:off x="2327411" y="2792069"/>
            <a:ext cx="1808401" cy="579415"/>
          </a:xfrm>
          <a:prstGeom prst="rect">
            <a:avLst/>
          </a:prstGeom>
          <a:solidFill>
            <a:schemeClr val="bg1"/>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lIns="72000" tIns="36000" rIns="72000" bIns="36000" rtlCol="0" anchor="t" anchorCtr="0"/>
          <a:lstStyle/>
          <a:p>
            <a:r>
              <a:rPr lang="ja-JP" altLang="en-US" sz="1050" b="1" dirty="0">
                <a:solidFill>
                  <a:schemeClr val="accent1"/>
                </a:solidFill>
              </a:rPr>
              <a:t>業界団体</a:t>
            </a:r>
            <a:r>
              <a:rPr lang="en-US" altLang="ja-JP" sz="1050" b="1" dirty="0">
                <a:solidFill>
                  <a:schemeClr val="accent1"/>
                </a:solidFill>
              </a:rPr>
              <a:t>/</a:t>
            </a:r>
            <a:r>
              <a:rPr lang="ja-JP" altLang="en-US" sz="1050" b="1" dirty="0">
                <a:solidFill>
                  <a:schemeClr val="accent1"/>
                </a:solidFill>
              </a:rPr>
              <a:t>ガバナンス運営者</a:t>
            </a:r>
          </a:p>
        </p:txBody>
      </p:sp>
      <p:sp>
        <p:nvSpPr>
          <p:cNvPr id="8" name="正方形/長方形 7">
            <a:extLst>
              <a:ext uri="{FF2B5EF4-FFF2-40B4-BE49-F238E27FC236}">
                <a16:creationId xmlns:a16="http://schemas.microsoft.com/office/drawing/2014/main" id="{2F0FD0ED-1644-2C03-946C-9F509F47A653}"/>
              </a:ext>
            </a:extLst>
          </p:cNvPr>
          <p:cNvSpPr/>
          <p:nvPr/>
        </p:nvSpPr>
        <p:spPr>
          <a:xfrm>
            <a:off x="2327411" y="3428117"/>
            <a:ext cx="1808401" cy="379047"/>
          </a:xfrm>
          <a:prstGeom prst="rect">
            <a:avLst/>
          </a:prstGeom>
          <a:solidFill>
            <a:schemeClr val="bg1"/>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lIns="72000" tIns="36000" rIns="72000" bIns="36000" rtlCol="0" anchor="t" anchorCtr="0"/>
          <a:lstStyle/>
          <a:p>
            <a:r>
              <a:rPr lang="ja-JP" altLang="en-US" sz="1050" b="1" dirty="0">
                <a:solidFill>
                  <a:schemeClr val="accent1"/>
                </a:solidFill>
              </a:rPr>
              <a:t>システムベンダ</a:t>
            </a:r>
          </a:p>
        </p:txBody>
      </p:sp>
      <p:sp>
        <p:nvSpPr>
          <p:cNvPr id="9" name="正方形/長方形 8">
            <a:extLst>
              <a:ext uri="{FF2B5EF4-FFF2-40B4-BE49-F238E27FC236}">
                <a16:creationId xmlns:a16="http://schemas.microsoft.com/office/drawing/2014/main" id="{A2A35E38-40DC-BD36-E668-D7397B259DDF}"/>
              </a:ext>
            </a:extLst>
          </p:cNvPr>
          <p:cNvSpPr/>
          <p:nvPr/>
        </p:nvSpPr>
        <p:spPr>
          <a:xfrm>
            <a:off x="6365063" y="2394149"/>
            <a:ext cx="3267886" cy="342554"/>
          </a:xfrm>
          <a:prstGeom prst="rect">
            <a:avLst/>
          </a:prstGeom>
          <a:solidFill>
            <a:schemeClr val="bg1"/>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lIns="72000" tIns="36000" rIns="72000" bIns="36000" rtlCol="0" anchor="t" anchorCtr="0"/>
          <a:lstStyle/>
          <a:p>
            <a:pPr marL="171450" indent="-171450">
              <a:buFont typeface="Arial" panose="020B0604020202020204" pitchFamily="34" charset="0"/>
              <a:buChar char="•"/>
            </a:pPr>
            <a:r>
              <a:rPr lang="en-US" altLang="ja-JP" sz="1050" b="1" dirty="0"/>
              <a:t>ORPHE</a:t>
            </a:r>
          </a:p>
          <a:p>
            <a:pPr marL="361950" lvl="1" indent="-171450">
              <a:buFont typeface="Yu Gothic UI" panose="020B0500000000000000" pitchFamily="50" charset="-128"/>
              <a:buChar char="–"/>
            </a:pPr>
            <a:r>
              <a:rPr lang="ja-JP" altLang="en-US" sz="900" dirty="0"/>
              <a:t>医療データ提供にかかるインセンティブ支払</a:t>
            </a:r>
            <a:endParaRPr lang="en-US" altLang="ja-JP" sz="900" dirty="0"/>
          </a:p>
        </p:txBody>
      </p:sp>
      <p:sp>
        <p:nvSpPr>
          <p:cNvPr id="41" name="正方形/長方形 40">
            <a:extLst>
              <a:ext uri="{FF2B5EF4-FFF2-40B4-BE49-F238E27FC236}">
                <a16:creationId xmlns:a16="http://schemas.microsoft.com/office/drawing/2014/main" id="{F0E41E1D-F74E-4DE3-C693-C12452C23F25}"/>
              </a:ext>
            </a:extLst>
          </p:cNvPr>
          <p:cNvSpPr/>
          <p:nvPr/>
        </p:nvSpPr>
        <p:spPr>
          <a:xfrm>
            <a:off x="6365063" y="2792069"/>
            <a:ext cx="3267886" cy="579415"/>
          </a:xfrm>
          <a:prstGeom prst="rect">
            <a:avLst/>
          </a:prstGeom>
          <a:solidFill>
            <a:schemeClr val="bg1"/>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lIns="72000" tIns="36000" rIns="72000" bIns="36000" rtlCol="0" anchor="t" anchorCtr="0"/>
          <a:lstStyle/>
          <a:p>
            <a:pPr marL="171450" indent="-171450">
              <a:buFont typeface="Arial" panose="020B0604020202020204" pitchFamily="34" charset="0"/>
              <a:buChar char="•"/>
            </a:pPr>
            <a:r>
              <a:rPr lang="en-US" altLang="ja-JP" sz="1050" b="1" dirty="0"/>
              <a:t>DNP (</a:t>
            </a:r>
            <a:r>
              <a:rPr lang="ja-JP" altLang="en-US" sz="1050" b="1" dirty="0"/>
              <a:t>共助トラストエコシステム運営者</a:t>
            </a:r>
            <a:r>
              <a:rPr lang="en-US" altLang="ja-JP" sz="1050" b="1" dirty="0"/>
              <a:t>)</a:t>
            </a:r>
            <a:r>
              <a:rPr lang="ja-JP" altLang="en-US" sz="1050" b="1" dirty="0"/>
              <a:t>、</a:t>
            </a:r>
            <a:br>
              <a:rPr lang="en-US" altLang="ja-JP" sz="1050" b="1" dirty="0"/>
            </a:br>
            <a:r>
              <a:rPr lang="en-US" altLang="ja-JP" sz="1050" b="1" dirty="0"/>
              <a:t>OP CIP</a:t>
            </a:r>
            <a:r>
              <a:rPr lang="ja-JP" altLang="en-US" sz="1050" b="1" dirty="0"/>
              <a:t> </a:t>
            </a:r>
            <a:r>
              <a:rPr lang="en-US" altLang="ja-JP" sz="1050" b="1" dirty="0"/>
              <a:t>(JIQDAQ)</a:t>
            </a:r>
          </a:p>
          <a:p>
            <a:pPr marL="357188" lvl="1" indent="-171450">
              <a:buFont typeface="Yu Gothic UI" panose="020B0500000000000000" pitchFamily="50" charset="-128"/>
              <a:buChar char="–"/>
            </a:pPr>
            <a:r>
              <a:rPr lang="ja-JP" altLang="en-US" sz="900" dirty="0"/>
              <a:t>事業者登録</a:t>
            </a:r>
            <a:r>
              <a:rPr lang="en-US" altLang="ja-JP" sz="900" dirty="0"/>
              <a:t>(</a:t>
            </a:r>
            <a:r>
              <a:rPr lang="ja-JP" altLang="en-US" sz="900" dirty="0"/>
              <a:t>トラストリスト</a:t>
            </a:r>
            <a:r>
              <a:rPr lang="en-US" altLang="ja-JP" sz="900" dirty="0"/>
              <a:t>)</a:t>
            </a:r>
            <a:r>
              <a:rPr lang="ja-JP" altLang="en-US" sz="900" dirty="0"/>
              <a:t>手数料</a:t>
            </a:r>
            <a:endParaRPr lang="en-US" altLang="ja-JP" sz="1050" b="1" dirty="0"/>
          </a:p>
        </p:txBody>
      </p:sp>
      <p:sp>
        <p:nvSpPr>
          <p:cNvPr id="42" name="正方形/長方形 41">
            <a:extLst>
              <a:ext uri="{FF2B5EF4-FFF2-40B4-BE49-F238E27FC236}">
                <a16:creationId xmlns:a16="http://schemas.microsoft.com/office/drawing/2014/main" id="{02052A72-0F2B-6A4F-CCE4-732F0E12918B}"/>
              </a:ext>
            </a:extLst>
          </p:cNvPr>
          <p:cNvSpPr/>
          <p:nvPr/>
        </p:nvSpPr>
        <p:spPr>
          <a:xfrm>
            <a:off x="6365063" y="3424381"/>
            <a:ext cx="3267886" cy="379047"/>
          </a:xfrm>
          <a:prstGeom prst="rect">
            <a:avLst/>
          </a:prstGeom>
          <a:solidFill>
            <a:schemeClr val="bg1"/>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lIns="72000" tIns="36000" rIns="72000" bIns="36000" rtlCol="0" anchor="t" anchorCtr="0"/>
          <a:lstStyle/>
          <a:p>
            <a:pPr marL="171450" indent="-171450">
              <a:buFont typeface="Arial" panose="020B0604020202020204" pitchFamily="34" charset="0"/>
              <a:buChar char="•"/>
            </a:pPr>
            <a:r>
              <a:rPr lang="ja-JP" altLang="en-US" sz="1050" b="1" dirty="0"/>
              <a:t>富士通</a:t>
            </a:r>
            <a:r>
              <a:rPr lang="en-US" altLang="ja-JP" sz="1050" b="1" dirty="0"/>
              <a:t>Japan</a:t>
            </a:r>
          </a:p>
          <a:p>
            <a:pPr marL="357188" lvl="1" indent="-171450">
              <a:buFont typeface="Yu Gothic UI" panose="020B0500000000000000" pitchFamily="50" charset="-128"/>
              <a:buChar char="–"/>
            </a:pPr>
            <a:r>
              <a:rPr lang="ja-JP" altLang="en-US" sz="900" dirty="0"/>
              <a:t>トラスト付与サービス利用料</a:t>
            </a:r>
          </a:p>
        </p:txBody>
      </p:sp>
      <p:sp>
        <p:nvSpPr>
          <p:cNvPr id="44" name="正方形/長方形 43">
            <a:extLst>
              <a:ext uri="{FF2B5EF4-FFF2-40B4-BE49-F238E27FC236}">
                <a16:creationId xmlns:a16="http://schemas.microsoft.com/office/drawing/2014/main" id="{E93B16EF-44E9-9DA7-446B-37073B080C31}"/>
              </a:ext>
            </a:extLst>
          </p:cNvPr>
          <p:cNvSpPr/>
          <p:nvPr/>
        </p:nvSpPr>
        <p:spPr>
          <a:xfrm>
            <a:off x="4197201" y="2792989"/>
            <a:ext cx="2101594" cy="578318"/>
          </a:xfrm>
          <a:prstGeom prst="rect">
            <a:avLst/>
          </a:prstGeom>
          <a:solidFill>
            <a:schemeClr val="bg1"/>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lIns="72000" tIns="36000" rIns="72000" bIns="36000" rtlCol="0" anchor="t" anchorCtr="0"/>
          <a:lstStyle/>
          <a:p>
            <a:pPr marL="171450" indent="-171450">
              <a:buFont typeface="Arial" panose="020B0604020202020204" pitchFamily="34" charset="0"/>
              <a:buChar char="•"/>
            </a:pPr>
            <a:r>
              <a:rPr lang="ja-JP" altLang="en-US" sz="1050" dirty="0"/>
              <a:t>ガバナンスが担保されたエコシステムに参画できること</a:t>
            </a:r>
            <a:endParaRPr lang="en-US" altLang="ja-JP" sz="1050" dirty="0"/>
          </a:p>
        </p:txBody>
      </p:sp>
      <p:sp>
        <p:nvSpPr>
          <p:cNvPr id="45" name="正方形/長方形 44">
            <a:extLst>
              <a:ext uri="{FF2B5EF4-FFF2-40B4-BE49-F238E27FC236}">
                <a16:creationId xmlns:a16="http://schemas.microsoft.com/office/drawing/2014/main" id="{CF4517AC-F5D8-9181-A795-1EBD8304651D}"/>
              </a:ext>
            </a:extLst>
          </p:cNvPr>
          <p:cNvSpPr/>
          <p:nvPr/>
        </p:nvSpPr>
        <p:spPr>
          <a:xfrm>
            <a:off x="4197201" y="3425300"/>
            <a:ext cx="2101594" cy="378329"/>
          </a:xfrm>
          <a:prstGeom prst="rect">
            <a:avLst/>
          </a:prstGeom>
          <a:solidFill>
            <a:schemeClr val="bg1"/>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lIns="72000" tIns="36000" rIns="72000" bIns="36000" rtlCol="0" anchor="t" anchorCtr="0"/>
          <a:lstStyle/>
          <a:p>
            <a:pPr marL="171450" indent="-171450">
              <a:buFont typeface="Arial" panose="020B0604020202020204" pitchFamily="34" charset="0"/>
              <a:buChar char="•"/>
            </a:pPr>
            <a:r>
              <a:rPr lang="ja-JP" altLang="en-US" sz="1050" dirty="0"/>
              <a:t>システム利用ができること</a:t>
            </a:r>
            <a:endParaRPr lang="en-US" altLang="ja-JP" sz="1050" dirty="0"/>
          </a:p>
        </p:txBody>
      </p:sp>
      <p:grpSp>
        <p:nvGrpSpPr>
          <p:cNvPr id="5" name="グループ化 4">
            <a:extLst>
              <a:ext uri="{FF2B5EF4-FFF2-40B4-BE49-F238E27FC236}">
                <a16:creationId xmlns:a16="http://schemas.microsoft.com/office/drawing/2014/main" id="{FDC1114D-DB8C-898D-C268-6422E903EABE}"/>
              </a:ext>
            </a:extLst>
          </p:cNvPr>
          <p:cNvGrpSpPr/>
          <p:nvPr/>
        </p:nvGrpSpPr>
        <p:grpSpPr>
          <a:xfrm>
            <a:off x="4202079" y="812120"/>
            <a:ext cx="2096718" cy="215444"/>
            <a:chOff x="4428042" y="812120"/>
            <a:chExt cx="3895345" cy="215444"/>
          </a:xfrm>
        </p:grpSpPr>
        <p:cxnSp>
          <p:nvCxnSpPr>
            <p:cNvPr id="23" name="直線コネクタ 22">
              <a:extLst>
                <a:ext uri="{FF2B5EF4-FFF2-40B4-BE49-F238E27FC236}">
                  <a16:creationId xmlns:a16="http://schemas.microsoft.com/office/drawing/2014/main" id="{83073524-F06C-3F65-26F1-5919A46118AE}"/>
                </a:ext>
              </a:extLst>
            </p:cNvPr>
            <p:cNvCxnSpPr/>
            <p:nvPr/>
          </p:nvCxnSpPr>
          <p:spPr>
            <a:xfrm>
              <a:off x="4428042" y="908050"/>
              <a:ext cx="3895345" cy="0"/>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6" name="テキスト ボックス 45">
              <a:extLst>
                <a:ext uri="{FF2B5EF4-FFF2-40B4-BE49-F238E27FC236}">
                  <a16:creationId xmlns:a16="http://schemas.microsoft.com/office/drawing/2014/main" id="{F5884DDE-4685-6BAD-4D78-0030FF1047BB}"/>
                </a:ext>
              </a:extLst>
            </p:cNvPr>
            <p:cNvSpPr txBox="1"/>
            <p:nvPr/>
          </p:nvSpPr>
          <p:spPr>
            <a:xfrm>
              <a:off x="5242104" y="812120"/>
              <a:ext cx="2258595" cy="215444"/>
            </a:xfrm>
            <a:prstGeom prst="rect">
              <a:avLst/>
            </a:prstGeom>
            <a:solidFill>
              <a:schemeClr val="bg1"/>
            </a:solidFill>
          </p:spPr>
          <p:txBody>
            <a:bodyPr wrap="square" lIns="0" tIns="0" rIns="0" bIns="0" rtlCol="0">
              <a:spAutoFit/>
            </a:bodyPr>
            <a:lstStyle/>
            <a:p>
              <a:pPr algn="ctr"/>
              <a:r>
                <a:rPr kumimoji="1" lang="ja-JP" altLang="en-US" sz="1400" dirty="0">
                  <a:latin typeface="+mn-ea"/>
                  <a:ea typeface="+mn-ea"/>
                </a:rPr>
                <a:t>獲得する対価</a:t>
              </a:r>
            </a:p>
          </p:txBody>
        </p:sp>
      </p:grpSp>
      <p:grpSp>
        <p:nvGrpSpPr>
          <p:cNvPr id="47" name="グループ化 46">
            <a:extLst>
              <a:ext uri="{FF2B5EF4-FFF2-40B4-BE49-F238E27FC236}">
                <a16:creationId xmlns:a16="http://schemas.microsoft.com/office/drawing/2014/main" id="{5509D3B2-072A-8CF2-DDEC-789AA972013A}"/>
              </a:ext>
            </a:extLst>
          </p:cNvPr>
          <p:cNvGrpSpPr/>
          <p:nvPr/>
        </p:nvGrpSpPr>
        <p:grpSpPr>
          <a:xfrm>
            <a:off x="6365063" y="812120"/>
            <a:ext cx="3267888" cy="215444"/>
            <a:chOff x="6989619" y="812120"/>
            <a:chExt cx="2643329" cy="215444"/>
          </a:xfrm>
        </p:grpSpPr>
        <p:cxnSp>
          <p:nvCxnSpPr>
            <p:cNvPr id="48" name="直線コネクタ 47">
              <a:extLst>
                <a:ext uri="{FF2B5EF4-FFF2-40B4-BE49-F238E27FC236}">
                  <a16:creationId xmlns:a16="http://schemas.microsoft.com/office/drawing/2014/main" id="{5107EC81-9770-C0A6-81FD-69235C4093DB}"/>
                </a:ext>
              </a:extLst>
            </p:cNvPr>
            <p:cNvCxnSpPr>
              <a:cxnSpLocks/>
            </p:cNvCxnSpPr>
            <p:nvPr/>
          </p:nvCxnSpPr>
          <p:spPr>
            <a:xfrm>
              <a:off x="6989619" y="908050"/>
              <a:ext cx="2643329" cy="0"/>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9" name="テキスト ボックス 48">
              <a:extLst>
                <a:ext uri="{FF2B5EF4-FFF2-40B4-BE49-F238E27FC236}">
                  <a16:creationId xmlns:a16="http://schemas.microsoft.com/office/drawing/2014/main" id="{DE5FCF82-D1CF-1985-AABB-A4496C3C0FA2}"/>
                </a:ext>
              </a:extLst>
            </p:cNvPr>
            <p:cNvSpPr txBox="1"/>
            <p:nvPr/>
          </p:nvSpPr>
          <p:spPr>
            <a:xfrm>
              <a:off x="7993538" y="812120"/>
              <a:ext cx="635488" cy="215444"/>
            </a:xfrm>
            <a:prstGeom prst="rect">
              <a:avLst/>
            </a:prstGeom>
            <a:solidFill>
              <a:schemeClr val="bg1"/>
            </a:solidFill>
          </p:spPr>
          <p:txBody>
            <a:bodyPr wrap="square" lIns="0" tIns="0" rIns="0" bIns="0" rtlCol="0">
              <a:spAutoFit/>
            </a:bodyPr>
            <a:lstStyle/>
            <a:p>
              <a:pPr algn="ctr"/>
              <a:r>
                <a:rPr lang="ja-JP" altLang="en-US" sz="1400" dirty="0">
                  <a:latin typeface="+mn-ea"/>
                  <a:ea typeface="+mn-ea"/>
                </a:rPr>
                <a:t>該当</a:t>
              </a:r>
              <a:r>
                <a:rPr lang="en-US" altLang="ja-JP" sz="1400" dirty="0">
                  <a:latin typeface="+mn-ea"/>
                  <a:ea typeface="+mn-ea"/>
                </a:rPr>
                <a:t>UC</a:t>
              </a:r>
              <a:endParaRPr kumimoji="1" lang="ja-JP" altLang="en-US" sz="1400" dirty="0">
                <a:latin typeface="+mn-ea"/>
                <a:ea typeface="+mn-ea"/>
              </a:endParaRPr>
            </a:p>
          </p:txBody>
        </p:sp>
      </p:grpSp>
      <p:grpSp>
        <p:nvGrpSpPr>
          <p:cNvPr id="50" name="グループ化 49">
            <a:extLst>
              <a:ext uri="{FF2B5EF4-FFF2-40B4-BE49-F238E27FC236}">
                <a16:creationId xmlns:a16="http://schemas.microsoft.com/office/drawing/2014/main" id="{568F08AE-CEA9-F4A4-D26C-5FE9BDA8B0F1}"/>
              </a:ext>
            </a:extLst>
          </p:cNvPr>
          <p:cNvGrpSpPr/>
          <p:nvPr/>
        </p:nvGrpSpPr>
        <p:grpSpPr>
          <a:xfrm>
            <a:off x="2324601" y="812120"/>
            <a:ext cx="1811215" cy="215444"/>
            <a:chOff x="4428042" y="812120"/>
            <a:chExt cx="3895345" cy="215444"/>
          </a:xfrm>
        </p:grpSpPr>
        <p:cxnSp>
          <p:nvCxnSpPr>
            <p:cNvPr id="51" name="直線コネクタ 50">
              <a:extLst>
                <a:ext uri="{FF2B5EF4-FFF2-40B4-BE49-F238E27FC236}">
                  <a16:creationId xmlns:a16="http://schemas.microsoft.com/office/drawing/2014/main" id="{8D8A7198-BEDF-2D04-4EAC-58AA6A96DE54}"/>
                </a:ext>
              </a:extLst>
            </p:cNvPr>
            <p:cNvCxnSpPr/>
            <p:nvPr/>
          </p:nvCxnSpPr>
          <p:spPr>
            <a:xfrm>
              <a:off x="4428042" y="908050"/>
              <a:ext cx="3895345" cy="0"/>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2" name="テキスト ボックス 51">
              <a:extLst>
                <a:ext uri="{FF2B5EF4-FFF2-40B4-BE49-F238E27FC236}">
                  <a16:creationId xmlns:a16="http://schemas.microsoft.com/office/drawing/2014/main" id="{04AF6BE5-F914-CF93-D16B-03F1DF021F33}"/>
                </a:ext>
              </a:extLst>
            </p:cNvPr>
            <p:cNvSpPr txBox="1"/>
            <p:nvPr/>
          </p:nvSpPr>
          <p:spPr>
            <a:xfrm>
              <a:off x="5589919" y="812120"/>
              <a:ext cx="1562960" cy="215444"/>
            </a:xfrm>
            <a:prstGeom prst="rect">
              <a:avLst/>
            </a:prstGeom>
            <a:solidFill>
              <a:schemeClr val="bg1"/>
            </a:solidFill>
          </p:spPr>
          <p:txBody>
            <a:bodyPr wrap="square" lIns="0" tIns="0" rIns="0" bIns="0" rtlCol="0">
              <a:spAutoFit/>
            </a:bodyPr>
            <a:lstStyle/>
            <a:p>
              <a:pPr algn="ctr"/>
              <a:r>
                <a:rPr kumimoji="1" lang="ja-JP" altLang="en-US" sz="1400" dirty="0">
                  <a:latin typeface="+mn-ea"/>
                  <a:ea typeface="+mn-ea"/>
                </a:rPr>
                <a:t>支払先</a:t>
              </a:r>
            </a:p>
          </p:txBody>
        </p:sp>
      </p:grpSp>
      <p:grpSp>
        <p:nvGrpSpPr>
          <p:cNvPr id="53" name="グループ化 52">
            <a:extLst>
              <a:ext uri="{FF2B5EF4-FFF2-40B4-BE49-F238E27FC236}">
                <a16:creationId xmlns:a16="http://schemas.microsoft.com/office/drawing/2014/main" id="{A8315509-B9D3-DC53-4590-C1FD709B4750}"/>
              </a:ext>
            </a:extLst>
          </p:cNvPr>
          <p:cNvGrpSpPr/>
          <p:nvPr/>
        </p:nvGrpSpPr>
        <p:grpSpPr>
          <a:xfrm>
            <a:off x="215802" y="1628023"/>
            <a:ext cx="2042447" cy="4044453"/>
            <a:chOff x="215802" y="1628023"/>
            <a:chExt cx="2042447" cy="4044453"/>
          </a:xfrm>
        </p:grpSpPr>
        <p:sp>
          <p:nvSpPr>
            <p:cNvPr id="54" name="正方形/長方形 53">
              <a:extLst>
                <a:ext uri="{FF2B5EF4-FFF2-40B4-BE49-F238E27FC236}">
                  <a16:creationId xmlns:a16="http://schemas.microsoft.com/office/drawing/2014/main" id="{FEEBD29E-EED2-E5F0-E4CE-D5107A930EBC}"/>
                </a:ext>
              </a:extLst>
            </p:cNvPr>
            <p:cNvSpPr/>
            <p:nvPr/>
          </p:nvSpPr>
          <p:spPr>
            <a:xfrm>
              <a:off x="233548" y="3605394"/>
              <a:ext cx="2024701" cy="1287123"/>
            </a:xfrm>
            <a:prstGeom prst="rect">
              <a:avLst/>
            </a:prstGeom>
            <a:solidFill>
              <a:schemeClr val="bg1">
                <a:lumMod val="95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b" anchorCtr="1"/>
            <a:lstStyle/>
            <a:p>
              <a:pPr algn="ctr"/>
              <a:r>
                <a:rPr kumimoji="1" lang="ja-JP" altLang="en-US" sz="1200" dirty="0"/>
                <a:t>エンドユーザ</a:t>
              </a:r>
              <a:endParaRPr kumimoji="1" lang="en-US" altLang="ja-JP" sz="1200" dirty="0"/>
            </a:p>
            <a:p>
              <a:pPr algn="ctr"/>
              <a:r>
                <a:rPr kumimoji="1" lang="en-US" altLang="ja-JP" sz="1200" dirty="0"/>
                <a:t>(</a:t>
              </a:r>
              <a:r>
                <a:rPr kumimoji="1" lang="ja-JP" altLang="en-US" sz="1200" dirty="0"/>
                <a:t>証明書等やり取りする主体</a:t>
              </a:r>
              <a:r>
                <a:rPr kumimoji="1" lang="en-US" altLang="ja-JP" sz="1200" dirty="0"/>
                <a:t>)</a:t>
              </a:r>
              <a:endParaRPr kumimoji="1" lang="ja-JP" altLang="en-US" sz="1200" dirty="0"/>
            </a:p>
          </p:txBody>
        </p:sp>
        <p:sp>
          <p:nvSpPr>
            <p:cNvPr id="61" name="正方形/長方形 60">
              <a:extLst>
                <a:ext uri="{FF2B5EF4-FFF2-40B4-BE49-F238E27FC236}">
                  <a16:creationId xmlns:a16="http://schemas.microsoft.com/office/drawing/2014/main" id="{3221A9D3-9324-05E7-4232-52B0AB8F7E83}"/>
                </a:ext>
              </a:extLst>
            </p:cNvPr>
            <p:cNvSpPr/>
            <p:nvPr/>
          </p:nvSpPr>
          <p:spPr>
            <a:xfrm>
              <a:off x="409543" y="2655917"/>
              <a:ext cx="1678644" cy="491186"/>
            </a:xfrm>
            <a:prstGeom prst="rect">
              <a:avLst/>
            </a:prstGeom>
            <a:solidFill>
              <a:schemeClr val="accent5">
                <a:lumMod val="20000"/>
                <a:lumOff val="80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050" dirty="0"/>
                <a:t>サービスプロバイダ</a:t>
              </a:r>
              <a:endParaRPr lang="en-US" altLang="ja-JP" sz="1050" dirty="0"/>
            </a:p>
            <a:p>
              <a:pPr algn="ctr"/>
              <a:r>
                <a:rPr kumimoji="1" lang="ja-JP" altLang="en-US" sz="1050" dirty="0"/>
                <a:t>（ウォレットプロバイダ）</a:t>
              </a:r>
            </a:p>
          </p:txBody>
        </p:sp>
        <p:sp>
          <p:nvSpPr>
            <p:cNvPr id="62" name="正方形/長方形 61">
              <a:extLst>
                <a:ext uri="{FF2B5EF4-FFF2-40B4-BE49-F238E27FC236}">
                  <a16:creationId xmlns:a16="http://schemas.microsoft.com/office/drawing/2014/main" id="{A23A8FB5-4423-1001-7E5A-DBA55EA8A1D9}"/>
                </a:ext>
              </a:extLst>
            </p:cNvPr>
            <p:cNvSpPr/>
            <p:nvPr/>
          </p:nvSpPr>
          <p:spPr>
            <a:xfrm>
              <a:off x="288115" y="3838895"/>
              <a:ext cx="467411" cy="486324"/>
            </a:xfrm>
            <a:prstGeom prst="rect">
              <a:avLst/>
            </a:prstGeom>
            <a:solidFill>
              <a:schemeClr val="accent5">
                <a:lumMod val="20000"/>
                <a:lumOff val="80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sz="1050" dirty="0"/>
                <a:t>発行者</a:t>
              </a:r>
            </a:p>
          </p:txBody>
        </p:sp>
        <p:sp>
          <p:nvSpPr>
            <p:cNvPr id="63" name="正方形/長方形 62">
              <a:extLst>
                <a:ext uri="{FF2B5EF4-FFF2-40B4-BE49-F238E27FC236}">
                  <a16:creationId xmlns:a16="http://schemas.microsoft.com/office/drawing/2014/main" id="{37BBC9FA-3479-A89E-3BC8-1F0A4E058712}"/>
                </a:ext>
              </a:extLst>
            </p:cNvPr>
            <p:cNvSpPr/>
            <p:nvPr/>
          </p:nvSpPr>
          <p:spPr>
            <a:xfrm>
              <a:off x="1015160" y="3838895"/>
              <a:ext cx="467411" cy="486324"/>
            </a:xfrm>
            <a:prstGeom prst="rect">
              <a:avLst/>
            </a:prstGeom>
            <a:solidFill>
              <a:schemeClr val="accent5">
                <a:lumMod val="20000"/>
                <a:lumOff val="80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050" dirty="0"/>
                <a:t>保有</a:t>
              </a:r>
              <a:r>
                <a:rPr kumimoji="1" lang="ja-JP" altLang="en-US" sz="1050" dirty="0"/>
                <a:t>者</a:t>
              </a:r>
            </a:p>
          </p:txBody>
        </p:sp>
        <p:sp>
          <p:nvSpPr>
            <p:cNvPr id="64" name="正方形/長方形 63">
              <a:extLst>
                <a:ext uri="{FF2B5EF4-FFF2-40B4-BE49-F238E27FC236}">
                  <a16:creationId xmlns:a16="http://schemas.microsoft.com/office/drawing/2014/main" id="{F0F300EF-6AE4-3176-9976-A12119FF986F}"/>
                </a:ext>
              </a:extLst>
            </p:cNvPr>
            <p:cNvSpPr/>
            <p:nvPr/>
          </p:nvSpPr>
          <p:spPr>
            <a:xfrm>
              <a:off x="1742206" y="3838895"/>
              <a:ext cx="467411" cy="486324"/>
            </a:xfrm>
            <a:prstGeom prst="rect">
              <a:avLst/>
            </a:prstGeom>
            <a:solidFill>
              <a:schemeClr val="accent5">
                <a:lumMod val="20000"/>
                <a:lumOff val="80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050" dirty="0"/>
                <a:t>検証</a:t>
              </a:r>
              <a:r>
                <a:rPr kumimoji="1" lang="ja-JP" altLang="en-US" sz="1050" dirty="0"/>
                <a:t>者</a:t>
              </a:r>
            </a:p>
          </p:txBody>
        </p:sp>
        <p:sp>
          <p:nvSpPr>
            <p:cNvPr id="65" name="正方形/長方形 64">
              <a:extLst>
                <a:ext uri="{FF2B5EF4-FFF2-40B4-BE49-F238E27FC236}">
                  <a16:creationId xmlns:a16="http://schemas.microsoft.com/office/drawing/2014/main" id="{50581789-C1D9-0890-E7CE-227A20F0034D}"/>
                </a:ext>
              </a:extLst>
            </p:cNvPr>
            <p:cNvSpPr/>
            <p:nvPr/>
          </p:nvSpPr>
          <p:spPr>
            <a:xfrm>
              <a:off x="409543" y="5265825"/>
              <a:ext cx="1678644" cy="406651"/>
            </a:xfrm>
            <a:prstGeom prst="rect">
              <a:avLst/>
            </a:prstGeom>
            <a:solidFill>
              <a:schemeClr val="accent5">
                <a:lumMod val="20000"/>
                <a:lumOff val="80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050" dirty="0"/>
                <a:t>業界団体</a:t>
              </a:r>
              <a:r>
                <a:rPr lang="en-US" altLang="ja-JP" sz="1050" dirty="0"/>
                <a:t>/</a:t>
              </a:r>
            </a:p>
            <a:p>
              <a:pPr algn="ctr"/>
              <a:r>
                <a:rPr lang="ja-JP" altLang="en-US" sz="1050" dirty="0"/>
                <a:t>ガバナンス運営者</a:t>
              </a:r>
              <a:endParaRPr lang="en-US" altLang="ja-JP" sz="1050" dirty="0"/>
            </a:p>
          </p:txBody>
        </p:sp>
        <p:sp>
          <p:nvSpPr>
            <p:cNvPr id="66" name="正方形/長方形 65">
              <a:extLst>
                <a:ext uri="{FF2B5EF4-FFF2-40B4-BE49-F238E27FC236}">
                  <a16:creationId xmlns:a16="http://schemas.microsoft.com/office/drawing/2014/main" id="{A99D06A9-5B21-E437-5475-C0286BC3C66A}"/>
                </a:ext>
              </a:extLst>
            </p:cNvPr>
            <p:cNvSpPr/>
            <p:nvPr/>
          </p:nvSpPr>
          <p:spPr>
            <a:xfrm>
              <a:off x="409543" y="1628023"/>
              <a:ext cx="1678644" cy="542576"/>
            </a:xfrm>
            <a:prstGeom prst="rect">
              <a:avLst/>
            </a:prstGeom>
            <a:solidFill>
              <a:schemeClr val="accent5">
                <a:lumMod val="20000"/>
                <a:lumOff val="80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sz="1050" dirty="0"/>
                <a:t>システムベンダ</a:t>
              </a:r>
            </a:p>
          </p:txBody>
        </p:sp>
        <p:sp>
          <p:nvSpPr>
            <p:cNvPr id="67" name="楕円 66">
              <a:extLst>
                <a:ext uri="{FF2B5EF4-FFF2-40B4-BE49-F238E27FC236}">
                  <a16:creationId xmlns:a16="http://schemas.microsoft.com/office/drawing/2014/main" id="{24BBF2C3-03AA-43B3-A03B-6F908DF73D61}"/>
                </a:ext>
              </a:extLst>
            </p:cNvPr>
            <p:cNvSpPr/>
            <p:nvPr/>
          </p:nvSpPr>
          <p:spPr>
            <a:xfrm>
              <a:off x="215802" y="3747964"/>
              <a:ext cx="246887" cy="246887"/>
            </a:xfrm>
            <a:prstGeom prst="ellipse">
              <a:avLst/>
            </a:prstGeom>
            <a:solidFill>
              <a:schemeClr val="accent2"/>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200" b="1" dirty="0">
                  <a:solidFill>
                    <a:schemeClr val="bg1"/>
                  </a:solidFill>
                </a:rPr>
                <a:t>１</a:t>
              </a:r>
            </a:p>
          </p:txBody>
        </p:sp>
        <p:sp>
          <p:nvSpPr>
            <p:cNvPr id="68" name="楕円 67">
              <a:extLst>
                <a:ext uri="{FF2B5EF4-FFF2-40B4-BE49-F238E27FC236}">
                  <a16:creationId xmlns:a16="http://schemas.microsoft.com/office/drawing/2014/main" id="{004A8485-74D7-D369-C4C8-9C03B582BCD0}"/>
                </a:ext>
              </a:extLst>
            </p:cNvPr>
            <p:cNvSpPr/>
            <p:nvPr/>
          </p:nvSpPr>
          <p:spPr>
            <a:xfrm>
              <a:off x="942848" y="3747964"/>
              <a:ext cx="246887" cy="246887"/>
            </a:xfrm>
            <a:prstGeom prst="ellipse">
              <a:avLst/>
            </a:prstGeom>
            <a:solidFill>
              <a:srgbClr val="43B02A"/>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200" b="1" dirty="0">
                  <a:solidFill>
                    <a:schemeClr val="bg1"/>
                  </a:solidFill>
                </a:rPr>
                <a:t>2</a:t>
              </a:r>
              <a:endParaRPr lang="ja-JP" altLang="en-US" sz="1200" b="1" dirty="0">
                <a:solidFill>
                  <a:schemeClr val="bg1"/>
                </a:solidFill>
              </a:endParaRPr>
            </a:p>
          </p:txBody>
        </p:sp>
        <p:sp>
          <p:nvSpPr>
            <p:cNvPr id="69" name="楕円 68">
              <a:extLst>
                <a:ext uri="{FF2B5EF4-FFF2-40B4-BE49-F238E27FC236}">
                  <a16:creationId xmlns:a16="http://schemas.microsoft.com/office/drawing/2014/main" id="{B832D05B-702B-2A02-093F-A83DC1562875}"/>
                </a:ext>
              </a:extLst>
            </p:cNvPr>
            <p:cNvSpPr/>
            <p:nvPr/>
          </p:nvSpPr>
          <p:spPr>
            <a:xfrm>
              <a:off x="1676746" y="3747964"/>
              <a:ext cx="246887" cy="246887"/>
            </a:xfrm>
            <a:prstGeom prst="ellipse">
              <a:avLst/>
            </a:prstGeom>
            <a:solidFill>
              <a:schemeClr val="accent3"/>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200" b="1" dirty="0">
                  <a:solidFill>
                    <a:schemeClr val="bg1"/>
                  </a:solidFill>
                </a:rPr>
                <a:t>3</a:t>
              </a:r>
              <a:endParaRPr lang="ja-JP" altLang="en-US" sz="1200" b="1" dirty="0">
                <a:solidFill>
                  <a:schemeClr val="bg1"/>
                </a:solidFill>
              </a:endParaRPr>
            </a:p>
          </p:txBody>
        </p:sp>
        <p:sp>
          <p:nvSpPr>
            <p:cNvPr id="70" name="楕円 69">
              <a:extLst>
                <a:ext uri="{FF2B5EF4-FFF2-40B4-BE49-F238E27FC236}">
                  <a16:creationId xmlns:a16="http://schemas.microsoft.com/office/drawing/2014/main" id="{AD783D7B-57D3-B9F4-098F-CE37EB339E25}"/>
                </a:ext>
              </a:extLst>
            </p:cNvPr>
            <p:cNvSpPr/>
            <p:nvPr/>
          </p:nvSpPr>
          <p:spPr>
            <a:xfrm>
              <a:off x="330960" y="2579828"/>
              <a:ext cx="246887" cy="246887"/>
            </a:xfrm>
            <a:prstGeom prst="ellipse">
              <a:avLst/>
            </a:prstGeom>
            <a:solidFill>
              <a:schemeClr val="accent6"/>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200" b="1" dirty="0">
                  <a:solidFill>
                    <a:schemeClr val="bg1"/>
                  </a:solidFill>
                </a:rPr>
                <a:t>5</a:t>
              </a:r>
              <a:endParaRPr lang="ja-JP" altLang="en-US" sz="1200" b="1" dirty="0">
                <a:solidFill>
                  <a:schemeClr val="bg1"/>
                </a:solidFill>
              </a:endParaRPr>
            </a:p>
          </p:txBody>
        </p:sp>
        <p:cxnSp>
          <p:nvCxnSpPr>
            <p:cNvPr id="71" name="直線矢印コネクタ 70">
              <a:extLst>
                <a:ext uri="{FF2B5EF4-FFF2-40B4-BE49-F238E27FC236}">
                  <a16:creationId xmlns:a16="http://schemas.microsoft.com/office/drawing/2014/main" id="{DCF4A8A1-134A-3A71-F1B1-23457F2D9CA7}"/>
                </a:ext>
              </a:extLst>
            </p:cNvPr>
            <p:cNvCxnSpPr>
              <a:cxnSpLocks/>
              <a:stCxn id="66" idx="2"/>
              <a:endCxn id="61" idx="0"/>
            </p:cNvCxnSpPr>
            <p:nvPr/>
          </p:nvCxnSpPr>
          <p:spPr>
            <a:xfrm>
              <a:off x="1248865" y="2170599"/>
              <a:ext cx="0" cy="485318"/>
            </a:xfrm>
            <a:prstGeom prst="straightConnector1">
              <a:avLst/>
            </a:prstGeom>
            <a:ln w="127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72" name="テキスト ボックス 71">
              <a:extLst>
                <a:ext uri="{FF2B5EF4-FFF2-40B4-BE49-F238E27FC236}">
                  <a16:creationId xmlns:a16="http://schemas.microsoft.com/office/drawing/2014/main" id="{2C89FE76-09AF-D4EB-D367-93C522B35D0B}"/>
                </a:ext>
              </a:extLst>
            </p:cNvPr>
            <p:cNvSpPr txBox="1"/>
            <p:nvPr/>
          </p:nvSpPr>
          <p:spPr>
            <a:xfrm>
              <a:off x="1313442" y="2305492"/>
              <a:ext cx="923901" cy="307777"/>
            </a:xfrm>
            <a:prstGeom prst="rect">
              <a:avLst/>
            </a:prstGeom>
            <a:noFill/>
          </p:spPr>
          <p:txBody>
            <a:bodyPr wrap="square" lIns="0" tIns="0" rIns="0" bIns="0" rtlCol="0">
              <a:spAutoFit/>
            </a:bodyPr>
            <a:lstStyle/>
            <a:p>
              <a:r>
                <a:rPr kumimoji="1" lang="en-US" altLang="ja-JP" sz="1000" dirty="0">
                  <a:latin typeface="+mn-ea"/>
                  <a:ea typeface="+mn-ea"/>
                </a:rPr>
                <a:t>SDK</a:t>
              </a:r>
              <a:r>
                <a:rPr kumimoji="1" lang="ja-JP" altLang="en-US" sz="1000" dirty="0">
                  <a:latin typeface="+mn-ea"/>
                  <a:ea typeface="+mn-ea"/>
                </a:rPr>
                <a:t>・</a:t>
              </a:r>
              <a:r>
                <a:rPr kumimoji="1" lang="en-US" altLang="ja-JP" sz="1000" dirty="0">
                  <a:latin typeface="+mn-ea"/>
                  <a:ea typeface="+mn-ea"/>
                </a:rPr>
                <a:t>API</a:t>
              </a:r>
              <a:r>
                <a:rPr lang="ja-JP" altLang="en-US" sz="1000" dirty="0">
                  <a:latin typeface="+mn-ea"/>
                  <a:ea typeface="+mn-ea"/>
                </a:rPr>
                <a:t>等</a:t>
              </a:r>
              <a:endParaRPr lang="en-US" altLang="ja-JP" sz="1000" dirty="0">
                <a:latin typeface="+mn-ea"/>
                <a:ea typeface="+mn-ea"/>
              </a:endParaRPr>
            </a:p>
            <a:p>
              <a:r>
                <a:rPr kumimoji="1" lang="ja-JP" altLang="en-US" sz="1000" dirty="0">
                  <a:latin typeface="+mn-ea"/>
                  <a:ea typeface="+mn-ea"/>
                </a:rPr>
                <a:t>提供</a:t>
              </a:r>
            </a:p>
          </p:txBody>
        </p:sp>
        <p:sp>
          <p:nvSpPr>
            <p:cNvPr id="73" name="テキスト ボックス 72">
              <a:extLst>
                <a:ext uri="{FF2B5EF4-FFF2-40B4-BE49-F238E27FC236}">
                  <a16:creationId xmlns:a16="http://schemas.microsoft.com/office/drawing/2014/main" id="{03DF483F-C363-5C76-1F1A-C46856AB2641}"/>
                </a:ext>
              </a:extLst>
            </p:cNvPr>
            <p:cNvSpPr txBox="1"/>
            <p:nvPr/>
          </p:nvSpPr>
          <p:spPr>
            <a:xfrm>
              <a:off x="1355149" y="3209107"/>
              <a:ext cx="780663" cy="307777"/>
            </a:xfrm>
            <a:prstGeom prst="rect">
              <a:avLst/>
            </a:prstGeom>
            <a:noFill/>
          </p:spPr>
          <p:txBody>
            <a:bodyPr wrap="none" lIns="0" tIns="0" rIns="0" bIns="0" rtlCol="0">
              <a:spAutoFit/>
            </a:bodyPr>
            <a:lstStyle/>
            <a:p>
              <a:r>
                <a:rPr lang="ja-JP" altLang="en-US" sz="1000" dirty="0">
                  <a:latin typeface="+mn-ea"/>
                  <a:ea typeface="+mn-ea"/>
                </a:rPr>
                <a:t>ウォレット・</a:t>
              </a:r>
              <a:endParaRPr lang="en-US" altLang="ja-JP" sz="1000" dirty="0">
                <a:latin typeface="+mn-ea"/>
                <a:ea typeface="+mn-ea"/>
              </a:endParaRPr>
            </a:p>
            <a:p>
              <a:r>
                <a:rPr lang="ja-JP" altLang="en-US" sz="1000" dirty="0">
                  <a:latin typeface="+mn-ea"/>
                  <a:ea typeface="+mn-ea"/>
                </a:rPr>
                <a:t>システム等提供</a:t>
              </a:r>
              <a:endParaRPr kumimoji="1" lang="ja-JP" altLang="en-US" sz="1000" dirty="0">
                <a:latin typeface="+mn-ea"/>
                <a:ea typeface="+mn-ea"/>
              </a:endParaRPr>
            </a:p>
          </p:txBody>
        </p:sp>
        <p:cxnSp>
          <p:nvCxnSpPr>
            <p:cNvPr id="74" name="直線矢印コネクタ 73">
              <a:extLst>
                <a:ext uri="{FF2B5EF4-FFF2-40B4-BE49-F238E27FC236}">
                  <a16:creationId xmlns:a16="http://schemas.microsoft.com/office/drawing/2014/main" id="{B0BD4A9D-BC5A-81AA-A6AC-96B5456C154B}"/>
                </a:ext>
              </a:extLst>
            </p:cNvPr>
            <p:cNvCxnSpPr>
              <a:cxnSpLocks/>
              <a:stCxn id="61" idx="2"/>
              <a:endCxn id="54" idx="0"/>
            </p:cNvCxnSpPr>
            <p:nvPr/>
          </p:nvCxnSpPr>
          <p:spPr>
            <a:xfrm flipH="1">
              <a:off x="1245899" y="3147103"/>
              <a:ext cx="2966" cy="458291"/>
            </a:xfrm>
            <a:prstGeom prst="straightConnector1">
              <a:avLst/>
            </a:prstGeom>
            <a:ln w="127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75" name="直線矢印コネクタ 74">
              <a:extLst>
                <a:ext uri="{FF2B5EF4-FFF2-40B4-BE49-F238E27FC236}">
                  <a16:creationId xmlns:a16="http://schemas.microsoft.com/office/drawing/2014/main" id="{82F354EE-DE97-E169-01B9-63FE1F1E73C0}"/>
                </a:ext>
              </a:extLst>
            </p:cNvPr>
            <p:cNvCxnSpPr>
              <a:stCxn id="62" idx="3"/>
              <a:endCxn id="63" idx="1"/>
            </p:cNvCxnSpPr>
            <p:nvPr/>
          </p:nvCxnSpPr>
          <p:spPr>
            <a:xfrm>
              <a:off x="755526" y="4082057"/>
              <a:ext cx="259634" cy="0"/>
            </a:xfrm>
            <a:prstGeom prst="straightConnector1">
              <a:avLst/>
            </a:prstGeom>
            <a:ln w="127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76" name="直線矢印コネクタ 75">
              <a:extLst>
                <a:ext uri="{FF2B5EF4-FFF2-40B4-BE49-F238E27FC236}">
                  <a16:creationId xmlns:a16="http://schemas.microsoft.com/office/drawing/2014/main" id="{35F8FB1D-6D80-C088-07C9-D73887819F7C}"/>
                </a:ext>
              </a:extLst>
            </p:cNvPr>
            <p:cNvCxnSpPr>
              <a:cxnSpLocks/>
              <a:stCxn id="63" idx="3"/>
              <a:endCxn id="64" idx="1"/>
            </p:cNvCxnSpPr>
            <p:nvPr/>
          </p:nvCxnSpPr>
          <p:spPr>
            <a:xfrm>
              <a:off x="1482571" y="4082057"/>
              <a:ext cx="259635" cy="0"/>
            </a:xfrm>
            <a:prstGeom prst="straightConnector1">
              <a:avLst/>
            </a:prstGeom>
            <a:ln w="127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77" name="テキスト ボックス 76">
              <a:extLst>
                <a:ext uri="{FF2B5EF4-FFF2-40B4-BE49-F238E27FC236}">
                  <a16:creationId xmlns:a16="http://schemas.microsoft.com/office/drawing/2014/main" id="{D83E024D-4614-3776-B492-0CDE7AB53AF1}"/>
                </a:ext>
              </a:extLst>
            </p:cNvPr>
            <p:cNvSpPr txBox="1"/>
            <p:nvPr/>
          </p:nvSpPr>
          <p:spPr>
            <a:xfrm>
              <a:off x="760219" y="4151408"/>
              <a:ext cx="256480" cy="153888"/>
            </a:xfrm>
            <a:prstGeom prst="rect">
              <a:avLst/>
            </a:prstGeom>
            <a:noFill/>
          </p:spPr>
          <p:txBody>
            <a:bodyPr wrap="none" lIns="0" tIns="0" rIns="0" bIns="0" rtlCol="0">
              <a:spAutoFit/>
            </a:bodyPr>
            <a:lstStyle/>
            <a:p>
              <a:r>
                <a:rPr kumimoji="1" lang="ja-JP" altLang="en-US" sz="1000" dirty="0">
                  <a:latin typeface="+mn-ea"/>
                  <a:ea typeface="+mn-ea"/>
                </a:rPr>
                <a:t>発行</a:t>
              </a:r>
            </a:p>
          </p:txBody>
        </p:sp>
        <p:sp>
          <p:nvSpPr>
            <p:cNvPr id="78" name="テキスト ボックス 77">
              <a:extLst>
                <a:ext uri="{FF2B5EF4-FFF2-40B4-BE49-F238E27FC236}">
                  <a16:creationId xmlns:a16="http://schemas.microsoft.com/office/drawing/2014/main" id="{D7520EF4-B59B-EA9F-4912-6B3D1D6670DB}"/>
                </a:ext>
              </a:extLst>
            </p:cNvPr>
            <p:cNvSpPr txBox="1"/>
            <p:nvPr/>
          </p:nvSpPr>
          <p:spPr>
            <a:xfrm>
              <a:off x="1491677" y="4135584"/>
              <a:ext cx="256480" cy="153888"/>
            </a:xfrm>
            <a:prstGeom prst="rect">
              <a:avLst/>
            </a:prstGeom>
            <a:noFill/>
          </p:spPr>
          <p:txBody>
            <a:bodyPr wrap="none" lIns="0" tIns="0" rIns="0" bIns="0" rtlCol="0">
              <a:spAutoFit/>
            </a:bodyPr>
            <a:lstStyle/>
            <a:p>
              <a:r>
                <a:rPr kumimoji="1" lang="ja-JP" altLang="en-US" sz="1000" dirty="0">
                  <a:latin typeface="+mn-ea"/>
                  <a:ea typeface="+mn-ea"/>
                </a:rPr>
                <a:t>検証</a:t>
              </a:r>
            </a:p>
          </p:txBody>
        </p:sp>
        <p:cxnSp>
          <p:nvCxnSpPr>
            <p:cNvPr id="79" name="直線矢印コネクタ 78">
              <a:extLst>
                <a:ext uri="{FF2B5EF4-FFF2-40B4-BE49-F238E27FC236}">
                  <a16:creationId xmlns:a16="http://schemas.microsoft.com/office/drawing/2014/main" id="{6AE8B7F0-E75A-CCEE-FFD4-81A184FEB27C}"/>
                </a:ext>
              </a:extLst>
            </p:cNvPr>
            <p:cNvCxnSpPr>
              <a:cxnSpLocks/>
              <a:stCxn id="65" idx="0"/>
              <a:endCxn id="54" idx="2"/>
            </p:cNvCxnSpPr>
            <p:nvPr/>
          </p:nvCxnSpPr>
          <p:spPr>
            <a:xfrm flipH="1" flipV="1">
              <a:off x="1245899" y="4892517"/>
              <a:ext cx="2966" cy="373308"/>
            </a:xfrm>
            <a:prstGeom prst="straightConnector1">
              <a:avLst/>
            </a:prstGeom>
            <a:ln w="127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80" name="テキスト ボックス 79">
              <a:extLst>
                <a:ext uri="{FF2B5EF4-FFF2-40B4-BE49-F238E27FC236}">
                  <a16:creationId xmlns:a16="http://schemas.microsoft.com/office/drawing/2014/main" id="{C0557015-8BCA-2A85-E5A0-5B9BAAC1F068}"/>
                </a:ext>
              </a:extLst>
            </p:cNvPr>
            <p:cNvSpPr txBox="1"/>
            <p:nvPr/>
          </p:nvSpPr>
          <p:spPr>
            <a:xfrm>
              <a:off x="1327537" y="5045768"/>
              <a:ext cx="780663" cy="153888"/>
            </a:xfrm>
            <a:prstGeom prst="rect">
              <a:avLst/>
            </a:prstGeom>
            <a:noFill/>
          </p:spPr>
          <p:txBody>
            <a:bodyPr wrap="square" lIns="0" tIns="0" rIns="0" bIns="0" rtlCol="0">
              <a:spAutoFit/>
            </a:bodyPr>
            <a:lstStyle/>
            <a:p>
              <a:r>
                <a:rPr lang="ja-JP" altLang="en-US" sz="1000" dirty="0">
                  <a:latin typeface="+mn-ea"/>
                  <a:ea typeface="+mn-ea"/>
                </a:rPr>
                <a:t>ガバナンス等</a:t>
              </a:r>
              <a:endParaRPr lang="en-US" altLang="ja-JP" sz="1000" dirty="0">
                <a:latin typeface="+mn-ea"/>
                <a:ea typeface="+mn-ea"/>
              </a:endParaRPr>
            </a:p>
          </p:txBody>
        </p:sp>
        <p:sp>
          <p:nvSpPr>
            <p:cNvPr id="81" name="楕円 80">
              <a:extLst>
                <a:ext uri="{FF2B5EF4-FFF2-40B4-BE49-F238E27FC236}">
                  <a16:creationId xmlns:a16="http://schemas.microsoft.com/office/drawing/2014/main" id="{F04FA4C9-FB3E-0390-2B29-3BF6C50C7105}"/>
                </a:ext>
              </a:extLst>
            </p:cNvPr>
            <p:cNvSpPr/>
            <p:nvPr/>
          </p:nvSpPr>
          <p:spPr>
            <a:xfrm>
              <a:off x="369393" y="5159053"/>
              <a:ext cx="246887" cy="246887"/>
            </a:xfrm>
            <a:prstGeom prst="ellipse">
              <a:avLst/>
            </a:prstGeom>
            <a:solidFill>
              <a:schemeClr val="accent4"/>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200" b="1" dirty="0">
                  <a:solidFill>
                    <a:schemeClr val="bg1"/>
                  </a:solidFill>
                </a:rPr>
                <a:t>4</a:t>
              </a:r>
              <a:endParaRPr lang="ja-JP" altLang="en-US" sz="1200" b="1" dirty="0">
                <a:solidFill>
                  <a:schemeClr val="bg1"/>
                </a:solidFill>
              </a:endParaRPr>
            </a:p>
          </p:txBody>
        </p:sp>
      </p:grpSp>
      <p:sp>
        <p:nvSpPr>
          <p:cNvPr id="83" name="楕円 82">
            <a:extLst>
              <a:ext uri="{FF2B5EF4-FFF2-40B4-BE49-F238E27FC236}">
                <a16:creationId xmlns:a16="http://schemas.microsoft.com/office/drawing/2014/main" id="{24183DBF-E9C6-1B70-5C5A-3C8809998D76}"/>
              </a:ext>
            </a:extLst>
          </p:cNvPr>
          <p:cNvSpPr/>
          <p:nvPr/>
        </p:nvSpPr>
        <p:spPr>
          <a:xfrm>
            <a:off x="330960" y="1550863"/>
            <a:ext cx="246887" cy="246887"/>
          </a:xfrm>
          <a:prstGeom prst="ellipse">
            <a:avLst/>
          </a:prstGeom>
          <a:solidFill>
            <a:schemeClr val="tx2"/>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200" b="1" dirty="0">
                <a:solidFill>
                  <a:schemeClr val="bg1"/>
                </a:solidFill>
              </a:rPr>
              <a:t>6</a:t>
            </a:r>
            <a:endParaRPr lang="ja-JP" altLang="en-US" sz="1200" b="1" dirty="0">
              <a:solidFill>
                <a:schemeClr val="bg1"/>
              </a:solidFill>
            </a:endParaRPr>
          </a:p>
        </p:txBody>
      </p:sp>
      <p:sp>
        <p:nvSpPr>
          <p:cNvPr id="84" name="正方形/長方形 83">
            <a:extLst>
              <a:ext uri="{FF2B5EF4-FFF2-40B4-BE49-F238E27FC236}">
                <a16:creationId xmlns:a16="http://schemas.microsoft.com/office/drawing/2014/main" id="{1A8A7C96-8333-0ECF-8AC9-35F8270A5C6C}"/>
              </a:ext>
            </a:extLst>
          </p:cNvPr>
          <p:cNvSpPr/>
          <p:nvPr/>
        </p:nvSpPr>
        <p:spPr>
          <a:xfrm>
            <a:off x="2307650" y="4001772"/>
            <a:ext cx="7325299" cy="204601"/>
          </a:xfrm>
          <a:prstGeom prst="rect">
            <a:avLst/>
          </a:prstGeom>
          <a:solidFill>
            <a:schemeClr val="tx2">
              <a:lumMod val="20000"/>
              <a:lumOff val="80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r>
              <a:rPr lang="ja-JP" altLang="en-US" sz="1400" b="1" u="sng" dirty="0">
                <a:solidFill>
                  <a:schemeClr val="tx2"/>
                </a:solidFill>
              </a:rPr>
              <a:t>　</a:t>
            </a:r>
            <a:r>
              <a:rPr lang="en-US" altLang="ja-JP" sz="1400" b="1" u="sng" dirty="0">
                <a:solidFill>
                  <a:schemeClr val="tx2"/>
                </a:solidFill>
              </a:rPr>
              <a:t>From </a:t>
            </a:r>
            <a:r>
              <a:rPr lang="ja-JP" altLang="en-US" sz="1400" b="1" u="sng" dirty="0">
                <a:solidFill>
                  <a:schemeClr val="tx2"/>
                </a:solidFill>
              </a:rPr>
              <a:t>システムベンダ</a:t>
            </a:r>
          </a:p>
        </p:txBody>
      </p:sp>
      <p:sp>
        <p:nvSpPr>
          <p:cNvPr id="85" name="楕円 84">
            <a:extLst>
              <a:ext uri="{FF2B5EF4-FFF2-40B4-BE49-F238E27FC236}">
                <a16:creationId xmlns:a16="http://schemas.microsoft.com/office/drawing/2014/main" id="{5DCD30F9-2726-736D-799F-A81B7F4745DB}"/>
              </a:ext>
            </a:extLst>
          </p:cNvPr>
          <p:cNvSpPr/>
          <p:nvPr/>
        </p:nvSpPr>
        <p:spPr>
          <a:xfrm>
            <a:off x="2307650" y="3985225"/>
            <a:ext cx="246887" cy="246887"/>
          </a:xfrm>
          <a:prstGeom prst="ellipse">
            <a:avLst/>
          </a:prstGeom>
          <a:solidFill>
            <a:schemeClr val="tx2"/>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en-US" altLang="ja-JP" sz="1200" b="1" dirty="0">
                <a:solidFill>
                  <a:schemeClr val="bg1"/>
                </a:solidFill>
              </a:rPr>
              <a:t>6</a:t>
            </a:r>
            <a:endParaRPr kumimoji="1" lang="ja-JP" altLang="en-US" sz="1200" b="1" dirty="0">
              <a:solidFill>
                <a:schemeClr val="bg1"/>
              </a:solidFill>
            </a:endParaRPr>
          </a:p>
        </p:txBody>
      </p:sp>
      <p:sp>
        <p:nvSpPr>
          <p:cNvPr id="86" name="正方形/長方形 85">
            <a:extLst>
              <a:ext uri="{FF2B5EF4-FFF2-40B4-BE49-F238E27FC236}">
                <a16:creationId xmlns:a16="http://schemas.microsoft.com/office/drawing/2014/main" id="{49CD854F-7D85-08C4-70EA-D810BF8E1470}"/>
              </a:ext>
            </a:extLst>
          </p:cNvPr>
          <p:cNvSpPr/>
          <p:nvPr/>
        </p:nvSpPr>
        <p:spPr>
          <a:xfrm>
            <a:off x="2554537" y="4232112"/>
            <a:ext cx="6935972" cy="246887"/>
          </a:xfrm>
          <a:prstGeom prst="rect">
            <a:avLst/>
          </a:prstGeom>
          <a:solidFill>
            <a:schemeClr val="bg1">
              <a:lumMod val="75000"/>
            </a:schemeClr>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sz="1050" dirty="0"/>
              <a:t>事例なし</a:t>
            </a:r>
          </a:p>
        </p:txBody>
      </p:sp>
    </p:spTree>
    <p:extLst>
      <p:ext uri="{BB962C8B-B14F-4D97-AF65-F5344CB8AC3E}">
        <p14:creationId xmlns:p14="http://schemas.microsoft.com/office/powerpoint/2010/main" val="38478896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D2706BD-2FDC-BB70-3BB0-7834015453E3}"/>
              </a:ext>
            </a:extLst>
          </p:cNvPr>
          <p:cNvSpPr>
            <a:spLocks noGrp="1"/>
          </p:cNvSpPr>
          <p:nvPr>
            <p:ph type="title"/>
          </p:nvPr>
        </p:nvSpPr>
        <p:spPr/>
        <p:txBody>
          <a:bodyPr/>
          <a:lstStyle/>
          <a:p>
            <a:r>
              <a:rPr kumimoji="1" lang="en-US" altLang="ja-JP" dirty="0"/>
              <a:t>4.4. </a:t>
            </a:r>
            <a:r>
              <a:rPr kumimoji="1" lang="ja-JP" altLang="en-US" dirty="0"/>
              <a:t>プレイヤーマッピング</a:t>
            </a:r>
          </a:p>
        </p:txBody>
      </p:sp>
      <p:sp>
        <p:nvSpPr>
          <p:cNvPr id="73" name="テキスト プレースホルダー 2">
            <a:extLst>
              <a:ext uri="{FF2B5EF4-FFF2-40B4-BE49-F238E27FC236}">
                <a16:creationId xmlns:a16="http://schemas.microsoft.com/office/drawing/2014/main" id="{89E6360A-4E33-B8EB-337A-3607D2D929F3}"/>
              </a:ext>
            </a:extLst>
          </p:cNvPr>
          <p:cNvSpPr>
            <a:spLocks noGrp="1"/>
          </p:cNvSpPr>
          <p:nvPr>
            <p:ph type="body" sz="quarter" idx="10"/>
          </p:nvPr>
        </p:nvSpPr>
        <p:spPr>
          <a:xfrm>
            <a:off x="273050" y="188913"/>
            <a:ext cx="7848600" cy="161583"/>
          </a:xfrm>
        </p:spPr>
        <p:txBody>
          <a:bodyPr/>
          <a:lstStyle/>
          <a:p>
            <a:r>
              <a:rPr lang="en-US" altLang="ja-JP" sz="1050" dirty="0"/>
              <a:t>4.</a:t>
            </a:r>
            <a:r>
              <a:rPr lang="ja-JP" altLang="en-US" dirty="0"/>
              <a:t> 実証事業</a:t>
            </a:r>
            <a:r>
              <a:rPr lang="en-US" altLang="ja-JP" dirty="0"/>
              <a:t>‐</a:t>
            </a:r>
            <a:r>
              <a:rPr lang="ja-JP" altLang="en-US" sz="1050" dirty="0"/>
              <a:t>ビジネスモデル</a:t>
            </a:r>
            <a:endParaRPr kumimoji="1" lang="ja-JP" altLang="en-US" sz="1050" dirty="0"/>
          </a:p>
        </p:txBody>
      </p:sp>
      <p:sp>
        <p:nvSpPr>
          <p:cNvPr id="53" name="正方形/長方形 52">
            <a:extLst>
              <a:ext uri="{FF2B5EF4-FFF2-40B4-BE49-F238E27FC236}">
                <a16:creationId xmlns:a16="http://schemas.microsoft.com/office/drawing/2014/main" id="{202D2BA9-26F5-8B8F-A960-AD73143A1900}"/>
              </a:ext>
            </a:extLst>
          </p:cNvPr>
          <p:cNvSpPr/>
          <p:nvPr/>
        </p:nvSpPr>
        <p:spPr>
          <a:xfrm>
            <a:off x="2108200" y="978755"/>
            <a:ext cx="7516888" cy="232927"/>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latin typeface="+mn-ea"/>
              </a:rPr>
              <a:t>プレイヤー</a:t>
            </a:r>
          </a:p>
        </p:txBody>
      </p:sp>
      <p:sp>
        <p:nvSpPr>
          <p:cNvPr id="54" name="四角形: 角を丸くする 53">
            <a:extLst>
              <a:ext uri="{FF2B5EF4-FFF2-40B4-BE49-F238E27FC236}">
                <a16:creationId xmlns:a16="http://schemas.microsoft.com/office/drawing/2014/main" id="{082F5EAE-A947-4544-6F67-C5D0419EA79E}"/>
              </a:ext>
            </a:extLst>
          </p:cNvPr>
          <p:cNvSpPr/>
          <p:nvPr/>
        </p:nvSpPr>
        <p:spPr>
          <a:xfrm>
            <a:off x="2134627" y="1252839"/>
            <a:ext cx="7490461" cy="559529"/>
          </a:xfrm>
          <a:prstGeom prst="roundRect">
            <a:avLst/>
          </a:prstGeom>
          <a:solidFill>
            <a:schemeClr val="bg1"/>
          </a:solidFill>
          <a:ln w="1270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lIns="36000" tIns="36000" rIns="36000" bIns="36000" numCol="3" rtlCol="0" anchor="ctr"/>
          <a:lstStyle/>
          <a:p>
            <a:pPr marL="90488" indent="-90488">
              <a:buFont typeface="Arial" panose="020B0604020202020204" pitchFamily="34" charset="0"/>
              <a:buChar char="•"/>
            </a:pPr>
            <a:r>
              <a:rPr kumimoji="1" lang="en-US" altLang="ja-JP" sz="1050" b="1" dirty="0">
                <a:latin typeface="+mn-ea"/>
                <a:ea typeface="+mn-ea"/>
              </a:rPr>
              <a:t>World Wide Web Consortium (W3C)</a:t>
            </a:r>
            <a:r>
              <a:rPr lang="en-US" altLang="ja-JP" sz="1050" b="1" dirty="0">
                <a:latin typeface="+mn-ea"/>
              </a:rPr>
              <a:t> </a:t>
            </a:r>
            <a:endParaRPr kumimoji="1" lang="en-US" altLang="ja-JP" sz="1050" b="1" dirty="0">
              <a:latin typeface="+mn-ea"/>
              <a:ea typeface="+mn-ea"/>
            </a:endParaRPr>
          </a:p>
          <a:p>
            <a:pPr marL="90488" indent="-90488">
              <a:buFont typeface="Arial" panose="020B0604020202020204" pitchFamily="34" charset="0"/>
              <a:buChar char="•"/>
            </a:pPr>
            <a:r>
              <a:rPr lang="en-US" altLang="ja-JP" sz="1050" b="1" dirty="0">
                <a:latin typeface="+mn-ea"/>
                <a:ea typeface="+mn-ea"/>
              </a:rPr>
              <a:t>Decentralized Identity Foundation(DIF</a:t>
            </a:r>
            <a:r>
              <a:rPr lang="en-US" altLang="ja-JP" sz="1050" b="1" dirty="0">
                <a:latin typeface="+mn-ea"/>
              </a:rPr>
              <a:t>)</a:t>
            </a:r>
            <a:endParaRPr lang="en-US" altLang="ja-JP" sz="1050" b="1" dirty="0">
              <a:latin typeface="+mn-ea"/>
              <a:ea typeface="+mn-ea"/>
            </a:endParaRPr>
          </a:p>
          <a:p>
            <a:pPr marL="90488" indent="-90488">
              <a:buFont typeface="Arial" panose="020B0604020202020204" pitchFamily="34" charset="0"/>
              <a:buChar char="•"/>
            </a:pPr>
            <a:r>
              <a:rPr kumimoji="1" lang="en-US" altLang="ja-JP" sz="1050" b="1" dirty="0">
                <a:latin typeface="+mn-ea"/>
                <a:ea typeface="+mn-ea"/>
              </a:rPr>
              <a:t>Open Identity Exchange (OIX)</a:t>
            </a:r>
          </a:p>
          <a:p>
            <a:pPr marL="90488" indent="-90488">
              <a:buFont typeface="Arial" panose="020B0604020202020204" pitchFamily="34" charset="0"/>
              <a:buChar char="•"/>
            </a:pPr>
            <a:r>
              <a:rPr kumimoji="1" lang="en-US" altLang="ja-JP" sz="1050" b="1" dirty="0">
                <a:latin typeface="+mn-ea"/>
                <a:ea typeface="+mn-ea"/>
              </a:rPr>
              <a:t>OpenID Foundation </a:t>
            </a:r>
            <a:r>
              <a:rPr lang="en-US" altLang="ja-JP" sz="1050" b="1" dirty="0">
                <a:latin typeface="+mn-ea"/>
              </a:rPr>
              <a:t>(</a:t>
            </a:r>
            <a:r>
              <a:rPr kumimoji="1" lang="en-US" altLang="ja-JP" sz="1050" b="1" dirty="0">
                <a:latin typeface="+mn-ea"/>
                <a:ea typeface="+mn-ea"/>
              </a:rPr>
              <a:t>OIDF)</a:t>
            </a:r>
          </a:p>
          <a:p>
            <a:pPr marL="90488" indent="-90488">
              <a:buFont typeface="Arial" panose="020B0604020202020204" pitchFamily="34" charset="0"/>
              <a:buChar char="•"/>
            </a:pPr>
            <a:r>
              <a:rPr lang="en-US" altLang="ja-JP" sz="1050" b="1" dirty="0">
                <a:latin typeface="+mn-ea"/>
                <a:ea typeface="+mn-ea"/>
              </a:rPr>
              <a:t>Hyperledger </a:t>
            </a:r>
            <a:r>
              <a:rPr lang="en-US" altLang="ja-JP" sz="1050" b="1" dirty="0">
                <a:latin typeface="+mn-ea"/>
              </a:rPr>
              <a:t>Project</a:t>
            </a:r>
            <a:endParaRPr lang="en-US" altLang="ja-JP" sz="1050" b="1" dirty="0">
              <a:latin typeface="+mn-ea"/>
              <a:ea typeface="+mn-ea"/>
            </a:endParaRPr>
          </a:p>
          <a:p>
            <a:pPr marL="90488" indent="-90488">
              <a:buFont typeface="Arial" panose="020B0604020202020204" pitchFamily="34" charset="0"/>
              <a:buChar char="•"/>
            </a:pPr>
            <a:r>
              <a:rPr kumimoji="1" lang="en-US" altLang="ja-JP" sz="1050" b="1" dirty="0">
                <a:latin typeface="+mn-ea"/>
                <a:ea typeface="+mn-ea"/>
              </a:rPr>
              <a:t>Internet Engineering Task Force </a:t>
            </a:r>
            <a:r>
              <a:rPr lang="en-US" altLang="ja-JP" sz="1050" b="1" dirty="0">
                <a:latin typeface="+mn-ea"/>
              </a:rPr>
              <a:t>(</a:t>
            </a:r>
            <a:r>
              <a:rPr kumimoji="1" lang="en-US" altLang="ja-JP" sz="1050" b="1" dirty="0">
                <a:latin typeface="+mn-ea"/>
                <a:ea typeface="+mn-ea"/>
              </a:rPr>
              <a:t>IETF</a:t>
            </a:r>
            <a:r>
              <a:rPr lang="en-US" altLang="ja-JP" sz="1050" b="1" dirty="0">
                <a:latin typeface="+mn-ea"/>
              </a:rPr>
              <a:t>)</a:t>
            </a:r>
            <a:endParaRPr kumimoji="1" lang="en-US" altLang="ja-JP" sz="1050" b="1" dirty="0">
              <a:latin typeface="+mn-ea"/>
              <a:ea typeface="+mn-ea"/>
            </a:endParaRPr>
          </a:p>
          <a:p>
            <a:pPr marL="90488" indent="-90488">
              <a:buFont typeface="Arial" panose="020B0604020202020204" pitchFamily="34" charset="0"/>
              <a:buChar char="•"/>
            </a:pPr>
            <a:r>
              <a:rPr lang="en-US" altLang="ja-JP" sz="1050" b="1" dirty="0">
                <a:latin typeface="+mn-ea"/>
                <a:ea typeface="+mn-ea"/>
              </a:rPr>
              <a:t>ISO/IEC</a:t>
            </a:r>
          </a:p>
          <a:p>
            <a:pPr marL="90488" indent="-90488">
              <a:buFont typeface="Arial" panose="020B0604020202020204" pitchFamily="34" charset="0"/>
              <a:buChar char="•"/>
            </a:pPr>
            <a:r>
              <a:rPr kumimoji="1" lang="en-US" altLang="ja-JP" sz="1050" b="1" dirty="0">
                <a:latin typeface="+mn-ea"/>
                <a:ea typeface="+mn-ea"/>
              </a:rPr>
              <a:t>NIST</a:t>
            </a:r>
            <a:r>
              <a:rPr kumimoji="1" lang="ja-JP" altLang="en-US" sz="1050" b="1" dirty="0">
                <a:latin typeface="+mn-ea"/>
                <a:ea typeface="+mn-ea"/>
              </a:rPr>
              <a:t>　等</a:t>
            </a:r>
            <a:endParaRPr kumimoji="1" lang="en-US" altLang="ja-JP" sz="1050" b="1" dirty="0">
              <a:latin typeface="+mn-ea"/>
              <a:ea typeface="+mn-ea"/>
            </a:endParaRPr>
          </a:p>
        </p:txBody>
      </p:sp>
      <p:sp>
        <p:nvSpPr>
          <p:cNvPr id="55" name="四角形: 角を丸くする 54">
            <a:extLst>
              <a:ext uri="{FF2B5EF4-FFF2-40B4-BE49-F238E27FC236}">
                <a16:creationId xmlns:a16="http://schemas.microsoft.com/office/drawing/2014/main" id="{83FD603F-CD33-4133-C87B-F998F0DEE719}"/>
              </a:ext>
            </a:extLst>
          </p:cNvPr>
          <p:cNvSpPr/>
          <p:nvPr/>
        </p:nvSpPr>
        <p:spPr>
          <a:xfrm>
            <a:off x="2123063" y="1858296"/>
            <a:ext cx="6419437" cy="816585"/>
          </a:xfrm>
          <a:prstGeom prst="roundRect">
            <a:avLst/>
          </a:prstGeom>
          <a:solidFill>
            <a:schemeClr val="bg1"/>
          </a:solidFill>
          <a:ln w="1270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lIns="36000" tIns="36000" rIns="36000" bIns="36000" numCol="3" rtlCol="0" anchor="ctr"/>
          <a:lstStyle/>
          <a:p>
            <a:pPr marL="92075" indent="-92075">
              <a:buFont typeface="Arial" panose="020B0604020202020204" pitchFamily="34" charset="0"/>
              <a:buChar char="•"/>
            </a:pPr>
            <a:r>
              <a:rPr lang="en-US" altLang="ja-JP" sz="1050" b="1" dirty="0">
                <a:solidFill>
                  <a:schemeClr val="bg1">
                    <a:lumMod val="50000"/>
                  </a:schemeClr>
                </a:solidFill>
                <a:latin typeface="+mn-ea"/>
              </a:rPr>
              <a:t>CollaboGate Japan</a:t>
            </a:r>
          </a:p>
          <a:p>
            <a:pPr marL="92075" indent="-92075">
              <a:buFont typeface="Arial" panose="020B0604020202020204" pitchFamily="34" charset="0"/>
              <a:buChar char="•"/>
            </a:pPr>
            <a:r>
              <a:rPr lang="en-US" altLang="ja-JP" sz="1050" b="1" dirty="0" err="1">
                <a:solidFill>
                  <a:schemeClr val="bg1">
                    <a:lumMod val="50000"/>
                  </a:schemeClr>
                </a:solidFill>
                <a:latin typeface="+mn-ea"/>
              </a:rPr>
              <a:t>Cycaltrust</a:t>
            </a:r>
            <a:endParaRPr lang="en-US" altLang="ja-JP" sz="1050" b="1" dirty="0">
              <a:solidFill>
                <a:schemeClr val="bg1">
                  <a:lumMod val="50000"/>
                </a:schemeClr>
              </a:solidFill>
              <a:latin typeface="+mn-ea"/>
            </a:endParaRPr>
          </a:p>
          <a:p>
            <a:pPr marL="92075" indent="-92075">
              <a:buFont typeface="Arial" panose="020B0604020202020204" pitchFamily="34" charset="0"/>
              <a:buChar char="•"/>
            </a:pPr>
            <a:r>
              <a:rPr lang="ja-JP" altLang="en-US" sz="1050" b="1" dirty="0">
                <a:solidFill>
                  <a:schemeClr val="bg1">
                    <a:lumMod val="50000"/>
                  </a:schemeClr>
                </a:solidFill>
                <a:latin typeface="+mn-ea"/>
              </a:rPr>
              <a:t>アラクサラネットワークス</a:t>
            </a:r>
            <a:endParaRPr lang="en-US" altLang="ja-JP" sz="1050" b="1" dirty="0">
              <a:solidFill>
                <a:schemeClr val="bg1">
                  <a:lumMod val="50000"/>
                </a:schemeClr>
              </a:solidFill>
              <a:latin typeface="+mn-ea"/>
            </a:endParaRPr>
          </a:p>
          <a:p>
            <a:pPr marL="92075" indent="-92075">
              <a:buFont typeface="Arial" panose="020B0604020202020204" pitchFamily="34" charset="0"/>
              <a:buChar char="•"/>
            </a:pPr>
            <a:r>
              <a:rPr lang="ja-JP" altLang="en-US" sz="1050" b="1" dirty="0">
                <a:solidFill>
                  <a:schemeClr val="bg1">
                    <a:lumMod val="50000"/>
                  </a:schemeClr>
                </a:solidFill>
                <a:latin typeface="+mn-ea"/>
              </a:rPr>
              <a:t>東京大学</a:t>
            </a:r>
            <a:endParaRPr lang="en-US" altLang="ja-JP" sz="1050" b="1" dirty="0">
              <a:solidFill>
                <a:schemeClr val="bg1">
                  <a:lumMod val="50000"/>
                </a:schemeClr>
              </a:solidFill>
              <a:latin typeface="+mn-ea"/>
            </a:endParaRPr>
          </a:p>
          <a:p>
            <a:pPr marL="92075" indent="-92075">
              <a:buFont typeface="Arial" panose="020B0604020202020204" pitchFamily="34" charset="0"/>
              <a:buChar char="•"/>
            </a:pPr>
            <a:r>
              <a:rPr lang="ja-JP" altLang="en-US" sz="1050" b="1" dirty="0">
                <a:solidFill>
                  <a:schemeClr val="bg1">
                    <a:lumMod val="50000"/>
                  </a:schemeClr>
                </a:solidFill>
                <a:latin typeface="+mn-ea"/>
              </a:rPr>
              <a:t>ヤフー</a:t>
            </a:r>
            <a:endParaRPr lang="en-US" altLang="ja-JP" sz="1050" b="1" dirty="0">
              <a:solidFill>
                <a:schemeClr val="bg1">
                  <a:lumMod val="50000"/>
                </a:schemeClr>
              </a:solidFill>
              <a:latin typeface="+mn-ea"/>
            </a:endParaRPr>
          </a:p>
          <a:p>
            <a:pPr marL="92075" indent="-92075">
              <a:buFont typeface="Arial" panose="020B0604020202020204" pitchFamily="34" charset="0"/>
              <a:buChar char="•"/>
            </a:pPr>
            <a:r>
              <a:rPr lang="en-US" altLang="ja-JP" sz="1050" b="1" dirty="0">
                <a:solidFill>
                  <a:schemeClr val="accent2"/>
                </a:solidFill>
                <a:latin typeface="+mn-ea"/>
              </a:rPr>
              <a:t>Keychain</a:t>
            </a:r>
          </a:p>
          <a:p>
            <a:pPr marL="92075" indent="-92075">
              <a:buFont typeface="Arial" panose="020B0604020202020204" pitchFamily="34" charset="0"/>
              <a:buChar char="•"/>
            </a:pPr>
            <a:r>
              <a:rPr lang="ja-JP" altLang="en-US" sz="1050" b="1" dirty="0">
                <a:solidFill>
                  <a:schemeClr val="accent2"/>
                </a:solidFill>
                <a:latin typeface="+mn-ea"/>
              </a:rPr>
              <a:t>電通総研</a:t>
            </a:r>
            <a:endParaRPr lang="en-US" altLang="ja-JP" sz="1050" b="1" dirty="0">
              <a:solidFill>
                <a:schemeClr val="accent2"/>
              </a:solidFill>
              <a:latin typeface="+mn-ea"/>
            </a:endParaRPr>
          </a:p>
          <a:p>
            <a:pPr marL="92075" indent="-92075">
              <a:buFont typeface="Arial" panose="020B0604020202020204" pitchFamily="34" charset="0"/>
              <a:buChar char="•"/>
            </a:pPr>
            <a:r>
              <a:rPr lang="en-US" altLang="ja-JP" sz="1050" b="1" dirty="0">
                <a:solidFill>
                  <a:schemeClr val="accent2"/>
                </a:solidFill>
                <a:latin typeface="+mn-ea"/>
              </a:rPr>
              <a:t>BlockBase</a:t>
            </a:r>
          </a:p>
          <a:p>
            <a:pPr marL="92075" indent="-92075">
              <a:buFont typeface="Arial" panose="020B0604020202020204" pitchFamily="34" charset="0"/>
              <a:buChar char="•"/>
            </a:pPr>
            <a:r>
              <a:rPr lang="ja-JP" altLang="en-US" sz="1050" b="1" dirty="0">
                <a:solidFill>
                  <a:schemeClr val="accent2"/>
                </a:solidFill>
                <a:latin typeface="+mn-ea"/>
              </a:rPr>
              <a:t>伊藤忠テクノソリューションズ</a:t>
            </a:r>
            <a:endParaRPr lang="en-US" altLang="ja-JP" sz="1050" b="1" dirty="0">
              <a:solidFill>
                <a:schemeClr val="accent2"/>
              </a:solidFill>
              <a:latin typeface="+mn-ea"/>
            </a:endParaRPr>
          </a:p>
          <a:p>
            <a:pPr marL="92075" indent="-92075">
              <a:buFont typeface="Arial" panose="020B0604020202020204" pitchFamily="34" charset="0"/>
              <a:buChar char="•"/>
            </a:pPr>
            <a:r>
              <a:rPr lang="en-US" altLang="ja-JP" sz="1050" b="1" dirty="0">
                <a:solidFill>
                  <a:schemeClr val="accent2"/>
                </a:solidFill>
                <a:latin typeface="+mn-ea"/>
              </a:rPr>
              <a:t>Web DINO</a:t>
            </a:r>
            <a:r>
              <a:rPr lang="ja-JP" altLang="en-US" sz="1050" b="1" dirty="0">
                <a:solidFill>
                  <a:schemeClr val="accent2"/>
                </a:solidFill>
                <a:latin typeface="+mn-ea"/>
              </a:rPr>
              <a:t> </a:t>
            </a:r>
            <a:r>
              <a:rPr lang="en-US" altLang="ja-JP" sz="1050" b="1" dirty="0">
                <a:solidFill>
                  <a:schemeClr val="accent2"/>
                </a:solidFill>
                <a:latin typeface="+mn-ea"/>
              </a:rPr>
              <a:t>Japan</a:t>
            </a:r>
          </a:p>
          <a:p>
            <a:pPr marL="92075" indent="-92075">
              <a:buFont typeface="Arial" panose="020B0604020202020204" pitchFamily="34" charset="0"/>
              <a:buChar char="•"/>
            </a:pPr>
            <a:endParaRPr lang="en-US" altLang="ja-JP" sz="1050" b="1" dirty="0">
              <a:solidFill>
                <a:schemeClr val="accent2"/>
              </a:solidFill>
              <a:latin typeface="+mn-ea"/>
            </a:endParaRPr>
          </a:p>
          <a:p>
            <a:pPr marL="92075" indent="-92075">
              <a:buFont typeface="Arial" panose="020B0604020202020204" pitchFamily="34" charset="0"/>
              <a:buChar char="•"/>
            </a:pPr>
            <a:endParaRPr lang="en-US" altLang="ja-JP" sz="1050" b="1" dirty="0">
              <a:solidFill>
                <a:schemeClr val="accent2"/>
              </a:solidFill>
              <a:latin typeface="+mn-ea"/>
            </a:endParaRPr>
          </a:p>
          <a:p>
            <a:pPr marL="92075" indent="-92075">
              <a:buFont typeface="Arial" panose="020B0604020202020204" pitchFamily="34" charset="0"/>
              <a:buChar char="•"/>
            </a:pPr>
            <a:endParaRPr lang="en-US" altLang="ja-JP" sz="1050" b="1" dirty="0">
              <a:solidFill>
                <a:schemeClr val="accent2"/>
              </a:solidFill>
              <a:latin typeface="+mn-ea"/>
            </a:endParaRPr>
          </a:p>
          <a:p>
            <a:pPr marL="92075" indent="-92075">
              <a:buFont typeface="Arial" panose="020B0604020202020204" pitchFamily="34" charset="0"/>
              <a:buChar char="•"/>
            </a:pPr>
            <a:endParaRPr lang="en-US" altLang="ja-JP" sz="1050" b="1" dirty="0">
              <a:solidFill>
                <a:schemeClr val="accent2"/>
              </a:solidFill>
              <a:latin typeface="+mn-ea"/>
            </a:endParaRPr>
          </a:p>
        </p:txBody>
      </p:sp>
      <p:sp>
        <p:nvSpPr>
          <p:cNvPr id="56" name="四角形: 角を丸くする 55">
            <a:extLst>
              <a:ext uri="{FF2B5EF4-FFF2-40B4-BE49-F238E27FC236}">
                <a16:creationId xmlns:a16="http://schemas.microsoft.com/office/drawing/2014/main" id="{3BC26D7B-F479-4E01-FBF9-68CF59F09E23}"/>
              </a:ext>
            </a:extLst>
          </p:cNvPr>
          <p:cNvSpPr/>
          <p:nvPr/>
        </p:nvSpPr>
        <p:spPr>
          <a:xfrm>
            <a:off x="2123063" y="2725289"/>
            <a:ext cx="6419437" cy="816585"/>
          </a:xfrm>
          <a:prstGeom prst="roundRect">
            <a:avLst/>
          </a:prstGeom>
          <a:solidFill>
            <a:schemeClr val="bg1"/>
          </a:solidFill>
          <a:ln w="1270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lIns="36000" tIns="36000" rIns="36000" bIns="36000" numCol="3" rtlCol="0" anchor="ctr"/>
          <a:lstStyle/>
          <a:p>
            <a:pPr marL="90488" indent="-90488">
              <a:buFont typeface="Arial" panose="020B0604020202020204" pitchFamily="34" charset="0"/>
              <a:buChar char="•"/>
            </a:pPr>
            <a:r>
              <a:rPr lang="ja-JP" altLang="en-US" sz="1000" b="1" dirty="0"/>
              <a:t>メタバース事業者：</a:t>
            </a:r>
            <a:r>
              <a:rPr lang="en-US" altLang="ja-JP" sz="1000" b="1" dirty="0">
                <a:solidFill>
                  <a:schemeClr val="bg1">
                    <a:lumMod val="50000"/>
                  </a:schemeClr>
                </a:solidFill>
              </a:rPr>
              <a:t>KDDI</a:t>
            </a:r>
          </a:p>
          <a:p>
            <a:pPr marL="90488" indent="-90488">
              <a:buFont typeface="Arial" panose="020B0604020202020204" pitchFamily="34" charset="0"/>
              <a:buChar char="•"/>
            </a:pPr>
            <a:r>
              <a:rPr lang="ja-JP" altLang="en-US" sz="1000" b="1" dirty="0"/>
              <a:t>共助アプリ事業者</a:t>
            </a:r>
            <a:r>
              <a:rPr kumimoji="1" lang="ja-JP" altLang="en-US" sz="1000" b="1" dirty="0"/>
              <a:t>：</a:t>
            </a:r>
            <a:r>
              <a:rPr kumimoji="1" lang="en-US" altLang="ja-JP" sz="1000" b="1" dirty="0">
                <a:solidFill>
                  <a:schemeClr val="accent2"/>
                </a:solidFill>
              </a:rPr>
              <a:t>DNP</a:t>
            </a:r>
          </a:p>
          <a:p>
            <a:pPr marL="90488" indent="-90488">
              <a:buFont typeface="Arial" panose="020B0604020202020204" pitchFamily="34" charset="0"/>
              <a:buChar char="•"/>
            </a:pPr>
            <a:r>
              <a:rPr kumimoji="1" lang="ja-JP" altLang="en-US" sz="1000" b="1" dirty="0"/>
              <a:t>人材系事業者：</a:t>
            </a:r>
            <a:r>
              <a:rPr kumimoji="1" lang="en-US" altLang="ja-JP" sz="1000" b="1" dirty="0">
                <a:solidFill>
                  <a:schemeClr val="accent1"/>
                </a:solidFill>
              </a:rPr>
              <a:t>IGS</a:t>
            </a:r>
            <a:r>
              <a:rPr kumimoji="1" lang="ja-JP" altLang="en-US" sz="1000" b="1" dirty="0"/>
              <a:t>・</a:t>
            </a:r>
            <a:r>
              <a:rPr kumimoji="1" lang="en-US" altLang="ja-JP" sz="1000" b="1" dirty="0" err="1">
                <a:solidFill>
                  <a:schemeClr val="accent1"/>
                </a:solidFill>
              </a:rPr>
              <a:t>PitPa</a:t>
            </a:r>
            <a:r>
              <a:rPr kumimoji="1" lang="en-US" altLang="ja-JP" sz="1000" b="1" dirty="0">
                <a:solidFill>
                  <a:schemeClr val="accent1"/>
                </a:solidFill>
              </a:rPr>
              <a:t>(</a:t>
            </a:r>
            <a:r>
              <a:rPr kumimoji="1" lang="ja-JP" altLang="en-US" sz="1000" b="1" dirty="0">
                <a:solidFill>
                  <a:schemeClr val="accent1"/>
                </a:solidFill>
              </a:rPr>
              <a:t>フォースバレーコンシェルジュ</a:t>
            </a:r>
            <a:r>
              <a:rPr kumimoji="1" lang="en-US" altLang="ja-JP" sz="1000" b="1" dirty="0">
                <a:solidFill>
                  <a:schemeClr val="accent1"/>
                </a:solidFill>
              </a:rPr>
              <a:t>)</a:t>
            </a:r>
            <a:endParaRPr lang="en-US" altLang="ja-JP" sz="1000" b="1" dirty="0"/>
          </a:p>
          <a:p>
            <a:pPr marL="90488" indent="-90488">
              <a:buFont typeface="Arial" panose="020B0604020202020204" pitchFamily="34" charset="0"/>
              <a:buChar char="•"/>
            </a:pPr>
            <a:r>
              <a:rPr kumimoji="1" lang="ja-JP" altLang="en-US" sz="1000" b="1" dirty="0"/>
              <a:t>ヘルスケア事業者：</a:t>
            </a:r>
            <a:r>
              <a:rPr kumimoji="1" lang="en-US" altLang="ja-JP" sz="1000" b="1" dirty="0">
                <a:solidFill>
                  <a:schemeClr val="accent2"/>
                </a:solidFill>
              </a:rPr>
              <a:t>OROHE</a:t>
            </a:r>
            <a:r>
              <a:rPr kumimoji="1" lang="ja-JP" altLang="en-US" sz="1000" b="1" dirty="0">
                <a:solidFill>
                  <a:schemeClr val="accent2"/>
                </a:solidFill>
              </a:rPr>
              <a:t>・シミック</a:t>
            </a:r>
            <a:br>
              <a:rPr lang="en-US" altLang="ja-JP" sz="1000" b="1" dirty="0">
                <a:solidFill>
                  <a:schemeClr val="accent2"/>
                </a:solidFill>
              </a:rPr>
            </a:br>
            <a:r>
              <a:rPr lang="ja-JP" altLang="en-US" sz="1000" b="1" dirty="0"/>
              <a:t>サプライチェーン事業者：</a:t>
            </a:r>
            <a:r>
              <a:rPr lang="ja-JP" altLang="en-US" sz="1000" b="1" dirty="0">
                <a:solidFill>
                  <a:schemeClr val="bg1">
                    <a:lumMod val="50000"/>
                  </a:schemeClr>
                </a:solidFill>
              </a:rPr>
              <a:t>東芝テック</a:t>
            </a:r>
            <a:r>
              <a:rPr lang="ja-JP" altLang="en-US" sz="1000" b="1" dirty="0"/>
              <a:t>・</a:t>
            </a:r>
            <a:br>
              <a:rPr lang="en-US" altLang="ja-JP" sz="1000" b="1" dirty="0"/>
            </a:br>
            <a:r>
              <a:rPr lang="ja-JP" altLang="en-US" sz="1000" b="1" dirty="0">
                <a:solidFill>
                  <a:schemeClr val="bg1">
                    <a:lumMod val="50000"/>
                  </a:schemeClr>
                </a:solidFill>
              </a:rPr>
              <a:t>ヤンマーホールディングス</a:t>
            </a:r>
            <a:r>
              <a:rPr lang="ja-JP" altLang="en-US" sz="1000" b="1" dirty="0"/>
              <a:t>・</a:t>
            </a:r>
            <a:r>
              <a:rPr lang="en-US" altLang="ja-JP" sz="1000" b="1" dirty="0">
                <a:solidFill>
                  <a:schemeClr val="accent1"/>
                </a:solidFill>
              </a:rPr>
              <a:t>CMP</a:t>
            </a:r>
            <a:r>
              <a:rPr lang="ja-JP" altLang="en-US" sz="1000" b="1" dirty="0">
                <a:solidFill>
                  <a:schemeClr val="accent1"/>
                </a:solidFill>
              </a:rPr>
              <a:t>（みずほ</a:t>
            </a:r>
            <a:r>
              <a:rPr lang="en-US" altLang="ja-JP" sz="1000" b="1" dirty="0">
                <a:solidFill>
                  <a:schemeClr val="accent1"/>
                </a:solidFill>
              </a:rPr>
              <a:t>R&amp;T</a:t>
            </a:r>
            <a:r>
              <a:rPr lang="ja-JP" altLang="en-US" sz="1000" b="1" dirty="0">
                <a:solidFill>
                  <a:schemeClr val="accent1"/>
                </a:solidFill>
              </a:rPr>
              <a:t>）</a:t>
            </a:r>
            <a:endParaRPr lang="en-US" altLang="ja-JP" sz="1000" b="1" dirty="0">
              <a:solidFill>
                <a:schemeClr val="accent1"/>
              </a:solidFill>
            </a:endParaRPr>
          </a:p>
          <a:p>
            <a:pPr marL="90488" indent="-90488">
              <a:buFont typeface="Arial" panose="020B0604020202020204" pitchFamily="34" charset="0"/>
              <a:buChar char="•"/>
            </a:pPr>
            <a:r>
              <a:rPr kumimoji="1" lang="ja-JP" altLang="en-US" sz="1000" b="1" dirty="0"/>
              <a:t>金融：</a:t>
            </a:r>
            <a:r>
              <a:rPr kumimoji="1" lang="ja-JP" altLang="en-US" sz="1000" b="1" dirty="0">
                <a:solidFill>
                  <a:schemeClr val="accent1"/>
                </a:solidFill>
              </a:rPr>
              <a:t>アクシオン</a:t>
            </a:r>
            <a:endParaRPr kumimoji="1" lang="en-US" altLang="ja-JP" sz="1000" b="1" dirty="0">
              <a:solidFill>
                <a:schemeClr val="accent1"/>
              </a:solidFill>
            </a:endParaRPr>
          </a:p>
          <a:p>
            <a:pPr marL="90488" indent="-90488">
              <a:buFont typeface="Arial" panose="020B0604020202020204" pitchFamily="34" charset="0"/>
              <a:buChar char="•"/>
            </a:pPr>
            <a:r>
              <a:rPr kumimoji="1" lang="ja-JP" altLang="en-US" sz="1000" b="1" dirty="0"/>
              <a:t>行政手続：</a:t>
            </a:r>
            <a:r>
              <a:rPr kumimoji="1" lang="ja-JP" altLang="en-US" sz="1000" b="1" dirty="0">
                <a:solidFill>
                  <a:schemeClr val="accent2"/>
                </a:solidFill>
              </a:rPr>
              <a:t>行政機関</a:t>
            </a:r>
            <a:r>
              <a:rPr kumimoji="1" lang="en-US" altLang="ja-JP" sz="1000" b="1" dirty="0">
                <a:solidFill>
                  <a:schemeClr val="accent2"/>
                </a:solidFill>
              </a:rPr>
              <a:t>(JISA</a:t>
            </a:r>
            <a:r>
              <a:rPr lang="ja-JP" altLang="en-US" sz="1000" b="1" dirty="0">
                <a:solidFill>
                  <a:schemeClr val="accent2"/>
                </a:solidFill>
              </a:rPr>
              <a:t>支援</a:t>
            </a:r>
            <a:r>
              <a:rPr kumimoji="1" lang="en-US" altLang="ja-JP" sz="1000" b="1" dirty="0">
                <a:solidFill>
                  <a:schemeClr val="accent2"/>
                </a:solidFill>
              </a:rPr>
              <a:t>)</a:t>
            </a:r>
          </a:p>
          <a:p>
            <a:pPr marL="90488" indent="-90488">
              <a:buFont typeface="Arial" panose="020B0604020202020204" pitchFamily="34" charset="0"/>
              <a:buChar char="•"/>
            </a:pPr>
            <a:r>
              <a:rPr lang="ja-JP" altLang="en-US" sz="1000" b="1" dirty="0"/>
              <a:t>メディア：</a:t>
            </a:r>
            <a:r>
              <a:rPr lang="en-US" altLang="ja-JP" sz="1000" b="1" dirty="0">
                <a:solidFill>
                  <a:schemeClr val="accent1"/>
                </a:solidFill>
              </a:rPr>
              <a:t>OP CIP</a:t>
            </a:r>
            <a:r>
              <a:rPr lang="ja-JP" altLang="en-US" sz="1000" b="1" dirty="0">
                <a:solidFill>
                  <a:schemeClr val="accent1"/>
                </a:solidFill>
              </a:rPr>
              <a:t>、</a:t>
            </a:r>
            <a:r>
              <a:rPr lang="en-US" altLang="ja-JP" sz="1000" b="1" dirty="0">
                <a:solidFill>
                  <a:schemeClr val="accent1"/>
                </a:solidFill>
              </a:rPr>
              <a:t>OP CIP</a:t>
            </a:r>
            <a:br>
              <a:rPr lang="en-US" altLang="ja-JP" sz="1000" b="1" dirty="0">
                <a:solidFill>
                  <a:schemeClr val="accent1"/>
                </a:solidFill>
              </a:rPr>
            </a:br>
            <a:r>
              <a:rPr lang="ja-JP" altLang="en-US" sz="1000" b="1" dirty="0">
                <a:solidFill>
                  <a:schemeClr val="accent1"/>
                </a:solidFill>
              </a:rPr>
              <a:t>参加メディア</a:t>
            </a:r>
            <a:endParaRPr kumimoji="1" lang="en-US" altLang="ja-JP" sz="1000" b="1" dirty="0">
              <a:solidFill>
                <a:schemeClr val="accent1"/>
              </a:solidFill>
            </a:endParaRPr>
          </a:p>
        </p:txBody>
      </p:sp>
      <p:sp>
        <p:nvSpPr>
          <p:cNvPr id="57" name="四角形: 角を丸くする 56">
            <a:extLst>
              <a:ext uri="{FF2B5EF4-FFF2-40B4-BE49-F238E27FC236}">
                <a16:creationId xmlns:a16="http://schemas.microsoft.com/office/drawing/2014/main" id="{9545C080-64A3-BE1E-DAB1-BB031961E817}"/>
              </a:ext>
            </a:extLst>
          </p:cNvPr>
          <p:cNvSpPr/>
          <p:nvPr/>
        </p:nvSpPr>
        <p:spPr>
          <a:xfrm>
            <a:off x="8262765" y="1991427"/>
            <a:ext cx="1370305" cy="1479672"/>
          </a:xfrm>
          <a:prstGeom prst="roundRect">
            <a:avLst/>
          </a:prstGeom>
          <a:solidFill>
            <a:schemeClr val="bg1"/>
          </a:solidFill>
          <a:ln w="1270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lIns="36000" tIns="36000" rIns="36000" bIns="36000" rtlCol="0" anchor="ctr"/>
          <a:lstStyle/>
          <a:p>
            <a:pPr marL="87313" indent="-87313">
              <a:buFont typeface="Arial" panose="020B0604020202020204" pitchFamily="34" charset="0"/>
              <a:buChar char="•"/>
            </a:pPr>
            <a:r>
              <a:rPr kumimoji="1" lang="en-US" altLang="ja-JP" sz="1100" b="1" dirty="0">
                <a:solidFill>
                  <a:schemeClr val="accent2"/>
                </a:solidFill>
                <a:latin typeface="+mn-ea"/>
              </a:rPr>
              <a:t>DataSign</a:t>
            </a:r>
          </a:p>
          <a:p>
            <a:pPr marL="87313" indent="-87313">
              <a:buFont typeface="Arial" panose="020B0604020202020204" pitchFamily="34" charset="0"/>
              <a:buChar char="•"/>
            </a:pPr>
            <a:r>
              <a:rPr lang="en-US" altLang="ja-JP" sz="1100" b="1" dirty="0">
                <a:solidFill>
                  <a:schemeClr val="accent2"/>
                </a:solidFill>
                <a:latin typeface="+mn-ea"/>
              </a:rPr>
              <a:t>DataGateway</a:t>
            </a:r>
          </a:p>
          <a:p>
            <a:pPr marL="87313" indent="-87313">
              <a:buFont typeface="Arial" panose="020B0604020202020204" pitchFamily="34" charset="0"/>
              <a:buChar char="•"/>
            </a:pPr>
            <a:r>
              <a:rPr lang="ja-JP" altLang="en-US" sz="1100" b="1" dirty="0">
                <a:solidFill>
                  <a:schemeClr val="accent2"/>
                </a:solidFill>
                <a:latin typeface="+mn-ea"/>
              </a:rPr>
              <a:t>富士通</a:t>
            </a:r>
            <a:r>
              <a:rPr lang="en-US" altLang="ja-JP" sz="1100" b="1" dirty="0">
                <a:solidFill>
                  <a:schemeClr val="accent2"/>
                </a:solidFill>
                <a:latin typeface="+mn-ea"/>
              </a:rPr>
              <a:t>Japan</a:t>
            </a:r>
          </a:p>
          <a:p>
            <a:pPr marL="87313" indent="-87313">
              <a:buFont typeface="Arial" panose="020B0604020202020204" pitchFamily="34" charset="0"/>
              <a:buChar char="•"/>
            </a:pPr>
            <a:r>
              <a:rPr kumimoji="1" lang="en-US" altLang="ja-JP" sz="1100" b="1" dirty="0">
                <a:solidFill>
                  <a:schemeClr val="bg1">
                    <a:lumMod val="50000"/>
                  </a:schemeClr>
                </a:solidFill>
                <a:latin typeface="+mn-ea"/>
              </a:rPr>
              <a:t>NRI</a:t>
            </a:r>
            <a:r>
              <a:rPr kumimoji="1" lang="ja-JP" altLang="en-US" sz="1100" b="1" dirty="0">
                <a:solidFill>
                  <a:schemeClr val="bg1">
                    <a:lumMod val="50000"/>
                  </a:schemeClr>
                </a:solidFill>
                <a:latin typeface="+mn-ea"/>
              </a:rPr>
              <a:t>デジタル</a:t>
            </a:r>
            <a:endParaRPr kumimoji="1" lang="en-US" altLang="ja-JP" sz="1100" b="1" dirty="0">
              <a:solidFill>
                <a:schemeClr val="bg1">
                  <a:lumMod val="50000"/>
                </a:schemeClr>
              </a:solidFill>
              <a:latin typeface="+mn-ea"/>
            </a:endParaRPr>
          </a:p>
          <a:p>
            <a:pPr marL="87313" indent="-87313">
              <a:buFont typeface="Arial" panose="020B0604020202020204" pitchFamily="34" charset="0"/>
              <a:buChar char="•"/>
            </a:pPr>
            <a:r>
              <a:rPr lang="en-US" altLang="ja-JP" sz="1100" b="1" dirty="0">
                <a:solidFill>
                  <a:schemeClr val="accent1"/>
                </a:solidFill>
                <a:latin typeface="+mn-ea"/>
              </a:rPr>
              <a:t>SBI HD</a:t>
            </a:r>
            <a:endParaRPr kumimoji="1" lang="ja-JP" altLang="en-US" sz="1100" b="1" dirty="0">
              <a:solidFill>
                <a:schemeClr val="accent1"/>
              </a:solidFill>
              <a:latin typeface="+mn-ea"/>
            </a:endParaRPr>
          </a:p>
        </p:txBody>
      </p:sp>
      <p:sp>
        <p:nvSpPr>
          <p:cNvPr id="58" name="四角形: 角を丸くする 57">
            <a:extLst>
              <a:ext uri="{FF2B5EF4-FFF2-40B4-BE49-F238E27FC236}">
                <a16:creationId xmlns:a16="http://schemas.microsoft.com/office/drawing/2014/main" id="{DCFE8BFA-3431-DA18-DF29-A33ADA755B80}"/>
              </a:ext>
            </a:extLst>
          </p:cNvPr>
          <p:cNvSpPr/>
          <p:nvPr/>
        </p:nvSpPr>
        <p:spPr>
          <a:xfrm>
            <a:off x="2123063" y="3592283"/>
            <a:ext cx="7502024" cy="3002918"/>
          </a:xfrm>
          <a:prstGeom prst="roundRect">
            <a:avLst>
              <a:gd name="adj" fmla="val 6546"/>
            </a:avLst>
          </a:prstGeom>
          <a:ln w="1270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endParaRPr kumimoji="1" lang="ja-JP" altLang="en-US" dirty="0"/>
          </a:p>
        </p:txBody>
      </p:sp>
      <p:sp>
        <p:nvSpPr>
          <p:cNvPr id="52" name="正方形/長方形 51">
            <a:extLst>
              <a:ext uri="{FF2B5EF4-FFF2-40B4-BE49-F238E27FC236}">
                <a16:creationId xmlns:a16="http://schemas.microsoft.com/office/drawing/2014/main" id="{426A2B6D-70CA-924D-9F82-F380B4682706}"/>
              </a:ext>
            </a:extLst>
          </p:cNvPr>
          <p:cNvSpPr/>
          <p:nvPr/>
        </p:nvSpPr>
        <p:spPr>
          <a:xfrm>
            <a:off x="280912" y="977149"/>
            <a:ext cx="1746185" cy="232927"/>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latin typeface="+mn-ea"/>
              </a:rPr>
              <a:t>ビジネスモデル</a:t>
            </a:r>
          </a:p>
        </p:txBody>
      </p:sp>
      <p:sp>
        <p:nvSpPr>
          <p:cNvPr id="4" name="正方形/長方形 3">
            <a:extLst>
              <a:ext uri="{FF2B5EF4-FFF2-40B4-BE49-F238E27FC236}">
                <a16:creationId xmlns:a16="http://schemas.microsoft.com/office/drawing/2014/main" id="{50CB57F5-1C22-EEB4-AD84-3DD980A221AC}"/>
              </a:ext>
            </a:extLst>
          </p:cNvPr>
          <p:cNvSpPr/>
          <p:nvPr/>
        </p:nvSpPr>
        <p:spPr>
          <a:xfrm>
            <a:off x="251108" y="4106768"/>
            <a:ext cx="1642904" cy="1096110"/>
          </a:xfrm>
          <a:prstGeom prst="rect">
            <a:avLst/>
          </a:prstGeom>
          <a:solidFill>
            <a:schemeClr val="bg1">
              <a:lumMod val="95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b" anchorCtr="1"/>
          <a:lstStyle/>
          <a:p>
            <a:pPr algn="ctr"/>
            <a:r>
              <a:rPr kumimoji="1" lang="ja-JP" altLang="en-US" sz="1200" dirty="0"/>
              <a:t>エンドユーザ</a:t>
            </a:r>
          </a:p>
        </p:txBody>
      </p:sp>
      <p:sp>
        <p:nvSpPr>
          <p:cNvPr id="5" name="正方形/長方形 4">
            <a:extLst>
              <a:ext uri="{FF2B5EF4-FFF2-40B4-BE49-F238E27FC236}">
                <a16:creationId xmlns:a16="http://schemas.microsoft.com/office/drawing/2014/main" id="{D68B1C39-11D8-2D00-5F37-41CCCC4DAC4A}"/>
              </a:ext>
            </a:extLst>
          </p:cNvPr>
          <p:cNvSpPr/>
          <p:nvPr/>
        </p:nvSpPr>
        <p:spPr>
          <a:xfrm>
            <a:off x="307847" y="3241311"/>
            <a:ext cx="1534852" cy="459576"/>
          </a:xfrm>
          <a:prstGeom prst="rect">
            <a:avLst/>
          </a:prstGeom>
          <a:solidFill>
            <a:schemeClr val="accent5">
              <a:lumMod val="20000"/>
              <a:lumOff val="80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050" dirty="0"/>
              <a:t>サービス</a:t>
            </a:r>
            <a:r>
              <a:rPr lang="en-US" altLang="ja-JP" sz="1050" dirty="0"/>
              <a:t>/</a:t>
            </a:r>
            <a:r>
              <a:rPr lang="ja-JP" altLang="en-US" sz="1050" dirty="0"/>
              <a:t>ウォレットプロバイダ</a:t>
            </a:r>
            <a:endParaRPr kumimoji="1" lang="ja-JP" altLang="en-US" sz="1050" dirty="0"/>
          </a:p>
        </p:txBody>
      </p:sp>
      <p:sp>
        <p:nvSpPr>
          <p:cNvPr id="6" name="正方形/長方形 5">
            <a:extLst>
              <a:ext uri="{FF2B5EF4-FFF2-40B4-BE49-F238E27FC236}">
                <a16:creationId xmlns:a16="http://schemas.microsoft.com/office/drawing/2014/main" id="{FFA88994-809A-EDA0-DDA2-AECFF2884E09}"/>
              </a:ext>
            </a:extLst>
          </p:cNvPr>
          <p:cNvSpPr/>
          <p:nvPr/>
        </p:nvSpPr>
        <p:spPr>
          <a:xfrm>
            <a:off x="307847" y="4325242"/>
            <a:ext cx="449173" cy="455027"/>
          </a:xfrm>
          <a:prstGeom prst="rect">
            <a:avLst/>
          </a:prstGeom>
          <a:solidFill>
            <a:schemeClr val="accent5">
              <a:lumMod val="20000"/>
              <a:lumOff val="80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sz="1050" dirty="0"/>
              <a:t>発行者</a:t>
            </a:r>
          </a:p>
        </p:txBody>
      </p:sp>
      <p:sp>
        <p:nvSpPr>
          <p:cNvPr id="7" name="正方形/長方形 6">
            <a:extLst>
              <a:ext uri="{FF2B5EF4-FFF2-40B4-BE49-F238E27FC236}">
                <a16:creationId xmlns:a16="http://schemas.microsoft.com/office/drawing/2014/main" id="{2307FA24-47B6-D7AF-9379-55275965A7EF}"/>
              </a:ext>
            </a:extLst>
          </p:cNvPr>
          <p:cNvSpPr/>
          <p:nvPr/>
        </p:nvSpPr>
        <p:spPr>
          <a:xfrm>
            <a:off x="850686" y="4325242"/>
            <a:ext cx="449173" cy="455027"/>
          </a:xfrm>
          <a:prstGeom prst="rect">
            <a:avLst/>
          </a:prstGeom>
          <a:solidFill>
            <a:schemeClr val="accent5">
              <a:lumMod val="20000"/>
              <a:lumOff val="80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050" dirty="0"/>
              <a:t>保有</a:t>
            </a:r>
            <a:r>
              <a:rPr kumimoji="1" lang="ja-JP" altLang="en-US" sz="1050" dirty="0"/>
              <a:t>者</a:t>
            </a:r>
          </a:p>
        </p:txBody>
      </p:sp>
      <p:sp>
        <p:nvSpPr>
          <p:cNvPr id="8" name="正方形/長方形 7">
            <a:extLst>
              <a:ext uri="{FF2B5EF4-FFF2-40B4-BE49-F238E27FC236}">
                <a16:creationId xmlns:a16="http://schemas.microsoft.com/office/drawing/2014/main" id="{83F92695-9908-8E2B-AF1E-2DD862E835ED}"/>
              </a:ext>
            </a:extLst>
          </p:cNvPr>
          <p:cNvSpPr/>
          <p:nvPr/>
        </p:nvSpPr>
        <p:spPr>
          <a:xfrm>
            <a:off x="1393527" y="4325242"/>
            <a:ext cx="449173" cy="455027"/>
          </a:xfrm>
          <a:prstGeom prst="rect">
            <a:avLst/>
          </a:prstGeom>
          <a:solidFill>
            <a:schemeClr val="accent5">
              <a:lumMod val="20000"/>
              <a:lumOff val="80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050" dirty="0"/>
              <a:t>検証</a:t>
            </a:r>
            <a:r>
              <a:rPr kumimoji="1" lang="ja-JP" altLang="en-US" sz="1050" dirty="0"/>
              <a:t>者</a:t>
            </a:r>
          </a:p>
        </p:txBody>
      </p:sp>
      <p:sp>
        <p:nvSpPr>
          <p:cNvPr id="9" name="正方形/長方形 8">
            <a:extLst>
              <a:ext uri="{FF2B5EF4-FFF2-40B4-BE49-F238E27FC236}">
                <a16:creationId xmlns:a16="http://schemas.microsoft.com/office/drawing/2014/main" id="{5C3AB1A0-55DC-9305-EFDC-ABF4AADF7E50}"/>
              </a:ext>
            </a:extLst>
          </p:cNvPr>
          <p:cNvSpPr/>
          <p:nvPr/>
        </p:nvSpPr>
        <p:spPr>
          <a:xfrm>
            <a:off x="307847" y="5550196"/>
            <a:ext cx="1534852" cy="380481"/>
          </a:xfrm>
          <a:prstGeom prst="rect">
            <a:avLst/>
          </a:prstGeom>
          <a:solidFill>
            <a:schemeClr val="accent5">
              <a:lumMod val="20000"/>
              <a:lumOff val="80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050" dirty="0"/>
              <a:t>業界団体</a:t>
            </a:r>
            <a:r>
              <a:rPr lang="en-US" altLang="ja-JP" sz="1050" dirty="0"/>
              <a:t>/</a:t>
            </a:r>
          </a:p>
          <a:p>
            <a:pPr algn="ctr"/>
            <a:r>
              <a:rPr lang="ja-JP" altLang="en-US" sz="1050" dirty="0"/>
              <a:t>ガバナンス運営者</a:t>
            </a:r>
            <a:endParaRPr lang="en-US" altLang="ja-JP" sz="1050" dirty="0"/>
          </a:p>
        </p:txBody>
      </p:sp>
      <p:sp>
        <p:nvSpPr>
          <p:cNvPr id="10" name="正方形/長方形 9">
            <a:extLst>
              <a:ext uri="{FF2B5EF4-FFF2-40B4-BE49-F238E27FC236}">
                <a16:creationId xmlns:a16="http://schemas.microsoft.com/office/drawing/2014/main" id="{0AA6C680-AC2F-236D-79B5-B2A09587AF7E}"/>
              </a:ext>
            </a:extLst>
          </p:cNvPr>
          <p:cNvSpPr/>
          <p:nvPr/>
        </p:nvSpPr>
        <p:spPr>
          <a:xfrm>
            <a:off x="307847" y="2279567"/>
            <a:ext cx="1534852" cy="507659"/>
          </a:xfrm>
          <a:prstGeom prst="rect">
            <a:avLst/>
          </a:prstGeom>
          <a:solidFill>
            <a:schemeClr val="accent5">
              <a:lumMod val="20000"/>
              <a:lumOff val="80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sz="1050" dirty="0"/>
              <a:t>システムベンダ</a:t>
            </a:r>
          </a:p>
        </p:txBody>
      </p:sp>
      <p:cxnSp>
        <p:nvCxnSpPr>
          <p:cNvPr id="11" name="直線矢印コネクタ 10">
            <a:extLst>
              <a:ext uri="{FF2B5EF4-FFF2-40B4-BE49-F238E27FC236}">
                <a16:creationId xmlns:a16="http://schemas.microsoft.com/office/drawing/2014/main" id="{470E2E95-C0C0-737A-B0F9-F46D17B25709}"/>
              </a:ext>
            </a:extLst>
          </p:cNvPr>
          <p:cNvCxnSpPr>
            <a:stCxn id="6" idx="3"/>
            <a:endCxn id="7" idx="1"/>
          </p:cNvCxnSpPr>
          <p:nvPr/>
        </p:nvCxnSpPr>
        <p:spPr>
          <a:xfrm>
            <a:off x="757020" y="4552756"/>
            <a:ext cx="93666" cy="0"/>
          </a:xfrm>
          <a:prstGeom prst="straightConnector1">
            <a:avLst/>
          </a:prstGeom>
          <a:ln w="127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2" name="直線矢印コネクタ 11">
            <a:extLst>
              <a:ext uri="{FF2B5EF4-FFF2-40B4-BE49-F238E27FC236}">
                <a16:creationId xmlns:a16="http://schemas.microsoft.com/office/drawing/2014/main" id="{599CD730-ABA8-ADD9-559E-77AE79FC7DC0}"/>
              </a:ext>
            </a:extLst>
          </p:cNvPr>
          <p:cNvCxnSpPr>
            <a:cxnSpLocks/>
            <a:stCxn id="7" idx="3"/>
            <a:endCxn id="8" idx="1"/>
          </p:cNvCxnSpPr>
          <p:nvPr/>
        </p:nvCxnSpPr>
        <p:spPr>
          <a:xfrm>
            <a:off x="1299859" y="4552756"/>
            <a:ext cx="93667" cy="0"/>
          </a:xfrm>
          <a:prstGeom prst="straightConnector1">
            <a:avLst/>
          </a:prstGeom>
          <a:ln w="127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4" name="正方形/長方形 33">
            <a:extLst>
              <a:ext uri="{FF2B5EF4-FFF2-40B4-BE49-F238E27FC236}">
                <a16:creationId xmlns:a16="http://schemas.microsoft.com/office/drawing/2014/main" id="{7B716BD5-EE8E-7BB7-8D11-CE73FBEBC42E}"/>
              </a:ext>
            </a:extLst>
          </p:cNvPr>
          <p:cNvSpPr/>
          <p:nvPr/>
        </p:nvSpPr>
        <p:spPr>
          <a:xfrm>
            <a:off x="307847" y="1403805"/>
            <a:ext cx="1534852" cy="502633"/>
          </a:xfrm>
          <a:prstGeom prst="rect">
            <a:avLst/>
          </a:prstGeom>
          <a:solidFill>
            <a:schemeClr val="accent5">
              <a:lumMod val="20000"/>
              <a:lumOff val="80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sz="1050" dirty="0"/>
              <a:t>規格・技術団体</a:t>
            </a:r>
          </a:p>
        </p:txBody>
      </p:sp>
      <p:cxnSp>
        <p:nvCxnSpPr>
          <p:cNvPr id="39" name="直線矢印コネクタ 38">
            <a:extLst>
              <a:ext uri="{FF2B5EF4-FFF2-40B4-BE49-F238E27FC236}">
                <a16:creationId xmlns:a16="http://schemas.microsoft.com/office/drawing/2014/main" id="{28FEF374-44BD-AD21-6455-89EE1862F036}"/>
              </a:ext>
            </a:extLst>
          </p:cNvPr>
          <p:cNvCxnSpPr>
            <a:cxnSpLocks/>
            <a:stCxn id="34" idx="2"/>
            <a:endCxn id="10" idx="0"/>
          </p:cNvCxnSpPr>
          <p:nvPr/>
        </p:nvCxnSpPr>
        <p:spPr>
          <a:xfrm>
            <a:off x="1075273" y="1906438"/>
            <a:ext cx="1" cy="373127"/>
          </a:xfrm>
          <a:prstGeom prst="straightConnector1">
            <a:avLst/>
          </a:prstGeom>
          <a:ln w="127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42" name="コネクタ: カギ線 41">
            <a:extLst>
              <a:ext uri="{FF2B5EF4-FFF2-40B4-BE49-F238E27FC236}">
                <a16:creationId xmlns:a16="http://schemas.microsoft.com/office/drawing/2014/main" id="{DB3AA595-9483-FF42-AEA6-FAE83A9FCC58}"/>
              </a:ext>
            </a:extLst>
          </p:cNvPr>
          <p:cNvCxnSpPr>
            <a:cxnSpLocks/>
            <a:stCxn id="34" idx="3"/>
            <a:endCxn id="5" idx="3"/>
          </p:cNvCxnSpPr>
          <p:nvPr/>
        </p:nvCxnSpPr>
        <p:spPr>
          <a:xfrm>
            <a:off x="1842699" y="1655122"/>
            <a:ext cx="11565" cy="1815977"/>
          </a:xfrm>
          <a:prstGeom prst="bentConnector3">
            <a:avLst>
              <a:gd name="adj1" fmla="val 1151924"/>
            </a:avLst>
          </a:prstGeom>
          <a:ln w="127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8" name="正方形/長方形 47">
            <a:extLst>
              <a:ext uri="{FF2B5EF4-FFF2-40B4-BE49-F238E27FC236}">
                <a16:creationId xmlns:a16="http://schemas.microsoft.com/office/drawing/2014/main" id="{5974287F-8879-AB57-5CE8-799A0886F61F}"/>
              </a:ext>
            </a:extLst>
          </p:cNvPr>
          <p:cNvSpPr/>
          <p:nvPr/>
        </p:nvSpPr>
        <p:spPr>
          <a:xfrm>
            <a:off x="1760168" y="3125516"/>
            <a:ext cx="84727" cy="182085"/>
          </a:xfrm>
          <a:prstGeom prst="rect">
            <a:avLst/>
          </a:prstGeom>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endParaRPr kumimoji="1" lang="ja-JP" altLang="en-US" sz="1200" dirty="0"/>
          </a:p>
        </p:txBody>
      </p:sp>
      <p:cxnSp>
        <p:nvCxnSpPr>
          <p:cNvPr id="33" name="直線矢印コネクタ 32">
            <a:extLst>
              <a:ext uri="{FF2B5EF4-FFF2-40B4-BE49-F238E27FC236}">
                <a16:creationId xmlns:a16="http://schemas.microsoft.com/office/drawing/2014/main" id="{3EF011A9-3464-95BD-4518-EDB9DD159C0F}"/>
              </a:ext>
            </a:extLst>
          </p:cNvPr>
          <p:cNvCxnSpPr>
            <a:cxnSpLocks/>
            <a:stCxn id="5" idx="2"/>
            <a:endCxn id="4" idx="0"/>
          </p:cNvCxnSpPr>
          <p:nvPr/>
        </p:nvCxnSpPr>
        <p:spPr>
          <a:xfrm flipH="1">
            <a:off x="1072560" y="3700887"/>
            <a:ext cx="2713" cy="405881"/>
          </a:xfrm>
          <a:prstGeom prst="straightConnector1">
            <a:avLst/>
          </a:prstGeom>
          <a:ln w="127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1" name="テキスト ボックス 40">
            <a:extLst>
              <a:ext uri="{FF2B5EF4-FFF2-40B4-BE49-F238E27FC236}">
                <a16:creationId xmlns:a16="http://schemas.microsoft.com/office/drawing/2014/main" id="{D6F4F1CE-00C0-84A1-D039-1E6A3B609387}"/>
              </a:ext>
            </a:extLst>
          </p:cNvPr>
          <p:cNvSpPr txBox="1"/>
          <p:nvPr/>
        </p:nvSpPr>
        <p:spPr>
          <a:xfrm>
            <a:off x="1178713" y="2017085"/>
            <a:ext cx="233560" cy="153888"/>
          </a:xfrm>
          <a:prstGeom prst="rect">
            <a:avLst/>
          </a:prstGeom>
          <a:noFill/>
        </p:spPr>
        <p:txBody>
          <a:bodyPr wrap="none" lIns="0" tIns="0" rIns="0" bIns="0" rtlCol="0">
            <a:spAutoFit/>
          </a:bodyPr>
          <a:lstStyle/>
          <a:p>
            <a:r>
              <a:rPr lang="ja-JP" altLang="en-US" sz="1000" dirty="0">
                <a:latin typeface="+mn-ea"/>
                <a:ea typeface="+mn-ea"/>
              </a:rPr>
              <a:t>準拠</a:t>
            </a:r>
            <a:endParaRPr kumimoji="1" lang="ja-JP" altLang="en-US" sz="1000" dirty="0">
              <a:latin typeface="+mn-ea"/>
              <a:ea typeface="+mn-ea"/>
            </a:endParaRPr>
          </a:p>
        </p:txBody>
      </p:sp>
      <p:sp>
        <p:nvSpPr>
          <p:cNvPr id="43" name="テキスト ボックス 42">
            <a:extLst>
              <a:ext uri="{FF2B5EF4-FFF2-40B4-BE49-F238E27FC236}">
                <a16:creationId xmlns:a16="http://schemas.microsoft.com/office/drawing/2014/main" id="{012F0C3C-DE65-B69C-1319-3F8FC74A1A69}"/>
              </a:ext>
            </a:extLst>
          </p:cNvPr>
          <p:cNvSpPr txBox="1"/>
          <p:nvPr/>
        </p:nvSpPr>
        <p:spPr>
          <a:xfrm>
            <a:off x="1150452" y="2850843"/>
            <a:ext cx="559086" cy="307777"/>
          </a:xfrm>
          <a:prstGeom prst="rect">
            <a:avLst/>
          </a:prstGeom>
          <a:noFill/>
        </p:spPr>
        <p:txBody>
          <a:bodyPr wrap="none" lIns="0" tIns="0" rIns="0" bIns="0" rtlCol="0">
            <a:spAutoFit/>
          </a:bodyPr>
          <a:lstStyle/>
          <a:p>
            <a:r>
              <a:rPr kumimoji="1" lang="en-US" altLang="ja-JP" sz="1000" dirty="0">
                <a:latin typeface="+mn-ea"/>
                <a:ea typeface="+mn-ea"/>
              </a:rPr>
              <a:t>SDK</a:t>
            </a:r>
            <a:r>
              <a:rPr kumimoji="1" lang="ja-JP" altLang="en-US" sz="1000" dirty="0">
                <a:latin typeface="+mn-ea"/>
                <a:ea typeface="+mn-ea"/>
              </a:rPr>
              <a:t>・</a:t>
            </a:r>
            <a:r>
              <a:rPr kumimoji="1" lang="en-US" altLang="ja-JP" sz="1000" dirty="0">
                <a:latin typeface="+mn-ea"/>
                <a:ea typeface="+mn-ea"/>
              </a:rPr>
              <a:t>API</a:t>
            </a:r>
            <a:r>
              <a:rPr lang="ja-JP" altLang="en-US" sz="1000" dirty="0">
                <a:latin typeface="+mn-ea"/>
                <a:ea typeface="+mn-ea"/>
              </a:rPr>
              <a:t>等</a:t>
            </a:r>
            <a:endParaRPr lang="en-US" altLang="ja-JP" sz="1000" dirty="0">
              <a:latin typeface="+mn-ea"/>
              <a:ea typeface="+mn-ea"/>
            </a:endParaRPr>
          </a:p>
          <a:p>
            <a:r>
              <a:rPr kumimoji="1" lang="ja-JP" altLang="en-US" sz="1000" dirty="0">
                <a:latin typeface="+mn-ea"/>
                <a:ea typeface="+mn-ea"/>
              </a:rPr>
              <a:t>提供</a:t>
            </a:r>
          </a:p>
        </p:txBody>
      </p:sp>
      <p:cxnSp>
        <p:nvCxnSpPr>
          <p:cNvPr id="44" name="直線矢印コネクタ 43">
            <a:extLst>
              <a:ext uri="{FF2B5EF4-FFF2-40B4-BE49-F238E27FC236}">
                <a16:creationId xmlns:a16="http://schemas.microsoft.com/office/drawing/2014/main" id="{5E525528-8CDC-A151-5402-8E69606F5064}"/>
              </a:ext>
            </a:extLst>
          </p:cNvPr>
          <p:cNvCxnSpPr>
            <a:cxnSpLocks/>
            <a:stCxn id="10" idx="2"/>
            <a:endCxn id="5" idx="0"/>
          </p:cNvCxnSpPr>
          <p:nvPr/>
        </p:nvCxnSpPr>
        <p:spPr>
          <a:xfrm>
            <a:off x="1075273" y="2787226"/>
            <a:ext cx="0" cy="454085"/>
          </a:xfrm>
          <a:prstGeom prst="straightConnector1">
            <a:avLst/>
          </a:prstGeom>
          <a:ln w="127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7" name="テキスト ボックス 46">
            <a:extLst>
              <a:ext uri="{FF2B5EF4-FFF2-40B4-BE49-F238E27FC236}">
                <a16:creationId xmlns:a16="http://schemas.microsoft.com/office/drawing/2014/main" id="{713CD160-46DD-2A80-B144-E4311236CA5F}"/>
              </a:ext>
            </a:extLst>
          </p:cNvPr>
          <p:cNvSpPr txBox="1"/>
          <p:nvPr/>
        </p:nvSpPr>
        <p:spPr>
          <a:xfrm>
            <a:off x="1135604" y="3738405"/>
            <a:ext cx="780663" cy="307777"/>
          </a:xfrm>
          <a:prstGeom prst="rect">
            <a:avLst/>
          </a:prstGeom>
          <a:noFill/>
        </p:spPr>
        <p:txBody>
          <a:bodyPr wrap="none" lIns="0" tIns="0" rIns="0" bIns="0" rtlCol="0">
            <a:spAutoFit/>
          </a:bodyPr>
          <a:lstStyle/>
          <a:p>
            <a:r>
              <a:rPr lang="ja-JP" altLang="en-US" sz="1000" dirty="0">
                <a:latin typeface="+mn-ea"/>
                <a:ea typeface="+mn-ea"/>
              </a:rPr>
              <a:t>ウォレット・</a:t>
            </a:r>
            <a:endParaRPr lang="en-US" altLang="ja-JP" sz="1000" dirty="0">
              <a:latin typeface="+mn-ea"/>
              <a:ea typeface="+mn-ea"/>
            </a:endParaRPr>
          </a:p>
          <a:p>
            <a:r>
              <a:rPr lang="ja-JP" altLang="en-US" sz="1000" dirty="0">
                <a:latin typeface="+mn-ea"/>
                <a:ea typeface="+mn-ea"/>
              </a:rPr>
              <a:t>システム等提供</a:t>
            </a:r>
            <a:endParaRPr kumimoji="1" lang="ja-JP" altLang="en-US" sz="1000" dirty="0">
              <a:latin typeface="+mn-ea"/>
              <a:ea typeface="+mn-ea"/>
            </a:endParaRPr>
          </a:p>
        </p:txBody>
      </p:sp>
      <p:sp>
        <p:nvSpPr>
          <p:cNvPr id="74" name="正方形/長方形 73">
            <a:extLst>
              <a:ext uri="{FF2B5EF4-FFF2-40B4-BE49-F238E27FC236}">
                <a16:creationId xmlns:a16="http://schemas.microsoft.com/office/drawing/2014/main" id="{43754F0C-8DA6-85F2-4BC8-4A0466496DC1}"/>
              </a:ext>
            </a:extLst>
          </p:cNvPr>
          <p:cNvSpPr/>
          <p:nvPr/>
        </p:nvSpPr>
        <p:spPr>
          <a:xfrm>
            <a:off x="1456163" y="714325"/>
            <a:ext cx="8168924" cy="201596"/>
          </a:xfrm>
          <a:prstGeom prst="rect">
            <a:avLst/>
          </a:prstGeom>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sz="1100" dirty="0"/>
              <a:t>凡例　</a:t>
            </a:r>
            <a:r>
              <a:rPr lang="ja-JP" altLang="en-US" sz="1100" dirty="0">
                <a:solidFill>
                  <a:schemeClr val="bg1">
                    <a:lumMod val="50000"/>
                  </a:schemeClr>
                </a:solidFill>
              </a:rPr>
              <a:t>灰</a:t>
            </a:r>
            <a:r>
              <a:rPr kumimoji="1" lang="ja-JP" altLang="en-US" sz="1100" dirty="0">
                <a:solidFill>
                  <a:schemeClr val="bg1">
                    <a:lumMod val="50000"/>
                  </a:schemeClr>
                </a:solidFill>
              </a:rPr>
              <a:t>字：昨年度実証分野・事業者　</a:t>
            </a:r>
            <a:r>
              <a:rPr lang="ja-JP" altLang="en-US" sz="1100" b="1" dirty="0">
                <a:solidFill>
                  <a:schemeClr val="accent2"/>
                </a:solidFill>
              </a:rPr>
              <a:t>緑</a:t>
            </a:r>
            <a:r>
              <a:rPr kumimoji="1" lang="ja-JP" altLang="en-US" sz="1100" b="1" dirty="0">
                <a:solidFill>
                  <a:schemeClr val="accent2"/>
                </a:solidFill>
              </a:rPr>
              <a:t>字</a:t>
            </a:r>
            <a:r>
              <a:rPr kumimoji="1" lang="ja-JP" altLang="en-US" sz="1100" b="1" dirty="0"/>
              <a:t>：</a:t>
            </a:r>
            <a:r>
              <a:rPr kumimoji="1" lang="ja-JP" altLang="en-US" sz="1100" dirty="0"/>
              <a:t>昨年度実証から継続している分野・事業者　</a:t>
            </a:r>
            <a:r>
              <a:rPr kumimoji="1" lang="ja-JP" altLang="en-US" sz="1100" b="1" dirty="0">
                <a:solidFill>
                  <a:schemeClr val="accent1"/>
                </a:solidFill>
              </a:rPr>
              <a:t>青字：</a:t>
            </a:r>
            <a:r>
              <a:rPr kumimoji="1" lang="ja-JP" altLang="en-US" sz="1100" dirty="0"/>
              <a:t>今年度実証から新規の分野・事業者</a:t>
            </a:r>
          </a:p>
        </p:txBody>
      </p:sp>
      <p:sp>
        <p:nvSpPr>
          <p:cNvPr id="76" name="テキスト ボックス 75">
            <a:extLst>
              <a:ext uri="{FF2B5EF4-FFF2-40B4-BE49-F238E27FC236}">
                <a16:creationId xmlns:a16="http://schemas.microsoft.com/office/drawing/2014/main" id="{BEB26C29-A967-0353-E2F0-B87EE2C1B67B}"/>
              </a:ext>
            </a:extLst>
          </p:cNvPr>
          <p:cNvSpPr txBox="1"/>
          <p:nvPr/>
        </p:nvSpPr>
        <p:spPr>
          <a:xfrm>
            <a:off x="2969905" y="3850677"/>
            <a:ext cx="1548000" cy="490309"/>
          </a:xfrm>
          <a:prstGeom prst="rect">
            <a:avLst/>
          </a:prstGeom>
          <a:solidFill>
            <a:schemeClr val="bg1">
              <a:lumMod val="95000"/>
              <a:alpha val="70000"/>
            </a:schemeClr>
          </a:solidFill>
        </p:spPr>
        <p:txBody>
          <a:bodyPr wrap="square" lIns="0" tIns="0" rIns="0" bIns="0" numCol="1" rtlCol="0">
            <a:noAutofit/>
          </a:bodyPr>
          <a:lstStyle/>
          <a:p>
            <a:pPr marL="90488" indent="-90488">
              <a:buFont typeface="Arial" panose="020B0604020202020204" pitchFamily="34" charset="0"/>
              <a:buChar char="•"/>
            </a:pPr>
            <a:r>
              <a:rPr lang="ja-JP" altLang="en-US" sz="1000" b="1" dirty="0">
                <a:solidFill>
                  <a:schemeClr val="accent2"/>
                </a:solidFill>
                <a:latin typeface="+mn-ea"/>
                <a:ea typeface="+mn-ea"/>
              </a:rPr>
              <a:t>身元確認事業者</a:t>
            </a:r>
            <a:endParaRPr lang="en-US" altLang="ja-JP" sz="1000" b="1" dirty="0">
              <a:solidFill>
                <a:schemeClr val="accent2"/>
              </a:solidFill>
              <a:latin typeface="+mn-ea"/>
              <a:ea typeface="+mn-ea"/>
            </a:endParaRPr>
          </a:p>
          <a:p>
            <a:pPr marL="90488" indent="-90488">
              <a:buFont typeface="Arial" panose="020B0604020202020204" pitchFamily="34" charset="0"/>
              <a:buChar char="•"/>
            </a:pPr>
            <a:r>
              <a:rPr lang="ja-JP" altLang="en-US" sz="1000" b="1" dirty="0">
                <a:solidFill>
                  <a:schemeClr val="accent2"/>
                </a:solidFill>
                <a:latin typeface="+mn-ea"/>
                <a:ea typeface="+mn-ea"/>
              </a:rPr>
              <a:t>共助サービス事業者</a:t>
            </a:r>
            <a:endParaRPr lang="en-US" altLang="ja-JP" sz="1000" b="1" dirty="0">
              <a:solidFill>
                <a:schemeClr val="accent2"/>
              </a:solidFill>
              <a:latin typeface="+mn-ea"/>
              <a:ea typeface="+mn-ea"/>
            </a:endParaRPr>
          </a:p>
        </p:txBody>
      </p:sp>
      <p:sp>
        <p:nvSpPr>
          <p:cNvPr id="77" name="正方形/長方形 76">
            <a:extLst>
              <a:ext uri="{FF2B5EF4-FFF2-40B4-BE49-F238E27FC236}">
                <a16:creationId xmlns:a16="http://schemas.microsoft.com/office/drawing/2014/main" id="{462E2B99-E601-725E-F9F5-B33FFAF860EB}"/>
              </a:ext>
            </a:extLst>
          </p:cNvPr>
          <p:cNvSpPr/>
          <p:nvPr/>
        </p:nvSpPr>
        <p:spPr>
          <a:xfrm>
            <a:off x="2374123" y="3849228"/>
            <a:ext cx="515104" cy="478995"/>
          </a:xfrm>
          <a:prstGeom prst="rect">
            <a:avLst/>
          </a:prstGeom>
          <a:solidFill>
            <a:schemeClr val="bg1">
              <a:lumMod val="85000"/>
            </a:schemeClr>
          </a:solidFill>
          <a:ln w="12700">
            <a:solidFill>
              <a:schemeClr val="bg1">
                <a:lumMod val="8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sz="1050"/>
              <a:t>全般</a:t>
            </a:r>
            <a:endParaRPr kumimoji="1" lang="en-US" altLang="ja-JP" sz="1050"/>
          </a:p>
        </p:txBody>
      </p:sp>
      <p:sp>
        <p:nvSpPr>
          <p:cNvPr id="78" name="正方形/長方形 77">
            <a:extLst>
              <a:ext uri="{FF2B5EF4-FFF2-40B4-BE49-F238E27FC236}">
                <a16:creationId xmlns:a16="http://schemas.microsoft.com/office/drawing/2014/main" id="{1729BBB9-B067-1F6D-352D-16351D008CF2}"/>
              </a:ext>
            </a:extLst>
          </p:cNvPr>
          <p:cNvSpPr/>
          <p:nvPr/>
        </p:nvSpPr>
        <p:spPr>
          <a:xfrm>
            <a:off x="2374123" y="4762426"/>
            <a:ext cx="515104" cy="198675"/>
          </a:xfrm>
          <a:prstGeom prst="rect">
            <a:avLst/>
          </a:prstGeom>
          <a:solidFill>
            <a:schemeClr val="bg1">
              <a:lumMod val="85000"/>
            </a:schemeClr>
          </a:solidFill>
          <a:ln w="12700">
            <a:solidFill>
              <a:schemeClr val="bg1">
                <a:lumMod val="8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sz="1050" dirty="0"/>
              <a:t>ヘルスケア</a:t>
            </a:r>
            <a:endParaRPr kumimoji="1" lang="en-US" altLang="ja-JP" sz="1050" dirty="0"/>
          </a:p>
        </p:txBody>
      </p:sp>
      <p:sp>
        <p:nvSpPr>
          <p:cNvPr id="79" name="テキスト ボックス 78">
            <a:extLst>
              <a:ext uri="{FF2B5EF4-FFF2-40B4-BE49-F238E27FC236}">
                <a16:creationId xmlns:a16="http://schemas.microsoft.com/office/drawing/2014/main" id="{6F403D84-72BA-5CB2-9F3A-65DB94F3C77D}"/>
              </a:ext>
            </a:extLst>
          </p:cNvPr>
          <p:cNvSpPr txBox="1"/>
          <p:nvPr/>
        </p:nvSpPr>
        <p:spPr>
          <a:xfrm>
            <a:off x="4579128" y="3856882"/>
            <a:ext cx="1548000" cy="490276"/>
          </a:xfrm>
          <a:prstGeom prst="rect">
            <a:avLst/>
          </a:prstGeom>
          <a:solidFill>
            <a:schemeClr val="bg1">
              <a:lumMod val="95000"/>
              <a:alpha val="70000"/>
            </a:schemeClr>
          </a:solidFill>
        </p:spPr>
        <p:txBody>
          <a:bodyPr wrap="square" lIns="0" tIns="0" rIns="0" bIns="0" numCol="1" rtlCol="0">
            <a:noAutofit/>
          </a:bodyPr>
          <a:lstStyle/>
          <a:p>
            <a:pPr marL="90488" indent="-90488">
              <a:buFont typeface="Arial" panose="020B0604020202020204" pitchFamily="34" charset="0"/>
              <a:buChar char="•"/>
            </a:pPr>
            <a:r>
              <a:rPr lang="ja-JP" altLang="en-US" sz="1000" b="1" dirty="0">
                <a:solidFill>
                  <a:schemeClr val="bg1">
                    <a:lumMod val="50000"/>
                  </a:schemeClr>
                </a:solidFill>
                <a:latin typeface="+mn-ea"/>
                <a:ea typeface="+mn-ea"/>
              </a:rPr>
              <a:t>メタバースユーザ</a:t>
            </a:r>
            <a:endParaRPr lang="en-US" altLang="ja-JP" sz="1000" b="1" dirty="0">
              <a:solidFill>
                <a:schemeClr val="bg1">
                  <a:lumMod val="50000"/>
                </a:schemeClr>
              </a:solidFill>
              <a:latin typeface="+mn-ea"/>
              <a:ea typeface="+mn-ea"/>
            </a:endParaRPr>
          </a:p>
          <a:p>
            <a:pPr marL="90488" indent="-90488">
              <a:buFont typeface="Arial" panose="020B0604020202020204" pitchFamily="34" charset="0"/>
              <a:buChar char="•"/>
            </a:pPr>
            <a:r>
              <a:rPr lang="ja-JP" altLang="en-US" sz="1000" b="1" dirty="0">
                <a:solidFill>
                  <a:schemeClr val="accent2"/>
                </a:solidFill>
                <a:latin typeface="+mn-ea"/>
                <a:ea typeface="+mn-ea"/>
              </a:rPr>
              <a:t>共助アプリユーザ</a:t>
            </a:r>
            <a:endParaRPr lang="en-US" altLang="ja-JP" sz="1000" b="1" dirty="0">
              <a:solidFill>
                <a:schemeClr val="accent2"/>
              </a:solidFill>
              <a:latin typeface="+mn-ea"/>
              <a:ea typeface="+mn-ea"/>
            </a:endParaRPr>
          </a:p>
          <a:p>
            <a:pPr marL="90488" indent="-90488">
              <a:buFont typeface="Arial" panose="020B0604020202020204" pitchFamily="34" charset="0"/>
              <a:buChar char="•"/>
            </a:pPr>
            <a:r>
              <a:rPr lang="ja-JP" altLang="en-US" sz="1000" b="1" dirty="0">
                <a:solidFill>
                  <a:schemeClr val="accent1"/>
                </a:solidFill>
                <a:latin typeface="+mn-ea"/>
                <a:ea typeface="+mn-ea"/>
              </a:rPr>
              <a:t>メッセージングサービスユーザ</a:t>
            </a:r>
            <a:br>
              <a:rPr lang="en-US" altLang="ja-JP" sz="1000" b="1" dirty="0">
                <a:latin typeface="+mn-ea"/>
                <a:ea typeface="+mn-ea"/>
              </a:rPr>
            </a:br>
            <a:endParaRPr lang="en-US" altLang="ja-JP" sz="1000" b="1" dirty="0">
              <a:solidFill>
                <a:schemeClr val="accent1"/>
              </a:solidFill>
              <a:latin typeface="+mn-ea"/>
              <a:ea typeface="+mn-ea"/>
            </a:endParaRPr>
          </a:p>
        </p:txBody>
      </p:sp>
      <p:sp>
        <p:nvSpPr>
          <p:cNvPr id="80" name="テキスト ボックス 79">
            <a:extLst>
              <a:ext uri="{FF2B5EF4-FFF2-40B4-BE49-F238E27FC236}">
                <a16:creationId xmlns:a16="http://schemas.microsoft.com/office/drawing/2014/main" id="{AB5E4255-3B2D-609B-3F0E-1FDCCDBCF0C8}"/>
              </a:ext>
            </a:extLst>
          </p:cNvPr>
          <p:cNvSpPr txBox="1"/>
          <p:nvPr/>
        </p:nvSpPr>
        <p:spPr>
          <a:xfrm>
            <a:off x="6188351" y="3855991"/>
            <a:ext cx="1548000" cy="490276"/>
          </a:xfrm>
          <a:prstGeom prst="rect">
            <a:avLst/>
          </a:prstGeom>
          <a:solidFill>
            <a:schemeClr val="bg1">
              <a:lumMod val="95000"/>
              <a:alpha val="70000"/>
            </a:schemeClr>
          </a:solidFill>
        </p:spPr>
        <p:txBody>
          <a:bodyPr wrap="square" lIns="0" tIns="0" rIns="0" bIns="0" numCol="1" rtlCol="0">
            <a:noAutofit/>
          </a:bodyPr>
          <a:lstStyle/>
          <a:p>
            <a:pPr marL="90488" indent="-90488">
              <a:buFont typeface="Arial" panose="020B0604020202020204" pitchFamily="34" charset="0"/>
              <a:buChar char="•"/>
            </a:pPr>
            <a:r>
              <a:rPr lang="ja-JP" altLang="en-US" sz="1000" b="1" dirty="0">
                <a:solidFill>
                  <a:schemeClr val="bg1">
                    <a:lumMod val="50000"/>
                  </a:schemeClr>
                </a:solidFill>
                <a:latin typeface="+mn-ea"/>
                <a:ea typeface="+mn-ea"/>
              </a:rPr>
              <a:t>メタバース空間提供者</a:t>
            </a:r>
          </a:p>
          <a:p>
            <a:pPr marL="90488" indent="-90488">
              <a:buFont typeface="Arial" panose="020B0604020202020204" pitchFamily="34" charset="0"/>
              <a:buChar char="•"/>
            </a:pPr>
            <a:r>
              <a:rPr lang="ja-JP" altLang="en-US" sz="1000" b="1" dirty="0">
                <a:solidFill>
                  <a:schemeClr val="accent2"/>
                </a:solidFill>
                <a:latin typeface="+mn-ea"/>
                <a:ea typeface="+mn-ea"/>
              </a:rPr>
              <a:t>共助サービス事業者</a:t>
            </a:r>
            <a:endParaRPr lang="en-US" altLang="ja-JP" sz="1000" b="1" dirty="0">
              <a:solidFill>
                <a:schemeClr val="accent2"/>
              </a:solidFill>
              <a:latin typeface="+mn-ea"/>
              <a:ea typeface="+mn-ea"/>
            </a:endParaRPr>
          </a:p>
          <a:p>
            <a:pPr marL="90488" indent="-90488">
              <a:buFont typeface="Arial" panose="020B0604020202020204" pitchFamily="34" charset="0"/>
              <a:buChar char="•"/>
            </a:pPr>
            <a:r>
              <a:rPr lang="ja-JP" altLang="en-US" sz="1000" b="1" dirty="0">
                <a:solidFill>
                  <a:schemeClr val="accent1"/>
                </a:solidFill>
                <a:latin typeface="+mn-ea"/>
                <a:ea typeface="+mn-ea"/>
              </a:rPr>
              <a:t>メッセージングサービスユーザ</a:t>
            </a:r>
            <a:endParaRPr lang="en-US" altLang="ja-JP" sz="1000" b="1" dirty="0">
              <a:solidFill>
                <a:schemeClr val="accent1"/>
              </a:solidFill>
              <a:latin typeface="+mn-ea"/>
              <a:ea typeface="+mn-ea"/>
            </a:endParaRPr>
          </a:p>
        </p:txBody>
      </p:sp>
      <p:sp>
        <p:nvSpPr>
          <p:cNvPr id="84" name="正方形/長方形 83">
            <a:extLst>
              <a:ext uri="{FF2B5EF4-FFF2-40B4-BE49-F238E27FC236}">
                <a16:creationId xmlns:a16="http://schemas.microsoft.com/office/drawing/2014/main" id="{31CA27BB-7284-A277-8428-21EA64913CB7}"/>
              </a:ext>
            </a:extLst>
          </p:cNvPr>
          <p:cNvSpPr/>
          <p:nvPr/>
        </p:nvSpPr>
        <p:spPr>
          <a:xfrm>
            <a:off x="2374123" y="4370372"/>
            <a:ext cx="515104" cy="360000"/>
          </a:xfrm>
          <a:prstGeom prst="rect">
            <a:avLst/>
          </a:prstGeom>
          <a:solidFill>
            <a:schemeClr val="bg1">
              <a:lumMod val="85000"/>
            </a:schemeClr>
          </a:solidFill>
          <a:ln w="12700">
            <a:solidFill>
              <a:schemeClr val="bg1">
                <a:lumMod val="8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050" dirty="0"/>
              <a:t>教育</a:t>
            </a:r>
            <a:endParaRPr lang="en-US" altLang="ja-JP" sz="1050" dirty="0"/>
          </a:p>
          <a:p>
            <a:pPr algn="ctr"/>
            <a:r>
              <a:rPr lang="ja-JP" altLang="en-US" sz="1050" dirty="0"/>
              <a:t>（人材）</a:t>
            </a:r>
            <a:endParaRPr kumimoji="1" lang="ja-JP" altLang="en-US" sz="1050" dirty="0"/>
          </a:p>
        </p:txBody>
      </p:sp>
      <p:sp>
        <p:nvSpPr>
          <p:cNvPr id="85" name="テキスト ボックス 84">
            <a:extLst>
              <a:ext uri="{FF2B5EF4-FFF2-40B4-BE49-F238E27FC236}">
                <a16:creationId xmlns:a16="http://schemas.microsoft.com/office/drawing/2014/main" id="{841B69CD-CCE6-107E-3390-8B3CAC7EB76A}"/>
              </a:ext>
            </a:extLst>
          </p:cNvPr>
          <p:cNvSpPr txBox="1"/>
          <p:nvPr/>
        </p:nvSpPr>
        <p:spPr>
          <a:xfrm>
            <a:off x="7797574" y="3854440"/>
            <a:ext cx="1777445" cy="485097"/>
          </a:xfrm>
          <a:prstGeom prst="rect">
            <a:avLst/>
          </a:prstGeom>
          <a:solidFill>
            <a:schemeClr val="bg1">
              <a:lumMod val="95000"/>
              <a:alpha val="70000"/>
            </a:schemeClr>
          </a:solidFill>
        </p:spPr>
        <p:txBody>
          <a:bodyPr wrap="square" lIns="0" tIns="0" rIns="0" bIns="0" numCol="1" rtlCol="0">
            <a:noAutofit/>
          </a:bodyPr>
          <a:lstStyle/>
          <a:p>
            <a:pPr marL="90488" indent="-90488">
              <a:buFont typeface="Arial" panose="020B0604020202020204" pitchFamily="34" charset="0"/>
              <a:buChar char="•"/>
            </a:pPr>
            <a:r>
              <a:rPr lang="ja-JP" altLang="en-US" sz="1000" b="1" dirty="0">
                <a:solidFill>
                  <a:schemeClr val="accent1"/>
                </a:solidFill>
                <a:latin typeface="+mn-ea"/>
                <a:ea typeface="+mn-ea"/>
              </a:rPr>
              <a:t>共助アプリ団体</a:t>
            </a:r>
            <a:endParaRPr lang="en-US" altLang="ja-JP" sz="1000" b="1" dirty="0">
              <a:solidFill>
                <a:schemeClr val="accent1"/>
              </a:solidFill>
              <a:latin typeface="+mn-ea"/>
              <a:ea typeface="+mn-ea"/>
            </a:endParaRPr>
          </a:p>
          <a:p>
            <a:pPr marL="90488" indent="-90488">
              <a:buFont typeface="Arial" panose="020B0604020202020204" pitchFamily="34" charset="0"/>
              <a:buChar char="•"/>
            </a:pPr>
            <a:r>
              <a:rPr lang="ja-JP" altLang="en-US" sz="1000" b="1" dirty="0">
                <a:solidFill>
                  <a:schemeClr val="accent1"/>
                </a:solidFill>
                <a:latin typeface="+mn-ea"/>
                <a:ea typeface="+mn-ea"/>
              </a:rPr>
              <a:t>コミュニティ（</a:t>
            </a:r>
            <a:r>
              <a:rPr lang="en-US" altLang="ja-JP" sz="1000" b="1" dirty="0">
                <a:solidFill>
                  <a:schemeClr val="accent1"/>
                </a:solidFill>
                <a:latin typeface="+mn-ea"/>
                <a:ea typeface="+mn-ea"/>
              </a:rPr>
              <a:t>OWND Project</a:t>
            </a:r>
            <a:r>
              <a:rPr lang="ja-JP" altLang="en-US" sz="1000" b="1" dirty="0">
                <a:solidFill>
                  <a:schemeClr val="accent1"/>
                </a:solidFill>
                <a:latin typeface="+mn-ea"/>
                <a:ea typeface="+mn-ea"/>
              </a:rPr>
              <a:t>）</a:t>
            </a:r>
            <a:endParaRPr lang="en-US" altLang="ja-JP" sz="1000" b="1" dirty="0">
              <a:solidFill>
                <a:schemeClr val="accent1"/>
              </a:solidFill>
              <a:latin typeface="+mn-ea"/>
              <a:ea typeface="+mn-ea"/>
            </a:endParaRPr>
          </a:p>
          <a:p>
            <a:pPr marL="90488" indent="-90488">
              <a:buFont typeface="Arial" panose="020B0604020202020204" pitchFamily="34" charset="0"/>
              <a:buChar char="•"/>
            </a:pPr>
            <a:endParaRPr lang="en-US" altLang="ja-JP" sz="1000" b="1" dirty="0">
              <a:latin typeface="+mn-ea"/>
              <a:ea typeface="+mn-ea"/>
            </a:endParaRPr>
          </a:p>
        </p:txBody>
      </p:sp>
      <p:sp>
        <p:nvSpPr>
          <p:cNvPr id="87" name="正方形/長方形 86">
            <a:extLst>
              <a:ext uri="{FF2B5EF4-FFF2-40B4-BE49-F238E27FC236}">
                <a16:creationId xmlns:a16="http://schemas.microsoft.com/office/drawing/2014/main" id="{DF56C574-2D99-A18E-E008-3B5646072D94}"/>
              </a:ext>
            </a:extLst>
          </p:cNvPr>
          <p:cNvSpPr/>
          <p:nvPr/>
        </p:nvSpPr>
        <p:spPr>
          <a:xfrm>
            <a:off x="2374123" y="4999416"/>
            <a:ext cx="515104" cy="649812"/>
          </a:xfrm>
          <a:prstGeom prst="rect">
            <a:avLst/>
          </a:prstGeom>
          <a:solidFill>
            <a:schemeClr val="bg1">
              <a:lumMod val="85000"/>
            </a:schemeClr>
          </a:solidFill>
          <a:ln w="12700">
            <a:solidFill>
              <a:schemeClr val="bg1">
                <a:lumMod val="8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050" dirty="0"/>
              <a:t>サプライ</a:t>
            </a:r>
            <a:endParaRPr lang="en-US" altLang="ja-JP" sz="1050" dirty="0"/>
          </a:p>
          <a:p>
            <a:pPr algn="ctr"/>
            <a:r>
              <a:rPr lang="ja-JP" altLang="en-US" sz="1050" dirty="0"/>
              <a:t>チェーン</a:t>
            </a:r>
            <a:endParaRPr kumimoji="1" lang="en-US" altLang="ja-JP" sz="1050" dirty="0"/>
          </a:p>
        </p:txBody>
      </p:sp>
      <p:sp>
        <p:nvSpPr>
          <p:cNvPr id="88" name="正方形/長方形 87">
            <a:extLst>
              <a:ext uri="{FF2B5EF4-FFF2-40B4-BE49-F238E27FC236}">
                <a16:creationId xmlns:a16="http://schemas.microsoft.com/office/drawing/2014/main" id="{97D74509-A3DB-A23B-EF97-E6DAC0FFC79F}"/>
              </a:ext>
            </a:extLst>
          </p:cNvPr>
          <p:cNvSpPr/>
          <p:nvPr/>
        </p:nvSpPr>
        <p:spPr>
          <a:xfrm>
            <a:off x="2374123" y="5921959"/>
            <a:ext cx="515104" cy="193381"/>
          </a:xfrm>
          <a:prstGeom prst="rect">
            <a:avLst/>
          </a:prstGeom>
          <a:solidFill>
            <a:schemeClr val="bg1">
              <a:lumMod val="85000"/>
            </a:schemeClr>
          </a:solidFill>
          <a:ln w="12700">
            <a:solidFill>
              <a:schemeClr val="bg1">
                <a:lumMod val="8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sz="1050" dirty="0"/>
              <a:t>行政手続</a:t>
            </a:r>
            <a:endParaRPr kumimoji="1" lang="en-US" altLang="ja-JP" sz="1050" dirty="0"/>
          </a:p>
        </p:txBody>
      </p:sp>
      <p:sp>
        <p:nvSpPr>
          <p:cNvPr id="89" name="正方形/長方形 88">
            <a:extLst>
              <a:ext uri="{FF2B5EF4-FFF2-40B4-BE49-F238E27FC236}">
                <a16:creationId xmlns:a16="http://schemas.microsoft.com/office/drawing/2014/main" id="{7CFA8D3E-59B0-A537-AC03-3ACA00F1A0AA}"/>
              </a:ext>
            </a:extLst>
          </p:cNvPr>
          <p:cNvSpPr/>
          <p:nvPr/>
        </p:nvSpPr>
        <p:spPr>
          <a:xfrm>
            <a:off x="2374123" y="5698872"/>
            <a:ext cx="515104" cy="187206"/>
          </a:xfrm>
          <a:prstGeom prst="rect">
            <a:avLst/>
          </a:prstGeom>
          <a:solidFill>
            <a:schemeClr val="bg1">
              <a:lumMod val="85000"/>
            </a:schemeClr>
          </a:solidFill>
          <a:ln w="12700">
            <a:solidFill>
              <a:schemeClr val="bg1">
                <a:lumMod val="8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050" dirty="0"/>
              <a:t>金融</a:t>
            </a:r>
            <a:endParaRPr kumimoji="1" lang="en-US" altLang="ja-JP" sz="1050" dirty="0"/>
          </a:p>
        </p:txBody>
      </p:sp>
      <p:sp>
        <p:nvSpPr>
          <p:cNvPr id="92" name="正方形/長方形 91">
            <a:extLst>
              <a:ext uri="{FF2B5EF4-FFF2-40B4-BE49-F238E27FC236}">
                <a16:creationId xmlns:a16="http://schemas.microsoft.com/office/drawing/2014/main" id="{79970E9E-6FCD-8B74-3520-E97EBEFEC44F}"/>
              </a:ext>
            </a:extLst>
          </p:cNvPr>
          <p:cNvSpPr/>
          <p:nvPr/>
        </p:nvSpPr>
        <p:spPr>
          <a:xfrm>
            <a:off x="2969905" y="3657381"/>
            <a:ext cx="1548000" cy="129873"/>
          </a:xfrm>
          <a:prstGeom prst="rect">
            <a:avLst/>
          </a:prstGeom>
          <a:solidFill>
            <a:schemeClr val="bg1">
              <a:lumMod val="75000"/>
            </a:schemeClr>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sz="1050" dirty="0"/>
              <a:t>発行者</a:t>
            </a:r>
          </a:p>
        </p:txBody>
      </p:sp>
      <p:sp>
        <p:nvSpPr>
          <p:cNvPr id="93" name="正方形/長方形 92">
            <a:extLst>
              <a:ext uri="{FF2B5EF4-FFF2-40B4-BE49-F238E27FC236}">
                <a16:creationId xmlns:a16="http://schemas.microsoft.com/office/drawing/2014/main" id="{9D330830-5B56-6769-5457-95D85EFF4E83}"/>
              </a:ext>
            </a:extLst>
          </p:cNvPr>
          <p:cNvSpPr/>
          <p:nvPr/>
        </p:nvSpPr>
        <p:spPr>
          <a:xfrm>
            <a:off x="4579128" y="3657381"/>
            <a:ext cx="1548000" cy="129873"/>
          </a:xfrm>
          <a:prstGeom prst="rect">
            <a:avLst/>
          </a:prstGeom>
          <a:solidFill>
            <a:schemeClr val="bg1">
              <a:lumMod val="75000"/>
            </a:schemeClr>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050" dirty="0"/>
              <a:t>保有者</a:t>
            </a:r>
            <a:endParaRPr kumimoji="1" lang="ja-JP" altLang="en-US" sz="1050" dirty="0"/>
          </a:p>
        </p:txBody>
      </p:sp>
      <p:sp>
        <p:nvSpPr>
          <p:cNvPr id="94" name="正方形/長方形 93">
            <a:extLst>
              <a:ext uri="{FF2B5EF4-FFF2-40B4-BE49-F238E27FC236}">
                <a16:creationId xmlns:a16="http://schemas.microsoft.com/office/drawing/2014/main" id="{7D80D7F8-39AE-FBD9-27E4-739E4C7751A2}"/>
              </a:ext>
            </a:extLst>
          </p:cNvPr>
          <p:cNvSpPr/>
          <p:nvPr/>
        </p:nvSpPr>
        <p:spPr>
          <a:xfrm>
            <a:off x="6188351" y="3657381"/>
            <a:ext cx="1548000" cy="129873"/>
          </a:xfrm>
          <a:prstGeom prst="rect">
            <a:avLst/>
          </a:prstGeom>
          <a:solidFill>
            <a:schemeClr val="bg1">
              <a:lumMod val="75000"/>
            </a:schemeClr>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sz="1050" dirty="0"/>
              <a:t>検証者</a:t>
            </a:r>
          </a:p>
        </p:txBody>
      </p:sp>
      <p:sp>
        <p:nvSpPr>
          <p:cNvPr id="95" name="正方形/長方形 94">
            <a:extLst>
              <a:ext uri="{FF2B5EF4-FFF2-40B4-BE49-F238E27FC236}">
                <a16:creationId xmlns:a16="http://schemas.microsoft.com/office/drawing/2014/main" id="{ACCE74C0-BC69-D309-D31C-DFB5CD7730AB}"/>
              </a:ext>
            </a:extLst>
          </p:cNvPr>
          <p:cNvSpPr/>
          <p:nvPr/>
        </p:nvSpPr>
        <p:spPr>
          <a:xfrm>
            <a:off x="7797574" y="3657381"/>
            <a:ext cx="1777445" cy="129873"/>
          </a:xfrm>
          <a:prstGeom prst="rect">
            <a:avLst/>
          </a:prstGeom>
          <a:solidFill>
            <a:schemeClr val="bg1">
              <a:lumMod val="75000"/>
            </a:schemeClr>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sz="1050" dirty="0"/>
              <a:t>業界団体</a:t>
            </a:r>
            <a:r>
              <a:rPr lang="en-US" altLang="ja-JP" sz="1050" dirty="0"/>
              <a:t>/</a:t>
            </a:r>
            <a:r>
              <a:rPr lang="ja-JP" altLang="en-US" sz="1050" dirty="0"/>
              <a:t>ガバナンス運営者</a:t>
            </a:r>
            <a:endParaRPr kumimoji="1" lang="ja-JP" altLang="en-US" sz="1050" dirty="0"/>
          </a:p>
        </p:txBody>
      </p:sp>
      <p:sp>
        <p:nvSpPr>
          <p:cNvPr id="96" name="テキスト ボックス 95">
            <a:extLst>
              <a:ext uri="{FF2B5EF4-FFF2-40B4-BE49-F238E27FC236}">
                <a16:creationId xmlns:a16="http://schemas.microsoft.com/office/drawing/2014/main" id="{88584DF5-BD53-77CD-06DD-844E5A41B1DB}"/>
              </a:ext>
            </a:extLst>
          </p:cNvPr>
          <p:cNvSpPr txBox="1"/>
          <p:nvPr/>
        </p:nvSpPr>
        <p:spPr>
          <a:xfrm>
            <a:off x="2969905" y="4370372"/>
            <a:ext cx="1548000" cy="360000"/>
          </a:xfrm>
          <a:prstGeom prst="rect">
            <a:avLst/>
          </a:prstGeom>
          <a:solidFill>
            <a:schemeClr val="bg1">
              <a:lumMod val="95000"/>
              <a:alpha val="70000"/>
            </a:schemeClr>
          </a:solidFill>
        </p:spPr>
        <p:txBody>
          <a:bodyPr wrap="square" lIns="0" tIns="0" rIns="0" bIns="0" numCol="1" rtlCol="0">
            <a:noAutofit/>
          </a:bodyPr>
          <a:lstStyle/>
          <a:p>
            <a:pPr marL="90488" indent="-90488">
              <a:buFont typeface="Arial" panose="020B0604020202020204" pitchFamily="34" charset="0"/>
              <a:buChar char="•"/>
            </a:pPr>
            <a:r>
              <a:rPr lang="ja-JP" altLang="en-US" sz="1000" b="1" dirty="0">
                <a:solidFill>
                  <a:schemeClr val="accent2"/>
                </a:solidFill>
                <a:latin typeface="+mn-ea"/>
                <a:ea typeface="+mn-ea"/>
              </a:rPr>
              <a:t>大学・大学教員・教育機関</a:t>
            </a:r>
            <a:r>
              <a:rPr lang="ja-JP" altLang="en-US" sz="1000" b="1" dirty="0">
                <a:latin typeface="+mn-ea"/>
                <a:ea typeface="+mn-ea"/>
              </a:rPr>
              <a:t>・</a:t>
            </a:r>
            <a:r>
              <a:rPr lang="ja-JP" altLang="en-US" sz="1000" b="1" dirty="0">
                <a:solidFill>
                  <a:schemeClr val="accent1"/>
                </a:solidFill>
                <a:latin typeface="+mn-ea"/>
                <a:ea typeface="+mn-ea"/>
              </a:rPr>
              <a:t>受入企業</a:t>
            </a:r>
            <a:endParaRPr lang="en-US" altLang="ja-JP" sz="1000" b="1" dirty="0">
              <a:solidFill>
                <a:schemeClr val="accent1"/>
              </a:solidFill>
              <a:latin typeface="+mn-ea"/>
              <a:ea typeface="+mn-ea"/>
            </a:endParaRPr>
          </a:p>
        </p:txBody>
      </p:sp>
      <p:sp>
        <p:nvSpPr>
          <p:cNvPr id="97" name="テキスト ボックス 96">
            <a:extLst>
              <a:ext uri="{FF2B5EF4-FFF2-40B4-BE49-F238E27FC236}">
                <a16:creationId xmlns:a16="http://schemas.microsoft.com/office/drawing/2014/main" id="{A9D977AF-1A6D-DC1C-583C-64B2BDB93A29}"/>
              </a:ext>
            </a:extLst>
          </p:cNvPr>
          <p:cNvSpPr txBox="1"/>
          <p:nvPr/>
        </p:nvSpPr>
        <p:spPr>
          <a:xfrm>
            <a:off x="4579128" y="4370372"/>
            <a:ext cx="1548000" cy="360000"/>
          </a:xfrm>
          <a:prstGeom prst="rect">
            <a:avLst/>
          </a:prstGeom>
          <a:solidFill>
            <a:schemeClr val="bg1">
              <a:lumMod val="95000"/>
              <a:alpha val="70000"/>
            </a:schemeClr>
          </a:solidFill>
        </p:spPr>
        <p:txBody>
          <a:bodyPr wrap="square" lIns="0" tIns="0" rIns="0" bIns="0" numCol="1" rtlCol="0">
            <a:noAutofit/>
          </a:bodyPr>
          <a:lstStyle/>
          <a:p>
            <a:pPr marL="90488" indent="-90488">
              <a:buFont typeface="Arial" panose="020B0604020202020204" pitchFamily="34" charset="0"/>
              <a:buChar char="•"/>
            </a:pPr>
            <a:r>
              <a:rPr lang="ja-JP" altLang="en-US" sz="1000" b="1" dirty="0">
                <a:solidFill>
                  <a:schemeClr val="accent2"/>
                </a:solidFill>
                <a:latin typeface="+mn-ea"/>
                <a:ea typeface="+mn-ea"/>
              </a:rPr>
              <a:t>学生</a:t>
            </a:r>
            <a:r>
              <a:rPr lang="ja-JP" altLang="en-US" sz="1000" b="1" dirty="0">
                <a:latin typeface="+mn-ea"/>
                <a:ea typeface="+mn-ea"/>
              </a:rPr>
              <a:t>（</a:t>
            </a:r>
            <a:r>
              <a:rPr lang="ja-JP" altLang="en-US" sz="1000" b="1" dirty="0">
                <a:solidFill>
                  <a:schemeClr val="accent2"/>
                </a:solidFill>
                <a:latin typeface="+mn-ea"/>
                <a:ea typeface="+mn-ea"/>
              </a:rPr>
              <a:t>国内</a:t>
            </a:r>
            <a:r>
              <a:rPr lang="ja-JP" altLang="en-US" sz="1000" b="1" dirty="0">
                <a:latin typeface="+mn-ea"/>
                <a:ea typeface="+mn-ea"/>
              </a:rPr>
              <a:t>・</a:t>
            </a:r>
            <a:r>
              <a:rPr lang="ja-JP" altLang="en-US" sz="1000" b="1" dirty="0">
                <a:solidFill>
                  <a:schemeClr val="accent1"/>
                </a:solidFill>
                <a:latin typeface="+mn-ea"/>
                <a:ea typeface="+mn-ea"/>
              </a:rPr>
              <a:t>海外</a:t>
            </a:r>
            <a:r>
              <a:rPr lang="ja-JP" altLang="en-US" sz="1000" b="1" dirty="0">
                <a:latin typeface="+mn-ea"/>
                <a:ea typeface="+mn-ea"/>
              </a:rPr>
              <a:t>）</a:t>
            </a:r>
            <a:endParaRPr lang="en-US" altLang="ja-JP" sz="1000" b="1" dirty="0">
              <a:latin typeface="+mn-ea"/>
              <a:ea typeface="+mn-ea"/>
            </a:endParaRPr>
          </a:p>
          <a:p>
            <a:pPr marL="90488" indent="-90488">
              <a:buFont typeface="Arial" panose="020B0604020202020204" pitchFamily="34" charset="0"/>
              <a:buChar char="•"/>
            </a:pPr>
            <a:r>
              <a:rPr lang="ja-JP" altLang="en-US" sz="1000" b="1" dirty="0">
                <a:solidFill>
                  <a:schemeClr val="accent2"/>
                </a:solidFill>
                <a:latin typeface="+mn-ea"/>
                <a:ea typeface="+mn-ea"/>
              </a:rPr>
              <a:t>職員</a:t>
            </a:r>
            <a:endParaRPr lang="en-US" altLang="ja-JP" sz="1000" b="1" dirty="0">
              <a:solidFill>
                <a:schemeClr val="accent2"/>
              </a:solidFill>
              <a:latin typeface="+mn-ea"/>
              <a:ea typeface="+mn-ea"/>
            </a:endParaRPr>
          </a:p>
        </p:txBody>
      </p:sp>
      <p:sp>
        <p:nvSpPr>
          <p:cNvPr id="98" name="テキスト ボックス 97">
            <a:extLst>
              <a:ext uri="{FF2B5EF4-FFF2-40B4-BE49-F238E27FC236}">
                <a16:creationId xmlns:a16="http://schemas.microsoft.com/office/drawing/2014/main" id="{CB9ED255-2F40-7708-4C2F-F9D29739B05F}"/>
              </a:ext>
            </a:extLst>
          </p:cNvPr>
          <p:cNvSpPr txBox="1"/>
          <p:nvPr/>
        </p:nvSpPr>
        <p:spPr>
          <a:xfrm>
            <a:off x="6188351" y="4370372"/>
            <a:ext cx="1548000" cy="360000"/>
          </a:xfrm>
          <a:prstGeom prst="rect">
            <a:avLst/>
          </a:prstGeom>
          <a:solidFill>
            <a:schemeClr val="bg1">
              <a:lumMod val="95000"/>
              <a:alpha val="70000"/>
            </a:schemeClr>
          </a:solidFill>
        </p:spPr>
        <p:txBody>
          <a:bodyPr wrap="square" lIns="0" tIns="0" rIns="0" bIns="0" numCol="1" rtlCol="0">
            <a:noAutofit/>
          </a:bodyPr>
          <a:lstStyle/>
          <a:p>
            <a:pPr marL="90488" indent="-90488">
              <a:buFont typeface="Arial" panose="020B0604020202020204" pitchFamily="34" charset="0"/>
              <a:buChar char="•"/>
            </a:pPr>
            <a:r>
              <a:rPr lang="ja-JP" altLang="en-US" sz="1000" b="1" dirty="0">
                <a:solidFill>
                  <a:schemeClr val="accent2"/>
                </a:solidFill>
                <a:latin typeface="+mn-ea"/>
                <a:ea typeface="+mn-ea"/>
              </a:rPr>
              <a:t>採用企業</a:t>
            </a:r>
            <a:endParaRPr lang="en-US" altLang="ja-JP" sz="1000" b="1" dirty="0">
              <a:solidFill>
                <a:schemeClr val="accent2"/>
              </a:solidFill>
              <a:latin typeface="+mn-ea"/>
              <a:ea typeface="+mn-ea"/>
            </a:endParaRPr>
          </a:p>
        </p:txBody>
      </p:sp>
      <p:sp>
        <p:nvSpPr>
          <p:cNvPr id="99" name="テキスト ボックス 98">
            <a:extLst>
              <a:ext uri="{FF2B5EF4-FFF2-40B4-BE49-F238E27FC236}">
                <a16:creationId xmlns:a16="http://schemas.microsoft.com/office/drawing/2014/main" id="{685033CC-FEDA-D804-1860-8E395C2AE952}"/>
              </a:ext>
            </a:extLst>
          </p:cNvPr>
          <p:cNvSpPr txBox="1"/>
          <p:nvPr/>
        </p:nvSpPr>
        <p:spPr>
          <a:xfrm>
            <a:off x="7797574" y="4370372"/>
            <a:ext cx="1777445" cy="360000"/>
          </a:xfrm>
          <a:prstGeom prst="rect">
            <a:avLst/>
          </a:prstGeom>
          <a:solidFill>
            <a:schemeClr val="bg1">
              <a:lumMod val="95000"/>
              <a:alpha val="70000"/>
            </a:schemeClr>
          </a:solidFill>
        </p:spPr>
        <p:txBody>
          <a:bodyPr wrap="square" lIns="0" tIns="0" rIns="0" bIns="0" numCol="1" rtlCol="0">
            <a:noAutofit/>
          </a:bodyPr>
          <a:lstStyle/>
          <a:p>
            <a:pPr marL="90488" indent="-90488">
              <a:buFont typeface="Arial" panose="020B0604020202020204" pitchFamily="34" charset="0"/>
              <a:buChar char="•"/>
            </a:pPr>
            <a:r>
              <a:rPr lang="ja-JP" altLang="en-US" sz="1000" b="1" dirty="0">
                <a:solidFill>
                  <a:schemeClr val="accent1"/>
                </a:solidFill>
                <a:latin typeface="+mn-ea"/>
                <a:ea typeface="+mn-ea"/>
              </a:rPr>
              <a:t>研究基盤協議会</a:t>
            </a:r>
            <a:endParaRPr lang="en-US" altLang="ja-JP" sz="1000" b="1" dirty="0">
              <a:solidFill>
                <a:schemeClr val="accent1"/>
              </a:solidFill>
              <a:latin typeface="+mn-ea"/>
              <a:ea typeface="+mn-ea"/>
            </a:endParaRPr>
          </a:p>
          <a:p>
            <a:pPr marL="90488" indent="-90488">
              <a:buFont typeface="Arial" panose="020B0604020202020204" pitchFamily="34" charset="0"/>
              <a:buChar char="•"/>
            </a:pPr>
            <a:r>
              <a:rPr lang="ja-JP" altLang="en-US" sz="1000" b="1" dirty="0">
                <a:solidFill>
                  <a:schemeClr val="accent1"/>
                </a:solidFill>
                <a:latin typeface="+mn-ea"/>
                <a:ea typeface="+mn-ea"/>
              </a:rPr>
              <a:t>国内・海外政府</a:t>
            </a:r>
            <a:endParaRPr lang="en-US" altLang="ja-JP" sz="1000" b="1" dirty="0">
              <a:solidFill>
                <a:schemeClr val="accent1"/>
              </a:solidFill>
              <a:latin typeface="+mn-ea"/>
              <a:ea typeface="+mn-ea"/>
            </a:endParaRPr>
          </a:p>
        </p:txBody>
      </p:sp>
      <p:sp>
        <p:nvSpPr>
          <p:cNvPr id="100" name="テキスト ボックス 99">
            <a:extLst>
              <a:ext uri="{FF2B5EF4-FFF2-40B4-BE49-F238E27FC236}">
                <a16:creationId xmlns:a16="http://schemas.microsoft.com/office/drawing/2014/main" id="{52B71842-D7A1-79A9-F671-237F54ED878F}"/>
              </a:ext>
            </a:extLst>
          </p:cNvPr>
          <p:cNvSpPr txBox="1"/>
          <p:nvPr/>
        </p:nvSpPr>
        <p:spPr>
          <a:xfrm>
            <a:off x="2969905" y="4769291"/>
            <a:ext cx="4766446" cy="205531"/>
          </a:xfrm>
          <a:prstGeom prst="rect">
            <a:avLst/>
          </a:prstGeom>
          <a:solidFill>
            <a:schemeClr val="bg1">
              <a:lumMod val="95000"/>
              <a:alpha val="70000"/>
            </a:schemeClr>
          </a:solidFill>
        </p:spPr>
        <p:txBody>
          <a:bodyPr wrap="square" lIns="0" tIns="0" rIns="0" bIns="0" numCol="1" rtlCol="0">
            <a:noAutofit/>
          </a:bodyPr>
          <a:lstStyle/>
          <a:p>
            <a:pPr marL="90488" indent="-90488">
              <a:buFont typeface="Arial" panose="020B0604020202020204" pitchFamily="34" charset="0"/>
              <a:buChar char="•"/>
            </a:pPr>
            <a:r>
              <a:rPr lang="ja-JP" altLang="en-US" sz="1000" b="1" dirty="0">
                <a:solidFill>
                  <a:schemeClr val="accent2"/>
                </a:solidFill>
                <a:latin typeface="+mn-ea"/>
                <a:ea typeface="+mn-ea"/>
              </a:rPr>
              <a:t>患者・医療機関・医療スタッフ</a:t>
            </a:r>
            <a:endParaRPr lang="en-US" altLang="ja-JP" sz="1000" b="1" dirty="0">
              <a:solidFill>
                <a:schemeClr val="accent2"/>
              </a:solidFill>
              <a:latin typeface="+mn-ea"/>
              <a:ea typeface="+mn-ea"/>
            </a:endParaRPr>
          </a:p>
        </p:txBody>
      </p:sp>
      <p:sp>
        <p:nvSpPr>
          <p:cNvPr id="103" name="テキスト ボックス 102">
            <a:extLst>
              <a:ext uri="{FF2B5EF4-FFF2-40B4-BE49-F238E27FC236}">
                <a16:creationId xmlns:a16="http://schemas.microsoft.com/office/drawing/2014/main" id="{412ADE8C-1792-8520-B58D-1BEE5A939142}"/>
              </a:ext>
            </a:extLst>
          </p:cNvPr>
          <p:cNvSpPr txBox="1"/>
          <p:nvPr/>
        </p:nvSpPr>
        <p:spPr>
          <a:xfrm>
            <a:off x="7797574" y="4769291"/>
            <a:ext cx="1777445" cy="205531"/>
          </a:xfrm>
          <a:prstGeom prst="rect">
            <a:avLst/>
          </a:prstGeom>
          <a:solidFill>
            <a:schemeClr val="bg1">
              <a:lumMod val="95000"/>
              <a:alpha val="70000"/>
            </a:schemeClr>
          </a:solidFill>
        </p:spPr>
        <p:txBody>
          <a:bodyPr wrap="square" lIns="0" tIns="0" rIns="0" bIns="0" numCol="1" rtlCol="0">
            <a:noAutofit/>
          </a:bodyPr>
          <a:lstStyle/>
          <a:p>
            <a:pPr marL="90488" indent="-90488">
              <a:buFont typeface="Arial" panose="020B0604020202020204" pitchFamily="34" charset="0"/>
              <a:buChar char="•"/>
            </a:pPr>
            <a:r>
              <a:rPr lang="en-US" altLang="ja-JP" sz="1000" b="1" dirty="0">
                <a:solidFill>
                  <a:schemeClr val="accent1"/>
                </a:solidFill>
                <a:latin typeface="+mn-ea"/>
                <a:ea typeface="+mn-ea"/>
              </a:rPr>
              <a:t>PHR</a:t>
            </a:r>
            <a:r>
              <a:rPr lang="ja-JP" altLang="en-US" sz="1000" b="1" dirty="0">
                <a:solidFill>
                  <a:schemeClr val="accent1"/>
                </a:solidFill>
                <a:latin typeface="+mn-ea"/>
                <a:ea typeface="+mn-ea"/>
              </a:rPr>
              <a:t>推進協議会</a:t>
            </a:r>
            <a:endParaRPr lang="en-US" altLang="ja-JP" sz="1000" b="1" dirty="0">
              <a:solidFill>
                <a:schemeClr val="accent1"/>
              </a:solidFill>
              <a:latin typeface="+mn-ea"/>
              <a:ea typeface="+mn-ea"/>
            </a:endParaRPr>
          </a:p>
        </p:txBody>
      </p:sp>
      <p:sp>
        <p:nvSpPr>
          <p:cNvPr id="104" name="テキスト ボックス 103">
            <a:extLst>
              <a:ext uri="{FF2B5EF4-FFF2-40B4-BE49-F238E27FC236}">
                <a16:creationId xmlns:a16="http://schemas.microsoft.com/office/drawing/2014/main" id="{3C2BE8DE-3B86-D27B-1783-17E6486732E4}"/>
              </a:ext>
            </a:extLst>
          </p:cNvPr>
          <p:cNvSpPr txBox="1"/>
          <p:nvPr/>
        </p:nvSpPr>
        <p:spPr>
          <a:xfrm>
            <a:off x="2969905" y="5011006"/>
            <a:ext cx="1548000" cy="649812"/>
          </a:xfrm>
          <a:prstGeom prst="rect">
            <a:avLst/>
          </a:prstGeom>
          <a:solidFill>
            <a:schemeClr val="bg1">
              <a:lumMod val="95000"/>
              <a:alpha val="70000"/>
            </a:schemeClr>
          </a:solidFill>
        </p:spPr>
        <p:txBody>
          <a:bodyPr wrap="square" lIns="0" tIns="0" rIns="0" bIns="0" numCol="1" rtlCol="0">
            <a:noAutofit/>
          </a:bodyPr>
          <a:lstStyle/>
          <a:p>
            <a:pPr marL="90488" indent="-90488">
              <a:buFont typeface="Arial" panose="020B0604020202020204" pitchFamily="34" charset="0"/>
              <a:buChar char="•"/>
            </a:pPr>
            <a:r>
              <a:rPr lang="en-US" altLang="ja-JP" sz="1000" b="1" dirty="0">
                <a:solidFill>
                  <a:schemeClr val="bg1">
                    <a:lumMod val="50000"/>
                  </a:schemeClr>
                </a:solidFill>
                <a:latin typeface="+mn-ea"/>
                <a:ea typeface="+mn-ea"/>
              </a:rPr>
              <a:t>CFP</a:t>
            </a:r>
            <a:r>
              <a:rPr lang="ja-JP" altLang="en-US" sz="1000" b="1" dirty="0">
                <a:latin typeface="+mn-ea"/>
                <a:ea typeface="+mn-ea"/>
              </a:rPr>
              <a:t>・</a:t>
            </a:r>
            <a:r>
              <a:rPr lang="ja-JP" altLang="en-US" sz="1000" b="1" dirty="0">
                <a:solidFill>
                  <a:schemeClr val="accent1"/>
                </a:solidFill>
                <a:latin typeface="+mn-ea"/>
                <a:ea typeface="+mn-ea"/>
              </a:rPr>
              <a:t>物質管理企業</a:t>
            </a:r>
            <a:endParaRPr lang="en-US" altLang="ja-JP" sz="1000" b="1" dirty="0">
              <a:solidFill>
                <a:schemeClr val="accent1"/>
              </a:solidFill>
              <a:latin typeface="+mn-ea"/>
              <a:ea typeface="+mn-ea"/>
            </a:endParaRPr>
          </a:p>
          <a:p>
            <a:pPr marL="90488" indent="-90488">
              <a:buFont typeface="Arial" panose="020B0604020202020204" pitchFamily="34" charset="0"/>
              <a:buChar char="•"/>
            </a:pPr>
            <a:r>
              <a:rPr lang="ja-JP" altLang="en-US" sz="1000" b="1" dirty="0">
                <a:solidFill>
                  <a:schemeClr val="accent1"/>
                </a:solidFill>
                <a:latin typeface="+mn-ea"/>
                <a:ea typeface="+mn-ea"/>
              </a:rPr>
              <a:t>デジタル認証機構</a:t>
            </a:r>
            <a:endParaRPr lang="en-US" altLang="ja-JP" sz="1000" b="1" dirty="0">
              <a:solidFill>
                <a:schemeClr val="accent1"/>
              </a:solidFill>
              <a:latin typeface="+mn-ea"/>
              <a:ea typeface="+mn-ea"/>
            </a:endParaRPr>
          </a:p>
          <a:p>
            <a:pPr marL="90488" indent="-90488">
              <a:buFont typeface="Arial" panose="020B0604020202020204" pitchFamily="34" charset="0"/>
              <a:buChar char="•"/>
            </a:pPr>
            <a:r>
              <a:rPr lang="ja-JP" altLang="en-US" sz="1000" b="1" dirty="0">
                <a:solidFill>
                  <a:schemeClr val="accent2"/>
                </a:solidFill>
                <a:latin typeface="+mn-ea"/>
                <a:ea typeface="+mn-ea"/>
              </a:rPr>
              <a:t>サプライヤ</a:t>
            </a:r>
            <a:r>
              <a:rPr lang="ja-JP" altLang="en-US" sz="1000" b="1" dirty="0">
                <a:latin typeface="+mn-ea"/>
                <a:ea typeface="+mn-ea"/>
              </a:rPr>
              <a:t>・</a:t>
            </a:r>
            <a:r>
              <a:rPr lang="ja-JP" altLang="en-US" sz="1000" b="1" dirty="0">
                <a:solidFill>
                  <a:schemeClr val="bg1">
                    <a:lumMod val="50000"/>
                  </a:schemeClr>
                </a:solidFill>
                <a:latin typeface="+mn-ea"/>
                <a:ea typeface="+mn-ea"/>
              </a:rPr>
              <a:t>エンドユーザ</a:t>
            </a:r>
            <a:endParaRPr lang="en-US" altLang="ja-JP" sz="1000" b="1" dirty="0">
              <a:solidFill>
                <a:schemeClr val="bg1">
                  <a:lumMod val="50000"/>
                </a:schemeClr>
              </a:solidFill>
              <a:latin typeface="+mn-ea"/>
              <a:ea typeface="+mn-ea"/>
            </a:endParaRPr>
          </a:p>
          <a:p>
            <a:pPr marL="90488" indent="-90488">
              <a:buFont typeface="Arial" panose="020B0604020202020204" pitchFamily="34" charset="0"/>
              <a:buChar char="•"/>
            </a:pPr>
            <a:r>
              <a:rPr lang="ja-JP" altLang="en-US" sz="1000" b="1" dirty="0">
                <a:solidFill>
                  <a:schemeClr val="bg1">
                    <a:lumMod val="50000"/>
                  </a:schemeClr>
                </a:solidFill>
                <a:latin typeface="+mn-ea"/>
                <a:ea typeface="+mn-ea"/>
              </a:rPr>
              <a:t>デジタル複合機</a:t>
            </a:r>
            <a:endParaRPr lang="en-US" altLang="ja-JP" sz="1000" b="1" dirty="0">
              <a:solidFill>
                <a:schemeClr val="bg1">
                  <a:lumMod val="50000"/>
                </a:schemeClr>
              </a:solidFill>
              <a:latin typeface="+mn-ea"/>
              <a:ea typeface="+mn-ea"/>
            </a:endParaRPr>
          </a:p>
          <a:p>
            <a:pPr marL="90488" indent="-90488">
              <a:buFont typeface="Arial" panose="020B0604020202020204" pitchFamily="34" charset="0"/>
              <a:buChar char="•"/>
            </a:pPr>
            <a:endParaRPr lang="en-US" altLang="ja-JP" sz="1000" b="1" dirty="0">
              <a:solidFill>
                <a:schemeClr val="accent1"/>
              </a:solidFill>
              <a:latin typeface="+mn-ea"/>
              <a:ea typeface="+mn-ea"/>
            </a:endParaRPr>
          </a:p>
          <a:p>
            <a:pPr marL="90488" indent="-90488">
              <a:buFont typeface="Arial" panose="020B0604020202020204" pitchFamily="34" charset="0"/>
              <a:buChar char="•"/>
            </a:pPr>
            <a:endParaRPr lang="en-US" altLang="ja-JP" sz="1000" b="1" dirty="0">
              <a:solidFill>
                <a:schemeClr val="accent1"/>
              </a:solidFill>
              <a:latin typeface="+mn-ea"/>
              <a:ea typeface="+mn-ea"/>
            </a:endParaRPr>
          </a:p>
        </p:txBody>
      </p:sp>
      <p:sp>
        <p:nvSpPr>
          <p:cNvPr id="105" name="テキスト ボックス 104">
            <a:extLst>
              <a:ext uri="{FF2B5EF4-FFF2-40B4-BE49-F238E27FC236}">
                <a16:creationId xmlns:a16="http://schemas.microsoft.com/office/drawing/2014/main" id="{AB5B24C7-9696-9066-19D2-9501ABA0FCD0}"/>
              </a:ext>
            </a:extLst>
          </p:cNvPr>
          <p:cNvSpPr txBox="1"/>
          <p:nvPr/>
        </p:nvSpPr>
        <p:spPr>
          <a:xfrm>
            <a:off x="4579128" y="5011006"/>
            <a:ext cx="1548000" cy="649812"/>
          </a:xfrm>
          <a:prstGeom prst="rect">
            <a:avLst/>
          </a:prstGeom>
          <a:solidFill>
            <a:schemeClr val="bg1">
              <a:lumMod val="95000"/>
              <a:alpha val="70000"/>
            </a:schemeClr>
          </a:solidFill>
        </p:spPr>
        <p:txBody>
          <a:bodyPr wrap="square" lIns="0" tIns="0" rIns="0" bIns="0" numCol="1" rtlCol="0">
            <a:noAutofit/>
          </a:bodyPr>
          <a:lstStyle/>
          <a:p>
            <a:pPr marL="90488" indent="-90488">
              <a:buFont typeface="Arial" panose="020B0604020202020204" pitchFamily="34" charset="0"/>
              <a:buChar char="•"/>
            </a:pPr>
            <a:r>
              <a:rPr lang="en-US" altLang="ja-JP" sz="1000" b="1" dirty="0">
                <a:solidFill>
                  <a:schemeClr val="bg1">
                    <a:lumMod val="50000"/>
                  </a:schemeClr>
                </a:solidFill>
                <a:latin typeface="+mn-ea"/>
                <a:ea typeface="+mn-ea"/>
              </a:rPr>
              <a:t>CFP</a:t>
            </a:r>
            <a:r>
              <a:rPr lang="ja-JP" altLang="en-US" sz="1000" b="1" dirty="0">
                <a:solidFill>
                  <a:schemeClr val="accent2"/>
                </a:solidFill>
                <a:latin typeface="+mn-ea"/>
                <a:ea typeface="+mn-ea"/>
              </a:rPr>
              <a:t>・</a:t>
            </a:r>
            <a:r>
              <a:rPr lang="ja-JP" altLang="en-US" sz="1000" b="1" dirty="0">
                <a:solidFill>
                  <a:schemeClr val="accent1"/>
                </a:solidFill>
                <a:latin typeface="+mn-ea"/>
                <a:ea typeface="+mn-ea"/>
              </a:rPr>
              <a:t>物質管理企業</a:t>
            </a:r>
            <a:endParaRPr lang="en-US" altLang="ja-JP" sz="1000" b="1" dirty="0">
              <a:solidFill>
                <a:schemeClr val="accent1"/>
              </a:solidFill>
              <a:latin typeface="+mn-ea"/>
              <a:ea typeface="+mn-ea"/>
            </a:endParaRPr>
          </a:p>
          <a:p>
            <a:pPr marL="90488" indent="-90488">
              <a:buFont typeface="Arial" panose="020B0604020202020204" pitchFamily="34" charset="0"/>
              <a:buChar char="•"/>
            </a:pPr>
            <a:r>
              <a:rPr lang="ja-JP" altLang="en-US" sz="1000" b="1" dirty="0">
                <a:solidFill>
                  <a:schemeClr val="accent2"/>
                </a:solidFill>
                <a:latin typeface="+mn-ea"/>
                <a:ea typeface="+mn-ea"/>
              </a:rPr>
              <a:t>サプライヤ</a:t>
            </a:r>
            <a:r>
              <a:rPr lang="ja-JP" altLang="en-US" sz="1000" b="1" dirty="0">
                <a:latin typeface="+mn-ea"/>
                <a:ea typeface="+mn-ea"/>
              </a:rPr>
              <a:t>・</a:t>
            </a:r>
            <a:r>
              <a:rPr lang="ja-JP" altLang="en-US" sz="1000" b="1" dirty="0">
                <a:solidFill>
                  <a:schemeClr val="bg1">
                    <a:lumMod val="50000"/>
                  </a:schemeClr>
                </a:solidFill>
                <a:latin typeface="+mn-ea"/>
                <a:ea typeface="+mn-ea"/>
              </a:rPr>
              <a:t>ユーザ</a:t>
            </a:r>
          </a:p>
          <a:p>
            <a:pPr marL="90488" indent="-90488">
              <a:buFont typeface="Arial" panose="020B0604020202020204" pitchFamily="34" charset="0"/>
              <a:buChar char="•"/>
            </a:pPr>
            <a:r>
              <a:rPr lang="ja-JP" altLang="en-US" sz="1000" b="1" dirty="0">
                <a:solidFill>
                  <a:schemeClr val="bg1">
                    <a:lumMod val="50000"/>
                  </a:schemeClr>
                </a:solidFill>
                <a:latin typeface="+mn-ea"/>
                <a:ea typeface="+mn-ea"/>
              </a:rPr>
              <a:t>デジタル複合機</a:t>
            </a:r>
            <a:endParaRPr lang="en-US" altLang="ja-JP" sz="1000" b="1" dirty="0">
              <a:solidFill>
                <a:schemeClr val="bg1">
                  <a:lumMod val="50000"/>
                </a:schemeClr>
              </a:solidFill>
              <a:latin typeface="+mn-ea"/>
              <a:ea typeface="+mn-ea"/>
            </a:endParaRPr>
          </a:p>
        </p:txBody>
      </p:sp>
      <p:sp>
        <p:nvSpPr>
          <p:cNvPr id="106" name="テキスト ボックス 105">
            <a:extLst>
              <a:ext uri="{FF2B5EF4-FFF2-40B4-BE49-F238E27FC236}">
                <a16:creationId xmlns:a16="http://schemas.microsoft.com/office/drawing/2014/main" id="{0E592AE2-F40A-0D94-3DD0-D8344FFD877F}"/>
              </a:ext>
            </a:extLst>
          </p:cNvPr>
          <p:cNvSpPr txBox="1"/>
          <p:nvPr/>
        </p:nvSpPr>
        <p:spPr>
          <a:xfrm>
            <a:off x="6188351" y="5011006"/>
            <a:ext cx="1548000" cy="649812"/>
          </a:xfrm>
          <a:prstGeom prst="rect">
            <a:avLst/>
          </a:prstGeom>
          <a:solidFill>
            <a:schemeClr val="bg1">
              <a:lumMod val="95000"/>
              <a:alpha val="70000"/>
            </a:schemeClr>
          </a:solidFill>
        </p:spPr>
        <p:txBody>
          <a:bodyPr wrap="square" lIns="0" tIns="0" rIns="0" bIns="0" numCol="1" rtlCol="0">
            <a:noAutofit/>
          </a:bodyPr>
          <a:lstStyle/>
          <a:p>
            <a:pPr marL="90488" indent="-90488">
              <a:buFont typeface="Arial" panose="020B0604020202020204" pitchFamily="34" charset="0"/>
              <a:buChar char="•"/>
            </a:pPr>
            <a:r>
              <a:rPr lang="ja-JP" altLang="en-US" sz="1000" b="1" dirty="0">
                <a:solidFill>
                  <a:schemeClr val="accent2"/>
                </a:solidFill>
                <a:latin typeface="+mn-ea"/>
                <a:ea typeface="+mn-ea"/>
              </a:rPr>
              <a:t>左記企業と取引する企業</a:t>
            </a:r>
            <a:endParaRPr lang="en-US" altLang="ja-JP" sz="1000" b="1" dirty="0">
              <a:solidFill>
                <a:schemeClr val="accent2"/>
              </a:solidFill>
              <a:latin typeface="+mn-ea"/>
              <a:ea typeface="+mn-ea"/>
            </a:endParaRPr>
          </a:p>
          <a:p>
            <a:pPr marL="90488" indent="-90488">
              <a:buFont typeface="Arial" panose="020B0604020202020204" pitchFamily="34" charset="0"/>
              <a:buChar char="•"/>
            </a:pPr>
            <a:r>
              <a:rPr lang="ja-JP" altLang="en-US" sz="1000" b="1" dirty="0">
                <a:solidFill>
                  <a:schemeClr val="bg1">
                    <a:lumMod val="50000"/>
                  </a:schemeClr>
                </a:solidFill>
                <a:latin typeface="+mn-ea"/>
                <a:ea typeface="+mn-ea"/>
              </a:rPr>
              <a:t>文書管理システム</a:t>
            </a:r>
            <a:endParaRPr lang="en-US" altLang="ja-JP" sz="1000" b="1" dirty="0">
              <a:solidFill>
                <a:schemeClr val="bg1">
                  <a:lumMod val="50000"/>
                </a:schemeClr>
              </a:solidFill>
              <a:latin typeface="+mn-ea"/>
              <a:ea typeface="+mn-ea"/>
            </a:endParaRPr>
          </a:p>
        </p:txBody>
      </p:sp>
      <p:sp>
        <p:nvSpPr>
          <p:cNvPr id="107" name="テキスト ボックス 106">
            <a:extLst>
              <a:ext uri="{FF2B5EF4-FFF2-40B4-BE49-F238E27FC236}">
                <a16:creationId xmlns:a16="http://schemas.microsoft.com/office/drawing/2014/main" id="{447F07E6-AAC6-B3B3-5483-FC1D493AB5EC}"/>
              </a:ext>
            </a:extLst>
          </p:cNvPr>
          <p:cNvSpPr txBox="1"/>
          <p:nvPr/>
        </p:nvSpPr>
        <p:spPr>
          <a:xfrm>
            <a:off x="7797574" y="5007630"/>
            <a:ext cx="1777445" cy="641598"/>
          </a:xfrm>
          <a:prstGeom prst="rect">
            <a:avLst/>
          </a:prstGeom>
          <a:solidFill>
            <a:schemeClr val="bg1">
              <a:lumMod val="95000"/>
              <a:alpha val="70000"/>
            </a:schemeClr>
          </a:solidFill>
        </p:spPr>
        <p:txBody>
          <a:bodyPr wrap="square" lIns="0" tIns="0" rIns="0" bIns="0" numCol="1" rtlCol="0">
            <a:noAutofit/>
          </a:bodyPr>
          <a:lstStyle/>
          <a:p>
            <a:pPr marL="90488" indent="-90488">
              <a:buFont typeface="Arial" panose="020B0604020202020204" pitchFamily="34" charset="0"/>
              <a:buChar char="•"/>
            </a:pPr>
            <a:r>
              <a:rPr lang="ja-JP" altLang="en-US" sz="1000" b="1" dirty="0">
                <a:solidFill>
                  <a:schemeClr val="accent1"/>
                </a:solidFill>
                <a:latin typeface="+mn-ea"/>
                <a:ea typeface="+mn-ea"/>
              </a:rPr>
              <a:t>物質管理団体（</a:t>
            </a:r>
            <a:r>
              <a:rPr lang="en-US" altLang="ja-JP" sz="1000" b="1" dirty="0">
                <a:solidFill>
                  <a:schemeClr val="accent1"/>
                </a:solidFill>
                <a:latin typeface="+mn-ea"/>
                <a:ea typeface="+mn-ea"/>
              </a:rPr>
              <a:t>CMP</a:t>
            </a:r>
            <a:r>
              <a:rPr lang="ja-JP" altLang="en-US" sz="1000" b="1" dirty="0">
                <a:solidFill>
                  <a:schemeClr val="accent1"/>
                </a:solidFill>
                <a:latin typeface="+mn-ea"/>
                <a:ea typeface="+mn-ea"/>
              </a:rPr>
              <a:t>）</a:t>
            </a:r>
            <a:endParaRPr lang="en-US" altLang="ja-JP" sz="1000" b="1" dirty="0">
              <a:solidFill>
                <a:schemeClr val="accent1"/>
              </a:solidFill>
              <a:latin typeface="+mn-ea"/>
              <a:ea typeface="+mn-ea"/>
            </a:endParaRPr>
          </a:p>
          <a:p>
            <a:pPr marL="90488" indent="-90488">
              <a:buFont typeface="Arial" panose="020B0604020202020204" pitchFamily="34" charset="0"/>
              <a:buChar char="•"/>
            </a:pPr>
            <a:r>
              <a:rPr lang="ja-JP" altLang="en-US" sz="1000" b="1" dirty="0">
                <a:solidFill>
                  <a:schemeClr val="accent1"/>
                </a:solidFill>
                <a:latin typeface="+mn-ea"/>
                <a:ea typeface="+mn-ea"/>
              </a:rPr>
              <a:t>認定機関</a:t>
            </a:r>
            <a:endParaRPr lang="en-US" altLang="ja-JP" sz="1000" b="1" dirty="0">
              <a:solidFill>
                <a:schemeClr val="accent1"/>
              </a:solidFill>
              <a:latin typeface="+mn-ea"/>
              <a:ea typeface="+mn-ea"/>
            </a:endParaRPr>
          </a:p>
        </p:txBody>
      </p:sp>
      <p:sp>
        <p:nvSpPr>
          <p:cNvPr id="111" name="正方形/長方形 110">
            <a:extLst>
              <a:ext uri="{FF2B5EF4-FFF2-40B4-BE49-F238E27FC236}">
                <a16:creationId xmlns:a16="http://schemas.microsoft.com/office/drawing/2014/main" id="{F73E603C-E589-2135-BEBD-2E790ACA3B7C}"/>
              </a:ext>
            </a:extLst>
          </p:cNvPr>
          <p:cNvSpPr/>
          <p:nvPr/>
        </p:nvSpPr>
        <p:spPr>
          <a:xfrm>
            <a:off x="2374123" y="6142456"/>
            <a:ext cx="515104" cy="350149"/>
          </a:xfrm>
          <a:prstGeom prst="rect">
            <a:avLst/>
          </a:prstGeom>
          <a:solidFill>
            <a:schemeClr val="bg1">
              <a:lumMod val="85000"/>
            </a:schemeClr>
          </a:solidFill>
          <a:ln w="12700">
            <a:solidFill>
              <a:schemeClr val="bg1">
                <a:lumMod val="8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050" dirty="0"/>
              <a:t>メディア</a:t>
            </a:r>
            <a:endParaRPr kumimoji="1" lang="en-US" altLang="ja-JP" sz="1050" dirty="0"/>
          </a:p>
        </p:txBody>
      </p:sp>
      <p:sp>
        <p:nvSpPr>
          <p:cNvPr id="116" name="テキスト ボックス 115">
            <a:extLst>
              <a:ext uri="{FF2B5EF4-FFF2-40B4-BE49-F238E27FC236}">
                <a16:creationId xmlns:a16="http://schemas.microsoft.com/office/drawing/2014/main" id="{D152508E-C69E-CB0D-1567-F29C1128B527}"/>
              </a:ext>
            </a:extLst>
          </p:cNvPr>
          <p:cNvSpPr txBox="1"/>
          <p:nvPr/>
        </p:nvSpPr>
        <p:spPr>
          <a:xfrm>
            <a:off x="2969905" y="5698975"/>
            <a:ext cx="1548000" cy="193381"/>
          </a:xfrm>
          <a:prstGeom prst="rect">
            <a:avLst/>
          </a:prstGeom>
          <a:solidFill>
            <a:schemeClr val="bg1">
              <a:lumMod val="95000"/>
              <a:alpha val="70000"/>
            </a:schemeClr>
          </a:solidFill>
        </p:spPr>
        <p:txBody>
          <a:bodyPr wrap="square" lIns="0" tIns="0" rIns="0" bIns="0" numCol="1" rtlCol="0">
            <a:noAutofit/>
          </a:bodyPr>
          <a:lstStyle/>
          <a:p>
            <a:pPr marL="90488" indent="-90488">
              <a:buFont typeface="Arial" panose="020B0604020202020204" pitchFamily="34" charset="0"/>
              <a:buChar char="•"/>
            </a:pPr>
            <a:r>
              <a:rPr lang="ja-JP" altLang="en-US" sz="1000" b="1" dirty="0">
                <a:solidFill>
                  <a:schemeClr val="accent1"/>
                </a:solidFill>
                <a:latin typeface="+mn-ea"/>
                <a:ea typeface="+mn-ea"/>
              </a:rPr>
              <a:t>身元確認事業者</a:t>
            </a:r>
            <a:endParaRPr lang="en-US" altLang="ja-JP" sz="1000" b="1" dirty="0">
              <a:solidFill>
                <a:schemeClr val="accent1"/>
              </a:solidFill>
              <a:latin typeface="+mn-ea"/>
              <a:ea typeface="+mn-ea"/>
            </a:endParaRPr>
          </a:p>
        </p:txBody>
      </p:sp>
      <p:sp>
        <p:nvSpPr>
          <p:cNvPr id="117" name="テキスト ボックス 116">
            <a:extLst>
              <a:ext uri="{FF2B5EF4-FFF2-40B4-BE49-F238E27FC236}">
                <a16:creationId xmlns:a16="http://schemas.microsoft.com/office/drawing/2014/main" id="{69D9F97D-D0EF-A9F7-3274-E9518ED2D076}"/>
              </a:ext>
            </a:extLst>
          </p:cNvPr>
          <p:cNvSpPr txBox="1"/>
          <p:nvPr/>
        </p:nvSpPr>
        <p:spPr>
          <a:xfrm>
            <a:off x="4579128" y="5698975"/>
            <a:ext cx="1548000" cy="193381"/>
          </a:xfrm>
          <a:prstGeom prst="rect">
            <a:avLst/>
          </a:prstGeom>
          <a:solidFill>
            <a:schemeClr val="bg1">
              <a:lumMod val="95000"/>
              <a:alpha val="70000"/>
            </a:schemeClr>
          </a:solidFill>
        </p:spPr>
        <p:txBody>
          <a:bodyPr wrap="square" lIns="0" tIns="0" rIns="0" bIns="0" numCol="1" rtlCol="0">
            <a:noAutofit/>
          </a:bodyPr>
          <a:lstStyle/>
          <a:p>
            <a:pPr marL="90488" indent="-90488">
              <a:buFont typeface="Arial" panose="020B0604020202020204" pitchFamily="34" charset="0"/>
              <a:buChar char="•"/>
            </a:pPr>
            <a:r>
              <a:rPr lang="ja-JP" altLang="en-US" sz="1000" b="1" dirty="0">
                <a:solidFill>
                  <a:schemeClr val="accent1"/>
                </a:solidFill>
                <a:latin typeface="+mn-ea"/>
                <a:ea typeface="+mn-ea"/>
              </a:rPr>
              <a:t>企業</a:t>
            </a:r>
            <a:endParaRPr lang="en-US" altLang="ja-JP" sz="1000" b="1" dirty="0">
              <a:solidFill>
                <a:schemeClr val="accent1"/>
              </a:solidFill>
              <a:latin typeface="+mn-ea"/>
              <a:ea typeface="+mn-ea"/>
            </a:endParaRPr>
          </a:p>
        </p:txBody>
      </p:sp>
      <p:sp>
        <p:nvSpPr>
          <p:cNvPr id="118" name="テキスト ボックス 117">
            <a:extLst>
              <a:ext uri="{FF2B5EF4-FFF2-40B4-BE49-F238E27FC236}">
                <a16:creationId xmlns:a16="http://schemas.microsoft.com/office/drawing/2014/main" id="{E8C7F479-B7F8-0540-9D8D-EFF718909ECD}"/>
              </a:ext>
            </a:extLst>
          </p:cNvPr>
          <p:cNvSpPr txBox="1"/>
          <p:nvPr/>
        </p:nvSpPr>
        <p:spPr>
          <a:xfrm>
            <a:off x="6188351" y="5698975"/>
            <a:ext cx="1548000" cy="193381"/>
          </a:xfrm>
          <a:prstGeom prst="rect">
            <a:avLst/>
          </a:prstGeom>
          <a:solidFill>
            <a:schemeClr val="bg1">
              <a:lumMod val="95000"/>
              <a:alpha val="70000"/>
            </a:schemeClr>
          </a:solidFill>
        </p:spPr>
        <p:txBody>
          <a:bodyPr wrap="square" lIns="0" tIns="0" rIns="0" bIns="0" numCol="1" rtlCol="0">
            <a:noAutofit/>
          </a:bodyPr>
          <a:lstStyle/>
          <a:p>
            <a:pPr marL="90488" indent="-90488">
              <a:buFont typeface="Arial" panose="020B0604020202020204" pitchFamily="34" charset="0"/>
              <a:buChar char="•"/>
            </a:pPr>
            <a:r>
              <a:rPr lang="ja-JP" altLang="en-US" sz="1000" b="1" dirty="0">
                <a:solidFill>
                  <a:schemeClr val="accent1"/>
                </a:solidFill>
                <a:latin typeface="+mn-ea"/>
                <a:ea typeface="+mn-ea"/>
              </a:rPr>
              <a:t>金融機関</a:t>
            </a:r>
            <a:endParaRPr lang="en-US" altLang="ja-JP" sz="1000" b="1" dirty="0">
              <a:solidFill>
                <a:schemeClr val="accent1"/>
              </a:solidFill>
              <a:latin typeface="+mn-ea"/>
              <a:ea typeface="+mn-ea"/>
            </a:endParaRPr>
          </a:p>
        </p:txBody>
      </p:sp>
      <p:sp>
        <p:nvSpPr>
          <p:cNvPr id="119" name="テキスト ボックス 118">
            <a:extLst>
              <a:ext uri="{FF2B5EF4-FFF2-40B4-BE49-F238E27FC236}">
                <a16:creationId xmlns:a16="http://schemas.microsoft.com/office/drawing/2014/main" id="{2617CE98-1131-F1A5-081D-E27798FF98CA}"/>
              </a:ext>
            </a:extLst>
          </p:cNvPr>
          <p:cNvSpPr txBox="1"/>
          <p:nvPr/>
        </p:nvSpPr>
        <p:spPr>
          <a:xfrm>
            <a:off x="7797574" y="5698975"/>
            <a:ext cx="1777445" cy="193381"/>
          </a:xfrm>
          <a:prstGeom prst="rect">
            <a:avLst/>
          </a:prstGeom>
          <a:solidFill>
            <a:schemeClr val="bg1">
              <a:lumMod val="95000"/>
              <a:alpha val="70000"/>
            </a:schemeClr>
          </a:solidFill>
        </p:spPr>
        <p:txBody>
          <a:bodyPr wrap="square" lIns="0" tIns="0" rIns="0" bIns="0" numCol="1" rtlCol="0">
            <a:noAutofit/>
          </a:bodyPr>
          <a:lstStyle/>
          <a:p>
            <a:pPr marL="90488" indent="-90488">
              <a:buFont typeface="Arial" panose="020B0604020202020204" pitchFamily="34" charset="0"/>
              <a:buChar char="•"/>
            </a:pPr>
            <a:endParaRPr lang="en-US" altLang="ja-JP" sz="1000" b="1" dirty="0">
              <a:solidFill>
                <a:schemeClr val="accent1"/>
              </a:solidFill>
              <a:latin typeface="+mn-ea"/>
              <a:ea typeface="+mn-ea"/>
            </a:endParaRPr>
          </a:p>
        </p:txBody>
      </p:sp>
      <p:sp>
        <p:nvSpPr>
          <p:cNvPr id="120" name="テキスト ボックス 119">
            <a:extLst>
              <a:ext uri="{FF2B5EF4-FFF2-40B4-BE49-F238E27FC236}">
                <a16:creationId xmlns:a16="http://schemas.microsoft.com/office/drawing/2014/main" id="{D1AFA22F-CB69-324E-E574-196323230388}"/>
              </a:ext>
            </a:extLst>
          </p:cNvPr>
          <p:cNvSpPr txBox="1"/>
          <p:nvPr/>
        </p:nvSpPr>
        <p:spPr>
          <a:xfrm>
            <a:off x="2969905" y="5922430"/>
            <a:ext cx="1548000" cy="193381"/>
          </a:xfrm>
          <a:prstGeom prst="rect">
            <a:avLst/>
          </a:prstGeom>
          <a:solidFill>
            <a:schemeClr val="bg1">
              <a:lumMod val="95000"/>
              <a:alpha val="70000"/>
            </a:schemeClr>
          </a:solidFill>
        </p:spPr>
        <p:txBody>
          <a:bodyPr wrap="square" lIns="0" tIns="0" rIns="0" bIns="0" numCol="1" rtlCol="0">
            <a:noAutofit/>
          </a:bodyPr>
          <a:lstStyle/>
          <a:p>
            <a:pPr marL="90488" indent="-90488">
              <a:buFont typeface="Arial" panose="020B0604020202020204" pitchFamily="34" charset="0"/>
              <a:buChar char="•"/>
            </a:pPr>
            <a:r>
              <a:rPr lang="ja-JP" altLang="en-US" sz="1000" b="1" dirty="0">
                <a:solidFill>
                  <a:schemeClr val="accent2"/>
                </a:solidFill>
                <a:latin typeface="+mn-ea"/>
                <a:ea typeface="+mn-ea"/>
              </a:rPr>
              <a:t>行政機関・民間事業者</a:t>
            </a:r>
            <a:endParaRPr lang="en-US" altLang="ja-JP" sz="1000" b="1" dirty="0">
              <a:solidFill>
                <a:schemeClr val="accent2"/>
              </a:solidFill>
              <a:latin typeface="+mn-ea"/>
              <a:ea typeface="+mn-ea"/>
            </a:endParaRPr>
          </a:p>
        </p:txBody>
      </p:sp>
      <p:sp>
        <p:nvSpPr>
          <p:cNvPr id="121" name="テキスト ボックス 120">
            <a:extLst>
              <a:ext uri="{FF2B5EF4-FFF2-40B4-BE49-F238E27FC236}">
                <a16:creationId xmlns:a16="http://schemas.microsoft.com/office/drawing/2014/main" id="{6311FF85-0EAC-C64D-3444-250DB5E44480}"/>
              </a:ext>
            </a:extLst>
          </p:cNvPr>
          <p:cNvSpPr txBox="1"/>
          <p:nvPr/>
        </p:nvSpPr>
        <p:spPr>
          <a:xfrm>
            <a:off x="4579128" y="5922430"/>
            <a:ext cx="1548000" cy="193381"/>
          </a:xfrm>
          <a:prstGeom prst="rect">
            <a:avLst/>
          </a:prstGeom>
          <a:solidFill>
            <a:schemeClr val="bg1">
              <a:lumMod val="95000"/>
              <a:alpha val="70000"/>
            </a:schemeClr>
          </a:solidFill>
        </p:spPr>
        <p:txBody>
          <a:bodyPr wrap="square" lIns="0" tIns="0" rIns="0" bIns="0" numCol="1" rtlCol="0">
            <a:noAutofit/>
          </a:bodyPr>
          <a:lstStyle/>
          <a:p>
            <a:pPr marL="90488" indent="-90488">
              <a:buFont typeface="Arial" panose="020B0604020202020204" pitchFamily="34" charset="0"/>
              <a:buChar char="•"/>
            </a:pPr>
            <a:r>
              <a:rPr lang="ja-JP" altLang="en-US" sz="1000" b="1" dirty="0">
                <a:solidFill>
                  <a:schemeClr val="accent2"/>
                </a:solidFill>
                <a:latin typeface="+mn-ea"/>
                <a:ea typeface="+mn-ea"/>
              </a:rPr>
              <a:t>企業</a:t>
            </a:r>
            <a:endParaRPr lang="en-US" altLang="ja-JP" sz="1000" b="1" dirty="0">
              <a:solidFill>
                <a:schemeClr val="accent2"/>
              </a:solidFill>
              <a:latin typeface="+mn-ea"/>
              <a:ea typeface="+mn-ea"/>
            </a:endParaRPr>
          </a:p>
        </p:txBody>
      </p:sp>
      <p:sp>
        <p:nvSpPr>
          <p:cNvPr id="122" name="テキスト ボックス 121">
            <a:extLst>
              <a:ext uri="{FF2B5EF4-FFF2-40B4-BE49-F238E27FC236}">
                <a16:creationId xmlns:a16="http://schemas.microsoft.com/office/drawing/2014/main" id="{DFD83F5A-A919-C03A-1343-5B61CB52A4EC}"/>
              </a:ext>
            </a:extLst>
          </p:cNvPr>
          <p:cNvSpPr txBox="1"/>
          <p:nvPr/>
        </p:nvSpPr>
        <p:spPr>
          <a:xfrm>
            <a:off x="6188351" y="5922430"/>
            <a:ext cx="1548000" cy="193381"/>
          </a:xfrm>
          <a:prstGeom prst="rect">
            <a:avLst/>
          </a:prstGeom>
          <a:solidFill>
            <a:schemeClr val="bg1">
              <a:lumMod val="95000"/>
              <a:alpha val="70000"/>
            </a:schemeClr>
          </a:solidFill>
        </p:spPr>
        <p:txBody>
          <a:bodyPr wrap="square" lIns="0" tIns="0" rIns="0" bIns="0" numCol="1" rtlCol="0">
            <a:noAutofit/>
          </a:bodyPr>
          <a:lstStyle/>
          <a:p>
            <a:pPr marL="90488" indent="-90488">
              <a:buFont typeface="Arial" panose="020B0604020202020204" pitchFamily="34" charset="0"/>
              <a:buChar char="•"/>
            </a:pPr>
            <a:r>
              <a:rPr lang="ja-JP" altLang="en-US" sz="1000" b="1" dirty="0">
                <a:solidFill>
                  <a:schemeClr val="bg1">
                    <a:lumMod val="50000"/>
                  </a:schemeClr>
                </a:solidFill>
                <a:latin typeface="+mn-ea"/>
                <a:ea typeface="+mn-ea"/>
              </a:rPr>
              <a:t>税務署</a:t>
            </a:r>
            <a:r>
              <a:rPr lang="ja-JP" altLang="en-US" sz="1000" b="1" dirty="0">
                <a:latin typeface="+mn-ea"/>
                <a:ea typeface="+mn-ea"/>
              </a:rPr>
              <a:t>・</a:t>
            </a:r>
            <a:r>
              <a:rPr lang="ja-JP" altLang="en-US" sz="1000" b="1" dirty="0">
                <a:solidFill>
                  <a:schemeClr val="accent2"/>
                </a:solidFill>
                <a:latin typeface="+mn-ea"/>
                <a:ea typeface="+mn-ea"/>
              </a:rPr>
              <a:t>補助金事務局</a:t>
            </a:r>
            <a:endParaRPr lang="en-US" altLang="ja-JP" sz="1000" b="1" dirty="0">
              <a:solidFill>
                <a:schemeClr val="accent2"/>
              </a:solidFill>
              <a:latin typeface="+mn-ea"/>
              <a:ea typeface="+mn-ea"/>
            </a:endParaRPr>
          </a:p>
        </p:txBody>
      </p:sp>
      <p:sp>
        <p:nvSpPr>
          <p:cNvPr id="123" name="テキスト ボックス 122">
            <a:extLst>
              <a:ext uri="{FF2B5EF4-FFF2-40B4-BE49-F238E27FC236}">
                <a16:creationId xmlns:a16="http://schemas.microsoft.com/office/drawing/2014/main" id="{3E90D80B-350E-D486-D5B1-30799DE2264A}"/>
              </a:ext>
            </a:extLst>
          </p:cNvPr>
          <p:cNvSpPr txBox="1"/>
          <p:nvPr/>
        </p:nvSpPr>
        <p:spPr>
          <a:xfrm>
            <a:off x="7797574" y="5922430"/>
            <a:ext cx="1777445" cy="193381"/>
          </a:xfrm>
          <a:prstGeom prst="rect">
            <a:avLst/>
          </a:prstGeom>
          <a:solidFill>
            <a:schemeClr val="bg1">
              <a:lumMod val="95000"/>
              <a:alpha val="70000"/>
            </a:schemeClr>
          </a:solidFill>
        </p:spPr>
        <p:txBody>
          <a:bodyPr wrap="square" lIns="0" tIns="0" rIns="0" bIns="0" numCol="1" rtlCol="0">
            <a:noAutofit/>
          </a:bodyPr>
          <a:lstStyle/>
          <a:p>
            <a:pPr marL="90488" indent="-90488">
              <a:buFont typeface="Arial" panose="020B0604020202020204" pitchFamily="34" charset="0"/>
              <a:buChar char="•"/>
            </a:pPr>
            <a:r>
              <a:rPr lang="ja-JP" altLang="en-US" sz="1000" b="1" dirty="0">
                <a:solidFill>
                  <a:schemeClr val="accent2"/>
                </a:solidFill>
                <a:latin typeface="+mn-ea"/>
                <a:ea typeface="+mn-ea"/>
              </a:rPr>
              <a:t>行政機関</a:t>
            </a:r>
            <a:endParaRPr lang="en-US" altLang="ja-JP" sz="1000" b="1" dirty="0">
              <a:solidFill>
                <a:schemeClr val="accent2"/>
              </a:solidFill>
              <a:latin typeface="+mn-ea"/>
              <a:ea typeface="+mn-ea"/>
            </a:endParaRPr>
          </a:p>
        </p:txBody>
      </p:sp>
      <p:sp>
        <p:nvSpPr>
          <p:cNvPr id="124" name="テキスト ボックス 123">
            <a:extLst>
              <a:ext uri="{FF2B5EF4-FFF2-40B4-BE49-F238E27FC236}">
                <a16:creationId xmlns:a16="http://schemas.microsoft.com/office/drawing/2014/main" id="{BD3E4FD1-1240-0B64-6D40-C76D8C0AF9DD}"/>
              </a:ext>
            </a:extLst>
          </p:cNvPr>
          <p:cNvSpPr txBox="1"/>
          <p:nvPr/>
        </p:nvSpPr>
        <p:spPr>
          <a:xfrm>
            <a:off x="2969905" y="6145887"/>
            <a:ext cx="1548000" cy="350149"/>
          </a:xfrm>
          <a:prstGeom prst="rect">
            <a:avLst/>
          </a:prstGeom>
          <a:solidFill>
            <a:schemeClr val="bg1">
              <a:lumMod val="95000"/>
              <a:alpha val="70000"/>
            </a:schemeClr>
          </a:solidFill>
        </p:spPr>
        <p:txBody>
          <a:bodyPr wrap="square" lIns="0" tIns="0" rIns="0" bIns="0" numCol="1" rtlCol="0">
            <a:noAutofit/>
          </a:bodyPr>
          <a:lstStyle/>
          <a:p>
            <a:pPr marL="90488" indent="-90488">
              <a:buFont typeface="Arial" panose="020B0604020202020204" pitchFamily="34" charset="0"/>
              <a:buChar char="•"/>
            </a:pPr>
            <a:r>
              <a:rPr lang="ja-JP" altLang="en-US" sz="1000" b="1">
                <a:solidFill>
                  <a:schemeClr val="accent1"/>
                </a:solidFill>
                <a:latin typeface="+mn-ea"/>
                <a:ea typeface="+mn-ea"/>
              </a:rPr>
              <a:t>証明書発行期間</a:t>
            </a:r>
            <a:endParaRPr lang="en-US" altLang="ja-JP" sz="1000" b="1" dirty="0">
              <a:solidFill>
                <a:schemeClr val="accent1"/>
              </a:solidFill>
              <a:latin typeface="+mn-ea"/>
              <a:ea typeface="+mn-ea"/>
            </a:endParaRPr>
          </a:p>
        </p:txBody>
      </p:sp>
      <p:sp>
        <p:nvSpPr>
          <p:cNvPr id="125" name="テキスト ボックス 124">
            <a:extLst>
              <a:ext uri="{FF2B5EF4-FFF2-40B4-BE49-F238E27FC236}">
                <a16:creationId xmlns:a16="http://schemas.microsoft.com/office/drawing/2014/main" id="{B809D340-BAF3-303F-EEFC-905FC3534F4D}"/>
              </a:ext>
            </a:extLst>
          </p:cNvPr>
          <p:cNvSpPr txBox="1"/>
          <p:nvPr/>
        </p:nvSpPr>
        <p:spPr>
          <a:xfrm>
            <a:off x="4579128" y="6145887"/>
            <a:ext cx="1548000" cy="350149"/>
          </a:xfrm>
          <a:prstGeom prst="rect">
            <a:avLst/>
          </a:prstGeom>
          <a:solidFill>
            <a:schemeClr val="bg1">
              <a:lumMod val="95000"/>
              <a:alpha val="70000"/>
            </a:schemeClr>
          </a:solidFill>
        </p:spPr>
        <p:txBody>
          <a:bodyPr wrap="square" lIns="0" tIns="0" rIns="0" bIns="0" numCol="1" rtlCol="0">
            <a:noAutofit/>
          </a:bodyPr>
          <a:lstStyle/>
          <a:p>
            <a:pPr marL="90488" indent="-90488">
              <a:buFont typeface="Arial" panose="020B0604020202020204" pitchFamily="34" charset="0"/>
              <a:buChar char="•"/>
            </a:pPr>
            <a:r>
              <a:rPr lang="ja-JP" altLang="en-US" sz="1000" b="1" dirty="0">
                <a:solidFill>
                  <a:schemeClr val="accent2"/>
                </a:solidFill>
                <a:latin typeface="+mn-ea"/>
                <a:ea typeface="+mn-ea"/>
              </a:rPr>
              <a:t>メディア・アドテク事業者</a:t>
            </a:r>
            <a:endParaRPr lang="en-US" altLang="ja-JP" sz="1000" b="1" dirty="0">
              <a:solidFill>
                <a:schemeClr val="accent2"/>
              </a:solidFill>
              <a:latin typeface="+mn-ea"/>
              <a:ea typeface="+mn-ea"/>
            </a:endParaRPr>
          </a:p>
        </p:txBody>
      </p:sp>
      <p:sp>
        <p:nvSpPr>
          <p:cNvPr id="126" name="テキスト ボックス 125">
            <a:extLst>
              <a:ext uri="{FF2B5EF4-FFF2-40B4-BE49-F238E27FC236}">
                <a16:creationId xmlns:a16="http://schemas.microsoft.com/office/drawing/2014/main" id="{66595EFB-C959-8EE6-42E8-FE2569CD745A}"/>
              </a:ext>
            </a:extLst>
          </p:cNvPr>
          <p:cNvSpPr txBox="1"/>
          <p:nvPr/>
        </p:nvSpPr>
        <p:spPr>
          <a:xfrm>
            <a:off x="6188351" y="6145887"/>
            <a:ext cx="1548000" cy="350149"/>
          </a:xfrm>
          <a:prstGeom prst="rect">
            <a:avLst/>
          </a:prstGeom>
          <a:solidFill>
            <a:schemeClr val="bg1">
              <a:lumMod val="95000"/>
              <a:alpha val="70000"/>
            </a:schemeClr>
          </a:solidFill>
        </p:spPr>
        <p:txBody>
          <a:bodyPr wrap="square" lIns="0" tIns="0" rIns="0" bIns="0" numCol="1" rtlCol="0">
            <a:noAutofit/>
          </a:bodyPr>
          <a:lstStyle/>
          <a:p>
            <a:pPr marL="90488" indent="-90488">
              <a:buFont typeface="Arial" panose="020B0604020202020204" pitchFamily="34" charset="0"/>
              <a:buChar char="•"/>
            </a:pPr>
            <a:r>
              <a:rPr lang="ja-JP" altLang="en-US" sz="1000" b="1" dirty="0">
                <a:solidFill>
                  <a:schemeClr val="accent2"/>
                </a:solidFill>
                <a:latin typeface="+mn-ea"/>
                <a:ea typeface="+mn-ea"/>
              </a:rPr>
              <a:t>サイト訪問者、メディア・アドテク事業者</a:t>
            </a:r>
            <a:endParaRPr lang="en-US" altLang="ja-JP" sz="1000" b="1" dirty="0">
              <a:solidFill>
                <a:schemeClr val="accent2"/>
              </a:solidFill>
              <a:latin typeface="+mn-ea"/>
              <a:ea typeface="+mn-ea"/>
            </a:endParaRPr>
          </a:p>
        </p:txBody>
      </p:sp>
      <p:sp>
        <p:nvSpPr>
          <p:cNvPr id="127" name="テキスト ボックス 126">
            <a:extLst>
              <a:ext uri="{FF2B5EF4-FFF2-40B4-BE49-F238E27FC236}">
                <a16:creationId xmlns:a16="http://schemas.microsoft.com/office/drawing/2014/main" id="{1321C0AF-8C4B-7715-0861-039B99D43ABA}"/>
              </a:ext>
            </a:extLst>
          </p:cNvPr>
          <p:cNvSpPr txBox="1"/>
          <p:nvPr/>
        </p:nvSpPr>
        <p:spPr>
          <a:xfrm>
            <a:off x="7797574" y="6145887"/>
            <a:ext cx="1777445" cy="350149"/>
          </a:xfrm>
          <a:prstGeom prst="rect">
            <a:avLst/>
          </a:prstGeom>
          <a:solidFill>
            <a:schemeClr val="bg1">
              <a:lumMod val="95000"/>
              <a:alpha val="70000"/>
            </a:schemeClr>
          </a:solidFill>
        </p:spPr>
        <p:txBody>
          <a:bodyPr wrap="square" lIns="0" tIns="0" rIns="0" bIns="0" numCol="1" rtlCol="0">
            <a:noAutofit/>
          </a:bodyPr>
          <a:lstStyle/>
          <a:p>
            <a:pPr marL="90488" indent="-90488">
              <a:buFont typeface="Arial" panose="020B0604020202020204" pitchFamily="34" charset="0"/>
              <a:buChar char="•"/>
            </a:pPr>
            <a:r>
              <a:rPr lang="ja-JP" altLang="en-US" sz="1000" b="1" dirty="0">
                <a:solidFill>
                  <a:schemeClr val="accent1"/>
                </a:solidFill>
                <a:latin typeface="+mn-ea"/>
                <a:ea typeface="+mn-ea"/>
              </a:rPr>
              <a:t>認証機関（</a:t>
            </a:r>
            <a:r>
              <a:rPr lang="en-US" altLang="ja-JP" sz="1000" b="1" dirty="0">
                <a:solidFill>
                  <a:schemeClr val="accent1"/>
                </a:solidFill>
                <a:latin typeface="+mn-ea"/>
                <a:ea typeface="+mn-ea"/>
              </a:rPr>
              <a:t>JIQDAQ</a:t>
            </a:r>
            <a:r>
              <a:rPr lang="ja-JP" altLang="en-US" sz="1000" b="1" dirty="0">
                <a:solidFill>
                  <a:schemeClr val="accent1"/>
                </a:solidFill>
                <a:latin typeface="+mn-ea"/>
                <a:ea typeface="+mn-ea"/>
              </a:rPr>
              <a:t>）</a:t>
            </a:r>
            <a:endParaRPr lang="en-US" altLang="ja-JP" sz="1000" b="1" dirty="0">
              <a:solidFill>
                <a:schemeClr val="accent1"/>
              </a:solidFill>
              <a:latin typeface="+mn-ea"/>
              <a:ea typeface="+mn-ea"/>
            </a:endParaRPr>
          </a:p>
        </p:txBody>
      </p:sp>
      <p:sp>
        <p:nvSpPr>
          <p:cNvPr id="130" name="正方形/長方形 129">
            <a:extLst>
              <a:ext uri="{FF2B5EF4-FFF2-40B4-BE49-F238E27FC236}">
                <a16:creationId xmlns:a16="http://schemas.microsoft.com/office/drawing/2014/main" id="{27795D7E-1A10-C174-4E74-3FF50F53B79B}"/>
              </a:ext>
            </a:extLst>
          </p:cNvPr>
          <p:cNvSpPr/>
          <p:nvPr/>
        </p:nvSpPr>
        <p:spPr>
          <a:xfrm>
            <a:off x="2177930" y="3855992"/>
            <a:ext cx="151146" cy="1105110"/>
          </a:xfrm>
          <a:prstGeom prst="rect">
            <a:avLst/>
          </a:prstGeom>
          <a:solidFill>
            <a:schemeClr val="bg1">
              <a:lumMod val="85000"/>
            </a:schemeClr>
          </a:solidFill>
          <a:ln w="12700">
            <a:solidFill>
              <a:schemeClr val="bg1">
                <a:lumMod val="8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vert="eaVert" wrap="none" rtlCol="0" anchor="ctr"/>
          <a:lstStyle/>
          <a:p>
            <a:pPr algn="ctr"/>
            <a:r>
              <a:rPr kumimoji="1" lang="ja-JP" altLang="en-US" sz="1050" dirty="0"/>
              <a:t>個人</a:t>
            </a:r>
            <a:r>
              <a:rPr kumimoji="1" lang="ja-JP" altLang="en-US" sz="1050"/>
              <a:t>の検証が主</a:t>
            </a:r>
            <a:endParaRPr kumimoji="1" lang="ja-JP" altLang="en-US" sz="1050" dirty="0"/>
          </a:p>
        </p:txBody>
      </p:sp>
      <p:sp>
        <p:nvSpPr>
          <p:cNvPr id="131" name="正方形/長方形 130">
            <a:extLst>
              <a:ext uri="{FF2B5EF4-FFF2-40B4-BE49-F238E27FC236}">
                <a16:creationId xmlns:a16="http://schemas.microsoft.com/office/drawing/2014/main" id="{03CCD317-DA20-BDFA-2666-2BA3B34A6AD4}"/>
              </a:ext>
            </a:extLst>
          </p:cNvPr>
          <p:cNvSpPr/>
          <p:nvPr/>
        </p:nvSpPr>
        <p:spPr>
          <a:xfrm>
            <a:off x="2177930" y="4988429"/>
            <a:ext cx="151146" cy="1504175"/>
          </a:xfrm>
          <a:prstGeom prst="rect">
            <a:avLst/>
          </a:prstGeom>
          <a:solidFill>
            <a:schemeClr val="bg1">
              <a:lumMod val="85000"/>
            </a:schemeClr>
          </a:solidFill>
          <a:ln w="12700">
            <a:solidFill>
              <a:schemeClr val="bg1">
                <a:lumMod val="8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vert="eaVert" wrap="none" rtlCol="0" anchor="ctr"/>
          <a:lstStyle/>
          <a:p>
            <a:pPr algn="ctr"/>
            <a:r>
              <a:rPr lang="ja-JP" altLang="en-US" sz="1050" dirty="0"/>
              <a:t>法</a:t>
            </a:r>
            <a:r>
              <a:rPr kumimoji="1" lang="ja-JP" altLang="en-US" sz="1050" dirty="0"/>
              <a:t>人・モノ</a:t>
            </a:r>
            <a:r>
              <a:rPr lang="ja-JP" altLang="en-US" sz="1050" dirty="0"/>
              <a:t>の検証が主</a:t>
            </a:r>
            <a:endParaRPr kumimoji="1" lang="en-US" altLang="ja-JP" sz="1050" dirty="0"/>
          </a:p>
        </p:txBody>
      </p:sp>
      <p:cxnSp>
        <p:nvCxnSpPr>
          <p:cNvPr id="133" name="直線コネクタ 132">
            <a:extLst>
              <a:ext uri="{FF2B5EF4-FFF2-40B4-BE49-F238E27FC236}">
                <a16:creationId xmlns:a16="http://schemas.microsoft.com/office/drawing/2014/main" id="{04970F3A-F99E-4B92-3AFD-263D0982D1BB}"/>
              </a:ext>
            </a:extLst>
          </p:cNvPr>
          <p:cNvCxnSpPr>
            <a:cxnSpLocks/>
            <a:stCxn id="20" idx="1"/>
            <a:endCxn id="58" idx="1"/>
          </p:cNvCxnSpPr>
          <p:nvPr/>
        </p:nvCxnSpPr>
        <p:spPr>
          <a:xfrm>
            <a:off x="1987678" y="4988429"/>
            <a:ext cx="135385" cy="105313"/>
          </a:xfrm>
          <a:prstGeom prst="line">
            <a:avLst/>
          </a:prstGeom>
          <a:ln w="1270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0" name="直線コネクタ 139">
            <a:extLst>
              <a:ext uri="{FF2B5EF4-FFF2-40B4-BE49-F238E27FC236}">
                <a16:creationId xmlns:a16="http://schemas.microsoft.com/office/drawing/2014/main" id="{C3C66143-1A4B-4277-532C-82680502B0CF}"/>
              </a:ext>
            </a:extLst>
          </p:cNvPr>
          <p:cNvCxnSpPr>
            <a:cxnSpLocks/>
            <a:stCxn id="54" idx="1"/>
          </p:cNvCxnSpPr>
          <p:nvPr/>
        </p:nvCxnSpPr>
        <p:spPr>
          <a:xfrm flipH="1">
            <a:off x="1806512" y="1532604"/>
            <a:ext cx="328115" cy="0"/>
          </a:xfrm>
          <a:prstGeom prst="line">
            <a:avLst/>
          </a:prstGeom>
          <a:ln w="1270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1" name="直線コネクタ 140">
            <a:extLst>
              <a:ext uri="{FF2B5EF4-FFF2-40B4-BE49-F238E27FC236}">
                <a16:creationId xmlns:a16="http://schemas.microsoft.com/office/drawing/2014/main" id="{E5213DF6-4206-9E5E-FC00-C0420B085775}"/>
              </a:ext>
            </a:extLst>
          </p:cNvPr>
          <p:cNvCxnSpPr>
            <a:cxnSpLocks/>
            <a:stCxn id="55" idx="1"/>
            <a:endCxn id="10" idx="3"/>
          </p:cNvCxnSpPr>
          <p:nvPr/>
        </p:nvCxnSpPr>
        <p:spPr>
          <a:xfrm flipH="1">
            <a:off x="1842699" y="2266589"/>
            <a:ext cx="280364" cy="266808"/>
          </a:xfrm>
          <a:prstGeom prst="line">
            <a:avLst/>
          </a:prstGeom>
          <a:ln w="1270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3" name="直線コネクタ 142">
            <a:extLst>
              <a:ext uri="{FF2B5EF4-FFF2-40B4-BE49-F238E27FC236}">
                <a16:creationId xmlns:a16="http://schemas.microsoft.com/office/drawing/2014/main" id="{DCEC8A4A-4E7C-0945-55F4-F09E96136D58}"/>
              </a:ext>
            </a:extLst>
          </p:cNvPr>
          <p:cNvCxnSpPr>
            <a:cxnSpLocks/>
            <a:stCxn id="56" idx="1"/>
          </p:cNvCxnSpPr>
          <p:nvPr/>
        </p:nvCxnSpPr>
        <p:spPr>
          <a:xfrm flipH="1">
            <a:off x="1792069" y="3133582"/>
            <a:ext cx="330994" cy="174195"/>
          </a:xfrm>
          <a:prstGeom prst="line">
            <a:avLst/>
          </a:prstGeom>
          <a:ln w="1270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 name="正方形/長方形 2">
            <a:extLst>
              <a:ext uri="{FF2B5EF4-FFF2-40B4-BE49-F238E27FC236}">
                <a16:creationId xmlns:a16="http://schemas.microsoft.com/office/drawing/2014/main" id="{AA402FC7-CCD3-7DAE-5BA2-F87F1DD83772}"/>
              </a:ext>
            </a:extLst>
          </p:cNvPr>
          <p:cNvSpPr/>
          <p:nvPr/>
        </p:nvSpPr>
        <p:spPr>
          <a:xfrm>
            <a:off x="5801318" y="158722"/>
            <a:ext cx="2372400" cy="234681"/>
          </a:xfrm>
          <a:prstGeom prst="rect">
            <a:avLst/>
          </a:prstGeom>
          <a:solidFill>
            <a:schemeClr val="accent3">
              <a:lumMod val="20000"/>
              <a:lumOff val="80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en-US" altLang="ja-JP" sz="1400" dirty="0"/>
              <a:t>2023</a:t>
            </a:r>
            <a:r>
              <a:rPr kumimoji="1" lang="ja-JP" altLang="en-US" sz="1400" dirty="0"/>
              <a:t>年度・</a:t>
            </a:r>
            <a:r>
              <a:rPr kumimoji="1" lang="en-US" altLang="ja-JP" sz="1400" dirty="0"/>
              <a:t>2022</a:t>
            </a:r>
            <a:r>
              <a:rPr kumimoji="1" lang="ja-JP" altLang="en-US" sz="1400" dirty="0"/>
              <a:t>年度比較</a:t>
            </a:r>
          </a:p>
        </p:txBody>
      </p:sp>
      <p:cxnSp>
        <p:nvCxnSpPr>
          <p:cNvPr id="17" name="直線矢印コネクタ 16">
            <a:extLst>
              <a:ext uri="{FF2B5EF4-FFF2-40B4-BE49-F238E27FC236}">
                <a16:creationId xmlns:a16="http://schemas.microsoft.com/office/drawing/2014/main" id="{A0E166CB-BE4B-9AF1-4799-C139705B311B}"/>
              </a:ext>
            </a:extLst>
          </p:cNvPr>
          <p:cNvCxnSpPr>
            <a:cxnSpLocks/>
            <a:stCxn id="9" idx="0"/>
            <a:endCxn id="4" idx="2"/>
          </p:cNvCxnSpPr>
          <p:nvPr/>
        </p:nvCxnSpPr>
        <p:spPr>
          <a:xfrm flipH="1" flipV="1">
            <a:off x="1072560" y="5202878"/>
            <a:ext cx="2713" cy="347318"/>
          </a:xfrm>
          <a:prstGeom prst="straightConnector1">
            <a:avLst/>
          </a:prstGeom>
          <a:ln w="127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0" name="右中かっこ 19">
            <a:extLst>
              <a:ext uri="{FF2B5EF4-FFF2-40B4-BE49-F238E27FC236}">
                <a16:creationId xmlns:a16="http://schemas.microsoft.com/office/drawing/2014/main" id="{91234A54-4881-268B-3DE7-C637715360C3}"/>
              </a:ext>
            </a:extLst>
          </p:cNvPr>
          <p:cNvSpPr/>
          <p:nvPr/>
        </p:nvSpPr>
        <p:spPr>
          <a:xfrm>
            <a:off x="1916267" y="4046181"/>
            <a:ext cx="71411" cy="1884495"/>
          </a:xfrm>
          <a:prstGeom prst="rightBrace">
            <a:avLst>
              <a:gd name="adj1" fmla="val 51165"/>
              <a:gd name="adj2" fmla="val 50000"/>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DB06BEBB-C495-8DE3-CD01-E3045332F3DD}"/>
              </a:ext>
            </a:extLst>
          </p:cNvPr>
          <p:cNvSpPr txBox="1"/>
          <p:nvPr/>
        </p:nvSpPr>
        <p:spPr>
          <a:xfrm>
            <a:off x="1135604" y="5310805"/>
            <a:ext cx="780663" cy="153888"/>
          </a:xfrm>
          <a:prstGeom prst="rect">
            <a:avLst/>
          </a:prstGeom>
          <a:noFill/>
        </p:spPr>
        <p:txBody>
          <a:bodyPr wrap="square" lIns="0" tIns="0" rIns="0" bIns="0" rtlCol="0">
            <a:spAutoFit/>
          </a:bodyPr>
          <a:lstStyle/>
          <a:p>
            <a:r>
              <a:rPr lang="ja-JP" altLang="en-US" sz="1000" dirty="0">
                <a:latin typeface="+mn-ea"/>
                <a:ea typeface="+mn-ea"/>
              </a:rPr>
              <a:t>ガバナンス等</a:t>
            </a:r>
            <a:endParaRPr lang="en-US" altLang="ja-JP" sz="1000" dirty="0">
              <a:latin typeface="+mn-ea"/>
              <a:ea typeface="+mn-ea"/>
            </a:endParaRPr>
          </a:p>
        </p:txBody>
      </p:sp>
      <p:sp>
        <p:nvSpPr>
          <p:cNvPr id="13" name="テキスト ボックス 12">
            <a:extLst>
              <a:ext uri="{FF2B5EF4-FFF2-40B4-BE49-F238E27FC236}">
                <a16:creationId xmlns:a16="http://schemas.microsoft.com/office/drawing/2014/main" id="{90BFA91D-855B-4B93-BD64-D9FDFEA2BB75}"/>
              </a:ext>
            </a:extLst>
          </p:cNvPr>
          <p:cNvSpPr txBox="1"/>
          <p:nvPr/>
        </p:nvSpPr>
        <p:spPr>
          <a:xfrm>
            <a:off x="1848512" y="3536407"/>
            <a:ext cx="233560" cy="153888"/>
          </a:xfrm>
          <a:prstGeom prst="rect">
            <a:avLst/>
          </a:prstGeom>
          <a:noFill/>
        </p:spPr>
        <p:txBody>
          <a:bodyPr wrap="none" lIns="0" tIns="0" rIns="0" bIns="0" rtlCol="0">
            <a:spAutoFit/>
          </a:bodyPr>
          <a:lstStyle/>
          <a:p>
            <a:r>
              <a:rPr lang="ja-JP" altLang="en-US" sz="1000" dirty="0">
                <a:latin typeface="+mn-ea"/>
                <a:ea typeface="+mn-ea"/>
              </a:rPr>
              <a:t>準拠</a:t>
            </a:r>
            <a:endParaRPr kumimoji="1" lang="ja-JP" altLang="en-US" sz="1000" dirty="0">
              <a:latin typeface="+mn-ea"/>
              <a:ea typeface="+mn-ea"/>
            </a:endParaRPr>
          </a:p>
        </p:txBody>
      </p:sp>
    </p:spTree>
    <p:extLst>
      <p:ext uri="{BB962C8B-B14F-4D97-AF65-F5344CB8AC3E}">
        <p14:creationId xmlns:p14="http://schemas.microsoft.com/office/powerpoint/2010/main" val="6760863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26834C2-0E78-E80F-50B2-C958E45FE9A6}"/>
              </a:ext>
            </a:extLst>
          </p:cNvPr>
          <p:cNvSpPr>
            <a:spLocks noGrp="1"/>
          </p:cNvSpPr>
          <p:nvPr>
            <p:ph type="title"/>
          </p:nvPr>
        </p:nvSpPr>
        <p:spPr/>
        <p:txBody>
          <a:bodyPr/>
          <a:lstStyle/>
          <a:p>
            <a:r>
              <a:rPr kumimoji="1" lang="en-US" altLang="ja-JP" dirty="0"/>
              <a:t>4.5. </a:t>
            </a:r>
            <a:r>
              <a:rPr kumimoji="1" lang="ja-JP" altLang="en-US" dirty="0"/>
              <a:t>ビジネスモデル考察（</a:t>
            </a:r>
            <a:r>
              <a:rPr kumimoji="1" lang="en-US" altLang="ja-JP" dirty="0"/>
              <a:t>1/2</a:t>
            </a:r>
            <a:r>
              <a:rPr kumimoji="1" lang="ja-JP" altLang="en-US" dirty="0"/>
              <a:t>）</a:t>
            </a:r>
          </a:p>
        </p:txBody>
      </p:sp>
      <p:sp>
        <p:nvSpPr>
          <p:cNvPr id="6" name="テキスト プレースホルダー 2">
            <a:extLst>
              <a:ext uri="{FF2B5EF4-FFF2-40B4-BE49-F238E27FC236}">
                <a16:creationId xmlns:a16="http://schemas.microsoft.com/office/drawing/2014/main" id="{F632F34A-D27F-62DD-9D65-CED3794B5E15}"/>
              </a:ext>
            </a:extLst>
          </p:cNvPr>
          <p:cNvSpPr>
            <a:spLocks noGrp="1"/>
          </p:cNvSpPr>
          <p:nvPr>
            <p:ph type="body" sz="quarter" idx="10"/>
          </p:nvPr>
        </p:nvSpPr>
        <p:spPr>
          <a:xfrm>
            <a:off x="273050" y="188913"/>
            <a:ext cx="7848600" cy="161583"/>
          </a:xfrm>
        </p:spPr>
        <p:txBody>
          <a:bodyPr/>
          <a:lstStyle/>
          <a:p>
            <a:r>
              <a:rPr lang="en-US" altLang="ja-JP" sz="1050" dirty="0"/>
              <a:t>4.</a:t>
            </a:r>
            <a:r>
              <a:rPr lang="ja-JP" altLang="en-US" dirty="0"/>
              <a:t> 実証事業</a:t>
            </a:r>
            <a:r>
              <a:rPr lang="en-US" altLang="ja-JP" dirty="0"/>
              <a:t>‐</a:t>
            </a:r>
            <a:r>
              <a:rPr lang="ja-JP" altLang="en-US" sz="1050" dirty="0"/>
              <a:t>ビジネスモデル</a:t>
            </a:r>
            <a:endParaRPr kumimoji="1" lang="ja-JP" altLang="en-US" sz="1050" dirty="0"/>
          </a:p>
        </p:txBody>
      </p:sp>
      <p:sp>
        <p:nvSpPr>
          <p:cNvPr id="3" name="正方形/長方形 2">
            <a:extLst>
              <a:ext uri="{FF2B5EF4-FFF2-40B4-BE49-F238E27FC236}">
                <a16:creationId xmlns:a16="http://schemas.microsoft.com/office/drawing/2014/main" id="{ACF776DE-A2A7-47BD-7102-2BBE9F3E459E}"/>
              </a:ext>
            </a:extLst>
          </p:cNvPr>
          <p:cNvSpPr/>
          <p:nvPr/>
        </p:nvSpPr>
        <p:spPr>
          <a:xfrm>
            <a:off x="273050" y="908050"/>
            <a:ext cx="9359900" cy="4381281"/>
          </a:xfrm>
          <a:prstGeom prst="rect">
            <a:avLst/>
          </a:prstGeom>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rtlCol="0" anchor="t" anchorCtr="0"/>
          <a:lstStyle/>
          <a:p>
            <a:pPr>
              <a:spcBef>
                <a:spcPts val="600"/>
              </a:spcBef>
            </a:pPr>
            <a:r>
              <a:rPr lang="ja-JP" altLang="en-US" sz="1400" b="1" u="sng" dirty="0"/>
              <a:t>課題・提供価値訴求</a:t>
            </a:r>
            <a:endParaRPr lang="en-US" altLang="ja-JP" sz="1400" b="1" u="sng" dirty="0"/>
          </a:p>
          <a:p>
            <a:pPr marL="285750" indent="-285750">
              <a:spcBef>
                <a:spcPts val="600"/>
              </a:spcBef>
              <a:buFont typeface="Wingdings" panose="05000000000000000000" pitchFamily="2" charset="2"/>
              <a:buChar char="n"/>
            </a:pPr>
            <a:r>
              <a:rPr lang="ja-JP" altLang="en-US" sz="1400" dirty="0"/>
              <a:t>本事業では、各ユースケース実証事業者に対して、顧客の課題・提供価値の整理を行い、ステークホルダに実証事業への参画協力をいただいた</a:t>
            </a:r>
            <a:r>
              <a:rPr lang="en-US" altLang="ja-JP" sz="1400" dirty="0"/>
              <a:t>(</a:t>
            </a:r>
            <a:r>
              <a:rPr lang="ja-JP" altLang="en-US" sz="1400" dirty="0"/>
              <a:t>各ユースケースの取組詳細は６</a:t>
            </a:r>
            <a:r>
              <a:rPr lang="en-US" altLang="ja-JP" sz="1400" dirty="0"/>
              <a:t>.</a:t>
            </a:r>
            <a:r>
              <a:rPr lang="ja-JP" altLang="en-US" sz="1400" dirty="0"/>
              <a:t>３</a:t>
            </a:r>
            <a:r>
              <a:rPr lang="en-US" altLang="ja-JP" sz="1400" dirty="0"/>
              <a:t>. </a:t>
            </a:r>
            <a:r>
              <a:rPr lang="ja-JP" altLang="en-US" sz="1400" dirty="0"/>
              <a:t>ステークホルダ協議・ヒアリング等実施概要参照</a:t>
            </a:r>
            <a:r>
              <a:rPr lang="en-US" altLang="ja-JP" sz="1400" dirty="0"/>
              <a:t>)</a:t>
            </a:r>
          </a:p>
          <a:p>
            <a:pPr marL="285750" indent="-285750">
              <a:spcBef>
                <a:spcPts val="600"/>
              </a:spcBef>
              <a:buFont typeface="Wingdings" panose="05000000000000000000" pitchFamily="2" charset="2"/>
              <a:buChar char="n"/>
            </a:pPr>
            <a:r>
              <a:rPr lang="ja-JP" altLang="en-US" sz="1400" dirty="0"/>
              <a:t>ヒアリング結果から</a:t>
            </a:r>
            <a:r>
              <a:rPr lang="ja-JP" altLang="en-US" sz="1400" dirty="0">
                <a:solidFill>
                  <a:schemeClr val="accent1"/>
                </a:solidFill>
              </a:rPr>
              <a:t>事業者が想定した課題や価値がうまく参画者に訴求できなかったユースケースを確認</a:t>
            </a:r>
            <a:r>
              <a:rPr lang="ja-JP" altLang="en-US" sz="1400" dirty="0"/>
              <a:t>できた</a:t>
            </a:r>
            <a:br>
              <a:rPr lang="en-US" altLang="ja-JP" sz="1400" dirty="0"/>
            </a:br>
            <a:r>
              <a:rPr lang="en-US" altLang="ja-JP" sz="1400" dirty="0"/>
              <a:t>(</a:t>
            </a:r>
            <a:r>
              <a:rPr lang="ja-JP" altLang="en-US" sz="1400" dirty="0"/>
              <a:t>例えば、現在の業務・運用においてリスク抑制ができており、コスト削減も必要ない等が挙げられた</a:t>
            </a:r>
            <a:r>
              <a:rPr lang="en-US" altLang="ja-JP" sz="1400" dirty="0"/>
              <a:t>)</a:t>
            </a:r>
          </a:p>
          <a:p>
            <a:pPr marL="742950" lvl="1" indent="-285750">
              <a:spcBef>
                <a:spcPts val="600"/>
              </a:spcBef>
              <a:buFont typeface="Yu Gothic UI" panose="020B0500000000000000" pitchFamily="50" charset="-128"/>
              <a:buChar char="➡"/>
            </a:pPr>
            <a:r>
              <a:rPr lang="ja-JP" altLang="en-US" sz="1400" dirty="0"/>
              <a:t>これらの取組に参画を検討しているステークホルダは現在運用されているエコシステムのリスクや、</a:t>
            </a:r>
            <a:r>
              <a:rPr lang="en-US" altLang="ja-JP" sz="1400" dirty="0"/>
              <a:t>Trusted Web</a:t>
            </a:r>
            <a:r>
              <a:rPr lang="ja-JP" altLang="en-US" sz="1400" dirty="0"/>
              <a:t>の世界観によるメリットが大きい等の便益をうまく認識できていないことが示唆された</a:t>
            </a:r>
            <a:endParaRPr lang="en-US" altLang="ja-JP" sz="1400" dirty="0"/>
          </a:p>
          <a:p>
            <a:pPr marL="742950" lvl="1" indent="-285750">
              <a:spcBef>
                <a:spcPts val="600"/>
              </a:spcBef>
              <a:buFont typeface="Yu Gothic UI" panose="020B0500000000000000" pitchFamily="50" charset="-128"/>
              <a:buChar char="➡"/>
            </a:pPr>
            <a:r>
              <a:rPr lang="ja-JP" altLang="en-US" sz="1400" dirty="0"/>
              <a:t>今後多くの事業者に</a:t>
            </a:r>
            <a:r>
              <a:rPr lang="en-US" altLang="ja-JP" sz="1400" dirty="0"/>
              <a:t>Trusted Web</a:t>
            </a:r>
            <a:r>
              <a:rPr lang="ja-JP" altLang="en-US" sz="1400" dirty="0"/>
              <a:t>の具現化にかかる取組に参加いただくためには、</a:t>
            </a:r>
            <a:r>
              <a:rPr lang="ja-JP" altLang="en-US" sz="1400" dirty="0">
                <a:solidFill>
                  <a:schemeClr val="accent1"/>
                </a:solidFill>
              </a:rPr>
              <a:t>各ユースケースでステークホルダが認知できる課題・提供価値の訴求を行っていくことや、場合によっては認知できるほどのインセンティブ</a:t>
            </a:r>
            <a:r>
              <a:rPr lang="en-US" altLang="ja-JP" sz="1400" dirty="0">
                <a:solidFill>
                  <a:schemeClr val="accent1"/>
                </a:solidFill>
              </a:rPr>
              <a:t>(</a:t>
            </a:r>
            <a:r>
              <a:rPr lang="ja-JP" altLang="en-US" sz="1400" dirty="0">
                <a:solidFill>
                  <a:schemeClr val="accent1"/>
                </a:solidFill>
              </a:rPr>
              <a:t>法規制等</a:t>
            </a:r>
            <a:r>
              <a:rPr lang="en-US" altLang="ja-JP" sz="1400" dirty="0">
                <a:solidFill>
                  <a:schemeClr val="accent1"/>
                </a:solidFill>
              </a:rPr>
              <a:t>)</a:t>
            </a:r>
            <a:r>
              <a:rPr lang="ja-JP" altLang="en-US" sz="1400" dirty="0">
                <a:solidFill>
                  <a:schemeClr val="accent1"/>
                </a:solidFill>
              </a:rPr>
              <a:t>を課していくこと</a:t>
            </a:r>
            <a:r>
              <a:rPr lang="ja-JP" altLang="en-US" sz="1400" dirty="0"/>
              <a:t>も考えられる</a:t>
            </a:r>
            <a:endParaRPr lang="en-US" altLang="ja-JP" sz="1400" dirty="0"/>
          </a:p>
          <a:p>
            <a:pPr>
              <a:spcBef>
                <a:spcPts val="600"/>
              </a:spcBef>
            </a:pPr>
            <a:r>
              <a:rPr lang="ja-JP" altLang="en-US" sz="1400" b="1" u="sng" dirty="0"/>
              <a:t>クロスボーダーのユースケース対応</a:t>
            </a:r>
          </a:p>
          <a:p>
            <a:pPr marL="285750" indent="-285750">
              <a:spcBef>
                <a:spcPts val="600"/>
              </a:spcBef>
              <a:buFont typeface="Wingdings" panose="05000000000000000000" pitchFamily="2" charset="2"/>
              <a:buChar char="n"/>
            </a:pPr>
            <a:r>
              <a:rPr lang="en-US" altLang="ja-JP" sz="1400" dirty="0"/>
              <a:t>2023</a:t>
            </a:r>
            <a:r>
              <a:rPr lang="ja-JP" altLang="en-US" sz="1400" dirty="0"/>
              <a:t>年度ユースケース実証事業では、</a:t>
            </a:r>
            <a:r>
              <a:rPr lang="en-US" altLang="ja-JP" sz="1400" dirty="0"/>
              <a:t>2022</a:t>
            </a:r>
            <a:r>
              <a:rPr lang="ja-JP" altLang="en-US" sz="1400" dirty="0"/>
              <a:t>年度にはない</a:t>
            </a:r>
            <a:r>
              <a:rPr lang="ja-JP" altLang="en-US" sz="1400" dirty="0">
                <a:solidFill>
                  <a:schemeClr val="accent1"/>
                </a:solidFill>
              </a:rPr>
              <a:t>海外との連携があるユースケースが確認された</a:t>
            </a:r>
            <a:endParaRPr kumimoji="1" lang="en-US" altLang="ja-JP" sz="1600" dirty="0"/>
          </a:p>
          <a:p>
            <a:pPr marL="447675" indent="-285750">
              <a:spcBef>
                <a:spcPts val="600"/>
              </a:spcBef>
              <a:buFont typeface="Wingdings" panose="05000000000000000000" pitchFamily="2" charset="2"/>
              <a:buChar char="ü"/>
            </a:pPr>
            <a:r>
              <a:rPr lang="ja-JP" altLang="en-US" sz="1200" dirty="0"/>
              <a:t>人材系で海外の学生・求職者との成績・職歴データのやり取り（</a:t>
            </a:r>
            <a:r>
              <a:rPr lang="en-US" altLang="ja-JP" sz="1200" dirty="0"/>
              <a:t>IGS</a:t>
            </a:r>
            <a:r>
              <a:rPr lang="ja-JP" altLang="en-US" sz="1200" dirty="0"/>
              <a:t>、</a:t>
            </a:r>
            <a:r>
              <a:rPr lang="en-US" altLang="ja-JP" sz="1200" dirty="0" err="1"/>
              <a:t>PitPa</a:t>
            </a:r>
            <a:r>
              <a:rPr lang="ja-JP" altLang="en-US" sz="1200" dirty="0"/>
              <a:t>）</a:t>
            </a:r>
            <a:endParaRPr lang="en-US" altLang="ja-JP" sz="1200" dirty="0"/>
          </a:p>
          <a:p>
            <a:pPr marL="447675" indent="-285750">
              <a:spcBef>
                <a:spcPts val="600"/>
              </a:spcBef>
              <a:buFont typeface="Wingdings" panose="05000000000000000000" pitchFamily="2" charset="2"/>
              <a:buChar char="ü"/>
            </a:pPr>
            <a:r>
              <a:rPr lang="ja-JP" altLang="en-US" sz="1200" dirty="0"/>
              <a:t>サプライチェーン関連で認証機関の相互承認の業務フィージビリティの検証（</a:t>
            </a:r>
            <a:r>
              <a:rPr lang="en-US" altLang="ja-JP" sz="1200" dirty="0"/>
              <a:t>SBI HD</a:t>
            </a:r>
            <a:r>
              <a:rPr lang="ja-JP" altLang="en-US" sz="1200" dirty="0"/>
              <a:t>）</a:t>
            </a:r>
            <a:endParaRPr lang="en-US" altLang="ja-JP" sz="1200" dirty="0"/>
          </a:p>
          <a:p>
            <a:pPr marL="742950" lvl="1" indent="-285750">
              <a:spcBef>
                <a:spcPts val="600"/>
              </a:spcBef>
              <a:buFont typeface="Yu Gothic UI" panose="020B0500000000000000" pitchFamily="50" charset="-128"/>
              <a:buChar char="➡"/>
            </a:pPr>
            <a:r>
              <a:rPr lang="ja-JP" altLang="en-US" sz="1400" dirty="0"/>
              <a:t>ユースケースがクロスボーダーで適用される場合は、ガバナンス・ルールの整備も必要</a:t>
            </a:r>
            <a:r>
              <a:rPr lang="en-US" altLang="ja-JP" sz="1400" dirty="0"/>
              <a:t>(</a:t>
            </a:r>
            <a:r>
              <a:rPr lang="ja-JP" altLang="en-US" sz="1400" dirty="0"/>
              <a:t>６</a:t>
            </a:r>
            <a:r>
              <a:rPr lang="en-US" altLang="ja-JP" sz="1400" dirty="0"/>
              <a:t>.</a:t>
            </a:r>
            <a:r>
              <a:rPr lang="ja-JP" altLang="en-US" sz="1400" dirty="0"/>
              <a:t>５</a:t>
            </a:r>
            <a:r>
              <a:rPr lang="en-US" altLang="ja-JP" sz="1400" dirty="0"/>
              <a:t>. </a:t>
            </a:r>
            <a:r>
              <a:rPr lang="ja-JP" altLang="en-US" sz="1400" dirty="0"/>
              <a:t>ガバナンス・ビジネス普及に向けた取組考察も参照すること</a:t>
            </a:r>
            <a:r>
              <a:rPr lang="en-US" altLang="ja-JP" sz="1400" dirty="0"/>
              <a:t>)</a:t>
            </a:r>
            <a:r>
              <a:rPr lang="ja-JP" altLang="en-US" sz="1400" dirty="0"/>
              <a:t>であるが、</a:t>
            </a:r>
            <a:r>
              <a:rPr lang="ja-JP" altLang="en-US" sz="1400" dirty="0">
                <a:solidFill>
                  <a:schemeClr val="accent1"/>
                </a:solidFill>
              </a:rPr>
              <a:t>整備に向けては政府間の協力が必要であり、本邦政府の各国の政府機関との調整が期待される</a:t>
            </a:r>
            <a:endParaRPr lang="en-US" altLang="ja-JP" sz="1400" dirty="0">
              <a:solidFill>
                <a:schemeClr val="accent1"/>
              </a:solidFill>
            </a:endParaRPr>
          </a:p>
        </p:txBody>
      </p:sp>
    </p:spTree>
    <p:extLst>
      <p:ext uri="{BB962C8B-B14F-4D97-AF65-F5344CB8AC3E}">
        <p14:creationId xmlns:p14="http://schemas.microsoft.com/office/powerpoint/2010/main" val="40836321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4D571C5-13D8-8F57-FAA6-DFEA185A42F6}"/>
              </a:ext>
            </a:extLst>
          </p:cNvPr>
          <p:cNvSpPr>
            <a:spLocks noGrp="1"/>
          </p:cNvSpPr>
          <p:nvPr>
            <p:ph type="title"/>
          </p:nvPr>
        </p:nvSpPr>
        <p:spPr/>
        <p:txBody>
          <a:bodyPr/>
          <a:lstStyle/>
          <a:p>
            <a:r>
              <a:rPr kumimoji="1" lang="en-US" altLang="ja-JP" dirty="0"/>
              <a:t>4.5. </a:t>
            </a:r>
            <a:r>
              <a:rPr kumimoji="1" lang="ja-JP" altLang="en-US" dirty="0"/>
              <a:t>ビジネスモデル考察（</a:t>
            </a:r>
            <a:r>
              <a:rPr kumimoji="1" lang="en-US" altLang="ja-JP" dirty="0"/>
              <a:t>2/2</a:t>
            </a:r>
            <a:r>
              <a:rPr kumimoji="1" lang="ja-JP" altLang="en-US" dirty="0"/>
              <a:t>）</a:t>
            </a:r>
          </a:p>
        </p:txBody>
      </p:sp>
      <p:sp>
        <p:nvSpPr>
          <p:cNvPr id="3" name="テキスト プレースホルダー 2">
            <a:extLst>
              <a:ext uri="{FF2B5EF4-FFF2-40B4-BE49-F238E27FC236}">
                <a16:creationId xmlns:a16="http://schemas.microsoft.com/office/drawing/2014/main" id="{B309AB5C-E3EB-6B9A-BBBC-2BA60E540922}"/>
              </a:ext>
            </a:extLst>
          </p:cNvPr>
          <p:cNvSpPr>
            <a:spLocks noGrp="1"/>
          </p:cNvSpPr>
          <p:nvPr>
            <p:ph type="body" sz="quarter" idx="10"/>
          </p:nvPr>
        </p:nvSpPr>
        <p:spPr>
          <a:xfrm>
            <a:off x="273050" y="188913"/>
            <a:ext cx="7848600" cy="161583"/>
          </a:xfrm>
        </p:spPr>
        <p:txBody>
          <a:bodyPr/>
          <a:lstStyle/>
          <a:p>
            <a:r>
              <a:rPr lang="en-US" altLang="ja-JP" sz="1050" dirty="0"/>
              <a:t>4.</a:t>
            </a:r>
            <a:r>
              <a:rPr lang="ja-JP" altLang="en-US" dirty="0"/>
              <a:t> 実証事業</a:t>
            </a:r>
            <a:r>
              <a:rPr lang="en-US" altLang="ja-JP" dirty="0"/>
              <a:t>‐</a:t>
            </a:r>
            <a:r>
              <a:rPr lang="ja-JP" altLang="en-US" sz="1050" dirty="0"/>
              <a:t>ビジネスモデル</a:t>
            </a:r>
            <a:endParaRPr kumimoji="1" lang="ja-JP" altLang="en-US" sz="1050" dirty="0"/>
          </a:p>
        </p:txBody>
      </p:sp>
      <p:sp>
        <p:nvSpPr>
          <p:cNvPr id="4" name="正方形/長方形 3">
            <a:extLst>
              <a:ext uri="{FF2B5EF4-FFF2-40B4-BE49-F238E27FC236}">
                <a16:creationId xmlns:a16="http://schemas.microsoft.com/office/drawing/2014/main" id="{3D89AF45-8ABD-FE51-EE4E-ECEFB3D9DA26}"/>
              </a:ext>
            </a:extLst>
          </p:cNvPr>
          <p:cNvSpPr/>
          <p:nvPr/>
        </p:nvSpPr>
        <p:spPr>
          <a:xfrm>
            <a:off x="273050" y="908050"/>
            <a:ext cx="9359900" cy="5272033"/>
          </a:xfrm>
          <a:prstGeom prst="rect">
            <a:avLst/>
          </a:prstGeom>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rtlCol="0" anchor="t" anchorCtr="0"/>
          <a:lstStyle/>
          <a:p>
            <a:pPr>
              <a:spcBef>
                <a:spcPts val="600"/>
              </a:spcBef>
            </a:pPr>
            <a:r>
              <a:rPr lang="ja-JP" altLang="en-US" sz="1400" b="1" u="sng" dirty="0"/>
              <a:t>参加主体・責任が分散化されることを想定したビジネスモデルの設定</a:t>
            </a:r>
            <a:endParaRPr lang="en-US" altLang="ja-JP" sz="1400" b="1" u="sng" dirty="0"/>
          </a:p>
          <a:p>
            <a:pPr marL="285750" indent="-285750">
              <a:spcBef>
                <a:spcPts val="600"/>
              </a:spcBef>
              <a:buFont typeface="Wingdings" panose="05000000000000000000" pitchFamily="2" charset="2"/>
              <a:buChar char="n"/>
            </a:pPr>
            <a:r>
              <a:rPr lang="en-US" altLang="ja-JP" sz="1400" dirty="0"/>
              <a:t>2022</a:t>
            </a:r>
            <a:r>
              <a:rPr lang="ja-JP" altLang="en-US" sz="1400" dirty="0"/>
              <a:t>年度のユースケースと比較して</a:t>
            </a:r>
            <a:r>
              <a:rPr lang="ja-JP" altLang="en-US" sz="1400" dirty="0">
                <a:solidFill>
                  <a:schemeClr val="accent1"/>
                </a:solidFill>
              </a:rPr>
              <a:t>、ガバナンス運営も想定したビジネスモデルが検討され、多くのユースケースで、エコシステムをガバナンスする業界団体</a:t>
            </a:r>
            <a:r>
              <a:rPr lang="en-US" altLang="ja-JP" sz="1400" dirty="0">
                <a:solidFill>
                  <a:schemeClr val="accent1"/>
                </a:solidFill>
              </a:rPr>
              <a:t>/</a:t>
            </a:r>
            <a:r>
              <a:rPr lang="ja-JP" altLang="en-US" sz="1400" dirty="0">
                <a:solidFill>
                  <a:schemeClr val="accent1"/>
                </a:solidFill>
              </a:rPr>
              <a:t>エコシステム運営者が関与する前提での検証が実施</a:t>
            </a:r>
            <a:r>
              <a:rPr lang="ja-JP" altLang="en-US" sz="1400" dirty="0"/>
              <a:t>された</a:t>
            </a:r>
          </a:p>
          <a:p>
            <a:pPr marL="285750" indent="-285750">
              <a:spcBef>
                <a:spcPts val="600"/>
              </a:spcBef>
              <a:buFont typeface="Wingdings" panose="05000000000000000000" pitchFamily="2" charset="2"/>
              <a:buChar char="n"/>
            </a:pPr>
            <a:r>
              <a:rPr lang="ja-JP" altLang="en-US" sz="1400" dirty="0"/>
              <a:t>社会実装を見越して多くのステークホルダーを巻き込んだ検証を行ったことで、ビジネスモデルの多様化・複雑化が見られた</a:t>
            </a:r>
            <a:endParaRPr lang="en-US" altLang="ja-JP" sz="1400" dirty="0"/>
          </a:p>
          <a:p>
            <a:pPr marL="742950" lvl="1" indent="-285750">
              <a:spcBef>
                <a:spcPts val="600"/>
              </a:spcBef>
              <a:buFont typeface="Yu Gothic UI" panose="020B0500000000000000" pitchFamily="50" charset="-128"/>
              <a:buChar char="➡"/>
            </a:pPr>
            <a:r>
              <a:rPr lang="ja-JP" altLang="en-US" sz="1400" dirty="0">
                <a:solidFill>
                  <a:schemeClr val="accent1"/>
                </a:solidFill>
              </a:rPr>
              <a:t>各ユースケースの主体がどの役割 </a:t>
            </a:r>
            <a:r>
              <a:rPr lang="en-US" altLang="ja-JP" sz="1400" dirty="0"/>
              <a:t>(</a:t>
            </a:r>
            <a:r>
              <a:rPr lang="ja-JP" altLang="en-US" sz="1400" dirty="0"/>
              <a:t>証明書等のデータ発行者</a:t>
            </a:r>
            <a:r>
              <a:rPr lang="en-US" altLang="ja-JP" sz="1400" dirty="0"/>
              <a:t>/</a:t>
            </a:r>
            <a:r>
              <a:rPr lang="ja-JP" altLang="en-US" sz="1400" dirty="0"/>
              <a:t>保有者</a:t>
            </a:r>
            <a:r>
              <a:rPr lang="en-US" altLang="ja-JP" sz="1400" dirty="0"/>
              <a:t>/</a:t>
            </a:r>
            <a:r>
              <a:rPr lang="ja-JP" altLang="en-US" sz="1400" dirty="0"/>
              <a:t>検証者、業界団体・ガバナンス運営者、サービスプロバイダ・システムベンダ</a:t>
            </a:r>
            <a:r>
              <a:rPr lang="en-US" altLang="ja-JP" sz="1400" dirty="0"/>
              <a:t>) </a:t>
            </a:r>
            <a:r>
              <a:rPr lang="ja-JP" altLang="en-US" sz="1400" dirty="0">
                <a:solidFill>
                  <a:schemeClr val="accent1"/>
                </a:solidFill>
              </a:rPr>
              <a:t>までを担うかについては、各ユースケースの課題の起点</a:t>
            </a:r>
            <a:r>
              <a:rPr lang="en-US" altLang="ja-JP" sz="1400" dirty="0">
                <a:solidFill>
                  <a:schemeClr val="accent1"/>
                </a:solidFill>
              </a:rPr>
              <a:t>(</a:t>
            </a:r>
            <a:r>
              <a:rPr lang="ja-JP" altLang="en-US" sz="1400" dirty="0">
                <a:solidFill>
                  <a:schemeClr val="accent1"/>
                </a:solidFill>
              </a:rPr>
              <a:t>その起点に対するインセンティブの有無</a:t>
            </a:r>
            <a:r>
              <a:rPr lang="en-US" altLang="ja-JP" sz="1400" dirty="0">
                <a:solidFill>
                  <a:schemeClr val="accent1"/>
                </a:solidFill>
              </a:rPr>
              <a:t>)</a:t>
            </a:r>
            <a:r>
              <a:rPr lang="ja-JP" altLang="en-US" sz="1400" dirty="0">
                <a:solidFill>
                  <a:schemeClr val="accent1"/>
                </a:solidFill>
              </a:rPr>
              <a:t>、業界慣習等によって異なることが考えられる</a:t>
            </a:r>
            <a:endParaRPr lang="en-US" altLang="ja-JP" sz="1400" dirty="0">
              <a:solidFill>
                <a:schemeClr val="accent1"/>
              </a:solidFill>
            </a:endParaRPr>
          </a:p>
          <a:p>
            <a:pPr marL="742950" lvl="1" indent="-285750">
              <a:spcBef>
                <a:spcPts val="600"/>
              </a:spcBef>
              <a:buFont typeface="Yu Gothic UI" panose="020B0500000000000000" pitchFamily="50" charset="-128"/>
              <a:buChar char="➡"/>
            </a:pPr>
            <a:r>
              <a:rPr lang="ja-JP" altLang="en-US" sz="1400" dirty="0">
                <a:solidFill>
                  <a:schemeClr val="accent1"/>
                </a:solidFill>
              </a:rPr>
              <a:t>商用化・横展開のタイミングで今後より多くのステークホルダの巻き込みが行われることにより主体の役割やガバナンスの位置づけ等はより多様化・複雑化される</a:t>
            </a:r>
            <a:r>
              <a:rPr lang="ja-JP" altLang="en-US" sz="1400" dirty="0"/>
              <a:t>ことが想定される</a:t>
            </a:r>
            <a:r>
              <a:rPr lang="en-US" altLang="ja-JP" sz="1400" dirty="0"/>
              <a:t>(</a:t>
            </a:r>
            <a:r>
              <a:rPr lang="ja-JP" altLang="en-US" sz="1400" dirty="0"/>
              <a:t>例えば、実証・初期商用化タイミングではサービスプロバイダとガバナンス運営を兼務していた主体がエコシステム拡大によってその役割を分散化すること等が考えられる</a:t>
            </a:r>
            <a:r>
              <a:rPr lang="en-US" altLang="ja-JP" sz="1400" dirty="0"/>
              <a:t>)</a:t>
            </a:r>
          </a:p>
          <a:p>
            <a:pPr marL="742950" lvl="1" indent="-285750">
              <a:spcBef>
                <a:spcPts val="600"/>
              </a:spcBef>
              <a:buFont typeface="Yu Gothic UI" panose="020B0500000000000000" pitchFamily="50" charset="-128"/>
              <a:buChar char="➡"/>
            </a:pPr>
            <a:r>
              <a:rPr lang="ja-JP" altLang="en-US" sz="1400" dirty="0">
                <a:solidFill>
                  <a:schemeClr val="accent1"/>
                </a:solidFill>
              </a:rPr>
              <a:t>必ずしも責任主体の分散化がビジネスモデル実現の成功要素にはならない</a:t>
            </a:r>
            <a:r>
              <a:rPr lang="ja-JP" altLang="en-US" sz="1400" dirty="0"/>
              <a:t>ことに留意する必要がある。分散化が行き過ぎた結果、</a:t>
            </a:r>
            <a:r>
              <a:rPr lang="ja-JP" altLang="en-US" sz="1400" dirty="0">
                <a:solidFill>
                  <a:schemeClr val="accent1"/>
                </a:solidFill>
              </a:rPr>
              <a:t>中央集権的なプラットフォーマーがサービスを提供することが効率的で競争環境上優位となり、分散化されたエコシステムが不成立になるリスクがあることにも留意すべき</a:t>
            </a:r>
            <a:r>
              <a:rPr lang="ja-JP" altLang="en-US" sz="1400" dirty="0"/>
              <a:t>である</a:t>
            </a:r>
            <a:endParaRPr lang="en-US" altLang="ja-JP" sz="1400" dirty="0"/>
          </a:p>
          <a:p>
            <a:pPr marL="742950" lvl="1" indent="-285750">
              <a:spcBef>
                <a:spcPts val="600"/>
              </a:spcBef>
              <a:buFont typeface="Yu Gothic UI" panose="020B0500000000000000" pitchFamily="50" charset="-128"/>
              <a:buChar char="➡"/>
            </a:pPr>
            <a:r>
              <a:rPr lang="ja-JP" altLang="en-US" sz="1400" dirty="0"/>
              <a:t>特定の事業者に依存しないことを価値にビジネスモデルを検討する際には、顧客ニーズ・コストも踏まえて主体の責務・役割の分散化・あるいは集権化の調整を行う必要がある。</a:t>
            </a:r>
            <a:r>
              <a:rPr lang="ja-JP" altLang="en-US" sz="1400" dirty="0">
                <a:solidFill>
                  <a:schemeClr val="accent1"/>
                </a:solidFill>
              </a:rPr>
              <a:t>ビジネス優位性を超えて特定の事業者</a:t>
            </a:r>
            <a:r>
              <a:rPr lang="en-US" altLang="ja-JP" sz="1400" dirty="0">
                <a:solidFill>
                  <a:schemeClr val="accent1"/>
                </a:solidFill>
              </a:rPr>
              <a:t>/</a:t>
            </a:r>
            <a:r>
              <a:rPr lang="ja-JP" altLang="en-US" sz="1400" dirty="0">
                <a:solidFill>
                  <a:schemeClr val="accent1"/>
                </a:solidFill>
              </a:rPr>
              <a:t>サービスに依存しないことを重視していくためには、必要に応じて法整備・執行の観点から特定の事業者</a:t>
            </a:r>
            <a:r>
              <a:rPr lang="en-US" altLang="ja-JP" sz="1400" dirty="0">
                <a:solidFill>
                  <a:schemeClr val="accent1"/>
                </a:solidFill>
              </a:rPr>
              <a:t>/</a:t>
            </a:r>
            <a:r>
              <a:rPr lang="ja-JP" altLang="en-US" sz="1400" dirty="0">
                <a:solidFill>
                  <a:schemeClr val="accent1"/>
                </a:solidFill>
              </a:rPr>
              <a:t>サービスに依存しないでサービスを提供すること</a:t>
            </a:r>
            <a:r>
              <a:rPr lang="en-US" altLang="ja-JP" sz="1400" dirty="0">
                <a:solidFill>
                  <a:schemeClr val="accent1"/>
                </a:solidFill>
              </a:rPr>
              <a:t>(</a:t>
            </a:r>
            <a:r>
              <a:rPr lang="ja-JP" altLang="en-US" sz="1400" dirty="0">
                <a:solidFill>
                  <a:schemeClr val="accent1"/>
                </a:solidFill>
              </a:rPr>
              <a:t>各主体の役割の分散化</a:t>
            </a:r>
            <a:r>
              <a:rPr lang="en-US" altLang="ja-JP" sz="1400" dirty="0">
                <a:solidFill>
                  <a:schemeClr val="accent1"/>
                </a:solidFill>
              </a:rPr>
              <a:t>)</a:t>
            </a:r>
            <a:r>
              <a:rPr lang="ja-JP" altLang="en-US" sz="1400" dirty="0">
                <a:solidFill>
                  <a:schemeClr val="accent1"/>
                </a:solidFill>
              </a:rPr>
              <a:t>の意義を訴求していく必要がある</a:t>
            </a:r>
            <a:br>
              <a:rPr lang="en-US" altLang="ja-JP" sz="1400" dirty="0"/>
            </a:br>
            <a:r>
              <a:rPr lang="ja-JP" altLang="en-US" sz="1400" dirty="0"/>
              <a:t>（例えば</a:t>
            </a:r>
            <a:r>
              <a:rPr lang="en-US" altLang="ja-JP" sz="1400" dirty="0"/>
              <a:t>EU</a:t>
            </a:r>
            <a:r>
              <a:rPr lang="ja-JP" altLang="en-US" sz="1400" dirty="0"/>
              <a:t>で検討されている</a:t>
            </a:r>
            <a:r>
              <a:rPr lang="en-US" altLang="ja-JP" sz="1400" dirty="0"/>
              <a:t>EU</a:t>
            </a:r>
            <a:r>
              <a:rPr lang="ja-JP" altLang="en-US" sz="1400" dirty="0"/>
              <a:t>デジタルアイデンティティウォレットは、サービスのモデル上中央集権モデルの方が利便性が高いがデータ安全保障の観点で中央集権的なプラットフォーマー事業者の過度な関与を規制の中で抑制しており、取り組みとして参考になる）</a:t>
            </a:r>
          </a:p>
        </p:txBody>
      </p:sp>
    </p:spTree>
    <p:extLst>
      <p:ext uri="{BB962C8B-B14F-4D97-AF65-F5344CB8AC3E}">
        <p14:creationId xmlns:p14="http://schemas.microsoft.com/office/powerpoint/2010/main" val="1487635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66B84E45-A8AB-1CED-94B4-2B696A6A0E8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2" imgH="623" progId="TCLayout.ActiveDocument.1">
                  <p:embed/>
                </p:oleObj>
              </mc:Choice>
              <mc:Fallback>
                <p:oleObj name="think-cell スライド" r:id="rId3" imgW="622" imgH="623" progId="TCLayout.ActiveDocument.1">
                  <p:embed/>
                  <p:pic>
                    <p:nvPicPr>
                      <p:cNvPr id="5" name="think-cell data - do not delete" hidden="1">
                        <a:extLst>
                          <a:ext uri="{FF2B5EF4-FFF2-40B4-BE49-F238E27FC236}">
                            <a16:creationId xmlns:a16="http://schemas.microsoft.com/office/drawing/2014/main" id="{66B84E45-A8AB-1CED-94B4-2B696A6A0E8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0D2706BD-2FDC-BB70-3BB0-7834015453E3}"/>
              </a:ext>
            </a:extLst>
          </p:cNvPr>
          <p:cNvSpPr>
            <a:spLocks noGrp="1"/>
          </p:cNvSpPr>
          <p:nvPr>
            <p:ph type="title"/>
          </p:nvPr>
        </p:nvSpPr>
        <p:spPr/>
        <p:txBody>
          <a:bodyPr vert="horz"/>
          <a:lstStyle/>
          <a:p>
            <a:r>
              <a:rPr kumimoji="1" lang="en-US" altLang="ja-JP" dirty="0"/>
              <a:t>5.1.1. </a:t>
            </a:r>
            <a:r>
              <a:rPr kumimoji="1" lang="ja-JP" altLang="en-US" dirty="0"/>
              <a:t>実装要件</a:t>
            </a:r>
            <a:r>
              <a:rPr kumimoji="1" lang="en-US" altLang="ja-JP" dirty="0"/>
              <a:t>‐ Verify </a:t>
            </a:r>
            <a:r>
              <a:rPr kumimoji="1" lang="ja-JP" altLang="en-US" dirty="0"/>
              <a:t>・データコントロールの考え方</a:t>
            </a:r>
          </a:p>
        </p:txBody>
      </p:sp>
      <p:graphicFrame>
        <p:nvGraphicFramePr>
          <p:cNvPr id="24" name="表 23">
            <a:extLst>
              <a:ext uri="{FF2B5EF4-FFF2-40B4-BE49-F238E27FC236}">
                <a16:creationId xmlns:a16="http://schemas.microsoft.com/office/drawing/2014/main" id="{97B81809-6348-7782-5E49-97D7733B657A}"/>
              </a:ext>
            </a:extLst>
          </p:cNvPr>
          <p:cNvGraphicFramePr>
            <a:graphicFrameLocks noGrp="1"/>
          </p:cNvGraphicFramePr>
          <p:nvPr>
            <p:extLst>
              <p:ext uri="{D42A27DB-BD31-4B8C-83A1-F6EECF244321}">
                <p14:modId xmlns:p14="http://schemas.microsoft.com/office/powerpoint/2010/main" val="4079677769"/>
              </p:ext>
            </p:extLst>
          </p:nvPr>
        </p:nvGraphicFramePr>
        <p:xfrm>
          <a:off x="267320" y="908050"/>
          <a:ext cx="9365630" cy="5668020"/>
        </p:xfrm>
        <a:graphic>
          <a:graphicData uri="http://schemas.openxmlformats.org/drawingml/2006/table">
            <a:tbl>
              <a:tblPr/>
              <a:tblGrid>
                <a:gridCol w="246318">
                  <a:extLst>
                    <a:ext uri="{9D8B030D-6E8A-4147-A177-3AD203B41FA5}">
                      <a16:colId xmlns:a16="http://schemas.microsoft.com/office/drawing/2014/main" val="3873141146"/>
                    </a:ext>
                  </a:extLst>
                </a:gridCol>
                <a:gridCol w="780141">
                  <a:extLst>
                    <a:ext uri="{9D8B030D-6E8A-4147-A177-3AD203B41FA5}">
                      <a16:colId xmlns:a16="http://schemas.microsoft.com/office/drawing/2014/main" val="2198383193"/>
                    </a:ext>
                  </a:extLst>
                </a:gridCol>
                <a:gridCol w="2315695">
                  <a:extLst>
                    <a:ext uri="{9D8B030D-6E8A-4147-A177-3AD203B41FA5}">
                      <a16:colId xmlns:a16="http://schemas.microsoft.com/office/drawing/2014/main" val="3163540866"/>
                    </a:ext>
                  </a:extLst>
                </a:gridCol>
                <a:gridCol w="2960002">
                  <a:extLst>
                    <a:ext uri="{9D8B030D-6E8A-4147-A177-3AD203B41FA5}">
                      <a16:colId xmlns:a16="http://schemas.microsoft.com/office/drawing/2014/main" val="496054275"/>
                    </a:ext>
                  </a:extLst>
                </a:gridCol>
                <a:gridCol w="322212">
                  <a:extLst>
                    <a:ext uri="{9D8B030D-6E8A-4147-A177-3AD203B41FA5}">
                      <a16:colId xmlns:a16="http://schemas.microsoft.com/office/drawing/2014/main" val="2850639655"/>
                    </a:ext>
                  </a:extLst>
                </a:gridCol>
                <a:gridCol w="2741262">
                  <a:extLst>
                    <a:ext uri="{9D8B030D-6E8A-4147-A177-3AD203B41FA5}">
                      <a16:colId xmlns:a16="http://schemas.microsoft.com/office/drawing/2014/main" val="3050444302"/>
                    </a:ext>
                  </a:extLst>
                </a:gridCol>
              </a:tblGrid>
              <a:tr h="266279">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en-US" altLang="ja-JP" sz="1000" b="1" i="0" u="none" strike="noStrike" dirty="0">
                          <a:solidFill>
                            <a:schemeClr val="bg1"/>
                          </a:solidFill>
                          <a:effectLst/>
                          <a:latin typeface="+mn-ea"/>
                          <a:ea typeface="+mn-ea"/>
                        </a:rPr>
                        <a:t>No.</a:t>
                      </a:r>
                      <a:endParaRPr lang="ja-JP" altLang="en-US" sz="1000" b="1" i="0" u="none" strike="noStrike" dirty="0">
                        <a:solidFill>
                          <a:schemeClr val="bg1"/>
                        </a:solidFill>
                        <a:effectLst/>
                        <a:latin typeface="+mn-ea"/>
                        <a:ea typeface="+mn-ea"/>
                      </a:endParaRPr>
                    </a:p>
                  </a:txBody>
                  <a:tcPr marL="36000" marR="36000" marT="36000" marB="36000" anchor="ctr">
                    <a:lnL w="12700" cmpd="sng">
                      <a:solidFill>
                        <a:srgbClr val="FFFFFF"/>
                      </a:solidFill>
                    </a:lnL>
                    <a:lnR w="12700" cmpd="sng">
                      <a:solidFill>
                        <a:srgbClr val="FFFFFF"/>
                      </a:solidFill>
                    </a:lnR>
                    <a:lnT w="12700" cmpd="sng">
                      <a:solidFill>
                        <a:srgbClr val="FFFFFF"/>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ja-JP" altLang="en-US" sz="1000" b="1" u="none" strike="noStrike" dirty="0">
                          <a:solidFill>
                            <a:schemeClr val="bg1"/>
                          </a:solidFill>
                          <a:effectLst/>
                          <a:latin typeface="+mn-ea"/>
                          <a:ea typeface="+mn-ea"/>
                        </a:rPr>
                        <a:t>代表機関</a:t>
                      </a:r>
                      <a:endParaRPr lang="ja-JP" altLang="en-US" sz="1000" b="1" i="0" u="none" strike="noStrike" dirty="0">
                        <a:solidFill>
                          <a:schemeClr val="bg1"/>
                        </a:solidFill>
                        <a:effectLst/>
                        <a:latin typeface="+mn-ea"/>
                        <a:ea typeface="+mn-ea"/>
                      </a:endParaRPr>
                    </a:p>
                  </a:txBody>
                  <a:tcPr marL="36000" marR="36000" marT="36000" marB="36000" anchor="ctr">
                    <a:lnL w="12700" cmpd="sng">
                      <a:solidFill>
                        <a:srgbClr val="FFFFFF"/>
                      </a:solidFill>
                    </a:lnL>
                    <a:lnR w="12700" cmpd="sng">
                      <a:solidFill>
                        <a:srgbClr val="FFFFFF"/>
                      </a:solidFill>
                    </a:lnR>
                    <a:lnT w="12700" cmpd="sng">
                      <a:solidFill>
                        <a:srgbClr val="FFFFFF"/>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ja-JP" altLang="en-US" sz="1000" b="1" i="0" u="none" strike="noStrike" dirty="0">
                          <a:solidFill>
                            <a:schemeClr val="bg1"/>
                          </a:solidFill>
                          <a:effectLst/>
                          <a:latin typeface="+mn-ea"/>
                          <a:ea typeface="+mn-ea"/>
                        </a:rPr>
                        <a:t>検証方法</a:t>
                      </a:r>
                      <a:endParaRPr lang="en-US" altLang="ja-JP" sz="1000" b="1" i="0" u="none" strike="noStrike" dirty="0">
                        <a:solidFill>
                          <a:schemeClr val="bg1"/>
                        </a:solidFill>
                        <a:effectLst/>
                        <a:latin typeface="+mn-ea"/>
                        <a:ea typeface="+mn-ea"/>
                      </a:endParaRPr>
                    </a:p>
                    <a:p>
                      <a:pPr algn="ctr" fontAlgn="ctr"/>
                      <a:r>
                        <a:rPr lang="ja-JP" altLang="en-US" sz="1000" b="1" i="0" u="none" strike="noStrike" dirty="0">
                          <a:solidFill>
                            <a:schemeClr val="bg1"/>
                          </a:solidFill>
                          <a:effectLst/>
                          <a:latin typeface="+mn-ea"/>
                          <a:ea typeface="+mn-ea"/>
                        </a:rPr>
                        <a:t>（署名検証・暗号された情報の復号化）</a:t>
                      </a: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ja-JP" altLang="en-US" sz="1000" b="1" i="0" u="none" strike="noStrike" dirty="0">
                          <a:solidFill>
                            <a:schemeClr val="bg1"/>
                          </a:solidFill>
                          <a:effectLst/>
                          <a:latin typeface="+mn-ea"/>
                          <a:ea typeface="+mn-ea"/>
                        </a:rPr>
                        <a:t>検証データの置き場所</a:t>
                      </a: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endParaRPr lang="ja-JP" altLang="en-US" sz="1000" b="1" i="0" u="none" strike="noStrike" dirty="0">
                        <a:solidFill>
                          <a:schemeClr val="bg1"/>
                        </a:solidFill>
                        <a:effectLst/>
                        <a:latin typeface="+mn-ea"/>
                        <a:ea typeface="+mn-ea"/>
                      </a:endParaRP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ja-JP" altLang="en-US" sz="1000" b="1" i="0" u="none" strike="noStrike">
                          <a:solidFill>
                            <a:schemeClr val="bg1"/>
                          </a:solidFill>
                          <a:effectLst/>
                          <a:latin typeface="+mn-ea"/>
                          <a:ea typeface="+mn-ea"/>
                        </a:rPr>
                        <a:t>データの管理形態</a:t>
                      </a:r>
                      <a:endParaRPr lang="ja-JP" altLang="en-US" sz="1000" b="1" i="0" u="none" strike="noStrike" dirty="0">
                        <a:solidFill>
                          <a:schemeClr val="bg1"/>
                        </a:solidFill>
                        <a:effectLst/>
                        <a:latin typeface="+mn-ea"/>
                        <a:ea typeface="+mn-ea"/>
                      </a:endParaRPr>
                    </a:p>
                  </a:txBody>
                  <a:tcPr marL="36000" marR="36000" marT="36000" marB="36000" anchor="ct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78677057"/>
                  </a:ext>
                </a:extLst>
              </a:tr>
              <a:tr h="346162">
                <a:tc>
                  <a:txBody>
                    <a:bodyPr/>
                    <a:lstStyle/>
                    <a:p>
                      <a:pPr algn="ctr" fontAlgn="ctr"/>
                      <a:r>
                        <a:rPr lang="en-US" sz="1000" b="1" i="0" u="none" strike="noStrike" dirty="0">
                          <a:solidFill>
                            <a:srgbClr val="000000"/>
                          </a:solidFill>
                          <a:effectLst/>
                          <a:latin typeface="+mn-ea"/>
                          <a:ea typeface="+mn-ea"/>
                        </a:rPr>
                        <a:t>1</a:t>
                      </a: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1000" b="1" u="none" strike="noStrike" dirty="0">
                          <a:effectLst/>
                          <a:latin typeface="+mn-ea"/>
                          <a:ea typeface="+mn-ea"/>
                        </a:rPr>
                        <a:t>DataSign</a:t>
                      </a:r>
                      <a:endParaRPr lang="en-US" altLang="ja-JP" sz="1000" b="1" i="0" u="none" strike="noStrike" dirty="0">
                        <a:solidFill>
                          <a:srgbClr val="000000"/>
                        </a:solidFill>
                        <a:effectLst/>
                        <a:latin typeface="+mn-ea"/>
                        <a:ea typeface="+mn-ea"/>
                      </a:endParaRP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171450" marR="0" lvl="0" indent="-171450" algn="l" defTabSz="990564"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prstClr val="black"/>
                          </a:solidFill>
                          <a:effectLst/>
                          <a:uLnTx/>
                          <a:uFillTx/>
                          <a:latin typeface="+mn-ea"/>
                          <a:ea typeface="+mn-ea"/>
                          <a:cs typeface="+mn-cs"/>
                        </a:rPr>
                        <a:t>検証可能な選択的開示（</a:t>
                      </a:r>
                      <a:r>
                        <a:rPr kumimoji="1" lang="en-US" altLang="ja-JP" sz="1000" b="0" i="0" u="none" strike="noStrike" kern="1200" cap="none" spc="0" normalizeH="0" baseline="0" noProof="0" dirty="0">
                          <a:ln>
                            <a:noFill/>
                          </a:ln>
                          <a:solidFill>
                            <a:prstClr val="black"/>
                          </a:solidFill>
                          <a:effectLst/>
                          <a:uLnTx/>
                          <a:uFillTx/>
                          <a:latin typeface="+mn-ea"/>
                          <a:ea typeface="+mn-ea"/>
                          <a:cs typeface="+mn-cs"/>
                        </a:rPr>
                        <a:t>SD-JWT</a:t>
                      </a:r>
                      <a:r>
                        <a:rPr kumimoji="1" lang="ja-JP" altLang="en-US" sz="1000" b="0" i="0" u="none" strike="noStrike" kern="1200" cap="none" spc="0" normalizeH="0" baseline="0" noProof="0" dirty="0">
                          <a:ln>
                            <a:noFill/>
                          </a:ln>
                          <a:solidFill>
                            <a:prstClr val="black"/>
                          </a:solidFill>
                          <a:effectLst/>
                          <a:uLnTx/>
                          <a:uFillTx/>
                          <a:latin typeface="+mn-ea"/>
                          <a:ea typeface="+mn-ea"/>
                          <a:cs typeface="+mn-cs"/>
                        </a:rPr>
                        <a:t>等）に対応した証明書の検証</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defTabSz="990564"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mn-ea"/>
                          <a:ea typeface="+mn-ea"/>
                          <a:cs typeface="+mn-cs"/>
                        </a:rPr>
                        <a:t>証明書・識別子ともにユーザアイデンティティウォレットで管理</a:t>
                      </a:r>
                      <a:endParaRPr kumimoji="1" lang="en-US" altLang="ja-JP" sz="1000" b="0" i="0" u="none" strike="noStrike" kern="1200" cap="none" spc="0" normalizeH="0" baseline="0" noProof="0" dirty="0">
                        <a:ln>
                          <a:noFill/>
                        </a:ln>
                        <a:solidFill>
                          <a:prstClr val="black"/>
                        </a:solidFill>
                        <a:effectLst/>
                        <a:uLnTx/>
                        <a:uFillTx/>
                        <a:latin typeface="+mn-ea"/>
                        <a:ea typeface="+mn-ea"/>
                        <a:cs typeface="+mn-cs"/>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schemeClr val="tx1"/>
                        </a:solidFill>
                        <a:effectLst/>
                        <a:uLnTx/>
                        <a:uFillTx/>
                        <a:latin typeface="+mn-ea"/>
                        <a:ea typeface="+mn-ea"/>
                        <a:cs typeface="+mn-cs"/>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chemeClr val="tx1"/>
                          </a:solidFill>
                          <a:effectLst/>
                          <a:uLnTx/>
                          <a:uFillTx/>
                          <a:latin typeface="+mn-ea"/>
                          <a:ea typeface="+mn-ea"/>
                          <a:cs typeface="+mn-cs"/>
                        </a:rPr>
                        <a:t>分散的に個人で管理</a:t>
                      </a:r>
                      <a:endParaRPr kumimoji="1" lang="en-US" altLang="ja-JP" sz="1050" b="1" i="0" u="none" strike="noStrike" kern="1200" cap="none" spc="0" normalizeH="0" baseline="0" noProof="0" dirty="0">
                        <a:ln>
                          <a:noFill/>
                        </a:ln>
                        <a:solidFill>
                          <a:schemeClr val="tx1"/>
                        </a:solidFill>
                        <a:effectLst/>
                        <a:uLnTx/>
                        <a:uFillTx/>
                        <a:latin typeface="+mn-ea"/>
                        <a:ea typeface="+mn-ea"/>
                        <a:cs typeface="+mn-cs"/>
                      </a:endParaRPr>
                    </a:p>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solidFill>
                          <a:effectLst/>
                          <a:uLnTx/>
                          <a:uFillTx/>
                          <a:latin typeface="+mn-ea"/>
                          <a:ea typeface="+mn-ea"/>
                          <a:cs typeface="+mn-cs"/>
                        </a:rPr>
                        <a:t>（発行された証明書を自身のウォレットで管理）</a:t>
                      </a:r>
                      <a:endParaRPr kumimoji="1" lang="en-US" altLang="ja-JP" sz="1000" b="0" i="0" u="none" strike="noStrike" kern="1200" cap="none" spc="0" normalizeH="0" baseline="0" noProof="0" dirty="0">
                        <a:ln>
                          <a:noFill/>
                        </a:ln>
                        <a:solidFill>
                          <a:schemeClr val="tx1"/>
                        </a:solidFill>
                        <a:effectLst/>
                        <a:uLnTx/>
                        <a:uFillTx/>
                        <a:latin typeface="+mn-ea"/>
                        <a:ea typeface="+mn-ea"/>
                        <a:cs typeface="+mn-cs"/>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2544170517"/>
                  </a:ext>
                </a:extLst>
              </a:tr>
              <a:tr h="459330">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en-US" altLang="ja-JP" sz="1000" b="1" i="0" u="none" strike="noStrike" dirty="0">
                          <a:solidFill>
                            <a:srgbClr val="000000"/>
                          </a:solidFill>
                          <a:effectLst/>
                          <a:latin typeface="+mn-ea"/>
                          <a:ea typeface="+mn-ea"/>
                        </a:rPr>
                        <a:t>2</a:t>
                      </a:r>
                      <a:endParaRPr lang="ja-JP" altLang="en-US" sz="1000" b="1" i="0" u="none" strike="noStrike" dirty="0">
                        <a:solidFill>
                          <a:srgbClr val="000000"/>
                        </a:solidFill>
                        <a:effectLst/>
                        <a:latin typeface="+mn-ea"/>
                        <a:ea typeface="+mn-ea"/>
                      </a:endParaRP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altLang="ja-JP" sz="1000" b="1" i="0" u="none" strike="noStrike" dirty="0">
                          <a:solidFill>
                            <a:srgbClr val="000000"/>
                          </a:solidFill>
                          <a:effectLst/>
                          <a:latin typeface="+mn-ea"/>
                          <a:ea typeface="+mn-ea"/>
                        </a:rPr>
                        <a:t>DNP</a:t>
                      </a:r>
                      <a:endParaRPr lang="ja-JP" altLang="en-US" sz="1000" b="1" i="0" u="none" strike="noStrike" dirty="0">
                        <a:solidFill>
                          <a:srgbClr val="000000"/>
                        </a:solidFill>
                        <a:effectLst/>
                        <a:latin typeface="+mn-ea"/>
                        <a:ea typeface="+mn-ea"/>
                      </a:endParaRP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171450" indent="-171450">
                        <a:buFont typeface="Arial" panose="020B0604020202020204" pitchFamily="34" charset="0"/>
                        <a:buChar char="•"/>
                      </a:pPr>
                      <a:r>
                        <a:rPr kumimoji="1" lang="ja-JP" altLang="en-US" sz="1000" b="0" dirty="0">
                          <a:solidFill>
                            <a:schemeClr val="tx1"/>
                          </a:solidFill>
                          <a:latin typeface="+mn-ea"/>
                          <a:ea typeface="+mn-ea"/>
                        </a:rPr>
                        <a:t>検証可能な証明書の検証</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defTabSz="863965"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mn-cs"/>
                        </a:rPr>
                        <a:t>証明書：ウォレット（クラウド環境）</a:t>
                      </a:r>
                      <a:endParaRPr kumimoji="1" lang="en-US" altLang="ja-JP" sz="1000" b="0" i="0" u="none" strike="noStrike" kern="1200" cap="none" spc="0" normalizeH="0" baseline="0" noProof="0" dirty="0">
                        <a:ln>
                          <a:noFill/>
                        </a:ln>
                        <a:solidFill>
                          <a:srgbClr val="000000"/>
                        </a:solidFill>
                        <a:effectLst/>
                        <a:uLnTx/>
                        <a:uFillTx/>
                        <a:latin typeface="+mn-ea"/>
                        <a:ea typeface="+mn-ea"/>
                        <a:cs typeface="+mn-cs"/>
                      </a:endParaRPr>
                    </a:p>
                    <a:p>
                      <a:pPr marL="0" marR="0" lvl="0" indent="0" algn="l" defTabSz="863965"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mn-cs"/>
                        </a:rPr>
                        <a:t>識別子：データレジストリ（</a:t>
                      </a:r>
                      <a:r>
                        <a:rPr kumimoji="1" lang="en-US" altLang="ja-JP" sz="1000" b="0" i="0" u="none" strike="noStrike" kern="1200" cap="none" spc="0" normalizeH="0" baseline="0" noProof="0" dirty="0">
                          <a:ln>
                            <a:noFill/>
                          </a:ln>
                          <a:solidFill>
                            <a:srgbClr val="000000"/>
                          </a:solidFill>
                          <a:effectLst/>
                          <a:uLnTx/>
                          <a:uFillTx/>
                          <a:latin typeface="+mn-ea"/>
                          <a:ea typeface="+mn-ea"/>
                          <a:cs typeface="+mn-cs"/>
                        </a:rPr>
                        <a:t>Hyperledger Indy</a:t>
                      </a:r>
                      <a:r>
                        <a:rPr kumimoji="1" lang="ja-JP" altLang="en-US" sz="1000" b="0" i="0" u="none" strike="noStrike" kern="1200" cap="none" spc="0" normalizeH="0" baseline="0" noProof="0" dirty="0">
                          <a:ln>
                            <a:noFill/>
                          </a:ln>
                          <a:solidFill>
                            <a:srgbClr val="000000"/>
                          </a:solidFill>
                          <a:effectLst/>
                          <a:uLnTx/>
                          <a:uFillTx/>
                          <a:latin typeface="+mn-ea"/>
                          <a:ea typeface="+mn-ea"/>
                          <a:cs typeface="+mn-cs"/>
                        </a:rPr>
                        <a:t>）</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defTabSz="863965"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1200" cap="none" spc="0" normalizeH="0" baseline="0" noProof="0" dirty="0">
                        <a:ln>
                          <a:noFill/>
                        </a:ln>
                        <a:solidFill>
                          <a:srgbClr val="000000"/>
                        </a:solidFill>
                        <a:effectLst/>
                        <a:uLnTx/>
                        <a:uFillTx/>
                        <a:latin typeface="+mn-ea"/>
                        <a:ea typeface="+mn-ea"/>
                        <a:cs typeface="+mn-cs"/>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marL="0" marR="0" lvl="0" indent="0" algn="ctr" defTabSz="863965"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000000"/>
                          </a:solidFill>
                          <a:effectLst/>
                          <a:uLnTx/>
                          <a:uFillTx/>
                          <a:latin typeface="+mn-ea"/>
                          <a:ea typeface="+mn-ea"/>
                          <a:cs typeface="+mn-cs"/>
                        </a:rPr>
                        <a:t>一部分散的に個人で管理</a:t>
                      </a:r>
                      <a:endParaRPr kumimoji="1" lang="en-US" altLang="ja-JP" sz="1100" b="1" i="0" u="none" strike="noStrike" kern="1200" cap="none" spc="0" normalizeH="0" baseline="0" noProof="0" dirty="0">
                        <a:ln>
                          <a:noFill/>
                        </a:ln>
                        <a:solidFill>
                          <a:srgbClr val="000000"/>
                        </a:solidFill>
                        <a:effectLst/>
                        <a:uLnTx/>
                        <a:uFillTx/>
                        <a:latin typeface="+mn-ea"/>
                        <a:ea typeface="+mn-ea"/>
                        <a:cs typeface="+mn-cs"/>
                      </a:endParaRPr>
                    </a:p>
                    <a:p>
                      <a:pPr marL="0" marR="0" lvl="0" indent="0" algn="ctr" defTabSz="863965"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solidFill>
                          <a:effectLst/>
                          <a:uLnTx/>
                          <a:uFillTx/>
                          <a:latin typeface="+mn-ea"/>
                          <a:ea typeface="+mn-ea"/>
                          <a:cs typeface="+mn-cs"/>
                        </a:rPr>
                        <a:t>（証明書をクラウド環境下のウォレットで管理しユーザ自身がアクセス可能、識別子はデータレジストリに格納）</a:t>
                      </a:r>
                      <a:endParaRPr kumimoji="1" lang="ja-JP" altLang="en-US" sz="900" b="0" i="0" u="none" strike="noStrike" kern="1200" cap="none" spc="0" normalizeH="0" baseline="0" noProof="0" dirty="0">
                        <a:ln>
                          <a:noFill/>
                        </a:ln>
                        <a:solidFill>
                          <a:srgbClr val="000000"/>
                        </a:solidFill>
                        <a:effectLst/>
                        <a:uLnTx/>
                        <a:uFillTx/>
                        <a:latin typeface="+mn-ea"/>
                        <a:ea typeface="+mn-ea"/>
                        <a:cs typeface="+mn-cs"/>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682573914"/>
                  </a:ext>
                </a:extLst>
              </a:tr>
              <a:tr h="579156">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en-US" altLang="ja-JP" sz="1000" b="1" i="0" u="none" strike="noStrike" dirty="0">
                          <a:solidFill>
                            <a:srgbClr val="000000"/>
                          </a:solidFill>
                          <a:effectLst/>
                          <a:latin typeface="+mn-ea"/>
                          <a:ea typeface="+mn-ea"/>
                        </a:rPr>
                        <a:t>3</a:t>
                      </a:r>
                      <a:endParaRPr lang="ja-JP" altLang="en-US" sz="1000" b="1" i="0" u="none" strike="noStrike" dirty="0">
                        <a:solidFill>
                          <a:srgbClr val="000000"/>
                        </a:solidFill>
                        <a:effectLst/>
                        <a:latin typeface="+mn-ea"/>
                        <a:ea typeface="+mn-ea"/>
                      </a:endParaRP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altLang="ja-JP" sz="1000" b="1" i="0" u="none" strike="noStrike" dirty="0">
                          <a:solidFill>
                            <a:srgbClr val="000000"/>
                          </a:solidFill>
                          <a:effectLst/>
                          <a:latin typeface="+mn-ea"/>
                          <a:ea typeface="+mn-ea"/>
                        </a:rPr>
                        <a:t>IGS</a:t>
                      </a:r>
                      <a:endParaRPr lang="ja-JP" altLang="en-US" sz="1000" b="1" i="0" u="none" strike="noStrike" dirty="0">
                        <a:solidFill>
                          <a:srgbClr val="000000"/>
                        </a:solidFill>
                        <a:effectLst/>
                        <a:latin typeface="+mn-ea"/>
                        <a:ea typeface="+mn-ea"/>
                      </a:endParaRP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171450" indent="-171450" algn="l" fontAlgn="ctr">
                        <a:buFont typeface="Arial" panose="020B0604020202020204" pitchFamily="34" charset="0"/>
                        <a:buChar char="•"/>
                      </a:pPr>
                      <a:r>
                        <a:rPr lang="ja-JP" altLang="en-US" sz="1000" b="0" i="0" u="none" strike="noStrike">
                          <a:solidFill>
                            <a:srgbClr val="000000"/>
                          </a:solidFill>
                          <a:effectLst/>
                          <a:latin typeface="+mn-ea"/>
                          <a:ea typeface="+mn-ea"/>
                        </a:rPr>
                        <a:t>成績生データの</a:t>
                      </a:r>
                      <a:r>
                        <a:rPr lang="ja-JP" altLang="en-US" sz="1000" b="0" i="0" u="none" strike="noStrike" cap="none">
                          <a:solidFill>
                            <a:srgbClr val="000000"/>
                          </a:solidFill>
                          <a:effectLst/>
                          <a:latin typeface="+mn-ea"/>
                          <a:ea typeface="+mn-ea"/>
                          <a:cs typeface="Arial"/>
                          <a:sym typeface="Arial"/>
                        </a:rPr>
                        <a:t>暗号化</a:t>
                      </a:r>
                      <a:endParaRPr lang="en-US" altLang="ja-JP" sz="1000" b="0" i="0" u="none" strike="noStrike" cap="none">
                        <a:solidFill>
                          <a:srgbClr val="000000"/>
                        </a:solidFill>
                        <a:effectLst/>
                        <a:latin typeface="+mn-ea"/>
                        <a:ea typeface="+mn-ea"/>
                        <a:cs typeface="Arial"/>
                        <a:sym typeface="Arial"/>
                      </a:endParaRPr>
                    </a:p>
                    <a:p>
                      <a:pPr marL="171450" indent="-171450" algn="l" fontAlgn="ctr">
                        <a:buFont typeface="Arial" panose="020B0604020202020204" pitchFamily="34" charset="0"/>
                        <a:buChar char="•"/>
                      </a:pPr>
                      <a:r>
                        <a:rPr lang="ja-JP" altLang="en-US" sz="1000" b="0" i="0" u="none" strike="noStrike" cap="none">
                          <a:solidFill>
                            <a:srgbClr val="000000"/>
                          </a:solidFill>
                          <a:effectLst/>
                          <a:latin typeface="+mn-ea"/>
                          <a:ea typeface="+mn-ea"/>
                          <a:cs typeface="Arial"/>
                          <a:sym typeface="Arial"/>
                        </a:rPr>
                        <a:t>成績生データを暗号化した状態で秘密計算された成績スコアの暗号化</a:t>
                      </a:r>
                      <a:endParaRPr lang="ja-JP" altLang="en-US" sz="1000" b="0" i="0" u="none" strike="noStrike" dirty="0">
                        <a:solidFill>
                          <a:srgbClr val="000000"/>
                        </a:solidFill>
                        <a:effectLst/>
                        <a:latin typeface="+mn-ea"/>
                        <a:ea typeface="+mn-ea"/>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indent="0" algn="l" fontAlgn="ctr">
                        <a:buFont typeface="Arial" panose="020B0604020202020204" pitchFamily="34" charset="0"/>
                        <a:buNone/>
                      </a:pPr>
                      <a:r>
                        <a:rPr lang="ja-JP" altLang="en-US" sz="1000" b="0" i="0" u="none" strike="noStrike">
                          <a:solidFill>
                            <a:srgbClr val="000000"/>
                          </a:solidFill>
                          <a:effectLst/>
                          <a:latin typeface="+mn-ea"/>
                          <a:ea typeface="+mn-ea"/>
                        </a:rPr>
                        <a:t>ブロックチェーン及びデータベース</a:t>
                      </a:r>
                      <a:endParaRPr lang="ja-JP" altLang="en-US" sz="1000" b="0" i="0" u="none" strike="noStrike" dirty="0">
                        <a:solidFill>
                          <a:srgbClr val="000000"/>
                        </a:solidFill>
                        <a:effectLst/>
                        <a:latin typeface="+mn-ea"/>
                        <a:ea typeface="+mn-ea"/>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defTabSz="863965"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dirty="0">
                        <a:ln>
                          <a:noFill/>
                        </a:ln>
                        <a:solidFill>
                          <a:srgbClr val="000000"/>
                        </a:solidFill>
                        <a:effectLst/>
                        <a:uLnTx/>
                        <a:uFillTx/>
                        <a:latin typeface="+mn-ea"/>
                        <a:ea typeface="+mn-ea"/>
                        <a:cs typeface="+mn-cs"/>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marL="0" marR="0" lvl="0" indent="0" algn="ctr" defTabSz="863965"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000000"/>
                          </a:solidFill>
                          <a:effectLst/>
                          <a:uLnTx/>
                          <a:uFillTx/>
                          <a:latin typeface="+mn-ea"/>
                          <a:ea typeface="+mn-ea"/>
                          <a:cs typeface="+mn-cs"/>
                        </a:rPr>
                        <a:t>一部分散的に個人で管理</a:t>
                      </a:r>
                      <a:endParaRPr kumimoji="1" lang="en-US" altLang="ja-JP" sz="1100" b="1" i="0" u="none" strike="noStrike" kern="1200" cap="none" spc="0" normalizeH="0" baseline="0" noProof="0" dirty="0">
                        <a:ln>
                          <a:noFill/>
                        </a:ln>
                        <a:solidFill>
                          <a:srgbClr val="000000"/>
                        </a:solidFill>
                        <a:effectLst/>
                        <a:uLnTx/>
                        <a:uFillTx/>
                        <a:latin typeface="+mn-ea"/>
                        <a:ea typeface="+mn-ea"/>
                        <a:cs typeface="+mn-cs"/>
                      </a:endParaRPr>
                    </a:p>
                    <a:p>
                      <a:pPr marL="0" marR="0" lvl="0" indent="0" algn="ctr" defTabSz="863965"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solidFill>
                          <a:effectLst/>
                          <a:uLnTx/>
                          <a:uFillTx/>
                          <a:latin typeface="+mn-ea"/>
                          <a:ea typeface="+mn-ea"/>
                          <a:cs typeface="+mn-cs"/>
                        </a:rPr>
                        <a:t>（成績生データは、暗号化、分割化しブロックチェーン及びデータベースに格納、暗号化した状態で秘密計算されたデータは事業者システムで管理）</a:t>
                      </a:r>
                      <a:endParaRPr kumimoji="1" lang="ja-JP" altLang="en-US" sz="1050" b="0" i="0" u="none" strike="noStrike" kern="1200" cap="none" spc="0" normalizeH="0" baseline="0" noProof="0" dirty="0">
                        <a:ln>
                          <a:noFill/>
                        </a:ln>
                        <a:solidFill>
                          <a:srgbClr val="000000"/>
                        </a:solidFill>
                        <a:effectLst/>
                        <a:uLnTx/>
                        <a:uFillTx/>
                        <a:latin typeface="+mn-ea"/>
                        <a:ea typeface="+mn-ea"/>
                        <a:cs typeface="+mn-cs"/>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4155036761"/>
                  </a:ext>
                </a:extLst>
              </a:tr>
              <a:tr h="346162">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en-US" altLang="ja-JP" sz="1000" b="1" i="0" u="none" strike="noStrike" dirty="0">
                          <a:solidFill>
                            <a:srgbClr val="000000"/>
                          </a:solidFill>
                          <a:effectLst/>
                          <a:latin typeface="+mn-ea"/>
                          <a:ea typeface="+mn-ea"/>
                        </a:rPr>
                        <a:t>4</a:t>
                      </a:r>
                      <a:endParaRPr lang="en-US" sz="1000" b="1" i="0" u="none" strike="noStrike" dirty="0">
                        <a:solidFill>
                          <a:srgbClr val="000000"/>
                        </a:solidFill>
                        <a:effectLst/>
                        <a:latin typeface="+mn-ea"/>
                        <a:ea typeface="+mn-ea"/>
                      </a:endParaRP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ja-JP" altLang="en-US" sz="1000" b="1" u="none" strike="noStrike" dirty="0">
                          <a:effectLst/>
                          <a:latin typeface="+mn-ea"/>
                          <a:ea typeface="+mn-ea"/>
                        </a:rPr>
                        <a:t>富士通</a:t>
                      </a:r>
                      <a:endParaRPr lang="en-US" altLang="ja-JP" sz="1000" b="1" u="none" strike="noStrike" dirty="0">
                        <a:effectLst/>
                        <a:latin typeface="+mn-ea"/>
                        <a:ea typeface="+mn-ea"/>
                      </a:endParaRPr>
                    </a:p>
                    <a:p>
                      <a:pPr algn="ctr" fontAlgn="ctr"/>
                      <a:r>
                        <a:rPr lang="en-US" sz="1000" b="1" u="none" strike="noStrike" dirty="0">
                          <a:effectLst/>
                          <a:latin typeface="+mn-ea"/>
                          <a:ea typeface="+mn-ea"/>
                        </a:rPr>
                        <a:t>Japan</a:t>
                      </a:r>
                      <a:endParaRPr lang="en-US" sz="1000" b="1" i="0" u="none" strike="noStrike" dirty="0">
                        <a:solidFill>
                          <a:srgbClr val="000000"/>
                        </a:solidFill>
                        <a:effectLst/>
                        <a:latin typeface="+mn-ea"/>
                        <a:ea typeface="+mn-ea"/>
                      </a:endParaRP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lvl1pPr marL="0" algn="l" defTabSz="990564" rtl="0" eaLnBrk="1" latinLnBrk="0" hangingPunct="1">
                        <a:defRPr kumimoji="1" sz="1950" kern="1200">
                          <a:solidFill>
                            <a:schemeClr val="tx1"/>
                          </a:solidFill>
                          <a:latin typeface="Calibri Light"/>
                          <a:ea typeface="Yu Gothic UI"/>
                        </a:defRPr>
                      </a:lvl1pPr>
                      <a:lvl2pPr marL="495283" algn="l" defTabSz="990564" rtl="0" eaLnBrk="1" latinLnBrk="0" hangingPunct="1">
                        <a:defRPr kumimoji="1" sz="1950" kern="1200">
                          <a:solidFill>
                            <a:schemeClr val="tx1"/>
                          </a:solidFill>
                          <a:latin typeface="Calibri Light"/>
                          <a:ea typeface="Yu Gothic UI"/>
                        </a:defRPr>
                      </a:lvl2pPr>
                      <a:lvl3pPr marL="990564" algn="l" defTabSz="990564" rtl="0" eaLnBrk="1" latinLnBrk="0" hangingPunct="1">
                        <a:defRPr kumimoji="1" sz="1950" kern="1200">
                          <a:solidFill>
                            <a:schemeClr val="tx1"/>
                          </a:solidFill>
                          <a:latin typeface="Calibri Light"/>
                          <a:ea typeface="Yu Gothic UI"/>
                        </a:defRPr>
                      </a:lvl3pPr>
                      <a:lvl4pPr marL="1485846" algn="l" defTabSz="990564" rtl="0" eaLnBrk="1" latinLnBrk="0" hangingPunct="1">
                        <a:defRPr kumimoji="1" sz="1950" kern="1200">
                          <a:solidFill>
                            <a:schemeClr val="tx1"/>
                          </a:solidFill>
                          <a:latin typeface="Calibri Light"/>
                          <a:ea typeface="Yu Gothic UI"/>
                        </a:defRPr>
                      </a:lvl4pPr>
                      <a:lvl5pPr marL="1981127" algn="l" defTabSz="990564" rtl="0" eaLnBrk="1" latinLnBrk="0" hangingPunct="1">
                        <a:defRPr kumimoji="1" sz="1950" kern="1200">
                          <a:solidFill>
                            <a:schemeClr val="tx1"/>
                          </a:solidFill>
                          <a:latin typeface="Calibri Light"/>
                          <a:ea typeface="Yu Gothic UI"/>
                        </a:defRPr>
                      </a:lvl5pPr>
                      <a:lvl6pPr marL="2476410" algn="l" defTabSz="990564" rtl="0" eaLnBrk="1" latinLnBrk="0" hangingPunct="1">
                        <a:defRPr kumimoji="1" sz="1950" kern="1200">
                          <a:solidFill>
                            <a:schemeClr val="tx1"/>
                          </a:solidFill>
                          <a:latin typeface="Calibri Light"/>
                          <a:ea typeface="Yu Gothic UI"/>
                        </a:defRPr>
                      </a:lvl6pPr>
                      <a:lvl7pPr marL="2971692" algn="l" defTabSz="990564" rtl="0" eaLnBrk="1" latinLnBrk="0" hangingPunct="1">
                        <a:defRPr kumimoji="1" sz="1950" kern="1200">
                          <a:solidFill>
                            <a:schemeClr val="tx1"/>
                          </a:solidFill>
                          <a:latin typeface="Calibri Light"/>
                          <a:ea typeface="Yu Gothic UI"/>
                        </a:defRPr>
                      </a:lvl7pPr>
                      <a:lvl8pPr marL="3466973" algn="l" defTabSz="990564" rtl="0" eaLnBrk="1" latinLnBrk="0" hangingPunct="1">
                        <a:defRPr kumimoji="1" sz="1950" kern="1200">
                          <a:solidFill>
                            <a:schemeClr val="tx1"/>
                          </a:solidFill>
                          <a:latin typeface="Calibri Light"/>
                          <a:ea typeface="Yu Gothic UI"/>
                        </a:defRPr>
                      </a:lvl8pPr>
                      <a:lvl9pPr marL="3962255" algn="l" defTabSz="990564" rtl="0" eaLnBrk="1" latinLnBrk="0" hangingPunct="1">
                        <a:defRPr kumimoji="1" sz="1950" kern="1200">
                          <a:solidFill>
                            <a:schemeClr val="tx1"/>
                          </a:solidFill>
                          <a:latin typeface="Calibri Light"/>
                          <a:ea typeface="Yu Gothic UI"/>
                        </a:defRPr>
                      </a:lvl9pPr>
                    </a:lstStyle>
                    <a:p>
                      <a:pPr marL="171450" indent="-171450">
                        <a:buFont typeface="Arial" panose="020B0604020202020204" pitchFamily="34" charset="0"/>
                        <a:buChar char="•"/>
                      </a:pPr>
                      <a:r>
                        <a:rPr kumimoji="1" lang="ja-JP" altLang="en-US" sz="1000" dirty="0">
                          <a:solidFill>
                            <a:schemeClr val="tx1"/>
                          </a:solidFill>
                          <a:latin typeface="+mn-ea"/>
                          <a:ea typeface="+mn-ea"/>
                        </a:rPr>
                        <a:t>電子署名及び電子証明書検証</a:t>
                      </a:r>
                      <a:endParaRPr kumimoji="1" lang="en-US" altLang="ja-JP" sz="1000" dirty="0">
                        <a:solidFill>
                          <a:schemeClr val="tx1"/>
                        </a:solidFill>
                        <a:latin typeface="+mn-ea"/>
                        <a:ea typeface="+mn-ea"/>
                      </a:endParaRPr>
                    </a:p>
                    <a:p>
                      <a:pPr marL="171450" indent="-171450">
                        <a:buFont typeface="Arial" panose="020B0604020202020204" pitchFamily="34" charset="0"/>
                        <a:buChar char="•"/>
                      </a:pPr>
                      <a:r>
                        <a:rPr kumimoji="1" lang="en-US" altLang="ja-JP" sz="1000" b="0" i="0" u="none" strike="noStrike" kern="1200" cap="none" spc="0" normalizeH="0" baseline="0" noProof="0" dirty="0">
                          <a:ln>
                            <a:noFill/>
                          </a:ln>
                          <a:solidFill>
                            <a:schemeClr val="tx1"/>
                          </a:solidFill>
                          <a:effectLst/>
                          <a:uLnTx/>
                          <a:uFillTx/>
                          <a:latin typeface="+mn-ea"/>
                          <a:ea typeface="+mn-ea"/>
                          <a:cs typeface="Arial" charset="0"/>
                        </a:rPr>
                        <a:t>e</a:t>
                      </a:r>
                      <a:r>
                        <a:rPr kumimoji="1" lang="ja-JP" altLang="en-US" sz="1000" b="0" i="0" u="none" strike="noStrike" kern="1200" cap="none" spc="0" normalizeH="0" baseline="0" noProof="0" dirty="0">
                          <a:ln>
                            <a:noFill/>
                          </a:ln>
                          <a:solidFill>
                            <a:schemeClr val="tx1"/>
                          </a:solidFill>
                          <a:effectLst/>
                          <a:uLnTx/>
                          <a:uFillTx/>
                          <a:latin typeface="+mn-ea"/>
                          <a:ea typeface="+mn-ea"/>
                          <a:cs typeface="Arial" charset="0"/>
                        </a:rPr>
                        <a:t>シール検証</a:t>
                      </a:r>
                      <a:endParaRPr kumimoji="1" lang="ja-JP" altLang="en-US" sz="1000" dirty="0">
                        <a:solidFill>
                          <a:schemeClr val="tx1"/>
                        </a:solidFill>
                        <a:latin typeface="+mn-ea"/>
                        <a:ea typeface="+mn-ea"/>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90564" rtl="0" eaLnBrk="1" latinLnBrk="0" hangingPunct="1">
                        <a:defRPr kumimoji="1" sz="1950" kern="1200">
                          <a:solidFill>
                            <a:schemeClr val="tx1"/>
                          </a:solidFill>
                          <a:latin typeface="Calibri Light"/>
                          <a:ea typeface="Yu Gothic UI"/>
                        </a:defRPr>
                      </a:lvl1pPr>
                      <a:lvl2pPr marL="495283" algn="l" defTabSz="990564" rtl="0" eaLnBrk="1" latinLnBrk="0" hangingPunct="1">
                        <a:defRPr kumimoji="1" sz="1950" kern="1200">
                          <a:solidFill>
                            <a:schemeClr val="tx1"/>
                          </a:solidFill>
                          <a:latin typeface="Calibri Light"/>
                          <a:ea typeface="Yu Gothic UI"/>
                        </a:defRPr>
                      </a:lvl2pPr>
                      <a:lvl3pPr marL="990564" algn="l" defTabSz="990564" rtl="0" eaLnBrk="1" latinLnBrk="0" hangingPunct="1">
                        <a:defRPr kumimoji="1" sz="1950" kern="1200">
                          <a:solidFill>
                            <a:schemeClr val="tx1"/>
                          </a:solidFill>
                          <a:latin typeface="Calibri Light"/>
                          <a:ea typeface="Yu Gothic UI"/>
                        </a:defRPr>
                      </a:lvl3pPr>
                      <a:lvl4pPr marL="1485846" algn="l" defTabSz="990564" rtl="0" eaLnBrk="1" latinLnBrk="0" hangingPunct="1">
                        <a:defRPr kumimoji="1" sz="1950" kern="1200">
                          <a:solidFill>
                            <a:schemeClr val="tx1"/>
                          </a:solidFill>
                          <a:latin typeface="Calibri Light"/>
                          <a:ea typeface="Yu Gothic UI"/>
                        </a:defRPr>
                      </a:lvl4pPr>
                      <a:lvl5pPr marL="1981127" algn="l" defTabSz="990564" rtl="0" eaLnBrk="1" latinLnBrk="0" hangingPunct="1">
                        <a:defRPr kumimoji="1" sz="1950" kern="1200">
                          <a:solidFill>
                            <a:schemeClr val="tx1"/>
                          </a:solidFill>
                          <a:latin typeface="Calibri Light"/>
                          <a:ea typeface="Yu Gothic UI"/>
                        </a:defRPr>
                      </a:lvl5pPr>
                      <a:lvl6pPr marL="2476410" algn="l" defTabSz="990564" rtl="0" eaLnBrk="1" latinLnBrk="0" hangingPunct="1">
                        <a:defRPr kumimoji="1" sz="1950" kern="1200">
                          <a:solidFill>
                            <a:schemeClr val="tx1"/>
                          </a:solidFill>
                          <a:latin typeface="Calibri Light"/>
                          <a:ea typeface="Yu Gothic UI"/>
                        </a:defRPr>
                      </a:lvl6pPr>
                      <a:lvl7pPr marL="2971692" algn="l" defTabSz="990564" rtl="0" eaLnBrk="1" latinLnBrk="0" hangingPunct="1">
                        <a:defRPr kumimoji="1" sz="1950" kern="1200">
                          <a:solidFill>
                            <a:schemeClr val="tx1"/>
                          </a:solidFill>
                          <a:latin typeface="Calibri Light"/>
                          <a:ea typeface="Yu Gothic UI"/>
                        </a:defRPr>
                      </a:lvl7pPr>
                      <a:lvl8pPr marL="3466973" algn="l" defTabSz="990564" rtl="0" eaLnBrk="1" latinLnBrk="0" hangingPunct="1">
                        <a:defRPr kumimoji="1" sz="1950" kern="1200">
                          <a:solidFill>
                            <a:schemeClr val="tx1"/>
                          </a:solidFill>
                          <a:latin typeface="Calibri Light"/>
                          <a:ea typeface="Yu Gothic UI"/>
                        </a:defRPr>
                      </a:lvl8pPr>
                      <a:lvl9pPr marL="3962255" algn="l" defTabSz="990564" rtl="0" eaLnBrk="1" latinLnBrk="0" hangingPunct="1">
                        <a:defRPr kumimoji="1" sz="1950" kern="1200">
                          <a:solidFill>
                            <a:schemeClr val="tx1"/>
                          </a:solidFill>
                          <a:latin typeface="Calibri Light"/>
                          <a:ea typeface="Yu Gothic UI"/>
                        </a:defRPr>
                      </a:lvl9pPr>
                    </a:lstStyle>
                    <a:p>
                      <a:r>
                        <a:rPr kumimoji="1" lang="en-US" altLang="ja-JP" sz="1000" dirty="0">
                          <a:solidFill>
                            <a:schemeClr val="tx1"/>
                          </a:solidFill>
                          <a:latin typeface="+mn-ea"/>
                          <a:ea typeface="+mn-ea"/>
                        </a:rPr>
                        <a:t>Data e-TRUST</a:t>
                      </a:r>
                      <a:r>
                        <a:rPr kumimoji="1" lang="ja-JP" altLang="en-US" sz="1000" dirty="0">
                          <a:solidFill>
                            <a:schemeClr val="tx1"/>
                          </a:solidFill>
                          <a:latin typeface="+mn-ea"/>
                          <a:ea typeface="+mn-ea"/>
                        </a:rPr>
                        <a:t>と接続するシステムのデータベース</a:t>
                      </a:r>
                      <a:endParaRPr kumimoji="1" lang="en-US" altLang="ja-JP" sz="1000" dirty="0">
                        <a:solidFill>
                          <a:schemeClr val="tx1"/>
                        </a:solidFill>
                        <a:latin typeface="+mn-ea"/>
                        <a:ea typeface="+mn-ea"/>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l" defTabSz="863965"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dirty="0">
                        <a:ln>
                          <a:noFill/>
                        </a:ln>
                        <a:solidFill>
                          <a:srgbClr val="000000"/>
                        </a:solidFill>
                        <a:effectLst/>
                        <a:uLnTx/>
                        <a:uFillTx/>
                        <a:latin typeface="+mn-ea"/>
                        <a:ea typeface="+mn-ea"/>
                        <a:cs typeface="+mn-cs"/>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90564" rtl="0" eaLnBrk="1" latinLnBrk="0" hangingPunct="1">
                        <a:defRPr kumimoji="1" sz="1950" kern="1200">
                          <a:solidFill>
                            <a:schemeClr val="tx1"/>
                          </a:solidFill>
                          <a:latin typeface="Calibri Light"/>
                          <a:ea typeface="Yu Gothic UI"/>
                        </a:defRPr>
                      </a:lvl1pPr>
                      <a:lvl2pPr marL="495283" algn="l" defTabSz="990564" rtl="0" eaLnBrk="1" latinLnBrk="0" hangingPunct="1">
                        <a:defRPr kumimoji="1" sz="1950" kern="1200">
                          <a:solidFill>
                            <a:schemeClr val="tx1"/>
                          </a:solidFill>
                          <a:latin typeface="Calibri Light"/>
                          <a:ea typeface="Yu Gothic UI"/>
                        </a:defRPr>
                      </a:lvl2pPr>
                      <a:lvl3pPr marL="990564" algn="l" defTabSz="990564" rtl="0" eaLnBrk="1" latinLnBrk="0" hangingPunct="1">
                        <a:defRPr kumimoji="1" sz="1950" kern="1200">
                          <a:solidFill>
                            <a:schemeClr val="tx1"/>
                          </a:solidFill>
                          <a:latin typeface="Calibri Light"/>
                          <a:ea typeface="Yu Gothic UI"/>
                        </a:defRPr>
                      </a:lvl3pPr>
                      <a:lvl4pPr marL="1485846" algn="l" defTabSz="990564" rtl="0" eaLnBrk="1" latinLnBrk="0" hangingPunct="1">
                        <a:defRPr kumimoji="1" sz="1950" kern="1200">
                          <a:solidFill>
                            <a:schemeClr val="tx1"/>
                          </a:solidFill>
                          <a:latin typeface="Calibri Light"/>
                          <a:ea typeface="Yu Gothic UI"/>
                        </a:defRPr>
                      </a:lvl4pPr>
                      <a:lvl5pPr marL="1981127" algn="l" defTabSz="990564" rtl="0" eaLnBrk="1" latinLnBrk="0" hangingPunct="1">
                        <a:defRPr kumimoji="1" sz="1950" kern="1200">
                          <a:solidFill>
                            <a:schemeClr val="tx1"/>
                          </a:solidFill>
                          <a:latin typeface="Calibri Light"/>
                          <a:ea typeface="Yu Gothic UI"/>
                        </a:defRPr>
                      </a:lvl5pPr>
                      <a:lvl6pPr marL="2476410" algn="l" defTabSz="990564" rtl="0" eaLnBrk="1" latinLnBrk="0" hangingPunct="1">
                        <a:defRPr kumimoji="1" sz="1950" kern="1200">
                          <a:solidFill>
                            <a:schemeClr val="tx1"/>
                          </a:solidFill>
                          <a:latin typeface="Calibri Light"/>
                          <a:ea typeface="Yu Gothic UI"/>
                        </a:defRPr>
                      </a:lvl6pPr>
                      <a:lvl7pPr marL="2971692" algn="l" defTabSz="990564" rtl="0" eaLnBrk="1" latinLnBrk="0" hangingPunct="1">
                        <a:defRPr kumimoji="1" sz="1950" kern="1200">
                          <a:solidFill>
                            <a:schemeClr val="tx1"/>
                          </a:solidFill>
                          <a:latin typeface="Calibri Light"/>
                          <a:ea typeface="Yu Gothic UI"/>
                        </a:defRPr>
                      </a:lvl7pPr>
                      <a:lvl8pPr marL="3466973" algn="l" defTabSz="990564" rtl="0" eaLnBrk="1" latinLnBrk="0" hangingPunct="1">
                        <a:defRPr kumimoji="1" sz="1950" kern="1200">
                          <a:solidFill>
                            <a:schemeClr val="tx1"/>
                          </a:solidFill>
                          <a:latin typeface="Calibri Light"/>
                          <a:ea typeface="Yu Gothic UI"/>
                        </a:defRPr>
                      </a:lvl8pPr>
                      <a:lvl9pPr marL="3962255" algn="l" defTabSz="990564" rtl="0" eaLnBrk="1" latinLnBrk="0" hangingPunct="1">
                        <a:defRPr kumimoji="1" sz="1950" kern="1200">
                          <a:solidFill>
                            <a:schemeClr val="tx1"/>
                          </a:solidFill>
                          <a:latin typeface="Calibri Light"/>
                          <a:ea typeface="Yu Gothic UI"/>
                        </a:defRPr>
                      </a:lvl9pPr>
                    </a:lstStyle>
                    <a:p>
                      <a:pPr marL="0" marR="0" lvl="0" indent="0" algn="ctr" defTabSz="863965"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000000"/>
                          </a:solidFill>
                          <a:effectLst/>
                          <a:uLnTx/>
                          <a:uFillTx/>
                          <a:latin typeface="+mn-ea"/>
                          <a:ea typeface="+mn-ea"/>
                          <a:cs typeface="+mn-cs"/>
                        </a:rPr>
                        <a:t>分散的に個人で管理</a:t>
                      </a:r>
                      <a:endParaRPr kumimoji="1" lang="en-US" altLang="ja-JP" sz="1100" b="1" i="0" u="none" strike="noStrike" kern="1200" cap="none" spc="0" normalizeH="0" baseline="0" noProof="0" dirty="0">
                        <a:ln>
                          <a:noFill/>
                        </a:ln>
                        <a:solidFill>
                          <a:srgbClr val="000000"/>
                        </a:solidFill>
                        <a:effectLst/>
                        <a:uLnTx/>
                        <a:uFillTx/>
                        <a:latin typeface="+mn-ea"/>
                        <a:ea typeface="+mn-ea"/>
                        <a:cs typeface="+mn-cs"/>
                      </a:endParaRPr>
                    </a:p>
                    <a:p>
                      <a:pPr marL="0" marR="0" lvl="0" indent="0" algn="ctr" defTabSz="863965"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solidFill>
                          <a:effectLst/>
                          <a:uLnTx/>
                          <a:uFillTx/>
                          <a:latin typeface="+mn-ea"/>
                          <a:ea typeface="+mn-ea"/>
                          <a:cs typeface="+mn-cs"/>
                        </a:rPr>
                        <a:t>（</a:t>
                      </a:r>
                      <a:r>
                        <a:rPr kumimoji="1" lang="en-US" altLang="ja-JP" sz="900" b="0" i="0" u="none" strike="noStrike" kern="1200" cap="none" spc="0" normalizeH="0" baseline="0" noProof="0" dirty="0">
                          <a:ln>
                            <a:noFill/>
                          </a:ln>
                          <a:solidFill>
                            <a:schemeClr val="tx1"/>
                          </a:solidFill>
                          <a:effectLst/>
                          <a:uLnTx/>
                          <a:uFillTx/>
                          <a:latin typeface="+mn-ea"/>
                          <a:ea typeface="+mn-ea"/>
                          <a:cs typeface="+mn-cs"/>
                        </a:rPr>
                        <a:t>IDYX</a:t>
                      </a:r>
                      <a:r>
                        <a:rPr kumimoji="1" lang="ja-JP" altLang="en-US" sz="900" b="0" i="0" u="none" strike="noStrike" kern="1200" cap="none" spc="0" normalizeH="0" baseline="0" noProof="0" dirty="0">
                          <a:ln>
                            <a:noFill/>
                          </a:ln>
                          <a:solidFill>
                            <a:schemeClr val="tx1"/>
                          </a:solidFill>
                          <a:effectLst/>
                          <a:uLnTx/>
                          <a:uFillTx/>
                          <a:latin typeface="+mn-ea"/>
                          <a:ea typeface="+mn-ea"/>
                          <a:cs typeface="+mn-cs"/>
                        </a:rPr>
                        <a:t>内の</a:t>
                      </a:r>
                      <a:r>
                        <a:rPr kumimoji="1" lang="en-US" altLang="ja-JP" sz="900" b="0" i="0" u="none" strike="noStrike" kern="1200" cap="none" spc="0" normalizeH="0" baseline="0" noProof="0" dirty="0">
                          <a:ln>
                            <a:noFill/>
                          </a:ln>
                          <a:solidFill>
                            <a:schemeClr val="tx1"/>
                          </a:solidFill>
                          <a:effectLst/>
                          <a:uLnTx/>
                          <a:uFillTx/>
                          <a:latin typeface="+mn-ea"/>
                          <a:ea typeface="+mn-ea"/>
                          <a:cs typeface="+mn-cs"/>
                        </a:rPr>
                        <a:t>Wallet</a:t>
                      </a:r>
                      <a:r>
                        <a:rPr kumimoji="1" lang="ja-JP" altLang="en-US" sz="900" b="0" i="0" u="none" strike="noStrike" kern="1200" cap="none" spc="0" normalizeH="0" baseline="0" noProof="0" dirty="0">
                          <a:ln>
                            <a:noFill/>
                          </a:ln>
                          <a:solidFill>
                            <a:schemeClr val="tx1"/>
                          </a:solidFill>
                          <a:effectLst/>
                          <a:uLnTx/>
                          <a:uFillTx/>
                          <a:latin typeface="+mn-ea"/>
                          <a:ea typeface="+mn-ea"/>
                          <a:cs typeface="+mn-cs"/>
                        </a:rPr>
                        <a:t>にて管理）</a:t>
                      </a:r>
                      <a:endParaRPr kumimoji="1" lang="ja-JP" altLang="en-US" sz="1050" b="0" i="0" u="none" strike="noStrike" kern="1200" cap="none" spc="0" normalizeH="0" baseline="0" noProof="0" dirty="0">
                        <a:ln>
                          <a:noFill/>
                        </a:ln>
                        <a:solidFill>
                          <a:srgbClr val="000000"/>
                        </a:solidFill>
                        <a:effectLst/>
                        <a:uLnTx/>
                        <a:uFillTx/>
                        <a:latin typeface="+mn-ea"/>
                        <a:ea typeface="+mn-ea"/>
                        <a:cs typeface="+mn-cs"/>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02330174"/>
                  </a:ext>
                </a:extLst>
              </a:tr>
              <a:tr h="459330">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en-US" altLang="ja-JP" sz="1000" b="1" i="0" u="none" strike="noStrike" dirty="0">
                          <a:solidFill>
                            <a:srgbClr val="000000"/>
                          </a:solidFill>
                          <a:effectLst/>
                          <a:latin typeface="+mn-ea"/>
                          <a:ea typeface="+mn-ea"/>
                        </a:rPr>
                        <a:t>5</a:t>
                      </a:r>
                      <a:endParaRPr lang="ja-JP" altLang="en-US" sz="1000" b="1" i="0" u="none" strike="noStrike" dirty="0">
                        <a:solidFill>
                          <a:srgbClr val="000000"/>
                        </a:solidFill>
                        <a:effectLst/>
                        <a:latin typeface="+mn-ea"/>
                        <a:ea typeface="+mn-ea"/>
                      </a:endParaRP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altLang="ja-JP" sz="1000" b="1" i="0" u="none" strike="noStrike" dirty="0">
                          <a:solidFill>
                            <a:srgbClr val="000000"/>
                          </a:solidFill>
                          <a:effectLst/>
                          <a:latin typeface="+mn-ea"/>
                          <a:ea typeface="+mn-ea"/>
                        </a:rPr>
                        <a:t>PitPa</a:t>
                      </a:r>
                      <a:endParaRPr lang="ja-JP" altLang="en-US" sz="1000" b="1" i="0" u="none" strike="noStrike" dirty="0">
                        <a:solidFill>
                          <a:srgbClr val="000000"/>
                        </a:solidFill>
                        <a:effectLst/>
                        <a:latin typeface="+mn-ea"/>
                        <a:ea typeface="+mn-ea"/>
                      </a:endParaRP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lvl1pPr marL="0" algn="l" defTabSz="990564" rtl="0" eaLnBrk="1" latinLnBrk="0" hangingPunct="1">
                        <a:defRPr kumimoji="1" sz="1950" kern="1200">
                          <a:solidFill>
                            <a:schemeClr val="tx1"/>
                          </a:solidFill>
                          <a:latin typeface="Calibri Light"/>
                          <a:ea typeface="Yu Gothic UI"/>
                        </a:defRPr>
                      </a:lvl1pPr>
                      <a:lvl2pPr marL="495283" algn="l" defTabSz="990564" rtl="0" eaLnBrk="1" latinLnBrk="0" hangingPunct="1">
                        <a:defRPr kumimoji="1" sz="1950" kern="1200">
                          <a:solidFill>
                            <a:schemeClr val="tx1"/>
                          </a:solidFill>
                          <a:latin typeface="Calibri Light"/>
                          <a:ea typeface="Yu Gothic UI"/>
                        </a:defRPr>
                      </a:lvl2pPr>
                      <a:lvl3pPr marL="990564" algn="l" defTabSz="990564" rtl="0" eaLnBrk="1" latinLnBrk="0" hangingPunct="1">
                        <a:defRPr kumimoji="1" sz="1950" kern="1200">
                          <a:solidFill>
                            <a:schemeClr val="tx1"/>
                          </a:solidFill>
                          <a:latin typeface="Calibri Light"/>
                          <a:ea typeface="Yu Gothic UI"/>
                        </a:defRPr>
                      </a:lvl3pPr>
                      <a:lvl4pPr marL="1485846" algn="l" defTabSz="990564" rtl="0" eaLnBrk="1" latinLnBrk="0" hangingPunct="1">
                        <a:defRPr kumimoji="1" sz="1950" kern="1200">
                          <a:solidFill>
                            <a:schemeClr val="tx1"/>
                          </a:solidFill>
                          <a:latin typeface="Calibri Light"/>
                          <a:ea typeface="Yu Gothic UI"/>
                        </a:defRPr>
                      </a:lvl4pPr>
                      <a:lvl5pPr marL="1981127" algn="l" defTabSz="990564" rtl="0" eaLnBrk="1" latinLnBrk="0" hangingPunct="1">
                        <a:defRPr kumimoji="1" sz="1950" kern="1200">
                          <a:solidFill>
                            <a:schemeClr val="tx1"/>
                          </a:solidFill>
                          <a:latin typeface="Calibri Light"/>
                          <a:ea typeface="Yu Gothic UI"/>
                        </a:defRPr>
                      </a:lvl5pPr>
                      <a:lvl6pPr marL="2476410" algn="l" defTabSz="990564" rtl="0" eaLnBrk="1" latinLnBrk="0" hangingPunct="1">
                        <a:defRPr kumimoji="1" sz="1950" kern="1200">
                          <a:solidFill>
                            <a:schemeClr val="tx1"/>
                          </a:solidFill>
                          <a:latin typeface="Calibri Light"/>
                          <a:ea typeface="Yu Gothic UI"/>
                        </a:defRPr>
                      </a:lvl6pPr>
                      <a:lvl7pPr marL="2971692" algn="l" defTabSz="990564" rtl="0" eaLnBrk="1" latinLnBrk="0" hangingPunct="1">
                        <a:defRPr kumimoji="1" sz="1950" kern="1200">
                          <a:solidFill>
                            <a:schemeClr val="tx1"/>
                          </a:solidFill>
                          <a:latin typeface="Calibri Light"/>
                          <a:ea typeface="Yu Gothic UI"/>
                        </a:defRPr>
                      </a:lvl7pPr>
                      <a:lvl8pPr marL="3466973" algn="l" defTabSz="990564" rtl="0" eaLnBrk="1" latinLnBrk="0" hangingPunct="1">
                        <a:defRPr kumimoji="1" sz="1950" kern="1200">
                          <a:solidFill>
                            <a:schemeClr val="tx1"/>
                          </a:solidFill>
                          <a:latin typeface="Calibri Light"/>
                          <a:ea typeface="Yu Gothic UI"/>
                        </a:defRPr>
                      </a:lvl8pPr>
                      <a:lvl9pPr marL="3962255" algn="l" defTabSz="990564" rtl="0" eaLnBrk="1" latinLnBrk="0" hangingPunct="1">
                        <a:defRPr kumimoji="1" sz="1950" kern="1200">
                          <a:solidFill>
                            <a:schemeClr val="tx1"/>
                          </a:solidFill>
                          <a:latin typeface="Calibri Light"/>
                          <a:ea typeface="Yu Gothic UI"/>
                        </a:defRPr>
                      </a:lvl9pPr>
                    </a:lstStyle>
                    <a:p>
                      <a:pPr marL="171450" marR="0" lvl="0" indent="-171450" algn="l" defTabSz="99056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dirty="0">
                          <a:solidFill>
                            <a:schemeClr val="tx1"/>
                          </a:solidFill>
                          <a:latin typeface="+mn-ea"/>
                          <a:ea typeface="+mn-ea"/>
                        </a:rPr>
                        <a:t>検証可能な証明書の検証</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90564" rtl="0" eaLnBrk="1" latinLnBrk="0" hangingPunct="1">
                        <a:defRPr kumimoji="1" sz="1950" kern="1200">
                          <a:solidFill>
                            <a:schemeClr val="tx1"/>
                          </a:solidFill>
                          <a:latin typeface="Calibri Light"/>
                          <a:ea typeface="Yu Gothic UI"/>
                        </a:defRPr>
                      </a:lvl1pPr>
                      <a:lvl2pPr marL="495283" algn="l" defTabSz="990564" rtl="0" eaLnBrk="1" latinLnBrk="0" hangingPunct="1">
                        <a:defRPr kumimoji="1" sz="1950" kern="1200">
                          <a:solidFill>
                            <a:schemeClr val="tx1"/>
                          </a:solidFill>
                          <a:latin typeface="Calibri Light"/>
                          <a:ea typeface="Yu Gothic UI"/>
                        </a:defRPr>
                      </a:lvl2pPr>
                      <a:lvl3pPr marL="990564" algn="l" defTabSz="990564" rtl="0" eaLnBrk="1" latinLnBrk="0" hangingPunct="1">
                        <a:defRPr kumimoji="1" sz="1950" kern="1200">
                          <a:solidFill>
                            <a:schemeClr val="tx1"/>
                          </a:solidFill>
                          <a:latin typeface="Calibri Light"/>
                          <a:ea typeface="Yu Gothic UI"/>
                        </a:defRPr>
                      </a:lvl3pPr>
                      <a:lvl4pPr marL="1485846" algn="l" defTabSz="990564" rtl="0" eaLnBrk="1" latinLnBrk="0" hangingPunct="1">
                        <a:defRPr kumimoji="1" sz="1950" kern="1200">
                          <a:solidFill>
                            <a:schemeClr val="tx1"/>
                          </a:solidFill>
                          <a:latin typeface="Calibri Light"/>
                          <a:ea typeface="Yu Gothic UI"/>
                        </a:defRPr>
                      </a:lvl4pPr>
                      <a:lvl5pPr marL="1981127" algn="l" defTabSz="990564" rtl="0" eaLnBrk="1" latinLnBrk="0" hangingPunct="1">
                        <a:defRPr kumimoji="1" sz="1950" kern="1200">
                          <a:solidFill>
                            <a:schemeClr val="tx1"/>
                          </a:solidFill>
                          <a:latin typeface="Calibri Light"/>
                          <a:ea typeface="Yu Gothic UI"/>
                        </a:defRPr>
                      </a:lvl5pPr>
                      <a:lvl6pPr marL="2476410" algn="l" defTabSz="990564" rtl="0" eaLnBrk="1" latinLnBrk="0" hangingPunct="1">
                        <a:defRPr kumimoji="1" sz="1950" kern="1200">
                          <a:solidFill>
                            <a:schemeClr val="tx1"/>
                          </a:solidFill>
                          <a:latin typeface="Calibri Light"/>
                          <a:ea typeface="Yu Gothic UI"/>
                        </a:defRPr>
                      </a:lvl6pPr>
                      <a:lvl7pPr marL="2971692" algn="l" defTabSz="990564" rtl="0" eaLnBrk="1" latinLnBrk="0" hangingPunct="1">
                        <a:defRPr kumimoji="1" sz="1950" kern="1200">
                          <a:solidFill>
                            <a:schemeClr val="tx1"/>
                          </a:solidFill>
                          <a:latin typeface="Calibri Light"/>
                          <a:ea typeface="Yu Gothic UI"/>
                        </a:defRPr>
                      </a:lvl7pPr>
                      <a:lvl8pPr marL="3466973" algn="l" defTabSz="990564" rtl="0" eaLnBrk="1" latinLnBrk="0" hangingPunct="1">
                        <a:defRPr kumimoji="1" sz="1950" kern="1200">
                          <a:solidFill>
                            <a:schemeClr val="tx1"/>
                          </a:solidFill>
                          <a:latin typeface="Calibri Light"/>
                          <a:ea typeface="Yu Gothic UI"/>
                        </a:defRPr>
                      </a:lvl8pPr>
                      <a:lvl9pPr marL="3962255" algn="l" defTabSz="990564" rtl="0" eaLnBrk="1" latinLnBrk="0" hangingPunct="1">
                        <a:defRPr kumimoji="1" sz="1950" kern="1200">
                          <a:solidFill>
                            <a:schemeClr val="tx1"/>
                          </a:solidFill>
                          <a:latin typeface="Calibri Light"/>
                          <a:ea typeface="Yu Gothic UI"/>
                        </a:defRPr>
                      </a:lvl9pPr>
                    </a:lstStyle>
                    <a:p>
                      <a:pPr lvl="0">
                        <a:buNone/>
                      </a:pPr>
                      <a:r>
                        <a:rPr kumimoji="1" lang="ja-JP" altLang="en-US" sz="1000" b="0" i="0" u="none" strike="noStrike" baseline="0" noProof="0" dirty="0">
                          <a:solidFill>
                            <a:schemeClr val="tx1"/>
                          </a:solidFill>
                          <a:latin typeface="+mn-ea"/>
                          <a:ea typeface="+mn-ea"/>
                        </a:rPr>
                        <a:t>証明書：</a:t>
                      </a:r>
                      <a:r>
                        <a:rPr kumimoji="1" lang="en-US" altLang="ja-JP" sz="1000" b="0" i="0" u="none" strike="noStrike" baseline="0" noProof="0" dirty="0">
                          <a:solidFill>
                            <a:schemeClr val="tx1"/>
                          </a:solidFill>
                          <a:latin typeface="+mn-ea"/>
                          <a:ea typeface="+mn-ea"/>
                        </a:rPr>
                        <a:t>Web</a:t>
                      </a:r>
                      <a:r>
                        <a:rPr kumimoji="1" lang="ja-JP" altLang="en-US" sz="1000" b="0" i="0" u="none" strike="noStrike" baseline="0" noProof="0" dirty="0">
                          <a:solidFill>
                            <a:schemeClr val="tx1"/>
                          </a:solidFill>
                          <a:latin typeface="+mn-ea"/>
                          <a:ea typeface="+mn-ea"/>
                        </a:rPr>
                        <a:t>サーバ</a:t>
                      </a:r>
                      <a:endParaRPr kumimoji="1" lang="en-US" altLang="ja-JP" sz="1000" b="0" i="0" u="none" strike="noStrike" baseline="0" noProof="0" dirty="0">
                        <a:solidFill>
                          <a:schemeClr val="tx1"/>
                        </a:solidFill>
                        <a:latin typeface="+mn-ea"/>
                        <a:ea typeface="+mn-ea"/>
                      </a:endParaRPr>
                    </a:p>
                    <a:p>
                      <a:pPr lvl="0">
                        <a:buNone/>
                      </a:pPr>
                      <a:r>
                        <a:rPr kumimoji="1" lang="ja-JP" altLang="en-US" sz="1000" b="0" i="0" u="none" strike="noStrike" baseline="0" noProof="0" dirty="0">
                          <a:solidFill>
                            <a:schemeClr val="tx1"/>
                          </a:solidFill>
                          <a:latin typeface="+mn-ea"/>
                          <a:ea typeface="+mn-ea"/>
                        </a:rPr>
                        <a:t>識別子：データレジストリ（</a:t>
                      </a:r>
                      <a:r>
                        <a:rPr kumimoji="1" lang="en-US" altLang="ja-JP" sz="1000" b="0" i="0" u="none" strike="noStrike" baseline="0" noProof="0" dirty="0">
                          <a:solidFill>
                            <a:schemeClr val="tx1"/>
                          </a:solidFill>
                          <a:latin typeface="+mn-ea"/>
                          <a:ea typeface="+mn-ea"/>
                        </a:rPr>
                        <a:t>ion</a:t>
                      </a:r>
                      <a:r>
                        <a:rPr kumimoji="1" lang="ja-JP" altLang="en-US" sz="1000" b="0" i="0" u="none" strike="noStrike" baseline="0" noProof="0" dirty="0">
                          <a:solidFill>
                            <a:schemeClr val="tx1"/>
                          </a:solidFill>
                          <a:latin typeface="+mn-ea"/>
                          <a:ea typeface="+mn-ea"/>
                        </a:rPr>
                        <a:t>ネットワーク）</a:t>
                      </a:r>
                      <a:endParaRPr lang="en-US" altLang="ja-JP" sz="1000" b="0" i="0" u="none" strike="noStrike" baseline="0" noProof="0" dirty="0">
                        <a:solidFill>
                          <a:srgbClr val="000000"/>
                        </a:solidFill>
                        <a:latin typeface="+mn-ea"/>
                        <a:ea typeface="+mn-ea"/>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l" defTabSz="863965"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dirty="0">
                        <a:ln>
                          <a:noFill/>
                        </a:ln>
                        <a:solidFill>
                          <a:srgbClr val="000000"/>
                        </a:solidFill>
                        <a:effectLst/>
                        <a:uLnTx/>
                        <a:uFillTx/>
                        <a:latin typeface="+mn-ea"/>
                        <a:ea typeface="+mn-ea"/>
                        <a:cs typeface="+mn-cs"/>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90564" rtl="0" eaLnBrk="1" latinLnBrk="0" hangingPunct="1">
                        <a:defRPr kumimoji="1" sz="1950" kern="1200">
                          <a:solidFill>
                            <a:schemeClr val="tx1"/>
                          </a:solidFill>
                          <a:latin typeface="Calibri Light"/>
                          <a:ea typeface="Yu Gothic UI"/>
                        </a:defRPr>
                      </a:lvl1pPr>
                      <a:lvl2pPr marL="495283" algn="l" defTabSz="990564" rtl="0" eaLnBrk="1" latinLnBrk="0" hangingPunct="1">
                        <a:defRPr kumimoji="1" sz="1950" kern="1200">
                          <a:solidFill>
                            <a:schemeClr val="tx1"/>
                          </a:solidFill>
                          <a:latin typeface="Calibri Light"/>
                          <a:ea typeface="Yu Gothic UI"/>
                        </a:defRPr>
                      </a:lvl2pPr>
                      <a:lvl3pPr marL="990564" algn="l" defTabSz="990564" rtl="0" eaLnBrk="1" latinLnBrk="0" hangingPunct="1">
                        <a:defRPr kumimoji="1" sz="1950" kern="1200">
                          <a:solidFill>
                            <a:schemeClr val="tx1"/>
                          </a:solidFill>
                          <a:latin typeface="Calibri Light"/>
                          <a:ea typeface="Yu Gothic UI"/>
                        </a:defRPr>
                      </a:lvl3pPr>
                      <a:lvl4pPr marL="1485846" algn="l" defTabSz="990564" rtl="0" eaLnBrk="1" latinLnBrk="0" hangingPunct="1">
                        <a:defRPr kumimoji="1" sz="1950" kern="1200">
                          <a:solidFill>
                            <a:schemeClr val="tx1"/>
                          </a:solidFill>
                          <a:latin typeface="Calibri Light"/>
                          <a:ea typeface="Yu Gothic UI"/>
                        </a:defRPr>
                      </a:lvl4pPr>
                      <a:lvl5pPr marL="1981127" algn="l" defTabSz="990564" rtl="0" eaLnBrk="1" latinLnBrk="0" hangingPunct="1">
                        <a:defRPr kumimoji="1" sz="1950" kern="1200">
                          <a:solidFill>
                            <a:schemeClr val="tx1"/>
                          </a:solidFill>
                          <a:latin typeface="Calibri Light"/>
                          <a:ea typeface="Yu Gothic UI"/>
                        </a:defRPr>
                      </a:lvl5pPr>
                      <a:lvl6pPr marL="2476410" algn="l" defTabSz="990564" rtl="0" eaLnBrk="1" latinLnBrk="0" hangingPunct="1">
                        <a:defRPr kumimoji="1" sz="1950" kern="1200">
                          <a:solidFill>
                            <a:schemeClr val="tx1"/>
                          </a:solidFill>
                          <a:latin typeface="Calibri Light"/>
                          <a:ea typeface="Yu Gothic UI"/>
                        </a:defRPr>
                      </a:lvl6pPr>
                      <a:lvl7pPr marL="2971692" algn="l" defTabSz="990564" rtl="0" eaLnBrk="1" latinLnBrk="0" hangingPunct="1">
                        <a:defRPr kumimoji="1" sz="1950" kern="1200">
                          <a:solidFill>
                            <a:schemeClr val="tx1"/>
                          </a:solidFill>
                          <a:latin typeface="Calibri Light"/>
                          <a:ea typeface="Yu Gothic UI"/>
                        </a:defRPr>
                      </a:lvl7pPr>
                      <a:lvl8pPr marL="3466973" algn="l" defTabSz="990564" rtl="0" eaLnBrk="1" latinLnBrk="0" hangingPunct="1">
                        <a:defRPr kumimoji="1" sz="1950" kern="1200">
                          <a:solidFill>
                            <a:schemeClr val="tx1"/>
                          </a:solidFill>
                          <a:latin typeface="Calibri Light"/>
                          <a:ea typeface="Yu Gothic UI"/>
                        </a:defRPr>
                      </a:lvl8pPr>
                      <a:lvl9pPr marL="3962255" algn="l" defTabSz="990564" rtl="0" eaLnBrk="1" latinLnBrk="0" hangingPunct="1">
                        <a:defRPr kumimoji="1" sz="1950" kern="1200">
                          <a:solidFill>
                            <a:schemeClr val="tx1"/>
                          </a:solidFill>
                          <a:latin typeface="Calibri Light"/>
                          <a:ea typeface="Yu Gothic UI"/>
                        </a:defRPr>
                      </a:lvl9pPr>
                    </a:lstStyle>
                    <a:p>
                      <a:pPr marL="0" marR="0" lvl="0" indent="0" algn="ctr" defTabSz="863965"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000000"/>
                          </a:solidFill>
                          <a:effectLst/>
                          <a:uLnTx/>
                          <a:uFillTx/>
                          <a:latin typeface="+mn-ea"/>
                          <a:ea typeface="+mn-ea"/>
                          <a:cs typeface="+mn-cs"/>
                        </a:rPr>
                        <a:t>分散的に個人で管理</a:t>
                      </a:r>
                      <a:endParaRPr kumimoji="1" lang="en-US" altLang="ja-JP" sz="1100" b="1" i="0" u="none" strike="noStrike" kern="1200" cap="none" spc="0" normalizeH="0" baseline="0" noProof="0" dirty="0">
                        <a:ln>
                          <a:noFill/>
                        </a:ln>
                        <a:solidFill>
                          <a:srgbClr val="000000"/>
                        </a:solidFill>
                        <a:effectLst/>
                        <a:uLnTx/>
                        <a:uFillTx/>
                        <a:latin typeface="+mn-ea"/>
                        <a:ea typeface="+mn-ea"/>
                        <a:cs typeface="+mn-cs"/>
                      </a:endParaRPr>
                    </a:p>
                    <a:p>
                      <a:pPr marL="0" marR="0" lvl="0" indent="0" algn="ctr" defTabSz="863965"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solidFill>
                          <a:effectLst/>
                          <a:uLnTx/>
                          <a:uFillTx/>
                          <a:latin typeface="+mn-ea"/>
                          <a:ea typeface="+mn-ea"/>
                          <a:cs typeface="+mn-cs"/>
                        </a:rPr>
                        <a:t>（証明書を</a:t>
                      </a:r>
                      <a:r>
                        <a:rPr kumimoji="1" lang="en-US" altLang="ja-JP" sz="900" b="0" i="0" u="none" strike="noStrike" kern="1200" cap="none" spc="0" normalizeH="0" baseline="0" noProof="0" dirty="0">
                          <a:ln>
                            <a:noFill/>
                          </a:ln>
                          <a:solidFill>
                            <a:schemeClr val="tx1"/>
                          </a:solidFill>
                          <a:effectLst/>
                          <a:uLnTx/>
                          <a:uFillTx/>
                          <a:latin typeface="+mn-ea"/>
                          <a:ea typeface="+mn-ea"/>
                          <a:cs typeface="+mn-cs"/>
                        </a:rPr>
                        <a:t>Web</a:t>
                      </a:r>
                      <a:r>
                        <a:rPr kumimoji="1" lang="ja-JP" altLang="en-US" sz="900" b="0" i="0" u="none" strike="noStrike" kern="1200" cap="none" spc="0" normalizeH="0" baseline="0" noProof="0" dirty="0">
                          <a:ln>
                            <a:noFill/>
                          </a:ln>
                          <a:solidFill>
                            <a:schemeClr val="tx1"/>
                          </a:solidFill>
                          <a:effectLst/>
                          <a:uLnTx/>
                          <a:uFillTx/>
                          <a:latin typeface="+mn-ea"/>
                          <a:ea typeface="+mn-ea"/>
                          <a:cs typeface="+mn-cs"/>
                        </a:rPr>
                        <a:t>サーバ・識別子を</a:t>
                      </a:r>
                      <a:endParaRPr kumimoji="1" lang="en-US" altLang="ja-JP" sz="900" b="0" i="0" u="none" strike="noStrike" kern="1200" cap="none" spc="0" normalizeH="0" baseline="0" noProof="0" dirty="0">
                        <a:ln>
                          <a:noFill/>
                        </a:ln>
                        <a:solidFill>
                          <a:schemeClr val="tx1"/>
                        </a:solidFill>
                        <a:effectLst/>
                        <a:uLnTx/>
                        <a:uFillTx/>
                        <a:latin typeface="+mn-ea"/>
                        <a:ea typeface="+mn-ea"/>
                        <a:cs typeface="+mn-cs"/>
                      </a:endParaRPr>
                    </a:p>
                    <a:p>
                      <a:pPr marL="0" marR="0" lvl="0" indent="0" algn="ctr" defTabSz="863965"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solidFill>
                          <a:effectLst/>
                          <a:uLnTx/>
                          <a:uFillTx/>
                          <a:latin typeface="+mn-ea"/>
                          <a:ea typeface="+mn-ea"/>
                          <a:cs typeface="+mn-cs"/>
                        </a:rPr>
                        <a:t>ビットコインレイヤ</a:t>
                      </a:r>
                      <a:r>
                        <a:rPr kumimoji="1" lang="en-US" altLang="ja-JP" sz="900" b="0" i="0" u="none" strike="noStrike" kern="1200" cap="none" spc="0" normalizeH="0" baseline="0" noProof="0" dirty="0">
                          <a:ln>
                            <a:noFill/>
                          </a:ln>
                          <a:solidFill>
                            <a:schemeClr val="tx1"/>
                          </a:solidFill>
                          <a:effectLst/>
                          <a:uLnTx/>
                          <a:uFillTx/>
                          <a:latin typeface="+mn-ea"/>
                          <a:ea typeface="+mn-ea"/>
                          <a:cs typeface="+mn-cs"/>
                        </a:rPr>
                        <a:t>2</a:t>
                      </a:r>
                      <a:r>
                        <a:rPr kumimoji="1" lang="ja-JP" altLang="en-US" sz="900" b="0" i="0" u="none" strike="noStrike" kern="1200" cap="none" spc="0" normalizeH="0" baseline="0" noProof="0" dirty="0">
                          <a:ln>
                            <a:noFill/>
                          </a:ln>
                          <a:solidFill>
                            <a:schemeClr val="tx1"/>
                          </a:solidFill>
                          <a:effectLst/>
                          <a:uLnTx/>
                          <a:uFillTx/>
                          <a:latin typeface="+mn-ea"/>
                          <a:ea typeface="+mn-ea"/>
                          <a:cs typeface="+mn-cs"/>
                        </a:rPr>
                        <a:t>の</a:t>
                      </a:r>
                      <a:r>
                        <a:rPr kumimoji="1" lang="en-US" altLang="ja-JP" sz="900" b="0" i="0" u="none" strike="noStrike" kern="1200" cap="none" spc="0" normalizeH="0" baseline="0" noProof="0" dirty="0">
                          <a:ln>
                            <a:noFill/>
                          </a:ln>
                          <a:solidFill>
                            <a:schemeClr val="tx1"/>
                          </a:solidFill>
                          <a:effectLst/>
                          <a:uLnTx/>
                          <a:uFillTx/>
                          <a:latin typeface="+mn-ea"/>
                          <a:ea typeface="+mn-ea"/>
                          <a:cs typeface="+mn-cs"/>
                        </a:rPr>
                        <a:t>ion</a:t>
                      </a:r>
                      <a:r>
                        <a:rPr kumimoji="1" lang="ja-JP" altLang="en-US" sz="900" b="0" i="0" u="none" strike="noStrike" kern="1200" cap="none" spc="0" normalizeH="0" baseline="0" noProof="0" dirty="0">
                          <a:ln>
                            <a:noFill/>
                          </a:ln>
                          <a:solidFill>
                            <a:schemeClr val="tx1"/>
                          </a:solidFill>
                          <a:effectLst/>
                          <a:uLnTx/>
                          <a:uFillTx/>
                          <a:latin typeface="+mn-ea"/>
                          <a:ea typeface="+mn-ea"/>
                          <a:cs typeface="+mn-cs"/>
                        </a:rPr>
                        <a:t>ネットワークで管理）</a:t>
                      </a:r>
                      <a:endParaRPr kumimoji="1" lang="ja-JP" altLang="en-US" sz="1050" b="0" i="0" u="none" strike="noStrike" kern="1200" cap="none" spc="0" normalizeH="0" baseline="0" noProof="0" dirty="0">
                        <a:ln>
                          <a:noFill/>
                        </a:ln>
                        <a:solidFill>
                          <a:srgbClr val="000000"/>
                        </a:solidFill>
                        <a:effectLst/>
                        <a:uLnTx/>
                        <a:uFillTx/>
                        <a:latin typeface="+mn-ea"/>
                        <a:ea typeface="+mn-ea"/>
                        <a:cs typeface="+mn-cs"/>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326300140"/>
                  </a:ext>
                </a:extLst>
              </a:tr>
              <a:tr h="346162">
                <a:tc>
                  <a:txBody>
                    <a:bodyPr/>
                    <a:lstStyle/>
                    <a:p>
                      <a:pPr algn="ctr" fontAlgn="ctr"/>
                      <a:r>
                        <a:rPr lang="en-US" altLang="ja-JP" sz="1000" b="1" i="0" u="none" strike="noStrike">
                          <a:solidFill>
                            <a:srgbClr val="000000"/>
                          </a:solidFill>
                          <a:effectLst/>
                          <a:latin typeface="+mn-ea"/>
                          <a:ea typeface="+mn-ea"/>
                        </a:rPr>
                        <a:t>6</a:t>
                      </a:r>
                      <a:endParaRPr lang="ja-JP" altLang="en-US" sz="1000" b="1" i="0" u="none" strike="noStrike" dirty="0">
                        <a:solidFill>
                          <a:srgbClr val="000000"/>
                        </a:solidFill>
                        <a:effectLst/>
                        <a:latin typeface="+mn-ea"/>
                        <a:ea typeface="+mn-ea"/>
                      </a:endParaRP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ja-JP" altLang="en-US" sz="1000" b="1" i="0" u="none" strike="noStrike" dirty="0">
                          <a:solidFill>
                            <a:srgbClr val="000000"/>
                          </a:solidFill>
                          <a:effectLst/>
                          <a:latin typeface="+mn-ea"/>
                          <a:ea typeface="+mn-ea"/>
                        </a:rPr>
                        <a:t>みずほ</a:t>
                      </a:r>
                      <a:r>
                        <a:rPr lang="en-US" altLang="ja-JP" sz="1000" b="1" i="0" u="none" strike="noStrike" dirty="0">
                          <a:solidFill>
                            <a:srgbClr val="000000"/>
                          </a:solidFill>
                          <a:effectLst/>
                          <a:latin typeface="+mn-ea"/>
                          <a:ea typeface="+mn-ea"/>
                        </a:rPr>
                        <a:t>R&amp;T</a:t>
                      </a:r>
                      <a:endParaRPr lang="ja-JP" altLang="en-US" sz="1000" b="1" i="0" u="none" strike="noStrike" dirty="0">
                        <a:solidFill>
                          <a:srgbClr val="000000"/>
                        </a:solidFill>
                        <a:effectLst/>
                        <a:latin typeface="+mn-ea"/>
                        <a:ea typeface="+mn-ea"/>
                      </a:endParaRP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a:ln>
                            <a:noFill/>
                          </a:ln>
                          <a:solidFill>
                            <a:prstClr val="black"/>
                          </a:solidFill>
                          <a:effectLst/>
                          <a:uLnTx/>
                          <a:uFillTx/>
                          <a:latin typeface="+mn-ea"/>
                          <a:ea typeface="+mn-ea"/>
                          <a:cs typeface="+mn-cs"/>
                        </a:rPr>
                        <a:t>検証可能な証明書の検証</a:t>
                      </a:r>
                      <a:endParaRPr kumimoji="1" lang="en-US" altLang="ja-JP" sz="1000" b="1" i="0" u="none" strike="noStrike" kern="1200" cap="none" spc="0" normalizeH="0" baseline="0" noProof="0" dirty="0">
                        <a:ln>
                          <a:noFill/>
                        </a:ln>
                        <a:solidFill>
                          <a:srgbClr val="000000"/>
                        </a:solidFill>
                        <a:effectLst/>
                        <a:uLnTx/>
                        <a:uFillTx/>
                        <a:latin typeface="+mn-ea"/>
                        <a:ea typeface="+mn-ea"/>
                        <a:cs typeface="+mn-cs"/>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00" b="0" i="0" u="none" strike="noStrike" kern="1200" cap="none" spc="0" normalizeH="0" baseline="0" noProof="0" dirty="0">
                          <a:ln>
                            <a:noFill/>
                          </a:ln>
                          <a:solidFill>
                            <a:prstClr val="black"/>
                          </a:solidFill>
                          <a:effectLst/>
                          <a:uLnTx/>
                          <a:uFillTx/>
                          <a:latin typeface="+mn-ea"/>
                          <a:ea typeface="+mn-ea"/>
                          <a:cs typeface="+mn-cs"/>
                        </a:rPr>
                        <a:t>プライベートブロックチェーン </a:t>
                      </a:r>
                      <a:r>
                        <a:rPr kumimoji="1" lang="en-US" altLang="ja-JP" sz="1000" b="0" i="0" u="none" strike="noStrike" kern="1200" cap="none" spc="0" normalizeH="0" baseline="0" noProof="0" dirty="0">
                          <a:ln>
                            <a:noFill/>
                          </a:ln>
                          <a:solidFill>
                            <a:prstClr val="black"/>
                          </a:solidFill>
                          <a:effectLst/>
                          <a:uLnTx/>
                          <a:uFillTx/>
                          <a:latin typeface="+mn-ea"/>
                          <a:ea typeface="+mn-ea"/>
                          <a:cs typeface="+mn-cs"/>
                        </a:rPr>
                        <a:t>or </a:t>
                      </a:r>
                      <a:r>
                        <a:rPr kumimoji="1" lang="ja-JP" altLang="en-US" sz="1000" b="0" i="0" u="none" strike="noStrike" kern="1200" cap="none" spc="0" normalizeH="0" baseline="0" noProof="0" dirty="0">
                          <a:ln>
                            <a:noFill/>
                          </a:ln>
                          <a:solidFill>
                            <a:prstClr val="black"/>
                          </a:solidFill>
                          <a:effectLst/>
                          <a:uLnTx/>
                          <a:uFillTx/>
                          <a:latin typeface="+mn-ea"/>
                          <a:ea typeface="+mn-ea"/>
                          <a:cs typeface="+mn-cs"/>
                        </a:rPr>
                        <a:t>クラウドストレージ </a:t>
                      </a:r>
                      <a:r>
                        <a:rPr kumimoji="1" lang="en-US" altLang="ja-JP" sz="1000" b="0" i="0" u="none" strike="noStrike" kern="1200" cap="none" spc="0" normalizeH="0" baseline="0" noProof="0" dirty="0">
                          <a:ln>
                            <a:noFill/>
                          </a:ln>
                          <a:solidFill>
                            <a:prstClr val="black"/>
                          </a:solidFill>
                          <a:effectLst/>
                          <a:uLnTx/>
                          <a:uFillTx/>
                          <a:latin typeface="+mn-ea"/>
                          <a:ea typeface="+mn-ea"/>
                          <a:cs typeface="+mn-cs"/>
                        </a:rPr>
                        <a:t>or </a:t>
                      </a:r>
                      <a:r>
                        <a:rPr kumimoji="1" lang="ja-JP" altLang="en-US" sz="1000" b="0" i="0" u="none" strike="noStrike" kern="1200" cap="none" spc="0" normalizeH="0" baseline="0" noProof="0" dirty="0">
                          <a:ln>
                            <a:noFill/>
                          </a:ln>
                          <a:solidFill>
                            <a:prstClr val="black"/>
                          </a:solidFill>
                          <a:effectLst/>
                          <a:uLnTx/>
                          <a:uFillTx/>
                          <a:latin typeface="+mn-ea"/>
                          <a:ea typeface="+mn-ea"/>
                          <a:cs typeface="+mn-cs"/>
                        </a:rPr>
                        <a:t>各ステークホルダデータベースから選択予定（今後検討）</a:t>
                      </a:r>
                      <a:endParaRPr kumimoji="1" lang="en-US" altLang="ja-JP" sz="1000" b="1" i="0" u="none" strike="noStrike" kern="1200" cap="none" spc="0" normalizeH="0" baseline="0" noProof="0" dirty="0">
                        <a:ln>
                          <a:noFill/>
                        </a:ln>
                        <a:solidFill>
                          <a:srgbClr val="000000"/>
                        </a:solidFill>
                        <a:effectLst/>
                        <a:uLnTx/>
                        <a:uFillTx/>
                        <a:latin typeface="+mn-ea"/>
                        <a:ea typeface="+mn-ea"/>
                        <a:cs typeface="+mn-cs"/>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dirty="0">
                        <a:solidFill>
                          <a:schemeClr val="tx1"/>
                        </a:solidFill>
                        <a:latin typeface="+mn-ea"/>
                        <a:ea typeface="+mn-ea"/>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a:ln>
                            <a:noFill/>
                          </a:ln>
                          <a:solidFill>
                            <a:srgbClr val="000000"/>
                          </a:solidFill>
                          <a:effectLst/>
                          <a:uLnTx/>
                          <a:uFillTx/>
                          <a:latin typeface="+mn-ea"/>
                          <a:ea typeface="+mn-ea"/>
                          <a:cs typeface="+mn-cs"/>
                        </a:rPr>
                        <a:t>今後検討</a:t>
                      </a:r>
                      <a:endParaRPr kumimoji="1" lang="ja-JP" altLang="en-US" sz="1050" dirty="0">
                        <a:solidFill>
                          <a:schemeClr val="tx1"/>
                        </a:solidFill>
                        <a:latin typeface="+mn-ea"/>
                        <a:ea typeface="+mn-ea"/>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38068759"/>
                  </a:ext>
                </a:extLst>
              </a:tr>
              <a:tr h="346162">
                <a:tc>
                  <a:txBody>
                    <a:bodyPr/>
                    <a:lstStyle/>
                    <a:p>
                      <a:pPr algn="ctr" fontAlgn="ctr"/>
                      <a:r>
                        <a:rPr lang="en-US" altLang="ja-JP" sz="1000" b="1" i="0" u="none" strike="noStrike" dirty="0">
                          <a:solidFill>
                            <a:srgbClr val="000000"/>
                          </a:solidFill>
                          <a:effectLst/>
                          <a:latin typeface="+mn-ea"/>
                          <a:ea typeface="+mn-ea"/>
                        </a:rPr>
                        <a:t>7</a:t>
                      </a:r>
                      <a:endParaRPr lang="ja-JP" altLang="en-US" sz="1000" b="1" i="0" u="none" strike="noStrike" dirty="0">
                        <a:solidFill>
                          <a:srgbClr val="000000"/>
                        </a:solidFill>
                        <a:effectLst/>
                        <a:latin typeface="+mn-ea"/>
                        <a:ea typeface="+mn-ea"/>
                      </a:endParaRP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altLang="ja-JP" sz="1000" b="1" i="0" u="none" strike="noStrike" dirty="0">
                          <a:solidFill>
                            <a:srgbClr val="000000"/>
                          </a:solidFill>
                          <a:effectLst/>
                          <a:latin typeface="+mn-ea"/>
                          <a:ea typeface="+mn-ea"/>
                        </a:rPr>
                        <a:t>SBI HD</a:t>
                      </a: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mn-cs"/>
                        </a:rPr>
                        <a:t>相手方に公開鍵を渡しておいて秘密鍵で署名した</a:t>
                      </a:r>
                      <a:r>
                        <a:rPr kumimoji="1" lang="en-US" altLang="ja-JP" sz="1000" b="0" i="0" u="none" strike="noStrike" kern="1200" cap="none" spc="0" normalizeH="0" baseline="0" noProof="0" dirty="0">
                          <a:ln>
                            <a:noFill/>
                          </a:ln>
                          <a:solidFill>
                            <a:srgbClr val="000000"/>
                          </a:solidFill>
                          <a:effectLst/>
                          <a:uLnTx/>
                          <a:uFillTx/>
                          <a:latin typeface="+mn-ea"/>
                          <a:ea typeface="+mn-ea"/>
                          <a:cs typeface="+mn-cs"/>
                        </a:rPr>
                        <a:t>VP</a:t>
                      </a:r>
                      <a:r>
                        <a:rPr kumimoji="1" lang="ja-JP" altLang="en-US" sz="1000" b="0" i="0" u="none" strike="noStrike" kern="1200" cap="none" spc="0" normalizeH="0" baseline="0" noProof="0" dirty="0">
                          <a:ln>
                            <a:noFill/>
                          </a:ln>
                          <a:solidFill>
                            <a:srgbClr val="000000"/>
                          </a:solidFill>
                          <a:effectLst/>
                          <a:uLnTx/>
                          <a:uFillTx/>
                          <a:latin typeface="+mn-ea"/>
                          <a:ea typeface="+mn-ea"/>
                          <a:cs typeface="+mn-cs"/>
                        </a:rPr>
                        <a:t>を公開鍵活用して検証</a:t>
                      </a:r>
                      <a:endParaRPr kumimoji="1" lang="en-US" altLang="ja-JP" sz="1000" b="0" i="0" u="none" strike="noStrike" kern="1200" cap="none" spc="0" normalizeH="0" baseline="0" noProof="0" dirty="0">
                        <a:ln>
                          <a:noFill/>
                        </a:ln>
                        <a:solidFill>
                          <a:srgbClr val="000000"/>
                        </a:solidFill>
                        <a:effectLst/>
                        <a:uLnTx/>
                        <a:uFillTx/>
                        <a:latin typeface="+mn-ea"/>
                        <a:ea typeface="+mn-ea"/>
                        <a:cs typeface="+mn-cs"/>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mn-cs"/>
                        </a:rPr>
                        <a:t>証明書：自社のストレージ</a:t>
                      </a:r>
                      <a:endParaRPr kumimoji="1" lang="en-US" altLang="ja-JP" sz="1000" b="0" i="0" u="none" strike="noStrike" kern="1200" cap="none" spc="0" normalizeH="0" baseline="0" noProof="0" dirty="0">
                        <a:ln>
                          <a:noFill/>
                        </a:ln>
                        <a:solidFill>
                          <a:srgbClr val="000000"/>
                        </a:solidFill>
                        <a:effectLst/>
                        <a:uLnTx/>
                        <a:uFillTx/>
                        <a:latin typeface="+mn-ea"/>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mn-cs"/>
                        </a:rPr>
                        <a:t>公開鍵：相手方のストレージ</a:t>
                      </a:r>
                      <a:endParaRPr kumimoji="1" lang="en-US" altLang="ja-JP" sz="1000" b="0" i="0" u="none" strike="noStrike" kern="1200" cap="none" spc="0" normalizeH="0" baseline="0" noProof="0" dirty="0">
                        <a:ln>
                          <a:noFill/>
                        </a:ln>
                        <a:solidFill>
                          <a:srgbClr val="000000"/>
                        </a:solidFill>
                        <a:effectLst/>
                        <a:uLnTx/>
                        <a:uFillTx/>
                        <a:latin typeface="+mn-ea"/>
                        <a:ea typeface="+mn-ea"/>
                        <a:cs typeface="+mn-cs"/>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dirty="0">
                        <a:solidFill>
                          <a:schemeClr val="tx1"/>
                        </a:solidFill>
                        <a:latin typeface="+mn-ea"/>
                        <a:ea typeface="+mn-ea"/>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dirty="0">
                          <a:solidFill>
                            <a:schemeClr val="tx1"/>
                          </a:solidFill>
                          <a:latin typeface="+mn-ea"/>
                          <a:ea typeface="+mn-ea"/>
                        </a:rPr>
                        <a:t>分散的に法人で管理</a:t>
                      </a:r>
                      <a:endParaRPr kumimoji="1" lang="en-US" altLang="ja-JP" sz="1050" b="1" dirty="0">
                        <a:solidFill>
                          <a:schemeClr val="tx1"/>
                        </a:solidFill>
                        <a:latin typeface="+mn-ea"/>
                        <a:ea typeface="+mn-ea"/>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dirty="0">
                          <a:solidFill>
                            <a:schemeClr val="tx1"/>
                          </a:solidFill>
                          <a:latin typeface="+mn-ea"/>
                          <a:ea typeface="+mn-ea"/>
                        </a:rPr>
                        <a:t>（証明書と検証鍵は取引間で保持）</a:t>
                      </a:r>
                      <a:endParaRPr kumimoji="1" lang="ja-JP" altLang="en-US" sz="1050" b="0" dirty="0">
                        <a:solidFill>
                          <a:schemeClr val="tx1"/>
                        </a:solidFill>
                        <a:latin typeface="+mn-ea"/>
                        <a:ea typeface="+mn-ea"/>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2754925089"/>
                  </a:ext>
                </a:extLst>
              </a:tr>
              <a:tr h="459330">
                <a:tc>
                  <a:txBody>
                    <a:bodyPr/>
                    <a:lstStyle/>
                    <a:p>
                      <a:pPr algn="ctr" fontAlgn="ctr"/>
                      <a:r>
                        <a:rPr lang="en-US" altLang="ja-JP" sz="1000" b="1" i="0" u="none" strike="noStrike">
                          <a:solidFill>
                            <a:srgbClr val="000000"/>
                          </a:solidFill>
                          <a:effectLst/>
                          <a:latin typeface="+mn-ea"/>
                          <a:ea typeface="+mn-ea"/>
                        </a:rPr>
                        <a:t>8</a:t>
                      </a:r>
                      <a:endParaRPr lang="ja-JP" altLang="en-US" sz="1000" b="1" i="0" u="none" strike="noStrike" dirty="0">
                        <a:solidFill>
                          <a:srgbClr val="000000"/>
                        </a:solidFill>
                        <a:effectLst/>
                        <a:latin typeface="+mn-ea"/>
                        <a:ea typeface="+mn-ea"/>
                      </a:endParaRP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ja-JP" altLang="en-US" sz="1000" b="1" i="0" u="none" strike="noStrike">
                          <a:solidFill>
                            <a:srgbClr val="000000"/>
                          </a:solidFill>
                          <a:effectLst/>
                          <a:latin typeface="+mn-ea"/>
                          <a:ea typeface="+mn-ea"/>
                        </a:rPr>
                        <a:t>シミック</a:t>
                      </a:r>
                      <a:endParaRPr lang="ja-JP" altLang="en-US" sz="1000" b="1" i="0" u="none" strike="noStrike" dirty="0">
                        <a:solidFill>
                          <a:srgbClr val="000000"/>
                        </a:solidFill>
                        <a:effectLst/>
                        <a:latin typeface="+mn-ea"/>
                        <a:ea typeface="+mn-ea"/>
                      </a:endParaRP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a:ln>
                            <a:noFill/>
                          </a:ln>
                          <a:solidFill>
                            <a:srgbClr val="000000"/>
                          </a:solidFill>
                          <a:effectLst/>
                          <a:uLnTx/>
                          <a:uFillTx/>
                          <a:latin typeface="+mn-ea"/>
                          <a:ea typeface="+mn-ea"/>
                          <a:cs typeface="+mn-cs"/>
                        </a:rPr>
                        <a:t>署名情報の検証</a:t>
                      </a:r>
                      <a:endParaRPr kumimoji="1" lang="en-US" altLang="ja-JP" sz="1000" b="0" i="0" u="none" strike="noStrike" kern="1200" cap="none" spc="0" normalizeH="0" baseline="0" noProof="0" dirty="0">
                        <a:ln>
                          <a:noFill/>
                        </a:ln>
                        <a:solidFill>
                          <a:srgbClr val="000000"/>
                        </a:solidFill>
                        <a:effectLst/>
                        <a:uLnTx/>
                        <a:uFillTx/>
                        <a:latin typeface="+mn-ea"/>
                        <a:ea typeface="+mn-ea"/>
                        <a:cs typeface="+mn-cs"/>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mn-cs"/>
                        </a:rPr>
                        <a:t>ユーザー情報：データストレージ（</a:t>
                      </a:r>
                      <a:r>
                        <a:rPr kumimoji="1" lang="en-US" altLang="ja-JP" sz="1000" b="0" i="0" u="none" strike="noStrike" kern="1200" cap="none" spc="0" normalizeH="0" baseline="0" noProof="0" dirty="0">
                          <a:ln>
                            <a:noFill/>
                          </a:ln>
                          <a:solidFill>
                            <a:srgbClr val="000000"/>
                          </a:solidFill>
                          <a:effectLst/>
                          <a:uLnTx/>
                          <a:uFillTx/>
                          <a:latin typeface="+mn-ea"/>
                          <a:ea typeface="+mn-ea"/>
                          <a:cs typeface="+mn-cs"/>
                        </a:rPr>
                        <a:t>Box</a:t>
                      </a:r>
                      <a:r>
                        <a:rPr kumimoji="1" lang="ja-JP" altLang="en-US" sz="1000" b="0" i="0" u="none" strike="noStrike" kern="1200" cap="none" spc="0" normalizeH="0" baseline="0" noProof="0" dirty="0">
                          <a:ln>
                            <a:noFill/>
                          </a:ln>
                          <a:solidFill>
                            <a:srgbClr val="000000"/>
                          </a:solidFill>
                          <a:effectLst/>
                          <a:uLnTx/>
                          <a:uFillTx/>
                          <a:latin typeface="+mn-ea"/>
                          <a:ea typeface="+mn-ea"/>
                          <a:cs typeface="+mn-cs"/>
                        </a:rPr>
                        <a:t>）</a:t>
                      </a:r>
                      <a:endParaRPr kumimoji="1" lang="en-US" altLang="ja-JP" sz="1000" b="0" i="0" u="none" strike="noStrike" kern="1200" cap="none" spc="0" normalizeH="0" baseline="0" noProof="0" dirty="0">
                        <a:ln>
                          <a:noFill/>
                        </a:ln>
                        <a:solidFill>
                          <a:srgbClr val="000000"/>
                        </a:solidFill>
                        <a:effectLst/>
                        <a:uLnTx/>
                        <a:uFillTx/>
                        <a:latin typeface="+mn-ea"/>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mn-cs"/>
                        </a:rPr>
                        <a:t>公開鍵：データレジストリ（</a:t>
                      </a:r>
                      <a:r>
                        <a:rPr kumimoji="1" lang="en-US" altLang="ja-JP" sz="1000" b="0" i="0" u="none" strike="noStrike" kern="1200" cap="none" spc="0" normalizeH="0" baseline="0" noProof="0" dirty="0">
                          <a:ln>
                            <a:noFill/>
                          </a:ln>
                          <a:solidFill>
                            <a:srgbClr val="000000"/>
                          </a:solidFill>
                          <a:effectLst/>
                          <a:uLnTx/>
                          <a:uFillTx/>
                          <a:latin typeface="+mn-ea"/>
                          <a:ea typeface="+mn-ea"/>
                          <a:cs typeface="+mn-cs"/>
                        </a:rPr>
                        <a:t>Public Blockchain</a:t>
                      </a:r>
                      <a:r>
                        <a:rPr kumimoji="1" lang="ja-JP" altLang="en-US" sz="1000" b="0" i="0" u="none" strike="noStrike" kern="1200" cap="none" spc="0" normalizeH="0" baseline="0" noProof="0" dirty="0">
                          <a:ln>
                            <a:noFill/>
                          </a:ln>
                          <a:solidFill>
                            <a:srgbClr val="000000"/>
                          </a:solidFill>
                          <a:effectLst/>
                          <a:uLnTx/>
                          <a:uFillTx/>
                          <a:latin typeface="+mn-ea"/>
                          <a:ea typeface="+mn-ea"/>
                          <a:cs typeface="+mn-cs"/>
                        </a:rPr>
                        <a:t>）</a:t>
                      </a:r>
                      <a:endParaRPr kumimoji="1" lang="en-US" altLang="ja-JP" sz="1000" b="0" i="0" u="none" strike="noStrike" kern="1200" cap="none" spc="0" normalizeH="0" baseline="0" noProof="0" dirty="0">
                        <a:ln>
                          <a:noFill/>
                        </a:ln>
                        <a:solidFill>
                          <a:srgbClr val="000000"/>
                        </a:solidFill>
                        <a:effectLst/>
                        <a:uLnTx/>
                        <a:uFillTx/>
                        <a:latin typeface="+mn-ea"/>
                        <a:ea typeface="+mn-ea"/>
                        <a:cs typeface="+mn-cs"/>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dirty="0">
                        <a:solidFill>
                          <a:schemeClr val="tx1"/>
                        </a:solidFill>
                        <a:latin typeface="+mn-ea"/>
                        <a:ea typeface="+mn-ea"/>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dirty="0">
                          <a:solidFill>
                            <a:schemeClr val="tx1"/>
                          </a:solidFill>
                          <a:latin typeface="+mn-ea"/>
                          <a:ea typeface="+mn-ea"/>
                        </a:rPr>
                        <a:t>一部分散的に個人で管理</a:t>
                      </a:r>
                      <a:endParaRPr kumimoji="1" lang="en-US" altLang="ja-JP" sz="1050" b="1" dirty="0">
                        <a:solidFill>
                          <a:schemeClr val="tx1"/>
                        </a:solidFill>
                        <a:latin typeface="+mn-ea"/>
                        <a:ea typeface="+mn-ea"/>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dirty="0">
                          <a:solidFill>
                            <a:schemeClr val="tx1"/>
                          </a:solidFill>
                          <a:latin typeface="+mn-ea"/>
                          <a:ea typeface="+mn-ea"/>
                        </a:rPr>
                        <a:t>（ユーザー情報はクラウドストレージに格納、</a:t>
                      </a:r>
                      <a:r>
                        <a:rPr kumimoji="1" lang="ja-JP" altLang="en-US" sz="900" b="0" i="0" u="none" strike="noStrike" kern="1200" cap="none" spc="0" normalizeH="0" baseline="0" noProof="0" dirty="0">
                          <a:ln>
                            <a:noFill/>
                          </a:ln>
                          <a:solidFill>
                            <a:schemeClr val="tx1"/>
                          </a:solidFill>
                          <a:effectLst/>
                          <a:uLnTx/>
                          <a:uFillTx/>
                          <a:latin typeface="+mn-ea"/>
                          <a:ea typeface="+mn-ea"/>
                          <a:cs typeface="+mn-cs"/>
                        </a:rPr>
                        <a:t>識別子はデータレジストリに格納</a:t>
                      </a:r>
                      <a:r>
                        <a:rPr kumimoji="1" lang="ja-JP" altLang="en-US" sz="900" b="0" dirty="0">
                          <a:solidFill>
                            <a:schemeClr val="tx1"/>
                          </a:solidFill>
                          <a:latin typeface="+mn-ea"/>
                          <a:ea typeface="+mn-ea"/>
                        </a:rPr>
                        <a:t>）</a:t>
                      </a:r>
                      <a:endParaRPr kumimoji="1" lang="ja-JP" altLang="en-US" sz="1000" b="0" dirty="0">
                        <a:solidFill>
                          <a:schemeClr val="tx1"/>
                        </a:solidFill>
                        <a:latin typeface="+mn-ea"/>
                        <a:ea typeface="+mn-ea"/>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103304115"/>
                  </a:ext>
                </a:extLst>
              </a:tr>
              <a:tr h="459330">
                <a:tc>
                  <a:txBody>
                    <a:bodyPr/>
                    <a:lstStyle/>
                    <a:p>
                      <a:pPr algn="ctr" fontAlgn="ctr"/>
                      <a:r>
                        <a:rPr lang="en-US" altLang="ja-JP" sz="1000" b="1" i="0" u="none" strike="noStrike">
                          <a:solidFill>
                            <a:srgbClr val="000000"/>
                          </a:solidFill>
                          <a:effectLst/>
                          <a:latin typeface="+mn-ea"/>
                          <a:ea typeface="+mn-ea"/>
                        </a:rPr>
                        <a:t>9</a:t>
                      </a:r>
                      <a:endParaRPr lang="ja-JP" altLang="en-US" sz="1000" b="1" i="0" u="none" strike="noStrike" dirty="0">
                        <a:solidFill>
                          <a:srgbClr val="000000"/>
                        </a:solidFill>
                        <a:effectLst/>
                        <a:latin typeface="+mn-ea"/>
                        <a:ea typeface="+mn-ea"/>
                      </a:endParaRP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altLang="ja-JP" sz="1000" b="1" i="0" u="none" strike="noStrike">
                          <a:solidFill>
                            <a:srgbClr val="000000"/>
                          </a:solidFill>
                          <a:effectLst/>
                          <a:latin typeface="+mn-ea"/>
                          <a:ea typeface="+mn-ea"/>
                        </a:rPr>
                        <a:t>ORPHE</a:t>
                      </a:r>
                      <a:endParaRPr lang="ja-JP" altLang="en-US" sz="1000" b="1" i="0" u="none" strike="noStrike" dirty="0">
                        <a:solidFill>
                          <a:srgbClr val="000000"/>
                        </a:solidFill>
                        <a:effectLst/>
                        <a:latin typeface="+mn-ea"/>
                        <a:ea typeface="+mn-ea"/>
                      </a:endParaRP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prstClr val="black"/>
                          </a:solidFill>
                          <a:effectLst/>
                          <a:uLnTx/>
                          <a:uFillTx/>
                          <a:latin typeface="+mn-ea"/>
                          <a:ea typeface="+mn-ea"/>
                          <a:cs typeface="+mn-cs"/>
                        </a:rPr>
                        <a:t>検証可能な選択的開示（</a:t>
                      </a:r>
                      <a:r>
                        <a:rPr kumimoji="1" lang="en-US" altLang="ja-JP" sz="1000" b="0" i="0" u="none" strike="noStrike" kern="1200" cap="none" spc="0" normalizeH="0" baseline="0" noProof="0" dirty="0">
                          <a:ln>
                            <a:noFill/>
                          </a:ln>
                          <a:solidFill>
                            <a:prstClr val="black"/>
                          </a:solidFill>
                          <a:effectLst/>
                          <a:uLnTx/>
                          <a:uFillTx/>
                          <a:latin typeface="+mn-ea"/>
                          <a:ea typeface="+mn-ea"/>
                          <a:cs typeface="+mn-cs"/>
                        </a:rPr>
                        <a:t>SD-JWT</a:t>
                      </a:r>
                      <a:r>
                        <a:rPr kumimoji="1" lang="ja-JP" altLang="en-US" sz="1000" b="0" i="0" u="none" strike="noStrike" kern="1200" cap="none" spc="0" normalizeH="0" baseline="0" noProof="0" dirty="0">
                          <a:ln>
                            <a:noFill/>
                          </a:ln>
                          <a:solidFill>
                            <a:prstClr val="black"/>
                          </a:solidFill>
                          <a:effectLst/>
                          <a:uLnTx/>
                          <a:uFillTx/>
                          <a:latin typeface="+mn-ea"/>
                          <a:ea typeface="+mn-ea"/>
                          <a:cs typeface="+mn-cs"/>
                        </a:rPr>
                        <a:t>等）に対応した証明書の検証</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defTabSz="863965"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mn-cs"/>
                        </a:rPr>
                        <a:t>証明書：スマートフォン・</a:t>
                      </a:r>
                      <a:r>
                        <a:rPr kumimoji="1" lang="en-US" altLang="ja-JP" sz="1000" b="0" i="0" u="none" strike="noStrike" kern="1200" cap="none" spc="0" normalizeH="0" baseline="0" noProof="0" dirty="0">
                          <a:ln>
                            <a:noFill/>
                          </a:ln>
                          <a:solidFill>
                            <a:srgbClr val="000000"/>
                          </a:solidFill>
                          <a:effectLst/>
                          <a:uLnTx/>
                          <a:uFillTx/>
                          <a:latin typeface="+mn-ea"/>
                          <a:ea typeface="+mn-ea"/>
                          <a:cs typeface="+mn-cs"/>
                        </a:rPr>
                        <a:t>IPFS</a:t>
                      </a:r>
                    </a:p>
                    <a:p>
                      <a:pPr marL="0" marR="0" lvl="0" indent="0" algn="l" defTabSz="863965"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mn-cs"/>
                        </a:rPr>
                        <a:t>識別子：データレジストリ（</a:t>
                      </a:r>
                      <a:r>
                        <a:rPr kumimoji="1" lang="en-US" altLang="ja-JP" sz="1000" b="0" i="0" u="none" strike="noStrike" kern="1200" cap="none" spc="0" normalizeH="0" baseline="0" noProof="0" dirty="0">
                          <a:ln>
                            <a:noFill/>
                          </a:ln>
                          <a:solidFill>
                            <a:srgbClr val="000000"/>
                          </a:solidFill>
                          <a:effectLst/>
                          <a:uLnTx/>
                          <a:uFillTx/>
                          <a:latin typeface="+mn-ea"/>
                          <a:ea typeface="+mn-ea"/>
                          <a:cs typeface="+mn-cs"/>
                        </a:rPr>
                        <a:t>Hyperledger Indy</a:t>
                      </a:r>
                      <a:r>
                        <a:rPr kumimoji="1" lang="ja-JP" altLang="en-US" sz="1000" b="0" i="0" u="none" strike="noStrike" kern="1200" cap="none" spc="0" normalizeH="0" baseline="0" noProof="0" dirty="0">
                          <a:ln>
                            <a:noFill/>
                          </a:ln>
                          <a:solidFill>
                            <a:srgbClr val="000000"/>
                          </a:solidFill>
                          <a:effectLst/>
                          <a:uLnTx/>
                          <a:uFillTx/>
                          <a:latin typeface="+mn-ea"/>
                          <a:ea typeface="+mn-ea"/>
                          <a:cs typeface="+mn-cs"/>
                        </a:rPr>
                        <a:t>）</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dirty="0">
                        <a:solidFill>
                          <a:schemeClr val="tx1"/>
                        </a:solidFill>
                        <a:latin typeface="+mn-ea"/>
                        <a:ea typeface="+mn-ea"/>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863965"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000000"/>
                          </a:solidFill>
                          <a:effectLst/>
                          <a:uLnTx/>
                          <a:uFillTx/>
                          <a:latin typeface="+mn-ea"/>
                          <a:ea typeface="+mn-ea"/>
                          <a:cs typeface="+mn-cs"/>
                        </a:rPr>
                        <a:t>分散的に個人で管理</a:t>
                      </a:r>
                      <a:endParaRPr kumimoji="1" lang="en-US" altLang="ja-JP" sz="1050" b="1" i="0" u="none" strike="noStrike" kern="1200" cap="none" spc="0" normalizeH="0" baseline="0" noProof="0" dirty="0">
                        <a:ln>
                          <a:noFill/>
                        </a:ln>
                        <a:solidFill>
                          <a:srgbClr val="000000"/>
                        </a:solidFill>
                        <a:effectLst/>
                        <a:uLnTx/>
                        <a:uFillTx/>
                        <a:latin typeface="+mn-ea"/>
                        <a:ea typeface="+mn-ea"/>
                        <a:cs typeface="+mn-cs"/>
                      </a:endParaRPr>
                    </a:p>
                    <a:p>
                      <a:pPr marL="0" marR="0" lvl="0" indent="0" algn="ctr" defTabSz="863965"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solidFill>
                          <a:effectLst/>
                          <a:uLnTx/>
                          <a:uFillTx/>
                          <a:latin typeface="+mn-ea"/>
                          <a:ea typeface="+mn-ea"/>
                          <a:cs typeface="+mn-cs"/>
                        </a:rPr>
                        <a:t>（証明書をウォレット・</a:t>
                      </a:r>
                      <a:r>
                        <a:rPr kumimoji="1" lang="en-US" altLang="ja-JP" sz="900" b="0" i="0" u="none" strike="noStrike" kern="1200" cap="none" spc="0" normalizeH="0" baseline="0" noProof="0" dirty="0">
                          <a:ln>
                            <a:noFill/>
                          </a:ln>
                          <a:solidFill>
                            <a:schemeClr val="tx1"/>
                          </a:solidFill>
                          <a:effectLst/>
                          <a:uLnTx/>
                          <a:uFillTx/>
                          <a:latin typeface="+mn-ea"/>
                          <a:ea typeface="+mn-ea"/>
                          <a:cs typeface="+mn-cs"/>
                        </a:rPr>
                        <a:t>IPFS</a:t>
                      </a:r>
                      <a:r>
                        <a:rPr kumimoji="1" lang="ja-JP" altLang="en-US" sz="900" b="0" i="0" u="none" strike="noStrike" kern="1200" cap="none" spc="0" normalizeH="0" baseline="0" noProof="0" dirty="0">
                          <a:ln>
                            <a:noFill/>
                          </a:ln>
                          <a:solidFill>
                            <a:schemeClr val="tx1"/>
                          </a:solidFill>
                          <a:effectLst/>
                          <a:uLnTx/>
                          <a:uFillTx/>
                          <a:latin typeface="+mn-ea"/>
                          <a:ea typeface="+mn-ea"/>
                          <a:cs typeface="+mn-cs"/>
                        </a:rPr>
                        <a:t>で管理しユーザ自身がアクセス可能、識別子はデータレジストリに格納）</a:t>
                      </a:r>
                      <a:endParaRPr kumimoji="1" lang="ja-JP" altLang="en-US" sz="1000" b="0" i="0" u="none" strike="noStrike" kern="1200" cap="none" spc="0" normalizeH="0" baseline="0" noProof="0" dirty="0">
                        <a:ln>
                          <a:noFill/>
                        </a:ln>
                        <a:solidFill>
                          <a:srgbClr val="000000"/>
                        </a:solidFill>
                        <a:effectLst/>
                        <a:uLnTx/>
                        <a:uFillTx/>
                        <a:latin typeface="+mn-ea"/>
                        <a:ea typeface="+mn-ea"/>
                        <a:cs typeface="+mn-cs"/>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568582930"/>
                  </a:ext>
                </a:extLst>
              </a:tr>
              <a:tr h="339505">
                <a:tc>
                  <a:txBody>
                    <a:bodyPr/>
                    <a:lstStyle/>
                    <a:p>
                      <a:pPr algn="ctr" fontAlgn="ctr"/>
                      <a:r>
                        <a:rPr lang="en-US" altLang="ja-JP" sz="1000" b="1" i="0" u="none" strike="noStrike">
                          <a:solidFill>
                            <a:srgbClr val="000000"/>
                          </a:solidFill>
                          <a:effectLst/>
                          <a:latin typeface="+mn-ea"/>
                          <a:ea typeface="+mn-ea"/>
                        </a:rPr>
                        <a:t>10</a:t>
                      </a:r>
                      <a:endParaRPr lang="ja-JP" altLang="en-US" sz="1000" b="1" i="0" u="none" strike="noStrike" dirty="0">
                        <a:solidFill>
                          <a:srgbClr val="000000"/>
                        </a:solidFill>
                        <a:effectLst/>
                        <a:latin typeface="+mn-ea"/>
                        <a:ea typeface="+mn-ea"/>
                      </a:endParaRP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ja-JP" altLang="en-US" sz="1000" b="1" i="0" u="none" strike="noStrike" dirty="0">
                          <a:solidFill>
                            <a:srgbClr val="000000"/>
                          </a:solidFill>
                          <a:effectLst/>
                          <a:latin typeface="+mn-ea"/>
                          <a:ea typeface="+mn-ea"/>
                        </a:rPr>
                        <a:t>電通総研</a:t>
                      </a: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a:solidFill>
                            <a:schemeClr val="tx1"/>
                          </a:solidFill>
                          <a:latin typeface="+mn-ea"/>
                          <a:ea typeface="+mn-ea"/>
                        </a:rPr>
                        <a:t>検証可能な証明書の検証</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00" b="0" i="0" u="none" strike="noStrike" kern="1200" cap="none" spc="0" normalizeH="0" baseline="0" noProof="0">
                          <a:ln>
                            <a:noFill/>
                          </a:ln>
                          <a:solidFill>
                            <a:prstClr val="black"/>
                          </a:solidFill>
                          <a:effectLst/>
                          <a:uLnTx/>
                          <a:uFillTx/>
                          <a:latin typeface="+mn-ea"/>
                          <a:ea typeface="+mn-ea"/>
                          <a:cs typeface="+mn-cs"/>
                        </a:rPr>
                        <a:t>証明書・識別子ともにユーザアイデンティティウォレットで管理</a:t>
                      </a:r>
                      <a:endParaRPr kumimoji="1" lang="en-US" altLang="ja-JP" sz="1000" b="0" i="0" u="none" strike="noStrike" kern="1200" cap="none" spc="0" normalizeH="0" baseline="0" noProof="0" dirty="0">
                        <a:ln>
                          <a:noFill/>
                        </a:ln>
                        <a:solidFill>
                          <a:srgbClr val="000000"/>
                        </a:solidFill>
                        <a:effectLst/>
                        <a:uLnTx/>
                        <a:uFillTx/>
                        <a:latin typeface="+mn-ea"/>
                        <a:ea typeface="+mn-ea"/>
                        <a:cs typeface="+mn-cs"/>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dirty="0">
                        <a:solidFill>
                          <a:schemeClr val="tx1"/>
                        </a:solidFill>
                        <a:latin typeface="+mn-ea"/>
                        <a:ea typeface="+mn-ea"/>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chemeClr val="tx1"/>
                          </a:solidFill>
                          <a:effectLst/>
                          <a:uLnTx/>
                          <a:uFillTx/>
                          <a:latin typeface="+mn-ea"/>
                          <a:ea typeface="+mn-ea"/>
                          <a:cs typeface="+mn-cs"/>
                        </a:rPr>
                        <a:t>分散的に法人で管理</a:t>
                      </a:r>
                      <a:endParaRPr kumimoji="1" lang="en-US" altLang="ja-JP" sz="1050" b="1" i="0" u="none" strike="noStrike" kern="1200" cap="none" spc="0" normalizeH="0" baseline="0" noProof="0" dirty="0">
                        <a:ln>
                          <a:noFill/>
                        </a:ln>
                        <a:solidFill>
                          <a:schemeClr val="tx1"/>
                        </a:solidFill>
                        <a:effectLst/>
                        <a:uLnTx/>
                        <a:uFillTx/>
                        <a:latin typeface="+mn-ea"/>
                        <a:ea typeface="+mn-ea"/>
                        <a:cs typeface="+mn-cs"/>
                      </a:endParaRPr>
                    </a:p>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solidFill>
                          <a:effectLst/>
                          <a:uLnTx/>
                          <a:uFillTx/>
                          <a:latin typeface="+mn-ea"/>
                          <a:ea typeface="+mn-ea"/>
                          <a:cs typeface="+mn-cs"/>
                        </a:rPr>
                        <a:t>（発行された証明書を自身のウォレットで管理）</a:t>
                      </a:r>
                      <a:endParaRPr kumimoji="1" lang="en-US" altLang="ja-JP" sz="1000" b="0" i="0" u="none" strike="noStrike" kern="1200" cap="none" spc="0" normalizeH="0" baseline="0" noProof="0" dirty="0">
                        <a:ln>
                          <a:noFill/>
                        </a:ln>
                        <a:solidFill>
                          <a:schemeClr val="tx1"/>
                        </a:solidFill>
                        <a:effectLst/>
                        <a:uLnTx/>
                        <a:uFillTx/>
                        <a:latin typeface="+mn-ea"/>
                        <a:ea typeface="+mn-ea"/>
                        <a:cs typeface="+mn-cs"/>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3739149122"/>
                  </a:ext>
                </a:extLst>
              </a:tr>
              <a:tr h="339505">
                <a:tc>
                  <a:txBody>
                    <a:bodyPr/>
                    <a:lstStyle/>
                    <a:p>
                      <a:pPr algn="ctr" fontAlgn="ctr"/>
                      <a:r>
                        <a:rPr lang="en-US" altLang="ja-JP" sz="1000" b="1" i="0" u="none" strike="noStrike">
                          <a:solidFill>
                            <a:srgbClr val="000000"/>
                          </a:solidFill>
                          <a:effectLst/>
                          <a:latin typeface="+mn-ea"/>
                          <a:ea typeface="+mn-ea"/>
                        </a:rPr>
                        <a:t>11</a:t>
                      </a:r>
                      <a:endParaRPr lang="ja-JP" altLang="en-US" sz="1000" b="1" i="0" u="none" strike="noStrike" dirty="0">
                        <a:solidFill>
                          <a:srgbClr val="000000"/>
                        </a:solidFill>
                        <a:effectLst/>
                        <a:latin typeface="+mn-ea"/>
                        <a:ea typeface="+mn-ea"/>
                      </a:endParaRP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altLang="ja-JP" sz="1000" b="1" i="0" u="none" strike="noStrike">
                          <a:solidFill>
                            <a:srgbClr val="000000"/>
                          </a:solidFill>
                          <a:effectLst/>
                          <a:latin typeface="+mn-ea"/>
                          <a:ea typeface="+mn-ea"/>
                        </a:rPr>
                        <a:t>JISA</a:t>
                      </a:r>
                      <a:endParaRPr lang="ja-JP" altLang="en-US" sz="1000" b="1" i="0" u="none" strike="noStrike" dirty="0">
                        <a:solidFill>
                          <a:srgbClr val="000000"/>
                        </a:solidFill>
                        <a:effectLst/>
                        <a:latin typeface="+mn-ea"/>
                        <a:ea typeface="+mn-ea"/>
                      </a:endParaRP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a:solidFill>
                            <a:schemeClr val="tx1"/>
                          </a:solidFill>
                          <a:latin typeface="+mn-ea"/>
                          <a:ea typeface="+mn-ea"/>
                        </a:rPr>
                        <a:t>検証可能な証明書の検証</a:t>
                      </a:r>
                      <a:endParaRPr kumimoji="1" lang="en-US" altLang="ja-JP" sz="1000" b="0" i="0" u="none" strike="noStrike" kern="1200" cap="none" spc="0" normalizeH="0" baseline="0" noProof="0" dirty="0">
                        <a:ln>
                          <a:noFill/>
                        </a:ln>
                        <a:solidFill>
                          <a:srgbClr val="000000"/>
                        </a:solidFill>
                        <a:effectLst/>
                        <a:uLnTx/>
                        <a:uFillTx/>
                        <a:latin typeface="+mn-ea"/>
                        <a:ea typeface="+mn-ea"/>
                        <a:cs typeface="+mn-cs"/>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mn-cs"/>
                        </a:rPr>
                        <a:t>データレジストリ</a:t>
                      </a:r>
                      <a:r>
                        <a:rPr kumimoji="1" lang="ja-JP" altLang="en-US" sz="1000" b="0" i="0" u="none" strike="noStrike" kern="1200" cap="none" spc="0" normalizeH="0" baseline="0" noProof="0" dirty="0">
                          <a:ln>
                            <a:noFill/>
                          </a:ln>
                          <a:solidFill>
                            <a:prstClr val="black"/>
                          </a:solidFill>
                          <a:effectLst/>
                          <a:uLnTx/>
                          <a:uFillTx/>
                          <a:latin typeface="+mn-ea"/>
                          <a:ea typeface="+mn-ea"/>
                          <a:cs typeface="+mn-cs"/>
                        </a:rPr>
                        <a:t>（詳細は今後検討）</a:t>
                      </a:r>
                      <a:endParaRPr kumimoji="1" lang="en-US" altLang="ja-JP" sz="1000" b="0" i="0" u="none" strike="noStrike" kern="1200" cap="none" spc="0" normalizeH="0" baseline="0" noProof="0" dirty="0">
                        <a:ln>
                          <a:noFill/>
                        </a:ln>
                        <a:solidFill>
                          <a:srgbClr val="000000"/>
                        </a:solidFill>
                        <a:effectLst/>
                        <a:uLnTx/>
                        <a:uFillTx/>
                        <a:latin typeface="+mn-ea"/>
                        <a:ea typeface="+mn-ea"/>
                        <a:cs typeface="+mn-cs"/>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dirty="0">
                        <a:solidFill>
                          <a:schemeClr val="tx1"/>
                        </a:solidFill>
                        <a:latin typeface="+mn-ea"/>
                        <a:ea typeface="+mn-ea"/>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dirty="0">
                          <a:solidFill>
                            <a:schemeClr val="tx1"/>
                          </a:solidFill>
                          <a:latin typeface="+mn-ea"/>
                          <a:ea typeface="+mn-ea"/>
                        </a:rPr>
                        <a:t>分散的に法人で管理</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dirty="0">
                          <a:solidFill>
                            <a:schemeClr val="tx1"/>
                          </a:solidFill>
                          <a:latin typeface="+mn-ea"/>
                          <a:ea typeface="+mn-ea"/>
                        </a:rPr>
                        <a:t>（発行した証明書を自身のウォレットで管理）</a:t>
                      </a:r>
                      <a:endParaRPr kumimoji="1" lang="en-US" altLang="ja-JP" sz="900" b="0" dirty="0">
                        <a:solidFill>
                          <a:schemeClr val="tx1"/>
                        </a:solidFill>
                        <a:latin typeface="+mn-ea"/>
                        <a:ea typeface="+mn-ea"/>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4172958571"/>
                  </a:ext>
                </a:extLst>
              </a:tr>
              <a:tr h="339505">
                <a:tc>
                  <a:txBody>
                    <a:bodyPr/>
                    <a:lstStyle/>
                    <a:p>
                      <a:pPr algn="ctr" fontAlgn="ctr"/>
                      <a:r>
                        <a:rPr lang="en-US" altLang="ja-JP" sz="1000" b="1" i="0" u="none" strike="noStrike">
                          <a:solidFill>
                            <a:srgbClr val="000000"/>
                          </a:solidFill>
                          <a:effectLst/>
                          <a:latin typeface="+mn-ea"/>
                          <a:ea typeface="+mn-ea"/>
                        </a:rPr>
                        <a:t>12</a:t>
                      </a:r>
                      <a:endParaRPr lang="ja-JP" altLang="en-US" sz="1000" b="1" i="0" u="none" strike="noStrike" dirty="0">
                        <a:solidFill>
                          <a:srgbClr val="000000"/>
                        </a:solidFill>
                        <a:effectLst/>
                        <a:latin typeface="+mn-ea"/>
                        <a:ea typeface="+mn-ea"/>
                      </a:endParaRP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altLang="ja-JP" sz="1000" b="1" i="0" u="none" strike="noStrike" dirty="0">
                          <a:solidFill>
                            <a:srgbClr val="000000"/>
                          </a:solidFill>
                          <a:effectLst/>
                          <a:latin typeface="+mn-ea"/>
                          <a:ea typeface="+mn-ea"/>
                        </a:rPr>
                        <a:t>OP CIP</a:t>
                      </a:r>
                      <a:endParaRPr lang="ja-JP" altLang="en-US" sz="1000" b="1" i="0" u="none" strike="noStrike" dirty="0">
                        <a:solidFill>
                          <a:srgbClr val="000000"/>
                        </a:solidFill>
                        <a:effectLst/>
                        <a:latin typeface="+mn-ea"/>
                        <a:ea typeface="+mn-ea"/>
                      </a:endParaRP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a:ln>
                            <a:noFill/>
                          </a:ln>
                          <a:solidFill>
                            <a:srgbClr val="000000"/>
                          </a:solidFill>
                          <a:effectLst/>
                          <a:uLnTx/>
                          <a:uFillTx/>
                          <a:latin typeface="+mn-ea"/>
                          <a:ea typeface="+mn-ea"/>
                          <a:cs typeface="+mn-cs"/>
                        </a:rPr>
                        <a:t>検証可能な証明書の検証</a:t>
                      </a:r>
                      <a:endParaRPr kumimoji="1" lang="en-US" altLang="ja-JP" sz="1000" b="0" i="0" u="none" strike="noStrike" kern="1200" cap="none" spc="0" normalizeH="0" baseline="0" noProof="0" dirty="0">
                        <a:ln>
                          <a:noFill/>
                        </a:ln>
                        <a:solidFill>
                          <a:srgbClr val="000000"/>
                        </a:solidFill>
                        <a:effectLst/>
                        <a:uLnTx/>
                        <a:uFillTx/>
                        <a:latin typeface="+mn-ea"/>
                        <a:ea typeface="+mn-ea"/>
                        <a:cs typeface="+mn-cs"/>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00" b="0" i="0" u="none" strike="noStrike" kern="1200" cap="none" spc="0" normalizeH="0" baseline="0" noProof="0">
                          <a:ln>
                            <a:noFill/>
                          </a:ln>
                          <a:solidFill>
                            <a:srgbClr val="000000"/>
                          </a:solidFill>
                          <a:effectLst/>
                          <a:uLnTx/>
                          <a:uFillTx/>
                          <a:latin typeface="+mn-ea"/>
                          <a:ea typeface="+mn-ea"/>
                          <a:cs typeface="+mn-cs"/>
                        </a:rPr>
                        <a:t>メディアの</a:t>
                      </a:r>
                      <a:r>
                        <a:rPr lang="ja-JP" altLang="en-US" sz="1000" u="none" strike="noStrike" cap="none">
                          <a:solidFill>
                            <a:schemeClr val="tx1"/>
                          </a:solidFill>
                          <a:latin typeface="+mn-ea"/>
                          <a:ea typeface="+mn-ea"/>
                          <a:cs typeface="Arial"/>
                          <a:sym typeface="Arial"/>
                        </a:rPr>
                        <a:t>サイトプロファイル内</a:t>
                      </a:r>
                      <a:r>
                        <a:rPr kumimoji="1" lang="ja-JP" altLang="en-US" sz="1000" b="0" i="0" u="none" strike="noStrike" kern="1200" cap="none" spc="0" normalizeH="0" baseline="0" noProof="0">
                          <a:ln>
                            <a:noFill/>
                          </a:ln>
                          <a:solidFill>
                            <a:srgbClr val="000000"/>
                          </a:solidFill>
                          <a:effectLst/>
                          <a:uLnTx/>
                          <a:uFillTx/>
                          <a:latin typeface="+mn-ea"/>
                          <a:ea typeface="+mn-ea"/>
                          <a:cs typeface="+mn-cs"/>
                        </a:rPr>
                        <a:t>、広告</a:t>
                      </a:r>
                      <a:r>
                        <a:rPr kumimoji="1" lang="en-US" altLang="ja-JP" sz="1000" b="0" i="0" u="none" strike="noStrike" kern="1200" cap="none" spc="0" normalizeH="0" baseline="0" noProof="0">
                          <a:ln>
                            <a:noFill/>
                          </a:ln>
                          <a:solidFill>
                            <a:srgbClr val="000000"/>
                          </a:solidFill>
                          <a:effectLst/>
                          <a:uLnTx/>
                          <a:uFillTx/>
                          <a:latin typeface="+mn-ea"/>
                          <a:ea typeface="+mn-ea"/>
                          <a:cs typeface="+mn-cs"/>
                        </a:rPr>
                        <a:t>HTML</a:t>
                      </a:r>
                      <a:endParaRPr kumimoji="1" lang="en-US" altLang="ja-JP" sz="1000" b="0" i="0" u="none" strike="noStrike" kern="1200" cap="none" spc="0" normalizeH="0" baseline="0" noProof="0" dirty="0">
                        <a:ln>
                          <a:noFill/>
                        </a:ln>
                        <a:solidFill>
                          <a:srgbClr val="000000"/>
                        </a:solidFill>
                        <a:effectLst/>
                        <a:uLnTx/>
                        <a:uFillTx/>
                        <a:latin typeface="+mn-ea"/>
                        <a:ea typeface="+mn-ea"/>
                        <a:cs typeface="+mn-cs"/>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dirty="0">
                        <a:solidFill>
                          <a:schemeClr val="tx1"/>
                        </a:solidFill>
                        <a:latin typeface="+mn-ea"/>
                        <a:ea typeface="+mn-ea"/>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dirty="0">
                          <a:solidFill>
                            <a:schemeClr val="tx1"/>
                          </a:solidFill>
                          <a:latin typeface="+mn-ea"/>
                          <a:ea typeface="+mn-ea"/>
                        </a:rPr>
                        <a:t>不要</a:t>
                      </a:r>
                      <a:endParaRPr kumimoji="1" lang="en-US" altLang="ja-JP" sz="1050" b="1" dirty="0">
                        <a:solidFill>
                          <a:schemeClr val="tx1"/>
                        </a:solidFill>
                        <a:latin typeface="+mn-ea"/>
                        <a:ea typeface="+mn-ea"/>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dirty="0">
                          <a:solidFill>
                            <a:schemeClr val="tx1"/>
                          </a:solidFill>
                          <a:latin typeface="+mn-ea"/>
                          <a:ea typeface="+mn-ea"/>
                        </a:rPr>
                        <a:t>（流通しても問題ないため）</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748374336"/>
                  </a:ext>
                </a:extLst>
              </a:tr>
            </a:tbl>
          </a:graphicData>
        </a:graphic>
      </p:graphicFrame>
      <p:sp>
        <p:nvSpPr>
          <p:cNvPr id="26" name="テキスト プレースホルダー 2">
            <a:extLst>
              <a:ext uri="{FF2B5EF4-FFF2-40B4-BE49-F238E27FC236}">
                <a16:creationId xmlns:a16="http://schemas.microsoft.com/office/drawing/2014/main" id="{BD001B2F-2862-F12D-A65E-A44CEAFAED1A}"/>
              </a:ext>
            </a:extLst>
          </p:cNvPr>
          <p:cNvSpPr>
            <a:spLocks noGrp="1"/>
          </p:cNvSpPr>
          <p:nvPr>
            <p:ph type="body" sz="quarter" idx="10"/>
          </p:nvPr>
        </p:nvSpPr>
        <p:spPr>
          <a:xfrm>
            <a:off x="273050" y="188913"/>
            <a:ext cx="7848600" cy="161583"/>
          </a:xfrm>
        </p:spPr>
        <p:txBody>
          <a:bodyPr/>
          <a:lstStyle/>
          <a:p>
            <a:r>
              <a:rPr lang="en-US" altLang="ja-JP" dirty="0"/>
              <a:t>5</a:t>
            </a:r>
            <a:r>
              <a:rPr lang="en-US" altLang="ja-JP" sz="1050" dirty="0"/>
              <a:t>.</a:t>
            </a:r>
            <a:r>
              <a:rPr lang="ja-JP" altLang="en-US" dirty="0"/>
              <a:t> 実証事業</a:t>
            </a:r>
            <a:r>
              <a:rPr lang="en-US" altLang="ja-JP" dirty="0"/>
              <a:t>‐</a:t>
            </a:r>
            <a:r>
              <a:rPr lang="ja-JP" altLang="en-US" sz="1050" dirty="0"/>
              <a:t>実装要件</a:t>
            </a:r>
            <a:r>
              <a:rPr lang="ja-JP" altLang="en-US" dirty="0"/>
              <a:t>、</a:t>
            </a:r>
            <a:r>
              <a:rPr lang="ja-JP" altLang="en-US" sz="1050" dirty="0"/>
              <a:t>実装</a:t>
            </a:r>
            <a:r>
              <a:rPr lang="ja-JP" altLang="en-US" dirty="0"/>
              <a:t>規格・</a:t>
            </a:r>
            <a:r>
              <a:rPr lang="ja-JP" altLang="en-US" sz="1050" dirty="0"/>
              <a:t>アーキテクチャ　</a:t>
            </a:r>
          </a:p>
        </p:txBody>
      </p:sp>
      <p:sp>
        <p:nvSpPr>
          <p:cNvPr id="20" name="二等辺三角形 19">
            <a:extLst>
              <a:ext uri="{FF2B5EF4-FFF2-40B4-BE49-F238E27FC236}">
                <a16:creationId xmlns:a16="http://schemas.microsoft.com/office/drawing/2014/main" id="{E714D0A5-20D7-F426-447C-947D490656A1}"/>
              </a:ext>
            </a:extLst>
          </p:cNvPr>
          <p:cNvSpPr/>
          <p:nvPr/>
        </p:nvSpPr>
        <p:spPr>
          <a:xfrm rot="5400000">
            <a:off x="4194309" y="3817617"/>
            <a:ext cx="5069800" cy="211208"/>
          </a:xfrm>
          <a:prstGeom prst="triangle">
            <a:avLst/>
          </a:prstGeom>
          <a:solidFill>
            <a:schemeClr val="bg1">
              <a:lumMod val="75000"/>
            </a:schemeClr>
          </a:solidFill>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endParaRPr kumimoji="1" lang="ja-JP" altLang="en-US" dirty="0"/>
          </a:p>
        </p:txBody>
      </p:sp>
      <p:sp>
        <p:nvSpPr>
          <p:cNvPr id="3" name="正方形/長方形 2">
            <a:extLst>
              <a:ext uri="{FF2B5EF4-FFF2-40B4-BE49-F238E27FC236}">
                <a16:creationId xmlns:a16="http://schemas.microsoft.com/office/drawing/2014/main" id="{6FE3E1A1-C2CB-EFF8-58E1-912D242037EC}"/>
              </a:ext>
            </a:extLst>
          </p:cNvPr>
          <p:cNvSpPr/>
          <p:nvPr/>
        </p:nvSpPr>
        <p:spPr>
          <a:xfrm>
            <a:off x="8198601" y="604014"/>
            <a:ext cx="658678" cy="144758"/>
          </a:xfrm>
          <a:prstGeom prst="rect">
            <a:avLst/>
          </a:prstGeom>
          <a:solidFill>
            <a:schemeClr val="accent5">
              <a:lumMod val="20000"/>
              <a:lumOff val="80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en-US" altLang="ja-JP" sz="1050" dirty="0"/>
              <a:t>A</a:t>
            </a:r>
            <a:r>
              <a:rPr kumimoji="1" lang="ja-JP" altLang="en-US" sz="1050" dirty="0"/>
              <a:t>類型</a:t>
            </a:r>
          </a:p>
        </p:txBody>
      </p:sp>
      <p:sp>
        <p:nvSpPr>
          <p:cNvPr id="4" name="正方形/長方形 3">
            <a:extLst>
              <a:ext uri="{FF2B5EF4-FFF2-40B4-BE49-F238E27FC236}">
                <a16:creationId xmlns:a16="http://schemas.microsoft.com/office/drawing/2014/main" id="{3A2445E8-D12B-0ED1-3BFC-265F9D90D058}"/>
              </a:ext>
            </a:extLst>
          </p:cNvPr>
          <p:cNvSpPr/>
          <p:nvPr/>
        </p:nvSpPr>
        <p:spPr>
          <a:xfrm>
            <a:off x="8973651" y="604014"/>
            <a:ext cx="658678" cy="144758"/>
          </a:xfrm>
          <a:prstGeom prst="rect">
            <a:avLst/>
          </a:prstGeom>
          <a:solidFill>
            <a:schemeClr val="bg1">
              <a:lumMod val="85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t>B</a:t>
            </a:r>
            <a:r>
              <a:rPr kumimoji="1" lang="ja-JP" altLang="en-US" sz="1050" dirty="0"/>
              <a:t>類型</a:t>
            </a:r>
          </a:p>
        </p:txBody>
      </p:sp>
    </p:spTree>
    <p:extLst>
      <p:ext uri="{BB962C8B-B14F-4D97-AF65-F5344CB8AC3E}">
        <p14:creationId xmlns:p14="http://schemas.microsoft.com/office/powerpoint/2010/main" val="5985357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E448E4A0-798D-2DBA-FCF0-CB06BC797590}"/>
              </a:ext>
            </a:extLst>
          </p:cNvPr>
          <p:cNvGraphicFramePr>
            <a:graphicFrameLocks noChangeAspect="1"/>
          </p:cNvGraphicFramePr>
          <p:nvPr>
            <p:custDataLst>
              <p:tags r:id="rId1"/>
            </p:custDataLst>
            <p:extLst>
              <p:ext uri="{D42A27DB-BD31-4B8C-83A1-F6EECF244321}">
                <p14:modId xmlns:p14="http://schemas.microsoft.com/office/powerpoint/2010/main" val="21035848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2" imgH="623" progId="TCLayout.ActiveDocument.1">
                  <p:embed/>
                </p:oleObj>
              </mc:Choice>
              <mc:Fallback>
                <p:oleObj name="think-cell スライド" r:id="rId3" imgW="622" imgH="623" progId="TCLayout.ActiveDocument.1">
                  <p:embed/>
                  <p:pic>
                    <p:nvPicPr>
                      <p:cNvPr id="5" name="think-cell data - do not delete" hidden="1">
                        <a:extLst>
                          <a:ext uri="{FF2B5EF4-FFF2-40B4-BE49-F238E27FC236}">
                            <a16:creationId xmlns:a16="http://schemas.microsoft.com/office/drawing/2014/main" id="{E448E4A0-798D-2DBA-FCF0-CB06BC79759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FA8687B3-B86E-6785-FD38-3F1F8ECBECCE}"/>
              </a:ext>
            </a:extLst>
          </p:cNvPr>
          <p:cNvSpPr>
            <a:spLocks noGrp="1"/>
          </p:cNvSpPr>
          <p:nvPr>
            <p:ph type="title"/>
          </p:nvPr>
        </p:nvSpPr>
        <p:spPr/>
        <p:txBody>
          <a:bodyPr vert="horz"/>
          <a:lstStyle/>
          <a:p>
            <a:r>
              <a:rPr kumimoji="1" lang="en-US" altLang="ja-JP" dirty="0"/>
              <a:t>5.1.2. </a:t>
            </a:r>
            <a:r>
              <a:rPr kumimoji="1" lang="ja-JP" altLang="en-US" dirty="0"/>
              <a:t>実装要件</a:t>
            </a:r>
            <a:r>
              <a:rPr kumimoji="1" lang="en-US" altLang="ja-JP" dirty="0"/>
              <a:t>‐</a:t>
            </a:r>
            <a:r>
              <a:rPr kumimoji="1" lang="ja-JP" altLang="en-US" dirty="0"/>
              <a:t>合意形成・トレースの考え方（</a:t>
            </a:r>
            <a:r>
              <a:rPr kumimoji="1" lang="en-US" altLang="ja-JP" dirty="0"/>
              <a:t>1/2</a:t>
            </a:r>
            <a:r>
              <a:rPr kumimoji="1" lang="ja-JP" altLang="en-US" dirty="0"/>
              <a:t>）</a:t>
            </a:r>
          </a:p>
        </p:txBody>
      </p:sp>
      <p:graphicFrame>
        <p:nvGraphicFramePr>
          <p:cNvPr id="4" name="表 3">
            <a:extLst>
              <a:ext uri="{FF2B5EF4-FFF2-40B4-BE49-F238E27FC236}">
                <a16:creationId xmlns:a16="http://schemas.microsoft.com/office/drawing/2014/main" id="{91834FE5-989B-2BB4-8E7D-696EF5C30100}"/>
              </a:ext>
            </a:extLst>
          </p:cNvPr>
          <p:cNvGraphicFramePr>
            <a:graphicFrameLocks noGrp="1"/>
          </p:cNvGraphicFramePr>
          <p:nvPr>
            <p:extLst>
              <p:ext uri="{D42A27DB-BD31-4B8C-83A1-F6EECF244321}">
                <p14:modId xmlns:p14="http://schemas.microsoft.com/office/powerpoint/2010/main" val="250894669"/>
              </p:ext>
            </p:extLst>
          </p:nvPr>
        </p:nvGraphicFramePr>
        <p:xfrm>
          <a:off x="273050" y="908050"/>
          <a:ext cx="9359901" cy="4906800"/>
        </p:xfrm>
        <a:graphic>
          <a:graphicData uri="http://schemas.openxmlformats.org/drawingml/2006/table">
            <a:tbl>
              <a:tblPr/>
              <a:tblGrid>
                <a:gridCol w="277607">
                  <a:extLst>
                    <a:ext uri="{9D8B030D-6E8A-4147-A177-3AD203B41FA5}">
                      <a16:colId xmlns:a16="http://schemas.microsoft.com/office/drawing/2014/main" val="2285314628"/>
                    </a:ext>
                  </a:extLst>
                </a:gridCol>
                <a:gridCol w="820943">
                  <a:extLst>
                    <a:ext uri="{9D8B030D-6E8A-4147-A177-3AD203B41FA5}">
                      <a16:colId xmlns:a16="http://schemas.microsoft.com/office/drawing/2014/main" val="2198383193"/>
                    </a:ext>
                  </a:extLst>
                </a:gridCol>
                <a:gridCol w="1878676">
                  <a:extLst>
                    <a:ext uri="{9D8B030D-6E8A-4147-A177-3AD203B41FA5}">
                      <a16:colId xmlns:a16="http://schemas.microsoft.com/office/drawing/2014/main" val="3050444302"/>
                    </a:ext>
                  </a:extLst>
                </a:gridCol>
                <a:gridCol w="1537855">
                  <a:extLst>
                    <a:ext uri="{9D8B030D-6E8A-4147-A177-3AD203B41FA5}">
                      <a16:colId xmlns:a16="http://schemas.microsoft.com/office/drawing/2014/main" val="217247273"/>
                    </a:ext>
                  </a:extLst>
                </a:gridCol>
                <a:gridCol w="1596044">
                  <a:extLst>
                    <a:ext uri="{9D8B030D-6E8A-4147-A177-3AD203B41FA5}">
                      <a16:colId xmlns:a16="http://schemas.microsoft.com/office/drawing/2014/main" val="3654299738"/>
                    </a:ext>
                  </a:extLst>
                </a:gridCol>
                <a:gridCol w="1654232">
                  <a:extLst>
                    <a:ext uri="{9D8B030D-6E8A-4147-A177-3AD203B41FA5}">
                      <a16:colId xmlns:a16="http://schemas.microsoft.com/office/drawing/2014/main" val="2141297974"/>
                    </a:ext>
                  </a:extLst>
                </a:gridCol>
                <a:gridCol w="1594544">
                  <a:extLst>
                    <a:ext uri="{9D8B030D-6E8A-4147-A177-3AD203B41FA5}">
                      <a16:colId xmlns:a16="http://schemas.microsoft.com/office/drawing/2014/main" val="10189191"/>
                    </a:ext>
                  </a:extLst>
                </a:gridCol>
              </a:tblGrid>
              <a:tr h="207316">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en-US" altLang="ja-JP" sz="1000" b="1" i="0" u="none" strike="noStrike" dirty="0">
                          <a:solidFill>
                            <a:schemeClr val="bg1"/>
                          </a:solidFill>
                          <a:effectLst/>
                          <a:latin typeface="+mn-ea"/>
                          <a:ea typeface="+mn-ea"/>
                        </a:rPr>
                        <a:t>No.</a:t>
                      </a:r>
                      <a:endParaRPr lang="ja-JP" altLang="en-US" sz="1000" b="1" i="0" u="none" strike="noStrike" dirty="0">
                        <a:solidFill>
                          <a:schemeClr val="bg1"/>
                        </a:solidFill>
                        <a:effectLst/>
                        <a:latin typeface="+mn-ea"/>
                        <a:ea typeface="+mn-ea"/>
                      </a:endParaRPr>
                    </a:p>
                  </a:txBody>
                  <a:tcPr marL="36000" marR="36000" marT="36000" marB="36000" anchor="ctr">
                    <a:lnL w="12700" cmpd="sng">
                      <a:solidFill>
                        <a:srgbClr val="FFFFFF"/>
                      </a:solidFill>
                    </a:lnL>
                    <a:lnR w="12700" cmpd="sng">
                      <a:solidFill>
                        <a:srgbClr val="FFFFFF"/>
                      </a:solidFill>
                    </a:lnR>
                    <a:lnT w="12700" cmpd="sng">
                      <a:solidFill>
                        <a:srgbClr val="FFFFFF"/>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ja-JP" altLang="en-US" sz="1000" b="1" u="none" strike="noStrike" dirty="0">
                          <a:solidFill>
                            <a:schemeClr val="bg1"/>
                          </a:solidFill>
                          <a:effectLst/>
                          <a:latin typeface="+mn-ea"/>
                          <a:ea typeface="+mn-ea"/>
                        </a:rPr>
                        <a:t>代表機関</a:t>
                      </a:r>
                      <a:endParaRPr lang="ja-JP" altLang="en-US" sz="1000" b="1" i="0" u="none" strike="noStrike" dirty="0">
                        <a:solidFill>
                          <a:schemeClr val="bg1"/>
                        </a:solidFill>
                        <a:effectLst/>
                        <a:latin typeface="+mn-ea"/>
                        <a:ea typeface="+mn-ea"/>
                      </a:endParaRPr>
                    </a:p>
                  </a:txBody>
                  <a:tcPr marL="36000" marR="36000" marT="36000" marB="36000" anchor="ctr">
                    <a:lnL w="12700" cmpd="sng">
                      <a:solidFill>
                        <a:srgbClr val="FFFFFF"/>
                      </a:solidFill>
                    </a:lnL>
                    <a:lnR w="12700" cmpd="sng">
                      <a:solidFill>
                        <a:srgbClr val="FFFFFF"/>
                      </a:solidFill>
                    </a:lnR>
                    <a:lnT w="12700" cmpd="sng">
                      <a:solidFill>
                        <a:srgbClr val="FFFFFF"/>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ja-JP" altLang="en-US" sz="1000" b="1" i="0" u="none" strike="noStrike" dirty="0">
                          <a:solidFill>
                            <a:schemeClr val="bg1"/>
                          </a:solidFill>
                          <a:effectLst/>
                          <a:latin typeface="+mn-ea"/>
                          <a:ea typeface="+mn-ea"/>
                        </a:rPr>
                        <a:t>合意の主体</a:t>
                      </a:r>
                    </a:p>
                  </a:txBody>
                  <a:tcPr marL="36000" marR="36000" marT="36000" marB="36000" anchor="ctr">
                    <a:lnL w="12700" cmpd="sng">
                      <a:solidFill>
                        <a:srgbClr val="FFFFFF"/>
                      </a:solidFill>
                    </a:lnL>
                    <a:lnR w="12700" cmpd="sng">
                      <a:solidFill>
                        <a:srgbClr val="FFFFFF"/>
                      </a:solidFill>
                    </a:lnR>
                    <a:lnT w="12700" cmpd="sng">
                      <a:solidFill>
                        <a:srgbClr val="FFFFFF"/>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ja-JP" altLang="en-US" sz="1000" b="1" i="0" u="none" strike="noStrike" dirty="0">
                          <a:solidFill>
                            <a:schemeClr val="bg1"/>
                          </a:solidFill>
                          <a:effectLst/>
                          <a:latin typeface="+mn-ea"/>
                          <a:ea typeface="+mn-ea"/>
                        </a:rPr>
                        <a:t>合意の対象</a:t>
                      </a:r>
                    </a:p>
                  </a:txBody>
                  <a:tcPr marL="36000" marR="36000" marT="36000" marB="36000" anchor="ctr">
                    <a:lnL w="12700" cmpd="sng">
                      <a:solidFill>
                        <a:srgbClr val="FFFFFF"/>
                      </a:solidFill>
                    </a:lnL>
                    <a:lnR w="12700" cmpd="sng">
                      <a:solidFill>
                        <a:srgbClr val="FFFFFF"/>
                      </a:solidFill>
                    </a:lnR>
                    <a:lnT w="12700" cmpd="sng">
                      <a:solidFill>
                        <a:srgbClr val="FFFFFF"/>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ja-JP" altLang="en-US" sz="1000" b="1" i="0" u="none" strike="noStrike" dirty="0">
                          <a:solidFill>
                            <a:schemeClr val="bg1"/>
                          </a:solidFill>
                          <a:effectLst/>
                          <a:latin typeface="+mn-ea"/>
                          <a:ea typeface="+mn-ea"/>
                        </a:rPr>
                        <a:t>合意の取消</a:t>
                      </a:r>
                    </a:p>
                  </a:txBody>
                  <a:tcPr marL="36000" marR="36000" marT="36000" marB="36000" anchor="ctr">
                    <a:lnL w="12700" cmpd="sng">
                      <a:solidFill>
                        <a:srgbClr val="FFFFFF"/>
                      </a:solidFill>
                    </a:lnL>
                    <a:lnR w="12700" cmpd="sng">
                      <a:solidFill>
                        <a:srgbClr val="FFFFFF"/>
                      </a:solidFill>
                    </a:lnR>
                    <a:lnT w="12700" cmpd="sng">
                      <a:solidFill>
                        <a:srgbClr val="FFFFFF"/>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ja-JP" altLang="en-US" sz="1000" b="1" i="0" u="none" strike="noStrike" dirty="0">
                          <a:solidFill>
                            <a:schemeClr val="bg1"/>
                          </a:solidFill>
                          <a:effectLst/>
                          <a:latin typeface="+mn-ea"/>
                          <a:ea typeface="+mn-ea"/>
                        </a:rPr>
                        <a:t>トレースの対象</a:t>
                      </a:r>
                    </a:p>
                  </a:txBody>
                  <a:tcPr marL="36000" marR="36000" marT="36000" marB="36000" anchor="ctr">
                    <a:lnL w="12700" cmpd="sng">
                      <a:solidFill>
                        <a:srgbClr val="FFFFFF"/>
                      </a:solidFill>
                    </a:lnL>
                    <a:lnR w="12700" cmpd="sng">
                      <a:solidFill>
                        <a:srgbClr val="FFFFFF"/>
                      </a:solidFill>
                    </a:lnR>
                    <a:lnT w="12700" cmpd="sng">
                      <a:solidFill>
                        <a:srgbClr val="FFFFFF"/>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ja-JP" altLang="en-US" sz="1000" b="1" i="0" u="none" strike="noStrike" dirty="0">
                          <a:solidFill>
                            <a:schemeClr val="bg1"/>
                          </a:solidFill>
                          <a:effectLst/>
                          <a:latin typeface="+mn-ea"/>
                          <a:ea typeface="+mn-ea"/>
                        </a:rPr>
                        <a:t>トレースの方法</a:t>
                      </a: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78677057"/>
                  </a:ext>
                </a:extLst>
              </a:tr>
              <a:tr h="242434">
                <a:tc rowSpan="3">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en-US" sz="1000" b="1" i="0" u="none" strike="noStrike" dirty="0">
                          <a:solidFill>
                            <a:srgbClr val="000000"/>
                          </a:solidFill>
                          <a:effectLst/>
                          <a:latin typeface="+mn-ea"/>
                          <a:ea typeface="+mn-ea"/>
                        </a:rPr>
                        <a:t>1</a:t>
                      </a: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rowSpan="3">
                  <a:txBody>
                    <a:bodyPr/>
                    <a:lstStyle/>
                    <a:p>
                      <a:pPr algn="ctr" defTabSz="896938" fontAlgn="ctr"/>
                      <a:r>
                        <a:rPr lang="en-US" sz="1000" b="1" u="none" strike="noStrike" dirty="0">
                          <a:effectLst/>
                          <a:latin typeface="+mn-ea"/>
                          <a:ea typeface="+mn-ea"/>
                        </a:rPr>
                        <a:t>DataSign</a:t>
                      </a:r>
                      <a:endParaRPr lang="en-US" sz="1000" b="1" i="0" u="none" strike="noStrike" dirty="0">
                        <a:solidFill>
                          <a:srgbClr val="000000"/>
                        </a:solidFill>
                        <a:effectLst/>
                        <a:latin typeface="+mn-ea"/>
                        <a:ea typeface="+mn-ea"/>
                      </a:endParaRP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l" defTabSz="990564"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mn-ea"/>
                          <a:ea typeface="+mn-ea"/>
                          <a:cs typeface="+mn-cs"/>
                        </a:rPr>
                        <a:t>証明書発行者と証明書</a:t>
                      </a:r>
                      <a:endParaRPr kumimoji="1" lang="en-US" altLang="ja-JP" sz="1000" b="0" i="0" u="none" strike="noStrike" kern="1200" cap="none" spc="0" normalizeH="0" baseline="0" noProof="0" dirty="0">
                        <a:ln>
                          <a:noFill/>
                        </a:ln>
                        <a:solidFill>
                          <a:prstClr val="black"/>
                        </a:solidFill>
                        <a:effectLst/>
                        <a:uLnTx/>
                        <a:uFillTx/>
                        <a:latin typeface="+mn-ea"/>
                        <a:ea typeface="+mn-ea"/>
                        <a:cs typeface="+mn-cs"/>
                      </a:endParaRPr>
                    </a:p>
                    <a:p>
                      <a:pPr marL="0" marR="0" lvl="0" indent="0" algn="l" defTabSz="990564"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mn-ea"/>
                          <a:ea typeface="+mn-ea"/>
                          <a:cs typeface="+mn-cs"/>
                        </a:rPr>
                        <a:t>保有者の間</a:t>
                      </a: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rtl="0">
                        <a:spcBef>
                          <a:spcPts val="0"/>
                        </a:spcBef>
                        <a:spcAft>
                          <a:spcPts val="0"/>
                        </a:spcAft>
                        <a:buNone/>
                      </a:pPr>
                      <a:r>
                        <a:rPr lang="ja-JP" altLang="en-US" sz="1000">
                          <a:solidFill>
                            <a:schemeClr val="tx1"/>
                          </a:solidFill>
                          <a:latin typeface="+mn-ea"/>
                          <a:ea typeface="+mn-ea"/>
                        </a:rPr>
                        <a:t>属性情報・資格情報の取得</a:t>
                      </a:r>
                      <a:endParaRPr lang="ja-JP" altLang="en-US" sz="1000" dirty="0">
                        <a:solidFill>
                          <a:schemeClr val="tx1"/>
                        </a:solidFill>
                        <a:latin typeface="+mn-ea"/>
                        <a:ea typeface="+mn-ea"/>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marL="0" marR="0" lvl="0" indent="0" algn="l" defTabSz="990564"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mn-ea"/>
                          <a:ea typeface="+mn-ea"/>
                          <a:cs typeface="+mn-cs"/>
                        </a:rPr>
                        <a:t>可能</a:t>
                      </a:r>
                    </a:p>
                    <a:p>
                      <a:pPr marL="0" marR="0" lvl="0" indent="0" algn="l" defTabSz="990564"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mn-ea"/>
                          <a:ea typeface="+mn-ea"/>
                          <a:cs typeface="+mn-cs"/>
                        </a:rPr>
                        <a:t>（</a:t>
                      </a:r>
                      <a:r>
                        <a:rPr kumimoji="1" lang="en-US" altLang="ja-JP" sz="1000" b="0" i="0" u="none" strike="noStrike" kern="1200" cap="none" spc="0" normalizeH="0" baseline="0" noProof="0" dirty="0">
                          <a:ln>
                            <a:noFill/>
                          </a:ln>
                          <a:solidFill>
                            <a:prstClr val="black"/>
                          </a:solidFill>
                          <a:effectLst/>
                          <a:uLnTx/>
                          <a:uFillTx/>
                          <a:latin typeface="+mn-ea"/>
                          <a:ea typeface="+mn-ea"/>
                          <a:cs typeface="+mn-cs"/>
                        </a:rPr>
                        <a:t>Wallet</a:t>
                      </a:r>
                      <a:r>
                        <a:rPr kumimoji="1" lang="ja-JP" altLang="en-US" sz="1000" b="0" i="0" u="none" strike="noStrike" kern="1200" cap="none" spc="0" normalizeH="0" baseline="0" noProof="0" dirty="0">
                          <a:ln>
                            <a:noFill/>
                          </a:ln>
                          <a:solidFill>
                            <a:prstClr val="black"/>
                          </a:solidFill>
                          <a:effectLst/>
                          <a:uLnTx/>
                          <a:uFillTx/>
                          <a:latin typeface="+mn-ea"/>
                          <a:ea typeface="+mn-ea"/>
                          <a:cs typeface="+mn-cs"/>
                        </a:rPr>
                        <a:t>からクレデンシャルの削除）</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marL="0" marR="0" lvl="0" indent="0" algn="l" defTabSz="990564"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mn-ea"/>
                          <a:ea typeface="+mn-ea"/>
                          <a:cs typeface="+mn-cs"/>
                        </a:rPr>
                        <a:t>履行された左記の合意</a:t>
                      </a:r>
                      <a:endParaRPr kumimoji="1" lang="ja-JP" altLang="en-US" sz="1000" b="0" i="0" u="none" strike="noStrike" kern="1200" cap="none" spc="0" normalizeH="0" baseline="0" noProof="0" dirty="0">
                        <a:ln>
                          <a:noFill/>
                        </a:ln>
                        <a:solidFill>
                          <a:prstClr val="black"/>
                        </a:solidFill>
                        <a:effectLst/>
                        <a:uLnTx/>
                        <a:uFillTx/>
                        <a:latin typeface="+mn-ea"/>
                        <a:ea typeface="+mn-ea"/>
                        <a:cs typeface="+mn-cs"/>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marL="0" marR="0" lvl="0" indent="0" algn="l" defTabSz="990564"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a:ln>
                            <a:noFill/>
                          </a:ln>
                          <a:solidFill>
                            <a:prstClr val="black"/>
                          </a:solidFill>
                          <a:effectLst/>
                          <a:uLnTx/>
                          <a:uFillTx/>
                          <a:latin typeface="+mn-ea"/>
                          <a:ea typeface="+mn-ea"/>
                          <a:cs typeface="+mn-cs"/>
                        </a:rPr>
                        <a:t>Wallet</a:t>
                      </a:r>
                      <a:r>
                        <a:rPr kumimoji="1" lang="ja-JP" altLang="en-US" sz="1000" b="0" i="0" u="none" strike="noStrike" kern="1200" cap="none" spc="0" normalizeH="0" baseline="0" noProof="0">
                          <a:ln>
                            <a:noFill/>
                          </a:ln>
                          <a:solidFill>
                            <a:prstClr val="black"/>
                          </a:solidFill>
                          <a:effectLst/>
                          <a:uLnTx/>
                          <a:uFillTx/>
                          <a:latin typeface="+mn-ea"/>
                          <a:ea typeface="+mn-ea"/>
                          <a:cs typeface="+mn-cs"/>
                        </a:rPr>
                        <a:t>内の</a:t>
                      </a:r>
                      <a:endParaRPr kumimoji="1" lang="en-US" altLang="ja-JP" sz="1000" b="0" i="0" u="none" strike="noStrike" kern="1200" cap="none" spc="0" normalizeH="0" baseline="0" noProof="0">
                        <a:ln>
                          <a:noFill/>
                        </a:ln>
                        <a:solidFill>
                          <a:prstClr val="black"/>
                        </a:solidFill>
                        <a:effectLst/>
                        <a:uLnTx/>
                        <a:uFillTx/>
                        <a:latin typeface="+mn-ea"/>
                        <a:ea typeface="+mn-ea"/>
                        <a:cs typeface="+mn-cs"/>
                      </a:endParaRPr>
                    </a:p>
                    <a:p>
                      <a:pPr marL="0" marR="0" lvl="0" indent="0" algn="l" defTabSz="990564"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mn-ea"/>
                          <a:ea typeface="+mn-ea"/>
                          <a:cs typeface="+mn-cs"/>
                        </a:rPr>
                        <a:t>証明書として照会</a:t>
                      </a:r>
                      <a:endParaRPr kumimoji="1" lang="ja-JP" altLang="en-US" sz="1000" b="0" i="0" u="none" strike="noStrike" kern="1200" cap="none" spc="0" normalizeH="0" baseline="0" noProof="0" dirty="0">
                        <a:ln>
                          <a:noFill/>
                        </a:ln>
                        <a:solidFill>
                          <a:prstClr val="black"/>
                        </a:solidFill>
                        <a:effectLst/>
                        <a:uLnTx/>
                        <a:uFillTx/>
                        <a:latin typeface="+mn-ea"/>
                        <a:ea typeface="+mn-ea"/>
                        <a:cs typeface="+mn-cs"/>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562223151"/>
                  </a:ext>
                </a:extLst>
              </a:tr>
              <a:tr h="0">
                <a:tc vMerge="1">
                  <a:txBody>
                    <a:bodyPr/>
                    <a:lstStyle/>
                    <a:p>
                      <a:pPr algn="ctr" fontAlgn="ctr"/>
                      <a:endParaRPr lang="en-US" sz="1000" b="1"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vMerge="1">
                  <a:txBody>
                    <a:bodyPr/>
                    <a:lstStyle/>
                    <a:p>
                      <a:pPr algn="ctr" fontAlgn="ctr"/>
                      <a:endParaRPr lang="en-US" sz="1000" b="1" i="0" u="none" strike="noStrike" dirty="0">
                        <a:solidFill>
                          <a:srgbClr val="000000"/>
                        </a:solidFill>
                        <a:effectLst/>
                        <a:latin typeface="+mn-ea"/>
                        <a:ea typeface="+mn-ea"/>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l" defTabSz="990564"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mn-ea"/>
                          <a:ea typeface="+mn-ea"/>
                          <a:cs typeface="+mn-cs"/>
                        </a:rPr>
                        <a:t>エンドユーザーと</a:t>
                      </a:r>
                      <a:r>
                        <a:rPr kumimoji="1" lang="en-US" altLang="ja-JP" sz="1000" b="0" i="0" u="none" strike="noStrike" kern="1200" cap="none" spc="0" normalizeH="0" baseline="0" noProof="0" dirty="0">
                          <a:ln>
                            <a:noFill/>
                          </a:ln>
                          <a:solidFill>
                            <a:prstClr val="black"/>
                          </a:solidFill>
                          <a:effectLst/>
                          <a:uLnTx/>
                          <a:uFillTx/>
                          <a:latin typeface="+mn-ea"/>
                          <a:ea typeface="+mn-ea"/>
                          <a:cs typeface="+mn-cs"/>
                        </a:rPr>
                        <a:t>OWND Messenger</a:t>
                      </a:r>
                      <a:endParaRPr kumimoji="1" lang="ja-JP" altLang="en-US" sz="1000" b="0" i="0" u="none" strike="noStrike" kern="1200" cap="none" spc="0" normalizeH="0" baseline="0" noProof="0" dirty="0">
                        <a:ln>
                          <a:noFill/>
                        </a:ln>
                        <a:solidFill>
                          <a:prstClr val="black"/>
                        </a:solidFill>
                        <a:effectLst/>
                        <a:uLnTx/>
                        <a:uFillTx/>
                        <a:latin typeface="+mn-ea"/>
                        <a:ea typeface="+mn-ea"/>
                        <a:cs typeface="+mn-cs"/>
                      </a:endParaRP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defTabSz="990564" rtl="0" eaLnBrk="1" fontAlgn="auto" latinLnBrk="0" hangingPunct="1">
                        <a:lnSpc>
                          <a:spcPct val="100000"/>
                        </a:lnSpc>
                        <a:spcBef>
                          <a:spcPts val="0"/>
                        </a:spcBef>
                        <a:spcAft>
                          <a:spcPts val="0"/>
                        </a:spcAft>
                        <a:buClr>
                          <a:prstClr val="black"/>
                        </a:buClr>
                        <a:buSzTx/>
                        <a:buFont typeface="Arial"/>
                        <a:buNone/>
                        <a:tabLst/>
                        <a:defRPr/>
                      </a:pPr>
                      <a:r>
                        <a:rPr kumimoji="1" lang="ja-JP" altLang="en-US" sz="1000" b="0" i="0" u="none" strike="noStrike" kern="1200" cap="none" spc="0" normalizeH="0" baseline="0" noProof="0">
                          <a:ln>
                            <a:noFill/>
                          </a:ln>
                          <a:solidFill>
                            <a:prstClr val="black"/>
                          </a:solidFill>
                          <a:effectLst/>
                          <a:uLnTx/>
                          <a:uFillTx/>
                          <a:latin typeface="+mn-ea"/>
                          <a:ea typeface="+mn-ea"/>
                          <a:cs typeface="+mn-cs"/>
                        </a:rPr>
                        <a:t>属性・資格情報の証明</a:t>
                      </a:r>
                      <a:endParaRPr kumimoji="1" lang="ja-JP" altLang="en-US" sz="1000" b="0" i="0" u="none" strike="noStrike" kern="1200" cap="none" spc="0" normalizeH="0" baseline="0" noProof="0" dirty="0">
                        <a:ln>
                          <a:noFill/>
                        </a:ln>
                        <a:solidFill>
                          <a:prstClr val="black"/>
                        </a:solidFill>
                        <a:effectLst/>
                        <a:uLnTx/>
                        <a:uFillTx/>
                        <a:latin typeface="+mn-ea"/>
                        <a:ea typeface="+mn-ea"/>
                        <a:cs typeface="+mn-cs"/>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defTabSz="990564"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mn-ea"/>
                          <a:ea typeface="+mn-ea"/>
                          <a:cs typeface="+mn-cs"/>
                        </a:rPr>
                        <a:t>可能</a:t>
                      </a:r>
                      <a:endParaRPr kumimoji="1" lang="ja-JP" altLang="en-US" sz="1000" b="0" i="0" u="none" strike="noStrike" kern="1200" cap="none" spc="0" normalizeH="0" baseline="0" noProof="0" dirty="0">
                        <a:ln>
                          <a:noFill/>
                        </a:ln>
                        <a:solidFill>
                          <a:prstClr val="black"/>
                        </a:solidFill>
                        <a:effectLst/>
                        <a:uLnTx/>
                        <a:uFillTx/>
                        <a:latin typeface="+mn-ea"/>
                        <a:ea typeface="+mn-ea"/>
                        <a:cs typeface="+mn-cs"/>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defTabSz="990564"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mn-ea"/>
                          <a:ea typeface="+mn-ea"/>
                          <a:cs typeface="+mn-cs"/>
                        </a:rPr>
                        <a:t>履行された左記の合意</a:t>
                      </a:r>
                      <a:endParaRPr kumimoji="1" lang="ja-JP" altLang="en-US" sz="1000" b="0" i="0" u="none" strike="noStrike" kern="1200" cap="none" spc="0" normalizeH="0" baseline="0" noProof="0" dirty="0">
                        <a:ln>
                          <a:noFill/>
                        </a:ln>
                        <a:solidFill>
                          <a:prstClr val="black"/>
                        </a:solidFill>
                        <a:effectLst/>
                        <a:uLnTx/>
                        <a:uFillTx/>
                        <a:latin typeface="+mn-ea"/>
                        <a:ea typeface="+mn-ea"/>
                        <a:cs typeface="+mn-cs"/>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defTabSz="990564"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mn-ea"/>
                          <a:ea typeface="+mn-ea"/>
                          <a:cs typeface="+mn-cs"/>
                        </a:rPr>
                        <a:t>メッセージアプリの</a:t>
                      </a:r>
                      <a:endParaRPr kumimoji="1" lang="en-US" altLang="ja-JP" sz="1000" b="0" i="0" u="none" strike="noStrike" kern="1200" cap="none" spc="0" normalizeH="0" baseline="0" noProof="0">
                        <a:ln>
                          <a:noFill/>
                        </a:ln>
                        <a:solidFill>
                          <a:prstClr val="black"/>
                        </a:solidFill>
                        <a:effectLst/>
                        <a:uLnTx/>
                        <a:uFillTx/>
                        <a:latin typeface="+mn-ea"/>
                        <a:ea typeface="+mn-ea"/>
                        <a:cs typeface="+mn-cs"/>
                      </a:endParaRPr>
                    </a:p>
                    <a:p>
                      <a:pPr marL="0" marR="0" lvl="0" indent="0" algn="l" defTabSz="990564"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mn-ea"/>
                          <a:ea typeface="+mn-ea"/>
                          <a:cs typeface="+mn-cs"/>
                        </a:rPr>
                        <a:t>画面にて照会</a:t>
                      </a:r>
                      <a:endParaRPr kumimoji="1" lang="ja-JP" altLang="en-US" sz="1000" b="0" i="0" u="none" strike="noStrike" kern="1200" cap="none" spc="0" normalizeH="0" baseline="0" noProof="0" dirty="0">
                        <a:ln>
                          <a:noFill/>
                        </a:ln>
                        <a:solidFill>
                          <a:prstClr val="black"/>
                        </a:solidFill>
                        <a:effectLst/>
                        <a:uLnTx/>
                        <a:uFillTx/>
                        <a:latin typeface="+mn-ea"/>
                        <a:ea typeface="+mn-ea"/>
                        <a:cs typeface="+mn-cs"/>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261186559"/>
                  </a:ext>
                </a:extLst>
              </a:tr>
              <a:tr h="0">
                <a:tc vMerge="1">
                  <a:txBody>
                    <a:bodyPr/>
                    <a:lstStyle/>
                    <a:p>
                      <a:pPr algn="ctr" fontAlgn="ctr"/>
                      <a:endParaRPr lang="en-US" sz="1000" b="1"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vMerge="1">
                  <a:txBody>
                    <a:bodyPr/>
                    <a:lstStyle/>
                    <a:p>
                      <a:pPr algn="ctr" fontAlgn="ctr"/>
                      <a:endParaRPr lang="en-US" sz="1000" b="1" i="0" u="none" strike="noStrike" dirty="0">
                        <a:solidFill>
                          <a:srgbClr val="000000"/>
                        </a:solidFill>
                        <a:effectLst/>
                        <a:latin typeface="+mn-ea"/>
                        <a:ea typeface="+mn-ea"/>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l" defTabSz="990564"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mn-ea"/>
                          <a:ea typeface="+mn-ea"/>
                          <a:cs typeface="+mn-cs"/>
                        </a:rPr>
                        <a:t>エンドユーザーとエンドユーザー</a:t>
                      </a:r>
                      <a:endParaRPr kumimoji="1" lang="ja-JP" altLang="en-US" sz="1000" b="0" i="0" u="none" strike="noStrike" kern="1200" cap="none" spc="0" normalizeH="0" baseline="0" noProof="0" dirty="0">
                        <a:ln>
                          <a:noFill/>
                        </a:ln>
                        <a:solidFill>
                          <a:prstClr val="black"/>
                        </a:solidFill>
                        <a:effectLst/>
                        <a:uLnTx/>
                        <a:uFillTx/>
                        <a:latin typeface="+mn-ea"/>
                        <a:ea typeface="+mn-ea"/>
                        <a:cs typeface="+mn-cs"/>
                      </a:endParaRP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defTabSz="990564"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mn-ea"/>
                          <a:ea typeface="+mn-ea"/>
                          <a:cs typeface="+mn-cs"/>
                        </a:rPr>
                        <a:t>メッセージング所属証明</a:t>
                      </a:r>
                      <a:endParaRPr kumimoji="1" lang="ja-JP" altLang="en-US" sz="1000" b="0" i="0" u="none" strike="noStrike" kern="1200" cap="none" spc="0" normalizeH="0" baseline="0" noProof="0" dirty="0">
                        <a:ln>
                          <a:noFill/>
                        </a:ln>
                        <a:solidFill>
                          <a:prstClr val="black"/>
                        </a:solidFill>
                        <a:effectLst/>
                        <a:uLnTx/>
                        <a:uFillTx/>
                        <a:latin typeface="+mn-ea"/>
                        <a:ea typeface="+mn-ea"/>
                        <a:cs typeface="+mn-cs"/>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defTabSz="990564" rtl="0" eaLnBrk="1" fontAlgn="auto" latinLnBrk="0" hangingPunct="1">
                        <a:lnSpc>
                          <a:spcPct val="100000"/>
                        </a:lnSpc>
                        <a:spcBef>
                          <a:spcPts val="0"/>
                        </a:spcBef>
                        <a:spcAft>
                          <a:spcPts val="0"/>
                        </a:spcAft>
                        <a:buClrTx/>
                        <a:buSzTx/>
                        <a:buFontTx/>
                        <a:buNone/>
                        <a:tabLst/>
                        <a:defRPr/>
                      </a:pPr>
                      <a:r>
                        <a:rPr lang="ja-JP" altLang="en-US" sz="1000">
                          <a:solidFill>
                            <a:schemeClr val="tx1"/>
                          </a:solidFill>
                          <a:latin typeface="+mn-ea"/>
                          <a:ea typeface="+mn-ea"/>
                        </a:rPr>
                        <a:t>一度相手に送信されたメッセージを削除することは不可</a:t>
                      </a:r>
                      <a:endParaRPr lang="ja-JP" altLang="en-US" sz="1000" b="0" dirty="0">
                        <a:solidFill>
                          <a:schemeClr val="tx1"/>
                        </a:solidFill>
                        <a:latin typeface="+mn-ea"/>
                        <a:ea typeface="+mn-ea"/>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defTabSz="990564"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mn-ea"/>
                          <a:ea typeface="+mn-ea"/>
                          <a:cs typeface="+mn-cs"/>
                        </a:rPr>
                        <a:t>履行された左記の合意</a:t>
                      </a:r>
                      <a:endParaRPr kumimoji="1" lang="ja-JP" altLang="en-US" sz="1000" b="0" i="0" u="none" strike="noStrike" kern="1200" cap="none" spc="0" normalizeH="0" baseline="0" noProof="0" dirty="0">
                        <a:ln>
                          <a:noFill/>
                        </a:ln>
                        <a:solidFill>
                          <a:prstClr val="black"/>
                        </a:solidFill>
                        <a:effectLst/>
                        <a:uLnTx/>
                        <a:uFillTx/>
                        <a:latin typeface="+mn-ea"/>
                        <a:ea typeface="+mn-ea"/>
                        <a:cs typeface="+mn-cs"/>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defTabSz="990564"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mn-ea"/>
                          <a:ea typeface="+mn-ea"/>
                          <a:cs typeface="+mn-cs"/>
                        </a:rPr>
                        <a:t>メッセージアプリの</a:t>
                      </a:r>
                      <a:endParaRPr kumimoji="1" lang="en-US" altLang="ja-JP" sz="1000" b="0" i="0" u="none" strike="noStrike" kern="1200" cap="none" spc="0" normalizeH="0" baseline="0" noProof="0">
                        <a:ln>
                          <a:noFill/>
                        </a:ln>
                        <a:solidFill>
                          <a:prstClr val="black"/>
                        </a:solidFill>
                        <a:effectLst/>
                        <a:uLnTx/>
                        <a:uFillTx/>
                        <a:latin typeface="+mn-ea"/>
                        <a:ea typeface="+mn-ea"/>
                        <a:cs typeface="+mn-cs"/>
                      </a:endParaRPr>
                    </a:p>
                    <a:p>
                      <a:pPr marL="0" marR="0" lvl="0" indent="0" algn="l" defTabSz="990564"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mn-ea"/>
                          <a:ea typeface="+mn-ea"/>
                          <a:cs typeface="+mn-cs"/>
                        </a:rPr>
                        <a:t>画面にて照会</a:t>
                      </a:r>
                      <a:endParaRPr kumimoji="1" lang="ja-JP" altLang="en-US" sz="1000" b="0" i="0" u="none" strike="noStrike" kern="1200" cap="none" spc="0" normalizeH="0" baseline="0" noProof="0" dirty="0">
                        <a:ln>
                          <a:noFill/>
                        </a:ln>
                        <a:solidFill>
                          <a:prstClr val="black"/>
                        </a:solidFill>
                        <a:effectLst/>
                        <a:uLnTx/>
                        <a:uFillTx/>
                        <a:latin typeface="+mn-ea"/>
                        <a:ea typeface="+mn-ea"/>
                        <a:cs typeface="+mn-cs"/>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725649927"/>
                  </a:ext>
                </a:extLst>
              </a:tr>
              <a:tr h="0">
                <a:tc rowSpan="2">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en-US" altLang="ja-JP" sz="1000" b="1" i="0" u="none" strike="noStrike" dirty="0">
                          <a:solidFill>
                            <a:srgbClr val="000000"/>
                          </a:solidFill>
                          <a:effectLst/>
                          <a:latin typeface="+mn-ea"/>
                          <a:ea typeface="+mn-ea"/>
                        </a:rPr>
                        <a:t>2</a:t>
                      </a:r>
                      <a:endParaRPr lang="ja-JP" altLang="en-US" sz="1000" b="1" i="0" u="none" strike="noStrike" dirty="0">
                        <a:solidFill>
                          <a:srgbClr val="000000"/>
                        </a:solidFill>
                        <a:effectLst/>
                        <a:latin typeface="+mn-ea"/>
                        <a:ea typeface="+mn-ea"/>
                      </a:endParaRP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rowSpan="2">
                  <a:txBody>
                    <a:bodyPr/>
                    <a:lstStyle/>
                    <a:p>
                      <a:pPr algn="ctr" fontAlgn="ctr"/>
                      <a:r>
                        <a:rPr lang="en-US" altLang="ja-JP" sz="1000" b="1" i="0" u="none" strike="noStrike" dirty="0">
                          <a:solidFill>
                            <a:srgbClr val="000000"/>
                          </a:solidFill>
                          <a:effectLst/>
                          <a:latin typeface="+mn-ea"/>
                          <a:ea typeface="+mn-ea"/>
                        </a:rPr>
                        <a:t>DNP</a:t>
                      </a:r>
                      <a:endParaRPr lang="ja-JP" altLang="en-US" sz="1000" b="1" i="0" u="none" strike="noStrike" dirty="0">
                        <a:solidFill>
                          <a:srgbClr val="000000"/>
                        </a:solidFill>
                        <a:effectLst/>
                        <a:latin typeface="+mn-ea"/>
                        <a:ea typeface="+mn-ea"/>
                      </a:endParaRPr>
                    </a:p>
                  </a:txBody>
                  <a:tcPr marL="36000" marR="36000" marT="36000" marB="36000" anchor="ctr">
                    <a:lnL w="12700" cmpd="sng">
                      <a:solidFill>
                        <a:srgbClr val="FFFFFF"/>
                      </a:solidFill>
                    </a:lnL>
                    <a:lnR w="12700" cmpd="sng">
                      <a:solidFill>
                        <a:srgbClr val="FFFFFF"/>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marL="0" marR="0" lvl="0" indent="0" algn="l" defTabSz="863965"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mn-cs"/>
                        </a:rPr>
                        <a:t>共助アプリ（発行者）と共助アプリサポーター（保有者）</a:t>
                      </a: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marL="0" marR="0" lvl="0" indent="0" algn="l" defTabSz="863965"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mn-cs"/>
                        </a:rPr>
                        <a:t>サポーターが実施した共助実績情報（</a:t>
                      </a:r>
                      <a:r>
                        <a:rPr kumimoji="1" lang="en-US" altLang="ja-JP" sz="1000" b="0" i="0" u="none" strike="noStrike" kern="1200" cap="none" spc="0" normalizeH="0" baseline="0" noProof="0" dirty="0">
                          <a:ln>
                            <a:noFill/>
                          </a:ln>
                          <a:solidFill>
                            <a:srgbClr val="000000"/>
                          </a:solidFill>
                          <a:effectLst/>
                          <a:uLnTx/>
                          <a:uFillTx/>
                          <a:latin typeface="+mn-ea"/>
                          <a:ea typeface="+mn-ea"/>
                          <a:cs typeface="+mn-cs"/>
                        </a:rPr>
                        <a:t>VC</a:t>
                      </a:r>
                      <a:r>
                        <a:rPr kumimoji="1" lang="ja-JP" altLang="en-US" sz="1000" b="0" i="0" u="none" strike="noStrike" kern="1200" cap="none" spc="0" normalizeH="0" baseline="0" noProof="0" dirty="0">
                          <a:ln>
                            <a:noFill/>
                          </a:ln>
                          <a:solidFill>
                            <a:srgbClr val="000000"/>
                          </a:solidFill>
                          <a:effectLst/>
                          <a:uLnTx/>
                          <a:uFillTx/>
                          <a:latin typeface="+mn-ea"/>
                          <a:ea typeface="+mn-ea"/>
                          <a:cs typeface="+mn-cs"/>
                        </a:rPr>
                        <a:t>）</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marL="0" marR="0" lvl="0" indent="0" algn="l" defTabSz="863965"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mn-cs"/>
                        </a:rPr>
                        <a:t>可能</a:t>
                      </a:r>
                      <a:endParaRPr kumimoji="1" lang="en-US" altLang="ja-JP" sz="1000" b="0" i="0" u="none" strike="noStrike" kern="1200" cap="none" spc="0" normalizeH="0" baseline="0" noProof="0" dirty="0">
                        <a:ln>
                          <a:noFill/>
                        </a:ln>
                        <a:solidFill>
                          <a:srgbClr val="000000"/>
                        </a:solidFill>
                        <a:effectLst/>
                        <a:uLnTx/>
                        <a:uFillTx/>
                        <a:latin typeface="+mn-ea"/>
                        <a:ea typeface="+mn-ea"/>
                        <a:cs typeface="+mn-cs"/>
                      </a:endParaRPr>
                    </a:p>
                    <a:p>
                      <a:pPr marL="0" marR="0" lvl="0" indent="0" algn="l" defTabSz="863965"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mn-cs"/>
                        </a:rPr>
                        <a:t>（</a:t>
                      </a:r>
                      <a:r>
                        <a:rPr kumimoji="1" lang="en-US" altLang="ja-JP" sz="1000" b="0" i="0" u="none" strike="noStrike" kern="1200" cap="none" spc="0" normalizeH="0" baseline="0" noProof="0" dirty="0">
                          <a:ln>
                            <a:noFill/>
                          </a:ln>
                          <a:solidFill>
                            <a:srgbClr val="000000"/>
                          </a:solidFill>
                          <a:effectLst/>
                          <a:uLnTx/>
                          <a:uFillTx/>
                          <a:latin typeface="+mn-ea"/>
                          <a:ea typeface="+mn-ea"/>
                          <a:cs typeface="+mn-cs"/>
                        </a:rPr>
                        <a:t>Hyperledger Aries</a:t>
                      </a:r>
                      <a:r>
                        <a:rPr kumimoji="1" lang="ja-JP" altLang="en-US" sz="1000" b="0" i="0" u="none" strike="noStrike" kern="1200" cap="none" spc="0" normalizeH="0" baseline="0" noProof="0" dirty="0">
                          <a:ln>
                            <a:noFill/>
                          </a:ln>
                          <a:solidFill>
                            <a:srgbClr val="000000"/>
                          </a:solidFill>
                          <a:effectLst/>
                          <a:uLnTx/>
                          <a:uFillTx/>
                          <a:latin typeface="+mn-ea"/>
                          <a:ea typeface="+mn-ea"/>
                          <a:cs typeface="+mn-cs"/>
                        </a:rPr>
                        <a:t>の</a:t>
                      </a:r>
                      <a:r>
                        <a:rPr kumimoji="1" lang="en-US" altLang="ja-JP" sz="1000" b="0" i="0" u="none" strike="noStrike" kern="1200" cap="none" spc="0" normalizeH="0" baseline="0" noProof="0" dirty="0">
                          <a:ln>
                            <a:noFill/>
                          </a:ln>
                          <a:solidFill>
                            <a:srgbClr val="000000"/>
                          </a:solidFill>
                          <a:effectLst/>
                          <a:uLnTx/>
                          <a:uFillTx/>
                          <a:latin typeface="+mn-ea"/>
                          <a:ea typeface="+mn-ea"/>
                          <a:cs typeface="+mn-cs"/>
                        </a:rPr>
                        <a:t>revocation</a:t>
                      </a:r>
                      <a:r>
                        <a:rPr kumimoji="1" lang="ja-JP" altLang="en-US" sz="1000" b="0" i="0" u="none" strike="noStrike" kern="1200" cap="none" spc="0" normalizeH="0" baseline="0" noProof="0" dirty="0">
                          <a:ln>
                            <a:noFill/>
                          </a:ln>
                          <a:solidFill>
                            <a:srgbClr val="000000"/>
                          </a:solidFill>
                          <a:effectLst/>
                          <a:uLnTx/>
                          <a:uFillTx/>
                          <a:latin typeface="+mn-ea"/>
                          <a:ea typeface="+mn-ea"/>
                          <a:cs typeface="+mn-cs"/>
                        </a:rPr>
                        <a:t>機能により</a:t>
                      </a:r>
                      <a:r>
                        <a:rPr kumimoji="1" lang="en-US" altLang="ja-JP" sz="1000" b="0" i="0" u="none" strike="noStrike" kern="1200" cap="none" spc="0" normalizeH="0" baseline="0" noProof="0" dirty="0">
                          <a:ln>
                            <a:noFill/>
                          </a:ln>
                          <a:solidFill>
                            <a:srgbClr val="000000"/>
                          </a:solidFill>
                          <a:effectLst/>
                          <a:uLnTx/>
                          <a:uFillTx/>
                          <a:latin typeface="+mn-ea"/>
                          <a:ea typeface="+mn-ea"/>
                          <a:cs typeface="+mn-cs"/>
                        </a:rPr>
                        <a:t>VC</a:t>
                      </a:r>
                      <a:r>
                        <a:rPr kumimoji="1" lang="ja-JP" altLang="en-US" sz="1000" b="0" i="0" u="none" strike="noStrike" kern="1200" cap="none" spc="0" normalizeH="0" baseline="0" noProof="0" dirty="0">
                          <a:ln>
                            <a:noFill/>
                          </a:ln>
                          <a:solidFill>
                            <a:srgbClr val="000000"/>
                          </a:solidFill>
                          <a:effectLst/>
                          <a:uLnTx/>
                          <a:uFillTx/>
                          <a:latin typeface="+mn-ea"/>
                          <a:ea typeface="+mn-ea"/>
                          <a:cs typeface="+mn-cs"/>
                        </a:rPr>
                        <a:t>を無効化）</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marL="0" marR="0" lvl="0" indent="0" algn="l" defTabSz="990564"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mn-ea"/>
                          <a:ea typeface="+mn-ea"/>
                          <a:cs typeface="+mn-cs"/>
                        </a:rPr>
                        <a:t>履行された事実</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marL="0" marR="0" lvl="0" indent="0" algn="l" defTabSz="863965" rtl="0" eaLnBrk="1" fontAlgn="ctr"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a:ln>
                            <a:noFill/>
                          </a:ln>
                          <a:solidFill>
                            <a:srgbClr val="000000"/>
                          </a:solidFill>
                          <a:effectLst/>
                          <a:uLnTx/>
                          <a:uFillTx/>
                          <a:latin typeface="+mn-ea"/>
                          <a:ea typeface="+mn-ea"/>
                          <a:cs typeface="+mn-cs"/>
                        </a:rPr>
                        <a:t>VC</a:t>
                      </a:r>
                      <a:r>
                        <a:rPr kumimoji="1" lang="ja-JP" altLang="en-US" sz="1000" b="0" i="0" u="none" strike="noStrike" kern="1200" cap="none" spc="0" normalizeH="0" baseline="0" noProof="0">
                          <a:ln>
                            <a:noFill/>
                          </a:ln>
                          <a:solidFill>
                            <a:srgbClr val="000000"/>
                          </a:solidFill>
                          <a:effectLst/>
                          <a:uLnTx/>
                          <a:uFillTx/>
                          <a:latin typeface="+mn-ea"/>
                          <a:ea typeface="+mn-ea"/>
                          <a:cs typeface="+mn-cs"/>
                        </a:rPr>
                        <a:t>発行システム・ウォレットのログ確認</a:t>
                      </a:r>
                      <a:endParaRPr kumimoji="1" lang="ja-JP" altLang="en-US" sz="1000" b="0" i="0" u="none" strike="noStrike" kern="1200" cap="none" spc="0" normalizeH="0" baseline="0" noProof="0" dirty="0">
                        <a:ln>
                          <a:noFill/>
                        </a:ln>
                        <a:solidFill>
                          <a:srgbClr val="000000"/>
                        </a:solidFill>
                        <a:effectLst/>
                        <a:uLnTx/>
                        <a:uFillTx/>
                        <a:latin typeface="+mn-ea"/>
                        <a:ea typeface="+mn-ea"/>
                        <a:cs typeface="+mn-cs"/>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682573914"/>
                  </a:ext>
                </a:extLst>
              </a:tr>
              <a:tr h="0">
                <a:tc vMerge="1">
                  <a:txBody>
                    <a:bodyPr/>
                    <a:lstStyle/>
                    <a:p>
                      <a:pPr algn="ctr" fontAlgn="ctr"/>
                      <a:endParaRPr lang="ja-JP" altLang="en-US" sz="1000" b="1"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vMerge="1">
                  <a:txBody>
                    <a:bodyPr/>
                    <a:lstStyle/>
                    <a:p>
                      <a:pPr algn="ctr" fontAlgn="ctr"/>
                      <a:endParaRPr lang="ja-JP" altLang="en-US" sz="1000" b="1" i="0" u="none" strike="noStrike" dirty="0">
                        <a:solidFill>
                          <a:srgbClr val="000000"/>
                        </a:solidFill>
                        <a:effectLst/>
                        <a:latin typeface="+mn-ea"/>
                        <a:ea typeface="+mn-ea"/>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l" defTabSz="863965"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mn-cs"/>
                        </a:rPr>
                        <a:t>共助アプリサポーターと共助アプリ（検証者）</a:t>
                      </a: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defTabSz="863965"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mn-cs"/>
                        </a:rPr>
                        <a:t>サポーターが実施した共助実績情報（</a:t>
                      </a:r>
                      <a:r>
                        <a:rPr kumimoji="1" lang="en-US" altLang="ja-JP" sz="1000" b="0" i="0" u="none" strike="noStrike" kern="1200" cap="none" spc="0" normalizeH="0" baseline="0" noProof="0" dirty="0">
                          <a:ln>
                            <a:noFill/>
                          </a:ln>
                          <a:solidFill>
                            <a:srgbClr val="000000"/>
                          </a:solidFill>
                          <a:effectLst/>
                          <a:uLnTx/>
                          <a:uFillTx/>
                          <a:latin typeface="+mn-ea"/>
                          <a:ea typeface="+mn-ea"/>
                          <a:cs typeface="+mn-cs"/>
                        </a:rPr>
                        <a:t>VP</a:t>
                      </a:r>
                      <a:r>
                        <a:rPr kumimoji="1" lang="ja-JP" altLang="en-US" sz="1000" b="0" i="0" u="none" strike="noStrike" kern="1200" cap="none" spc="0" normalizeH="0" baseline="0" noProof="0" dirty="0">
                          <a:ln>
                            <a:noFill/>
                          </a:ln>
                          <a:solidFill>
                            <a:srgbClr val="000000"/>
                          </a:solidFill>
                          <a:effectLst/>
                          <a:uLnTx/>
                          <a:uFillTx/>
                          <a:latin typeface="+mn-ea"/>
                          <a:ea typeface="+mn-ea"/>
                          <a:cs typeface="+mn-cs"/>
                        </a:rPr>
                        <a:t>）</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l" fontAlgn="ctr"/>
                      <a:r>
                        <a:rPr kumimoji="1" lang="ja-JP" altLang="en-US" sz="1000" b="0" i="0" u="none" strike="noStrike" kern="1200" cap="none" spc="0" normalizeH="0" baseline="0" noProof="0" dirty="0">
                          <a:ln>
                            <a:noFill/>
                          </a:ln>
                          <a:solidFill>
                            <a:srgbClr val="000000"/>
                          </a:solidFill>
                          <a:effectLst/>
                          <a:uLnTx/>
                          <a:uFillTx/>
                          <a:latin typeface="+mn-ea"/>
                          <a:ea typeface="+mn-ea"/>
                          <a:cs typeface="+mn-cs"/>
                        </a:rPr>
                        <a:t>不可</a:t>
                      </a:r>
                      <a:endParaRPr lang="ja-JP" altLang="en-US" sz="1000" b="0" i="0" u="none" strike="noStrike" dirty="0">
                        <a:solidFill>
                          <a:srgbClr val="000000"/>
                        </a:solidFill>
                        <a:effectLst/>
                        <a:latin typeface="+mn-ea"/>
                        <a:ea typeface="+mn-ea"/>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defTabSz="990564"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mn-ea"/>
                          <a:ea typeface="+mn-ea"/>
                          <a:cs typeface="+mn-cs"/>
                        </a:rPr>
                        <a:t>履行された事実</a:t>
                      </a:r>
                      <a:endParaRPr kumimoji="1" lang="ja-JP" altLang="en-US" sz="1000" b="0" i="0" u="none" strike="noStrike" kern="1200" cap="none" spc="0" normalizeH="0" baseline="0" noProof="0" dirty="0">
                        <a:ln>
                          <a:noFill/>
                        </a:ln>
                        <a:solidFill>
                          <a:prstClr val="black"/>
                        </a:solidFill>
                        <a:effectLst/>
                        <a:uLnTx/>
                        <a:uFillTx/>
                        <a:latin typeface="+mn-ea"/>
                        <a:ea typeface="+mn-ea"/>
                        <a:cs typeface="+mn-cs"/>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l" fontAlgn="ctr"/>
                      <a:r>
                        <a:rPr kumimoji="1" lang="ja-JP" altLang="en-US" sz="1000" b="0" i="0" u="none" strike="noStrike" kern="1200" cap="none" spc="0" normalizeH="0" baseline="0" noProof="0">
                          <a:ln>
                            <a:noFill/>
                          </a:ln>
                          <a:solidFill>
                            <a:srgbClr val="000000"/>
                          </a:solidFill>
                          <a:effectLst/>
                          <a:uLnTx/>
                          <a:uFillTx/>
                          <a:latin typeface="+mn-ea"/>
                          <a:ea typeface="+mn-ea"/>
                          <a:cs typeface="+mn-cs"/>
                        </a:rPr>
                        <a:t>ウォレット・</a:t>
                      </a:r>
                      <a:r>
                        <a:rPr kumimoji="1" lang="en-US" altLang="ja-JP" sz="1000" b="0" i="0" u="none" strike="noStrike" kern="1200" cap="none" spc="0" normalizeH="0" baseline="0" noProof="0">
                          <a:ln>
                            <a:noFill/>
                          </a:ln>
                          <a:solidFill>
                            <a:srgbClr val="000000"/>
                          </a:solidFill>
                          <a:effectLst/>
                          <a:uLnTx/>
                          <a:uFillTx/>
                          <a:latin typeface="+mn-ea"/>
                          <a:ea typeface="+mn-ea"/>
                          <a:cs typeface="+mn-cs"/>
                        </a:rPr>
                        <a:t>VP</a:t>
                      </a:r>
                      <a:r>
                        <a:rPr kumimoji="1" lang="ja-JP" altLang="en-US" sz="1000" b="0" i="0" u="none" strike="noStrike" kern="1200" cap="none" spc="0" normalizeH="0" baseline="0" noProof="0">
                          <a:ln>
                            <a:noFill/>
                          </a:ln>
                          <a:solidFill>
                            <a:srgbClr val="000000"/>
                          </a:solidFill>
                          <a:effectLst/>
                          <a:uLnTx/>
                          <a:uFillTx/>
                          <a:latin typeface="+mn-ea"/>
                          <a:ea typeface="+mn-ea"/>
                          <a:cs typeface="+mn-cs"/>
                        </a:rPr>
                        <a:t>検証システムのログ確認</a:t>
                      </a:r>
                      <a:endParaRPr lang="ja-JP" altLang="en-US" sz="1000" b="0" i="0" u="none" strike="noStrike" dirty="0">
                        <a:solidFill>
                          <a:srgbClr val="000000"/>
                        </a:solidFill>
                        <a:effectLst/>
                        <a:latin typeface="+mn-ea"/>
                        <a:ea typeface="+mn-ea"/>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996547190"/>
                  </a:ext>
                </a:extLst>
              </a:tr>
              <a:tr h="0">
                <a:tc rowSpan="2">
                  <a:txBody>
                    <a:bodyPr/>
                    <a:lstStyle/>
                    <a:p>
                      <a:pPr algn="ctr" fontAlgn="ctr"/>
                      <a:r>
                        <a:rPr lang="en-US" altLang="ja-JP" sz="1000" b="1" i="0" u="none" strike="noStrike">
                          <a:solidFill>
                            <a:srgbClr val="000000"/>
                          </a:solidFill>
                          <a:effectLst/>
                          <a:latin typeface="+mn-ea"/>
                          <a:ea typeface="+mn-ea"/>
                        </a:rPr>
                        <a:t>3</a:t>
                      </a:r>
                      <a:endParaRPr lang="ja-JP" altLang="en-US" sz="1000" b="1" i="0" u="none" strike="noStrike" dirty="0">
                        <a:solidFill>
                          <a:srgbClr val="000000"/>
                        </a:solidFill>
                        <a:effectLst/>
                        <a:latin typeface="+mn-ea"/>
                        <a:ea typeface="+mn-ea"/>
                      </a:endParaRP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rowSpan="2">
                  <a:txBody>
                    <a:bodyPr/>
                    <a:lstStyle/>
                    <a:p>
                      <a:pPr algn="ctr" fontAlgn="ctr"/>
                      <a:r>
                        <a:rPr lang="en-US" altLang="ja-JP" sz="1000" b="1" i="0" u="none" strike="noStrike">
                          <a:solidFill>
                            <a:srgbClr val="000000"/>
                          </a:solidFill>
                          <a:effectLst/>
                          <a:latin typeface="+mn-ea"/>
                          <a:ea typeface="+mn-ea"/>
                        </a:rPr>
                        <a:t>IGS</a:t>
                      </a:r>
                      <a:endParaRPr lang="ja-JP" altLang="en-US" sz="1000" b="1" i="0" u="none" strike="noStrike" dirty="0">
                        <a:solidFill>
                          <a:srgbClr val="000000"/>
                        </a:solidFill>
                        <a:effectLst/>
                        <a:latin typeface="+mn-ea"/>
                        <a:ea typeface="+mn-ea"/>
                      </a:endParaRP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marL="0" marR="0" lvl="0" indent="0" algn="l" rtl="0">
                        <a:lnSpc>
                          <a:spcPct val="100000"/>
                        </a:lnSpc>
                        <a:spcBef>
                          <a:spcPts val="0"/>
                        </a:spcBef>
                        <a:spcAft>
                          <a:spcPts val="0"/>
                        </a:spcAft>
                        <a:buClr>
                          <a:srgbClr val="000000"/>
                        </a:buClr>
                        <a:buSzPts val="1200"/>
                        <a:buFont typeface="Arial"/>
                        <a:buNone/>
                      </a:pPr>
                      <a:r>
                        <a:rPr lang="ja-JP" altLang="en-US" sz="1000" u="none" strike="noStrike" cap="none" dirty="0">
                          <a:latin typeface="+mn-ea"/>
                          <a:ea typeface="+mn-ea"/>
                          <a:cs typeface="Arial"/>
                          <a:sym typeface="Arial"/>
                        </a:rPr>
                        <a:t>転職者と企業</a:t>
                      </a:r>
                    </a:p>
                    <a:p>
                      <a:pPr marL="0" marR="0" lvl="0" indent="0" algn="l" rtl="0">
                        <a:lnSpc>
                          <a:spcPct val="100000"/>
                        </a:lnSpc>
                        <a:spcBef>
                          <a:spcPts val="0"/>
                        </a:spcBef>
                        <a:spcAft>
                          <a:spcPts val="0"/>
                        </a:spcAft>
                        <a:buClr>
                          <a:srgbClr val="000000"/>
                        </a:buClr>
                        <a:buSzPts val="1200"/>
                        <a:buFont typeface="Arial"/>
                        <a:buNone/>
                      </a:pPr>
                      <a:r>
                        <a:rPr lang="ja-JP" altLang="en-US" sz="1000" u="none" strike="noStrike" cap="none" dirty="0">
                          <a:latin typeface="+mn-ea"/>
                          <a:ea typeface="+mn-ea"/>
                          <a:cs typeface="Arial"/>
                          <a:sym typeface="Arial"/>
                        </a:rPr>
                        <a:t>（マッチングシステム）</a:t>
                      </a: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ja-JP" altLang="en-US" sz="1000" u="none" strike="noStrike" cap="none" dirty="0">
                          <a:latin typeface="+mn-ea"/>
                          <a:ea typeface="+mn-ea"/>
                          <a:cs typeface="Arial"/>
                          <a:sym typeface="Arial"/>
                        </a:rPr>
                        <a:t>能力データの提供</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ja-JP" altLang="en-US" sz="1000" u="none" strike="noStrike" cap="none" dirty="0">
                          <a:latin typeface="+mn-ea"/>
                          <a:ea typeface="+mn-ea"/>
                          <a:cs typeface="Arial"/>
                          <a:sym typeface="Arial"/>
                        </a:rPr>
                        <a:t>可能</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ja-JP" altLang="en-US" sz="1000" u="none" strike="noStrike" cap="none">
                          <a:latin typeface="+mn-ea"/>
                          <a:ea typeface="+mn-ea"/>
                          <a:cs typeface="Arial"/>
                          <a:sym typeface="Arial"/>
                        </a:rPr>
                        <a:t>能力データ</a:t>
                      </a:r>
                      <a:endParaRPr lang="ja-JP" altLang="en-US" sz="1000" u="none" strike="noStrike" cap="none" dirty="0">
                        <a:latin typeface="+mn-ea"/>
                        <a:ea typeface="+mn-ea"/>
                        <a:cs typeface="Arial"/>
                        <a:sym typeface="Arial"/>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ja-JP" altLang="en-US" sz="1000" u="none" strike="noStrike" cap="none">
                          <a:latin typeface="+mn-ea"/>
                          <a:ea typeface="+mn-ea"/>
                          <a:cs typeface="Arial"/>
                          <a:sym typeface="Arial"/>
                        </a:rPr>
                        <a:t>システムログ、</a:t>
                      </a:r>
                      <a:r>
                        <a:rPr lang="en-US" altLang="ja-JP" sz="1000" u="none" strike="noStrike" cap="none">
                          <a:latin typeface="+mn-ea"/>
                          <a:ea typeface="+mn-ea"/>
                          <a:cs typeface="Arial"/>
                          <a:sym typeface="Arial"/>
                        </a:rPr>
                        <a:t>DB</a:t>
                      </a:r>
                      <a:r>
                        <a:rPr lang="ja-JP" altLang="en-US" sz="1000" u="none" strike="noStrike" cap="none">
                          <a:latin typeface="+mn-ea"/>
                          <a:ea typeface="+mn-ea"/>
                          <a:cs typeface="Arial"/>
                          <a:sym typeface="Arial"/>
                        </a:rPr>
                        <a:t>格納方法で判断</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4042672123"/>
                  </a:ext>
                </a:extLst>
              </a:tr>
              <a:tr h="0">
                <a:tc vMerge="1">
                  <a:txBody>
                    <a:bodyPr/>
                    <a:lstStyle/>
                    <a:p>
                      <a:pPr algn="ctr" fontAlgn="ctr"/>
                      <a:endParaRPr lang="ja-JP" altLang="en-US" sz="1000" b="1"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vMerge="1">
                  <a:txBody>
                    <a:bodyPr/>
                    <a:lstStyle/>
                    <a:p>
                      <a:pPr algn="ctr" fontAlgn="ctr"/>
                      <a:endParaRPr lang="ja-JP" altLang="en-US" sz="1000" b="1" i="0" u="none" strike="noStrike" dirty="0">
                        <a:solidFill>
                          <a:srgbClr val="000000"/>
                        </a:solidFill>
                        <a:effectLst/>
                        <a:latin typeface="+mn-ea"/>
                        <a:ea typeface="+mn-ea"/>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ja-JP" altLang="en-US" sz="1000" b="0" i="0" u="none" strike="noStrike" kern="0" cap="none" spc="0" normalizeH="0" baseline="0" noProof="0" dirty="0">
                          <a:ln>
                            <a:noFill/>
                          </a:ln>
                          <a:solidFill>
                            <a:srgbClr val="000000"/>
                          </a:solidFill>
                          <a:effectLst/>
                          <a:uLnTx/>
                          <a:uFillTx/>
                          <a:latin typeface="+mn-ea"/>
                          <a:ea typeface="+mn-ea"/>
                          <a:cs typeface="Arial"/>
                          <a:sym typeface="Arial"/>
                        </a:rPr>
                        <a:t>転職者と企業</a:t>
                      </a: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ja-JP" altLang="en-US" sz="1000" u="none" strike="noStrike" cap="none">
                          <a:latin typeface="+mn-ea"/>
                          <a:ea typeface="+mn-ea"/>
                          <a:cs typeface="Arial"/>
                          <a:sym typeface="Arial"/>
                        </a:rPr>
                        <a:t>企業とのチャット開始の同意</a:t>
                      </a:r>
                      <a:endParaRPr lang="ja-JP" altLang="en-US" sz="1000" u="none" strike="noStrike" cap="none" dirty="0">
                        <a:latin typeface="+mn-ea"/>
                        <a:ea typeface="+mn-ea"/>
                        <a:cs typeface="Arial"/>
                        <a:sym typeface="Arial"/>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ja-JP" altLang="en-US" sz="1000" u="none" strike="noStrike" cap="none" dirty="0">
                          <a:latin typeface="+mn-ea"/>
                          <a:ea typeface="+mn-ea"/>
                          <a:cs typeface="Arial"/>
                          <a:sym typeface="Arial"/>
                        </a:rPr>
                        <a:t>可能</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ja-JP" altLang="en-US" sz="1000" u="none" strike="noStrike" cap="none" dirty="0">
                          <a:latin typeface="+mn-ea"/>
                          <a:ea typeface="+mn-ea"/>
                          <a:cs typeface="Arial"/>
                          <a:sym typeface="Arial"/>
                        </a:rPr>
                        <a:t>チャット利用への同意</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ja-JP" altLang="en-US" sz="1000" u="none" strike="noStrike" cap="none" dirty="0">
                          <a:latin typeface="+mn-ea"/>
                          <a:ea typeface="+mn-ea"/>
                          <a:cs typeface="Arial"/>
                          <a:sym typeface="Arial"/>
                        </a:rPr>
                        <a:t>システムログ</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2297548983"/>
                  </a:ext>
                </a:extLst>
              </a:tr>
              <a:tr h="0">
                <a:tc>
                  <a:txBody>
                    <a:bodyPr/>
                    <a:lstStyle/>
                    <a:p>
                      <a:pPr algn="ctr" fontAlgn="ctr"/>
                      <a:r>
                        <a:rPr lang="en-US" sz="1000" b="1" i="0" u="none" strike="noStrike">
                          <a:solidFill>
                            <a:srgbClr val="000000"/>
                          </a:solidFill>
                          <a:effectLst/>
                          <a:latin typeface="+mn-ea"/>
                          <a:ea typeface="+mn-ea"/>
                        </a:rPr>
                        <a:t>4</a:t>
                      </a:r>
                      <a:endParaRPr lang="en-US" sz="1000" b="1" i="0" u="none" strike="noStrike" dirty="0">
                        <a:solidFill>
                          <a:srgbClr val="000000"/>
                        </a:solidFill>
                        <a:effectLst/>
                        <a:latin typeface="+mn-ea"/>
                        <a:ea typeface="+mn-ea"/>
                      </a:endParaRP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ja-JP" altLang="en-US" sz="1000" b="1" u="none" strike="noStrike">
                          <a:effectLst/>
                          <a:latin typeface="+mn-ea"/>
                          <a:ea typeface="+mn-ea"/>
                        </a:rPr>
                        <a:t>富士通</a:t>
                      </a:r>
                      <a:r>
                        <a:rPr lang="en-US" sz="1000" b="1" u="none" strike="noStrike">
                          <a:effectLst/>
                          <a:latin typeface="+mn-ea"/>
                          <a:ea typeface="+mn-ea"/>
                        </a:rPr>
                        <a:t>Japan</a:t>
                      </a:r>
                      <a:endParaRPr lang="en-US" sz="1000" b="1" i="0" u="none" strike="noStrike" dirty="0">
                        <a:solidFill>
                          <a:srgbClr val="000000"/>
                        </a:solidFill>
                        <a:effectLst/>
                        <a:latin typeface="+mn-ea"/>
                        <a:ea typeface="+mn-ea"/>
                      </a:endParaRP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r>
                        <a:rPr kumimoji="1" lang="ja-JP" altLang="en-US" sz="1000" b="0" dirty="0">
                          <a:solidFill>
                            <a:schemeClr val="tx1"/>
                          </a:solidFill>
                          <a:latin typeface="+mn-ea"/>
                          <a:ea typeface="+mn-ea"/>
                        </a:rPr>
                        <a:t>データ提供者（技術職員）とトラストアンカー（所属大学）</a:t>
                      </a: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kumimoji="1" lang="ja-JP" altLang="en-US" sz="1000" b="0" dirty="0">
                          <a:solidFill>
                            <a:schemeClr val="tx1"/>
                          </a:solidFill>
                          <a:latin typeface="+mn-ea"/>
                          <a:ea typeface="+mn-ea"/>
                        </a:rPr>
                        <a:t>スキル・活動に関する実績及び評価の内容</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kumimoji="1" lang="ja-JP" altLang="en-US" sz="1000" b="0" dirty="0">
                          <a:solidFill>
                            <a:schemeClr val="tx1"/>
                          </a:solidFill>
                          <a:latin typeface="+mn-ea"/>
                          <a:ea typeface="+mn-ea"/>
                        </a:rPr>
                        <a:t>可能</a:t>
                      </a:r>
                      <a:endParaRPr kumimoji="1" lang="en-US" altLang="ja-JP" sz="1000" b="0" dirty="0">
                        <a:solidFill>
                          <a:schemeClr val="tx1"/>
                        </a:solidFill>
                        <a:latin typeface="+mn-ea"/>
                        <a:ea typeface="+mn-ea"/>
                      </a:endParaRPr>
                    </a:p>
                    <a:p>
                      <a:r>
                        <a:rPr kumimoji="1" lang="ja-JP" altLang="en-US" sz="1000" b="0" dirty="0">
                          <a:solidFill>
                            <a:schemeClr val="tx1"/>
                          </a:solidFill>
                          <a:latin typeface="+mn-ea"/>
                          <a:ea typeface="+mn-ea"/>
                        </a:rPr>
                        <a:t>データ提供者（技術職員）が合意取消を申告する</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kumimoji="1" lang="ja-JP" altLang="en-US" sz="1000" b="0">
                          <a:solidFill>
                            <a:schemeClr val="tx1"/>
                          </a:solidFill>
                          <a:latin typeface="+mn-ea"/>
                          <a:ea typeface="+mn-ea"/>
                        </a:rPr>
                        <a:t>履行された左記の合意</a:t>
                      </a:r>
                      <a:endParaRPr kumimoji="1" lang="ja-JP" altLang="en-US" sz="1000" b="0" dirty="0">
                        <a:solidFill>
                          <a:schemeClr val="tx1"/>
                        </a:solidFill>
                        <a:latin typeface="+mn-ea"/>
                        <a:ea typeface="+mn-ea"/>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kumimoji="1" lang="ja-JP" altLang="en-US" sz="1000" b="0">
                          <a:solidFill>
                            <a:schemeClr val="tx1"/>
                          </a:solidFill>
                          <a:latin typeface="+mn-ea"/>
                          <a:ea typeface="+mn-ea"/>
                        </a:rPr>
                        <a:t>ブロックチェーンによるレジストリにて照会</a:t>
                      </a:r>
                      <a:endParaRPr kumimoji="1" lang="ja-JP" altLang="en-US" sz="1000" b="0" dirty="0">
                        <a:solidFill>
                          <a:schemeClr val="tx1"/>
                        </a:solidFill>
                        <a:latin typeface="+mn-ea"/>
                        <a:ea typeface="+mn-ea"/>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778019694"/>
                  </a:ext>
                </a:extLst>
              </a:tr>
              <a:tr h="0">
                <a:tc>
                  <a:txBody>
                    <a:bodyPr/>
                    <a:lstStyle/>
                    <a:p>
                      <a:pPr algn="ctr" fontAlgn="ctr"/>
                      <a:r>
                        <a:rPr lang="en-US" altLang="ja-JP" sz="1000" b="1" i="0" u="none" strike="noStrike">
                          <a:solidFill>
                            <a:srgbClr val="000000"/>
                          </a:solidFill>
                          <a:effectLst/>
                          <a:latin typeface="+mn-ea"/>
                          <a:ea typeface="+mn-ea"/>
                        </a:rPr>
                        <a:t>5</a:t>
                      </a:r>
                      <a:endParaRPr lang="en-US" sz="1000" b="1" i="0" u="none" strike="noStrike" dirty="0">
                        <a:solidFill>
                          <a:srgbClr val="000000"/>
                        </a:solidFill>
                        <a:effectLst/>
                        <a:latin typeface="+mn-ea"/>
                        <a:ea typeface="+mn-ea"/>
                      </a:endParaRP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altLang="ja-JP" sz="1000" b="1" i="0" u="none" strike="noStrike" dirty="0">
                          <a:solidFill>
                            <a:srgbClr val="000000"/>
                          </a:solidFill>
                          <a:effectLst/>
                          <a:latin typeface="+mn-ea"/>
                          <a:ea typeface="+mn-ea"/>
                        </a:rPr>
                        <a:t>PitPa</a:t>
                      </a:r>
                      <a:endParaRPr lang="en-US" sz="1000" b="1" i="0" u="none" strike="noStrike" dirty="0">
                        <a:solidFill>
                          <a:srgbClr val="000000"/>
                        </a:solidFill>
                        <a:effectLst/>
                        <a:latin typeface="+mn-ea"/>
                        <a:ea typeface="+mn-ea"/>
                      </a:endParaRP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l"/>
                      <a:r>
                        <a:rPr kumimoji="1" lang="ja-JP" altLang="en-US" sz="1000" b="0" dirty="0">
                          <a:solidFill>
                            <a:schemeClr val="tx1"/>
                          </a:solidFill>
                          <a:latin typeface="+mn-ea"/>
                          <a:ea typeface="+mn-ea"/>
                        </a:rPr>
                        <a:t>外国人労働者と育成機関や受入機関</a:t>
                      </a: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a:r>
                        <a:rPr kumimoji="1" lang="ja-JP" altLang="en-US" sz="1000" b="0" dirty="0">
                          <a:solidFill>
                            <a:schemeClr val="tx1"/>
                          </a:solidFill>
                          <a:latin typeface="+mn-ea"/>
                          <a:ea typeface="+mn-ea"/>
                        </a:rPr>
                        <a:t>日本語能力および受入機関における職歴証明書の完全性と有効性、発行者の真正性</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ctr"/>
                      <a:r>
                        <a:rPr lang="ja-JP" altLang="en-US" sz="1000" b="0" i="0" u="none" strike="noStrike" dirty="0">
                          <a:solidFill>
                            <a:srgbClr val="000000"/>
                          </a:solidFill>
                          <a:effectLst/>
                          <a:latin typeface="+mn-ea"/>
                          <a:ea typeface="+mn-ea"/>
                        </a:rPr>
                        <a:t>可能</a:t>
                      </a:r>
                    </a:p>
                    <a:p>
                      <a:pPr algn="l" fontAlgn="ctr"/>
                      <a:r>
                        <a:rPr lang="ja-JP" altLang="en-US" sz="1000" b="0" i="0" u="none" strike="noStrike" dirty="0">
                          <a:solidFill>
                            <a:srgbClr val="000000"/>
                          </a:solidFill>
                          <a:effectLst/>
                          <a:latin typeface="+mn-ea"/>
                          <a:ea typeface="+mn-ea"/>
                        </a:rPr>
                        <a:t>取り消しは</a:t>
                      </a:r>
                      <a:r>
                        <a:rPr lang="en-US" altLang="ja-JP" sz="1000" b="0" i="0" u="none" strike="noStrike" dirty="0">
                          <a:solidFill>
                            <a:srgbClr val="000000"/>
                          </a:solidFill>
                          <a:effectLst/>
                          <a:latin typeface="+mn-ea"/>
                          <a:ea typeface="+mn-ea"/>
                        </a:rPr>
                        <a:t>Issuer</a:t>
                      </a:r>
                      <a:r>
                        <a:rPr lang="ja-JP" altLang="en-US" sz="1000" b="0" i="0" u="none" strike="noStrike" dirty="0">
                          <a:solidFill>
                            <a:srgbClr val="000000"/>
                          </a:solidFill>
                          <a:effectLst/>
                          <a:latin typeface="+mn-ea"/>
                          <a:ea typeface="+mn-ea"/>
                        </a:rPr>
                        <a:t>（受入機関 </a:t>
                      </a:r>
                      <a:r>
                        <a:rPr lang="en-US" altLang="ja-JP" sz="1000" b="0" i="0" u="none" strike="noStrike" dirty="0">
                          <a:solidFill>
                            <a:srgbClr val="000000"/>
                          </a:solidFill>
                          <a:effectLst/>
                          <a:latin typeface="+mn-ea"/>
                          <a:ea typeface="+mn-ea"/>
                        </a:rPr>
                        <a:t>/ </a:t>
                      </a:r>
                      <a:r>
                        <a:rPr lang="ja-JP" altLang="en-US" sz="1000" b="0" i="0" u="none" strike="noStrike" dirty="0">
                          <a:solidFill>
                            <a:srgbClr val="000000"/>
                          </a:solidFill>
                          <a:effectLst/>
                          <a:latin typeface="+mn-ea"/>
                          <a:ea typeface="+mn-ea"/>
                        </a:rPr>
                        <a:t>育成機関）のみが証明書発行システムから行えるものとする。</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dirty="0">
                          <a:solidFill>
                            <a:schemeClr val="tx1"/>
                          </a:solidFill>
                          <a:latin typeface="+mn-ea"/>
                          <a:ea typeface="+mn-ea"/>
                        </a:rPr>
                        <a:t>日本語能力および受入機関における職歴証明書の完全性と有効性、発行者の真正性</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dirty="0">
                          <a:solidFill>
                            <a:schemeClr val="tx1"/>
                          </a:solidFill>
                          <a:latin typeface="+mn-ea"/>
                          <a:ea typeface="+mn-ea"/>
                        </a:rPr>
                        <a:t>育成機関や受入機関がシステムを通して証明書を発行した際に、サービスプロバイダーのサーバー（本実証では</a:t>
                      </a:r>
                      <a:r>
                        <a:rPr kumimoji="1" lang="en" altLang="ja-JP" sz="1000" b="0" dirty="0">
                          <a:solidFill>
                            <a:schemeClr val="tx1"/>
                          </a:solidFill>
                          <a:latin typeface="+mn-ea"/>
                          <a:ea typeface="+mn-ea"/>
                        </a:rPr>
                        <a:t>PitPa</a:t>
                      </a:r>
                      <a:r>
                        <a:rPr kumimoji="1" lang="ja-JP" altLang="en" sz="1000" b="0" dirty="0">
                          <a:solidFill>
                            <a:schemeClr val="tx1"/>
                          </a:solidFill>
                          <a:latin typeface="+mn-ea"/>
                          <a:ea typeface="+mn-ea"/>
                        </a:rPr>
                        <a:t>）</a:t>
                      </a:r>
                      <a:r>
                        <a:rPr kumimoji="1" lang="ja-JP" altLang="en-US" sz="1000" b="0" dirty="0">
                          <a:solidFill>
                            <a:schemeClr val="tx1"/>
                          </a:solidFill>
                          <a:latin typeface="+mn-ea"/>
                          <a:ea typeface="+mn-ea"/>
                        </a:rPr>
                        <a:t>に証跡を保持する。</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76182934"/>
                  </a:ext>
                </a:extLst>
              </a:tr>
              <a:tr h="0">
                <a:tc>
                  <a:txBody>
                    <a:bodyPr/>
                    <a:lstStyle/>
                    <a:p>
                      <a:pPr algn="ctr" fontAlgn="ctr"/>
                      <a:r>
                        <a:rPr lang="en-US" altLang="ja-JP" sz="1000" b="1" i="0" u="none" strike="noStrike">
                          <a:solidFill>
                            <a:srgbClr val="000000"/>
                          </a:solidFill>
                          <a:effectLst/>
                          <a:latin typeface="+mn-ea"/>
                          <a:ea typeface="+mn-ea"/>
                        </a:rPr>
                        <a:t>6</a:t>
                      </a:r>
                      <a:endParaRPr lang="en-US" sz="1000" b="1" i="0" u="none" strike="noStrike" dirty="0">
                        <a:solidFill>
                          <a:srgbClr val="000000"/>
                        </a:solidFill>
                        <a:effectLst/>
                        <a:latin typeface="+mn-ea"/>
                        <a:ea typeface="+mn-ea"/>
                      </a:endParaRP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ja-JP" altLang="en-US" sz="1000" b="1" i="0" u="none" strike="noStrike" dirty="0">
                          <a:solidFill>
                            <a:srgbClr val="000000"/>
                          </a:solidFill>
                          <a:effectLst/>
                          <a:latin typeface="+mn-ea"/>
                          <a:ea typeface="+mn-ea"/>
                        </a:rPr>
                        <a:t>みずほ</a:t>
                      </a:r>
                      <a:r>
                        <a:rPr lang="en-US" altLang="ja-JP" sz="1000" b="1" i="0" u="none" strike="noStrike" dirty="0">
                          <a:solidFill>
                            <a:srgbClr val="000000"/>
                          </a:solidFill>
                          <a:effectLst/>
                          <a:latin typeface="+mn-ea"/>
                          <a:ea typeface="+mn-ea"/>
                        </a:rPr>
                        <a:t>R&amp;T</a:t>
                      </a:r>
                      <a:endParaRPr lang="en-US" sz="1000" b="1" i="0" u="none" strike="noStrike" dirty="0">
                        <a:solidFill>
                          <a:srgbClr val="000000"/>
                        </a:solidFill>
                        <a:effectLst/>
                        <a:latin typeface="+mn-ea"/>
                        <a:ea typeface="+mn-ea"/>
                      </a:endParaRP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l" fontAlgn="ctr"/>
                      <a:r>
                        <a:rPr lang="ja-JP" altLang="en-US" sz="1000" b="0" i="0" u="none" strike="noStrike">
                          <a:solidFill>
                            <a:srgbClr val="000000"/>
                          </a:solidFill>
                          <a:effectLst/>
                          <a:latin typeface="+mn-ea"/>
                          <a:ea typeface="+mn-ea"/>
                        </a:rPr>
                        <a:t>サプライチェーン上の</a:t>
                      </a:r>
                      <a:r>
                        <a:rPr lang="en-US" altLang="ja-JP" sz="1000" b="0" i="0" u="none" strike="noStrike">
                          <a:solidFill>
                            <a:srgbClr val="000000"/>
                          </a:solidFill>
                          <a:effectLst/>
                          <a:latin typeface="+mn-ea"/>
                          <a:ea typeface="+mn-ea"/>
                        </a:rPr>
                        <a:t>B2B</a:t>
                      </a:r>
                      <a:r>
                        <a:rPr lang="ja-JP" altLang="en-US" sz="1000" b="0" i="0" u="none" strike="noStrike">
                          <a:solidFill>
                            <a:srgbClr val="000000"/>
                          </a:solidFill>
                          <a:effectLst/>
                          <a:latin typeface="+mn-ea"/>
                          <a:ea typeface="+mn-ea"/>
                        </a:rPr>
                        <a:t>間</a:t>
                      </a:r>
                      <a:endParaRPr lang="ja-JP" altLang="en-US" sz="1000" b="0" i="0" u="none" strike="noStrike" dirty="0">
                        <a:solidFill>
                          <a:srgbClr val="000000"/>
                        </a:solidFill>
                        <a:effectLst/>
                        <a:latin typeface="+mn-ea"/>
                        <a:ea typeface="+mn-ea"/>
                      </a:endParaRP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ctr"/>
                      <a:r>
                        <a:rPr lang="ja-JP" altLang="ja-JP" sz="1000">
                          <a:solidFill>
                            <a:srgbClr val="000000"/>
                          </a:solidFill>
                          <a:effectLst/>
                          <a:latin typeface="+mn-ea"/>
                          <a:ea typeface="+mn-ea"/>
                          <a:cs typeface="Cordia New" panose="020B0304020202020204" pitchFamily="34" charset="-34"/>
                        </a:rPr>
                        <a:t>物質リスト</a:t>
                      </a:r>
                      <a:endParaRPr lang="en-US" altLang="ja-JP" sz="1000">
                        <a:solidFill>
                          <a:srgbClr val="000000"/>
                        </a:solidFill>
                        <a:effectLst/>
                        <a:latin typeface="+mn-ea"/>
                        <a:ea typeface="+mn-ea"/>
                        <a:cs typeface="Cordia New" panose="020B0304020202020204" pitchFamily="34" charset="-34"/>
                      </a:endParaRPr>
                    </a:p>
                    <a:p>
                      <a:pPr algn="l" fontAlgn="ctr"/>
                      <a:r>
                        <a:rPr lang="ja-JP" altLang="en-US" sz="1000" b="0" i="0" u="none" strike="noStrike">
                          <a:solidFill>
                            <a:srgbClr val="000000"/>
                          </a:solidFill>
                          <a:effectLst/>
                          <a:latin typeface="+mn-ea"/>
                          <a:ea typeface="+mn-ea"/>
                        </a:rPr>
                        <a:t>調査依頼・回答データ</a:t>
                      </a:r>
                      <a:endParaRPr lang="en-US" sz="1000" b="0" i="0" u="none" strike="noStrike" dirty="0">
                        <a:solidFill>
                          <a:srgbClr val="000000"/>
                        </a:solidFill>
                        <a:effectLst/>
                        <a:latin typeface="+mn-ea"/>
                        <a:ea typeface="+mn-ea"/>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ctr"/>
                      <a:r>
                        <a:rPr lang="ja-JP" altLang="en-US" sz="1000" b="0" i="0" u="none" strike="noStrike" dirty="0">
                          <a:solidFill>
                            <a:srgbClr val="000000"/>
                          </a:solidFill>
                          <a:effectLst/>
                          <a:latin typeface="+mn-ea"/>
                          <a:ea typeface="+mn-ea"/>
                        </a:rPr>
                        <a:t>可能</a:t>
                      </a:r>
                      <a:endParaRPr lang="en-US" altLang="ja-JP" sz="1000" b="0" i="0" u="none" strike="noStrike" dirty="0">
                        <a:solidFill>
                          <a:srgbClr val="000000"/>
                        </a:solidFill>
                        <a:effectLst/>
                        <a:latin typeface="+mn-ea"/>
                        <a:ea typeface="+mn-ea"/>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dirty="0">
                          <a:solidFill>
                            <a:schemeClr val="tx1"/>
                          </a:solidFill>
                          <a:latin typeface="+mn-ea"/>
                          <a:ea typeface="+mn-ea"/>
                        </a:rPr>
                        <a:t>履行された左記の合意</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ctr"/>
                      <a:r>
                        <a:rPr lang="ja-JP" altLang="ja-JP" sz="1000" dirty="0">
                          <a:solidFill>
                            <a:srgbClr val="000000"/>
                          </a:solidFill>
                          <a:effectLst/>
                          <a:latin typeface="+mn-ea"/>
                          <a:ea typeface="+mn-ea"/>
                          <a:cs typeface="Cordia New" panose="020B0304020202020204" pitchFamily="34" charset="-34"/>
                        </a:rPr>
                        <a:t>スマートコントラクト等の共通アプリケーションにより照合</a:t>
                      </a:r>
                      <a:endParaRPr lang="en-US" sz="1000" b="0" i="0" u="none" strike="noStrike" dirty="0">
                        <a:solidFill>
                          <a:srgbClr val="000000"/>
                        </a:solidFill>
                        <a:effectLst/>
                        <a:latin typeface="+mn-ea"/>
                        <a:ea typeface="+mn-ea"/>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640677543"/>
                  </a:ext>
                </a:extLst>
              </a:tr>
            </a:tbl>
          </a:graphicData>
        </a:graphic>
      </p:graphicFrame>
      <p:sp>
        <p:nvSpPr>
          <p:cNvPr id="8" name="テキスト プレースホルダー 2">
            <a:extLst>
              <a:ext uri="{FF2B5EF4-FFF2-40B4-BE49-F238E27FC236}">
                <a16:creationId xmlns:a16="http://schemas.microsoft.com/office/drawing/2014/main" id="{33943E59-3DBF-A8E5-E36C-AE23CEE478BE}"/>
              </a:ext>
            </a:extLst>
          </p:cNvPr>
          <p:cNvSpPr>
            <a:spLocks noGrp="1"/>
          </p:cNvSpPr>
          <p:nvPr>
            <p:ph type="body" sz="quarter" idx="10"/>
          </p:nvPr>
        </p:nvSpPr>
        <p:spPr>
          <a:xfrm>
            <a:off x="273050" y="188913"/>
            <a:ext cx="7848600" cy="161583"/>
          </a:xfrm>
        </p:spPr>
        <p:txBody>
          <a:bodyPr/>
          <a:lstStyle/>
          <a:p>
            <a:r>
              <a:rPr lang="en-US" altLang="ja-JP" dirty="0"/>
              <a:t>5</a:t>
            </a:r>
            <a:r>
              <a:rPr lang="en-US" altLang="ja-JP" sz="1050" dirty="0"/>
              <a:t>.</a:t>
            </a:r>
            <a:r>
              <a:rPr lang="ja-JP" altLang="en-US" dirty="0"/>
              <a:t> 実証事業</a:t>
            </a:r>
            <a:r>
              <a:rPr lang="en-US" altLang="ja-JP" dirty="0"/>
              <a:t>‐</a:t>
            </a:r>
            <a:r>
              <a:rPr lang="ja-JP" altLang="en-US" sz="1050" dirty="0"/>
              <a:t>実装要件</a:t>
            </a:r>
            <a:r>
              <a:rPr lang="ja-JP" altLang="en-US" dirty="0"/>
              <a:t>、</a:t>
            </a:r>
            <a:r>
              <a:rPr lang="ja-JP" altLang="en-US" sz="1050" dirty="0"/>
              <a:t>実装</a:t>
            </a:r>
            <a:r>
              <a:rPr lang="ja-JP" altLang="en-US" dirty="0"/>
              <a:t>規格・</a:t>
            </a:r>
            <a:r>
              <a:rPr lang="ja-JP" altLang="en-US" sz="1050" dirty="0"/>
              <a:t>アーキテクチャ　</a:t>
            </a:r>
          </a:p>
        </p:txBody>
      </p:sp>
      <p:sp>
        <p:nvSpPr>
          <p:cNvPr id="3" name="正方形/長方形 2">
            <a:extLst>
              <a:ext uri="{FF2B5EF4-FFF2-40B4-BE49-F238E27FC236}">
                <a16:creationId xmlns:a16="http://schemas.microsoft.com/office/drawing/2014/main" id="{B5D7BD07-21E1-D95F-3AF2-0E58F9C9373B}"/>
              </a:ext>
            </a:extLst>
          </p:cNvPr>
          <p:cNvSpPr/>
          <p:nvPr/>
        </p:nvSpPr>
        <p:spPr>
          <a:xfrm>
            <a:off x="8198601" y="604014"/>
            <a:ext cx="658678" cy="144758"/>
          </a:xfrm>
          <a:prstGeom prst="rect">
            <a:avLst/>
          </a:prstGeom>
          <a:solidFill>
            <a:schemeClr val="accent5">
              <a:lumMod val="20000"/>
              <a:lumOff val="80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en-US" altLang="ja-JP" sz="1050" dirty="0"/>
              <a:t>A</a:t>
            </a:r>
            <a:r>
              <a:rPr kumimoji="1" lang="ja-JP" altLang="en-US" sz="1050" dirty="0"/>
              <a:t>類型</a:t>
            </a:r>
          </a:p>
        </p:txBody>
      </p:sp>
      <p:sp>
        <p:nvSpPr>
          <p:cNvPr id="6" name="正方形/長方形 5">
            <a:extLst>
              <a:ext uri="{FF2B5EF4-FFF2-40B4-BE49-F238E27FC236}">
                <a16:creationId xmlns:a16="http://schemas.microsoft.com/office/drawing/2014/main" id="{81A70023-1A6D-CD12-FB64-D65F02F59E29}"/>
              </a:ext>
            </a:extLst>
          </p:cNvPr>
          <p:cNvSpPr/>
          <p:nvPr/>
        </p:nvSpPr>
        <p:spPr>
          <a:xfrm>
            <a:off x="8973651" y="604014"/>
            <a:ext cx="658678" cy="144758"/>
          </a:xfrm>
          <a:prstGeom prst="rect">
            <a:avLst/>
          </a:prstGeom>
          <a:solidFill>
            <a:schemeClr val="bg1">
              <a:lumMod val="85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t>B</a:t>
            </a:r>
            <a:r>
              <a:rPr kumimoji="1" lang="ja-JP" altLang="en-US" sz="1050" dirty="0"/>
              <a:t>類型</a:t>
            </a:r>
          </a:p>
        </p:txBody>
      </p:sp>
    </p:spTree>
    <p:extLst>
      <p:ext uri="{BB962C8B-B14F-4D97-AF65-F5344CB8AC3E}">
        <p14:creationId xmlns:p14="http://schemas.microsoft.com/office/powerpoint/2010/main" val="38461947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F55A93CF-9FEA-4ED8-E39F-E2964958F0F9}"/>
              </a:ext>
            </a:extLst>
          </p:cNvPr>
          <p:cNvGraphicFramePr>
            <a:graphicFrameLocks noChangeAspect="1"/>
          </p:cNvGraphicFramePr>
          <p:nvPr>
            <p:custDataLst>
              <p:tags r:id="rId1"/>
            </p:custDataLst>
            <p:extLst>
              <p:ext uri="{D42A27DB-BD31-4B8C-83A1-F6EECF244321}">
                <p14:modId xmlns:p14="http://schemas.microsoft.com/office/powerpoint/2010/main" val="32191874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2" imgH="623" progId="TCLayout.ActiveDocument.1">
                  <p:embed/>
                </p:oleObj>
              </mc:Choice>
              <mc:Fallback>
                <p:oleObj name="think-cell スライド" r:id="rId3" imgW="622" imgH="623" progId="TCLayout.ActiveDocument.1">
                  <p:embed/>
                  <p:pic>
                    <p:nvPicPr>
                      <p:cNvPr id="6" name="think-cell data - do not delete" hidden="1">
                        <a:extLst>
                          <a:ext uri="{FF2B5EF4-FFF2-40B4-BE49-F238E27FC236}">
                            <a16:creationId xmlns:a16="http://schemas.microsoft.com/office/drawing/2014/main" id="{F55A93CF-9FEA-4ED8-E39F-E2964958F0F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C7035F5D-8ED0-A115-4AB5-541EB3598CB5}"/>
              </a:ext>
            </a:extLst>
          </p:cNvPr>
          <p:cNvSpPr>
            <a:spLocks noGrp="1"/>
          </p:cNvSpPr>
          <p:nvPr>
            <p:ph type="title"/>
          </p:nvPr>
        </p:nvSpPr>
        <p:spPr/>
        <p:txBody>
          <a:bodyPr vert="horz"/>
          <a:lstStyle/>
          <a:p>
            <a:r>
              <a:rPr kumimoji="1" lang="en-US" altLang="ja-JP" dirty="0"/>
              <a:t>5.1.2. </a:t>
            </a:r>
            <a:r>
              <a:rPr kumimoji="1" lang="ja-JP" altLang="en-US" dirty="0"/>
              <a:t>実装要件</a:t>
            </a:r>
            <a:r>
              <a:rPr kumimoji="1" lang="en-US" altLang="ja-JP" dirty="0"/>
              <a:t>‐</a:t>
            </a:r>
            <a:r>
              <a:rPr kumimoji="1" lang="ja-JP" altLang="en-US" dirty="0"/>
              <a:t>合意形成・トレースの考え方（</a:t>
            </a:r>
            <a:r>
              <a:rPr kumimoji="1" lang="en-US" altLang="ja-JP" dirty="0"/>
              <a:t>2/2</a:t>
            </a:r>
            <a:r>
              <a:rPr kumimoji="1" lang="ja-JP" altLang="en-US" dirty="0"/>
              <a:t>）</a:t>
            </a:r>
          </a:p>
        </p:txBody>
      </p:sp>
      <p:graphicFrame>
        <p:nvGraphicFramePr>
          <p:cNvPr id="4" name="表 3">
            <a:extLst>
              <a:ext uri="{FF2B5EF4-FFF2-40B4-BE49-F238E27FC236}">
                <a16:creationId xmlns:a16="http://schemas.microsoft.com/office/drawing/2014/main" id="{02A57DD7-F5FE-5E49-1B6D-E91BDB30D7D3}"/>
              </a:ext>
            </a:extLst>
          </p:cNvPr>
          <p:cNvGraphicFramePr>
            <a:graphicFrameLocks noGrp="1"/>
          </p:cNvGraphicFramePr>
          <p:nvPr>
            <p:extLst>
              <p:ext uri="{D42A27DB-BD31-4B8C-83A1-F6EECF244321}">
                <p14:modId xmlns:p14="http://schemas.microsoft.com/office/powerpoint/2010/main" val="3365594385"/>
              </p:ext>
            </p:extLst>
          </p:nvPr>
        </p:nvGraphicFramePr>
        <p:xfrm>
          <a:off x="273050" y="907252"/>
          <a:ext cx="9359901" cy="5372400"/>
        </p:xfrm>
        <a:graphic>
          <a:graphicData uri="http://schemas.openxmlformats.org/drawingml/2006/table">
            <a:tbl>
              <a:tblPr/>
              <a:tblGrid>
                <a:gridCol w="277607">
                  <a:extLst>
                    <a:ext uri="{9D8B030D-6E8A-4147-A177-3AD203B41FA5}">
                      <a16:colId xmlns:a16="http://schemas.microsoft.com/office/drawing/2014/main" val="2285314628"/>
                    </a:ext>
                  </a:extLst>
                </a:gridCol>
                <a:gridCol w="768004">
                  <a:extLst>
                    <a:ext uri="{9D8B030D-6E8A-4147-A177-3AD203B41FA5}">
                      <a16:colId xmlns:a16="http://schemas.microsoft.com/office/drawing/2014/main" val="2198383193"/>
                    </a:ext>
                  </a:extLst>
                </a:gridCol>
                <a:gridCol w="1923303">
                  <a:extLst>
                    <a:ext uri="{9D8B030D-6E8A-4147-A177-3AD203B41FA5}">
                      <a16:colId xmlns:a16="http://schemas.microsoft.com/office/drawing/2014/main" val="3050444302"/>
                    </a:ext>
                  </a:extLst>
                </a:gridCol>
                <a:gridCol w="1554480">
                  <a:extLst>
                    <a:ext uri="{9D8B030D-6E8A-4147-A177-3AD203B41FA5}">
                      <a16:colId xmlns:a16="http://schemas.microsoft.com/office/drawing/2014/main" val="217247273"/>
                    </a:ext>
                  </a:extLst>
                </a:gridCol>
                <a:gridCol w="1604356">
                  <a:extLst>
                    <a:ext uri="{9D8B030D-6E8A-4147-A177-3AD203B41FA5}">
                      <a16:colId xmlns:a16="http://schemas.microsoft.com/office/drawing/2014/main" val="3654299738"/>
                    </a:ext>
                  </a:extLst>
                </a:gridCol>
                <a:gridCol w="1639969">
                  <a:extLst>
                    <a:ext uri="{9D8B030D-6E8A-4147-A177-3AD203B41FA5}">
                      <a16:colId xmlns:a16="http://schemas.microsoft.com/office/drawing/2014/main" val="2141297974"/>
                    </a:ext>
                  </a:extLst>
                </a:gridCol>
                <a:gridCol w="1592182">
                  <a:extLst>
                    <a:ext uri="{9D8B030D-6E8A-4147-A177-3AD203B41FA5}">
                      <a16:colId xmlns:a16="http://schemas.microsoft.com/office/drawing/2014/main" val="10189191"/>
                    </a:ext>
                  </a:extLst>
                </a:gridCol>
              </a:tblGrid>
              <a:tr h="99163">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en-US" altLang="ja-JP" sz="1000" b="1" i="0" u="none" strike="noStrike" dirty="0">
                          <a:solidFill>
                            <a:schemeClr val="bg1"/>
                          </a:solidFill>
                          <a:effectLst/>
                          <a:latin typeface="+mn-ea"/>
                          <a:ea typeface="+mn-ea"/>
                        </a:rPr>
                        <a:t>No.</a:t>
                      </a:r>
                      <a:endParaRPr lang="ja-JP" altLang="en-US" sz="1000" b="1" i="0" u="none" strike="noStrike" dirty="0">
                        <a:solidFill>
                          <a:schemeClr val="bg1"/>
                        </a:solidFill>
                        <a:effectLst/>
                        <a:latin typeface="+mn-ea"/>
                        <a:ea typeface="+mn-ea"/>
                      </a:endParaRPr>
                    </a:p>
                  </a:txBody>
                  <a:tcPr marL="36000" marR="36000" marT="36000" marB="36000" anchor="ctr">
                    <a:lnL w="12700" cmpd="sng">
                      <a:solidFill>
                        <a:srgbClr val="FFFFFF"/>
                      </a:solidFill>
                    </a:lnL>
                    <a:lnR w="12700" cmpd="sng">
                      <a:solidFill>
                        <a:srgbClr val="FFFFFF"/>
                      </a:solidFill>
                    </a:lnR>
                    <a:lnT w="12700" cmpd="sng">
                      <a:solidFill>
                        <a:srgbClr val="FFFFFF"/>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ja-JP" altLang="en-US" sz="1000" b="1" u="none" strike="noStrike" dirty="0">
                          <a:solidFill>
                            <a:schemeClr val="bg1"/>
                          </a:solidFill>
                          <a:effectLst/>
                          <a:latin typeface="+mn-ea"/>
                          <a:ea typeface="+mn-ea"/>
                        </a:rPr>
                        <a:t>代表機関</a:t>
                      </a:r>
                      <a:endParaRPr lang="ja-JP" altLang="en-US" sz="1000" b="1" i="0" u="none" strike="noStrike" dirty="0">
                        <a:solidFill>
                          <a:schemeClr val="bg1"/>
                        </a:solidFill>
                        <a:effectLst/>
                        <a:latin typeface="+mn-ea"/>
                        <a:ea typeface="+mn-ea"/>
                      </a:endParaRPr>
                    </a:p>
                  </a:txBody>
                  <a:tcPr marL="36000" marR="36000" marT="36000" marB="36000" anchor="ctr">
                    <a:lnL w="12700" cmpd="sng">
                      <a:solidFill>
                        <a:srgbClr val="FFFFFF"/>
                      </a:solidFill>
                    </a:lnL>
                    <a:lnR w="12700" cmpd="sng">
                      <a:solidFill>
                        <a:srgbClr val="FFFFFF"/>
                      </a:solidFill>
                    </a:lnR>
                    <a:lnT w="12700" cmpd="sng">
                      <a:solidFill>
                        <a:srgbClr val="FFFFFF"/>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ja-JP" altLang="en-US" sz="1000" b="1" i="0" u="none" strike="noStrike" dirty="0">
                          <a:solidFill>
                            <a:schemeClr val="bg1"/>
                          </a:solidFill>
                          <a:effectLst/>
                          <a:latin typeface="+mn-ea"/>
                          <a:ea typeface="+mn-ea"/>
                        </a:rPr>
                        <a:t>合意の主体</a:t>
                      </a:r>
                    </a:p>
                  </a:txBody>
                  <a:tcPr marL="36000" marR="36000" marT="36000" marB="36000" anchor="ctr">
                    <a:lnL w="12700" cmpd="sng">
                      <a:solidFill>
                        <a:srgbClr val="FFFFFF"/>
                      </a:solidFill>
                    </a:lnL>
                    <a:lnR w="12700" cmpd="sng">
                      <a:solidFill>
                        <a:srgbClr val="FFFFFF"/>
                      </a:solidFill>
                    </a:lnR>
                    <a:lnT w="12700" cmpd="sng">
                      <a:solidFill>
                        <a:srgbClr val="FFFFFF"/>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ja-JP" altLang="en-US" sz="1000" b="1" i="0" u="none" strike="noStrike" dirty="0">
                          <a:solidFill>
                            <a:schemeClr val="bg1"/>
                          </a:solidFill>
                          <a:effectLst/>
                          <a:latin typeface="+mn-ea"/>
                          <a:ea typeface="+mn-ea"/>
                        </a:rPr>
                        <a:t>合意の対象</a:t>
                      </a:r>
                    </a:p>
                  </a:txBody>
                  <a:tcPr marL="36000" marR="36000" marT="36000" marB="36000" anchor="ctr">
                    <a:lnL w="12700" cmpd="sng">
                      <a:solidFill>
                        <a:srgbClr val="FFFFFF"/>
                      </a:solidFill>
                    </a:lnL>
                    <a:lnR w="12700" cmpd="sng">
                      <a:solidFill>
                        <a:srgbClr val="FFFFFF"/>
                      </a:solidFill>
                    </a:lnR>
                    <a:lnT w="12700" cmpd="sng">
                      <a:solidFill>
                        <a:srgbClr val="FFFFFF"/>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ja-JP" altLang="en-US" sz="1000" b="1" i="0" u="none" strike="noStrike" dirty="0">
                          <a:solidFill>
                            <a:schemeClr val="bg1"/>
                          </a:solidFill>
                          <a:effectLst/>
                          <a:latin typeface="+mn-ea"/>
                          <a:ea typeface="+mn-ea"/>
                        </a:rPr>
                        <a:t>合意の取消</a:t>
                      </a:r>
                    </a:p>
                  </a:txBody>
                  <a:tcPr marL="36000" marR="36000" marT="36000" marB="36000" anchor="ctr">
                    <a:lnL w="12700" cmpd="sng">
                      <a:solidFill>
                        <a:srgbClr val="FFFFFF"/>
                      </a:solidFill>
                    </a:lnL>
                    <a:lnR w="12700" cmpd="sng">
                      <a:solidFill>
                        <a:srgbClr val="FFFFFF"/>
                      </a:solidFill>
                    </a:lnR>
                    <a:lnT w="12700" cmpd="sng">
                      <a:solidFill>
                        <a:srgbClr val="FFFFFF"/>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ja-JP" altLang="en-US" sz="1000" b="1" i="0" u="none" strike="noStrike" dirty="0">
                          <a:solidFill>
                            <a:schemeClr val="bg1"/>
                          </a:solidFill>
                          <a:effectLst/>
                          <a:latin typeface="+mn-ea"/>
                          <a:ea typeface="+mn-ea"/>
                        </a:rPr>
                        <a:t>トレースの対象</a:t>
                      </a:r>
                    </a:p>
                  </a:txBody>
                  <a:tcPr marL="36000" marR="36000" marT="36000" marB="36000" anchor="ctr">
                    <a:lnL w="12700" cmpd="sng">
                      <a:solidFill>
                        <a:srgbClr val="FFFFFF"/>
                      </a:solidFill>
                    </a:lnL>
                    <a:lnR w="12700" cmpd="sng">
                      <a:solidFill>
                        <a:srgbClr val="FFFFFF"/>
                      </a:solidFill>
                    </a:lnR>
                    <a:lnT w="12700" cmpd="sng">
                      <a:solidFill>
                        <a:srgbClr val="FFFFFF"/>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ja-JP" altLang="en-US" sz="1000" b="1" i="0" u="none" strike="noStrike" dirty="0">
                          <a:solidFill>
                            <a:schemeClr val="bg1"/>
                          </a:solidFill>
                          <a:effectLst/>
                          <a:latin typeface="+mn-ea"/>
                          <a:ea typeface="+mn-ea"/>
                        </a:rPr>
                        <a:t>トレースの方法</a:t>
                      </a: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78677057"/>
                  </a:ext>
                </a:extLst>
              </a:tr>
              <a:tr h="234235">
                <a:tc rowSpan="2">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en-US" altLang="ja-JP" sz="1000" b="1" i="0" u="none" strike="noStrike" dirty="0">
                          <a:solidFill>
                            <a:srgbClr val="000000"/>
                          </a:solidFill>
                          <a:effectLst/>
                          <a:latin typeface="+mn-ea"/>
                          <a:ea typeface="+mn-ea"/>
                        </a:rPr>
                        <a:t>7</a:t>
                      </a:r>
                      <a:endParaRPr lang="en-US" sz="1000" b="1" i="0" u="none" strike="noStrike" dirty="0">
                        <a:solidFill>
                          <a:srgbClr val="000000"/>
                        </a:solidFill>
                        <a:effectLst/>
                        <a:latin typeface="+mn-ea"/>
                        <a:ea typeface="+mn-ea"/>
                      </a:endParaRP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rowSpan="2">
                  <a:txBody>
                    <a:bodyPr/>
                    <a:lstStyle/>
                    <a:p>
                      <a:pPr algn="ctr" fontAlgn="ctr"/>
                      <a:r>
                        <a:rPr lang="en-US" altLang="ja-JP" sz="1000" b="1" i="0" u="none" strike="noStrike" dirty="0">
                          <a:solidFill>
                            <a:srgbClr val="000000"/>
                          </a:solidFill>
                          <a:effectLst/>
                          <a:latin typeface="+mn-ea"/>
                          <a:ea typeface="+mn-ea"/>
                        </a:rPr>
                        <a:t>SBI</a:t>
                      </a:r>
                      <a:r>
                        <a:rPr lang="ja-JP" altLang="en-US" sz="1000" b="1" i="0" u="none" strike="noStrike" dirty="0">
                          <a:solidFill>
                            <a:srgbClr val="000000"/>
                          </a:solidFill>
                          <a:effectLst/>
                          <a:latin typeface="+mn-ea"/>
                          <a:ea typeface="+mn-ea"/>
                        </a:rPr>
                        <a:t> </a:t>
                      </a:r>
                      <a:r>
                        <a:rPr lang="en-US" altLang="ja-JP" sz="1000" b="1" i="0" u="none" strike="noStrike" dirty="0">
                          <a:solidFill>
                            <a:srgbClr val="000000"/>
                          </a:solidFill>
                          <a:effectLst/>
                          <a:latin typeface="+mn-ea"/>
                          <a:ea typeface="+mn-ea"/>
                        </a:rPr>
                        <a:t>HD</a:t>
                      </a: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r>
                        <a:rPr kumimoji="1" lang="ja-JP" altLang="en-US" sz="1000" b="0" dirty="0">
                          <a:solidFill>
                            <a:schemeClr val="tx1"/>
                          </a:solidFill>
                          <a:latin typeface="+mn-ea"/>
                          <a:ea typeface="+mn-ea"/>
                        </a:rPr>
                        <a:t>公的機関（</a:t>
                      </a:r>
                      <a:r>
                        <a:rPr kumimoji="1" lang="en-US" altLang="ja-JP" sz="1000" b="0" dirty="0">
                          <a:solidFill>
                            <a:schemeClr val="tx1"/>
                          </a:solidFill>
                          <a:latin typeface="+mn-ea"/>
                          <a:ea typeface="+mn-ea"/>
                        </a:rPr>
                        <a:t>Issuer</a:t>
                      </a:r>
                      <a:r>
                        <a:rPr kumimoji="1" lang="ja-JP" altLang="en-US" sz="1000" b="0" dirty="0">
                          <a:solidFill>
                            <a:schemeClr val="tx1"/>
                          </a:solidFill>
                          <a:latin typeface="+mn-ea"/>
                          <a:ea typeface="+mn-ea"/>
                        </a:rPr>
                        <a:t>）とデジタル認証機構（</a:t>
                      </a:r>
                      <a:r>
                        <a:rPr kumimoji="1" lang="en-US" altLang="ja-JP" sz="1000" b="0" dirty="0">
                          <a:solidFill>
                            <a:schemeClr val="tx1"/>
                          </a:solidFill>
                          <a:latin typeface="+mn-ea"/>
                          <a:ea typeface="+mn-ea"/>
                        </a:rPr>
                        <a:t>Holder</a:t>
                      </a:r>
                      <a:r>
                        <a:rPr kumimoji="1" lang="ja-JP" altLang="en-US" sz="1000" b="0" dirty="0">
                          <a:solidFill>
                            <a:schemeClr val="tx1"/>
                          </a:solidFill>
                          <a:latin typeface="+mn-ea"/>
                          <a:ea typeface="+mn-ea"/>
                        </a:rPr>
                        <a:t>）</a:t>
                      </a: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r>
                        <a:rPr kumimoji="1" lang="ja-JP" altLang="en-US" sz="1000" b="0">
                          <a:solidFill>
                            <a:schemeClr val="tx1"/>
                          </a:solidFill>
                          <a:latin typeface="+mn-ea"/>
                          <a:ea typeface="+mn-ea"/>
                        </a:rPr>
                        <a:t>デジタル認証機構の認定</a:t>
                      </a:r>
                      <a:endParaRPr kumimoji="1" lang="ja-JP" altLang="en-US" sz="1000" b="0" dirty="0">
                        <a:solidFill>
                          <a:schemeClr val="tx1"/>
                        </a:solidFill>
                        <a:latin typeface="+mn-ea"/>
                        <a:ea typeface="+mn-ea"/>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r>
                        <a:rPr kumimoji="1" lang="ja-JP" altLang="en-US" sz="1000" b="0" dirty="0">
                          <a:solidFill>
                            <a:schemeClr val="tx1"/>
                          </a:solidFill>
                          <a:latin typeface="+mn-ea"/>
                          <a:ea typeface="+mn-ea"/>
                        </a:rPr>
                        <a:t>契約書等のアナログ運用のもと、合意取消が可能</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defTabSz="990564"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chemeClr val="tx1"/>
                          </a:solidFill>
                          <a:effectLst/>
                          <a:uLnTx/>
                          <a:uFillTx/>
                          <a:latin typeface="+mn-ea"/>
                          <a:ea typeface="+mn-ea"/>
                          <a:cs typeface="+mn-cs"/>
                        </a:rPr>
                        <a:t>履行された左記の合意</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defTabSz="990564"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mn-ea"/>
                          <a:ea typeface="+mn-ea"/>
                          <a:cs typeface="+mn-cs"/>
                        </a:rPr>
                        <a:t>デジタル認証機構が保有するデジタル証明書（</a:t>
                      </a:r>
                      <a:r>
                        <a:rPr kumimoji="1" lang="en-US" altLang="ja-JP" sz="1000" b="0" i="0" u="none" strike="noStrike" kern="1200" cap="none" spc="0" normalizeH="0" baseline="0" noProof="0" dirty="0">
                          <a:ln>
                            <a:noFill/>
                          </a:ln>
                          <a:solidFill>
                            <a:prstClr val="black"/>
                          </a:solidFill>
                          <a:effectLst/>
                          <a:uLnTx/>
                          <a:uFillTx/>
                          <a:latin typeface="+mn-ea"/>
                          <a:ea typeface="+mn-ea"/>
                          <a:cs typeface="+mn-cs"/>
                        </a:rPr>
                        <a:t>VC</a:t>
                      </a:r>
                      <a:r>
                        <a:rPr kumimoji="1" lang="ja-JP" altLang="en-US" sz="1000" b="0" i="0" u="none" strike="noStrike" kern="1200" cap="none" spc="0" normalizeH="0" baseline="0" noProof="0" dirty="0">
                          <a:ln>
                            <a:noFill/>
                          </a:ln>
                          <a:solidFill>
                            <a:prstClr val="black"/>
                          </a:solidFill>
                          <a:effectLst/>
                          <a:uLnTx/>
                          <a:uFillTx/>
                          <a:latin typeface="+mn-ea"/>
                          <a:ea typeface="+mn-ea"/>
                          <a:cs typeface="+mn-cs"/>
                        </a:rPr>
                        <a:t>）</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562223151"/>
                  </a:ext>
                </a:extLst>
              </a:tr>
              <a:tr h="414416">
                <a:tc vMerge="1">
                  <a:txBody>
                    <a:bodyPr/>
                    <a:lstStyle/>
                    <a:p>
                      <a:pPr algn="ctr" fontAlgn="ctr"/>
                      <a:endParaRPr lang="en-US" sz="1000" b="1" i="0" u="none" strike="noStrike" dirty="0">
                        <a:solidFill>
                          <a:srgbClr val="000000"/>
                        </a:solidFill>
                        <a:effectLst/>
                        <a:latin typeface="+mn-ea"/>
                        <a:ea typeface="+mn-ea"/>
                      </a:endParaRPr>
                    </a:p>
                  </a:txBody>
                  <a:tcPr marL="0" marR="0" marT="0" marB="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vMerge="1">
                  <a:txBody>
                    <a:bodyPr/>
                    <a:lstStyle/>
                    <a:p>
                      <a:pPr algn="ctr" fontAlgn="ctr"/>
                      <a:endParaRPr lang="en-US" sz="1000" b="1" i="0" u="none" strike="noStrike" dirty="0">
                        <a:solidFill>
                          <a:srgbClr val="000000"/>
                        </a:solidFill>
                        <a:effectLst/>
                        <a:latin typeface="+mn-ea"/>
                        <a:ea typeface="+mn-ea"/>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r>
                        <a:rPr kumimoji="1" lang="ja-JP" altLang="en-US" sz="1000" b="0" dirty="0">
                          <a:solidFill>
                            <a:schemeClr val="tx1"/>
                          </a:solidFill>
                          <a:latin typeface="+mn-ea"/>
                          <a:ea typeface="+mn-ea"/>
                        </a:rPr>
                        <a:t>デジタル認証機（</a:t>
                      </a:r>
                      <a:r>
                        <a:rPr kumimoji="1" lang="en-US" altLang="ja-JP" sz="1000" b="0" dirty="0">
                          <a:solidFill>
                            <a:schemeClr val="tx1"/>
                          </a:solidFill>
                          <a:latin typeface="+mn-ea"/>
                          <a:ea typeface="+mn-ea"/>
                        </a:rPr>
                        <a:t>Issuer</a:t>
                      </a:r>
                      <a:r>
                        <a:rPr kumimoji="1" lang="ja-JP" altLang="en-US" sz="1000" b="0" dirty="0">
                          <a:solidFill>
                            <a:schemeClr val="tx1"/>
                          </a:solidFill>
                          <a:latin typeface="+mn-ea"/>
                          <a:ea typeface="+mn-ea"/>
                        </a:rPr>
                        <a:t>）と事業所（</a:t>
                      </a:r>
                      <a:r>
                        <a:rPr kumimoji="1" lang="en-US" altLang="ja-JP" sz="1000" b="0" dirty="0">
                          <a:solidFill>
                            <a:schemeClr val="tx1"/>
                          </a:solidFill>
                          <a:latin typeface="+mn-ea"/>
                          <a:ea typeface="+mn-ea"/>
                        </a:rPr>
                        <a:t>Holder</a:t>
                      </a:r>
                      <a:r>
                        <a:rPr kumimoji="1" lang="ja-JP" altLang="en-US" sz="1000" b="0" dirty="0">
                          <a:solidFill>
                            <a:schemeClr val="tx1"/>
                          </a:solidFill>
                          <a:latin typeface="+mn-ea"/>
                          <a:ea typeface="+mn-ea"/>
                        </a:rPr>
                        <a:t>）</a:t>
                      </a:r>
                      <a:r>
                        <a:rPr kumimoji="1" lang="en-US" altLang="ja-JP" sz="1000" b="0" dirty="0">
                          <a:solidFill>
                            <a:schemeClr val="tx1"/>
                          </a:solidFill>
                          <a:latin typeface="+mn-ea"/>
                          <a:ea typeface="+mn-ea"/>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dirty="0">
                          <a:solidFill>
                            <a:schemeClr val="tx1"/>
                          </a:solidFill>
                          <a:latin typeface="+mn-ea"/>
                          <a:ea typeface="+mn-ea"/>
                        </a:rPr>
                        <a:t>事業所（</a:t>
                      </a:r>
                      <a:r>
                        <a:rPr kumimoji="1" lang="en-US" altLang="ja-JP" sz="1000" b="0" dirty="0">
                          <a:solidFill>
                            <a:schemeClr val="tx1"/>
                          </a:solidFill>
                          <a:latin typeface="+mn-ea"/>
                          <a:ea typeface="+mn-ea"/>
                        </a:rPr>
                        <a:t>Holder</a:t>
                      </a:r>
                      <a:r>
                        <a:rPr kumimoji="1" lang="ja-JP" altLang="en-US" sz="1000" b="0" dirty="0">
                          <a:solidFill>
                            <a:schemeClr val="tx1"/>
                          </a:solidFill>
                          <a:latin typeface="+mn-ea"/>
                          <a:ea typeface="+mn-ea"/>
                        </a:rPr>
                        <a:t>）と事業所（</a:t>
                      </a:r>
                      <a:r>
                        <a:rPr kumimoji="1" lang="en-US" altLang="ja-JP" sz="1000" b="0" dirty="0">
                          <a:solidFill>
                            <a:schemeClr val="tx1"/>
                          </a:solidFill>
                          <a:latin typeface="+mn-ea"/>
                          <a:ea typeface="+mn-ea"/>
                        </a:rPr>
                        <a:t>Verifier</a:t>
                      </a:r>
                      <a:r>
                        <a:rPr kumimoji="1" lang="ja-JP" altLang="en-US" sz="1000" b="0" dirty="0">
                          <a:solidFill>
                            <a:schemeClr val="tx1"/>
                          </a:solidFill>
                          <a:latin typeface="+mn-ea"/>
                          <a:ea typeface="+mn-ea"/>
                        </a:rPr>
                        <a:t>）</a:t>
                      </a: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r>
                        <a:rPr kumimoji="1" lang="ja-JP" altLang="en-US" sz="1000" b="0" dirty="0">
                          <a:solidFill>
                            <a:schemeClr val="tx1"/>
                          </a:solidFill>
                          <a:latin typeface="+mn-ea"/>
                          <a:ea typeface="+mn-ea"/>
                        </a:rPr>
                        <a:t>事業所（</a:t>
                      </a:r>
                      <a:r>
                        <a:rPr kumimoji="1" lang="en-US" altLang="ja-JP" sz="1000" b="0" dirty="0">
                          <a:solidFill>
                            <a:schemeClr val="tx1"/>
                          </a:solidFill>
                          <a:latin typeface="+mn-ea"/>
                          <a:ea typeface="+mn-ea"/>
                        </a:rPr>
                        <a:t>Holder</a:t>
                      </a:r>
                      <a:r>
                        <a:rPr kumimoji="1" lang="ja-JP" altLang="en-US" sz="1000" b="0" dirty="0">
                          <a:solidFill>
                            <a:schemeClr val="tx1"/>
                          </a:solidFill>
                          <a:latin typeface="+mn-ea"/>
                          <a:ea typeface="+mn-ea"/>
                        </a:rPr>
                        <a:t>）の実在性</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defTabSz="990564"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mn-ea"/>
                          <a:ea typeface="+mn-ea"/>
                          <a:cs typeface="+mn-cs"/>
                        </a:rPr>
                        <a:t>契約書等のアナログ運用のもと、合意取消が可能</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defTabSz="990564"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chemeClr val="tx1"/>
                          </a:solidFill>
                          <a:effectLst/>
                          <a:uLnTx/>
                          <a:uFillTx/>
                          <a:latin typeface="+mn-ea"/>
                          <a:ea typeface="+mn-ea"/>
                          <a:cs typeface="+mn-cs"/>
                        </a:rPr>
                        <a:t>履行された左記の合意</a:t>
                      </a:r>
                      <a:endParaRPr kumimoji="1" lang="ja-JP" altLang="en-US" sz="1000" b="0" i="0" u="none" strike="noStrike" kern="1200" cap="none" spc="0" normalizeH="0" baseline="0" noProof="0" dirty="0">
                        <a:ln>
                          <a:noFill/>
                        </a:ln>
                        <a:solidFill>
                          <a:schemeClr val="tx1"/>
                        </a:solidFill>
                        <a:effectLst/>
                        <a:uLnTx/>
                        <a:uFillTx/>
                        <a:latin typeface="+mn-ea"/>
                        <a:ea typeface="+mn-ea"/>
                        <a:cs typeface="+mn-cs"/>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defTabSz="990564"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mn-ea"/>
                          <a:ea typeface="+mn-ea"/>
                          <a:cs typeface="+mn-cs"/>
                        </a:rPr>
                        <a:t>事業所（</a:t>
                      </a:r>
                      <a:r>
                        <a:rPr kumimoji="1" lang="en-US" altLang="ja-JP" sz="1000" b="0" i="0" u="none" strike="noStrike" kern="1200" cap="none" spc="0" normalizeH="0" baseline="0" noProof="0" dirty="0">
                          <a:ln>
                            <a:noFill/>
                          </a:ln>
                          <a:solidFill>
                            <a:schemeClr val="tx1"/>
                          </a:solidFill>
                          <a:effectLst/>
                          <a:uLnTx/>
                          <a:uFillTx/>
                          <a:latin typeface="+mn-ea"/>
                          <a:ea typeface="+mn-ea"/>
                          <a:cs typeface="+mn-cs"/>
                        </a:rPr>
                        <a:t>VC</a:t>
                      </a:r>
                      <a:r>
                        <a:rPr kumimoji="1" lang="ja-JP" altLang="en-US" sz="1000" b="0" i="0" u="none" strike="noStrike" kern="1200" cap="none" spc="0" normalizeH="0" baseline="0" noProof="0" dirty="0">
                          <a:ln>
                            <a:noFill/>
                          </a:ln>
                          <a:solidFill>
                            <a:schemeClr val="tx1"/>
                          </a:solidFill>
                          <a:effectLst/>
                          <a:uLnTx/>
                          <a:uFillTx/>
                          <a:latin typeface="+mn-ea"/>
                          <a:ea typeface="+mn-ea"/>
                          <a:cs typeface="+mn-cs"/>
                        </a:rPr>
                        <a:t>）</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970319633"/>
                  </a:ext>
                </a:extLst>
              </a:tr>
              <a:tr h="414416">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en-US" altLang="ja-JP" sz="1000" b="1" i="0" u="none" strike="noStrike" dirty="0">
                          <a:solidFill>
                            <a:srgbClr val="000000"/>
                          </a:solidFill>
                          <a:effectLst/>
                          <a:latin typeface="+mn-ea"/>
                          <a:ea typeface="+mn-ea"/>
                        </a:rPr>
                        <a:t>8</a:t>
                      </a:r>
                      <a:endParaRPr lang="ja-JP" altLang="en-US" sz="1000" b="1" i="0" u="none" strike="noStrike" dirty="0">
                        <a:solidFill>
                          <a:srgbClr val="000000"/>
                        </a:solidFill>
                        <a:effectLst/>
                        <a:latin typeface="+mn-ea"/>
                        <a:ea typeface="+mn-ea"/>
                      </a:endParaRP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ja-JP" altLang="en-US" sz="1000" b="1" i="0" u="none" strike="noStrike" dirty="0">
                          <a:solidFill>
                            <a:srgbClr val="000000"/>
                          </a:solidFill>
                          <a:effectLst/>
                          <a:latin typeface="+mn-ea"/>
                          <a:ea typeface="+mn-ea"/>
                        </a:rPr>
                        <a:t>シミック</a:t>
                      </a: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l"/>
                      <a:r>
                        <a:rPr kumimoji="1" lang="ja-JP" altLang="en-US" sz="1000" b="0" dirty="0">
                          <a:solidFill>
                            <a:schemeClr val="tx1"/>
                          </a:solidFill>
                          <a:latin typeface="+mn-ea"/>
                          <a:ea typeface="+mn-ea"/>
                        </a:rPr>
                        <a:t>患者と被験者</a:t>
                      </a:r>
                      <a:r>
                        <a:rPr kumimoji="1" lang="en-US" altLang="ja-JP" sz="1000" b="0" dirty="0">
                          <a:solidFill>
                            <a:schemeClr val="tx1"/>
                          </a:solidFill>
                          <a:latin typeface="+mn-ea"/>
                          <a:ea typeface="+mn-ea"/>
                        </a:rPr>
                        <a:t>/</a:t>
                      </a:r>
                    </a:p>
                    <a:p>
                      <a:pPr algn="l"/>
                      <a:r>
                        <a:rPr kumimoji="1" lang="ja-JP" altLang="en-US" sz="1000" b="0" dirty="0">
                          <a:solidFill>
                            <a:schemeClr val="tx1"/>
                          </a:solidFill>
                          <a:latin typeface="+mn-ea"/>
                          <a:ea typeface="+mn-ea"/>
                        </a:rPr>
                        <a:t>医療機関スタッフ製薬企業と</a:t>
                      </a:r>
                      <a:r>
                        <a:rPr kumimoji="1" lang="en-US" altLang="ja-JP" sz="1000" b="0" dirty="0">
                          <a:solidFill>
                            <a:schemeClr val="tx1"/>
                          </a:solidFill>
                          <a:latin typeface="+mn-ea"/>
                          <a:ea typeface="+mn-ea"/>
                        </a:rPr>
                        <a:t>CRO</a:t>
                      </a:r>
                      <a:r>
                        <a:rPr kumimoji="1" lang="ja-JP" altLang="en-US" sz="1000" b="0" dirty="0">
                          <a:solidFill>
                            <a:schemeClr val="tx1"/>
                          </a:solidFill>
                          <a:latin typeface="+mn-ea"/>
                          <a:ea typeface="+mn-ea"/>
                        </a:rPr>
                        <a:t>スタッフ</a:t>
                      </a: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l"/>
                      <a:r>
                        <a:rPr kumimoji="1" lang="ja-JP" altLang="en-US" sz="1000" b="0" dirty="0">
                          <a:solidFill>
                            <a:schemeClr val="tx1"/>
                          </a:solidFill>
                          <a:latin typeface="+mn-ea"/>
                          <a:ea typeface="+mn-ea"/>
                        </a:rPr>
                        <a:t>同意取得～ウェアラブルデバイスの利活用までのシームレスな管理、データの共有、統合制御</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l" fontAlgn="ctr"/>
                      <a:r>
                        <a:rPr lang="ja-JP" altLang="en-US" sz="1000" b="0" i="0" u="none" strike="noStrike" dirty="0">
                          <a:solidFill>
                            <a:srgbClr val="000000"/>
                          </a:solidFill>
                          <a:effectLst/>
                          <a:latin typeface="+mn-ea"/>
                          <a:ea typeface="+mn-ea"/>
                        </a:rPr>
                        <a:t>可能</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l"/>
                      <a:r>
                        <a:rPr kumimoji="1" lang="en-US" altLang="ja-JP" sz="1000" b="0" kern="1200" dirty="0">
                          <a:solidFill>
                            <a:schemeClr val="tx1"/>
                          </a:solidFill>
                          <a:latin typeface="+mn-ea"/>
                          <a:ea typeface="+mn-ea"/>
                          <a:cs typeface="+mn-cs"/>
                        </a:rPr>
                        <a:t>Pairing</a:t>
                      </a:r>
                      <a:r>
                        <a:rPr kumimoji="1" lang="ja-JP" altLang="en-US" sz="1000" b="0" kern="1200" dirty="0">
                          <a:solidFill>
                            <a:schemeClr val="tx1"/>
                          </a:solidFill>
                          <a:latin typeface="+mn-ea"/>
                          <a:ea typeface="+mn-ea"/>
                          <a:cs typeface="+mn-cs"/>
                        </a:rPr>
                        <a:t>の実施</a:t>
                      </a:r>
                      <a:endParaRPr kumimoji="1" lang="en-US" altLang="ja-JP" sz="1000" b="0" kern="1200" dirty="0">
                        <a:solidFill>
                          <a:schemeClr val="tx1"/>
                        </a:solidFill>
                        <a:latin typeface="+mn-ea"/>
                        <a:ea typeface="+mn-ea"/>
                        <a:cs typeface="+mn-cs"/>
                      </a:endParaRPr>
                    </a:p>
                    <a:p>
                      <a:pPr algn="l"/>
                      <a:r>
                        <a:rPr kumimoji="1" lang="ja-JP" altLang="en-US" sz="1000" b="0" kern="1200" dirty="0">
                          <a:solidFill>
                            <a:schemeClr val="tx1"/>
                          </a:solidFill>
                          <a:latin typeface="+mn-ea"/>
                          <a:ea typeface="+mn-ea"/>
                          <a:cs typeface="+mn-cs"/>
                        </a:rPr>
                        <a:t>臨床試験等への参加同意</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kern="1200" dirty="0">
                          <a:solidFill>
                            <a:schemeClr val="tx1"/>
                          </a:solidFill>
                          <a:latin typeface="+mn-ea"/>
                          <a:ea typeface="+mn-ea"/>
                          <a:cs typeface="+mn-cs"/>
                        </a:rPr>
                        <a:t>公開鍵暗号方式による暗号化・署名</a:t>
                      </a:r>
                      <a:r>
                        <a:rPr kumimoji="1" lang="en-US" altLang="ja-JP" sz="1000" b="0" kern="1200" dirty="0">
                          <a:solidFill>
                            <a:schemeClr val="tx1"/>
                          </a:solidFill>
                          <a:latin typeface="+mn-ea"/>
                          <a:ea typeface="+mn-ea"/>
                          <a:cs typeface="+mn-cs"/>
                        </a:rPr>
                        <a:t>/</a:t>
                      </a:r>
                      <a:r>
                        <a:rPr kumimoji="1" lang="ja-JP" altLang="en-US" sz="1000" b="0" kern="1200" dirty="0">
                          <a:solidFill>
                            <a:schemeClr val="tx1"/>
                          </a:solidFill>
                          <a:latin typeface="+mn-ea"/>
                          <a:ea typeface="+mn-ea"/>
                          <a:cs typeface="+mn-cs"/>
                        </a:rPr>
                        <a:t>復号化・署名の検証</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682573914"/>
                  </a:ext>
                </a:extLst>
              </a:tr>
              <a:tr h="234235">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en-US" altLang="ja-JP" sz="1000" b="1" u="none" strike="noStrike" dirty="0">
                          <a:effectLst/>
                          <a:latin typeface="+mn-ea"/>
                          <a:ea typeface="+mn-ea"/>
                        </a:rPr>
                        <a:t>9</a:t>
                      </a: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altLang="ja-JP" sz="1000" b="1" u="none" strike="noStrike" dirty="0">
                          <a:effectLst/>
                          <a:latin typeface="+mn-ea"/>
                          <a:ea typeface="+mn-ea"/>
                        </a:rPr>
                        <a:t>ORPHE</a:t>
                      </a: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ja-JP" sz="1000" b="0" u="none" strike="noStrike" cap="none" dirty="0">
                          <a:solidFill>
                            <a:schemeClr val="dk1"/>
                          </a:solidFill>
                          <a:latin typeface="+mn-ea"/>
                          <a:ea typeface="+mn-ea"/>
                          <a:sym typeface="Meiryo UI" panose="020B0604030504040204" pitchFamily="50" charset="-128"/>
                        </a:rPr>
                        <a:t>患者</a:t>
                      </a:r>
                      <a:r>
                        <a:rPr lang="ja-JP" altLang="en-US" sz="1000" b="0" u="none" strike="noStrike" cap="none" dirty="0">
                          <a:solidFill>
                            <a:schemeClr val="dk1"/>
                          </a:solidFill>
                          <a:latin typeface="+mn-ea"/>
                          <a:ea typeface="+mn-ea"/>
                          <a:sym typeface="Meiryo UI" panose="020B0604030504040204" pitchFamily="50" charset="-128"/>
                        </a:rPr>
                        <a:t>・</a:t>
                      </a:r>
                      <a:r>
                        <a:rPr lang="ja-JP" sz="1000" b="0" u="none" strike="noStrike" cap="none" dirty="0">
                          <a:solidFill>
                            <a:schemeClr val="dk1"/>
                          </a:solidFill>
                          <a:latin typeface="+mn-ea"/>
                          <a:ea typeface="+mn-ea"/>
                          <a:sym typeface="Meiryo UI" panose="020B0604030504040204" pitchFamily="50" charset="-128"/>
                        </a:rPr>
                        <a:t>医師</a:t>
                      </a:r>
                      <a:r>
                        <a:rPr lang="ja-JP" altLang="en-US" sz="1000" b="0" u="none" strike="noStrike" cap="none" dirty="0">
                          <a:solidFill>
                            <a:schemeClr val="dk1"/>
                          </a:solidFill>
                          <a:latin typeface="+mn-ea"/>
                          <a:ea typeface="+mn-ea"/>
                          <a:sym typeface="Meiryo UI" panose="020B0604030504040204" pitchFamily="50" charset="-128"/>
                        </a:rPr>
                        <a:t>と」</a:t>
                      </a:r>
                      <a:r>
                        <a:rPr lang="ja-JP" sz="1000" u="none" strike="noStrike" cap="none" dirty="0">
                          <a:latin typeface="+mn-ea"/>
                          <a:ea typeface="+mn-ea"/>
                          <a:sym typeface="Meiryo UI" panose="020B0604030504040204" pitchFamily="50" charset="-128"/>
                        </a:rPr>
                        <a:t>理学療法士</a:t>
                      </a:r>
                      <a:r>
                        <a:rPr lang="en-US" altLang="ja-JP" sz="1000" u="none" strike="noStrike" cap="none" dirty="0">
                          <a:latin typeface="+mn-ea"/>
                          <a:ea typeface="+mn-ea"/>
                          <a:sym typeface="Meiryo UI" panose="020B0604030504040204" pitchFamily="50" charset="-128"/>
                        </a:rPr>
                        <a:t>/</a:t>
                      </a:r>
                    </a:p>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lang="ja-JP" altLang="en-US" sz="1000" b="0" u="none" strike="noStrike" cap="none" dirty="0">
                          <a:solidFill>
                            <a:schemeClr val="dk1"/>
                          </a:solidFill>
                          <a:latin typeface="+mn-ea"/>
                          <a:ea typeface="+mn-ea"/>
                          <a:sym typeface="Meiryo UI" panose="020B0604030504040204" pitchFamily="50" charset="-128"/>
                        </a:rPr>
                        <a:t>患者・研究機関と製薬企業</a:t>
                      </a:r>
                      <a:endParaRPr lang="ja-JP" altLang="en-US" sz="1000" u="none" strike="noStrike" cap="none" dirty="0">
                        <a:latin typeface="+mn-ea"/>
                        <a:ea typeface="+mn-ea"/>
                        <a:sym typeface="Meiryo UI" panose="020B0604030504040204" pitchFamily="50" charset="-128"/>
                      </a:endParaRP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ja-JP" altLang="en-US" sz="1000" b="0" u="none" strike="noStrike" cap="none" dirty="0">
                          <a:solidFill>
                            <a:schemeClr val="dk1"/>
                          </a:solidFill>
                          <a:latin typeface="+mn-ea"/>
                          <a:ea typeface="+mn-ea"/>
                          <a:sym typeface="Meiryo UI" panose="020B0604030504040204" pitchFamily="50" charset="-128"/>
                        </a:rPr>
                        <a:t>患者情報・データの共有</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l" fontAlgn="ctr"/>
                      <a:r>
                        <a:rPr lang="ja-JP" altLang="en-US" sz="1000" b="0" i="0" u="none" strike="noStrike" dirty="0">
                          <a:solidFill>
                            <a:srgbClr val="000000"/>
                          </a:solidFill>
                          <a:effectLst/>
                          <a:latin typeface="+mn-ea"/>
                          <a:ea typeface="+mn-ea"/>
                        </a:rPr>
                        <a:t>可能</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ja-JP" altLang="en-US" sz="1000" b="0" u="none" strike="noStrike" cap="none">
                          <a:solidFill>
                            <a:schemeClr val="dk1"/>
                          </a:solidFill>
                          <a:latin typeface="+mn-ea"/>
                          <a:ea typeface="+mn-ea"/>
                          <a:sym typeface="Meiryo UI" panose="020B0604030504040204" pitchFamily="50" charset="-128"/>
                        </a:rPr>
                        <a:t>履行された左記の合意</a:t>
                      </a:r>
                      <a:endParaRPr lang="ja-JP" altLang="en-US" sz="1000" u="none" strike="noStrike" cap="none">
                        <a:latin typeface="+mn-ea"/>
                        <a:ea typeface="+mn-ea"/>
                        <a:sym typeface="Meiryo UI" panose="020B0604030504040204" pitchFamily="50" charset="-128"/>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ja-JP" altLang="en-US" sz="1000" u="none" strike="noStrike" cap="none" dirty="0">
                          <a:latin typeface="+mn-ea"/>
                          <a:ea typeface="+mn-ea"/>
                          <a:sym typeface="Meiryo UI" panose="020B0604030504040204" pitchFamily="50" charset="-128"/>
                        </a:rPr>
                        <a:t>ブロックチェーンによるレジストリにて照会</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4155036761"/>
                  </a:ext>
                </a:extLst>
              </a:tr>
              <a:tr h="684687">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en-US" altLang="ja-JP" sz="1000" b="1" i="0" u="none" strike="noStrike" dirty="0">
                          <a:solidFill>
                            <a:srgbClr val="000000"/>
                          </a:solidFill>
                          <a:effectLst/>
                          <a:latin typeface="+mn-ea"/>
                          <a:ea typeface="+mn-ea"/>
                        </a:rPr>
                        <a:t>10</a:t>
                      </a:r>
                      <a:endParaRPr lang="ja-JP" altLang="en-US" sz="1000" b="1" i="0" u="none" strike="noStrike" dirty="0">
                        <a:solidFill>
                          <a:srgbClr val="000000"/>
                        </a:solidFill>
                        <a:effectLst/>
                        <a:latin typeface="+mn-ea"/>
                        <a:ea typeface="+mn-ea"/>
                      </a:endParaRP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ja-JP" altLang="en-US" sz="1000" b="1" i="0" u="none" strike="noStrike" dirty="0">
                          <a:solidFill>
                            <a:srgbClr val="000000"/>
                          </a:solidFill>
                          <a:effectLst/>
                          <a:latin typeface="+mn-ea"/>
                          <a:ea typeface="+mn-ea"/>
                        </a:rPr>
                        <a:t>電通総研</a:t>
                      </a:r>
                      <a:endParaRPr lang="en-US" altLang="ja-JP" sz="1000" b="1" i="0" u="none" strike="noStrike" dirty="0">
                        <a:solidFill>
                          <a:srgbClr val="000000"/>
                        </a:solidFill>
                        <a:effectLst/>
                        <a:latin typeface="+mn-ea"/>
                        <a:ea typeface="+mn-ea"/>
                      </a:endParaRP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88900" indent="-88900">
                        <a:buFont typeface="+mj-ea"/>
                        <a:buAutoNum type="circleNumDbPlain"/>
                      </a:pPr>
                      <a:r>
                        <a:rPr kumimoji="1" lang="ja-JP" altLang="en-US" sz="1000" b="0" dirty="0">
                          <a:solidFill>
                            <a:schemeClr val="tx1"/>
                          </a:solidFill>
                          <a:latin typeface="+mn-ea"/>
                          <a:ea typeface="+mn-ea"/>
                          <a:sym typeface="Meiryo UI" panose="020B0604030504040204" pitchFamily="50" charset="-128"/>
                        </a:rPr>
                        <a:t>所有者（口座開設法人</a:t>
                      </a:r>
                      <a:r>
                        <a:rPr kumimoji="1" lang="en-US" altLang="ja-JP" sz="1000" b="0" dirty="0">
                          <a:solidFill>
                            <a:schemeClr val="tx1"/>
                          </a:solidFill>
                          <a:latin typeface="+mn-ea"/>
                          <a:ea typeface="+mn-ea"/>
                          <a:sym typeface="Meiryo UI" panose="020B0604030504040204" pitchFamily="50" charset="-128"/>
                        </a:rPr>
                        <a:t>/</a:t>
                      </a:r>
                      <a:r>
                        <a:rPr kumimoji="1" lang="ja-JP" altLang="en-US" sz="1000" b="0" dirty="0">
                          <a:solidFill>
                            <a:schemeClr val="tx1"/>
                          </a:solidFill>
                          <a:latin typeface="+mn-ea"/>
                          <a:ea typeface="+mn-ea"/>
                          <a:sym typeface="Meiryo UI" panose="020B0604030504040204" pitchFamily="50" charset="-128"/>
                        </a:rPr>
                        <a:t>法人担当者）と発行者（</a:t>
                      </a:r>
                      <a:r>
                        <a:rPr kumimoji="1" lang="en" altLang="ja-JP" sz="1000" b="0" dirty="0">
                          <a:solidFill>
                            <a:schemeClr val="tx1"/>
                          </a:solidFill>
                          <a:latin typeface="+mn-ea"/>
                          <a:ea typeface="+mn-ea"/>
                          <a:sym typeface="Meiryo UI" panose="020B0604030504040204" pitchFamily="50" charset="-128"/>
                        </a:rPr>
                        <a:t>KYC/KYB</a:t>
                      </a:r>
                      <a:r>
                        <a:rPr kumimoji="1" lang="ja-JP" altLang="en-US" sz="1000" b="0" dirty="0">
                          <a:solidFill>
                            <a:schemeClr val="tx1"/>
                          </a:solidFill>
                          <a:latin typeface="+mn-ea"/>
                          <a:ea typeface="+mn-ea"/>
                          <a:sym typeface="Meiryo UI" panose="020B0604030504040204" pitchFamily="50" charset="-128"/>
                        </a:rPr>
                        <a:t>、所属確認</a:t>
                      </a:r>
                      <a:r>
                        <a:rPr kumimoji="1" lang="en" altLang="ja-JP" sz="1000" b="0" dirty="0">
                          <a:solidFill>
                            <a:schemeClr val="tx1"/>
                          </a:solidFill>
                          <a:latin typeface="+mn-ea"/>
                          <a:ea typeface="+mn-ea"/>
                          <a:sym typeface="Meiryo UI" panose="020B0604030504040204" pitchFamily="50" charset="-128"/>
                        </a:rPr>
                        <a:t>VC</a:t>
                      </a:r>
                      <a:r>
                        <a:rPr kumimoji="1" lang="ja-JP" altLang="en-US" sz="1000" b="0" dirty="0">
                          <a:solidFill>
                            <a:schemeClr val="tx1"/>
                          </a:solidFill>
                          <a:latin typeface="+mn-ea"/>
                          <a:ea typeface="+mn-ea"/>
                          <a:sym typeface="Meiryo UI" panose="020B0604030504040204" pitchFamily="50" charset="-128"/>
                        </a:rPr>
                        <a:t>発行機関）</a:t>
                      </a:r>
                      <a:endParaRPr kumimoji="1" lang="en-US" altLang="ja-JP" sz="1000" b="0" dirty="0">
                        <a:solidFill>
                          <a:schemeClr val="tx1"/>
                        </a:solidFill>
                        <a:latin typeface="+mn-ea"/>
                        <a:ea typeface="+mn-ea"/>
                        <a:sym typeface="Meiryo UI" panose="020B0604030504040204" pitchFamily="50" charset="-128"/>
                      </a:endParaRPr>
                    </a:p>
                    <a:p>
                      <a:pPr marL="88900" marR="0" lvl="0" indent="-88900" algn="l" defTabSz="914400" rtl="0" eaLnBrk="1" fontAlgn="auto" latinLnBrk="0" hangingPunct="1">
                        <a:lnSpc>
                          <a:spcPct val="100000"/>
                        </a:lnSpc>
                        <a:spcBef>
                          <a:spcPts val="0"/>
                        </a:spcBef>
                        <a:spcAft>
                          <a:spcPts val="0"/>
                        </a:spcAft>
                        <a:buClrTx/>
                        <a:buSzTx/>
                        <a:buFont typeface="+mj-ea"/>
                        <a:buAutoNum type="circleNumDbPlain"/>
                        <a:tabLst/>
                        <a:defRPr/>
                      </a:pPr>
                      <a:r>
                        <a:rPr kumimoji="1" lang="ja-JP" altLang="en-US" sz="1000" b="0" dirty="0">
                          <a:solidFill>
                            <a:schemeClr val="tx1"/>
                          </a:solidFill>
                          <a:latin typeface="+mn-ea"/>
                          <a:ea typeface="+mn-ea"/>
                          <a:sym typeface="Meiryo UI" panose="020B0604030504040204" pitchFamily="50" charset="-128"/>
                        </a:rPr>
                        <a:t>所有者と発行者・検証者</a:t>
                      </a:r>
                      <a:br>
                        <a:rPr kumimoji="1" lang="en-US" altLang="ja-JP" sz="1000" b="0" dirty="0">
                          <a:solidFill>
                            <a:schemeClr val="tx1"/>
                          </a:solidFill>
                          <a:latin typeface="+mn-ea"/>
                          <a:ea typeface="+mn-ea"/>
                          <a:sym typeface="Meiryo UI" panose="020B0604030504040204" pitchFamily="50" charset="-128"/>
                        </a:rPr>
                      </a:br>
                      <a:r>
                        <a:rPr kumimoji="1" lang="ja-JP" altLang="en-US" sz="1000" b="0" dirty="0">
                          <a:solidFill>
                            <a:schemeClr val="tx1"/>
                          </a:solidFill>
                          <a:latin typeface="+mn-ea"/>
                          <a:ea typeface="+mn-ea"/>
                          <a:sym typeface="Meiryo UI" panose="020B0604030504040204" pitchFamily="50" charset="-128"/>
                        </a:rPr>
                        <a:t>（金融機関での口座</a:t>
                      </a:r>
                      <a:r>
                        <a:rPr kumimoji="1" lang="en" altLang="ja-JP" sz="1000" b="0" dirty="0">
                          <a:solidFill>
                            <a:schemeClr val="tx1"/>
                          </a:solidFill>
                          <a:latin typeface="+mn-ea"/>
                          <a:ea typeface="+mn-ea"/>
                          <a:sym typeface="Meiryo UI" panose="020B0604030504040204" pitchFamily="50" charset="-128"/>
                        </a:rPr>
                        <a:t>VC</a:t>
                      </a:r>
                      <a:r>
                        <a:rPr kumimoji="1" lang="ja-JP" altLang="en-US" sz="1000" b="0" dirty="0">
                          <a:solidFill>
                            <a:schemeClr val="tx1"/>
                          </a:solidFill>
                          <a:latin typeface="+mn-ea"/>
                          <a:ea typeface="+mn-ea"/>
                          <a:sym typeface="Meiryo UI" panose="020B0604030504040204" pitchFamily="50" charset="-128"/>
                        </a:rPr>
                        <a:t>発行）</a:t>
                      </a:r>
                      <a:endParaRPr kumimoji="1" lang="en-US" altLang="ja-JP" sz="1000" b="0" dirty="0">
                        <a:solidFill>
                          <a:schemeClr val="tx1"/>
                        </a:solidFill>
                        <a:latin typeface="+mn-ea"/>
                        <a:ea typeface="+mn-ea"/>
                        <a:sym typeface="Meiryo UI" panose="020B0604030504040204" pitchFamily="50" charset="-128"/>
                      </a:endParaRP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182563" indent="-182563">
                        <a:buFont typeface="+mj-ea"/>
                        <a:buAutoNum type="circleNumDbPlain"/>
                      </a:pPr>
                      <a:r>
                        <a:rPr kumimoji="1" lang="ja-JP" altLang="en-US" sz="1000" b="0" dirty="0">
                          <a:solidFill>
                            <a:schemeClr val="tx1"/>
                          </a:solidFill>
                          <a:latin typeface="+mn-ea"/>
                          <a:ea typeface="+mn-ea"/>
                          <a:sym typeface="Meiryo UI" panose="020B0604030504040204" pitchFamily="50" charset="-128"/>
                        </a:rPr>
                        <a:t>法人口座開設における</a:t>
                      </a:r>
                      <a:r>
                        <a:rPr kumimoji="1" lang="en" altLang="ja-JP" sz="1000" b="0" dirty="0">
                          <a:solidFill>
                            <a:schemeClr val="tx1"/>
                          </a:solidFill>
                          <a:latin typeface="+mn-ea"/>
                          <a:ea typeface="+mn-ea"/>
                          <a:sym typeface="Meiryo UI" panose="020B0604030504040204" pitchFamily="50" charset="-128"/>
                        </a:rPr>
                        <a:t>KYC/KYB</a:t>
                      </a:r>
                      <a:r>
                        <a:rPr kumimoji="1" lang="ja-JP" altLang="en" sz="1000" b="0" dirty="0">
                          <a:solidFill>
                            <a:schemeClr val="tx1"/>
                          </a:solidFill>
                          <a:latin typeface="+mn-ea"/>
                          <a:ea typeface="+mn-ea"/>
                          <a:sym typeface="Meiryo UI" panose="020B0604030504040204" pitchFamily="50" charset="-128"/>
                        </a:rPr>
                        <a:t>・</a:t>
                      </a:r>
                      <a:r>
                        <a:rPr kumimoji="1" lang="ja-JP" altLang="en-US" sz="1000" b="0" dirty="0">
                          <a:solidFill>
                            <a:schemeClr val="tx1"/>
                          </a:solidFill>
                          <a:latin typeface="+mn-ea"/>
                          <a:ea typeface="+mn-ea"/>
                          <a:sym typeface="Meiryo UI" panose="020B0604030504040204" pitchFamily="50" charset="-128"/>
                        </a:rPr>
                        <a:t>所属確認</a:t>
                      </a:r>
                      <a:endParaRPr kumimoji="1" lang="en-US" altLang="ja-JP" sz="1000" b="0" dirty="0">
                        <a:solidFill>
                          <a:schemeClr val="tx1"/>
                        </a:solidFill>
                        <a:latin typeface="+mn-ea"/>
                        <a:ea typeface="+mn-ea"/>
                        <a:sym typeface="Meiryo UI" panose="020B0604030504040204" pitchFamily="50" charset="-128"/>
                      </a:endParaRPr>
                    </a:p>
                    <a:p>
                      <a:pPr marL="182563" indent="-182563">
                        <a:buFont typeface="+mj-ea"/>
                        <a:buAutoNum type="circleNumDbPlain"/>
                      </a:pPr>
                      <a:r>
                        <a:rPr kumimoji="1" lang="ja-JP" altLang="en-US" sz="1000" b="0" dirty="0">
                          <a:solidFill>
                            <a:schemeClr val="tx1"/>
                          </a:solidFill>
                          <a:latin typeface="+mn-ea"/>
                          <a:ea typeface="+mn-ea"/>
                          <a:sym typeface="Meiryo UI" panose="020B0604030504040204" pitchFamily="50" charset="-128"/>
                        </a:rPr>
                        <a:t>口座開設</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r>
                        <a:rPr kumimoji="1" lang="en" altLang="ja-JP" sz="1000" b="0" dirty="0">
                          <a:solidFill>
                            <a:schemeClr val="tx1"/>
                          </a:solidFill>
                          <a:latin typeface="+mn-ea"/>
                          <a:ea typeface="+mn-ea"/>
                          <a:sym typeface="Meiryo UI" panose="020B0604030504040204" pitchFamily="50" charset="-128"/>
                        </a:rPr>
                        <a:t>VC</a:t>
                      </a:r>
                      <a:r>
                        <a:rPr kumimoji="1" lang="ja-JP" altLang="en-US" sz="1000" b="0" dirty="0">
                          <a:solidFill>
                            <a:schemeClr val="tx1"/>
                          </a:solidFill>
                          <a:latin typeface="+mn-ea"/>
                          <a:ea typeface="+mn-ea"/>
                          <a:sym typeface="Meiryo UI" panose="020B0604030504040204" pitchFamily="50" charset="-128"/>
                        </a:rPr>
                        <a:t>の発行取り消し（ステータスリスト）で行う</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r>
                        <a:rPr kumimoji="1" lang="en" altLang="ja-JP" sz="1000" b="0" dirty="0">
                          <a:solidFill>
                            <a:schemeClr val="tx1"/>
                          </a:solidFill>
                          <a:latin typeface="+mn-ea"/>
                          <a:ea typeface="+mn-ea"/>
                          <a:sym typeface="Meiryo UI" panose="020B0604030504040204" pitchFamily="50" charset="-128"/>
                        </a:rPr>
                        <a:t>VC</a:t>
                      </a:r>
                      <a:r>
                        <a:rPr kumimoji="1" lang="ja-JP" altLang="en-US" sz="1000" b="0" dirty="0">
                          <a:solidFill>
                            <a:schemeClr val="tx1"/>
                          </a:solidFill>
                          <a:latin typeface="+mn-ea"/>
                          <a:ea typeface="+mn-ea"/>
                          <a:sym typeface="Meiryo UI" panose="020B0604030504040204" pitchFamily="50" charset="-128"/>
                        </a:rPr>
                        <a:t>発行・提示・検証にまつわるリクエストとレスポンスの全てがトレースされている</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r>
                        <a:rPr kumimoji="1" lang="ja-JP" altLang="en-US" sz="1000" b="0" dirty="0">
                          <a:solidFill>
                            <a:schemeClr val="tx1"/>
                          </a:solidFill>
                          <a:latin typeface="+mn-ea"/>
                          <a:ea typeface="+mn-ea"/>
                          <a:sym typeface="Meiryo UI" panose="020B0604030504040204" pitchFamily="50" charset="-128"/>
                        </a:rPr>
                        <a:t>メッセージのリクエストとレスポンスの全てを保存する</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502330174"/>
                  </a:ext>
                </a:extLst>
              </a:tr>
              <a:tr h="504506">
                <a:tc rowSpan="2">
                  <a:txBody>
                    <a:bodyPr/>
                    <a:lstStyle/>
                    <a:p>
                      <a:pPr algn="ctr" fontAlgn="ctr"/>
                      <a:r>
                        <a:rPr lang="en-US" altLang="ja-JP" sz="1000" b="1" i="0" u="none" strike="noStrike" dirty="0">
                          <a:solidFill>
                            <a:srgbClr val="000000"/>
                          </a:solidFill>
                          <a:effectLst/>
                          <a:latin typeface="+mn-ea"/>
                          <a:ea typeface="+mn-ea"/>
                        </a:rPr>
                        <a:t>11</a:t>
                      </a:r>
                      <a:endParaRPr lang="ja-JP" altLang="en-US" sz="1000" b="1" i="0" u="none" strike="noStrike" dirty="0">
                        <a:solidFill>
                          <a:srgbClr val="000000"/>
                        </a:solidFill>
                        <a:effectLst/>
                        <a:latin typeface="+mn-ea"/>
                        <a:ea typeface="+mn-ea"/>
                      </a:endParaRP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rowSpan="2">
                  <a:txBody>
                    <a:bodyPr/>
                    <a:lstStyle/>
                    <a:p>
                      <a:pPr algn="ctr" fontAlgn="ctr"/>
                      <a:r>
                        <a:rPr lang="en-US" altLang="ja-JP" sz="1000" b="1" i="0" u="none" strike="noStrike" dirty="0">
                          <a:solidFill>
                            <a:srgbClr val="000000"/>
                          </a:solidFill>
                          <a:effectLst/>
                          <a:latin typeface="+mn-ea"/>
                          <a:ea typeface="+mn-ea"/>
                        </a:rPr>
                        <a:t>JISA</a:t>
                      </a: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r>
                        <a:rPr kumimoji="1" lang="ja-JP" altLang="en-US" sz="1000" b="0" dirty="0">
                          <a:solidFill>
                            <a:schemeClr val="tx1"/>
                          </a:solidFill>
                          <a:latin typeface="+mn-ea"/>
                          <a:ea typeface="+mn-ea"/>
                        </a:rPr>
                        <a:t>民間事業者等の発行者と、補助金等を申請する事業者</a:t>
                      </a: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indent="0" algn="l" defTabSz="990564" rtl="0" eaLnBrk="1" latinLnBrk="0" hangingPunct="1">
                        <a:buFont typeface="Arial" panose="020B0604020202020204" pitchFamily="34" charset="0"/>
                        <a:buNone/>
                      </a:pPr>
                      <a:r>
                        <a:rPr kumimoji="1" lang="ja-JP" altLang="en-US" sz="1000" b="0" kern="1200">
                          <a:solidFill>
                            <a:schemeClr val="tx1"/>
                          </a:solidFill>
                          <a:latin typeface="+mn-ea"/>
                          <a:ea typeface="+mn-ea"/>
                          <a:cs typeface="+mn-cs"/>
                        </a:rPr>
                        <a:t>当該事業者自身の情報を当該事業者からの依頼に基づき発行する事</a:t>
                      </a:r>
                      <a:r>
                        <a:rPr kumimoji="1" lang="en-US" altLang="ja-JP" sz="1000" b="0" kern="1200">
                          <a:solidFill>
                            <a:schemeClr val="tx1"/>
                          </a:solidFill>
                          <a:latin typeface="+mn-ea"/>
                          <a:ea typeface="+mn-ea"/>
                          <a:cs typeface="+mn-cs"/>
                        </a:rPr>
                        <a:t>/</a:t>
                      </a:r>
                    </a:p>
                    <a:p>
                      <a:pPr marL="0" indent="0" algn="l" defTabSz="990564" rtl="0" eaLnBrk="1" latinLnBrk="0" hangingPunct="1">
                        <a:buFont typeface="Arial" panose="020B0604020202020204" pitchFamily="34" charset="0"/>
                        <a:buNone/>
                      </a:pPr>
                      <a:r>
                        <a:rPr kumimoji="1" lang="ja-JP" altLang="en-US" sz="1000" b="0" kern="1200">
                          <a:solidFill>
                            <a:schemeClr val="tx1"/>
                          </a:solidFill>
                          <a:latin typeface="+mn-ea"/>
                          <a:ea typeface="+mn-ea"/>
                          <a:cs typeface="+mn-cs"/>
                        </a:rPr>
                        <a:t>発行データの管理責任は発行者にはない事の合意</a:t>
                      </a:r>
                      <a:endParaRPr kumimoji="1" lang="ja-JP" altLang="en-US" sz="1000" b="0" kern="1200" dirty="0">
                        <a:solidFill>
                          <a:schemeClr val="tx1"/>
                        </a:solidFill>
                        <a:latin typeface="+mn-ea"/>
                        <a:ea typeface="+mn-ea"/>
                        <a:cs typeface="+mn-cs"/>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kumimoji="1" lang="ja-JP" altLang="en-US" sz="1000" b="0" dirty="0">
                          <a:solidFill>
                            <a:schemeClr val="tx1"/>
                          </a:solidFill>
                          <a:latin typeface="+mn-ea"/>
                          <a:ea typeface="+mn-ea"/>
                        </a:rPr>
                        <a:t>－</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kumimoji="1" lang="ja-JP" altLang="en-US" sz="1000" b="0" dirty="0">
                          <a:solidFill>
                            <a:schemeClr val="tx1"/>
                          </a:solidFill>
                          <a:latin typeface="+mn-ea"/>
                          <a:ea typeface="+mn-ea"/>
                        </a:rPr>
                        <a:t>履行された左記の同意</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kumimoji="1" lang="ja-JP" altLang="en-US" sz="1000" b="0" dirty="0">
                          <a:solidFill>
                            <a:schemeClr val="tx1"/>
                          </a:solidFill>
                          <a:latin typeface="+mn-ea"/>
                          <a:ea typeface="+mn-ea"/>
                        </a:rPr>
                        <a:t>発行者の発行サービス機能における同意管理の証跡</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50739044"/>
                  </a:ext>
                </a:extLst>
              </a:tr>
              <a:tr h="414416">
                <a:tc vMerge="1">
                  <a:txBody>
                    <a:bodyPr/>
                    <a:lstStyle/>
                    <a:p>
                      <a:pPr algn="ctr" fontAlgn="ctr"/>
                      <a:endParaRPr lang="ja-JP" altLang="en-US" sz="1000" b="1" i="0" u="none" strike="noStrike" dirty="0">
                        <a:solidFill>
                          <a:srgbClr val="000000"/>
                        </a:solidFill>
                        <a:effectLst/>
                        <a:latin typeface="+mn-ea"/>
                        <a:ea typeface="+mn-ea"/>
                      </a:endParaRPr>
                    </a:p>
                  </a:txBody>
                  <a:tcPr marL="0" marR="0" marT="0" marB="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vMerge="1">
                  <a:txBody>
                    <a:bodyPr/>
                    <a:lstStyle/>
                    <a:p>
                      <a:pPr algn="ctr" fontAlgn="ctr"/>
                      <a:endParaRPr lang="en-US" altLang="ja-JP" sz="1000" b="1" i="0" u="none" strike="noStrike" dirty="0">
                        <a:solidFill>
                          <a:srgbClr val="000000"/>
                        </a:solidFill>
                        <a:effectLst/>
                        <a:latin typeface="+mn-ea"/>
                        <a:ea typeface="+mn-ea"/>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r>
                        <a:rPr kumimoji="1" lang="ja-JP" altLang="en-US" sz="1000" b="0" dirty="0">
                          <a:solidFill>
                            <a:schemeClr val="tx1"/>
                          </a:solidFill>
                          <a:latin typeface="+mn-ea"/>
                          <a:ea typeface="+mn-ea"/>
                        </a:rPr>
                        <a:t>補助金等を申請する事業者と、補助金事業等の事務局等および所管省庁</a:t>
                      </a: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indent="0" algn="l" defTabSz="990564" rtl="0" eaLnBrk="1" latinLnBrk="0" hangingPunct="1">
                        <a:buFont typeface="Arial" panose="020B0604020202020204" pitchFamily="34" charset="0"/>
                        <a:buNone/>
                      </a:pPr>
                      <a:r>
                        <a:rPr kumimoji="1" lang="ja-JP" altLang="en-US" sz="1000" b="0" kern="1200" dirty="0">
                          <a:solidFill>
                            <a:schemeClr val="tx1"/>
                          </a:solidFill>
                          <a:latin typeface="+mn-ea"/>
                          <a:ea typeface="+mn-ea"/>
                          <a:cs typeface="+mn-cs"/>
                        </a:rPr>
                        <a:t>申請情報の目的外利用の禁止（審査や交付に関係する事務連絡、通知、調査等。例外規定あり）</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kumimoji="1" lang="ja-JP" altLang="en-US" sz="1000" b="0" dirty="0">
                          <a:solidFill>
                            <a:schemeClr val="tx1"/>
                          </a:solidFill>
                          <a:latin typeface="+mn-ea"/>
                          <a:ea typeface="+mn-ea"/>
                        </a:rPr>
                        <a:t>ー</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kumimoji="1" lang="ja-JP" altLang="en-US" sz="1000" b="0" dirty="0">
                          <a:solidFill>
                            <a:schemeClr val="tx1"/>
                          </a:solidFill>
                          <a:latin typeface="+mn-ea"/>
                          <a:ea typeface="+mn-ea"/>
                        </a:rPr>
                        <a:t>－</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kumimoji="1" lang="ja-JP" altLang="en-US" sz="1000" b="0" dirty="0">
                          <a:solidFill>
                            <a:schemeClr val="tx1"/>
                          </a:solidFill>
                          <a:latin typeface="+mn-ea"/>
                          <a:ea typeface="+mn-ea"/>
                        </a:rPr>
                        <a:t>ー</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965984756"/>
                  </a:ext>
                </a:extLst>
              </a:tr>
              <a:tr h="414416">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en-US" altLang="ja-JP" sz="1000" b="1" i="0" u="none" strike="noStrike" dirty="0">
                          <a:solidFill>
                            <a:srgbClr val="000000"/>
                          </a:solidFill>
                          <a:effectLst/>
                          <a:latin typeface="+mn-ea"/>
                          <a:ea typeface="+mn-ea"/>
                        </a:rPr>
                        <a:t>12</a:t>
                      </a:r>
                      <a:endParaRPr lang="ja-JP" altLang="en-US" sz="1000" b="1" i="0" u="none" strike="noStrike" dirty="0">
                        <a:solidFill>
                          <a:srgbClr val="000000"/>
                        </a:solidFill>
                        <a:effectLst/>
                        <a:latin typeface="+mn-ea"/>
                        <a:ea typeface="+mn-ea"/>
                      </a:endParaRP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altLang="ja-JP" sz="1000" b="1" i="0" u="none" strike="noStrike" dirty="0">
                          <a:solidFill>
                            <a:srgbClr val="000000"/>
                          </a:solidFill>
                          <a:effectLst/>
                          <a:latin typeface="+mn-ea"/>
                          <a:ea typeface="+mn-ea"/>
                        </a:rPr>
                        <a:t>OP CIP</a:t>
                      </a: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l" rtl="0">
                        <a:lnSpc>
                          <a:spcPct val="100000"/>
                        </a:lnSpc>
                        <a:spcBef>
                          <a:spcPts val="0"/>
                        </a:spcBef>
                        <a:spcAft>
                          <a:spcPts val="0"/>
                        </a:spcAft>
                        <a:buClr>
                          <a:srgbClr val="000000"/>
                        </a:buClr>
                        <a:buSzPts val="1500"/>
                        <a:buFont typeface="Arial"/>
                        <a:buNone/>
                      </a:pPr>
                      <a:r>
                        <a:rPr lang="ja-JP" altLang="en-US" sz="1000" b="0" u="none" strike="noStrike" cap="none" dirty="0">
                          <a:solidFill>
                            <a:schemeClr val="tx1"/>
                          </a:solidFill>
                          <a:latin typeface="+mn-ea"/>
                          <a:ea typeface="+mn-ea"/>
                        </a:rPr>
                        <a:t>広告主とメディア（を代理する</a:t>
                      </a:r>
                      <a:r>
                        <a:rPr lang="en-US" altLang="ja-JP" sz="1000" b="0" u="none" strike="noStrike" cap="none" dirty="0">
                          <a:solidFill>
                            <a:schemeClr val="tx1"/>
                          </a:solidFill>
                          <a:latin typeface="+mn-ea"/>
                          <a:ea typeface="+mn-ea"/>
                        </a:rPr>
                        <a:t>DSP</a:t>
                      </a:r>
                      <a:r>
                        <a:rPr lang="ja-JP" altLang="en-US" sz="1000" b="0" u="none" strike="noStrike" cap="none" dirty="0">
                          <a:solidFill>
                            <a:schemeClr val="tx1"/>
                          </a:solidFill>
                          <a:latin typeface="+mn-ea"/>
                          <a:ea typeface="+mn-ea"/>
                        </a:rPr>
                        <a:t>と</a:t>
                      </a:r>
                      <a:r>
                        <a:rPr lang="en-US" altLang="ja-JP" sz="1000" b="0" u="none" strike="noStrike" cap="none" dirty="0">
                          <a:solidFill>
                            <a:schemeClr val="tx1"/>
                          </a:solidFill>
                          <a:latin typeface="+mn-ea"/>
                          <a:ea typeface="+mn-ea"/>
                        </a:rPr>
                        <a:t>SSP</a:t>
                      </a:r>
                      <a:r>
                        <a:rPr lang="ja-JP" altLang="en-US" sz="1000" b="0" u="none" strike="noStrike" cap="none" dirty="0">
                          <a:solidFill>
                            <a:schemeClr val="tx1"/>
                          </a:solidFill>
                          <a:latin typeface="+mn-ea"/>
                          <a:ea typeface="+mn-ea"/>
                        </a:rPr>
                        <a:t>）</a:t>
                      </a:r>
                      <a:endParaRPr sz="1000" u="none" strike="noStrike" cap="none" dirty="0">
                        <a:solidFill>
                          <a:schemeClr val="tx1"/>
                        </a:solidFill>
                        <a:latin typeface="+mn-ea"/>
                        <a:ea typeface="+mn-ea"/>
                      </a:endParaRP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rtl="0">
                        <a:lnSpc>
                          <a:spcPct val="100000"/>
                        </a:lnSpc>
                        <a:spcBef>
                          <a:spcPts val="0"/>
                        </a:spcBef>
                        <a:spcAft>
                          <a:spcPts val="0"/>
                        </a:spcAft>
                        <a:buClr>
                          <a:srgbClr val="000000"/>
                        </a:buClr>
                        <a:buSzPts val="1500"/>
                        <a:buFont typeface="Arial"/>
                        <a:buNone/>
                      </a:pPr>
                      <a:r>
                        <a:rPr lang="ja-JP" altLang="en-US" sz="1000" b="0" u="none" strike="noStrike" cap="none" dirty="0">
                          <a:solidFill>
                            <a:schemeClr val="tx1"/>
                          </a:solidFill>
                          <a:latin typeface="+mn-ea"/>
                          <a:ea typeface="+mn-ea"/>
                        </a:rPr>
                        <a:t>表示する広告と価格など</a:t>
                      </a:r>
                      <a:endParaRPr sz="1000" u="none" strike="noStrike" cap="none" dirty="0">
                        <a:solidFill>
                          <a:schemeClr val="tx1"/>
                        </a:solidFill>
                        <a:latin typeface="+mn-ea"/>
                        <a:ea typeface="+mn-ea"/>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l" fontAlgn="ctr"/>
                      <a:r>
                        <a:rPr lang="ja-JP" altLang="en-US" sz="1000" b="0" i="0" u="none" strike="noStrike" dirty="0">
                          <a:solidFill>
                            <a:srgbClr val="000000"/>
                          </a:solidFill>
                          <a:effectLst/>
                          <a:latin typeface="+mn-ea"/>
                          <a:ea typeface="+mn-ea"/>
                        </a:rPr>
                        <a:t>不可能</a:t>
                      </a:r>
                      <a:br>
                        <a:rPr lang="ja-JP" altLang="en-US" sz="1000" b="0" i="0" u="none" strike="noStrike" dirty="0">
                          <a:solidFill>
                            <a:srgbClr val="000000"/>
                          </a:solidFill>
                          <a:effectLst/>
                          <a:latin typeface="+mn-ea"/>
                          <a:ea typeface="+mn-ea"/>
                        </a:rPr>
                      </a:br>
                      <a:r>
                        <a:rPr lang="ja-JP" altLang="en-US" sz="1000" b="0" i="0" u="none" strike="noStrike" dirty="0">
                          <a:solidFill>
                            <a:srgbClr val="000000"/>
                          </a:solidFill>
                          <a:effectLst/>
                          <a:latin typeface="+mn-ea"/>
                          <a:ea typeface="+mn-ea"/>
                        </a:rPr>
                        <a:t>（広告取引は表示まで瞬時に行われ合意取消にはそぐわない）</a:t>
                      </a:r>
                      <a:endParaRPr lang="en-US" altLang="ja-JP" sz="1000" b="0" i="0" u="none" strike="noStrike" dirty="0">
                        <a:solidFill>
                          <a:srgbClr val="000000"/>
                        </a:solidFill>
                        <a:effectLst/>
                        <a:latin typeface="+mn-ea"/>
                        <a:ea typeface="+mn-ea"/>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000" b="0" u="none" strike="noStrike" cap="none" dirty="0">
                          <a:solidFill>
                            <a:schemeClr val="tx1"/>
                          </a:solidFill>
                          <a:latin typeface="+mn-ea"/>
                          <a:ea typeface="+mn-ea"/>
                        </a:rPr>
                        <a:t>なし（相手の</a:t>
                      </a:r>
                      <a:r>
                        <a:rPr lang="en-US" altLang="ja-JP" sz="1000" b="0" u="none" strike="noStrike" cap="none" dirty="0">
                          <a:solidFill>
                            <a:schemeClr val="tx1"/>
                          </a:solidFill>
                          <a:latin typeface="+mn-ea"/>
                          <a:ea typeface="+mn-ea"/>
                        </a:rPr>
                        <a:t>OP ID</a:t>
                      </a:r>
                      <a:r>
                        <a:rPr lang="ja-JP" altLang="en-US" sz="1000" b="0" u="none" strike="noStrike" cap="none" dirty="0">
                          <a:solidFill>
                            <a:schemeClr val="tx1"/>
                          </a:solidFill>
                          <a:latin typeface="+mn-ea"/>
                          <a:ea typeface="+mn-ea"/>
                        </a:rPr>
                        <a:t>や落札価格のログは残るが第三者検証</a:t>
                      </a:r>
                      <a:r>
                        <a:rPr lang="en-US" altLang="ja-JP" sz="1000" b="0" u="none" strike="noStrike" cap="none" dirty="0">
                          <a:solidFill>
                            <a:schemeClr val="tx1"/>
                          </a:solidFill>
                          <a:latin typeface="+mn-ea"/>
                          <a:ea typeface="+mn-ea"/>
                        </a:rPr>
                        <a:t>/</a:t>
                      </a:r>
                      <a:r>
                        <a:rPr lang="ja-JP" altLang="en-US" sz="1000" b="0" u="none" strike="noStrike" cap="none" dirty="0">
                          <a:solidFill>
                            <a:schemeClr val="tx1"/>
                          </a:solidFill>
                          <a:latin typeface="+mn-ea"/>
                          <a:ea typeface="+mn-ea"/>
                        </a:rPr>
                        <a:t>トレース可能データとはしない）</a:t>
                      </a:r>
                      <a:endParaRPr lang="ja-JP" altLang="en-US" sz="1000" u="none" strike="noStrike" cap="none" dirty="0">
                        <a:solidFill>
                          <a:schemeClr val="tx1"/>
                        </a:solidFill>
                        <a:latin typeface="+mn-ea"/>
                        <a:ea typeface="+mn-ea"/>
                      </a:endParaRP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dirty="0">
                          <a:solidFill>
                            <a:schemeClr val="tx1"/>
                          </a:solidFill>
                          <a:latin typeface="+mn-ea"/>
                          <a:ea typeface="+mn-ea"/>
                        </a:rPr>
                        <a:t>ー</a:t>
                      </a:r>
                    </a:p>
                  </a:txBody>
                  <a:tcPr marL="36000" marR="36000" marT="36000" marB="36000" anchor="ct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637876004"/>
                  </a:ext>
                </a:extLst>
              </a:tr>
            </a:tbl>
          </a:graphicData>
        </a:graphic>
      </p:graphicFrame>
      <p:sp>
        <p:nvSpPr>
          <p:cNvPr id="9" name="テキスト プレースホルダー 2">
            <a:extLst>
              <a:ext uri="{FF2B5EF4-FFF2-40B4-BE49-F238E27FC236}">
                <a16:creationId xmlns:a16="http://schemas.microsoft.com/office/drawing/2014/main" id="{D3F80CB9-FE21-74A2-A3A0-46092F393930}"/>
              </a:ext>
            </a:extLst>
          </p:cNvPr>
          <p:cNvSpPr>
            <a:spLocks noGrp="1"/>
          </p:cNvSpPr>
          <p:nvPr>
            <p:ph type="body" sz="quarter" idx="10"/>
          </p:nvPr>
        </p:nvSpPr>
        <p:spPr>
          <a:xfrm>
            <a:off x="273050" y="188913"/>
            <a:ext cx="7848600" cy="161583"/>
          </a:xfrm>
        </p:spPr>
        <p:txBody>
          <a:bodyPr/>
          <a:lstStyle/>
          <a:p>
            <a:r>
              <a:rPr lang="en-US" altLang="ja-JP" dirty="0"/>
              <a:t>5</a:t>
            </a:r>
            <a:r>
              <a:rPr lang="en-US" altLang="ja-JP" sz="1050" dirty="0"/>
              <a:t>.</a:t>
            </a:r>
            <a:r>
              <a:rPr lang="ja-JP" altLang="en-US" dirty="0"/>
              <a:t> 実証事業</a:t>
            </a:r>
            <a:r>
              <a:rPr lang="en-US" altLang="ja-JP" dirty="0"/>
              <a:t>‐</a:t>
            </a:r>
            <a:r>
              <a:rPr lang="ja-JP" altLang="en-US" sz="1050" dirty="0"/>
              <a:t>実装要件</a:t>
            </a:r>
            <a:r>
              <a:rPr lang="ja-JP" altLang="en-US" dirty="0"/>
              <a:t>、</a:t>
            </a:r>
            <a:r>
              <a:rPr lang="ja-JP" altLang="en-US" sz="1050" dirty="0"/>
              <a:t>実装</a:t>
            </a:r>
            <a:r>
              <a:rPr lang="ja-JP" altLang="en-US" dirty="0"/>
              <a:t>規格・</a:t>
            </a:r>
            <a:r>
              <a:rPr lang="ja-JP" altLang="en-US" sz="1050" dirty="0"/>
              <a:t>アーキテクチャ　</a:t>
            </a:r>
          </a:p>
        </p:txBody>
      </p:sp>
      <p:sp>
        <p:nvSpPr>
          <p:cNvPr id="3" name="正方形/長方形 2">
            <a:extLst>
              <a:ext uri="{FF2B5EF4-FFF2-40B4-BE49-F238E27FC236}">
                <a16:creationId xmlns:a16="http://schemas.microsoft.com/office/drawing/2014/main" id="{8DB8B55C-24BA-69E1-CCDC-28907BA2880F}"/>
              </a:ext>
            </a:extLst>
          </p:cNvPr>
          <p:cNvSpPr/>
          <p:nvPr/>
        </p:nvSpPr>
        <p:spPr>
          <a:xfrm>
            <a:off x="8198601" y="604014"/>
            <a:ext cx="658678" cy="144758"/>
          </a:xfrm>
          <a:prstGeom prst="rect">
            <a:avLst/>
          </a:prstGeom>
          <a:solidFill>
            <a:schemeClr val="accent5">
              <a:lumMod val="20000"/>
              <a:lumOff val="80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en-US" altLang="ja-JP" sz="1050" dirty="0"/>
              <a:t>A</a:t>
            </a:r>
            <a:r>
              <a:rPr kumimoji="1" lang="ja-JP" altLang="en-US" sz="1050" dirty="0"/>
              <a:t>類型</a:t>
            </a:r>
          </a:p>
        </p:txBody>
      </p:sp>
      <p:sp>
        <p:nvSpPr>
          <p:cNvPr id="5" name="正方形/長方形 4">
            <a:extLst>
              <a:ext uri="{FF2B5EF4-FFF2-40B4-BE49-F238E27FC236}">
                <a16:creationId xmlns:a16="http://schemas.microsoft.com/office/drawing/2014/main" id="{E297ED1B-B22F-3FB4-6893-1FC47D398BB2}"/>
              </a:ext>
            </a:extLst>
          </p:cNvPr>
          <p:cNvSpPr/>
          <p:nvPr/>
        </p:nvSpPr>
        <p:spPr>
          <a:xfrm>
            <a:off x="8973651" y="604014"/>
            <a:ext cx="658678" cy="144758"/>
          </a:xfrm>
          <a:prstGeom prst="rect">
            <a:avLst/>
          </a:prstGeom>
          <a:solidFill>
            <a:schemeClr val="bg1">
              <a:lumMod val="85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t>B</a:t>
            </a:r>
            <a:r>
              <a:rPr kumimoji="1" lang="ja-JP" altLang="en-US" sz="1050" dirty="0"/>
              <a:t>類型</a:t>
            </a:r>
          </a:p>
        </p:txBody>
      </p:sp>
    </p:spTree>
    <p:extLst>
      <p:ext uri="{BB962C8B-B14F-4D97-AF65-F5344CB8AC3E}">
        <p14:creationId xmlns:p14="http://schemas.microsoft.com/office/powerpoint/2010/main" val="8023577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0E971FD7-86B2-1A77-5622-54F157656DBD}"/>
              </a:ext>
            </a:extLst>
          </p:cNvPr>
          <p:cNvGraphicFramePr>
            <a:graphicFrameLocks noChangeAspect="1"/>
          </p:cNvGraphicFramePr>
          <p:nvPr>
            <p:custDataLst>
              <p:tags r:id="rId1"/>
            </p:custDataLst>
            <p:extLst>
              <p:ext uri="{D42A27DB-BD31-4B8C-83A1-F6EECF244321}">
                <p14:modId xmlns:p14="http://schemas.microsoft.com/office/powerpoint/2010/main" val="21095327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2" imgH="623" progId="TCLayout.ActiveDocument.1">
                  <p:embed/>
                </p:oleObj>
              </mc:Choice>
              <mc:Fallback>
                <p:oleObj name="think-cell スライド" r:id="rId3" imgW="622" imgH="623" progId="TCLayout.ActiveDocument.1">
                  <p:embed/>
                  <p:pic>
                    <p:nvPicPr>
                      <p:cNvPr id="5" name="think-cell data - do not delete" hidden="1">
                        <a:extLst>
                          <a:ext uri="{FF2B5EF4-FFF2-40B4-BE49-F238E27FC236}">
                            <a16:creationId xmlns:a16="http://schemas.microsoft.com/office/drawing/2014/main" id="{0E971FD7-86B2-1A77-5622-54F157656DB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FA8687B3-B86E-6785-FD38-3F1F8ECBECCE}"/>
              </a:ext>
            </a:extLst>
          </p:cNvPr>
          <p:cNvSpPr>
            <a:spLocks noGrp="1"/>
          </p:cNvSpPr>
          <p:nvPr>
            <p:ph type="title"/>
          </p:nvPr>
        </p:nvSpPr>
        <p:spPr>
          <a:xfrm>
            <a:off x="273050" y="384919"/>
            <a:ext cx="8073282" cy="307777"/>
          </a:xfrm>
        </p:spPr>
        <p:txBody>
          <a:bodyPr vert="horz"/>
          <a:lstStyle/>
          <a:p>
            <a:r>
              <a:rPr kumimoji="1" lang="en-US" altLang="ja-JP" dirty="0"/>
              <a:t>5.1.2. </a:t>
            </a:r>
            <a:r>
              <a:rPr kumimoji="1" lang="ja-JP" altLang="en-US" dirty="0"/>
              <a:t>実装要件</a:t>
            </a:r>
            <a:r>
              <a:rPr kumimoji="1" lang="en-US" altLang="ja-JP" dirty="0"/>
              <a:t>‐</a:t>
            </a:r>
            <a:r>
              <a:rPr kumimoji="1" lang="ja-JP" altLang="en-US" dirty="0"/>
              <a:t>合意形成・トレースの考え方（第三者にトレースされる情報）</a:t>
            </a:r>
          </a:p>
        </p:txBody>
      </p:sp>
      <p:graphicFrame>
        <p:nvGraphicFramePr>
          <p:cNvPr id="4" name="表 3">
            <a:extLst>
              <a:ext uri="{FF2B5EF4-FFF2-40B4-BE49-F238E27FC236}">
                <a16:creationId xmlns:a16="http://schemas.microsoft.com/office/drawing/2014/main" id="{91834FE5-989B-2BB4-8E7D-696EF5C30100}"/>
              </a:ext>
            </a:extLst>
          </p:cNvPr>
          <p:cNvGraphicFramePr>
            <a:graphicFrameLocks noGrp="1"/>
          </p:cNvGraphicFramePr>
          <p:nvPr>
            <p:extLst>
              <p:ext uri="{D42A27DB-BD31-4B8C-83A1-F6EECF244321}">
                <p14:modId xmlns:p14="http://schemas.microsoft.com/office/powerpoint/2010/main" val="376222432"/>
              </p:ext>
            </p:extLst>
          </p:nvPr>
        </p:nvGraphicFramePr>
        <p:xfrm>
          <a:off x="273050" y="908051"/>
          <a:ext cx="9359900" cy="5508000"/>
        </p:xfrm>
        <a:graphic>
          <a:graphicData uri="http://schemas.openxmlformats.org/drawingml/2006/table">
            <a:tbl>
              <a:tblPr/>
              <a:tblGrid>
                <a:gridCol w="408792">
                  <a:extLst>
                    <a:ext uri="{9D8B030D-6E8A-4147-A177-3AD203B41FA5}">
                      <a16:colId xmlns:a16="http://schemas.microsoft.com/office/drawing/2014/main" val="2285314628"/>
                    </a:ext>
                  </a:extLst>
                </a:gridCol>
                <a:gridCol w="1030721">
                  <a:extLst>
                    <a:ext uri="{9D8B030D-6E8A-4147-A177-3AD203B41FA5}">
                      <a16:colId xmlns:a16="http://schemas.microsoft.com/office/drawing/2014/main" val="2198383193"/>
                    </a:ext>
                  </a:extLst>
                </a:gridCol>
                <a:gridCol w="1978288">
                  <a:extLst>
                    <a:ext uri="{9D8B030D-6E8A-4147-A177-3AD203B41FA5}">
                      <a16:colId xmlns:a16="http://schemas.microsoft.com/office/drawing/2014/main" val="180691363"/>
                    </a:ext>
                  </a:extLst>
                </a:gridCol>
                <a:gridCol w="2344189">
                  <a:extLst>
                    <a:ext uri="{9D8B030D-6E8A-4147-A177-3AD203B41FA5}">
                      <a16:colId xmlns:a16="http://schemas.microsoft.com/office/drawing/2014/main" val="1740999738"/>
                    </a:ext>
                  </a:extLst>
                </a:gridCol>
                <a:gridCol w="3597910">
                  <a:extLst>
                    <a:ext uri="{9D8B030D-6E8A-4147-A177-3AD203B41FA5}">
                      <a16:colId xmlns:a16="http://schemas.microsoft.com/office/drawing/2014/main" val="517983196"/>
                    </a:ext>
                  </a:extLst>
                </a:gridCol>
              </a:tblGrid>
              <a:tr h="0">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en-US" altLang="ja-JP" sz="1000" b="1" i="0" u="none" strike="noStrike" dirty="0">
                          <a:solidFill>
                            <a:schemeClr val="bg1"/>
                          </a:solidFill>
                          <a:effectLst/>
                          <a:latin typeface="+mn-ea"/>
                          <a:ea typeface="+mn-ea"/>
                        </a:rPr>
                        <a:t>No.</a:t>
                      </a:r>
                      <a:endParaRPr lang="ja-JP" altLang="en-US" sz="1000" b="1" i="0" u="none" strike="noStrike" dirty="0">
                        <a:solidFill>
                          <a:schemeClr val="bg1"/>
                        </a:solidFill>
                        <a:effectLst/>
                        <a:latin typeface="+mn-ea"/>
                        <a:ea typeface="+mn-ea"/>
                      </a:endParaRPr>
                    </a:p>
                  </a:txBody>
                  <a:tcPr marL="36000" marR="36000" marT="36000" marB="36000" anchor="ctr">
                    <a:lnL w="12700" cmpd="sng">
                      <a:solidFill>
                        <a:srgbClr val="FFFFFF"/>
                      </a:solidFill>
                    </a:lnL>
                    <a:lnR w="12700" cmpd="sng">
                      <a:solidFill>
                        <a:srgbClr val="FFFFFF"/>
                      </a:solidFill>
                    </a:lnR>
                    <a:lnT w="12700" cmpd="sng">
                      <a:solidFill>
                        <a:srgbClr val="FFFFFF"/>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ja-JP" altLang="en-US" sz="1000" b="1" u="none" strike="noStrike" dirty="0">
                          <a:solidFill>
                            <a:schemeClr val="bg1"/>
                          </a:solidFill>
                          <a:effectLst/>
                          <a:latin typeface="+mn-ea"/>
                          <a:ea typeface="+mn-ea"/>
                        </a:rPr>
                        <a:t>代表機関</a:t>
                      </a:r>
                      <a:endParaRPr lang="ja-JP" altLang="en-US" sz="1000" b="1" i="0" u="none" strike="noStrike" dirty="0">
                        <a:solidFill>
                          <a:schemeClr val="bg1"/>
                        </a:solidFill>
                        <a:effectLst/>
                        <a:latin typeface="+mn-ea"/>
                        <a:ea typeface="+mn-ea"/>
                      </a:endParaRPr>
                    </a:p>
                  </a:txBody>
                  <a:tcPr marL="36000" marR="36000" marT="36000" marB="36000" anchor="ctr">
                    <a:lnL w="12700" cmpd="sng">
                      <a:solidFill>
                        <a:srgbClr val="FFFFFF"/>
                      </a:solidFill>
                    </a:lnL>
                    <a:lnR w="12700" cmpd="sng">
                      <a:solidFill>
                        <a:srgbClr val="FFFFFF"/>
                      </a:solidFill>
                    </a:lnR>
                    <a:lnT w="12700" cmpd="sng">
                      <a:solidFill>
                        <a:srgbClr val="FFFFFF"/>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ja-JP" altLang="en-US" sz="1000" b="1" i="0" u="none" strike="noStrike" dirty="0">
                          <a:solidFill>
                            <a:schemeClr val="bg1"/>
                          </a:solidFill>
                          <a:effectLst/>
                          <a:latin typeface="+mn-ea"/>
                          <a:ea typeface="+mn-ea"/>
                        </a:rPr>
                        <a:t>トレース情報</a:t>
                      </a:r>
                    </a:p>
                  </a:txBody>
                  <a:tcPr marL="36000" marR="36000" marT="36000" marB="36000" anchor="ct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ja-JP" altLang="en-US" sz="1000" b="1" i="0" u="none" strike="noStrike" dirty="0">
                          <a:solidFill>
                            <a:schemeClr val="bg1"/>
                          </a:solidFill>
                          <a:effectLst/>
                          <a:latin typeface="+mn-ea"/>
                          <a:ea typeface="+mn-ea"/>
                        </a:rPr>
                        <a:t>トレース手法</a:t>
                      </a:r>
                    </a:p>
                  </a:txBody>
                  <a:tcPr marL="36000" marR="36000" marT="36000" marB="36000" anchor="ct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ja-JP" altLang="en-US" sz="1000" b="1" i="0" u="none" strike="noStrike" dirty="0">
                          <a:solidFill>
                            <a:schemeClr val="bg1"/>
                          </a:solidFill>
                          <a:effectLst/>
                          <a:latin typeface="+mn-ea"/>
                          <a:ea typeface="+mn-ea"/>
                        </a:rPr>
                        <a:t>第三者が確認することのリスク・対応方針</a:t>
                      </a:r>
                    </a:p>
                  </a:txBody>
                  <a:tcPr marL="36000" marR="36000" marT="36000" marB="36000" anchor="ct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78677057"/>
                  </a:ext>
                </a:extLst>
              </a:tr>
              <a:tr h="0">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en-US" sz="1000" b="1" i="0" u="none" strike="noStrike" dirty="0">
                          <a:solidFill>
                            <a:srgbClr val="000000"/>
                          </a:solidFill>
                          <a:effectLst/>
                          <a:latin typeface="+mn-ea"/>
                          <a:ea typeface="+mn-ea"/>
                        </a:rPr>
                        <a:t>1</a:t>
                      </a: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sz="1000" b="1" u="none" strike="noStrike" dirty="0">
                          <a:effectLst/>
                          <a:latin typeface="+mn-ea"/>
                          <a:ea typeface="+mn-ea"/>
                        </a:rPr>
                        <a:t>DataSign</a:t>
                      </a:r>
                      <a:endParaRPr lang="en-US" sz="1000" b="1" i="0" u="none" strike="noStrike" dirty="0">
                        <a:solidFill>
                          <a:srgbClr val="000000"/>
                        </a:solidFill>
                        <a:effectLst/>
                        <a:latin typeface="+mn-ea"/>
                        <a:ea typeface="+mn-ea"/>
                      </a:endParaRP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l" rtl="0">
                        <a:spcBef>
                          <a:spcPts val="0"/>
                        </a:spcBef>
                        <a:spcAft>
                          <a:spcPts val="0"/>
                        </a:spcAft>
                        <a:buNone/>
                      </a:pPr>
                      <a:r>
                        <a:rPr lang="ja-JP" altLang="en-US" sz="1000" dirty="0">
                          <a:solidFill>
                            <a:schemeClr val="tx1"/>
                          </a:solidFill>
                          <a:latin typeface="+mn-ea"/>
                          <a:ea typeface="+mn-ea"/>
                        </a:rPr>
                        <a:t>クレデンシャル</a:t>
                      </a: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rtl="0">
                        <a:spcBef>
                          <a:spcPts val="0"/>
                        </a:spcBef>
                        <a:spcAft>
                          <a:spcPts val="0"/>
                        </a:spcAft>
                        <a:buNone/>
                      </a:pPr>
                      <a:r>
                        <a:rPr lang="en-US" altLang="ja-JP" sz="1000" dirty="0">
                          <a:solidFill>
                            <a:schemeClr val="tx1"/>
                          </a:solidFill>
                          <a:latin typeface="+mn-ea"/>
                          <a:ea typeface="+mn-ea"/>
                        </a:rPr>
                        <a:t>JWT</a:t>
                      </a:r>
                      <a:r>
                        <a:rPr lang="ja-JP" altLang="en-US" sz="1000" dirty="0">
                          <a:solidFill>
                            <a:schemeClr val="tx1"/>
                          </a:solidFill>
                          <a:latin typeface="+mn-ea"/>
                          <a:ea typeface="+mn-ea"/>
                        </a:rPr>
                        <a:t>形式のクレデンシャルより、発行者の署名で</a:t>
                      </a:r>
                      <a:r>
                        <a:rPr lang="en-US" altLang="ja-JP" sz="1000" dirty="0">
                          <a:solidFill>
                            <a:schemeClr val="tx1"/>
                          </a:solidFill>
                          <a:latin typeface="+mn-ea"/>
                          <a:ea typeface="+mn-ea"/>
                        </a:rPr>
                        <a:t>JWT</a:t>
                      </a:r>
                      <a:r>
                        <a:rPr lang="ja-JP" altLang="en-US" sz="1000" dirty="0">
                          <a:solidFill>
                            <a:schemeClr val="tx1"/>
                          </a:solidFill>
                          <a:latin typeface="+mn-ea"/>
                          <a:ea typeface="+mn-ea"/>
                        </a:rPr>
                        <a:t>を生成</a:t>
                      </a:r>
                      <a:endParaRPr lang="ja-JP" altLang="en-US" sz="1000" b="0" dirty="0">
                        <a:solidFill>
                          <a:schemeClr val="tx1"/>
                        </a:solidFill>
                        <a:latin typeface="+mn-ea"/>
                        <a:ea typeface="+mn-ea"/>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rtl="0">
                        <a:spcBef>
                          <a:spcPts val="0"/>
                        </a:spcBef>
                        <a:spcAft>
                          <a:spcPts val="0"/>
                        </a:spcAft>
                        <a:buNone/>
                      </a:pPr>
                      <a:r>
                        <a:rPr lang="en-US" altLang="ja-JP" sz="1000" dirty="0">
                          <a:solidFill>
                            <a:schemeClr val="tx1"/>
                          </a:solidFill>
                          <a:latin typeface="+mn-ea"/>
                          <a:ea typeface="+mn-ea"/>
                        </a:rPr>
                        <a:t>JWT_VC_JSON</a:t>
                      </a:r>
                      <a:r>
                        <a:rPr lang="ja-JP" altLang="en-US" sz="1000" dirty="0">
                          <a:solidFill>
                            <a:schemeClr val="tx1"/>
                          </a:solidFill>
                          <a:latin typeface="+mn-ea"/>
                          <a:ea typeface="+mn-ea"/>
                        </a:rPr>
                        <a:t>、</a:t>
                      </a:r>
                      <a:r>
                        <a:rPr lang="en-US" altLang="ja-JP" sz="1000" dirty="0">
                          <a:solidFill>
                            <a:schemeClr val="tx1"/>
                          </a:solidFill>
                          <a:latin typeface="+mn-ea"/>
                          <a:ea typeface="+mn-ea"/>
                        </a:rPr>
                        <a:t>SD-JWT</a:t>
                      </a:r>
                      <a:r>
                        <a:rPr lang="ja-JP" altLang="en-US" sz="1000" dirty="0">
                          <a:solidFill>
                            <a:schemeClr val="tx1"/>
                          </a:solidFill>
                          <a:latin typeface="+mn-ea"/>
                          <a:ea typeface="+mn-ea"/>
                        </a:rPr>
                        <a:t>ともに</a:t>
                      </a:r>
                      <a:r>
                        <a:rPr lang="en-US" altLang="ja-JP" sz="1000" dirty="0" err="1">
                          <a:solidFill>
                            <a:schemeClr val="tx1"/>
                          </a:solidFill>
                          <a:latin typeface="+mn-ea"/>
                          <a:ea typeface="+mn-ea"/>
                        </a:rPr>
                        <a:t>Linkability</a:t>
                      </a:r>
                      <a:r>
                        <a:rPr lang="ja-JP" altLang="en-US" sz="1000" dirty="0">
                          <a:solidFill>
                            <a:schemeClr val="tx1"/>
                          </a:solidFill>
                          <a:latin typeface="+mn-ea"/>
                          <a:ea typeface="+mn-ea"/>
                        </a:rPr>
                        <a:t>が発生し、</a:t>
                      </a:r>
                      <a:r>
                        <a:rPr lang="en-US" altLang="ja-JP" sz="1000" dirty="0">
                          <a:solidFill>
                            <a:schemeClr val="tx1"/>
                          </a:solidFill>
                          <a:latin typeface="+mn-ea"/>
                          <a:ea typeface="+mn-ea"/>
                        </a:rPr>
                        <a:t>verifier</a:t>
                      </a:r>
                      <a:r>
                        <a:rPr lang="ja-JP" altLang="en-US" sz="1000" dirty="0">
                          <a:solidFill>
                            <a:schemeClr val="tx1"/>
                          </a:solidFill>
                          <a:latin typeface="+mn-ea"/>
                          <a:ea typeface="+mn-ea"/>
                        </a:rPr>
                        <a:t>が結託するとクレデンシャルの持ち主が同一人物だと判明する</a:t>
                      </a:r>
                      <a:endParaRPr lang="ja-JP" altLang="en-US" sz="1000" b="0" dirty="0">
                        <a:solidFill>
                          <a:schemeClr val="tx1"/>
                        </a:solidFill>
                        <a:latin typeface="+mn-ea"/>
                        <a:ea typeface="+mn-ea"/>
                      </a:endParaRPr>
                    </a:p>
                  </a:txBody>
                  <a:tcPr marL="36000" marR="36000" marT="36000" marB="36000" anchor="ctr">
                    <a:lnL w="12700" cap="flat" cmpd="sng" algn="ctr">
                      <a:solidFill>
                        <a:schemeClr val="tx1"/>
                      </a:solidFill>
                      <a:prstDash val="sysDot"/>
                      <a:round/>
                      <a:headEnd type="none" w="med" len="med"/>
                      <a:tailEnd type="none" w="med" len="med"/>
                    </a:lnL>
                    <a:lnR w="12700" cmpd="sng">
                      <a:solidFill>
                        <a:srgbClr val="FFFFFF"/>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562223151"/>
                  </a:ext>
                </a:extLst>
              </a:tr>
              <a:tr h="0">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en-US" altLang="ja-JP" sz="1000" b="1" i="0" u="none" strike="noStrike" dirty="0">
                          <a:solidFill>
                            <a:srgbClr val="000000"/>
                          </a:solidFill>
                          <a:effectLst/>
                          <a:latin typeface="+mn-ea"/>
                          <a:ea typeface="+mn-ea"/>
                        </a:rPr>
                        <a:t>2</a:t>
                      </a:r>
                      <a:endParaRPr lang="ja-JP" altLang="en-US" sz="1000" b="1" i="0" u="none" strike="noStrike" dirty="0">
                        <a:solidFill>
                          <a:srgbClr val="000000"/>
                        </a:solidFill>
                        <a:effectLst/>
                        <a:latin typeface="+mn-ea"/>
                        <a:ea typeface="+mn-ea"/>
                      </a:endParaRP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altLang="ja-JP" sz="1000" b="1" i="0" u="none" strike="noStrike" dirty="0">
                          <a:solidFill>
                            <a:srgbClr val="000000"/>
                          </a:solidFill>
                          <a:effectLst/>
                          <a:latin typeface="+mn-ea"/>
                          <a:ea typeface="+mn-ea"/>
                        </a:rPr>
                        <a:t>DNP</a:t>
                      </a:r>
                      <a:endParaRPr lang="ja-JP" altLang="en-US" sz="1000" b="1" i="0" u="none" strike="noStrike" dirty="0">
                        <a:solidFill>
                          <a:srgbClr val="000000"/>
                        </a:solidFill>
                        <a:effectLst/>
                        <a:latin typeface="+mn-ea"/>
                        <a:ea typeface="+mn-ea"/>
                      </a:endParaRP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gridSpan="3">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mn-cs"/>
                        </a:rPr>
                        <a:t>ー</a:t>
                      </a:r>
                    </a:p>
                  </a:txBody>
                  <a:tcPr marL="36000" marR="36000" marT="36000" marB="36000" anchor="ct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hMerge="1">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Yu Gothic UI"/>
                          <a:ea typeface="Yu Gothic UI"/>
                          <a:cs typeface="+mn-cs"/>
                        </a:rPr>
                        <a:t>ー</a:t>
                      </a:r>
                    </a:p>
                  </a:txBody>
                  <a:tcPr anchor="ctr">
                    <a:lnL w="12700" cap="flat" cmpd="sng" algn="ctr">
                      <a:solidFill>
                        <a:srgbClr val="FFFFFF"/>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hMerge="1">
                  <a:txBody>
                    <a:bodyPr/>
                    <a:lstStyle/>
                    <a:p>
                      <a:endParaRPr kumimoji="1" lang="ja-JP" altLang="en-US"/>
                    </a:p>
                  </a:txBody>
                  <a:tcPr/>
                </a:tc>
                <a:extLst>
                  <a:ext uri="{0D108BD9-81ED-4DB2-BD59-A6C34878D82A}">
                    <a16:rowId xmlns:a16="http://schemas.microsoft.com/office/drawing/2014/main" val="1682573914"/>
                  </a:ext>
                </a:extLst>
              </a:tr>
              <a:tr h="0">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en-US" altLang="ja-JP" sz="1000" b="1" i="0" u="none" strike="noStrike" dirty="0">
                          <a:solidFill>
                            <a:srgbClr val="000000"/>
                          </a:solidFill>
                          <a:effectLst/>
                          <a:latin typeface="+mn-ea"/>
                          <a:ea typeface="+mn-ea"/>
                        </a:rPr>
                        <a:t>3</a:t>
                      </a:r>
                      <a:endParaRPr lang="ja-JP" altLang="en-US" sz="1000" b="1" i="0" u="none" strike="noStrike" dirty="0">
                        <a:solidFill>
                          <a:srgbClr val="000000"/>
                        </a:solidFill>
                        <a:effectLst/>
                        <a:latin typeface="+mn-ea"/>
                        <a:ea typeface="+mn-ea"/>
                      </a:endParaRP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altLang="ja-JP" sz="1000" b="1" i="0" u="none" strike="noStrike" dirty="0">
                          <a:solidFill>
                            <a:srgbClr val="000000"/>
                          </a:solidFill>
                          <a:effectLst/>
                          <a:latin typeface="+mn-ea"/>
                          <a:ea typeface="+mn-ea"/>
                        </a:rPr>
                        <a:t>IGS</a:t>
                      </a:r>
                      <a:endParaRPr lang="ja-JP" altLang="en-US" sz="1000" b="1" i="0" u="none" strike="noStrike" dirty="0">
                        <a:solidFill>
                          <a:srgbClr val="000000"/>
                        </a:solidFill>
                        <a:effectLst/>
                        <a:latin typeface="+mn-ea"/>
                        <a:ea typeface="+mn-ea"/>
                      </a:endParaRP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ja-JP" altLang="en-US" sz="1000" u="none" strike="noStrike" cap="none" dirty="0">
                          <a:latin typeface="+mn-ea"/>
                          <a:ea typeface="+mn-ea"/>
                          <a:cs typeface="Arial"/>
                          <a:sym typeface="Arial"/>
                        </a:rPr>
                        <a:t>転職者が企業に能力データを共有・チャットのやり取りに同意した記録</a:t>
                      </a: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ja-JP" altLang="en-US" sz="1000" u="none" strike="noStrike" cap="none" dirty="0">
                          <a:latin typeface="+mn-ea"/>
                          <a:ea typeface="+mn-ea"/>
                          <a:cs typeface="Arial"/>
                          <a:sym typeface="Arial"/>
                        </a:rPr>
                        <a:t>データ共有した記録・同意した記録をログとして管理</a:t>
                      </a: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ja-JP" altLang="en-US" sz="1000" u="none" strike="noStrike" cap="none">
                          <a:latin typeface="+mn-ea"/>
                          <a:ea typeface="+mn-ea"/>
                          <a:cs typeface="Arial"/>
                          <a:sym typeface="Arial"/>
                        </a:rPr>
                        <a:t>第三者が確認できるのは、提供に同意した事実のみ</a:t>
                      </a:r>
                      <a:endParaRPr lang="ja-JP" altLang="en-US" sz="1000" u="none" strike="noStrike" cap="none" dirty="0">
                        <a:latin typeface="+mn-ea"/>
                        <a:ea typeface="+mn-ea"/>
                        <a:cs typeface="Arial"/>
                        <a:sym typeface="Arial"/>
                      </a:endParaRPr>
                    </a:p>
                  </a:txBody>
                  <a:tcPr marL="36000" marR="36000" marT="36000" marB="36000" anchor="ctr">
                    <a:lnL w="12700" cap="flat" cmpd="sng" algn="ctr">
                      <a:solidFill>
                        <a:schemeClr val="tx1"/>
                      </a:solidFill>
                      <a:prstDash val="sysDot"/>
                      <a:round/>
                      <a:headEnd type="none" w="med" len="med"/>
                      <a:tailEnd type="none" w="med" len="med"/>
                    </a:lnL>
                    <a:lnR w="12700" cmpd="sng">
                      <a:solidFill>
                        <a:srgbClr val="FFFFFF"/>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4155036761"/>
                  </a:ext>
                </a:extLst>
              </a:tr>
              <a:tr h="0">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en-US" sz="1000" b="1" i="0" u="none" strike="noStrike" dirty="0">
                          <a:solidFill>
                            <a:srgbClr val="000000"/>
                          </a:solidFill>
                          <a:effectLst/>
                          <a:latin typeface="+mn-ea"/>
                          <a:ea typeface="+mn-ea"/>
                        </a:rPr>
                        <a:t>4</a:t>
                      </a: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ja-JP" altLang="en-US" sz="1000" b="1" u="none" strike="noStrike" dirty="0">
                          <a:effectLst/>
                          <a:latin typeface="+mn-ea"/>
                          <a:ea typeface="+mn-ea"/>
                        </a:rPr>
                        <a:t>富士通</a:t>
                      </a:r>
                      <a:r>
                        <a:rPr lang="en-US" sz="1000" b="1" u="none" strike="noStrike" dirty="0">
                          <a:effectLst/>
                          <a:latin typeface="+mn-ea"/>
                          <a:ea typeface="+mn-ea"/>
                        </a:rPr>
                        <a:t>Japan</a:t>
                      </a:r>
                      <a:endParaRPr lang="en-US" sz="1000" b="1" i="0" u="none" strike="noStrike" dirty="0">
                        <a:solidFill>
                          <a:srgbClr val="000000"/>
                        </a:solidFill>
                        <a:effectLst/>
                        <a:latin typeface="+mn-ea"/>
                        <a:ea typeface="+mn-ea"/>
                      </a:endParaRP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l" defTabSz="990564"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mn-ea"/>
                          <a:ea typeface="+mn-ea"/>
                          <a:cs typeface="+mn-cs"/>
                        </a:rPr>
                        <a:t>スキルマップ生成プロセス</a:t>
                      </a:r>
                      <a:r>
                        <a:rPr kumimoji="1" lang="en-US" altLang="ja-JP" sz="1000" b="0" i="0" u="none" strike="noStrike" kern="1200" cap="none" spc="0" normalizeH="0" baseline="0" noProof="0" dirty="0">
                          <a:ln>
                            <a:noFill/>
                          </a:ln>
                          <a:solidFill>
                            <a:prstClr val="black"/>
                          </a:solidFill>
                          <a:effectLst/>
                          <a:uLnTx/>
                          <a:uFillTx/>
                          <a:latin typeface="+mn-ea"/>
                          <a:ea typeface="+mn-ea"/>
                          <a:cs typeface="+mn-cs"/>
                        </a:rPr>
                        <a:t>/</a:t>
                      </a:r>
                      <a:r>
                        <a:rPr kumimoji="1" lang="ja-JP" altLang="en-US" sz="1000" b="0" dirty="0">
                          <a:solidFill>
                            <a:schemeClr val="tx1"/>
                          </a:solidFill>
                          <a:latin typeface="+mn-ea"/>
                          <a:ea typeface="+mn-ea"/>
                        </a:rPr>
                        <a:t>マッチング関連プロセス</a:t>
                      </a: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000" b="0" dirty="0">
                          <a:solidFill>
                            <a:schemeClr val="tx1"/>
                          </a:solidFill>
                          <a:latin typeface="+mn-ea"/>
                          <a:ea typeface="+mn-ea"/>
                        </a:rPr>
                        <a:t>Data e-TRUST</a:t>
                      </a:r>
                      <a:r>
                        <a:rPr kumimoji="1" lang="ja-JP" altLang="en-US" sz="1000" b="0" dirty="0">
                          <a:solidFill>
                            <a:schemeClr val="tx1"/>
                          </a:solidFill>
                          <a:latin typeface="+mn-ea"/>
                          <a:ea typeface="+mn-ea"/>
                        </a:rPr>
                        <a:t>の監査機能</a:t>
                      </a: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a:solidFill>
                            <a:schemeClr val="tx1"/>
                          </a:solidFill>
                          <a:latin typeface="+mn-ea"/>
                          <a:ea typeface="+mn-ea"/>
                        </a:rPr>
                        <a:t>機密情報へのアクセスを制限し、第三者には必要最小限の情報だけを提供する。改ざん不可能なように参照のみとする</a:t>
                      </a:r>
                      <a:endParaRPr kumimoji="1" lang="ja-JP" altLang="en-US" sz="1000" b="0" dirty="0">
                        <a:solidFill>
                          <a:schemeClr val="tx1"/>
                        </a:solidFill>
                        <a:latin typeface="+mn-ea"/>
                        <a:ea typeface="+mn-ea"/>
                      </a:endParaRPr>
                    </a:p>
                  </a:txBody>
                  <a:tcPr marL="36000" marR="36000" marT="36000" marB="36000" anchor="ctr">
                    <a:lnL w="12700" cap="flat" cmpd="sng" algn="ctr">
                      <a:solidFill>
                        <a:schemeClr val="tx1"/>
                      </a:solidFill>
                      <a:prstDash val="sysDot"/>
                      <a:round/>
                      <a:headEnd type="none" w="med" len="med"/>
                      <a:tailEnd type="none" w="med" len="med"/>
                    </a:lnL>
                    <a:lnR w="12700" cmpd="sng">
                      <a:solidFill>
                        <a:srgbClr val="FFFFFF"/>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02330174"/>
                  </a:ext>
                </a:extLst>
              </a:tr>
              <a:tr h="0">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en-US" altLang="ja-JP" sz="1000" b="1" i="0" u="none" strike="noStrike" dirty="0">
                          <a:solidFill>
                            <a:srgbClr val="000000"/>
                          </a:solidFill>
                          <a:effectLst/>
                          <a:latin typeface="+mn-ea"/>
                          <a:ea typeface="+mn-ea"/>
                        </a:rPr>
                        <a:t>5</a:t>
                      </a:r>
                      <a:endParaRPr lang="ja-JP" altLang="en-US" sz="1000" b="1" i="0" u="none" strike="noStrike" dirty="0">
                        <a:solidFill>
                          <a:srgbClr val="000000"/>
                        </a:solidFill>
                        <a:effectLst/>
                        <a:latin typeface="+mn-ea"/>
                        <a:ea typeface="+mn-ea"/>
                      </a:endParaRP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altLang="ja-JP" sz="1000" b="1" i="0" u="none" strike="noStrike" dirty="0">
                          <a:solidFill>
                            <a:srgbClr val="000000"/>
                          </a:solidFill>
                          <a:effectLst/>
                          <a:latin typeface="+mn-ea"/>
                          <a:ea typeface="+mn-ea"/>
                        </a:rPr>
                        <a:t>PitPa</a:t>
                      </a:r>
                      <a:endParaRPr lang="ja-JP" altLang="en-US" sz="1000" b="1" i="0" u="none" strike="noStrike" dirty="0">
                        <a:solidFill>
                          <a:srgbClr val="000000"/>
                        </a:solidFill>
                        <a:effectLst/>
                        <a:latin typeface="+mn-ea"/>
                        <a:ea typeface="+mn-ea"/>
                      </a:endParaRP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r>
                        <a:rPr kumimoji="1" lang="ja-JP" altLang="en-US" sz="1000" b="0" dirty="0">
                          <a:solidFill>
                            <a:schemeClr val="tx1"/>
                          </a:solidFill>
                          <a:latin typeface="+mn-ea"/>
                          <a:ea typeface="+mn-ea"/>
                        </a:rPr>
                        <a:t>日本語能力証明書と職歴証明書</a:t>
                      </a:r>
                      <a:endParaRPr kumimoji="1" lang="en-US" altLang="ja-JP" sz="1000" b="0" dirty="0">
                        <a:solidFill>
                          <a:schemeClr val="tx1"/>
                        </a:solidFill>
                        <a:latin typeface="+mn-ea"/>
                        <a:ea typeface="+mn-ea"/>
                      </a:endParaRP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kumimoji="1" lang="ja-JP" altLang="en-US" sz="1000" b="0" dirty="0">
                          <a:solidFill>
                            <a:schemeClr val="tx1"/>
                          </a:solidFill>
                          <a:latin typeface="+mn-ea"/>
                          <a:ea typeface="+mn-ea"/>
                        </a:rPr>
                        <a:t>保有者のみに対して、各証明書に対して公開設定（</a:t>
                      </a:r>
                      <a:r>
                        <a:rPr kumimoji="1" lang="en" altLang="ja-JP" sz="1000" b="0" dirty="0">
                          <a:solidFill>
                            <a:schemeClr val="tx1"/>
                          </a:solidFill>
                          <a:latin typeface="+mn-ea"/>
                          <a:ea typeface="+mn-ea"/>
                        </a:rPr>
                        <a:t>ON/OFF</a:t>
                      </a:r>
                      <a:r>
                        <a:rPr kumimoji="1" lang="ja-JP" altLang="en-US" sz="1000" b="0" dirty="0">
                          <a:solidFill>
                            <a:schemeClr val="tx1"/>
                          </a:solidFill>
                          <a:latin typeface="+mn-ea"/>
                          <a:ea typeface="+mn-ea"/>
                        </a:rPr>
                        <a:t>のみ）の機能を提供、保有者が公開設定を変更した場合、サービスプロバイダのサーバ（本実証では</a:t>
                      </a:r>
                      <a:r>
                        <a:rPr kumimoji="1" lang="en" altLang="ja-JP" sz="1000" b="0" dirty="0">
                          <a:solidFill>
                            <a:schemeClr val="tx1"/>
                          </a:solidFill>
                          <a:latin typeface="+mn-ea"/>
                          <a:ea typeface="+mn-ea"/>
                        </a:rPr>
                        <a:t>PitPa</a:t>
                      </a:r>
                      <a:r>
                        <a:rPr kumimoji="1" lang="ja-JP" altLang="en" sz="1000" b="0" dirty="0">
                          <a:solidFill>
                            <a:schemeClr val="tx1"/>
                          </a:solidFill>
                          <a:latin typeface="+mn-ea"/>
                          <a:ea typeface="+mn-ea"/>
                        </a:rPr>
                        <a:t>）</a:t>
                      </a:r>
                      <a:r>
                        <a:rPr kumimoji="1" lang="ja-JP" altLang="en-US" sz="1000" b="0" dirty="0">
                          <a:solidFill>
                            <a:schemeClr val="tx1"/>
                          </a:solidFill>
                          <a:latin typeface="+mn-ea"/>
                          <a:ea typeface="+mn-ea"/>
                        </a:rPr>
                        <a:t>に証跡を保持</a:t>
                      </a: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ja-JP" sz="1000" b="0" i="0" u="none" strike="noStrike" noProof="0" dirty="0">
                          <a:solidFill>
                            <a:schemeClr val="tx1"/>
                          </a:solidFill>
                          <a:latin typeface="+mn-ea"/>
                          <a:ea typeface="+mn-ea"/>
                        </a:rPr>
                        <a:t>日本語能力証明書と職歴証明書の情報を、保有者はVerifiable Presentationの形式で第三者に情報を公開</a:t>
                      </a:r>
                      <a:r>
                        <a:rPr kumimoji="1" lang="ja-JP" altLang="en-US" sz="1000" b="0" i="0" u="none" strike="noStrike" noProof="0" dirty="0">
                          <a:solidFill>
                            <a:schemeClr val="tx1"/>
                          </a:solidFill>
                          <a:latin typeface="+mn-ea"/>
                          <a:ea typeface="+mn-ea"/>
                        </a:rPr>
                        <a:t>（保有者の意思で開示するのでリスクなし）</a:t>
                      </a:r>
                      <a:endParaRPr kumimoji="1" lang="ja-JP" altLang="en-US" sz="1000" b="0" dirty="0">
                        <a:solidFill>
                          <a:schemeClr val="tx1"/>
                        </a:solidFill>
                        <a:latin typeface="+mn-ea"/>
                        <a:ea typeface="+mn-ea"/>
                      </a:endParaRPr>
                    </a:p>
                  </a:txBody>
                  <a:tcPr marL="36000" marR="36000" marT="36000" marB="36000" anchor="ctr">
                    <a:lnL w="12700" cap="flat" cmpd="sng" algn="ctr">
                      <a:solidFill>
                        <a:schemeClr val="tx1"/>
                      </a:solidFill>
                      <a:prstDash val="sysDot"/>
                      <a:round/>
                      <a:headEnd type="none" w="med" len="med"/>
                      <a:tailEnd type="none" w="med" len="med"/>
                    </a:lnL>
                    <a:lnR w="12700" cmpd="sng">
                      <a:solidFill>
                        <a:srgbClr val="FFFFFF"/>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326300140"/>
                  </a:ext>
                </a:extLst>
              </a:tr>
              <a:tr h="0">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en-US" sz="1000" b="1" i="0" u="none" strike="noStrike" dirty="0">
                          <a:solidFill>
                            <a:srgbClr val="000000"/>
                          </a:solidFill>
                          <a:effectLst/>
                          <a:latin typeface="+mn-ea"/>
                          <a:ea typeface="+mn-ea"/>
                        </a:rPr>
                        <a:t>6</a:t>
                      </a: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ja-JP" altLang="en-US" sz="1000" b="1" i="0" u="none" strike="noStrike" dirty="0">
                          <a:solidFill>
                            <a:srgbClr val="000000"/>
                          </a:solidFill>
                          <a:effectLst/>
                          <a:latin typeface="+mn-ea"/>
                          <a:ea typeface="+mn-ea"/>
                        </a:rPr>
                        <a:t>みずほ</a:t>
                      </a:r>
                      <a:r>
                        <a:rPr lang="en-US" altLang="ja-JP" sz="1000" b="1" i="0" u="none" strike="noStrike" dirty="0">
                          <a:solidFill>
                            <a:srgbClr val="000000"/>
                          </a:solidFill>
                          <a:effectLst/>
                          <a:latin typeface="+mn-ea"/>
                          <a:ea typeface="+mn-ea"/>
                        </a:rPr>
                        <a:t>R&amp;T</a:t>
                      </a:r>
                      <a:endParaRPr lang="en-US" sz="1000" b="1" i="0" u="none" strike="noStrike" dirty="0">
                        <a:solidFill>
                          <a:srgbClr val="000000"/>
                        </a:solidFill>
                        <a:effectLst/>
                        <a:latin typeface="+mn-ea"/>
                        <a:ea typeface="+mn-ea"/>
                      </a:endParaRPr>
                    </a:p>
                  </a:txBody>
                  <a:tcPr marL="36000" marR="36000" marT="36000" marB="36000" anchor="ctr">
                    <a:lnL w="12700" cmpd="sng">
                      <a:solidFill>
                        <a:srgbClr val="FFFFFF"/>
                      </a:solidFill>
                    </a:lnL>
                    <a:lnR w="12700" cmpd="sng">
                      <a:solidFill>
                        <a:srgbClr val="FFFFFF"/>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mn-cs"/>
                        </a:rPr>
                        <a:t>ー</a:t>
                      </a:r>
                      <a:endParaRPr kumimoji="1" lang="en-US" altLang="ja-JP" sz="1000" b="0" i="0" u="none" strike="noStrike" kern="1200" cap="none" spc="0" normalizeH="0" baseline="0" noProof="0" dirty="0">
                        <a:ln>
                          <a:noFill/>
                        </a:ln>
                        <a:solidFill>
                          <a:srgbClr val="000000"/>
                        </a:solidFill>
                        <a:effectLst/>
                        <a:uLnTx/>
                        <a:uFillTx/>
                        <a:latin typeface="+mn-ea"/>
                        <a:ea typeface="+mn-ea"/>
                        <a:cs typeface="+mn-cs"/>
                      </a:endParaRP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n-ea"/>
                          <a:ea typeface="+mn-ea"/>
                          <a:cs typeface="+mn-cs"/>
                        </a:rPr>
                        <a:t>ー</a:t>
                      </a:r>
                      <a:endParaRPr kumimoji="1" lang="en-US" altLang="ja-JP" sz="1000" b="0" i="0" u="none" strike="noStrike" kern="1200" cap="none" spc="0" normalizeH="0" baseline="0" noProof="0" dirty="0">
                        <a:ln>
                          <a:noFill/>
                        </a:ln>
                        <a:solidFill>
                          <a:srgbClr val="000000"/>
                        </a:solidFill>
                        <a:effectLst/>
                        <a:uLnTx/>
                        <a:uFillTx/>
                        <a:latin typeface="+mn-ea"/>
                        <a:ea typeface="+mn-ea"/>
                        <a:cs typeface="+mn-cs"/>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n-ea"/>
                          <a:ea typeface="+mn-ea"/>
                          <a:cs typeface="+mn-cs"/>
                        </a:rPr>
                        <a:t>ー</a:t>
                      </a:r>
                      <a:endParaRPr kumimoji="1" lang="en-US" altLang="ja-JP" sz="1000" b="0" i="0" u="none" strike="noStrike" kern="1200" cap="none" spc="0" normalizeH="0" baseline="0" noProof="0" dirty="0">
                        <a:ln>
                          <a:noFill/>
                        </a:ln>
                        <a:solidFill>
                          <a:srgbClr val="000000"/>
                        </a:solidFill>
                        <a:effectLst/>
                        <a:uLnTx/>
                        <a:uFillTx/>
                        <a:latin typeface="+mn-ea"/>
                        <a:ea typeface="+mn-ea"/>
                        <a:cs typeface="+mn-cs"/>
                      </a:endParaRPr>
                    </a:p>
                  </a:txBody>
                  <a:tcPr marL="36000" marR="36000" marT="36000" marB="36000" anchor="ctr">
                    <a:lnL w="12700" cap="flat" cmpd="sng" algn="ctr">
                      <a:solidFill>
                        <a:schemeClr val="tx1"/>
                      </a:solidFill>
                      <a:prstDash val="sysDot"/>
                      <a:round/>
                      <a:headEnd type="none" w="med" len="med"/>
                      <a:tailEnd type="none" w="med" len="med"/>
                    </a:lnL>
                    <a:lnR w="12700" cmpd="sng">
                      <a:solidFill>
                        <a:srgbClr val="FFFFFF"/>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125880195"/>
                  </a:ext>
                </a:extLst>
              </a:tr>
              <a:tr h="0">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en-US" altLang="ja-JP" sz="1000" b="1" i="0" u="none" strike="noStrike" dirty="0">
                          <a:solidFill>
                            <a:srgbClr val="000000"/>
                          </a:solidFill>
                          <a:effectLst/>
                          <a:latin typeface="+mn-ea"/>
                          <a:ea typeface="+mn-ea"/>
                        </a:rPr>
                        <a:t>7</a:t>
                      </a:r>
                      <a:endParaRPr lang="en-US" sz="1000" b="1" i="0" u="none" strike="noStrike" dirty="0">
                        <a:solidFill>
                          <a:srgbClr val="000000"/>
                        </a:solidFill>
                        <a:effectLst/>
                        <a:latin typeface="+mn-ea"/>
                        <a:ea typeface="+mn-ea"/>
                      </a:endParaRP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altLang="ja-JP" sz="1000" b="1" i="0" u="none" strike="noStrike" dirty="0">
                          <a:solidFill>
                            <a:srgbClr val="000000"/>
                          </a:solidFill>
                          <a:effectLst/>
                          <a:latin typeface="+mn-ea"/>
                          <a:ea typeface="+mn-ea"/>
                        </a:rPr>
                        <a:t>SBI HD</a:t>
                      </a:r>
                      <a:endParaRPr lang="en-US" sz="1000" b="1" i="0" u="none" strike="noStrike" dirty="0">
                        <a:solidFill>
                          <a:srgbClr val="000000"/>
                        </a:solidFill>
                        <a:effectLst/>
                        <a:latin typeface="+mn-ea"/>
                        <a:ea typeface="+mn-ea"/>
                      </a:endParaRP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l"/>
                      <a:r>
                        <a:rPr kumimoji="1" lang="ja-JP" altLang="en-US" sz="1000" b="0" dirty="0">
                          <a:solidFill>
                            <a:schemeClr val="tx1"/>
                          </a:solidFill>
                          <a:latin typeface="+mn-ea"/>
                          <a:ea typeface="+mn-ea"/>
                        </a:rPr>
                        <a:t>デジタル認証機構が事業所を認証した記録</a:t>
                      </a:r>
                      <a:endParaRPr kumimoji="1" lang="en-US" altLang="ja-JP" sz="1000" b="0" dirty="0">
                        <a:solidFill>
                          <a:schemeClr val="tx1"/>
                        </a:solidFill>
                        <a:latin typeface="+mn-ea"/>
                        <a:ea typeface="+mn-ea"/>
                      </a:endParaRP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defTabSz="990564"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mn-ea"/>
                          <a:ea typeface="+mn-ea"/>
                          <a:cs typeface="+mn-cs"/>
                        </a:rPr>
                        <a:t>事業所が保有する事業所（</a:t>
                      </a:r>
                      <a:r>
                        <a:rPr kumimoji="1" lang="en-US" altLang="ja-JP" sz="1000" b="0" i="0" u="none" strike="noStrike" kern="1200" cap="none" spc="0" normalizeH="0" baseline="0" noProof="0" dirty="0">
                          <a:ln>
                            <a:noFill/>
                          </a:ln>
                          <a:solidFill>
                            <a:prstClr val="black"/>
                          </a:solidFill>
                          <a:effectLst/>
                          <a:uLnTx/>
                          <a:uFillTx/>
                          <a:latin typeface="+mn-ea"/>
                          <a:ea typeface="+mn-ea"/>
                          <a:cs typeface="+mn-cs"/>
                        </a:rPr>
                        <a:t>VC</a:t>
                      </a:r>
                      <a:r>
                        <a:rPr kumimoji="1" lang="ja-JP" altLang="en-US" sz="1000" b="0" i="0" u="none" strike="noStrike" kern="1200" cap="none" spc="0" normalizeH="0" baseline="0" noProof="0" dirty="0">
                          <a:ln>
                            <a:noFill/>
                          </a:ln>
                          <a:solidFill>
                            <a:prstClr val="black"/>
                          </a:solidFill>
                          <a:effectLst/>
                          <a:uLnTx/>
                          <a:uFillTx/>
                          <a:latin typeface="+mn-ea"/>
                          <a:ea typeface="+mn-ea"/>
                          <a:cs typeface="+mn-cs"/>
                        </a:rPr>
                        <a:t>）</a:t>
                      </a: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lvl="0" indent="0" algn="l">
                        <a:buFont typeface="+mj-lt"/>
                        <a:buNone/>
                      </a:pPr>
                      <a:r>
                        <a:rPr kumimoji="1" lang="ja-JP" altLang="en-US" sz="1000" b="0" i="0" u="none" strike="noStrike" kern="1200" cap="none" spc="0" normalizeH="0" baseline="0" noProof="0" dirty="0">
                          <a:ln>
                            <a:noFill/>
                          </a:ln>
                          <a:solidFill>
                            <a:prstClr val="black"/>
                          </a:solidFill>
                          <a:effectLst/>
                          <a:uLnTx/>
                          <a:uFillTx/>
                          <a:latin typeface="+mn-ea"/>
                          <a:ea typeface="+mn-ea"/>
                          <a:cs typeface="+mn-cs"/>
                        </a:rPr>
                        <a:t>第三者が、事業所（</a:t>
                      </a:r>
                      <a:r>
                        <a:rPr kumimoji="1" lang="en-US" altLang="ja-JP" sz="1000" b="0" i="0" u="none" strike="noStrike" kern="1200" cap="none" spc="0" normalizeH="0" baseline="0" noProof="0" dirty="0">
                          <a:ln>
                            <a:noFill/>
                          </a:ln>
                          <a:solidFill>
                            <a:prstClr val="black"/>
                          </a:solidFill>
                          <a:effectLst/>
                          <a:uLnTx/>
                          <a:uFillTx/>
                          <a:latin typeface="+mn-ea"/>
                          <a:ea typeface="+mn-ea"/>
                          <a:cs typeface="+mn-cs"/>
                        </a:rPr>
                        <a:t>VC</a:t>
                      </a:r>
                      <a:r>
                        <a:rPr kumimoji="1" lang="ja-JP" altLang="en-US" sz="1000" b="0" i="0" u="none" strike="noStrike" kern="1200" cap="none" spc="0" normalizeH="0" baseline="0" noProof="0" dirty="0">
                          <a:ln>
                            <a:noFill/>
                          </a:ln>
                          <a:solidFill>
                            <a:prstClr val="black"/>
                          </a:solidFill>
                          <a:effectLst/>
                          <a:uLnTx/>
                          <a:uFillTx/>
                          <a:latin typeface="+mn-ea"/>
                          <a:ea typeface="+mn-ea"/>
                          <a:cs typeface="+mn-cs"/>
                        </a:rPr>
                        <a:t>）の内容を確認できるリスクあり</a:t>
                      </a:r>
                      <a:endParaRPr kumimoji="1" lang="en-US" altLang="ja-JP" sz="1000" b="0" i="0" u="none" strike="noStrike" kern="1200" cap="none" spc="0" normalizeH="0" baseline="0" noProof="0" dirty="0">
                        <a:ln>
                          <a:noFill/>
                        </a:ln>
                        <a:solidFill>
                          <a:prstClr val="black"/>
                        </a:solidFill>
                        <a:effectLst/>
                        <a:uLnTx/>
                        <a:uFillTx/>
                        <a:latin typeface="+mn-ea"/>
                        <a:ea typeface="+mn-ea"/>
                        <a:cs typeface="+mn-cs"/>
                      </a:endParaRPr>
                    </a:p>
                    <a:p>
                      <a:pPr marL="0" lvl="0" indent="0" algn="l">
                        <a:buFont typeface="+mj-lt"/>
                        <a:buNone/>
                      </a:pPr>
                      <a:r>
                        <a:rPr kumimoji="1" lang="ja-JP" altLang="en-US" sz="1000" b="0" i="0" u="none" strike="noStrike" kern="1200" cap="none" spc="0" normalizeH="0" baseline="0" noProof="0" dirty="0">
                          <a:ln>
                            <a:noFill/>
                          </a:ln>
                          <a:solidFill>
                            <a:prstClr val="black"/>
                          </a:solidFill>
                          <a:effectLst/>
                          <a:uLnTx/>
                          <a:uFillTx/>
                          <a:latin typeface="+mn-ea"/>
                          <a:ea typeface="+mn-ea"/>
                          <a:cs typeface="+mn-cs"/>
                        </a:rPr>
                        <a:t>取引相手は各自</a:t>
                      </a:r>
                      <a:r>
                        <a:rPr kumimoji="1" lang="ja-JP" altLang="en-US" sz="1000" b="0" i="0" u="none" strike="noStrike" kern="1200" cap="none" spc="0" normalizeH="0" baseline="0" noProof="0" dirty="0">
                          <a:ln>
                            <a:noFill/>
                          </a:ln>
                          <a:solidFill>
                            <a:schemeClr val="tx1"/>
                          </a:solidFill>
                          <a:effectLst/>
                          <a:uLnTx/>
                          <a:uFillTx/>
                          <a:latin typeface="+mn-ea"/>
                          <a:ea typeface="+mn-ea"/>
                          <a:cs typeface="+mn-cs"/>
                        </a:rPr>
                        <a:t>「暗号化用の公開鍵」を準備し、先方に事業所（</a:t>
                      </a:r>
                      <a:r>
                        <a:rPr kumimoji="1" lang="en-US" altLang="ja-JP" sz="1000" b="0" i="0" u="none" strike="noStrike" kern="1200" cap="none" spc="0" normalizeH="0" baseline="0" noProof="0" dirty="0">
                          <a:ln>
                            <a:noFill/>
                          </a:ln>
                          <a:solidFill>
                            <a:schemeClr val="tx1"/>
                          </a:solidFill>
                          <a:effectLst/>
                          <a:uLnTx/>
                          <a:uFillTx/>
                          <a:latin typeface="+mn-ea"/>
                          <a:ea typeface="+mn-ea"/>
                          <a:cs typeface="+mn-cs"/>
                        </a:rPr>
                        <a:t>VC</a:t>
                      </a:r>
                      <a:r>
                        <a:rPr kumimoji="1" lang="ja-JP" altLang="en-US" sz="1000" b="0" i="0" u="none" strike="noStrike" kern="1200" cap="none" spc="0" normalizeH="0" baseline="0" noProof="0" dirty="0">
                          <a:ln>
                            <a:noFill/>
                          </a:ln>
                          <a:solidFill>
                            <a:schemeClr val="tx1"/>
                          </a:solidFill>
                          <a:effectLst/>
                          <a:uLnTx/>
                          <a:uFillTx/>
                          <a:latin typeface="+mn-ea"/>
                          <a:ea typeface="+mn-ea"/>
                          <a:cs typeface="+mn-cs"/>
                        </a:rPr>
                        <a:t>）の提示依頼する際、自身の暗号化用の公開鍵を先方に提示する。先方は、受け取った暗号化用の公開鍵を使って、自身の事業所（</a:t>
                      </a:r>
                      <a:r>
                        <a:rPr kumimoji="1" lang="en-US" altLang="ja-JP" sz="1000" b="0" i="0" u="none" strike="noStrike" kern="1200" cap="none" spc="0" normalizeH="0" baseline="0" noProof="0" dirty="0">
                          <a:ln>
                            <a:noFill/>
                          </a:ln>
                          <a:solidFill>
                            <a:schemeClr val="tx1"/>
                          </a:solidFill>
                          <a:effectLst/>
                          <a:uLnTx/>
                          <a:uFillTx/>
                          <a:latin typeface="+mn-ea"/>
                          <a:ea typeface="+mn-ea"/>
                          <a:cs typeface="+mn-cs"/>
                        </a:rPr>
                        <a:t>VC</a:t>
                      </a:r>
                      <a:r>
                        <a:rPr kumimoji="1" lang="ja-JP" altLang="en-US" sz="1000" b="0" i="0" u="none" strike="noStrike" kern="1200" cap="none" spc="0" normalizeH="0" baseline="0" noProof="0" dirty="0">
                          <a:ln>
                            <a:noFill/>
                          </a:ln>
                          <a:solidFill>
                            <a:schemeClr val="tx1"/>
                          </a:solidFill>
                          <a:effectLst/>
                          <a:uLnTx/>
                          <a:uFillTx/>
                          <a:latin typeface="+mn-ea"/>
                          <a:ea typeface="+mn-ea"/>
                          <a:cs typeface="+mn-cs"/>
                        </a:rPr>
                        <a:t>）を暗号化して当方に渡すことで、当方の秘密鍵でのみ先方の事業所（</a:t>
                      </a:r>
                      <a:r>
                        <a:rPr kumimoji="1" lang="en-US" altLang="ja-JP" sz="1000" b="0" i="0" u="none" strike="noStrike" kern="1200" cap="none" spc="0" normalizeH="0" baseline="0" noProof="0" dirty="0">
                          <a:ln>
                            <a:noFill/>
                          </a:ln>
                          <a:solidFill>
                            <a:schemeClr val="tx1"/>
                          </a:solidFill>
                          <a:effectLst/>
                          <a:uLnTx/>
                          <a:uFillTx/>
                          <a:latin typeface="+mn-ea"/>
                          <a:ea typeface="+mn-ea"/>
                          <a:cs typeface="+mn-cs"/>
                        </a:rPr>
                        <a:t>VC</a:t>
                      </a:r>
                      <a:r>
                        <a:rPr kumimoji="1" lang="ja-JP" altLang="en-US" sz="1000" b="0" i="0" u="none" strike="noStrike" kern="1200" cap="none" spc="0" normalizeH="0" baseline="0" noProof="0" dirty="0">
                          <a:ln>
                            <a:noFill/>
                          </a:ln>
                          <a:solidFill>
                            <a:schemeClr val="tx1"/>
                          </a:solidFill>
                          <a:effectLst/>
                          <a:uLnTx/>
                          <a:uFillTx/>
                          <a:latin typeface="+mn-ea"/>
                          <a:ea typeface="+mn-ea"/>
                          <a:cs typeface="+mn-cs"/>
                        </a:rPr>
                        <a:t>）を復号化し内容を確認できるようにすることで対応</a:t>
                      </a:r>
                      <a:endParaRPr kumimoji="1" lang="ja-JP" altLang="en-US" sz="1000" b="0" i="0" u="none" strike="noStrike" kern="1200" cap="none" spc="0" normalizeH="0" baseline="0" noProof="0" dirty="0">
                        <a:ln>
                          <a:noFill/>
                        </a:ln>
                        <a:solidFill>
                          <a:prstClr val="black"/>
                        </a:solidFill>
                        <a:effectLst/>
                        <a:uLnTx/>
                        <a:uFillTx/>
                        <a:latin typeface="+mn-ea"/>
                        <a:ea typeface="+mn-ea"/>
                        <a:cs typeface="+mn-cs"/>
                      </a:endParaRPr>
                    </a:p>
                  </a:txBody>
                  <a:tcPr marL="36000" marR="36000" marT="36000" marB="36000" anchor="ctr">
                    <a:lnL w="12700" cap="flat" cmpd="sng" algn="ctr">
                      <a:solidFill>
                        <a:schemeClr val="tx1"/>
                      </a:solidFill>
                      <a:prstDash val="sysDot"/>
                      <a:round/>
                      <a:headEnd type="none" w="med" len="med"/>
                      <a:tailEnd type="none" w="med" len="med"/>
                    </a:lnL>
                    <a:lnR w="12700" cmpd="sng">
                      <a:solidFill>
                        <a:srgbClr val="FFFFFF"/>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082229163"/>
                  </a:ext>
                </a:extLst>
              </a:tr>
              <a:tr h="0">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en-US" altLang="ja-JP" sz="1000" b="1" i="0" u="none" strike="noStrike" dirty="0">
                          <a:solidFill>
                            <a:srgbClr val="000000"/>
                          </a:solidFill>
                          <a:effectLst/>
                          <a:latin typeface="+mn-ea"/>
                          <a:ea typeface="+mn-ea"/>
                        </a:rPr>
                        <a:t>8</a:t>
                      </a:r>
                      <a:endParaRPr lang="ja-JP" altLang="en-US" sz="1000" b="1" i="0" u="none" strike="noStrike" dirty="0">
                        <a:solidFill>
                          <a:srgbClr val="000000"/>
                        </a:solidFill>
                        <a:effectLst/>
                        <a:latin typeface="+mn-ea"/>
                        <a:ea typeface="+mn-ea"/>
                      </a:endParaRP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ja-JP" altLang="en-US" sz="1000" b="1" i="0" u="none" strike="noStrike" dirty="0">
                          <a:solidFill>
                            <a:srgbClr val="000000"/>
                          </a:solidFill>
                          <a:effectLst/>
                          <a:latin typeface="+mn-ea"/>
                          <a:ea typeface="+mn-ea"/>
                        </a:rPr>
                        <a:t>シミック</a:t>
                      </a: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gridSpan="3">
                  <a:txBody>
                    <a:bodyPr/>
                    <a:lstStyle/>
                    <a:p>
                      <a:pPr algn="l" defTabSz="990564" fontAlgn="auto">
                        <a:spcBef>
                          <a:spcPts val="0"/>
                        </a:spcBef>
                        <a:spcAft>
                          <a:spcPts val="0"/>
                        </a:spcAft>
                        <a:buSzPct val="100000"/>
                      </a:pPr>
                      <a:r>
                        <a:rPr kumimoji="1" lang="ja-JP" altLang="en-US" sz="1000" dirty="0">
                          <a:solidFill>
                            <a:prstClr val="black"/>
                          </a:solidFill>
                          <a:latin typeface="+mn-ea"/>
                          <a:ea typeface="+mn-ea"/>
                          <a:cs typeface="+mn-cs"/>
                        </a:rPr>
                        <a:t>本ユースケース外の第三者による監査としての確認の位置づけであれば発生しない（臨床試験等の実施上のプロセスにおいて通常発生する監査）</a:t>
                      </a: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hMerge="1">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ー</a:t>
                      </a:r>
                      <a:endParaRPr lang="en-US" sz="1100" b="0" i="0" u="none" strike="noStrike" dirty="0">
                        <a:solidFill>
                          <a:srgbClr val="000000"/>
                        </a:solidFill>
                        <a:effectLst/>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kumimoji="1" lang="ja-JP" altLang="en-US"/>
                    </a:p>
                  </a:txBody>
                  <a:tcPr/>
                </a:tc>
                <a:extLst>
                  <a:ext uri="{0D108BD9-81ED-4DB2-BD59-A6C34878D82A}">
                    <a16:rowId xmlns:a16="http://schemas.microsoft.com/office/drawing/2014/main" val="261890505"/>
                  </a:ext>
                </a:extLst>
              </a:tr>
              <a:tr h="0">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en-US" altLang="ja-JP" sz="1000" b="1" u="none" strike="noStrike" dirty="0">
                          <a:effectLst/>
                          <a:latin typeface="+mn-ea"/>
                          <a:ea typeface="+mn-ea"/>
                        </a:rPr>
                        <a:t>9</a:t>
                      </a: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altLang="ja-JP" sz="1000" b="1" u="none" strike="noStrike" dirty="0">
                          <a:effectLst/>
                          <a:latin typeface="+mn-ea"/>
                          <a:ea typeface="+mn-ea"/>
                        </a:rPr>
                        <a:t>ORPHE</a:t>
                      </a: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ja-JP" altLang="en-US" sz="1000" b="0" u="none" strike="noStrike" cap="none" dirty="0">
                          <a:solidFill>
                            <a:schemeClr val="dk1"/>
                          </a:solidFill>
                          <a:latin typeface="+mn-ea"/>
                          <a:ea typeface="+mn-ea"/>
                          <a:sym typeface="Meiryo UI" panose="020B0604030504040204" pitchFamily="50" charset="-128"/>
                        </a:rPr>
                        <a:t>患者が他者へ自身のデータ共有することへの同意の記録</a:t>
                      </a: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ja-JP" altLang="en-US" sz="1000" b="0" u="none" strike="noStrike" cap="none" dirty="0">
                          <a:solidFill>
                            <a:schemeClr val="dk1"/>
                          </a:solidFill>
                          <a:latin typeface="+mn-ea"/>
                          <a:ea typeface="+mn-ea"/>
                          <a:sym typeface="Meiryo UI" panose="020B0604030504040204" pitchFamily="50" charset="-128"/>
                        </a:rPr>
                        <a:t>データ共有した記録をログとして</a:t>
                      </a:r>
                      <a:r>
                        <a:rPr lang="af-ZA" altLang="ja-JP" sz="1000" u="none" strike="noStrike" cap="none" dirty="0">
                          <a:latin typeface="+mn-ea"/>
                          <a:ea typeface="+mn-ea"/>
                          <a:sym typeface="Meiryo UI" panose="020B0604030504040204" pitchFamily="50" charset="-128"/>
                        </a:rPr>
                        <a:t>IPFS</a:t>
                      </a:r>
                      <a:r>
                        <a:rPr lang="ja-JP" altLang="en-US" sz="1000" b="0" u="none" strike="noStrike" cap="none" dirty="0">
                          <a:solidFill>
                            <a:schemeClr val="dk1"/>
                          </a:solidFill>
                          <a:latin typeface="+mn-ea"/>
                          <a:ea typeface="+mn-ea"/>
                          <a:sym typeface="Meiryo UI" panose="020B0604030504040204" pitchFamily="50" charset="-128"/>
                        </a:rPr>
                        <a:t>に管理</a:t>
                      </a:r>
                      <a:endParaRPr lang="ja-JP" altLang="en-US" sz="1000" u="none" strike="noStrike" cap="none" dirty="0">
                        <a:latin typeface="+mn-ea"/>
                        <a:ea typeface="+mn-ea"/>
                        <a:sym typeface="Meiryo UI" panose="020B0604030504040204" pitchFamily="50"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ja-JP" altLang="en-US" sz="1000" b="0" u="none" strike="noStrike" cap="none" dirty="0">
                          <a:solidFill>
                            <a:schemeClr val="dk1"/>
                          </a:solidFill>
                          <a:latin typeface="+mn-ea"/>
                          <a:ea typeface="+mn-ea"/>
                          <a:sym typeface="Meiryo UI" panose="020B0604030504040204" pitchFamily="50" charset="-128"/>
                        </a:rPr>
                        <a:t>第三者がデータリクエスト者とリクエスト</a:t>
                      </a:r>
                      <a:r>
                        <a:rPr lang="ja-JP" altLang="en-US" sz="1000" u="none" strike="noStrike" cap="none" dirty="0">
                          <a:latin typeface="+mn-ea"/>
                          <a:ea typeface="+mn-ea"/>
                          <a:sym typeface="Meiryo UI" panose="020B0604030504040204" pitchFamily="50" charset="-128"/>
                        </a:rPr>
                        <a:t>へ回答したこと</a:t>
                      </a:r>
                      <a:r>
                        <a:rPr lang="ja-JP" altLang="en-US" sz="1000" b="0" u="none" strike="noStrike" cap="none" dirty="0">
                          <a:solidFill>
                            <a:schemeClr val="dk1"/>
                          </a:solidFill>
                          <a:latin typeface="+mn-ea"/>
                          <a:ea typeface="+mn-ea"/>
                          <a:sym typeface="Meiryo UI" panose="020B0604030504040204" pitchFamily="50" charset="-128"/>
                        </a:rPr>
                        <a:t>がわかる</a:t>
                      </a:r>
                      <a:r>
                        <a:rPr lang="ja-JP" altLang="en-US" sz="1000" u="none" strike="noStrike" cap="none" dirty="0">
                          <a:latin typeface="+mn-ea"/>
                          <a:ea typeface="+mn-ea"/>
                          <a:sym typeface="Meiryo UI" panose="020B0604030504040204" pitchFamily="50" charset="-128"/>
                        </a:rPr>
                        <a:t>ため、今回のサービスケースにおいては、ユーザ（患者）が有疾患であることがわかる可能性がある</a:t>
                      </a:r>
                    </a:p>
                  </a:txBody>
                  <a:tcPr marL="36000" marR="36000" marT="36000" marB="36000" anchor="ctr">
                    <a:lnL w="12700" cap="flat" cmpd="sng" algn="ctr">
                      <a:solidFill>
                        <a:schemeClr val="tx1"/>
                      </a:solidFill>
                      <a:prstDash val="sysDot"/>
                      <a:round/>
                      <a:headEnd type="none" w="med" len="med"/>
                      <a:tailEnd type="none" w="med" len="med"/>
                    </a:lnL>
                    <a:lnR w="12700" cmpd="sng">
                      <a:solidFill>
                        <a:srgbClr val="FFFFFF"/>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2014019439"/>
                  </a:ext>
                </a:extLst>
              </a:tr>
              <a:tr h="0">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en-US" altLang="ja-JP" sz="1000" b="1" i="0" u="none" strike="noStrike" dirty="0">
                          <a:solidFill>
                            <a:srgbClr val="000000"/>
                          </a:solidFill>
                          <a:effectLst/>
                          <a:latin typeface="+mn-ea"/>
                          <a:ea typeface="+mn-ea"/>
                        </a:rPr>
                        <a:t>10</a:t>
                      </a:r>
                      <a:endParaRPr lang="ja-JP" altLang="en-US" sz="1000" b="1" i="0" u="none" strike="noStrike" dirty="0">
                        <a:solidFill>
                          <a:srgbClr val="000000"/>
                        </a:solidFill>
                        <a:effectLst/>
                        <a:latin typeface="+mn-ea"/>
                        <a:ea typeface="+mn-ea"/>
                      </a:endParaRP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ja-JP" altLang="en-US" sz="1000" b="1" i="0" u="none" strike="noStrike" dirty="0">
                          <a:solidFill>
                            <a:srgbClr val="000000"/>
                          </a:solidFill>
                          <a:effectLst/>
                          <a:latin typeface="+mn-ea"/>
                          <a:ea typeface="+mn-ea"/>
                        </a:rPr>
                        <a:t>電通総研</a:t>
                      </a:r>
                      <a:endParaRPr lang="en-US" altLang="ja-JP" sz="1000" b="1" i="0" u="none" strike="noStrike" dirty="0">
                        <a:solidFill>
                          <a:srgbClr val="000000"/>
                        </a:solidFill>
                        <a:effectLst/>
                        <a:latin typeface="+mn-ea"/>
                        <a:ea typeface="+mn-ea"/>
                      </a:endParaRP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gridSpan="3">
                  <a:txBody>
                    <a:bodyPr/>
                    <a:lstStyle/>
                    <a:p>
                      <a:pPr algn="l"/>
                      <a:r>
                        <a:rPr kumimoji="1" lang="ja-JP" altLang="en-US" sz="1000" b="0" dirty="0">
                          <a:solidFill>
                            <a:schemeClr val="tx1"/>
                          </a:solidFill>
                          <a:latin typeface="+mn-ea"/>
                          <a:ea typeface="+mn-ea"/>
                          <a:sym typeface="Meiryo UI" panose="020B0604030504040204" pitchFamily="50" charset="-128"/>
                        </a:rPr>
                        <a:t>システムで情報は保持しているが、第三者に情報開示を行うかどうかは別途業界での合意に基づくと考える</a:t>
                      </a: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hMerge="1">
                  <a:txBody>
                    <a:bodyPr/>
                    <a:lstStyle/>
                    <a:p>
                      <a:pPr algn="l"/>
                      <a:r>
                        <a:rPr kumimoji="1" lang="ja-JP" altLang="en-US" sz="1000" b="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左記と同様</a:t>
                      </a:r>
                    </a:p>
                  </a:txBody>
                  <a:tcPr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kumimoji="1" lang="ja-JP" altLang="en-US"/>
                    </a:p>
                  </a:txBody>
                  <a:tcPr/>
                </a:tc>
                <a:extLst>
                  <a:ext uri="{0D108BD9-81ED-4DB2-BD59-A6C34878D82A}">
                    <a16:rowId xmlns:a16="http://schemas.microsoft.com/office/drawing/2014/main" val="736084258"/>
                  </a:ext>
                </a:extLst>
              </a:tr>
              <a:tr h="0">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en-US" altLang="ja-JP" sz="1000" b="1" i="0" u="none" strike="noStrike" dirty="0">
                          <a:solidFill>
                            <a:srgbClr val="000000"/>
                          </a:solidFill>
                          <a:effectLst/>
                          <a:latin typeface="+mn-ea"/>
                          <a:ea typeface="+mn-ea"/>
                        </a:rPr>
                        <a:t>11</a:t>
                      </a:r>
                      <a:endParaRPr lang="en-US" sz="1000" b="1" i="0" u="none" strike="noStrike" dirty="0">
                        <a:solidFill>
                          <a:srgbClr val="000000"/>
                        </a:solidFill>
                        <a:effectLst/>
                        <a:latin typeface="+mn-ea"/>
                        <a:ea typeface="+mn-ea"/>
                      </a:endParaRP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sz="1000" b="1" u="none" strike="noStrike" dirty="0">
                          <a:effectLst/>
                          <a:latin typeface="+mn-ea"/>
                          <a:ea typeface="+mn-ea"/>
                        </a:rPr>
                        <a:t>JISA</a:t>
                      </a:r>
                      <a:endParaRPr lang="en-US" sz="1000" b="1" i="0" u="none" strike="noStrike" dirty="0">
                        <a:solidFill>
                          <a:srgbClr val="000000"/>
                        </a:solidFill>
                        <a:effectLst/>
                        <a:latin typeface="+mn-ea"/>
                        <a:ea typeface="+mn-ea"/>
                      </a:endParaRP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l" defTabSz="990564" rtl="0" eaLnBrk="1" fontAlgn="auto" latinLnBrk="0" hangingPunct="1">
                        <a:lnSpc>
                          <a:spcPct val="100000"/>
                        </a:lnSpc>
                        <a:spcBef>
                          <a:spcPts val="0"/>
                        </a:spcBef>
                        <a:spcAft>
                          <a:spcPts val="0"/>
                        </a:spcAft>
                        <a:buClrTx/>
                        <a:buSzTx/>
                        <a:buFontTx/>
                        <a:buNone/>
                        <a:tabLst/>
                        <a:defRPr/>
                      </a:pPr>
                      <a:r>
                        <a:rPr kumimoji="1" lang="ja-JP" altLang="en-US" sz="1000" b="0" kern="1200" dirty="0">
                          <a:solidFill>
                            <a:schemeClr val="tx1"/>
                          </a:solidFill>
                          <a:latin typeface="+mn-ea"/>
                          <a:ea typeface="+mn-ea"/>
                          <a:cs typeface="+mn-cs"/>
                        </a:rPr>
                        <a:t>当該事業者自身の情報を当該事業者からの依頼に基づき、約款同意の上で発行する事に合意</a:t>
                      </a:r>
                      <a:r>
                        <a:rPr kumimoji="1" lang="ja-JP" altLang="en-US" sz="1000" b="0" dirty="0">
                          <a:solidFill>
                            <a:schemeClr val="tx1"/>
                          </a:solidFill>
                          <a:latin typeface="+mn-ea"/>
                          <a:ea typeface="+mn-ea"/>
                        </a:rPr>
                        <a:t>した同意の記録</a:t>
                      </a:r>
                      <a:endParaRPr kumimoji="1" lang="en-US" altLang="ja-JP" sz="1000" b="0" dirty="0">
                        <a:solidFill>
                          <a:schemeClr val="tx1"/>
                        </a:solidFill>
                        <a:latin typeface="+mn-ea"/>
                        <a:ea typeface="+mn-ea"/>
                      </a:endParaRP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a:r>
                        <a:rPr kumimoji="1" lang="ja-JP" altLang="en-US" sz="1000" b="0" dirty="0">
                          <a:solidFill>
                            <a:schemeClr val="tx1"/>
                          </a:solidFill>
                          <a:latin typeface="+mn-ea"/>
                          <a:ea typeface="+mn-ea"/>
                        </a:rPr>
                        <a:t>発行時の、発行者側サービス機能における同意管理の証跡</a:t>
                      </a: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a:r>
                        <a:rPr kumimoji="1" lang="ja-JP" altLang="en-US" sz="1000" b="0" dirty="0">
                          <a:solidFill>
                            <a:schemeClr val="tx1"/>
                          </a:solidFill>
                          <a:latin typeface="+mn-ea"/>
                          <a:ea typeface="+mn-ea"/>
                        </a:rPr>
                        <a:t>データ内容自体ではない為、リスクは低い</a:t>
                      </a:r>
                    </a:p>
                  </a:txBody>
                  <a:tcPr marL="36000" marR="36000" marT="36000" marB="36000" anchor="ctr">
                    <a:lnL w="12700" cap="flat" cmpd="sng" algn="ctr">
                      <a:solidFill>
                        <a:schemeClr val="tx1"/>
                      </a:solidFill>
                      <a:prstDash val="sysDot"/>
                      <a:round/>
                      <a:headEnd type="none" w="med" len="med"/>
                      <a:tailEnd type="none" w="med" len="med"/>
                    </a:lnL>
                    <a:lnR w="12700" cmpd="sng">
                      <a:solidFill>
                        <a:srgbClr val="FFFFFF"/>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4293291303"/>
                  </a:ext>
                </a:extLst>
              </a:tr>
              <a:tr h="0">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en-US" altLang="ja-JP" sz="1000" b="1" i="0" u="none" strike="noStrike" dirty="0">
                          <a:solidFill>
                            <a:srgbClr val="000000"/>
                          </a:solidFill>
                          <a:effectLst/>
                          <a:latin typeface="+mn-ea"/>
                          <a:ea typeface="+mn-ea"/>
                        </a:rPr>
                        <a:t>12</a:t>
                      </a:r>
                      <a:endParaRPr lang="ja-JP" altLang="en-US" sz="1000" b="1" i="0" u="none" strike="noStrike" dirty="0">
                        <a:solidFill>
                          <a:srgbClr val="000000"/>
                        </a:solidFill>
                        <a:effectLst/>
                        <a:latin typeface="+mn-ea"/>
                        <a:ea typeface="+mn-ea"/>
                      </a:endParaRPr>
                    </a:p>
                  </a:txBody>
                  <a:tcPr marL="36000" marR="36000" marT="36000" marB="3600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altLang="ja-JP" sz="1000" b="1" i="0" u="none" strike="noStrike" dirty="0">
                          <a:solidFill>
                            <a:srgbClr val="000000"/>
                          </a:solidFill>
                          <a:effectLst/>
                          <a:latin typeface="+mn-ea"/>
                          <a:ea typeface="+mn-ea"/>
                        </a:rPr>
                        <a:t>OP CIP</a:t>
                      </a: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gridSpan="3">
                  <a:txBody>
                    <a:bodyPr/>
                    <a:lstStyle/>
                    <a:p>
                      <a:pPr algn="l" fontAlgn="ctr"/>
                      <a:r>
                        <a:rPr lang="ja-JP" altLang="en-US" sz="1000" b="0" i="0" u="none" strike="noStrike" dirty="0">
                          <a:solidFill>
                            <a:srgbClr val="000000"/>
                          </a:solidFill>
                          <a:effectLst/>
                          <a:latin typeface="+mn-ea"/>
                          <a:ea typeface="+mn-ea"/>
                        </a:rPr>
                        <a:t>ー</a:t>
                      </a:r>
                    </a:p>
                  </a:txBody>
                  <a:tcPr marL="36000" marR="36000" marT="36000" marB="36000" anchor="ctr">
                    <a:lnL w="12700" cap="flat" cmpd="sng" algn="ctr">
                      <a:solidFill>
                        <a:srgbClr val="FFFFFF"/>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hMerge="1">
                  <a:txBody>
                    <a:bodyPr/>
                    <a:lstStyle/>
                    <a:p>
                      <a:pPr algn="l" fontAlgn="ct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ー</a:t>
                      </a:r>
                      <a:endParaRPr lang="en-US" sz="1000" b="0" i="0" u="none" strike="noStrike" dirty="0">
                        <a:solidFill>
                          <a:srgbClr val="000000"/>
                        </a:solidFill>
                        <a:effectLst/>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kumimoji="1" lang="ja-JP" altLang="en-US"/>
                    </a:p>
                  </a:txBody>
                  <a:tcPr/>
                </a:tc>
                <a:extLst>
                  <a:ext uri="{0D108BD9-81ED-4DB2-BD59-A6C34878D82A}">
                    <a16:rowId xmlns:a16="http://schemas.microsoft.com/office/drawing/2014/main" val="3222564571"/>
                  </a:ext>
                </a:extLst>
              </a:tr>
            </a:tbl>
          </a:graphicData>
        </a:graphic>
      </p:graphicFrame>
      <p:sp>
        <p:nvSpPr>
          <p:cNvPr id="8" name="テキスト プレースホルダー 2">
            <a:extLst>
              <a:ext uri="{FF2B5EF4-FFF2-40B4-BE49-F238E27FC236}">
                <a16:creationId xmlns:a16="http://schemas.microsoft.com/office/drawing/2014/main" id="{33943E59-3DBF-A8E5-E36C-AE23CEE478BE}"/>
              </a:ext>
            </a:extLst>
          </p:cNvPr>
          <p:cNvSpPr>
            <a:spLocks noGrp="1"/>
          </p:cNvSpPr>
          <p:nvPr>
            <p:ph type="body" sz="quarter" idx="10"/>
          </p:nvPr>
        </p:nvSpPr>
        <p:spPr>
          <a:xfrm>
            <a:off x="273050" y="188913"/>
            <a:ext cx="7848600" cy="161583"/>
          </a:xfrm>
        </p:spPr>
        <p:txBody>
          <a:bodyPr/>
          <a:lstStyle/>
          <a:p>
            <a:r>
              <a:rPr lang="en-US" altLang="ja-JP" dirty="0"/>
              <a:t>5</a:t>
            </a:r>
            <a:r>
              <a:rPr lang="en-US" altLang="ja-JP" sz="1050" dirty="0"/>
              <a:t>.</a:t>
            </a:r>
            <a:r>
              <a:rPr lang="ja-JP" altLang="en-US" dirty="0"/>
              <a:t> 実証事業</a:t>
            </a:r>
            <a:r>
              <a:rPr lang="en-US" altLang="ja-JP" dirty="0"/>
              <a:t>‐</a:t>
            </a:r>
            <a:r>
              <a:rPr lang="ja-JP" altLang="en-US" sz="1050" dirty="0"/>
              <a:t>実装要件</a:t>
            </a:r>
            <a:r>
              <a:rPr lang="ja-JP" altLang="en-US" dirty="0"/>
              <a:t>、</a:t>
            </a:r>
            <a:r>
              <a:rPr lang="ja-JP" altLang="en-US" sz="1050" dirty="0"/>
              <a:t>実装</a:t>
            </a:r>
            <a:r>
              <a:rPr lang="ja-JP" altLang="en-US" dirty="0"/>
              <a:t>規格・</a:t>
            </a:r>
            <a:r>
              <a:rPr lang="ja-JP" altLang="en-US" sz="1050" dirty="0"/>
              <a:t>アーキテクチャ　</a:t>
            </a:r>
          </a:p>
        </p:txBody>
      </p:sp>
      <p:sp>
        <p:nvSpPr>
          <p:cNvPr id="3" name="正方形/長方形 2">
            <a:extLst>
              <a:ext uri="{FF2B5EF4-FFF2-40B4-BE49-F238E27FC236}">
                <a16:creationId xmlns:a16="http://schemas.microsoft.com/office/drawing/2014/main" id="{D2E23AC0-0838-BFA0-B4AE-1D3D3D9233E9}"/>
              </a:ext>
            </a:extLst>
          </p:cNvPr>
          <p:cNvSpPr/>
          <p:nvPr/>
        </p:nvSpPr>
        <p:spPr>
          <a:xfrm>
            <a:off x="8198601" y="604014"/>
            <a:ext cx="658678" cy="144758"/>
          </a:xfrm>
          <a:prstGeom prst="rect">
            <a:avLst/>
          </a:prstGeom>
          <a:solidFill>
            <a:schemeClr val="accent5">
              <a:lumMod val="20000"/>
              <a:lumOff val="80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en-US" altLang="ja-JP" sz="1050" dirty="0"/>
              <a:t>A</a:t>
            </a:r>
            <a:r>
              <a:rPr kumimoji="1" lang="ja-JP" altLang="en-US" sz="1050" dirty="0"/>
              <a:t>類型</a:t>
            </a:r>
          </a:p>
        </p:txBody>
      </p:sp>
      <p:sp>
        <p:nvSpPr>
          <p:cNvPr id="7" name="正方形/長方形 6">
            <a:extLst>
              <a:ext uri="{FF2B5EF4-FFF2-40B4-BE49-F238E27FC236}">
                <a16:creationId xmlns:a16="http://schemas.microsoft.com/office/drawing/2014/main" id="{D5069B5D-F367-A684-D428-EC8692DA0E11}"/>
              </a:ext>
            </a:extLst>
          </p:cNvPr>
          <p:cNvSpPr/>
          <p:nvPr/>
        </p:nvSpPr>
        <p:spPr>
          <a:xfrm>
            <a:off x="8973651" y="604014"/>
            <a:ext cx="658678" cy="144758"/>
          </a:xfrm>
          <a:prstGeom prst="rect">
            <a:avLst/>
          </a:prstGeom>
          <a:solidFill>
            <a:schemeClr val="bg1">
              <a:lumMod val="85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t>B</a:t>
            </a:r>
            <a:r>
              <a:rPr kumimoji="1" lang="ja-JP" altLang="en-US" sz="1050" dirty="0"/>
              <a:t>類型</a:t>
            </a:r>
          </a:p>
        </p:txBody>
      </p:sp>
    </p:spTree>
    <p:extLst>
      <p:ext uri="{BB962C8B-B14F-4D97-AF65-F5344CB8AC3E}">
        <p14:creationId xmlns:p14="http://schemas.microsoft.com/office/powerpoint/2010/main" val="34376592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30AC3F37-12A5-D297-7A0C-E30B841ABC2F}"/>
              </a:ext>
            </a:extLst>
          </p:cNvPr>
          <p:cNvSpPr>
            <a:spLocks noGrp="1"/>
          </p:cNvSpPr>
          <p:nvPr>
            <p:ph type="title"/>
          </p:nvPr>
        </p:nvSpPr>
        <p:spPr>
          <a:xfrm>
            <a:off x="273050" y="384919"/>
            <a:ext cx="7848302" cy="307777"/>
          </a:xfrm>
        </p:spPr>
        <p:txBody>
          <a:bodyPr/>
          <a:lstStyle/>
          <a:p>
            <a:r>
              <a:rPr kumimoji="1" lang="en-US" altLang="ja-JP" dirty="0"/>
              <a:t>5.2.1. </a:t>
            </a:r>
            <a:r>
              <a:rPr kumimoji="1" lang="ja-JP" altLang="en-US" dirty="0"/>
              <a:t>実装規格・アーキテクチャ</a:t>
            </a:r>
            <a:r>
              <a:rPr kumimoji="1" lang="en-US" altLang="ja-JP" sz="1400" dirty="0"/>
              <a:t>‐</a:t>
            </a:r>
            <a:r>
              <a:rPr kumimoji="1" lang="ja-JP" altLang="en-US" sz="1400" dirty="0"/>
              <a:t>比較整理対象</a:t>
            </a:r>
          </a:p>
        </p:txBody>
      </p:sp>
      <p:sp>
        <p:nvSpPr>
          <p:cNvPr id="5" name="テキスト プレースホルダー 2">
            <a:extLst>
              <a:ext uri="{FF2B5EF4-FFF2-40B4-BE49-F238E27FC236}">
                <a16:creationId xmlns:a16="http://schemas.microsoft.com/office/drawing/2014/main" id="{47BE6135-D4C8-85BF-0399-3D3DFE6C69CC}"/>
              </a:ext>
            </a:extLst>
          </p:cNvPr>
          <p:cNvSpPr>
            <a:spLocks noGrp="1"/>
          </p:cNvSpPr>
          <p:nvPr>
            <p:ph type="body" sz="quarter" idx="10"/>
          </p:nvPr>
        </p:nvSpPr>
        <p:spPr>
          <a:xfrm>
            <a:off x="273050" y="188913"/>
            <a:ext cx="7848600" cy="161583"/>
          </a:xfrm>
        </p:spPr>
        <p:txBody>
          <a:bodyPr/>
          <a:lstStyle/>
          <a:p>
            <a:r>
              <a:rPr lang="en-US" altLang="ja-JP" dirty="0"/>
              <a:t>5</a:t>
            </a:r>
            <a:r>
              <a:rPr lang="en-US" altLang="ja-JP" sz="1050" dirty="0"/>
              <a:t>.</a:t>
            </a:r>
            <a:r>
              <a:rPr lang="ja-JP" altLang="en-US" dirty="0"/>
              <a:t> 実証事業</a:t>
            </a:r>
            <a:r>
              <a:rPr lang="en-US" altLang="ja-JP" dirty="0"/>
              <a:t>‐</a:t>
            </a:r>
            <a:r>
              <a:rPr lang="ja-JP" altLang="en-US" sz="1050" dirty="0"/>
              <a:t>実装要件</a:t>
            </a:r>
            <a:r>
              <a:rPr lang="ja-JP" altLang="en-US" dirty="0"/>
              <a:t>、</a:t>
            </a:r>
            <a:r>
              <a:rPr lang="ja-JP" altLang="en-US" sz="1050" dirty="0"/>
              <a:t>実装</a:t>
            </a:r>
            <a:r>
              <a:rPr lang="ja-JP" altLang="en-US" dirty="0"/>
              <a:t>規格・</a:t>
            </a:r>
            <a:r>
              <a:rPr lang="ja-JP" altLang="en-US" sz="1050" dirty="0"/>
              <a:t>アーキテクチャ　</a:t>
            </a:r>
          </a:p>
        </p:txBody>
      </p:sp>
      <p:sp>
        <p:nvSpPr>
          <p:cNvPr id="115" name="テキスト ボックス 114">
            <a:extLst>
              <a:ext uri="{FF2B5EF4-FFF2-40B4-BE49-F238E27FC236}">
                <a16:creationId xmlns:a16="http://schemas.microsoft.com/office/drawing/2014/main" id="{98DD4847-659D-4111-1B51-BB66D9C02721}"/>
              </a:ext>
            </a:extLst>
          </p:cNvPr>
          <p:cNvSpPr txBox="1"/>
          <p:nvPr/>
        </p:nvSpPr>
        <p:spPr>
          <a:xfrm>
            <a:off x="188656" y="6401805"/>
            <a:ext cx="9225310" cy="253916"/>
          </a:xfrm>
          <a:prstGeom prst="rect">
            <a:avLst/>
          </a:prstGeom>
          <a:noFill/>
        </p:spPr>
        <p:txBody>
          <a:bodyPr wrap="square">
            <a:spAutoFit/>
          </a:bodyPr>
          <a:lstStyle/>
          <a:p>
            <a:pPr eaLnBrk="1" hangingPunct="1"/>
            <a:r>
              <a:rPr kumimoji="0" lang="ja-JP" altLang="en-US" sz="1050" dirty="0">
                <a:solidFill>
                  <a:prstClr val="black"/>
                </a:solidFill>
                <a:latin typeface="Calibri"/>
                <a:ea typeface="Yu Gothic UI"/>
                <a:cs typeface="Arial" charset="0"/>
              </a:rPr>
              <a:t>*出所：　</a:t>
            </a:r>
            <a:r>
              <a:rPr kumimoji="0" lang="en-US" altLang="ja-JP" sz="1050" dirty="0">
                <a:solidFill>
                  <a:prstClr val="black"/>
                </a:solidFill>
                <a:latin typeface="Calibri"/>
                <a:ea typeface="Yu Gothic UI"/>
                <a:cs typeface="Arial" charset="0"/>
                <a:hlinkClick r:id="rId2"/>
              </a:rPr>
              <a:t>https://github.com/decentralized-identity/interoperability/blob/master/assets/interoperability-mapping-exercise-10-12-20.pdf</a:t>
            </a:r>
            <a:endParaRPr kumimoji="0" lang="en-US" altLang="ja-JP" sz="1050" dirty="0">
              <a:solidFill>
                <a:prstClr val="black"/>
              </a:solidFill>
              <a:latin typeface="Calibri"/>
              <a:ea typeface="Yu Gothic UI"/>
              <a:cs typeface="Arial" charset="0"/>
            </a:endParaRPr>
          </a:p>
        </p:txBody>
      </p:sp>
      <p:grpSp>
        <p:nvGrpSpPr>
          <p:cNvPr id="8" name="グループ化 7">
            <a:extLst>
              <a:ext uri="{FF2B5EF4-FFF2-40B4-BE49-F238E27FC236}">
                <a16:creationId xmlns:a16="http://schemas.microsoft.com/office/drawing/2014/main" id="{FB3EF8A7-7344-DF05-9FE5-972FAEF50E7D}"/>
              </a:ext>
            </a:extLst>
          </p:cNvPr>
          <p:cNvGrpSpPr/>
          <p:nvPr/>
        </p:nvGrpSpPr>
        <p:grpSpPr>
          <a:xfrm>
            <a:off x="273050" y="1757485"/>
            <a:ext cx="9359900" cy="4706726"/>
            <a:chOff x="273050" y="1757485"/>
            <a:chExt cx="9359900" cy="4706726"/>
          </a:xfrm>
        </p:grpSpPr>
        <p:sp>
          <p:nvSpPr>
            <p:cNvPr id="62" name="正方形/長方形 61">
              <a:extLst>
                <a:ext uri="{FF2B5EF4-FFF2-40B4-BE49-F238E27FC236}">
                  <a16:creationId xmlns:a16="http://schemas.microsoft.com/office/drawing/2014/main" id="{550B1FA1-F400-3B2C-7832-C00A6A64D706}"/>
                </a:ext>
              </a:extLst>
            </p:cNvPr>
            <p:cNvSpPr/>
            <p:nvPr/>
          </p:nvSpPr>
          <p:spPr bwMode="gray">
            <a:xfrm>
              <a:off x="273050" y="5002715"/>
              <a:ext cx="6530546" cy="1269325"/>
            </a:xfrm>
            <a:prstGeom prst="rect">
              <a:avLst/>
            </a:prstGeom>
            <a:solidFill>
              <a:schemeClr val="accent1">
                <a:lumMod val="20000"/>
                <a:lumOff val="80000"/>
              </a:schemeClr>
            </a:solidFill>
            <a:ln w="12700" algn="ctr">
              <a:noFill/>
              <a:miter lim="800000"/>
              <a:headEnd/>
              <a:tailEnd/>
            </a:ln>
          </p:spPr>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defTabSz="990564" fontAlgn="auto">
                <a:spcBef>
                  <a:spcPts val="0"/>
                </a:spcBef>
                <a:spcAft>
                  <a:spcPts val="0"/>
                </a:spcAft>
                <a:buSzPct val="100000"/>
              </a:pPr>
              <a:r>
                <a:rPr lang="en-US" altLang="ja-JP" sz="1400" b="1" dirty="0">
                  <a:solidFill>
                    <a:schemeClr val="accent1"/>
                  </a:solidFill>
                  <a:latin typeface="+mn-ea"/>
                  <a:ea typeface="+mn-ea"/>
                </a:rPr>
                <a:t>Public Trust Layer</a:t>
              </a:r>
              <a:r>
                <a:rPr lang="ja-JP" altLang="en-US" sz="1400" b="1" dirty="0">
                  <a:solidFill>
                    <a:schemeClr val="accent1"/>
                  </a:solidFill>
                  <a:latin typeface="+mn-ea"/>
                  <a:ea typeface="+mn-ea"/>
                </a:rPr>
                <a:t>：トラストアンカー、データレジストリ</a:t>
              </a:r>
            </a:p>
          </p:txBody>
        </p:sp>
        <p:sp>
          <p:nvSpPr>
            <p:cNvPr id="63" name="正方形/長方形 62">
              <a:extLst>
                <a:ext uri="{FF2B5EF4-FFF2-40B4-BE49-F238E27FC236}">
                  <a16:creationId xmlns:a16="http://schemas.microsoft.com/office/drawing/2014/main" id="{08450720-CCED-E47A-F199-8D09EFE9A40A}"/>
                </a:ext>
              </a:extLst>
            </p:cNvPr>
            <p:cNvSpPr/>
            <p:nvPr/>
          </p:nvSpPr>
          <p:spPr bwMode="gray">
            <a:xfrm>
              <a:off x="273050" y="2081525"/>
              <a:ext cx="6530546" cy="1269325"/>
            </a:xfrm>
            <a:prstGeom prst="rect">
              <a:avLst/>
            </a:prstGeom>
            <a:solidFill>
              <a:schemeClr val="accent1">
                <a:lumMod val="20000"/>
                <a:lumOff val="80000"/>
              </a:schemeClr>
            </a:solidFill>
            <a:ln w="12700" algn="ctr">
              <a:noFill/>
              <a:miter lim="800000"/>
              <a:headEnd/>
              <a:tailEnd/>
            </a:ln>
          </p:spPr>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defTabSz="990564" fontAlgn="auto">
                <a:spcBef>
                  <a:spcPts val="0"/>
                </a:spcBef>
                <a:spcAft>
                  <a:spcPts val="0"/>
                </a:spcAft>
                <a:buSzPct val="100000"/>
              </a:pPr>
              <a:r>
                <a:rPr lang="en-US" altLang="ja-JP" sz="1400" b="1" dirty="0">
                  <a:solidFill>
                    <a:schemeClr val="accent1"/>
                  </a:solidFill>
                  <a:latin typeface="+mn-ea"/>
                  <a:ea typeface="+mn-ea"/>
                </a:rPr>
                <a:t>Credential Layer</a:t>
              </a:r>
              <a:r>
                <a:rPr lang="ja-JP" altLang="en-US" sz="1400" b="1" dirty="0">
                  <a:solidFill>
                    <a:schemeClr val="accent1"/>
                  </a:solidFill>
                  <a:latin typeface="+mn-ea"/>
                  <a:ea typeface="+mn-ea"/>
                </a:rPr>
                <a:t>：証明書フォーマット、交換、バインディング</a:t>
              </a:r>
            </a:p>
          </p:txBody>
        </p:sp>
        <p:sp>
          <p:nvSpPr>
            <p:cNvPr id="64" name="正方形/長方形 63">
              <a:extLst>
                <a:ext uri="{FF2B5EF4-FFF2-40B4-BE49-F238E27FC236}">
                  <a16:creationId xmlns:a16="http://schemas.microsoft.com/office/drawing/2014/main" id="{C9ADA01D-F6F1-AA4F-460D-4546B020A2C2}"/>
                </a:ext>
              </a:extLst>
            </p:cNvPr>
            <p:cNvSpPr/>
            <p:nvPr/>
          </p:nvSpPr>
          <p:spPr bwMode="gray">
            <a:xfrm>
              <a:off x="273050" y="3544576"/>
              <a:ext cx="6530546" cy="1269325"/>
            </a:xfrm>
            <a:prstGeom prst="rect">
              <a:avLst/>
            </a:prstGeom>
            <a:solidFill>
              <a:schemeClr val="accent1">
                <a:lumMod val="20000"/>
                <a:lumOff val="80000"/>
              </a:schemeClr>
            </a:solidFill>
            <a:ln w="12700" algn="ctr">
              <a:noFill/>
              <a:miter lim="800000"/>
              <a:headEnd/>
              <a:tailEnd/>
            </a:ln>
          </p:spPr>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defTabSz="990564" fontAlgn="auto">
                <a:spcBef>
                  <a:spcPts val="0"/>
                </a:spcBef>
                <a:spcAft>
                  <a:spcPts val="0"/>
                </a:spcAft>
                <a:buSzPct val="100000"/>
              </a:pPr>
              <a:r>
                <a:rPr lang="en-US" altLang="ja-JP" sz="1400" b="1" dirty="0">
                  <a:solidFill>
                    <a:schemeClr val="accent1"/>
                  </a:solidFill>
                  <a:latin typeface="+mn-ea"/>
                  <a:ea typeface="+mn-ea"/>
                </a:rPr>
                <a:t>Agent Layer</a:t>
              </a:r>
              <a:r>
                <a:rPr lang="ja-JP" altLang="en-US" sz="1400" b="1" dirty="0">
                  <a:solidFill>
                    <a:schemeClr val="accent1"/>
                  </a:solidFill>
                  <a:latin typeface="+mn-ea"/>
                  <a:ea typeface="+mn-ea"/>
                </a:rPr>
                <a:t>：通信プロトコル、ストレージ、鍵アクセス</a:t>
              </a:r>
            </a:p>
          </p:txBody>
        </p:sp>
        <p:sp>
          <p:nvSpPr>
            <p:cNvPr id="65" name="正方形/長方形 64">
              <a:extLst>
                <a:ext uri="{FF2B5EF4-FFF2-40B4-BE49-F238E27FC236}">
                  <a16:creationId xmlns:a16="http://schemas.microsoft.com/office/drawing/2014/main" id="{236E0EDD-4F74-EEEF-E09D-8947D2541E7E}"/>
                </a:ext>
              </a:extLst>
            </p:cNvPr>
            <p:cNvSpPr/>
            <p:nvPr/>
          </p:nvSpPr>
          <p:spPr bwMode="gray">
            <a:xfrm>
              <a:off x="273050" y="1759275"/>
              <a:ext cx="6530546" cy="225632"/>
            </a:xfrm>
            <a:prstGeom prst="rect">
              <a:avLst/>
            </a:prstGeom>
            <a:solidFill>
              <a:schemeClr val="bg1">
                <a:lumMod val="95000"/>
              </a:schemeClr>
            </a:solidFill>
            <a:ln w="12700" algn="ctr">
              <a:noFill/>
              <a:miter lim="800000"/>
              <a:headEnd/>
              <a:tailEnd/>
            </a:ln>
          </p:spPr>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defTabSz="990564" fontAlgn="auto">
                <a:spcBef>
                  <a:spcPts val="0"/>
                </a:spcBef>
                <a:spcAft>
                  <a:spcPts val="0"/>
                </a:spcAft>
                <a:buSzPct val="100000"/>
              </a:pPr>
              <a:r>
                <a:rPr kumimoji="1" lang="en-US" altLang="ja-JP" sz="1400" b="1" dirty="0">
                  <a:solidFill>
                    <a:schemeClr val="tx2"/>
                  </a:solidFill>
                  <a:latin typeface="+mn-ea"/>
                  <a:ea typeface="+mn-ea"/>
                  <a:cs typeface="+mn-cs"/>
                </a:rPr>
                <a:t>Application Layer</a:t>
              </a:r>
              <a:r>
                <a:rPr kumimoji="1" lang="ja-JP" altLang="en-US" sz="1400" b="1" dirty="0">
                  <a:solidFill>
                    <a:schemeClr val="tx2"/>
                  </a:solidFill>
                  <a:latin typeface="+mn-ea"/>
                  <a:ea typeface="+mn-ea"/>
                  <a:cs typeface="+mn-cs"/>
                </a:rPr>
                <a:t>：ユーザアプリケーション</a:t>
              </a:r>
            </a:p>
          </p:txBody>
        </p:sp>
        <p:sp>
          <p:nvSpPr>
            <p:cNvPr id="66" name="正方形/長方形 65">
              <a:extLst>
                <a:ext uri="{FF2B5EF4-FFF2-40B4-BE49-F238E27FC236}">
                  <a16:creationId xmlns:a16="http://schemas.microsoft.com/office/drawing/2014/main" id="{09B6A73C-4094-2107-E960-42321B31CD75}"/>
                </a:ext>
              </a:extLst>
            </p:cNvPr>
            <p:cNvSpPr/>
            <p:nvPr/>
          </p:nvSpPr>
          <p:spPr bwMode="gray">
            <a:xfrm>
              <a:off x="7044486" y="1757485"/>
              <a:ext cx="2588464" cy="4534395"/>
            </a:xfrm>
            <a:prstGeom prst="rect">
              <a:avLst/>
            </a:prstGeom>
            <a:solidFill>
              <a:schemeClr val="accent1">
                <a:lumMod val="20000"/>
                <a:lumOff val="80000"/>
              </a:schemeClr>
            </a:solidFill>
            <a:ln w="12700" algn="ctr">
              <a:noFill/>
              <a:miter lim="800000"/>
              <a:headEnd/>
              <a:tailEnd/>
            </a:ln>
          </p:spPr>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defTabSz="990564" fontAlgn="auto">
                <a:spcBef>
                  <a:spcPts val="0"/>
                </a:spcBef>
                <a:spcAft>
                  <a:spcPts val="0"/>
                </a:spcAft>
                <a:buSzPct val="100000"/>
              </a:pPr>
              <a:r>
                <a:rPr kumimoji="1" lang="en-US" altLang="ja-JP" sz="1400" b="1" dirty="0">
                  <a:solidFill>
                    <a:schemeClr val="accent1"/>
                  </a:solidFill>
                  <a:latin typeface="+mn-ea"/>
                  <a:ea typeface="+mn-ea"/>
                  <a:cs typeface="+mn-cs"/>
                </a:rPr>
                <a:t>Vertical / Cross-cutting</a:t>
              </a:r>
              <a:endParaRPr kumimoji="1" lang="ja-JP" altLang="en-US" sz="1400" b="1" dirty="0">
                <a:solidFill>
                  <a:schemeClr val="accent1"/>
                </a:solidFill>
                <a:latin typeface="+mn-ea"/>
                <a:ea typeface="+mn-ea"/>
                <a:cs typeface="+mn-cs"/>
              </a:endParaRPr>
            </a:p>
          </p:txBody>
        </p:sp>
        <p:grpSp>
          <p:nvGrpSpPr>
            <p:cNvPr id="67" name="グループ化 66">
              <a:extLst>
                <a:ext uri="{FF2B5EF4-FFF2-40B4-BE49-F238E27FC236}">
                  <a16:creationId xmlns:a16="http://schemas.microsoft.com/office/drawing/2014/main" id="{E505A02B-A89B-CE96-4903-6EC897D22BDD}"/>
                </a:ext>
              </a:extLst>
            </p:cNvPr>
            <p:cNvGrpSpPr/>
            <p:nvPr/>
          </p:nvGrpSpPr>
          <p:grpSpPr>
            <a:xfrm>
              <a:off x="7193453" y="2129531"/>
              <a:ext cx="2304371" cy="543996"/>
              <a:chOff x="7193453" y="1758824"/>
              <a:chExt cx="2304371" cy="583084"/>
            </a:xfrm>
          </p:grpSpPr>
          <p:sp>
            <p:nvSpPr>
              <p:cNvPr id="113" name="四角形: 角を丸くする 112">
                <a:extLst>
                  <a:ext uri="{FF2B5EF4-FFF2-40B4-BE49-F238E27FC236}">
                    <a16:creationId xmlns:a16="http://schemas.microsoft.com/office/drawing/2014/main" id="{972BD22C-4C2E-64D0-9838-BC5935EAE7CA}"/>
                  </a:ext>
                </a:extLst>
              </p:cNvPr>
              <p:cNvSpPr/>
              <p:nvPr/>
            </p:nvSpPr>
            <p:spPr bwMode="gray">
              <a:xfrm>
                <a:off x="8331655" y="1758824"/>
                <a:ext cx="1166169" cy="583084"/>
              </a:xfrm>
              <a:prstGeom prst="roundRect">
                <a:avLst/>
              </a:prstGeom>
              <a:solidFill>
                <a:schemeClr val="bg1">
                  <a:lumMod val="85000"/>
                </a:schemeClr>
              </a:solidFill>
              <a:ln>
                <a:solidFill>
                  <a:schemeClr val="accent6"/>
                </a:solidFill>
                <a:headEnd/>
                <a:tailEn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kumimoji="1" lang="en-US" altLang="ja-JP" sz="1100" b="1" dirty="0">
                    <a:latin typeface="+mn-ea"/>
                  </a:rPr>
                  <a:t>Authentication/</a:t>
                </a:r>
              </a:p>
              <a:p>
                <a:pPr algn="ctr"/>
                <a:r>
                  <a:rPr kumimoji="1" lang="en-US" altLang="ja-JP" sz="1100" b="1" dirty="0">
                    <a:latin typeface="+mn-ea"/>
                  </a:rPr>
                  <a:t>Authorization</a:t>
                </a:r>
                <a:endParaRPr kumimoji="1" lang="ja-JP" altLang="en-US" sz="1100" b="1" dirty="0">
                  <a:latin typeface="+mn-ea"/>
                </a:endParaRPr>
              </a:p>
            </p:txBody>
          </p:sp>
          <p:sp>
            <p:nvSpPr>
              <p:cNvPr id="114" name="テキスト ボックス 113">
                <a:extLst>
                  <a:ext uri="{FF2B5EF4-FFF2-40B4-BE49-F238E27FC236}">
                    <a16:creationId xmlns:a16="http://schemas.microsoft.com/office/drawing/2014/main" id="{D5F9EAFB-AD36-8CA7-C9A3-B5E123B05365}"/>
                  </a:ext>
                </a:extLst>
              </p:cNvPr>
              <p:cNvSpPr txBox="1"/>
              <p:nvPr/>
            </p:nvSpPr>
            <p:spPr bwMode="gray">
              <a:xfrm>
                <a:off x="7193453" y="1856005"/>
                <a:ext cx="1166169" cy="388723"/>
              </a:xfrm>
              <a:prstGeom prst="rect">
                <a:avLst/>
              </a:prstGeom>
              <a:noFill/>
            </p:spPr>
            <p:txBody>
              <a:bodyPr wrap="square" lIns="0" tIns="0" rIns="0" bIns="0" anchor="ctr">
                <a:noAutofit/>
              </a:bodyPr>
              <a:lstStyle/>
              <a:p>
                <a:r>
                  <a:rPr kumimoji="1" lang="ja-JP" altLang="en-US" sz="1200" b="1">
                    <a:solidFill>
                      <a:prstClr val="black"/>
                    </a:solidFill>
                    <a:latin typeface="+mn-ea"/>
                    <a:ea typeface="+mn-ea"/>
                    <a:cs typeface="+mn-cs"/>
                  </a:rPr>
                  <a:t>認証</a:t>
                </a:r>
                <a:r>
                  <a:rPr kumimoji="1" lang="en-US" altLang="ja-JP" sz="1200" b="1">
                    <a:solidFill>
                      <a:prstClr val="black"/>
                    </a:solidFill>
                    <a:latin typeface="+mn-ea"/>
                    <a:ea typeface="+mn-ea"/>
                    <a:cs typeface="+mn-cs"/>
                  </a:rPr>
                  <a:t>/</a:t>
                </a:r>
                <a:r>
                  <a:rPr kumimoji="1" lang="ja-JP" altLang="en-US" sz="1200" b="1">
                    <a:solidFill>
                      <a:prstClr val="black"/>
                    </a:solidFill>
                    <a:latin typeface="+mn-ea"/>
                    <a:ea typeface="+mn-ea"/>
                    <a:cs typeface="+mn-cs"/>
                  </a:rPr>
                  <a:t>認可</a:t>
                </a:r>
                <a:endParaRPr kumimoji="1" lang="en-US" altLang="ja-JP" sz="1200" b="1">
                  <a:solidFill>
                    <a:prstClr val="black"/>
                  </a:solidFill>
                  <a:latin typeface="+mn-ea"/>
                  <a:ea typeface="+mn-ea"/>
                  <a:cs typeface="+mn-cs"/>
                </a:endParaRPr>
              </a:p>
            </p:txBody>
          </p:sp>
        </p:grpSp>
        <p:grpSp>
          <p:nvGrpSpPr>
            <p:cNvPr id="68" name="グループ化 67">
              <a:extLst>
                <a:ext uri="{FF2B5EF4-FFF2-40B4-BE49-F238E27FC236}">
                  <a16:creationId xmlns:a16="http://schemas.microsoft.com/office/drawing/2014/main" id="{6635FC39-2DE8-8404-B260-DEB3D09E826B}"/>
                </a:ext>
              </a:extLst>
            </p:cNvPr>
            <p:cNvGrpSpPr/>
            <p:nvPr/>
          </p:nvGrpSpPr>
          <p:grpSpPr>
            <a:xfrm>
              <a:off x="7193453" y="2825743"/>
              <a:ext cx="2304371" cy="543996"/>
              <a:chOff x="7193453" y="2555259"/>
              <a:chExt cx="2304371" cy="583084"/>
            </a:xfrm>
          </p:grpSpPr>
          <p:sp>
            <p:nvSpPr>
              <p:cNvPr id="111" name="四角形: 角を丸くする 110">
                <a:extLst>
                  <a:ext uri="{FF2B5EF4-FFF2-40B4-BE49-F238E27FC236}">
                    <a16:creationId xmlns:a16="http://schemas.microsoft.com/office/drawing/2014/main" id="{3472D9C9-2C75-AAC8-E370-641D0BB0FA45}"/>
                  </a:ext>
                </a:extLst>
              </p:cNvPr>
              <p:cNvSpPr/>
              <p:nvPr/>
            </p:nvSpPr>
            <p:spPr bwMode="gray">
              <a:xfrm>
                <a:off x="8331655" y="2555259"/>
                <a:ext cx="1166169" cy="583084"/>
              </a:xfrm>
              <a:prstGeom prst="roundRect">
                <a:avLst/>
              </a:prstGeom>
              <a:solidFill>
                <a:schemeClr val="accent2">
                  <a:lumMod val="20000"/>
                  <a:lumOff val="80000"/>
                </a:schemeClr>
              </a:solidFill>
              <a:ln>
                <a:solidFill>
                  <a:schemeClr val="accent6"/>
                </a:solidFill>
                <a:headEnd/>
                <a:tailEn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kumimoji="1" lang="en-US" altLang="ja-JP" sz="1100" b="1" dirty="0">
                    <a:latin typeface="+mn-ea"/>
                  </a:rPr>
                  <a:t>Disclosure</a:t>
                </a:r>
                <a:br>
                  <a:rPr kumimoji="1" lang="en-US" altLang="ja-JP" sz="1100" b="1" dirty="0">
                    <a:latin typeface="+mn-ea"/>
                  </a:rPr>
                </a:br>
                <a:r>
                  <a:rPr kumimoji="1" lang="en-US" altLang="ja-JP" sz="1100" b="1" dirty="0">
                    <a:latin typeface="+mn-ea"/>
                  </a:rPr>
                  <a:t>/ZKP</a:t>
                </a:r>
                <a:endParaRPr kumimoji="1" lang="ja-JP" altLang="en-US" sz="1100" b="1" dirty="0">
                  <a:latin typeface="+mn-ea"/>
                </a:endParaRPr>
              </a:p>
            </p:txBody>
          </p:sp>
          <p:sp>
            <p:nvSpPr>
              <p:cNvPr id="112" name="テキスト ボックス 111">
                <a:extLst>
                  <a:ext uri="{FF2B5EF4-FFF2-40B4-BE49-F238E27FC236}">
                    <a16:creationId xmlns:a16="http://schemas.microsoft.com/office/drawing/2014/main" id="{7FFDE170-30ED-FB2F-BF8E-405B3626B66A}"/>
                  </a:ext>
                </a:extLst>
              </p:cNvPr>
              <p:cNvSpPr txBox="1"/>
              <p:nvPr/>
            </p:nvSpPr>
            <p:spPr bwMode="gray">
              <a:xfrm>
                <a:off x="7193453" y="2652440"/>
                <a:ext cx="1166169" cy="388723"/>
              </a:xfrm>
              <a:prstGeom prst="rect">
                <a:avLst/>
              </a:prstGeom>
              <a:noFill/>
            </p:spPr>
            <p:txBody>
              <a:bodyPr wrap="square" lIns="0" tIns="0" rIns="0" bIns="0" anchor="ctr">
                <a:noAutofit/>
              </a:bodyPr>
              <a:lstStyle/>
              <a:p>
                <a:r>
                  <a:rPr kumimoji="1" lang="ja-JP" altLang="en-US" sz="1200" b="1" dirty="0">
                    <a:solidFill>
                      <a:prstClr val="black"/>
                    </a:solidFill>
                    <a:latin typeface="+mn-ea"/>
                    <a:ea typeface="+mn-ea"/>
                    <a:cs typeface="+mn-cs"/>
                  </a:rPr>
                  <a:t>選択的開示</a:t>
                </a:r>
                <a:r>
                  <a:rPr kumimoji="1" lang="en-US" altLang="ja-JP" sz="1200" b="1" dirty="0">
                    <a:solidFill>
                      <a:prstClr val="black"/>
                    </a:solidFill>
                    <a:latin typeface="+mn-ea"/>
                    <a:ea typeface="+mn-ea"/>
                    <a:cs typeface="+mn-cs"/>
                  </a:rPr>
                  <a:t>/</a:t>
                </a:r>
              </a:p>
              <a:p>
                <a:r>
                  <a:rPr lang="ja-JP" altLang="en-US" sz="1200" b="1" dirty="0">
                    <a:solidFill>
                      <a:prstClr val="black"/>
                    </a:solidFill>
                    <a:latin typeface="+mn-ea"/>
                    <a:ea typeface="+mn-ea"/>
                  </a:rPr>
                  <a:t>ゼロ知識証明</a:t>
                </a:r>
                <a:endParaRPr lang="ja-JP" altLang="en-US" sz="1200" b="1" dirty="0">
                  <a:latin typeface="+mn-ea"/>
                  <a:ea typeface="+mn-ea"/>
                </a:endParaRPr>
              </a:p>
            </p:txBody>
          </p:sp>
        </p:grpSp>
        <p:grpSp>
          <p:nvGrpSpPr>
            <p:cNvPr id="69" name="グループ化 68">
              <a:extLst>
                <a:ext uri="{FF2B5EF4-FFF2-40B4-BE49-F238E27FC236}">
                  <a16:creationId xmlns:a16="http://schemas.microsoft.com/office/drawing/2014/main" id="{3D24A016-9BFF-9A59-A679-CF4D4FDE9711}"/>
                </a:ext>
              </a:extLst>
            </p:cNvPr>
            <p:cNvGrpSpPr/>
            <p:nvPr/>
          </p:nvGrpSpPr>
          <p:grpSpPr>
            <a:xfrm>
              <a:off x="7193453" y="3521955"/>
              <a:ext cx="2304371" cy="543996"/>
              <a:chOff x="7193453" y="3351694"/>
              <a:chExt cx="2304371" cy="583084"/>
            </a:xfrm>
          </p:grpSpPr>
          <p:sp>
            <p:nvSpPr>
              <p:cNvPr id="109" name="四角形: 角を丸くする 108">
                <a:extLst>
                  <a:ext uri="{FF2B5EF4-FFF2-40B4-BE49-F238E27FC236}">
                    <a16:creationId xmlns:a16="http://schemas.microsoft.com/office/drawing/2014/main" id="{C399ADC1-3CF7-6A33-5E0D-15ED91226D2F}"/>
                  </a:ext>
                </a:extLst>
              </p:cNvPr>
              <p:cNvSpPr/>
              <p:nvPr/>
            </p:nvSpPr>
            <p:spPr bwMode="gray">
              <a:xfrm>
                <a:off x="8331655" y="3351694"/>
                <a:ext cx="1166169" cy="583084"/>
              </a:xfrm>
              <a:prstGeom prst="roundRect">
                <a:avLst/>
              </a:prstGeom>
              <a:solidFill>
                <a:schemeClr val="bg1">
                  <a:lumMod val="85000"/>
                </a:schemeClr>
              </a:solidFill>
              <a:ln>
                <a:solidFill>
                  <a:schemeClr val="accent6"/>
                </a:solidFill>
                <a:headEnd/>
                <a:tailEn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100" b="1" i="0" u="none" strike="noStrike" kern="1200" cap="none" spc="0" normalizeH="0" baseline="0" noProof="0" dirty="0">
                    <a:ln>
                      <a:noFill/>
                    </a:ln>
                    <a:solidFill>
                      <a:prstClr val="black"/>
                    </a:solidFill>
                    <a:effectLst/>
                    <a:uLnTx/>
                    <a:uFillTx/>
                    <a:latin typeface="+mn-ea"/>
                    <a:cs typeface="+mn-cs"/>
                  </a:rPr>
                  <a:t>Compliance</a:t>
                </a:r>
                <a:endParaRPr kumimoji="1" lang="ja-JP" altLang="en-US" sz="1100" b="1" i="0" u="none" strike="noStrike" kern="1200" cap="none" spc="0" normalizeH="0" baseline="0" noProof="0" dirty="0">
                  <a:ln>
                    <a:noFill/>
                  </a:ln>
                  <a:solidFill>
                    <a:prstClr val="black"/>
                  </a:solidFill>
                  <a:effectLst/>
                  <a:uLnTx/>
                  <a:uFillTx/>
                  <a:latin typeface="+mn-ea"/>
                  <a:cs typeface="+mn-cs"/>
                </a:endParaRPr>
              </a:p>
            </p:txBody>
          </p:sp>
          <p:sp>
            <p:nvSpPr>
              <p:cNvPr id="110" name="テキスト ボックス 109">
                <a:extLst>
                  <a:ext uri="{FF2B5EF4-FFF2-40B4-BE49-F238E27FC236}">
                    <a16:creationId xmlns:a16="http://schemas.microsoft.com/office/drawing/2014/main" id="{90AE1CF7-A87B-6D9C-1874-69D0E2BF49E0}"/>
                  </a:ext>
                </a:extLst>
              </p:cNvPr>
              <p:cNvSpPr txBox="1"/>
              <p:nvPr/>
            </p:nvSpPr>
            <p:spPr bwMode="gray">
              <a:xfrm>
                <a:off x="7193453" y="3448875"/>
                <a:ext cx="1166169" cy="388723"/>
              </a:xfrm>
              <a:prstGeom prst="rect">
                <a:avLst/>
              </a:prstGeom>
              <a:noFill/>
            </p:spPr>
            <p:txBody>
              <a:bodyPr wrap="square" lIns="0" tIns="0" rIns="0" bIns="0" anchor="ctr">
                <a:noAutofit/>
              </a:bodyPr>
              <a:lstStyle/>
              <a:p>
                <a:r>
                  <a:rPr lang="ja-JP" altLang="en-US" sz="1200" b="1">
                    <a:latin typeface="+mn-ea"/>
                    <a:ea typeface="+mn-ea"/>
                  </a:rPr>
                  <a:t>コンプライアンス</a:t>
                </a:r>
              </a:p>
            </p:txBody>
          </p:sp>
        </p:grpSp>
        <p:grpSp>
          <p:nvGrpSpPr>
            <p:cNvPr id="70" name="グループ化 69">
              <a:extLst>
                <a:ext uri="{FF2B5EF4-FFF2-40B4-BE49-F238E27FC236}">
                  <a16:creationId xmlns:a16="http://schemas.microsoft.com/office/drawing/2014/main" id="{99BCEC1E-07D8-19CC-2A52-CD768E268832}"/>
                </a:ext>
              </a:extLst>
            </p:cNvPr>
            <p:cNvGrpSpPr/>
            <p:nvPr/>
          </p:nvGrpSpPr>
          <p:grpSpPr>
            <a:xfrm>
              <a:off x="7193453" y="4218167"/>
              <a:ext cx="2304371" cy="543996"/>
              <a:chOff x="7193453" y="4148130"/>
              <a:chExt cx="2304371" cy="583084"/>
            </a:xfrm>
          </p:grpSpPr>
          <p:sp>
            <p:nvSpPr>
              <p:cNvPr id="107" name="四角形: 角を丸くする 106">
                <a:extLst>
                  <a:ext uri="{FF2B5EF4-FFF2-40B4-BE49-F238E27FC236}">
                    <a16:creationId xmlns:a16="http://schemas.microsoft.com/office/drawing/2014/main" id="{E6E0E56C-C9D8-837D-C85D-2122D910B2CA}"/>
                  </a:ext>
                </a:extLst>
              </p:cNvPr>
              <p:cNvSpPr/>
              <p:nvPr/>
            </p:nvSpPr>
            <p:spPr bwMode="gray">
              <a:xfrm>
                <a:off x="8331655" y="4148130"/>
                <a:ext cx="1166169" cy="583084"/>
              </a:xfrm>
              <a:prstGeom prst="roundRect">
                <a:avLst/>
              </a:prstGeom>
              <a:solidFill>
                <a:schemeClr val="accent2">
                  <a:lumMod val="20000"/>
                  <a:lumOff val="80000"/>
                </a:schemeClr>
              </a:solidFill>
              <a:ln>
                <a:solidFill>
                  <a:schemeClr val="accent6"/>
                </a:solidFill>
                <a:headEnd/>
                <a:tailEn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kumimoji="1" lang="en-US" altLang="ja-JP" sz="1100" b="1">
                    <a:latin typeface="+mn-ea"/>
                  </a:rPr>
                  <a:t>Storage</a:t>
                </a:r>
                <a:endParaRPr kumimoji="1" lang="ja-JP" altLang="en-US" sz="1100" b="1">
                  <a:latin typeface="+mn-ea"/>
                </a:endParaRPr>
              </a:p>
            </p:txBody>
          </p:sp>
          <p:sp>
            <p:nvSpPr>
              <p:cNvPr id="108" name="テキスト ボックス 107">
                <a:extLst>
                  <a:ext uri="{FF2B5EF4-FFF2-40B4-BE49-F238E27FC236}">
                    <a16:creationId xmlns:a16="http://schemas.microsoft.com/office/drawing/2014/main" id="{BFA8295C-A700-B2CF-4C3B-5B9968A6F68E}"/>
                  </a:ext>
                </a:extLst>
              </p:cNvPr>
              <p:cNvSpPr txBox="1"/>
              <p:nvPr/>
            </p:nvSpPr>
            <p:spPr bwMode="gray">
              <a:xfrm>
                <a:off x="7193453" y="4245311"/>
                <a:ext cx="1166169" cy="388723"/>
              </a:xfrm>
              <a:prstGeom prst="rect">
                <a:avLst/>
              </a:prstGeom>
              <a:noFill/>
            </p:spPr>
            <p:txBody>
              <a:bodyPr wrap="square" lIns="0" tIns="0" rIns="0" bIns="0" anchor="ctr">
                <a:noAutofit/>
              </a:bodyPr>
              <a:lstStyle/>
              <a:p>
                <a:r>
                  <a:rPr lang="ja-JP" altLang="en-US" sz="1200" b="1" dirty="0">
                    <a:latin typeface="+mn-ea"/>
                    <a:ea typeface="+mn-ea"/>
                  </a:rPr>
                  <a:t>ストレージ</a:t>
                </a:r>
              </a:p>
            </p:txBody>
          </p:sp>
        </p:grpSp>
        <p:grpSp>
          <p:nvGrpSpPr>
            <p:cNvPr id="71" name="グループ化 70">
              <a:extLst>
                <a:ext uri="{FF2B5EF4-FFF2-40B4-BE49-F238E27FC236}">
                  <a16:creationId xmlns:a16="http://schemas.microsoft.com/office/drawing/2014/main" id="{C429A98B-716F-403D-CAA6-72BB3FDAD31A}"/>
                </a:ext>
              </a:extLst>
            </p:cNvPr>
            <p:cNvGrpSpPr/>
            <p:nvPr/>
          </p:nvGrpSpPr>
          <p:grpSpPr>
            <a:xfrm>
              <a:off x="7193453" y="4914379"/>
              <a:ext cx="2304371" cy="543996"/>
              <a:chOff x="7193453" y="4944565"/>
              <a:chExt cx="2304371" cy="583084"/>
            </a:xfrm>
          </p:grpSpPr>
          <p:sp>
            <p:nvSpPr>
              <p:cNvPr id="105" name="四角形: 角を丸くする 104">
                <a:extLst>
                  <a:ext uri="{FF2B5EF4-FFF2-40B4-BE49-F238E27FC236}">
                    <a16:creationId xmlns:a16="http://schemas.microsoft.com/office/drawing/2014/main" id="{22040F39-7D52-B415-F1FB-DF9A6F09924C}"/>
                  </a:ext>
                </a:extLst>
              </p:cNvPr>
              <p:cNvSpPr/>
              <p:nvPr/>
            </p:nvSpPr>
            <p:spPr bwMode="gray">
              <a:xfrm>
                <a:off x="8331655" y="4944565"/>
                <a:ext cx="1166169" cy="583084"/>
              </a:xfrm>
              <a:prstGeom prst="roundRect">
                <a:avLst/>
              </a:prstGeom>
              <a:solidFill>
                <a:schemeClr val="bg1">
                  <a:lumMod val="85000"/>
                </a:schemeClr>
              </a:solidFill>
              <a:ln>
                <a:solidFill>
                  <a:schemeClr val="accent6"/>
                </a:solidFill>
                <a:headEnd/>
                <a:tailEn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100" b="1" i="0" u="none" strike="noStrike" kern="1200" cap="none" spc="0" normalizeH="0" baseline="0" noProof="0" dirty="0">
                    <a:ln>
                      <a:noFill/>
                    </a:ln>
                    <a:solidFill>
                      <a:prstClr val="black"/>
                    </a:solidFill>
                    <a:effectLst/>
                    <a:uLnTx/>
                    <a:uFillTx/>
                    <a:latin typeface="+mn-ea"/>
                    <a:cs typeface="+mn-cs"/>
                  </a:rPr>
                  <a:t>Data Formats</a:t>
                </a:r>
              </a:p>
            </p:txBody>
          </p:sp>
          <p:sp>
            <p:nvSpPr>
              <p:cNvPr id="106" name="テキスト ボックス 105">
                <a:extLst>
                  <a:ext uri="{FF2B5EF4-FFF2-40B4-BE49-F238E27FC236}">
                    <a16:creationId xmlns:a16="http://schemas.microsoft.com/office/drawing/2014/main" id="{569EE7BD-CE88-6244-1EE6-3AAA223EE833}"/>
                  </a:ext>
                </a:extLst>
              </p:cNvPr>
              <p:cNvSpPr txBox="1"/>
              <p:nvPr/>
            </p:nvSpPr>
            <p:spPr bwMode="gray">
              <a:xfrm>
                <a:off x="7193453" y="5041746"/>
                <a:ext cx="1166169" cy="388723"/>
              </a:xfrm>
              <a:prstGeom prst="rect">
                <a:avLst/>
              </a:prstGeom>
              <a:noFill/>
            </p:spPr>
            <p:txBody>
              <a:bodyPr wrap="square" lIns="0" tIns="0" rIns="0" bIns="0" anchor="ctr">
                <a:noAutofit/>
              </a:bodyPr>
              <a:lstStyle/>
              <a:p>
                <a:r>
                  <a:rPr lang="ja-JP" altLang="en-US" sz="1200" b="1" dirty="0">
                    <a:latin typeface="+mn-ea"/>
                    <a:ea typeface="+mn-ea"/>
                  </a:rPr>
                  <a:t>フォーマット</a:t>
                </a:r>
              </a:p>
            </p:txBody>
          </p:sp>
        </p:grpSp>
        <p:grpSp>
          <p:nvGrpSpPr>
            <p:cNvPr id="72" name="グループ化 71">
              <a:extLst>
                <a:ext uri="{FF2B5EF4-FFF2-40B4-BE49-F238E27FC236}">
                  <a16:creationId xmlns:a16="http://schemas.microsoft.com/office/drawing/2014/main" id="{4A619494-AC86-141E-8C4A-9835364BEC49}"/>
                </a:ext>
              </a:extLst>
            </p:cNvPr>
            <p:cNvGrpSpPr/>
            <p:nvPr/>
          </p:nvGrpSpPr>
          <p:grpSpPr>
            <a:xfrm>
              <a:off x="7183995" y="5610591"/>
              <a:ext cx="2304371" cy="543996"/>
              <a:chOff x="7193453" y="5741001"/>
              <a:chExt cx="2304371" cy="583084"/>
            </a:xfrm>
          </p:grpSpPr>
          <p:sp>
            <p:nvSpPr>
              <p:cNvPr id="103" name="四角形: 角を丸くする 102">
                <a:extLst>
                  <a:ext uri="{FF2B5EF4-FFF2-40B4-BE49-F238E27FC236}">
                    <a16:creationId xmlns:a16="http://schemas.microsoft.com/office/drawing/2014/main" id="{9F930709-94CB-0BCB-F466-40465142CF7F}"/>
                  </a:ext>
                </a:extLst>
              </p:cNvPr>
              <p:cNvSpPr/>
              <p:nvPr/>
            </p:nvSpPr>
            <p:spPr bwMode="gray">
              <a:xfrm>
                <a:off x="8331655" y="5741001"/>
                <a:ext cx="1166169" cy="583084"/>
              </a:xfrm>
              <a:prstGeom prst="roundRect">
                <a:avLst/>
              </a:prstGeom>
              <a:solidFill>
                <a:schemeClr val="bg1">
                  <a:lumMod val="85000"/>
                </a:schemeClr>
              </a:solidFill>
              <a:ln>
                <a:solidFill>
                  <a:schemeClr val="accent6"/>
                </a:solidFill>
                <a:headEnd/>
                <a:tailEn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100" b="1" i="0" u="none" strike="noStrike" kern="1200" cap="none" spc="0" normalizeH="0" baseline="0" noProof="0" dirty="0">
                    <a:ln>
                      <a:noFill/>
                    </a:ln>
                    <a:solidFill>
                      <a:schemeClr val="tx1"/>
                    </a:solidFill>
                    <a:effectLst/>
                    <a:uLnTx/>
                    <a:uFillTx/>
                    <a:latin typeface="+mn-ea"/>
                    <a:cs typeface="+mn-cs"/>
                  </a:rPr>
                  <a:t>Crypto Primitives</a:t>
                </a:r>
                <a:endParaRPr kumimoji="1" lang="ja-JP" altLang="en-US" sz="1100" b="1" i="0" u="none" strike="noStrike" kern="1200" cap="none" spc="0" normalizeH="0" baseline="0" noProof="0" dirty="0">
                  <a:ln>
                    <a:noFill/>
                  </a:ln>
                  <a:solidFill>
                    <a:schemeClr val="tx1"/>
                  </a:solidFill>
                  <a:effectLst/>
                  <a:uLnTx/>
                  <a:uFillTx/>
                  <a:latin typeface="+mn-ea"/>
                  <a:cs typeface="+mn-cs"/>
                </a:endParaRPr>
              </a:p>
            </p:txBody>
          </p:sp>
          <p:sp>
            <p:nvSpPr>
              <p:cNvPr id="104" name="テキスト ボックス 103">
                <a:extLst>
                  <a:ext uri="{FF2B5EF4-FFF2-40B4-BE49-F238E27FC236}">
                    <a16:creationId xmlns:a16="http://schemas.microsoft.com/office/drawing/2014/main" id="{A544534B-9FAA-6A23-6794-D9E536ACDF54}"/>
                  </a:ext>
                </a:extLst>
              </p:cNvPr>
              <p:cNvSpPr txBox="1"/>
              <p:nvPr/>
            </p:nvSpPr>
            <p:spPr bwMode="gray">
              <a:xfrm>
                <a:off x="7193453" y="5838182"/>
                <a:ext cx="1166169" cy="388723"/>
              </a:xfrm>
              <a:prstGeom prst="rect">
                <a:avLst/>
              </a:prstGeom>
              <a:noFill/>
            </p:spPr>
            <p:txBody>
              <a:bodyPr wrap="square" lIns="0" tIns="0" rIns="0" bIns="0" anchor="ctr">
                <a:noAutofit/>
              </a:bodyPr>
              <a:lstStyle/>
              <a:p>
                <a:r>
                  <a:rPr lang="ja-JP" altLang="en-US" sz="1200" b="1" dirty="0">
                    <a:latin typeface="+mn-ea"/>
                    <a:ea typeface="+mn-ea"/>
                  </a:rPr>
                  <a:t>基本的な</a:t>
                </a:r>
                <a:endParaRPr lang="en-US" altLang="ja-JP" sz="1200" b="1" dirty="0">
                  <a:latin typeface="+mn-ea"/>
                  <a:ea typeface="+mn-ea"/>
                </a:endParaRPr>
              </a:p>
              <a:p>
                <a:r>
                  <a:rPr lang="ja-JP" altLang="en-US" sz="1200" b="1" dirty="0">
                    <a:latin typeface="+mn-ea"/>
                    <a:ea typeface="+mn-ea"/>
                  </a:rPr>
                  <a:t>暗号方式</a:t>
                </a:r>
              </a:p>
            </p:txBody>
          </p:sp>
        </p:grpSp>
        <p:sp>
          <p:nvSpPr>
            <p:cNvPr id="73" name="四角形: 角を丸くする 72">
              <a:extLst>
                <a:ext uri="{FF2B5EF4-FFF2-40B4-BE49-F238E27FC236}">
                  <a16:creationId xmlns:a16="http://schemas.microsoft.com/office/drawing/2014/main" id="{3B7A185D-E3AA-40B5-4B7F-ACDCD4095C57}"/>
                </a:ext>
              </a:extLst>
            </p:cNvPr>
            <p:cNvSpPr/>
            <p:nvPr/>
          </p:nvSpPr>
          <p:spPr bwMode="gray">
            <a:xfrm>
              <a:off x="363416" y="2704400"/>
              <a:ext cx="1166169" cy="552581"/>
            </a:xfrm>
            <a:prstGeom prst="roundRect">
              <a:avLst/>
            </a:prstGeom>
            <a:solidFill>
              <a:schemeClr val="accent2">
                <a:lumMod val="20000"/>
                <a:lumOff val="80000"/>
              </a:schemeClr>
            </a:solidFill>
            <a:ln>
              <a:solidFill>
                <a:schemeClr val="accent6"/>
              </a:solidFill>
              <a:headEnd/>
              <a:tailEn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kumimoji="1" lang="en-US" altLang="ja-JP" sz="1100" b="1" dirty="0">
                  <a:latin typeface="+mn-ea"/>
                </a:rPr>
                <a:t>Credential</a:t>
              </a:r>
            </a:p>
            <a:p>
              <a:pPr algn="ctr"/>
              <a:r>
                <a:rPr kumimoji="1" lang="en-US" altLang="ja-JP" sz="1100" b="1" dirty="0">
                  <a:latin typeface="+mn-ea"/>
                </a:rPr>
                <a:t>Format</a:t>
              </a:r>
              <a:endParaRPr kumimoji="1" lang="ja-JP" altLang="en-US" sz="1100" b="1" dirty="0">
                <a:latin typeface="+mn-ea"/>
              </a:endParaRPr>
            </a:p>
          </p:txBody>
        </p:sp>
        <p:sp>
          <p:nvSpPr>
            <p:cNvPr id="74" name="四角形: 角を丸くする 73">
              <a:extLst>
                <a:ext uri="{FF2B5EF4-FFF2-40B4-BE49-F238E27FC236}">
                  <a16:creationId xmlns:a16="http://schemas.microsoft.com/office/drawing/2014/main" id="{BBA26D35-DFD0-062E-0518-3D8BC0EAFE7D}"/>
                </a:ext>
              </a:extLst>
            </p:cNvPr>
            <p:cNvSpPr/>
            <p:nvPr/>
          </p:nvSpPr>
          <p:spPr bwMode="gray">
            <a:xfrm>
              <a:off x="1666177" y="2704400"/>
              <a:ext cx="1166169" cy="552581"/>
            </a:xfrm>
            <a:prstGeom prst="roundRect">
              <a:avLst/>
            </a:prstGeom>
            <a:solidFill>
              <a:schemeClr val="accent2">
                <a:lumMod val="20000"/>
                <a:lumOff val="80000"/>
              </a:schemeClr>
            </a:solidFill>
            <a:ln>
              <a:solidFill>
                <a:schemeClr val="accent6"/>
              </a:solidFill>
              <a:headEnd/>
              <a:tailEn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kumimoji="1" lang="en-US" altLang="ja-JP" sz="1100" b="1" dirty="0">
                  <a:latin typeface="+mn-ea"/>
                </a:rPr>
                <a:t>Credential</a:t>
              </a:r>
            </a:p>
            <a:p>
              <a:pPr algn="ctr"/>
              <a:r>
                <a:rPr kumimoji="1" lang="en-US" altLang="ja-JP" sz="1100" b="1" dirty="0">
                  <a:latin typeface="+mn-ea"/>
                </a:rPr>
                <a:t>Proofing</a:t>
              </a:r>
            </a:p>
          </p:txBody>
        </p:sp>
        <p:sp>
          <p:nvSpPr>
            <p:cNvPr id="75" name="四角形: 角を丸くする 74">
              <a:extLst>
                <a:ext uri="{FF2B5EF4-FFF2-40B4-BE49-F238E27FC236}">
                  <a16:creationId xmlns:a16="http://schemas.microsoft.com/office/drawing/2014/main" id="{E77F21FE-B9F4-16BD-59B0-E38204EC7953}"/>
                </a:ext>
              </a:extLst>
            </p:cNvPr>
            <p:cNvSpPr/>
            <p:nvPr/>
          </p:nvSpPr>
          <p:spPr bwMode="gray">
            <a:xfrm>
              <a:off x="2968938" y="2704400"/>
              <a:ext cx="1166169" cy="552581"/>
            </a:xfrm>
            <a:prstGeom prst="roundRect">
              <a:avLst/>
            </a:prstGeom>
            <a:solidFill>
              <a:schemeClr val="bg1">
                <a:lumMod val="85000"/>
              </a:schemeClr>
            </a:solidFill>
            <a:ln>
              <a:solidFill>
                <a:schemeClr val="accent6"/>
              </a:solidFill>
              <a:headEnd/>
              <a:tailEn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100" b="1" i="0" u="none" strike="noStrike" kern="1200" cap="none" spc="0" normalizeH="0" baseline="0" noProof="0">
                  <a:ln>
                    <a:noFill/>
                  </a:ln>
                  <a:solidFill>
                    <a:prstClr val="black"/>
                  </a:solidFill>
                  <a:effectLst/>
                  <a:uLnTx/>
                  <a:uFillTx/>
                  <a:latin typeface="+mn-ea"/>
                  <a:cs typeface="+mn-cs"/>
                </a:rPr>
                <a:t>Credential</a:t>
              </a:r>
            </a:p>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100" b="1" i="0" u="none" strike="noStrike" kern="1200" cap="none" spc="0" normalizeH="0" baseline="0" noProof="0">
                  <a:ln>
                    <a:noFill/>
                  </a:ln>
                  <a:solidFill>
                    <a:prstClr val="black"/>
                  </a:solidFill>
                  <a:effectLst/>
                  <a:uLnTx/>
                  <a:uFillTx/>
                  <a:latin typeface="+mn-ea"/>
                  <a:cs typeface="+mn-cs"/>
                </a:rPr>
                <a:t>Revocation</a:t>
              </a:r>
            </a:p>
          </p:txBody>
        </p:sp>
        <p:sp>
          <p:nvSpPr>
            <p:cNvPr id="76" name="四角形: 角を丸くする 75">
              <a:extLst>
                <a:ext uri="{FF2B5EF4-FFF2-40B4-BE49-F238E27FC236}">
                  <a16:creationId xmlns:a16="http://schemas.microsoft.com/office/drawing/2014/main" id="{B7656C41-F9A6-AA37-0280-EBA3454A1052}"/>
                </a:ext>
              </a:extLst>
            </p:cNvPr>
            <p:cNvSpPr/>
            <p:nvPr/>
          </p:nvSpPr>
          <p:spPr bwMode="gray">
            <a:xfrm>
              <a:off x="4271699" y="2704400"/>
              <a:ext cx="1166169" cy="552581"/>
            </a:xfrm>
            <a:prstGeom prst="roundRect">
              <a:avLst/>
            </a:prstGeom>
            <a:solidFill>
              <a:schemeClr val="bg1">
                <a:lumMod val="85000"/>
              </a:schemeClr>
            </a:solidFill>
            <a:ln>
              <a:solidFill>
                <a:schemeClr val="accent6"/>
              </a:solidFill>
              <a:headEnd/>
              <a:tailEn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kumimoji="1" lang="en-US" altLang="ja-JP" sz="1100" b="1">
                  <a:latin typeface="+mn-ea"/>
                </a:rPr>
                <a:t>Credential</a:t>
              </a:r>
            </a:p>
            <a:p>
              <a:pPr algn="ctr"/>
              <a:r>
                <a:rPr kumimoji="1" lang="en-US" altLang="ja-JP" sz="1100" b="1">
                  <a:latin typeface="+mn-ea"/>
                </a:rPr>
                <a:t>Exchange</a:t>
              </a:r>
            </a:p>
          </p:txBody>
        </p:sp>
        <p:sp>
          <p:nvSpPr>
            <p:cNvPr id="77" name="四角形: 角を丸くする 76">
              <a:extLst>
                <a:ext uri="{FF2B5EF4-FFF2-40B4-BE49-F238E27FC236}">
                  <a16:creationId xmlns:a16="http://schemas.microsoft.com/office/drawing/2014/main" id="{BABD789C-6EA3-4BCE-6044-4EA6DDE1B06D}"/>
                </a:ext>
              </a:extLst>
            </p:cNvPr>
            <p:cNvSpPr/>
            <p:nvPr/>
          </p:nvSpPr>
          <p:spPr bwMode="gray">
            <a:xfrm>
              <a:off x="5550627" y="2704400"/>
              <a:ext cx="1166169" cy="552581"/>
            </a:xfrm>
            <a:prstGeom prst="roundRect">
              <a:avLst/>
            </a:prstGeom>
            <a:solidFill>
              <a:schemeClr val="bg1">
                <a:lumMod val="85000"/>
              </a:schemeClr>
            </a:solidFill>
            <a:ln>
              <a:solidFill>
                <a:schemeClr val="accent6"/>
              </a:solidFill>
              <a:headEnd/>
              <a:tailEn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100" b="1" i="0" u="none" strike="noStrike" kern="1200" cap="none" spc="0" normalizeH="0" baseline="0" noProof="0" dirty="0">
                  <a:ln>
                    <a:noFill/>
                  </a:ln>
                  <a:solidFill>
                    <a:prstClr val="black"/>
                  </a:solidFill>
                  <a:effectLst/>
                  <a:uLnTx/>
                  <a:uFillTx/>
                  <a:latin typeface="+mn-ea"/>
                  <a:cs typeface="+mn-cs"/>
                </a:rPr>
                <a:t>Credential</a:t>
              </a:r>
            </a:p>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100" b="1" dirty="0">
                  <a:solidFill>
                    <a:prstClr val="black"/>
                  </a:solidFill>
                  <a:latin typeface="+mn-ea"/>
                </a:rPr>
                <a:t>Binding</a:t>
              </a:r>
              <a:endParaRPr kumimoji="1" lang="ja-JP" altLang="en-US" sz="1100" b="1" i="0" u="none" strike="noStrike" kern="1200" cap="none" spc="0" normalizeH="0" baseline="0" noProof="0" dirty="0">
                <a:ln>
                  <a:noFill/>
                </a:ln>
                <a:solidFill>
                  <a:prstClr val="black"/>
                </a:solidFill>
                <a:effectLst/>
                <a:uLnTx/>
                <a:uFillTx/>
                <a:latin typeface="+mn-ea"/>
                <a:cs typeface="+mn-cs"/>
              </a:endParaRPr>
            </a:p>
          </p:txBody>
        </p:sp>
        <p:sp>
          <p:nvSpPr>
            <p:cNvPr id="78" name="四角形: 角を丸くする 77">
              <a:extLst>
                <a:ext uri="{FF2B5EF4-FFF2-40B4-BE49-F238E27FC236}">
                  <a16:creationId xmlns:a16="http://schemas.microsoft.com/office/drawing/2014/main" id="{2275C544-165A-2683-A449-46B9FF002FE9}"/>
                </a:ext>
              </a:extLst>
            </p:cNvPr>
            <p:cNvSpPr/>
            <p:nvPr/>
          </p:nvSpPr>
          <p:spPr bwMode="gray">
            <a:xfrm>
              <a:off x="363416" y="4157144"/>
              <a:ext cx="1166169" cy="552581"/>
            </a:xfrm>
            <a:prstGeom prst="roundRect">
              <a:avLst/>
            </a:prstGeom>
            <a:solidFill>
              <a:schemeClr val="accent2">
                <a:lumMod val="20000"/>
                <a:lumOff val="80000"/>
              </a:schemeClr>
            </a:solidFill>
            <a:ln>
              <a:solidFill>
                <a:schemeClr val="accent6"/>
              </a:solidFill>
              <a:headEnd/>
              <a:tailEn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r>
                <a:rPr kumimoji="1" lang="en-US" altLang="ja-JP" sz="1100" b="1" dirty="0">
                  <a:latin typeface="+mn-ea"/>
                </a:rPr>
                <a:t>Envelope</a:t>
              </a:r>
            </a:p>
            <a:p>
              <a:pPr algn="ctr"/>
              <a:r>
                <a:rPr kumimoji="1" lang="ja-JP" altLang="en-US" sz="900" b="1" dirty="0">
                  <a:latin typeface="+mn-ea"/>
                </a:rPr>
                <a:t>（</a:t>
              </a:r>
              <a:r>
                <a:rPr kumimoji="1" lang="en-US" altLang="ja-JP" sz="900" b="1" dirty="0">
                  <a:latin typeface="+mn-ea"/>
                </a:rPr>
                <a:t>P2P-Communication</a:t>
              </a:r>
              <a:r>
                <a:rPr kumimoji="1" lang="ja-JP" altLang="en-US" sz="900" b="1" dirty="0">
                  <a:latin typeface="+mn-ea"/>
                </a:rPr>
                <a:t>）</a:t>
              </a:r>
              <a:endParaRPr kumimoji="1" lang="en-US" altLang="ja-JP" sz="900" b="1" dirty="0">
                <a:latin typeface="+mn-ea"/>
              </a:endParaRPr>
            </a:p>
          </p:txBody>
        </p:sp>
        <p:sp>
          <p:nvSpPr>
            <p:cNvPr id="79" name="四角形: 角を丸くする 78">
              <a:extLst>
                <a:ext uri="{FF2B5EF4-FFF2-40B4-BE49-F238E27FC236}">
                  <a16:creationId xmlns:a16="http://schemas.microsoft.com/office/drawing/2014/main" id="{1207E045-48D2-3E7C-63B5-818C0C427FCB}"/>
                </a:ext>
              </a:extLst>
            </p:cNvPr>
            <p:cNvSpPr/>
            <p:nvPr/>
          </p:nvSpPr>
          <p:spPr bwMode="gray">
            <a:xfrm>
              <a:off x="1666177" y="4157144"/>
              <a:ext cx="1166169" cy="552581"/>
            </a:xfrm>
            <a:prstGeom prst="roundRect">
              <a:avLst/>
            </a:prstGeom>
            <a:solidFill>
              <a:schemeClr val="accent2">
                <a:lumMod val="20000"/>
                <a:lumOff val="80000"/>
              </a:schemeClr>
            </a:solidFill>
            <a:ln>
              <a:solidFill>
                <a:schemeClr val="accent6"/>
              </a:solidFill>
              <a:headEnd/>
              <a:tailEn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kumimoji="1" lang="en-US" altLang="ja-JP" sz="1100" b="1" dirty="0">
                  <a:latin typeface="+mn-ea"/>
                </a:rPr>
                <a:t>Transport</a:t>
              </a:r>
              <a:endParaRPr kumimoji="1" lang="ja-JP" altLang="en-US" sz="1100" b="1" dirty="0">
                <a:latin typeface="+mn-ea"/>
              </a:endParaRPr>
            </a:p>
          </p:txBody>
        </p:sp>
        <p:sp>
          <p:nvSpPr>
            <p:cNvPr id="80" name="四角形: 角を丸くする 79">
              <a:extLst>
                <a:ext uri="{FF2B5EF4-FFF2-40B4-BE49-F238E27FC236}">
                  <a16:creationId xmlns:a16="http://schemas.microsoft.com/office/drawing/2014/main" id="{957A0F83-AC8F-D93C-A202-18EEBCB992AB}"/>
                </a:ext>
              </a:extLst>
            </p:cNvPr>
            <p:cNvSpPr/>
            <p:nvPr/>
          </p:nvSpPr>
          <p:spPr bwMode="gray">
            <a:xfrm>
              <a:off x="2968938" y="4157144"/>
              <a:ext cx="1166169" cy="552581"/>
            </a:xfrm>
            <a:prstGeom prst="roundRect">
              <a:avLst/>
            </a:prstGeom>
            <a:solidFill>
              <a:schemeClr val="bg1">
                <a:lumMod val="85000"/>
              </a:schemeClr>
            </a:solidFill>
            <a:ln>
              <a:solidFill>
                <a:schemeClr val="accent6"/>
              </a:solidFill>
              <a:headEnd/>
              <a:tailEn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kumimoji="1" lang="en-US" altLang="ja-JP" sz="1100" b="1" dirty="0">
                  <a:latin typeface="+mn-ea"/>
                </a:rPr>
                <a:t>Control Recovery</a:t>
              </a:r>
              <a:endParaRPr kumimoji="1" lang="ja-JP" altLang="en-US" sz="1100" b="1" dirty="0">
                <a:latin typeface="+mn-ea"/>
              </a:endParaRPr>
            </a:p>
          </p:txBody>
        </p:sp>
        <p:sp>
          <p:nvSpPr>
            <p:cNvPr id="81" name="四角形: 角を丸くする 80">
              <a:extLst>
                <a:ext uri="{FF2B5EF4-FFF2-40B4-BE49-F238E27FC236}">
                  <a16:creationId xmlns:a16="http://schemas.microsoft.com/office/drawing/2014/main" id="{920935D5-8EB1-B5FC-DF2D-136297325FC4}"/>
                </a:ext>
              </a:extLst>
            </p:cNvPr>
            <p:cNvSpPr/>
            <p:nvPr/>
          </p:nvSpPr>
          <p:spPr bwMode="gray">
            <a:xfrm>
              <a:off x="4271699" y="4157144"/>
              <a:ext cx="1166169" cy="552581"/>
            </a:xfrm>
            <a:prstGeom prst="roundRect">
              <a:avLst/>
            </a:prstGeom>
            <a:solidFill>
              <a:schemeClr val="accent2">
                <a:lumMod val="20000"/>
                <a:lumOff val="80000"/>
              </a:schemeClr>
            </a:solidFill>
            <a:ln>
              <a:solidFill>
                <a:schemeClr val="accent6"/>
              </a:solidFill>
              <a:headEnd/>
              <a:tailEn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kumimoji="1" lang="en-US" altLang="ja-JP" sz="1100" b="1" dirty="0">
                  <a:latin typeface="+mn-ea"/>
                </a:rPr>
                <a:t>Key Operations</a:t>
              </a:r>
              <a:endParaRPr kumimoji="1" lang="ja-JP" altLang="en-US" sz="1100" b="1" dirty="0">
                <a:latin typeface="+mn-ea"/>
              </a:endParaRPr>
            </a:p>
          </p:txBody>
        </p:sp>
        <p:sp>
          <p:nvSpPr>
            <p:cNvPr id="82" name="四角形: 角を丸くする 81">
              <a:extLst>
                <a:ext uri="{FF2B5EF4-FFF2-40B4-BE49-F238E27FC236}">
                  <a16:creationId xmlns:a16="http://schemas.microsoft.com/office/drawing/2014/main" id="{F2391F0F-FBA1-F5EC-2D61-F47A6323A406}"/>
                </a:ext>
              </a:extLst>
            </p:cNvPr>
            <p:cNvSpPr/>
            <p:nvPr/>
          </p:nvSpPr>
          <p:spPr bwMode="gray">
            <a:xfrm>
              <a:off x="5550627" y="4157144"/>
              <a:ext cx="1166169" cy="552581"/>
            </a:xfrm>
            <a:prstGeom prst="roundRect">
              <a:avLst/>
            </a:prstGeom>
            <a:solidFill>
              <a:schemeClr val="bg1">
                <a:lumMod val="85000"/>
              </a:schemeClr>
            </a:solidFill>
            <a:ln>
              <a:solidFill>
                <a:schemeClr val="accent6"/>
              </a:solidFill>
              <a:headEnd/>
              <a:tailEn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kumimoji="1" lang="en-US" altLang="ja-JP" sz="1100" b="1" dirty="0">
                  <a:latin typeface="+mn-ea"/>
                </a:rPr>
                <a:t>Meta data</a:t>
              </a:r>
            </a:p>
            <a:p>
              <a:pPr algn="ctr"/>
              <a:r>
                <a:rPr kumimoji="1" lang="en-US" altLang="ja-JP" sz="1100" b="1" dirty="0">
                  <a:latin typeface="+mn-ea"/>
                </a:rPr>
                <a:t>Portability</a:t>
              </a:r>
              <a:endParaRPr kumimoji="1" lang="ja-JP" altLang="en-US" sz="1100" b="1" dirty="0">
                <a:latin typeface="+mn-ea"/>
              </a:endParaRPr>
            </a:p>
          </p:txBody>
        </p:sp>
        <p:sp>
          <p:nvSpPr>
            <p:cNvPr id="83" name="四角形: 角を丸くする 82">
              <a:extLst>
                <a:ext uri="{FF2B5EF4-FFF2-40B4-BE49-F238E27FC236}">
                  <a16:creationId xmlns:a16="http://schemas.microsoft.com/office/drawing/2014/main" id="{A7B7C5EA-3A87-0463-537B-BD8DA6F61239}"/>
                </a:ext>
              </a:extLst>
            </p:cNvPr>
            <p:cNvSpPr/>
            <p:nvPr/>
          </p:nvSpPr>
          <p:spPr bwMode="gray">
            <a:xfrm>
              <a:off x="363416" y="5614612"/>
              <a:ext cx="1166169" cy="552581"/>
            </a:xfrm>
            <a:prstGeom prst="roundRect">
              <a:avLst/>
            </a:prstGeom>
            <a:solidFill>
              <a:schemeClr val="bg1">
                <a:lumMod val="85000"/>
              </a:schemeClr>
            </a:solidFill>
            <a:ln>
              <a:solidFill>
                <a:schemeClr val="accent6"/>
              </a:solidFill>
              <a:headEnd/>
              <a:tailEn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100" b="1" i="0" u="none" strike="noStrike" kern="1200" cap="none" spc="0" normalizeH="0" baseline="0" noProof="0" dirty="0">
                  <a:ln>
                    <a:noFill/>
                  </a:ln>
                  <a:solidFill>
                    <a:prstClr val="black"/>
                  </a:solidFill>
                  <a:effectLst/>
                  <a:uLnTx/>
                  <a:uFillTx/>
                  <a:latin typeface="+mn-ea"/>
                  <a:cs typeface="+mn-cs"/>
                </a:rPr>
                <a:t>DID Document</a:t>
              </a:r>
              <a:br>
                <a:rPr kumimoji="1" lang="en-US" altLang="ja-JP" sz="1100" b="1" i="0" u="none" strike="noStrike" kern="1200" cap="none" spc="0" normalizeH="0" baseline="0" noProof="0" dirty="0">
                  <a:ln>
                    <a:noFill/>
                  </a:ln>
                  <a:solidFill>
                    <a:prstClr val="black"/>
                  </a:solidFill>
                  <a:effectLst/>
                  <a:uLnTx/>
                  <a:uFillTx/>
                  <a:latin typeface="+mn-ea"/>
                  <a:cs typeface="+mn-cs"/>
                </a:rPr>
              </a:br>
              <a:r>
                <a:rPr kumimoji="1" lang="en-US" altLang="ja-JP" sz="1100" b="1" i="0" u="none" strike="noStrike" kern="1200" cap="none" spc="0" normalizeH="0" baseline="0" noProof="0" dirty="0">
                  <a:ln>
                    <a:noFill/>
                  </a:ln>
                  <a:solidFill>
                    <a:prstClr val="black"/>
                  </a:solidFill>
                  <a:effectLst/>
                  <a:uLnTx/>
                  <a:uFillTx/>
                  <a:latin typeface="+mn-ea"/>
                  <a:cs typeface="+mn-cs"/>
                </a:rPr>
                <a:t>/DID Scaling</a:t>
              </a:r>
            </a:p>
          </p:txBody>
        </p:sp>
        <p:sp>
          <p:nvSpPr>
            <p:cNvPr id="84" name="四角形: 角を丸くする 83">
              <a:extLst>
                <a:ext uri="{FF2B5EF4-FFF2-40B4-BE49-F238E27FC236}">
                  <a16:creationId xmlns:a16="http://schemas.microsoft.com/office/drawing/2014/main" id="{14A27AD8-D3E3-32E1-00E2-3369072663C6}"/>
                </a:ext>
              </a:extLst>
            </p:cNvPr>
            <p:cNvSpPr/>
            <p:nvPr/>
          </p:nvSpPr>
          <p:spPr bwMode="gray">
            <a:xfrm>
              <a:off x="1666177" y="5614612"/>
              <a:ext cx="1166169" cy="552581"/>
            </a:xfrm>
            <a:prstGeom prst="roundRect">
              <a:avLst/>
            </a:prstGeom>
            <a:solidFill>
              <a:schemeClr val="bg1">
                <a:lumMod val="85000"/>
              </a:schemeClr>
            </a:solidFill>
            <a:ln>
              <a:solidFill>
                <a:schemeClr val="accent6"/>
              </a:solidFill>
              <a:headEnd/>
              <a:tailEn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100" b="1" dirty="0">
                  <a:solidFill>
                    <a:prstClr val="black"/>
                  </a:solidFill>
                  <a:latin typeface="+mn-ea"/>
                </a:rPr>
                <a:t>DID Method</a:t>
              </a:r>
            </a:p>
          </p:txBody>
        </p:sp>
        <p:sp>
          <p:nvSpPr>
            <p:cNvPr id="85" name="四角形: 角を丸くする 84">
              <a:extLst>
                <a:ext uri="{FF2B5EF4-FFF2-40B4-BE49-F238E27FC236}">
                  <a16:creationId xmlns:a16="http://schemas.microsoft.com/office/drawing/2014/main" id="{86A77EA1-DEAD-CAFD-6667-3958C0C72675}"/>
                </a:ext>
              </a:extLst>
            </p:cNvPr>
            <p:cNvSpPr/>
            <p:nvPr/>
          </p:nvSpPr>
          <p:spPr bwMode="gray">
            <a:xfrm>
              <a:off x="2968938" y="5614612"/>
              <a:ext cx="1166169" cy="552581"/>
            </a:xfrm>
            <a:prstGeom prst="roundRect">
              <a:avLst/>
            </a:prstGeom>
            <a:solidFill>
              <a:schemeClr val="accent2">
                <a:lumMod val="20000"/>
                <a:lumOff val="80000"/>
              </a:schemeClr>
            </a:solidFill>
            <a:ln>
              <a:solidFill>
                <a:schemeClr val="accent6"/>
              </a:solidFill>
              <a:headEnd/>
              <a:tailEn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100" b="1">
                  <a:solidFill>
                    <a:prstClr val="black"/>
                  </a:solidFill>
                  <a:latin typeface="+mn-ea"/>
                </a:rPr>
                <a:t>Anchor Types</a:t>
              </a:r>
            </a:p>
          </p:txBody>
        </p:sp>
        <p:sp>
          <p:nvSpPr>
            <p:cNvPr id="86" name="四角形: 角を丸くする 85">
              <a:extLst>
                <a:ext uri="{FF2B5EF4-FFF2-40B4-BE49-F238E27FC236}">
                  <a16:creationId xmlns:a16="http://schemas.microsoft.com/office/drawing/2014/main" id="{BA8E08FB-7E0E-0ED7-739C-9771632D592D}"/>
                </a:ext>
              </a:extLst>
            </p:cNvPr>
            <p:cNvSpPr/>
            <p:nvPr/>
          </p:nvSpPr>
          <p:spPr bwMode="gray">
            <a:xfrm>
              <a:off x="4271699" y="5606299"/>
              <a:ext cx="1166169" cy="552581"/>
            </a:xfrm>
            <a:prstGeom prst="roundRect">
              <a:avLst/>
            </a:prstGeom>
            <a:solidFill>
              <a:schemeClr val="bg1">
                <a:lumMod val="85000"/>
              </a:schemeClr>
            </a:solidFill>
            <a:ln>
              <a:solidFill>
                <a:schemeClr val="accent6"/>
              </a:solidFill>
              <a:headEnd/>
              <a:tailEn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100" b="1" dirty="0">
                  <a:solidFill>
                    <a:prstClr val="black"/>
                  </a:solidFill>
                  <a:latin typeface="+mn-ea"/>
                </a:rPr>
                <a:t>DID Resolution</a:t>
              </a:r>
            </a:p>
          </p:txBody>
        </p:sp>
        <p:sp>
          <p:nvSpPr>
            <p:cNvPr id="87" name="四角形: 角を丸くする 86">
              <a:extLst>
                <a:ext uri="{FF2B5EF4-FFF2-40B4-BE49-F238E27FC236}">
                  <a16:creationId xmlns:a16="http://schemas.microsoft.com/office/drawing/2014/main" id="{6C24254D-0C6B-02D4-8891-F08F0B8D6918}"/>
                </a:ext>
              </a:extLst>
            </p:cNvPr>
            <p:cNvSpPr/>
            <p:nvPr/>
          </p:nvSpPr>
          <p:spPr bwMode="gray">
            <a:xfrm>
              <a:off x="5550627" y="5606299"/>
              <a:ext cx="1166169" cy="552581"/>
            </a:xfrm>
            <a:prstGeom prst="roundRect">
              <a:avLst/>
            </a:prstGeom>
            <a:solidFill>
              <a:schemeClr val="bg1">
                <a:lumMod val="85000"/>
              </a:schemeClr>
            </a:solidFill>
            <a:ln>
              <a:solidFill>
                <a:schemeClr val="accent6"/>
              </a:solidFill>
              <a:headEnd/>
              <a:tailEn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100" b="1" i="0" u="none" strike="noStrike" kern="1200" cap="none" spc="0" normalizeH="0" baseline="0" noProof="0" dirty="0">
                  <a:ln>
                    <a:noFill/>
                  </a:ln>
                  <a:solidFill>
                    <a:prstClr val="black"/>
                  </a:solidFill>
                  <a:effectLst/>
                  <a:uLnTx/>
                  <a:uFillTx/>
                  <a:latin typeface="+mn-ea"/>
                  <a:cs typeface="+mn-cs"/>
                </a:rPr>
                <a:t>DID-Anchored </a:t>
              </a:r>
              <a:r>
                <a:rPr kumimoji="1" lang="en-US" altLang="ja-JP" sz="1100" b="1" i="0" u="none" strike="noStrike" kern="1200" cap="none" spc="0" normalizeH="0" baseline="0" noProof="0" dirty="0" err="1">
                  <a:ln>
                    <a:noFill/>
                  </a:ln>
                  <a:solidFill>
                    <a:prstClr val="black"/>
                  </a:solidFill>
                  <a:effectLst/>
                  <a:uLnTx/>
                  <a:uFillTx/>
                  <a:latin typeface="+mn-ea"/>
                  <a:cs typeface="+mn-cs"/>
                </a:rPr>
                <a:t>Svcs</a:t>
              </a:r>
              <a:r>
                <a:rPr kumimoji="1" lang="en-US" altLang="ja-JP" sz="1100" b="1" i="0" u="none" strike="noStrike" kern="1200" cap="none" spc="0" normalizeH="0" baseline="0" noProof="0" dirty="0">
                  <a:ln>
                    <a:noFill/>
                  </a:ln>
                  <a:solidFill>
                    <a:prstClr val="black"/>
                  </a:solidFill>
                  <a:effectLst/>
                  <a:uLnTx/>
                  <a:uFillTx/>
                  <a:latin typeface="+mn-ea"/>
                  <a:cs typeface="+mn-cs"/>
                </a:rPr>
                <a:t>, EDV</a:t>
              </a:r>
            </a:p>
          </p:txBody>
        </p:sp>
        <p:sp>
          <p:nvSpPr>
            <p:cNvPr id="88" name="テキスト ボックス 87">
              <a:extLst>
                <a:ext uri="{FF2B5EF4-FFF2-40B4-BE49-F238E27FC236}">
                  <a16:creationId xmlns:a16="http://schemas.microsoft.com/office/drawing/2014/main" id="{58B2B9B3-1575-129B-86A8-790BAACB1FE0}"/>
                </a:ext>
              </a:extLst>
            </p:cNvPr>
            <p:cNvSpPr txBox="1"/>
            <p:nvPr/>
          </p:nvSpPr>
          <p:spPr bwMode="gray">
            <a:xfrm>
              <a:off x="399548" y="2353752"/>
              <a:ext cx="1166169" cy="362664"/>
            </a:xfrm>
            <a:prstGeom prst="rect">
              <a:avLst/>
            </a:prstGeom>
            <a:noFill/>
          </p:spPr>
          <p:txBody>
            <a:bodyPr wrap="square" lIns="0" tIns="0" rIns="0" bIns="0" anchor="ctr">
              <a:noAutofit/>
            </a:bodyPr>
            <a:lstStyle/>
            <a:p>
              <a:pPr algn="ctr"/>
              <a:r>
                <a:rPr lang="ja-JP" altLang="en-US" sz="1100" b="1" dirty="0">
                  <a:latin typeface="+mn-ea"/>
                  <a:ea typeface="+mn-ea"/>
                </a:rPr>
                <a:t>証明書</a:t>
              </a:r>
            </a:p>
            <a:p>
              <a:pPr algn="ctr"/>
              <a:r>
                <a:rPr lang="ja-JP" altLang="en-US" sz="1100" b="1" dirty="0">
                  <a:latin typeface="+mn-ea"/>
                  <a:ea typeface="+mn-ea"/>
                </a:rPr>
                <a:t>フォーマット</a:t>
              </a:r>
            </a:p>
          </p:txBody>
        </p:sp>
        <p:sp>
          <p:nvSpPr>
            <p:cNvPr id="89" name="テキスト ボックス 88">
              <a:extLst>
                <a:ext uri="{FF2B5EF4-FFF2-40B4-BE49-F238E27FC236}">
                  <a16:creationId xmlns:a16="http://schemas.microsoft.com/office/drawing/2014/main" id="{C3854E55-3C7C-7379-6882-0B99B27DE4D2}"/>
                </a:ext>
              </a:extLst>
            </p:cNvPr>
            <p:cNvSpPr txBox="1"/>
            <p:nvPr/>
          </p:nvSpPr>
          <p:spPr bwMode="gray">
            <a:xfrm>
              <a:off x="1640555" y="2353752"/>
              <a:ext cx="1166169" cy="362664"/>
            </a:xfrm>
            <a:prstGeom prst="rect">
              <a:avLst/>
            </a:prstGeom>
            <a:noFill/>
          </p:spPr>
          <p:txBody>
            <a:bodyPr wrap="square" lIns="0" tIns="0" rIns="0" bIns="0" anchor="ctr">
              <a:noAutofit/>
            </a:bodyPr>
            <a:lstStyle/>
            <a:p>
              <a:pPr algn="ctr"/>
              <a:r>
                <a:rPr lang="zh-TW" altLang="en-US" sz="1100" b="1" dirty="0">
                  <a:latin typeface="+mn-ea"/>
                  <a:ea typeface="+mn-ea"/>
                </a:rPr>
                <a:t>証明書</a:t>
              </a:r>
            </a:p>
            <a:p>
              <a:pPr algn="ctr"/>
              <a:r>
                <a:rPr lang="zh-TW" altLang="en-US" sz="1100" b="1" dirty="0">
                  <a:latin typeface="+mn-ea"/>
                  <a:ea typeface="+mn-ea"/>
                </a:rPr>
                <a:t>正当性証明</a:t>
              </a:r>
            </a:p>
          </p:txBody>
        </p:sp>
        <p:sp>
          <p:nvSpPr>
            <p:cNvPr id="90" name="テキスト ボックス 89">
              <a:extLst>
                <a:ext uri="{FF2B5EF4-FFF2-40B4-BE49-F238E27FC236}">
                  <a16:creationId xmlns:a16="http://schemas.microsoft.com/office/drawing/2014/main" id="{F722D099-3847-3469-46B5-1BAB855589A0}"/>
                </a:ext>
              </a:extLst>
            </p:cNvPr>
            <p:cNvSpPr txBox="1"/>
            <p:nvPr/>
          </p:nvSpPr>
          <p:spPr bwMode="gray">
            <a:xfrm>
              <a:off x="2992771" y="2353752"/>
              <a:ext cx="1166169" cy="362664"/>
            </a:xfrm>
            <a:prstGeom prst="rect">
              <a:avLst/>
            </a:prstGeom>
            <a:noFill/>
          </p:spPr>
          <p:txBody>
            <a:bodyPr wrap="square" lIns="0" tIns="0" rIns="0" bIns="0" anchor="ctr">
              <a:noAutofit/>
            </a:bodyPr>
            <a:lstStyle/>
            <a:p>
              <a:pPr algn="ctr"/>
              <a:r>
                <a:rPr lang="ja-JP" altLang="en-US" sz="1100" b="1" dirty="0">
                  <a:latin typeface="+mn-ea"/>
                  <a:ea typeface="+mn-ea"/>
                </a:rPr>
                <a:t>証明書失効</a:t>
              </a:r>
              <a:endParaRPr lang="en-US" altLang="ja-JP" sz="1100" b="1" dirty="0">
                <a:latin typeface="+mn-ea"/>
                <a:ea typeface="+mn-ea"/>
              </a:endParaRPr>
            </a:p>
          </p:txBody>
        </p:sp>
        <p:sp>
          <p:nvSpPr>
            <p:cNvPr id="91" name="テキスト ボックス 90">
              <a:extLst>
                <a:ext uri="{FF2B5EF4-FFF2-40B4-BE49-F238E27FC236}">
                  <a16:creationId xmlns:a16="http://schemas.microsoft.com/office/drawing/2014/main" id="{9F138A8D-5056-5A9E-4FD2-53A583E7C454}"/>
                </a:ext>
              </a:extLst>
            </p:cNvPr>
            <p:cNvSpPr txBox="1"/>
            <p:nvPr/>
          </p:nvSpPr>
          <p:spPr bwMode="gray">
            <a:xfrm>
              <a:off x="4268794" y="2353752"/>
              <a:ext cx="1213520" cy="362664"/>
            </a:xfrm>
            <a:prstGeom prst="rect">
              <a:avLst/>
            </a:prstGeom>
            <a:noFill/>
          </p:spPr>
          <p:txBody>
            <a:bodyPr wrap="square" lIns="0" tIns="0" rIns="0" bIns="0" anchor="ctr">
              <a:noAutofit/>
            </a:bodyPr>
            <a:lstStyle/>
            <a:p>
              <a:pPr algn="ctr"/>
              <a:r>
                <a:rPr lang="ja-JP" altLang="en-US" sz="1100" b="1" dirty="0">
                  <a:latin typeface="+mn-ea"/>
                  <a:ea typeface="+mn-ea"/>
                </a:rPr>
                <a:t>証明書</a:t>
              </a:r>
              <a:r>
                <a:rPr lang="en-US" altLang="ja-JP" sz="1100" b="1" dirty="0">
                  <a:latin typeface="+mn-ea"/>
                  <a:ea typeface="+mn-ea"/>
                </a:rPr>
                <a:t>(VP)</a:t>
              </a:r>
              <a:r>
                <a:rPr lang="ja-JP" altLang="en-US" sz="1100" b="1" dirty="0">
                  <a:latin typeface="+mn-ea"/>
                  <a:ea typeface="+mn-ea"/>
                </a:rPr>
                <a:t>の要求と提示用のフォーマット</a:t>
              </a:r>
            </a:p>
          </p:txBody>
        </p:sp>
        <p:sp>
          <p:nvSpPr>
            <p:cNvPr id="92" name="テキスト ボックス 91">
              <a:extLst>
                <a:ext uri="{FF2B5EF4-FFF2-40B4-BE49-F238E27FC236}">
                  <a16:creationId xmlns:a16="http://schemas.microsoft.com/office/drawing/2014/main" id="{B5BCACE3-21F1-1D8B-33F7-D77F49943345}"/>
                </a:ext>
              </a:extLst>
            </p:cNvPr>
            <p:cNvSpPr txBox="1"/>
            <p:nvPr/>
          </p:nvSpPr>
          <p:spPr bwMode="gray">
            <a:xfrm>
              <a:off x="5550627" y="2353752"/>
              <a:ext cx="1166169" cy="362664"/>
            </a:xfrm>
            <a:prstGeom prst="rect">
              <a:avLst/>
            </a:prstGeom>
            <a:noFill/>
          </p:spPr>
          <p:txBody>
            <a:bodyPr wrap="square" lIns="0" tIns="0" rIns="0" bIns="0" anchor="ctr">
              <a:noAutofit/>
            </a:bodyPr>
            <a:lstStyle/>
            <a:p>
              <a:pPr algn="ctr"/>
              <a:r>
                <a:rPr lang="ja-JP" altLang="en-US" sz="1100" b="1" dirty="0">
                  <a:latin typeface="+mn-ea"/>
                  <a:ea typeface="+mn-ea"/>
                </a:rPr>
                <a:t>証明書</a:t>
              </a:r>
            </a:p>
            <a:p>
              <a:pPr algn="ctr"/>
              <a:r>
                <a:rPr lang="ja-JP" altLang="en-US" sz="1100" b="1" dirty="0">
                  <a:latin typeface="+mn-ea"/>
                  <a:ea typeface="+mn-ea"/>
                </a:rPr>
                <a:t>バインディング</a:t>
              </a:r>
            </a:p>
          </p:txBody>
        </p:sp>
        <p:sp>
          <p:nvSpPr>
            <p:cNvPr id="93" name="テキスト ボックス 92">
              <a:extLst>
                <a:ext uri="{FF2B5EF4-FFF2-40B4-BE49-F238E27FC236}">
                  <a16:creationId xmlns:a16="http://schemas.microsoft.com/office/drawing/2014/main" id="{27AA9757-8BB3-8C8C-9E9B-2A4A1CBE8920}"/>
                </a:ext>
              </a:extLst>
            </p:cNvPr>
            <p:cNvSpPr txBox="1"/>
            <p:nvPr/>
          </p:nvSpPr>
          <p:spPr bwMode="gray">
            <a:xfrm>
              <a:off x="373018" y="3825347"/>
              <a:ext cx="1166169" cy="362664"/>
            </a:xfrm>
            <a:prstGeom prst="rect">
              <a:avLst/>
            </a:prstGeom>
            <a:noFill/>
          </p:spPr>
          <p:txBody>
            <a:bodyPr wrap="square" lIns="0" tIns="0" rIns="0" bIns="0" anchor="ctr">
              <a:noAutofit/>
            </a:bodyPr>
            <a:lstStyle/>
            <a:p>
              <a:pPr algn="ctr"/>
              <a:r>
                <a:rPr lang="zh-CN" altLang="en-US" sz="1100" b="1" dirty="0">
                  <a:latin typeface="+mn-ea"/>
                  <a:ea typeface="+mn-ea"/>
                </a:rPr>
                <a:t>包装</a:t>
              </a:r>
            </a:p>
            <a:p>
              <a:pPr algn="ctr"/>
              <a:r>
                <a:rPr lang="zh-CN" altLang="en-US" sz="1100" b="1" dirty="0">
                  <a:latin typeface="+mn-ea"/>
                  <a:ea typeface="+mn-ea"/>
                </a:rPr>
                <a:t>（</a:t>
              </a:r>
              <a:r>
                <a:rPr lang="en-US" altLang="zh-CN" sz="1100" b="1" dirty="0">
                  <a:latin typeface="+mn-ea"/>
                  <a:ea typeface="+mn-ea"/>
                </a:rPr>
                <a:t>P2P</a:t>
              </a:r>
              <a:r>
                <a:rPr lang="zh-CN" altLang="en-US" sz="1100" b="1" dirty="0">
                  <a:latin typeface="+mn-ea"/>
                  <a:ea typeface="+mn-ea"/>
                </a:rPr>
                <a:t>通信）</a:t>
              </a:r>
            </a:p>
          </p:txBody>
        </p:sp>
        <p:sp>
          <p:nvSpPr>
            <p:cNvPr id="94" name="テキスト ボックス 93">
              <a:extLst>
                <a:ext uri="{FF2B5EF4-FFF2-40B4-BE49-F238E27FC236}">
                  <a16:creationId xmlns:a16="http://schemas.microsoft.com/office/drawing/2014/main" id="{69E5A784-D9B1-8724-E2EB-7C8C959C0738}"/>
                </a:ext>
              </a:extLst>
            </p:cNvPr>
            <p:cNvSpPr txBox="1"/>
            <p:nvPr/>
          </p:nvSpPr>
          <p:spPr bwMode="gray">
            <a:xfrm>
              <a:off x="1668706" y="3825347"/>
              <a:ext cx="1166169" cy="362664"/>
            </a:xfrm>
            <a:prstGeom prst="rect">
              <a:avLst/>
            </a:prstGeom>
            <a:noFill/>
          </p:spPr>
          <p:txBody>
            <a:bodyPr wrap="square" lIns="0" tIns="0" rIns="0" bIns="0" anchor="ctr">
              <a:noAutofit/>
            </a:bodyPr>
            <a:lstStyle/>
            <a:p>
              <a:pPr algn="ctr"/>
              <a:r>
                <a:rPr lang="ja-JP" altLang="en-US" sz="1100" b="1" dirty="0">
                  <a:latin typeface="+mn-ea"/>
                  <a:ea typeface="+mn-ea"/>
                </a:rPr>
                <a:t>伝送</a:t>
              </a:r>
            </a:p>
          </p:txBody>
        </p:sp>
        <p:sp>
          <p:nvSpPr>
            <p:cNvPr id="95" name="テキスト ボックス 94">
              <a:extLst>
                <a:ext uri="{FF2B5EF4-FFF2-40B4-BE49-F238E27FC236}">
                  <a16:creationId xmlns:a16="http://schemas.microsoft.com/office/drawing/2014/main" id="{EE1F4A20-1251-1CD0-20DE-EFE810C5906C}"/>
                </a:ext>
              </a:extLst>
            </p:cNvPr>
            <p:cNvSpPr txBox="1"/>
            <p:nvPr/>
          </p:nvSpPr>
          <p:spPr bwMode="gray">
            <a:xfrm>
              <a:off x="2960946" y="3825347"/>
              <a:ext cx="1166169" cy="362664"/>
            </a:xfrm>
            <a:prstGeom prst="rect">
              <a:avLst/>
            </a:prstGeom>
            <a:noFill/>
          </p:spPr>
          <p:txBody>
            <a:bodyPr wrap="square" lIns="0" tIns="0" rIns="0" bIns="0" anchor="ctr">
              <a:noAutofit/>
            </a:bodyPr>
            <a:lstStyle/>
            <a:p>
              <a:pPr algn="ctr"/>
              <a:r>
                <a:rPr lang="ja-JP" altLang="en-US" sz="1100" b="1" dirty="0">
                  <a:latin typeface="+mn-ea"/>
                  <a:ea typeface="+mn-ea"/>
                </a:rPr>
                <a:t>制御リカバリ</a:t>
              </a:r>
            </a:p>
          </p:txBody>
        </p:sp>
        <p:sp>
          <p:nvSpPr>
            <p:cNvPr id="96" name="テキスト ボックス 95">
              <a:extLst>
                <a:ext uri="{FF2B5EF4-FFF2-40B4-BE49-F238E27FC236}">
                  <a16:creationId xmlns:a16="http://schemas.microsoft.com/office/drawing/2014/main" id="{4E58681F-F096-BF6A-58F0-663CAF596107}"/>
                </a:ext>
              </a:extLst>
            </p:cNvPr>
            <p:cNvSpPr txBox="1"/>
            <p:nvPr/>
          </p:nvSpPr>
          <p:spPr bwMode="gray">
            <a:xfrm>
              <a:off x="4289330" y="3825347"/>
              <a:ext cx="1166169" cy="362664"/>
            </a:xfrm>
            <a:prstGeom prst="rect">
              <a:avLst/>
            </a:prstGeom>
            <a:noFill/>
          </p:spPr>
          <p:txBody>
            <a:bodyPr wrap="square" lIns="0" tIns="0" rIns="0" bIns="0" anchor="ctr">
              <a:noAutofit/>
            </a:bodyPr>
            <a:lstStyle/>
            <a:p>
              <a:pPr algn="ctr"/>
              <a:r>
                <a:rPr lang="ja-JP" altLang="en-US" sz="1100" b="1" dirty="0">
                  <a:latin typeface="+mn-ea"/>
                  <a:ea typeface="+mn-ea"/>
                </a:rPr>
                <a:t>鍵操作</a:t>
              </a:r>
            </a:p>
          </p:txBody>
        </p:sp>
        <p:sp>
          <p:nvSpPr>
            <p:cNvPr id="97" name="テキスト ボックス 96">
              <a:extLst>
                <a:ext uri="{FF2B5EF4-FFF2-40B4-BE49-F238E27FC236}">
                  <a16:creationId xmlns:a16="http://schemas.microsoft.com/office/drawing/2014/main" id="{238ABDE1-61D0-AD6E-41D0-3384585B2AF5}"/>
                </a:ext>
              </a:extLst>
            </p:cNvPr>
            <p:cNvSpPr txBox="1"/>
            <p:nvPr/>
          </p:nvSpPr>
          <p:spPr bwMode="gray">
            <a:xfrm>
              <a:off x="5524096" y="3825347"/>
              <a:ext cx="1166169" cy="362664"/>
            </a:xfrm>
            <a:prstGeom prst="rect">
              <a:avLst/>
            </a:prstGeom>
            <a:noFill/>
          </p:spPr>
          <p:txBody>
            <a:bodyPr wrap="square" lIns="0" tIns="0" rIns="0" bIns="0" anchor="ctr">
              <a:noAutofit/>
            </a:bodyPr>
            <a:lstStyle/>
            <a:p>
              <a:pPr algn="ctr"/>
              <a:r>
                <a:rPr lang="ja-JP" altLang="en-US" sz="1100" b="1" dirty="0">
                  <a:latin typeface="+mn-ea"/>
                  <a:ea typeface="+mn-ea"/>
                </a:rPr>
                <a:t>メタデータの</a:t>
              </a:r>
            </a:p>
            <a:p>
              <a:pPr algn="ctr"/>
              <a:r>
                <a:rPr lang="ja-JP" altLang="en-US" sz="1100" b="1" dirty="0">
                  <a:latin typeface="+mn-ea"/>
                  <a:ea typeface="+mn-ea"/>
                </a:rPr>
                <a:t>運搬性</a:t>
              </a:r>
            </a:p>
          </p:txBody>
        </p:sp>
        <p:sp>
          <p:nvSpPr>
            <p:cNvPr id="98" name="テキスト ボックス 97">
              <a:extLst>
                <a:ext uri="{FF2B5EF4-FFF2-40B4-BE49-F238E27FC236}">
                  <a16:creationId xmlns:a16="http://schemas.microsoft.com/office/drawing/2014/main" id="{2157721B-FB4A-7345-7AF0-38D9E68ECAD3}"/>
                </a:ext>
              </a:extLst>
            </p:cNvPr>
            <p:cNvSpPr txBox="1"/>
            <p:nvPr/>
          </p:nvSpPr>
          <p:spPr bwMode="gray">
            <a:xfrm>
              <a:off x="373018" y="5243449"/>
              <a:ext cx="1166169" cy="362664"/>
            </a:xfrm>
            <a:prstGeom prst="rect">
              <a:avLst/>
            </a:prstGeom>
            <a:noFill/>
          </p:spPr>
          <p:txBody>
            <a:bodyPr wrap="square" lIns="0" tIns="0" rIns="0" bIns="0" anchor="ctr">
              <a:noAutofit/>
            </a:bodyPr>
            <a:lstStyle/>
            <a:p>
              <a:pPr algn="ctr"/>
              <a:r>
                <a:rPr lang="en-US" altLang="ja-JP" sz="1100" b="1" dirty="0">
                  <a:latin typeface="+mn-ea"/>
                  <a:ea typeface="+mn-ea"/>
                </a:rPr>
                <a:t>DID</a:t>
              </a:r>
              <a:r>
                <a:rPr lang="ja-JP" altLang="en-US" sz="1100" b="1" dirty="0">
                  <a:latin typeface="+mn-ea"/>
                  <a:ea typeface="+mn-ea"/>
                </a:rPr>
                <a:t>ドキュメント</a:t>
              </a:r>
              <a:r>
                <a:rPr lang="en-US" altLang="ja-JP" sz="1100" b="1" dirty="0">
                  <a:latin typeface="+mn-ea"/>
                  <a:ea typeface="+mn-ea"/>
                </a:rPr>
                <a:t>/</a:t>
              </a:r>
            </a:p>
            <a:p>
              <a:pPr algn="ctr"/>
              <a:r>
                <a:rPr lang="ja-JP" altLang="en-US" sz="1100" b="1" dirty="0">
                  <a:latin typeface="+mn-ea"/>
                  <a:ea typeface="+mn-ea"/>
                </a:rPr>
                <a:t>スケーリング</a:t>
              </a:r>
              <a:endParaRPr lang="en-US" altLang="ja-JP" sz="1100" b="1" dirty="0">
                <a:latin typeface="+mn-ea"/>
                <a:ea typeface="+mn-ea"/>
              </a:endParaRPr>
            </a:p>
          </p:txBody>
        </p:sp>
        <p:sp>
          <p:nvSpPr>
            <p:cNvPr id="99" name="テキスト ボックス 98">
              <a:extLst>
                <a:ext uri="{FF2B5EF4-FFF2-40B4-BE49-F238E27FC236}">
                  <a16:creationId xmlns:a16="http://schemas.microsoft.com/office/drawing/2014/main" id="{4F74FB1D-3D08-AE26-83B9-26F2D6F30A06}"/>
                </a:ext>
              </a:extLst>
            </p:cNvPr>
            <p:cNvSpPr txBox="1"/>
            <p:nvPr/>
          </p:nvSpPr>
          <p:spPr bwMode="gray">
            <a:xfrm>
              <a:off x="1660787" y="5243449"/>
              <a:ext cx="1166169" cy="362664"/>
            </a:xfrm>
            <a:prstGeom prst="rect">
              <a:avLst/>
            </a:prstGeom>
            <a:noFill/>
          </p:spPr>
          <p:txBody>
            <a:bodyPr wrap="square" lIns="0" tIns="0" rIns="0" bIns="0" anchor="ctr">
              <a:noAutofit/>
            </a:bodyPr>
            <a:lstStyle/>
            <a:p>
              <a:pPr algn="ctr"/>
              <a:r>
                <a:rPr lang="en-US" altLang="ja-JP" sz="1100" b="1">
                  <a:latin typeface="+mn-ea"/>
                  <a:ea typeface="+mn-ea"/>
                </a:rPr>
                <a:t>DID</a:t>
              </a:r>
              <a:r>
                <a:rPr lang="ja-JP" altLang="en-US" sz="1100" b="1">
                  <a:latin typeface="+mn-ea"/>
                  <a:ea typeface="+mn-ea"/>
                </a:rPr>
                <a:t>メソッド</a:t>
              </a:r>
              <a:endParaRPr lang="en-US" altLang="ja-JP" sz="1100" b="1">
                <a:latin typeface="+mn-ea"/>
                <a:ea typeface="+mn-ea"/>
              </a:endParaRPr>
            </a:p>
          </p:txBody>
        </p:sp>
        <p:sp>
          <p:nvSpPr>
            <p:cNvPr id="100" name="テキスト ボックス 99">
              <a:extLst>
                <a:ext uri="{FF2B5EF4-FFF2-40B4-BE49-F238E27FC236}">
                  <a16:creationId xmlns:a16="http://schemas.microsoft.com/office/drawing/2014/main" id="{3FFBEC6F-6113-AE68-46F5-A6BE27B41AE1}"/>
                </a:ext>
              </a:extLst>
            </p:cNvPr>
            <p:cNvSpPr txBox="1"/>
            <p:nvPr/>
          </p:nvSpPr>
          <p:spPr bwMode="gray">
            <a:xfrm>
              <a:off x="2948556" y="5243449"/>
              <a:ext cx="1166169" cy="362664"/>
            </a:xfrm>
            <a:prstGeom prst="rect">
              <a:avLst/>
            </a:prstGeom>
            <a:noFill/>
          </p:spPr>
          <p:txBody>
            <a:bodyPr wrap="square" lIns="0" tIns="0" rIns="0" bIns="0" anchor="ctr">
              <a:noAutofit/>
            </a:bodyPr>
            <a:lstStyle/>
            <a:p>
              <a:pPr algn="ctr"/>
              <a:r>
                <a:rPr lang="ja-JP" altLang="en-US" sz="1100" b="1" dirty="0">
                  <a:latin typeface="+mn-ea"/>
                  <a:ea typeface="+mn-ea"/>
                </a:rPr>
                <a:t>アンカータイプ</a:t>
              </a:r>
            </a:p>
          </p:txBody>
        </p:sp>
        <p:sp>
          <p:nvSpPr>
            <p:cNvPr id="101" name="テキスト ボックス 100">
              <a:extLst>
                <a:ext uri="{FF2B5EF4-FFF2-40B4-BE49-F238E27FC236}">
                  <a16:creationId xmlns:a16="http://schemas.microsoft.com/office/drawing/2014/main" id="{C7D9F4FC-297C-6B1E-447D-EEDD551D863C}"/>
                </a:ext>
              </a:extLst>
            </p:cNvPr>
            <p:cNvSpPr txBox="1"/>
            <p:nvPr/>
          </p:nvSpPr>
          <p:spPr bwMode="gray">
            <a:xfrm>
              <a:off x="4236325" y="5243449"/>
              <a:ext cx="1166169" cy="362664"/>
            </a:xfrm>
            <a:prstGeom prst="rect">
              <a:avLst/>
            </a:prstGeom>
            <a:noFill/>
          </p:spPr>
          <p:txBody>
            <a:bodyPr wrap="square" lIns="0" tIns="0" rIns="0" bIns="0" anchor="ctr">
              <a:noAutofit/>
            </a:bodyPr>
            <a:lstStyle/>
            <a:p>
              <a:pPr algn="ctr"/>
              <a:r>
                <a:rPr lang="en-US" altLang="ja-JP" sz="1100" b="1" dirty="0">
                  <a:latin typeface="+mn-ea"/>
                  <a:ea typeface="+mn-ea"/>
                </a:rPr>
                <a:t>DID</a:t>
              </a:r>
              <a:r>
                <a:rPr lang="ja-JP" altLang="en-US" sz="1100" b="1" dirty="0">
                  <a:latin typeface="+mn-ea"/>
                  <a:ea typeface="+mn-ea"/>
                </a:rPr>
                <a:t>解決</a:t>
              </a:r>
              <a:endParaRPr lang="en-US" altLang="ja-JP" sz="1100" b="1" dirty="0">
                <a:latin typeface="+mn-ea"/>
                <a:ea typeface="+mn-ea"/>
              </a:endParaRPr>
            </a:p>
          </p:txBody>
        </p:sp>
        <p:sp>
          <p:nvSpPr>
            <p:cNvPr id="102" name="テキスト ボックス 101">
              <a:extLst>
                <a:ext uri="{FF2B5EF4-FFF2-40B4-BE49-F238E27FC236}">
                  <a16:creationId xmlns:a16="http://schemas.microsoft.com/office/drawing/2014/main" id="{0D06C31B-486F-3606-3171-A98E28143EBB}"/>
                </a:ext>
              </a:extLst>
            </p:cNvPr>
            <p:cNvSpPr txBox="1"/>
            <p:nvPr/>
          </p:nvSpPr>
          <p:spPr bwMode="gray">
            <a:xfrm>
              <a:off x="5524096" y="5243449"/>
              <a:ext cx="1166169" cy="362664"/>
            </a:xfrm>
            <a:prstGeom prst="rect">
              <a:avLst/>
            </a:prstGeom>
            <a:noFill/>
          </p:spPr>
          <p:txBody>
            <a:bodyPr wrap="square" lIns="0" tIns="0" rIns="0" bIns="0" anchor="ctr">
              <a:noAutofit/>
            </a:bodyPr>
            <a:lstStyle/>
            <a:p>
              <a:pPr algn="ctr"/>
              <a:r>
                <a:rPr lang="ja-JP" altLang="en-US" sz="1100" b="1" dirty="0">
                  <a:latin typeface="+mn-ea"/>
                  <a:ea typeface="+mn-ea"/>
                </a:rPr>
                <a:t>アンカーサービス</a:t>
              </a:r>
            </a:p>
          </p:txBody>
        </p:sp>
        <p:sp>
          <p:nvSpPr>
            <p:cNvPr id="116" name="矢印: 右 115">
              <a:extLst>
                <a:ext uri="{FF2B5EF4-FFF2-40B4-BE49-F238E27FC236}">
                  <a16:creationId xmlns:a16="http://schemas.microsoft.com/office/drawing/2014/main" id="{0B73DC34-746A-B8C7-A443-E2A4806DC659}"/>
                </a:ext>
              </a:extLst>
            </p:cNvPr>
            <p:cNvSpPr/>
            <p:nvPr/>
          </p:nvSpPr>
          <p:spPr>
            <a:xfrm>
              <a:off x="363416" y="6130843"/>
              <a:ext cx="5529384" cy="333368"/>
            </a:xfrm>
            <a:prstGeom prst="rightArrow">
              <a:avLst/>
            </a:prstGeom>
            <a:solidFill>
              <a:schemeClr val="accent1"/>
            </a:solidFill>
            <a:ln w="1270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050" b="1" dirty="0">
                  <a:solidFill>
                    <a:schemeClr val="bg1"/>
                  </a:solidFill>
                </a:rPr>
                <a:t>仕様検討の進む流れ</a:t>
              </a:r>
            </a:p>
          </p:txBody>
        </p:sp>
        <p:sp>
          <p:nvSpPr>
            <p:cNvPr id="117" name="矢印: 右 116">
              <a:extLst>
                <a:ext uri="{FF2B5EF4-FFF2-40B4-BE49-F238E27FC236}">
                  <a16:creationId xmlns:a16="http://schemas.microsoft.com/office/drawing/2014/main" id="{F4412B3D-9DDB-D419-658A-8EA73FF52630}"/>
                </a:ext>
              </a:extLst>
            </p:cNvPr>
            <p:cNvSpPr/>
            <p:nvPr/>
          </p:nvSpPr>
          <p:spPr>
            <a:xfrm>
              <a:off x="363416" y="4678454"/>
              <a:ext cx="5529384" cy="333368"/>
            </a:xfrm>
            <a:prstGeom prst="rightArrow">
              <a:avLst/>
            </a:prstGeom>
            <a:solidFill>
              <a:schemeClr val="accent1"/>
            </a:solidFill>
            <a:ln w="1270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050" b="1">
                  <a:solidFill>
                    <a:schemeClr val="bg1"/>
                  </a:solidFill>
                </a:rPr>
                <a:t>仕様検討の進む流れ</a:t>
              </a:r>
              <a:endParaRPr lang="ja-JP" altLang="en-US" sz="1050" b="1" dirty="0">
                <a:solidFill>
                  <a:schemeClr val="bg1"/>
                </a:solidFill>
              </a:endParaRPr>
            </a:p>
          </p:txBody>
        </p:sp>
        <p:sp>
          <p:nvSpPr>
            <p:cNvPr id="119" name="矢印: 右 118">
              <a:extLst>
                <a:ext uri="{FF2B5EF4-FFF2-40B4-BE49-F238E27FC236}">
                  <a16:creationId xmlns:a16="http://schemas.microsoft.com/office/drawing/2014/main" id="{8D480A05-68EA-23AD-8596-B64D78981B04}"/>
                </a:ext>
              </a:extLst>
            </p:cNvPr>
            <p:cNvSpPr/>
            <p:nvPr/>
          </p:nvSpPr>
          <p:spPr>
            <a:xfrm>
              <a:off x="363416" y="3203420"/>
              <a:ext cx="5529384" cy="333368"/>
            </a:xfrm>
            <a:prstGeom prst="rightArrow">
              <a:avLst/>
            </a:prstGeom>
            <a:solidFill>
              <a:schemeClr val="accent1"/>
            </a:solidFill>
            <a:ln w="1270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sz="1050" b="1" dirty="0">
                  <a:solidFill>
                    <a:schemeClr val="bg1"/>
                  </a:solidFill>
                </a:rPr>
                <a:t>仕様検討の進む流れ</a:t>
              </a:r>
            </a:p>
          </p:txBody>
        </p:sp>
      </p:grpSp>
      <p:sp>
        <p:nvSpPr>
          <p:cNvPr id="120" name="コンテンツ プレースホルダー 2">
            <a:extLst>
              <a:ext uri="{FF2B5EF4-FFF2-40B4-BE49-F238E27FC236}">
                <a16:creationId xmlns:a16="http://schemas.microsoft.com/office/drawing/2014/main" id="{7C6AA855-5C51-317A-B9F1-FFD99C4AFF95}"/>
              </a:ext>
            </a:extLst>
          </p:cNvPr>
          <p:cNvSpPr txBox="1">
            <a:spLocks/>
          </p:cNvSpPr>
          <p:nvPr/>
        </p:nvSpPr>
        <p:spPr>
          <a:xfrm>
            <a:off x="273049" y="924327"/>
            <a:ext cx="9359901" cy="585940"/>
          </a:xfrm>
          <a:prstGeom prst="rect">
            <a:avLst/>
          </a:prstGeom>
        </p:spPr>
        <p:txBody>
          <a:bodyPr/>
          <a:lstStyle>
            <a:lvl1pPr marL="269875" indent="-269875" algn="l" rtl="0" eaLnBrk="0" fontAlgn="base" hangingPunct="0">
              <a:spcBef>
                <a:spcPct val="20000"/>
              </a:spcBef>
              <a:spcAft>
                <a:spcPct val="0"/>
              </a:spcAft>
              <a:buClr>
                <a:srgbClr val="005EAD"/>
              </a:buClr>
              <a:buFont typeface="Wingdings" panose="05000000000000000000" pitchFamily="2" charset="2"/>
              <a:buChar char="n"/>
              <a:defRPr kumimoji="1" sz="1400" b="1" kern="1200">
                <a:solidFill>
                  <a:schemeClr val="tx1"/>
                </a:solidFill>
                <a:latin typeface="+mj-ea"/>
                <a:ea typeface="+mj-ea"/>
                <a:cs typeface="+mn-cs"/>
              </a:defRPr>
            </a:lvl1pPr>
            <a:lvl2pPr marL="450850" indent="-180975" algn="l" rtl="0" eaLnBrk="0" fontAlgn="base" hangingPunct="0">
              <a:spcBef>
                <a:spcPct val="20000"/>
              </a:spcBef>
              <a:spcAft>
                <a:spcPct val="0"/>
              </a:spcAft>
              <a:buClr>
                <a:srgbClr val="005EAD"/>
              </a:buClr>
              <a:buFont typeface="Arial" panose="020B0604020202020204" pitchFamily="34" charset="0"/>
              <a:buChar char="•"/>
              <a:defRPr kumimoji="1" sz="1400" b="1"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005EAD"/>
              </a:buClr>
              <a:defRPr kumimoji="1" sz="14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005EAD"/>
              </a:buClr>
              <a:defRPr kumimoji="1" sz="12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005EAD"/>
              </a:buClr>
              <a:defRPr kumimoji="1"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en-US" altLang="ja-JP" dirty="0"/>
              <a:t>DIF</a:t>
            </a:r>
            <a:r>
              <a:rPr lang="ja-JP" altLang="en-US" dirty="0"/>
              <a:t>の「</a:t>
            </a:r>
            <a:r>
              <a:rPr lang="en-US" altLang="ja-JP" dirty="0"/>
              <a:t>interoperability Mapping</a:t>
            </a:r>
            <a:r>
              <a:rPr lang="ja-JP" altLang="en-US" dirty="0"/>
              <a:t> </a:t>
            </a:r>
            <a:r>
              <a:rPr lang="en-US" altLang="ja-JP" dirty="0"/>
              <a:t>Exercise</a:t>
            </a:r>
            <a:r>
              <a:rPr lang="ja-JP" altLang="en-US" dirty="0"/>
              <a:t>」をもとに、本ユースケースで活用された規格を整理した</a:t>
            </a:r>
            <a:endParaRPr lang="en-US" altLang="ja-JP" dirty="0"/>
          </a:p>
          <a:p>
            <a:r>
              <a:rPr lang="ja-JP" altLang="en-US" dirty="0"/>
              <a:t>技術規格動向を踏まえて一定程度技術仕様が固まりつつある技術規格を中心に比較整理対象とした</a:t>
            </a:r>
            <a:br>
              <a:rPr lang="en-US" altLang="ja-JP" dirty="0"/>
            </a:br>
            <a:r>
              <a:rPr lang="ja-JP" altLang="en-US" dirty="0"/>
              <a:t>（加えて参考として、</a:t>
            </a:r>
            <a:r>
              <a:rPr lang="en-US" altLang="ja-JP" dirty="0"/>
              <a:t>Key Operations (</a:t>
            </a:r>
            <a:r>
              <a:rPr lang="ja-JP" altLang="en-US" dirty="0"/>
              <a:t>秘密鍵管理</a:t>
            </a:r>
            <a:r>
              <a:rPr lang="en-US" altLang="ja-JP" dirty="0"/>
              <a:t>)</a:t>
            </a:r>
            <a:r>
              <a:rPr lang="ja-JP" altLang="en-US" dirty="0"/>
              <a:t>・</a:t>
            </a:r>
            <a:r>
              <a:rPr lang="en-US" altLang="ja-JP" dirty="0"/>
              <a:t>Anchor Types (</a:t>
            </a:r>
            <a:r>
              <a:rPr lang="ja-JP" altLang="en-US" dirty="0"/>
              <a:t>公開鍵の連携方法</a:t>
            </a:r>
            <a:r>
              <a:rPr lang="en-US" altLang="ja-JP" dirty="0"/>
              <a:t>)</a:t>
            </a:r>
            <a:r>
              <a:rPr lang="ja-JP" altLang="en-US" dirty="0"/>
              <a:t>の比較を行った）</a:t>
            </a:r>
            <a:endParaRPr lang="en-US" altLang="ja-JP" dirty="0"/>
          </a:p>
        </p:txBody>
      </p:sp>
      <p:sp>
        <p:nvSpPr>
          <p:cNvPr id="2" name="四角形: 角を丸くする 1">
            <a:extLst>
              <a:ext uri="{FF2B5EF4-FFF2-40B4-BE49-F238E27FC236}">
                <a16:creationId xmlns:a16="http://schemas.microsoft.com/office/drawing/2014/main" id="{D204DDFE-F997-644D-F978-0DF227D4A7C8}"/>
              </a:ext>
            </a:extLst>
          </p:cNvPr>
          <p:cNvSpPr/>
          <p:nvPr/>
        </p:nvSpPr>
        <p:spPr>
          <a:xfrm>
            <a:off x="8607592" y="637148"/>
            <a:ext cx="987546" cy="223864"/>
          </a:xfrm>
          <a:prstGeom prst="roundRect">
            <a:avLst/>
          </a:prstGeom>
          <a:solidFill>
            <a:schemeClr val="accent2">
              <a:lumMod val="20000"/>
              <a:lumOff val="80000"/>
            </a:schemeClr>
          </a:solidFill>
          <a:ln>
            <a:solidFill>
              <a:schemeClr val="accent6"/>
            </a:solidFill>
            <a:headEnd/>
            <a:tailEn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ja-JP" altLang="en-US" sz="1100" b="1" dirty="0">
                <a:solidFill>
                  <a:schemeClr val="dk1"/>
                </a:solidFill>
                <a:latin typeface="+mn-ea"/>
              </a:rPr>
              <a:t>比較対象</a:t>
            </a:r>
          </a:p>
        </p:txBody>
      </p:sp>
      <p:sp>
        <p:nvSpPr>
          <p:cNvPr id="3" name="四角形: 角を丸くする 2">
            <a:extLst>
              <a:ext uri="{FF2B5EF4-FFF2-40B4-BE49-F238E27FC236}">
                <a16:creationId xmlns:a16="http://schemas.microsoft.com/office/drawing/2014/main" id="{BF39207B-7614-9379-D3D6-3F1001C03ED9}"/>
              </a:ext>
            </a:extLst>
          </p:cNvPr>
          <p:cNvSpPr/>
          <p:nvPr/>
        </p:nvSpPr>
        <p:spPr>
          <a:xfrm>
            <a:off x="8607592" y="908980"/>
            <a:ext cx="987546" cy="223864"/>
          </a:xfrm>
          <a:prstGeom prst="roundRect">
            <a:avLst/>
          </a:prstGeom>
          <a:solidFill>
            <a:schemeClr val="bg1">
              <a:lumMod val="85000"/>
            </a:schemeClr>
          </a:solidFill>
          <a:ln>
            <a:solidFill>
              <a:schemeClr val="accent6"/>
            </a:solidFill>
            <a:headEnd/>
            <a:tailEn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ja-JP" altLang="en-US" sz="1100" b="1" dirty="0">
                <a:solidFill>
                  <a:schemeClr val="dk1"/>
                </a:solidFill>
                <a:latin typeface="+mn-ea"/>
              </a:rPr>
              <a:t>比較対象外</a:t>
            </a:r>
          </a:p>
        </p:txBody>
      </p:sp>
      <p:sp>
        <p:nvSpPr>
          <p:cNvPr id="6" name="正方形/長方形 5">
            <a:extLst>
              <a:ext uri="{FF2B5EF4-FFF2-40B4-BE49-F238E27FC236}">
                <a16:creationId xmlns:a16="http://schemas.microsoft.com/office/drawing/2014/main" id="{FC1A834B-B55C-303D-A731-732B430282A9}"/>
              </a:ext>
            </a:extLst>
          </p:cNvPr>
          <p:cNvSpPr/>
          <p:nvPr/>
        </p:nvSpPr>
        <p:spPr>
          <a:xfrm>
            <a:off x="8121352" y="589563"/>
            <a:ext cx="1511598" cy="577371"/>
          </a:xfrm>
          <a:prstGeom prst="rect">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endParaRPr kumimoji="1" lang="ja-JP" altLang="en-US" dirty="0"/>
          </a:p>
        </p:txBody>
      </p:sp>
      <p:sp>
        <p:nvSpPr>
          <p:cNvPr id="7" name="テキスト ボックス 6">
            <a:extLst>
              <a:ext uri="{FF2B5EF4-FFF2-40B4-BE49-F238E27FC236}">
                <a16:creationId xmlns:a16="http://schemas.microsoft.com/office/drawing/2014/main" id="{348589D6-55B7-B133-EAF5-662FCB0EACE2}"/>
              </a:ext>
            </a:extLst>
          </p:cNvPr>
          <p:cNvSpPr txBox="1"/>
          <p:nvPr/>
        </p:nvSpPr>
        <p:spPr>
          <a:xfrm>
            <a:off x="8168308" y="780021"/>
            <a:ext cx="307777" cy="184666"/>
          </a:xfrm>
          <a:prstGeom prst="rect">
            <a:avLst/>
          </a:prstGeom>
          <a:noFill/>
        </p:spPr>
        <p:txBody>
          <a:bodyPr wrap="none" lIns="0" tIns="0" rIns="0" bIns="0" rtlCol="0">
            <a:spAutoFit/>
          </a:bodyPr>
          <a:lstStyle/>
          <a:p>
            <a:r>
              <a:rPr kumimoji="1" lang="ja-JP" altLang="en-US" sz="1200" dirty="0">
                <a:latin typeface="+mn-ea"/>
                <a:ea typeface="+mn-ea"/>
              </a:rPr>
              <a:t>凡例</a:t>
            </a:r>
          </a:p>
        </p:txBody>
      </p:sp>
    </p:spTree>
    <p:extLst>
      <p:ext uri="{BB962C8B-B14F-4D97-AF65-F5344CB8AC3E}">
        <p14:creationId xmlns:p14="http://schemas.microsoft.com/office/powerpoint/2010/main" val="17049512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7035F5D-8ED0-A115-4AB5-541EB3598CB5}"/>
              </a:ext>
            </a:extLst>
          </p:cNvPr>
          <p:cNvSpPr>
            <a:spLocks noGrp="1"/>
          </p:cNvSpPr>
          <p:nvPr>
            <p:ph type="title"/>
          </p:nvPr>
        </p:nvSpPr>
        <p:spPr>
          <a:xfrm>
            <a:off x="273050" y="384919"/>
            <a:ext cx="7848302" cy="307777"/>
          </a:xfrm>
        </p:spPr>
        <p:txBody>
          <a:bodyPr/>
          <a:lstStyle/>
          <a:p>
            <a:r>
              <a:rPr kumimoji="1" lang="en-US" altLang="ja-JP" dirty="0">
                <a:latin typeface="+mn-ea"/>
                <a:ea typeface="+mn-ea"/>
              </a:rPr>
              <a:t>5.2.1. </a:t>
            </a:r>
            <a:r>
              <a:rPr kumimoji="1" lang="ja-JP" altLang="en-US" dirty="0">
                <a:latin typeface="+mn-ea"/>
                <a:ea typeface="+mn-ea"/>
              </a:rPr>
              <a:t>実装規格・アーキテクチャ</a:t>
            </a:r>
            <a:r>
              <a:rPr kumimoji="1" lang="en-US" altLang="ja-JP" sz="1400" dirty="0">
                <a:latin typeface="+mn-ea"/>
                <a:ea typeface="+mn-ea"/>
              </a:rPr>
              <a:t>‐Credential Layer :</a:t>
            </a:r>
            <a:r>
              <a:rPr kumimoji="1" lang="ja-JP" altLang="en-US" sz="1400" dirty="0">
                <a:latin typeface="+mn-ea"/>
                <a:ea typeface="+mn-ea"/>
              </a:rPr>
              <a:t>証明書の検証方法・選択的属性開示 </a:t>
            </a:r>
          </a:p>
        </p:txBody>
      </p:sp>
      <p:sp>
        <p:nvSpPr>
          <p:cNvPr id="42" name="テキスト プレースホルダー 2">
            <a:extLst>
              <a:ext uri="{FF2B5EF4-FFF2-40B4-BE49-F238E27FC236}">
                <a16:creationId xmlns:a16="http://schemas.microsoft.com/office/drawing/2014/main" id="{5A769A3B-ECC6-7386-0342-6D2A9FF3BDC9}"/>
              </a:ext>
            </a:extLst>
          </p:cNvPr>
          <p:cNvSpPr>
            <a:spLocks noGrp="1"/>
          </p:cNvSpPr>
          <p:nvPr>
            <p:ph type="body" sz="quarter" idx="10"/>
          </p:nvPr>
        </p:nvSpPr>
        <p:spPr>
          <a:xfrm>
            <a:off x="273050" y="188913"/>
            <a:ext cx="7848600" cy="161583"/>
          </a:xfrm>
        </p:spPr>
        <p:txBody>
          <a:bodyPr/>
          <a:lstStyle/>
          <a:p>
            <a:r>
              <a:rPr lang="en-US" altLang="ja-JP" dirty="0">
                <a:latin typeface="+mn-ea"/>
                <a:ea typeface="+mn-ea"/>
              </a:rPr>
              <a:t>5</a:t>
            </a:r>
            <a:r>
              <a:rPr lang="en-US" altLang="ja-JP" sz="1050" dirty="0">
                <a:latin typeface="+mn-ea"/>
                <a:ea typeface="+mn-ea"/>
              </a:rPr>
              <a:t>.</a:t>
            </a:r>
            <a:r>
              <a:rPr lang="ja-JP" altLang="en-US" dirty="0">
                <a:latin typeface="+mn-ea"/>
                <a:ea typeface="+mn-ea"/>
              </a:rPr>
              <a:t> 実証事業</a:t>
            </a:r>
            <a:r>
              <a:rPr lang="en-US" altLang="ja-JP" dirty="0">
                <a:latin typeface="+mn-ea"/>
                <a:ea typeface="+mn-ea"/>
              </a:rPr>
              <a:t>‐</a:t>
            </a:r>
            <a:r>
              <a:rPr lang="ja-JP" altLang="en-US" sz="1050" dirty="0">
                <a:latin typeface="+mn-ea"/>
                <a:ea typeface="+mn-ea"/>
              </a:rPr>
              <a:t>実装要件</a:t>
            </a:r>
            <a:r>
              <a:rPr lang="ja-JP" altLang="en-US" dirty="0">
                <a:latin typeface="+mn-ea"/>
                <a:ea typeface="+mn-ea"/>
              </a:rPr>
              <a:t>、</a:t>
            </a:r>
            <a:r>
              <a:rPr lang="ja-JP" altLang="en-US" sz="1050" dirty="0">
                <a:latin typeface="+mn-ea"/>
                <a:ea typeface="+mn-ea"/>
              </a:rPr>
              <a:t>実装</a:t>
            </a:r>
            <a:r>
              <a:rPr lang="ja-JP" altLang="en-US" dirty="0">
                <a:latin typeface="+mn-ea"/>
                <a:ea typeface="+mn-ea"/>
              </a:rPr>
              <a:t>規格・</a:t>
            </a:r>
            <a:r>
              <a:rPr lang="ja-JP" altLang="en-US" sz="1050" dirty="0">
                <a:latin typeface="+mn-ea"/>
                <a:ea typeface="+mn-ea"/>
              </a:rPr>
              <a:t>アーキテクチャ　</a:t>
            </a:r>
          </a:p>
        </p:txBody>
      </p:sp>
      <p:sp>
        <p:nvSpPr>
          <p:cNvPr id="18" name="テキスト ボックス 17">
            <a:extLst>
              <a:ext uri="{FF2B5EF4-FFF2-40B4-BE49-F238E27FC236}">
                <a16:creationId xmlns:a16="http://schemas.microsoft.com/office/drawing/2014/main" id="{0CA2477E-CA70-AE42-8781-8D1A23974C38}"/>
              </a:ext>
            </a:extLst>
          </p:cNvPr>
          <p:cNvSpPr txBox="1"/>
          <p:nvPr/>
        </p:nvSpPr>
        <p:spPr>
          <a:xfrm>
            <a:off x="220834" y="6467510"/>
            <a:ext cx="5714706" cy="138499"/>
          </a:xfrm>
          <a:prstGeom prst="rect">
            <a:avLst/>
          </a:prstGeom>
          <a:noFill/>
        </p:spPr>
        <p:txBody>
          <a:bodyPr wrap="none" lIns="0" tIns="0" rIns="0" bIns="0" rtlCol="0">
            <a:spAutoFit/>
          </a:bodyPr>
          <a:lstStyle/>
          <a:p>
            <a:r>
              <a:rPr lang="en-US" altLang="ja-JP" sz="900" dirty="0">
                <a:latin typeface="+mn-ea"/>
                <a:ea typeface="+mn-ea"/>
              </a:rPr>
              <a:t>※JISA</a:t>
            </a:r>
            <a:r>
              <a:rPr lang="ja-JP" altLang="en-US" sz="900" dirty="0">
                <a:latin typeface="+mn-ea"/>
                <a:ea typeface="+mn-ea"/>
              </a:rPr>
              <a:t>、</a:t>
            </a:r>
            <a:r>
              <a:rPr kumimoji="1" lang="ja-JP" altLang="en-US" sz="900" dirty="0">
                <a:latin typeface="+mn-ea"/>
                <a:ea typeface="+mn-ea"/>
              </a:rPr>
              <a:t>富士通</a:t>
            </a:r>
            <a:r>
              <a:rPr kumimoji="1" lang="en-US" altLang="ja-JP" sz="900" dirty="0">
                <a:latin typeface="+mn-ea"/>
                <a:ea typeface="+mn-ea"/>
              </a:rPr>
              <a:t>Japan</a:t>
            </a:r>
            <a:r>
              <a:rPr kumimoji="1" lang="ja-JP" altLang="en-US" sz="900" dirty="0">
                <a:latin typeface="+mn-ea"/>
                <a:ea typeface="+mn-ea"/>
              </a:rPr>
              <a:t>、みずほ</a:t>
            </a:r>
            <a:r>
              <a:rPr kumimoji="1" lang="en-US" altLang="ja-JP" sz="900" dirty="0">
                <a:latin typeface="+mn-ea"/>
                <a:ea typeface="+mn-ea"/>
              </a:rPr>
              <a:t>R&amp;T</a:t>
            </a:r>
            <a:r>
              <a:rPr kumimoji="1" lang="ja-JP" altLang="en-US" sz="900" dirty="0">
                <a:latin typeface="+mn-ea"/>
                <a:ea typeface="+mn-ea"/>
              </a:rPr>
              <a:t>は実装を行っていない（次年度以降検討）、</a:t>
            </a:r>
            <a:r>
              <a:rPr kumimoji="1" lang="en-US" altLang="ja-JP" sz="900" dirty="0">
                <a:latin typeface="+mn-ea"/>
                <a:ea typeface="+mn-ea"/>
              </a:rPr>
              <a:t>IGS</a:t>
            </a:r>
            <a:r>
              <a:rPr kumimoji="1" lang="ja-JP" altLang="en-US" sz="900" dirty="0">
                <a:latin typeface="+mn-ea"/>
                <a:ea typeface="+mn-ea"/>
              </a:rPr>
              <a:t>は証明書を活用した実装を行っていない</a:t>
            </a:r>
            <a:endParaRPr kumimoji="1" lang="en-US" altLang="ja-JP" sz="900" dirty="0">
              <a:latin typeface="+mn-ea"/>
              <a:ea typeface="+mn-ea"/>
            </a:endParaRPr>
          </a:p>
        </p:txBody>
      </p:sp>
      <p:sp>
        <p:nvSpPr>
          <p:cNvPr id="28" name="正方形/長方形 27">
            <a:extLst>
              <a:ext uri="{FF2B5EF4-FFF2-40B4-BE49-F238E27FC236}">
                <a16:creationId xmlns:a16="http://schemas.microsoft.com/office/drawing/2014/main" id="{75F344EF-9C0D-52E7-1231-BEA2E2E38909}"/>
              </a:ext>
            </a:extLst>
          </p:cNvPr>
          <p:cNvSpPr/>
          <p:nvPr/>
        </p:nvSpPr>
        <p:spPr>
          <a:xfrm>
            <a:off x="8198601" y="692150"/>
            <a:ext cx="658678" cy="144758"/>
          </a:xfrm>
          <a:prstGeom prst="rect">
            <a:avLst/>
          </a:prstGeom>
          <a:solidFill>
            <a:schemeClr val="accent5">
              <a:lumMod val="20000"/>
              <a:lumOff val="80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en-US" altLang="ja-JP" sz="1050" dirty="0">
                <a:latin typeface="+mn-ea"/>
              </a:rPr>
              <a:t>A</a:t>
            </a:r>
            <a:r>
              <a:rPr kumimoji="1" lang="ja-JP" altLang="en-US" sz="1050" dirty="0">
                <a:latin typeface="+mn-ea"/>
              </a:rPr>
              <a:t>類型</a:t>
            </a:r>
          </a:p>
        </p:txBody>
      </p:sp>
      <p:sp>
        <p:nvSpPr>
          <p:cNvPr id="38" name="正方形/長方形 37">
            <a:extLst>
              <a:ext uri="{FF2B5EF4-FFF2-40B4-BE49-F238E27FC236}">
                <a16:creationId xmlns:a16="http://schemas.microsoft.com/office/drawing/2014/main" id="{17773BCD-7E6A-A975-CB7E-F4B1B80633C6}"/>
              </a:ext>
            </a:extLst>
          </p:cNvPr>
          <p:cNvSpPr/>
          <p:nvPr/>
        </p:nvSpPr>
        <p:spPr>
          <a:xfrm>
            <a:off x="8973651" y="692150"/>
            <a:ext cx="658678" cy="144758"/>
          </a:xfrm>
          <a:prstGeom prst="rect">
            <a:avLst/>
          </a:prstGeom>
          <a:solidFill>
            <a:schemeClr val="bg1">
              <a:lumMod val="85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latin typeface="+mn-ea"/>
              </a:rPr>
              <a:t>B</a:t>
            </a:r>
            <a:r>
              <a:rPr kumimoji="1" lang="ja-JP" altLang="en-US" sz="1050" dirty="0">
                <a:latin typeface="+mn-ea"/>
              </a:rPr>
              <a:t>類型</a:t>
            </a:r>
          </a:p>
        </p:txBody>
      </p:sp>
      <p:grpSp>
        <p:nvGrpSpPr>
          <p:cNvPr id="6" name="グループ化 5">
            <a:extLst>
              <a:ext uri="{FF2B5EF4-FFF2-40B4-BE49-F238E27FC236}">
                <a16:creationId xmlns:a16="http://schemas.microsoft.com/office/drawing/2014/main" id="{2F5F9D3E-98FD-66CA-888F-B952E889C2FD}"/>
              </a:ext>
            </a:extLst>
          </p:cNvPr>
          <p:cNvGrpSpPr/>
          <p:nvPr/>
        </p:nvGrpSpPr>
        <p:grpSpPr>
          <a:xfrm>
            <a:off x="272821" y="1218599"/>
            <a:ext cx="9360129" cy="1649217"/>
            <a:chOff x="272821" y="1218599"/>
            <a:chExt cx="9360129" cy="1649217"/>
          </a:xfrm>
        </p:grpSpPr>
        <p:sp>
          <p:nvSpPr>
            <p:cNvPr id="80" name="正方形/長方形 79">
              <a:extLst>
                <a:ext uri="{FF2B5EF4-FFF2-40B4-BE49-F238E27FC236}">
                  <a16:creationId xmlns:a16="http://schemas.microsoft.com/office/drawing/2014/main" id="{1115DE09-49C7-648A-A848-764FB82E2C00}"/>
                </a:ext>
              </a:extLst>
            </p:cNvPr>
            <p:cNvSpPr/>
            <p:nvPr/>
          </p:nvSpPr>
          <p:spPr bwMode="gray">
            <a:xfrm>
              <a:off x="1727916" y="1218599"/>
              <a:ext cx="7905034" cy="208138"/>
            </a:xfrm>
            <a:prstGeom prst="rect">
              <a:avLst/>
            </a:prstGeom>
            <a:solidFill>
              <a:schemeClr val="tx2"/>
            </a:solidFill>
            <a:ln w="12700" algn="ctr">
              <a:solidFill>
                <a:schemeClr val="tx2"/>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lang="en-US" altLang="ja-JP" sz="1200" b="1" dirty="0">
                  <a:solidFill>
                    <a:schemeClr val="bg1"/>
                  </a:solidFill>
                  <a:latin typeface="+mn-ea"/>
                  <a:ea typeface="+mn-ea"/>
                </a:rPr>
                <a:t>UC</a:t>
              </a:r>
              <a:r>
                <a:rPr lang="ja-JP" altLang="en-US" sz="1200" b="1" dirty="0">
                  <a:solidFill>
                    <a:schemeClr val="bg1"/>
                  </a:solidFill>
                  <a:latin typeface="+mn-ea"/>
                  <a:ea typeface="+mn-ea"/>
                </a:rPr>
                <a:t>での活用</a:t>
              </a:r>
              <a:endParaRPr lang="en-US" altLang="ja-JP" sz="1200" b="1" dirty="0">
                <a:solidFill>
                  <a:schemeClr val="bg1"/>
                </a:solidFill>
                <a:latin typeface="+mn-ea"/>
                <a:ea typeface="+mn-ea"/>
              </a:endParaRPr>
            </a:p>
          </p:txBody>
        </p:sp>
        <p:sp>
          <p:nvSpPr>
            <p:cNvPr id="54" name="正方形/長方形 53">
              <a:extLst>
                <a:ext uri="{FF2B5EF4-FFF2-40B4-BE49-F238E27FC236}">
                  <a16:creationId xmlns:a16="http://schemas.microsoft.com/office/drawing/2014/main" id="{E2E7B5D1-D4D0-1FAA-8E86-D211972ACAD5}"/>
                </a:ext>
              </a:extLst>
            </p:cNvPr>
            <p:cNvSpPr/>
            <p:nvPr/>
          </p:nvSpPr>
          <p:spPr>
            <a:xfrm>
              <a:off x="1924784" y="1572663"/>
              <a:ext cx="1524574" cy="155040"/>
            </a:xfrm>
            <a:prstGeom prst="rect">
              <a:avLst/>
            </a:prstGeom>
            <a:solidFill>
              <a:schemeClr val="accent1">
                <a:lumMod val="20000"/>
                <a:lumOff val="80000"/>
              </a:schemeClr>
            </a:solidFill>
            <a:ln w="12700">
              <a:solidFill>
                <a:schemeClr val="accent1">
                  <a:lumMod val="20000"/>
                  <a:lumOff val="8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latin typeface="+mn-ea"/>
                </a:rPr>
                <a:t>01.</a:t>
              </a:r>
              <a:r>
                <a:rPr lang="ja-JP" altLang="en-US" sz="1050" dirty="0">
                  <a:latin typeface="+mn-ea"/>
                </a:rPr>
                <a:t> </a:t>
              </a:r>
              <a:r>
                <a:rPr lang="en-US" altLang="ja-JP" sz="1050" dirty="0" err="1">
                  <a:latin typeface="+mn-ea"/>
                </a:rPr>
                <a:t>DataSign</a:t>
              </a:r>
              <a:endParaRPr kumimoji="1" lang="ja-JP" altLang="en-US" sz="1050" dirty="0">
                <a:latin typeface="+mn-ea"/>
              </a:endParaRPr>
            </a:p>
          </p:txBody>
        </p:sp>
        <p:sp>
          <p:nvSpPr>
            <p:cNvPr id="43" name="正方形/長方形 42">
              <a:extLst>
                <a:ext uri="{FF2B5EF4-FFF2-40B4-BE49-F238E27FC236}">
                  <a16:creationId xmlns:a16="http://schemas.microsoft.com/office/drawing/2014/main" id="{43D6F80E-1809-3A88-B98A-1AF7839F34DF}"/>
                </a:ext>
              </a:extLst>
            </p:cNvPr>
            <p:cNvSpPr/>
            <p:nvPr/>
          </p:nvSpPr>
          <p:spPr bwMode="gray">
            <a:xfrm>
              <a:off x="272821" y="1843429"/>
              <a:ext cx="1354979" cy="1024387"/>
            </a:xfrm>
            <a:prstGeom prst="rect">
              <a:avLst/>
            </a:prstGeom>
            <a:solidFill>
              <a:schemeClr val="accent1"/>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lang="en-US" altLang="ja-JP" sz="1200" b="1" dirty="0">
                  <a:solidFill>
                    <a:schemeClr val="bg1"/>
                  </a:solidFill>
                  <a:latin typeface="+mn-ea"/>
                  <a:ea typeface="+mn-ea"/>
                </a:rPr>
                <a:t>(</a:t>
              </a:r>
              <a:r>
                <a:rPr lang="ja-JP" altLang="en-US" sz="1200" b="1" dirty="0">
                  <a:solidFill>
                    <a:schemeClr val="bg1"/>
                  </a:solidFill>
                  <a:latin typeface="+mn-ea"/>
                  <a:ea typeface="+mn-ea"/>
                </a:rPr>
                <a:t>広義の</a:t>
              </a:r>
              <a:r>
                <a:rPr lang="en-US" altLang="ja-JP" sz="1200" b="1" dirty="0">
                  <a:solidFill>
                    <a:schemeClr val="bg1"/>
                  </a:solidFill>
                  <a:latin typeface="+mn-ea"/>
                  <a:ea typeface="+mn-ea"/>
                </a:rPr>
                <a:t>)</a:t>
              </a:r>
            </a:p>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lang="en-US" altLang="ja-JP" sz="1200" b="1" dirty="0">
                  <a:solidFill>
                    <a:schemeClr val="bg1"/>
                  </a:solidFill>
                  <a:latin typeface="+mn-ea"/>
                  <a:ea typeface="+mn-ea"/>
                </a:rPr>
                <a:t>Verifiable Credentials</a:t>
              </a:r>
            </a:p>
          </p:txBody>
        </p:sp>
        <p:sp>
          <p:nvSpPr>
            <p:cNvPr id="53" name="正方形/長方形 52">
              <a:extLst>
                <a:ext uri="{FF2B5EF4-FFF2-40B4-BE49-F238E27FC236}">
                  <a16:creationId xmlns:a16="http://schemas.microsoft.com/office/drawing/2014/main" id="{7DA9DEAF-086B-76AD-6EA3-D9FF496343F6}"/>
                </a:ext>
              </a:extLst>
            </p:cNvPr>
            <p:cNvSpPr/>
            <p:nvPr/>
          </p:nvSpPr>
          <p:spPr bwMode="gray">
            <a:xfrm>
              <a:off x="272821" y="1495458"/>
              <a:ext cx="1354979" cy="307777"/>
            </a:xfrm>
            <a:prstGeom prst="rect">
              <a:avLst/>
            </a:prstGeom>
            <a:solidFill>
              <a:schemeClr val="accent1"/>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200" b="1" i="0" u="none" strike="noStrike" kern="1200" cap="none" spc="0" normalizeH="0" baseline="0" noProof="0" dirty="0">
                  <a:ln>
                    <a:noFill/>
                  </a:ln>
                  <a:solidFill>
                    <a:schemeClr val="bg1"/>
                  </a:solidFill>
                  <a:effectLst/>
                  <a:uLnTx/>
                  <a:uFillTx/>
                  <a:latin typeface="+mn-ea"/>
                  <a:ea typeface="+mn-ea"/>
                </a:rPr>
                <a:t>X.509</a:t>
              </a:r>
              <a:r>
                <a:rPr lang="ja-JP" altLang="en-US" sz="1200" b="1" dirty="0">
                  <a:solidFill>
                    <a:schemeClr val="bg1"/>
                  </a:solidFill>
                  <a:latin typeface="+mn-ea"/>
                  <a:ea typeface="+mn-ea"/>
                </a:rPr>
                <a:t>（</a:t>
              </a:r>
              <a:r>
                <a:rPr lang="en-US" altLang="ja-JP" sz="1200" b="1" dirty="0">
                  <a:solidFill>
                    <a:schemeClr val="bg1"/>
                  </a:solidFill>
                  <a:latin typeface="+mn-ea"/>
                  <a:ea typeface="+mn-ea"/>
                </a:rPr>
                <a:t>IETF</a:t>
              </a:r>
              <a:r>
                <a:rPr lang="ja-JP" altLang="en-US" sz="1200" b="1" dirty="0">
                  <a:solidFill>
                    <a:schemeClr val="bg1"/>
                  </a:solidFill>
                  <a:latin typeface="+mn-ea"/>
                  <a:ea typeface="+mn-ea"/>
                </a:rPr>
                <a:t>）</a:t>
              </a:r>
              <a:endParaRPr kumimoji="1" lang="ja-JP" altLang="en-US" sz="1200" b="1" i="0" u="none" strike="noStrike" kern="1200" cap="none" spc="0" normalizeH="0" baseline="0" noProof="0" dirty="0">
                <a:ln>
                  <a:noFill/>
                </a:ln>
                <a:solidFill>
                  <a:schemeClr val="bg1"/>
                </a:solidFill>
                <a:effectLst/>
                <a:uLnTx/>
                <a:uFillTx/>
                <a:latin typeface="+mn-ea"/>
                <a:ea typeface="+mn-ea"/>
              </a:endParaRPr>
            </a:p>
          </p:txBody>
        </p:sp>
        <p:sp>
          <p:nvSpPr>
            <p:cNvPr id="55" name="四角形: 角を丸くする 54">
              <a:extLst>
                <a:ext uri="{FF2B5EF4-FFF2-40B4-BE49-F238E27FC236}">
                  <a16:creationId xmlns:a16="http://schemas.microsoft.com/office/drawing/2014/main" id="{3410634B-9B8B-8EA7-E0BA-CA2AE0195E87}"/>
                </a:ext>
              </a:extLst>
            </p:cNvPr>
            <p:cNvSpPr/>
            <p:nvPr/>
          </p:nvSpPr>
          <p:spPr>
            <a:xfrm>
              <a:off x="1727915" y="1486137"/>
              <a:ext cx="7880397" cy="307777"/>
            </a:xfrm>
            <a:prstGeom prst="roundRect">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endParaRPr kumimoji="1" lang="ja-JP" altLang="en-US" dirty="0">
                <a:latin typeface="+mn-ea"/>
              </a:endParaRPr>
            </a:p>
          </p:txBody>
        </p:sp>
        <p:sp>
          <p:nvSpPr>
            <p:cNvPr id="49" name="正方形/長方形 48">
              <a:extLst>
                <a:ext uri="{FF2B5EF4-FFF2-40B4-BE49-F238E27FC236}">
                  <a16:creationId xmlns:a16="http://schemas.microsoft.com/office/drawing/2014/main" id="{CAAD0B54-8D90-B209-ABB2-290FD0472516}"/>
                </a:ext>
              </a:extLst>
            </p:cNvPr>
            <p:cNvSpPr/>
            <p:nvPr/>
          </p:nvSpPr>
          <p:spPr>
            <a:xfrm>
              <a:off x="3919404" y="2279135"/>
              <a:ext cx="1524574" cy="155040"/>
            </a:xfrm>
            <a:prstGeom prst="rect">
              <a:avLst/>
            </a:prstGeom>
            <a:solidFill>
              <a:schemeClr val="accent1">
                <a:lumMod val="20000"/>
                <a:lumOff val="80000"/>
              </a:schemeClr>
            </a:solidFill>
            <a:ln w="12700">
              <a:solidFill>
                <a:schemeClr val="accent1">
                  <a:lumMod val="20000"/>
                  <a:lumOff val="8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latin typeface="+mn-ea"/>
                </a:rPr>
                <a:t>01. DataSign</a:t>
              </a:r>
              <a:endParaRPr kumimoji="1" lang="ja-JP" altLang="en-US" sz="1050" dirty="0">
                <a:latin typeface="+mn-ea"/>
              </a:endParaRPr>
            </a:p>
          </p:txBody>
        </p:sp>
        <p:sp>
          <p:nvSpPr>
            <p:cNvPr id="51" name="正方形/長方形 50">
              <a:extLst>
                <a:ext uri="{FF2B5EF4-FFF2-40B4-BE49-F238E27FC236}">
                  <a16:creationId xmlns:a16="http://schemas.microsoft.com/office/drawing/2014/main" id="{6BD0A810-33EB-055C-97B9-A8ECCF0D5630}"/>
                </a:ext>
              </a:extLst>
            </p:cNvPr>
            <p:cNvSpPr/>
            <p:nvPr/>
          </p:nvSpPr>
          <p:spPr>
            <a:xfrm>
              <a:off x="3919404" y="2477151"/>
              <a:ext cx="1524340" cy="155040"/>
            </a:xfrm>
            <a:prstGeom prst="rect">
              <a:avLst/>
            </a:prstGeom>
            <a:solidFill>
              <a:schemeClr val="accent1">
                <a:lumMod val="20000"/>
                <a:lumOff val="80000"/>
              </a:schemeClr>
            </a:solidFill>
            <a:ln w="12700">
              <a:solidFill>
                <a:schemeClr val="accent1">
                  <a:lumMod val="20000"/>
                  <a:lumOff val="8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latin typeface="+mn-ea"/>
                </a:rPr>
                <a:t>02. DNP</a:t>
              </a:r>
              <a:endParaRPr kumimoji="1" lang="ja-JP" altLang="en-US" sz="1050" dirty="0">
                <a:latin typeface="+mn-ea"/>
              </a:endParaRPr>
            </a:p>
          </p:txBody>
        </p:sp>
        <p:sp>
          <p:nvSpPr>
            <p:cNvPr id="52" name="正方形/長方形 51">
              <a:extLst>
                <a:ext uri="{FF2B5EF4-FFF2-40B4-BE49-F238E27FC236}">
                  <a16:creationId xmlns:a16="http://schemas.microsoft.com/office/drawing/2014/main" id="{2BB1BF65-F6C4-9849-B3D8-3875707EE4A3}"/>
                </a:ext>
              </a:extLst>
            </p:cNvPr>
            <p:cNvSpPr/>
            <p:nvPr/>
          </p:nvSpPr>
          <p:spPr>
            <a:xfrm>
              <a:off x="3919404" y="2658962"/>
              <a:ext cx="1524574" cy="155040"/>
            </a:xfrm>
            <a:prstGeom prst="rect">
              <a:avLst/>
            </a:prstGeom>
            <a:solidFill>
              <a:schemeClr val="accent1">
                <a:lumMod val="20000"/>
                <a:lumOff val="80000"/>
              </a:schemeClr>
            </a:solidFill>
            <a:ln w="12700">
              <a:solidFill>
                <a:schemeClr val="accent1">
                  <a:lumMod val="20000"/>
                  <a:lumOff val="8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latin typeface="+mn-ea"/>
                </a:rPr>
                <a:t>10. ISID</a:t>
              </a:r>
              <a:endParaRPr kumimoji="1" lang="ja-JP" altLang="en-US" sz="1050" dirty="0">
                <a:latin typeface="+mn-ea"/>
              </a:endParaRPr>
            </a:p>
          </p:txBody>
        </p:sp>
        <p:sp>
          <p:nvSpPr>
            <p:cNvPr id="45" name="四角形: 角を丸くする 44">
              <a:extLst>
                <a:ext uri="{FF2B5EF4-FFF2-40B4-BE49-F238E27FC236}">
                  <a16:creationId xmlns:a16="http://schemas.microsoft.com/office/drawing/2014/main" id="{2E88E921-24A6-6E16-76FA-9A0FFF3DA445}"/>
                </a:ext>
              </a:extLst>
            </p:cNvPr>
            <p:cNvSpPr/>
            <p:nvPr/>
          </p:nvSpPr>
          <p:spPr>
            <a:xfrm>
              <a:off x="3736725" y="2017301"/>
              <a:ext cx="1877985" cy="841505"/>
            </a:xfrm>
            <a:prstGeom prst="roundRect">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endParaRPr kumimoji="1" lang="ja-JP" altLang="en-US" dirty="0">
                <a:latin typeface="+mn-ea"/>
              </a:endParaRPr>
            </a:p>
          </p:txBody>
        </p:sp>
        <p:sp>
          <p:nvSpPr>
            <p:cNvPr id="41" name="正方形/長方形 40">
              <a:extLst>
                <a:ext uri="{FF2B5EF4-FFF2-40B4-BE49-F238E27FC236}">
                  <a16:creationId xmlns:a16="http://schemas.microsoft.com/office/drawing/2014/main" id="{6FB0CF0E-2F2D-40D1-6FF0-88228E430323}"/>
                </a:ext>
              </a:extLst>
            </p:cNvPr>
            <p:cNvSpPr/>
            <p:nvPr/>
          </p:nvSpPr>
          <p:spPr bwMode="gray">
            <a:xfrm>
              <a:off x="3808573" y="1853336"/>
              <a:ext cx="1734288" cy="383868"/>
            </a:xfrm>
            <a:prstGeom prst="rect">
              <a:avLst/>
            </a:prstGeom>
            <a:solidFill>
              <a:schemeClr val="accent1">
                <a:lumMod val="40000"/>
                <a:lumOff val="60000"/>
              </a:schemeClr>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lang="en-US" altLang="ja-JP" sz="1100" b="1" dirty="0">
                  <a:latin typeface="+mn-ea"/>
                  <a:ea typeface="+mn-ea"/>
                </a:rPr>
                <a:t>OID4VCI/OID4VP</a:t>
              </a:r>
            </a:p>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100" b="1" i="0" u="none" strike="noStrike" kern="1200" cap="none" spc="0" normalizeH="0" baseline="0" noProof="0" dirty="0">
                  <a:ln>
                    <a:noFill/>
                  </a:ln>
                  <a:effectLst/>
                  <a:uLnTx/>
                  <a:uFillTx/>
                  <a:latin typeface="+mn-ea"/>
                  <a:ea typeface="+mn-ea"/>
                </a:rPr>
                <a:t>（</a:t>
              </a:r>
              <a:r>
                <a:rPr kumimoji="1" lang="en-US" altLang="ja-JP" sz="1100" b="1" i="0" u="none" strike="noStrike" kern="1200" cap="none" spc="0" normalizeH="0" baseline="0" noProof="0" dirty="0">
                  <a:ln>
                    <a:noFill/>
                  </a:ln>
                  <a:effectLst/>
                  <a:uLnTx/>
                  <a:uFillTx/>
                  <a:latin typeface="+mn-ea"/>
                  <a:ea typeface="+mn-ea"/>
                </a:rPr>
                <a:t>OpenID Foundation</a:t>
              </a:r>
              <a:r>
                <a:rPr kumimoji="1" lang="ja-JP" altLang="en-US" sz="1100" b="1" i="0" u="none" strike="noStrike" kern="1200" cap="none" spc="0" normalizeH="0" baseline="0" noProof="0" dirty="0">
                  <a:ln>
                    <a:noFill/>
                  </a:ln>
                  <a:effectLst/>
                  <a:uLnTx/>
                  <a:uFillTx/>
                  <a:latin typeface="+mn-ea"/>
                  <a:ea typeface="+mn-ea"/>
                </a:rPr>
                <a:t>）</a:t>
              </a:r>
              <a:endParaRPr kumimoji="1" lang="en-US" altLang="ja-JP" sz="1100" b="1" i="0" u="none" strike="noStrike" kern="1200" cap="none" spc="0" normalizeH="0" baseline="0" noProof="0" dirty="0">
                <a:ln>
                  <a:noFill/>
                </a:ln>
                <a:effectLst/>
                <a:uLnTx/>
                <a:uFillTx/>
                <a:latin typeface="+mn-ea"/>
                <a:ea typeface="+mn-ea"/>
              </a:endParaRPr>
            </a:p>
          </p:txBody>
        </p:sp>
        <p:sp>
          <p:nvSpPr>
            <p:cNvPr id="63" name="正方形/長方形 62">
              <a:extLst>
                <a:ext uri="{FF2B5EF4-FFF2-40B4-BE49-F238E27FC236}">
                  <a16:creationId xmlns:a16="http://schemas.microsoft.com/office/drawing/2014/main" id="{9191E8A3-02EC-FEB2-3EEA-C9AEF5914998}"/>
                </a:ext>
              </a:extLst>
            </p:cNvPr>
            <p:cNvSpPr/>
            <p:nvPr/>
          </p:nvSpPr>
          <p:spPr>
            <a:xfrm>
              <a:off x="3892853" y="1577369"/>
              <a:ext cx="1524574" cy="155040"/>
            </a:xfrm>
            <a:prstGeom prst="rect">
              <a:avLst/>
            </a:prstGeom>
            <a:solidFill>
              <a:schemeClr val="accent1">
                <a:lumMod val="20000"/>
                <a:lumOff val="80000"/>
              </a:schemeClr>
            </a:solidFill>
            <a:ln w="12700">
              <a:solidFill>
                <a:schemeClr val="accent1">
                  <a:lumMod val="20000"/>
                  <a:lumOff val="8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latin typeface="+mn-ea"/>
                </a:rPr>
                <a:t>07.</a:t>
              </a:r>
              <a:r>
                <a:rPr lang="ja-JP" altLang="en-US" sz="1050" dirty="0">
                  <a:latin typeface="+mn-ea"/>
                </a:rPr>
                <a:t> </a:t>
              </a:r>
              <a:r>
                <a:rPr lang="en-US" altLang="ja-JP" sz="1050" dirty="0">
                  <a:latin typeface="+mn-ea"/>
                </a:rPr>
                <a:t>SBI HD</a:t>
              </a:r>
              <a:endParaRPr kumimoji="1" lang="ja-JP" altLang="en-US" sz="1050" dirty="0">
                <a:latin typeface="+mn-ea"/>
              </a:endParaRPr>
            </a:p>
          </p:txBody>
        </p:sp>
        <p:sp>
          <p:nvSpPr>
            <p:cNvPr id="46" name="正方形/長方形 45">
              <a:extLst>
                <a:ext uri="{FF2B5EF4-FFF2-40B4-BE49-F238E27FC236}">
                  <a16:creationId xmlns:a16="http://schemas.microsoft.com/office/drawing/2014/main" id="{956367C2-64EA-04B7-026D-52D7414B7519}"/>
                </a:ext>
              </a:extLst>
            </p:cNvPr>
            <p:cNvSpPr/>
            <p:nvPr/>
          </p:nvSpPr>
          <p:spPr>
            <a:xfrm>
              <a:off x="1924784" y="2479920"/>
              <a:ext cx="1524574" cy="155040"/>
            </a:xfrm>
            <a:prstGeom prst="rect">
              <a:avLst/>
            </a:prstGeom>
            <a:solidFill>
              <a:schemeClr val="accent1">
                <a:lumMod val="20000"/>
                <a:lumOff val="80000"/>
              </a:schemeClr>
            </a:solidFill>
            <a:ln w="12700">
              <a:solidFill>
                <a:schemeClr val="accent1">
                  <a:lumMod val="20000"/>
                  <a:lumOff val="8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latin typeface="+mn-ea"/>
                </a:rPr>
                <a:t>07.</a:t>
              </a:r>
              <a:r>
                <a:rPr lang="ja-JP" altLang="en-US" sz="1050" dirty="0">
                  <a:latin typeface="+mn-ea"/>
                </a:rPr>
                <a:t> </a:t>
              </a:r>
              <a:r>
                <a:rPr lang="en-US" altLang="ja-JP" sz="1050" dirty="0">
                  <a:latin typeface="+mn-ea"/>
                </a:rPr>
                <a:t>SBI HD</a:t>
              </a:r>
              <a:endParaRPr kumimoji="1" lang="ja-JP" altLang="en-US" sz="1050" dirty="0">
                <a:latin typeface="+mn-ea"/>
              </a:endParaRPr>
            </a:p>
          </p:txBody>
        </p:sp>
        <p:sp>
          <p:nvSpPr>
            <p:cNvPr id="47" name="正方形/長方形 46">
              <a:extLst>
                <a:ext uri="{FF2B5EF4-FFF2-40B4-BE49-F238E27FC236}">
                  <a16:creationId xmlns:a16="http://schemas.microsoft.com/office/drawing/2014/main" id="{295C30E5-08FD-192D-2778-445D019E388A}"/>
                </a:ext>
              </a:extLst>
            </p:cNvPr>
            <p:cNvSpPr/>
            <p:nvPr/>
          </p:nvSpPr>
          <p:spPr>
            <a:xfrm>
              <a:off x="1924784" y="2284393"/>
              <a:ext cx="1524340" cy="155040"/>
            </a:xfrm>
            <a:prstGeom prst="rect">
              <a:avLst/>
            </a:prstGeom>
            <a:solidFill>
              <a:schemeClr val="bg1">
                <a:lumMod val="85000"/>
              </a:schemeClr>
            </a:solidFill>
            <a:ln w="12700">
              <a:solidFill>
                <a:schemeClr val="bg1">
                  <a:lumMod val="8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latin typeface="+mn-ea"/>
                </a:rPr>
                <a:t>05. PitPa</a:t>
              </a:r>
              <a:endParaRPr lang="ja-JP" altLang="en-US" sz="1050" dirty="0">
                <a:latin typeface="+mn-ea"/>
              </a:endParaRPr>
            </a:p>
          </p:txBody>
        </p:sp>
        <p:sp>
          <p:nvSpPr>
            <p:cNvPr id="62" name="四角形: 角を丸くする 61">
              <a:extLst>
                <a:ext uri="{FF2B5EF4-FFF2-40B4-BE49-F238E27FC236}">
                  <a16:creationId xmlns:a16="http://schemas.microsoft.com/office/drawing/2014/main" id="{93C5840D-87E6-0E51-24F8-E186A1F8C4B7}"/>
                </a:ext>
              </a:extLst>
            </p:cNvPr>
            <p:cNvSpPr/>
            <p:nvPr/>
          </p:nvSpPr>
          <p:spPr>
            <a:xfrm>
              <a:off x="1727915" y="2017301"/>
              <a:ext cx="1877985" cy="841505"/>
            </a:xfrm>
            <a:prstGeom prst="roundRect">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endParaRPr kumimoji="1" lang="ja-JP" altLang="en-US" dirty="0">
                <a:latin typeface="+mn-ea"/>
              </a:endParaRPr>
            </a:p>
          </p:txBody>
        </p:sp>
        <p:sp>
          <p:nvSpPr>
            <p:cNvPr id="64" name="正方形/長方形 63">
              <a:extLst>
                <a:ext uri="{FF2B5EF4-FFF2-40B4-BE49-F238E27FC236}">
                  <a16:creationId xmlns:a16="http://schemas.microsoft.com/office/drawing/2014/main" id="{C1340138-8290-1ACE-98F4-BED7BB1FA214}"/>
                </a:ext>
              </a:extLst>
            </p:cNvPr>
            <p:cNvSpPr/>
            <p:nvPr/>
          </p:nvSpPr>
          <p:spPr bwMode="gray">
            <a:xfrm>
              <a:off x="1816141" y="1853336"/>
              <a:ext cx="1734288" cy="383868"/>
            </a:xfrm>
            <a:prstGeom prst="rect">
              <a:avLst/>
            </a:prstGeom>
            <a:solidFill>
              <a:schemeClr val="accent1">
                <a:lumMod val="40000"/>
                <a:lumOff val="60000"/>
              </a:schemeClr>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lang="en-US" altLang="ja-JP" sz="1100" b="1" dirty="0">
                  <a:latin typeface="+mn-ea"/>
                  <a:ea typeface="+mn-ea"/>
                </a:rPr>
                <a:t>W3C</a:t>
              </a:r>
              <a:r>
                <a:rPr lang="ja-JP" altLang="en-US" sz="1100" b="1" dirty="0">
                  <a:latin typeface="+mn-ea"/>
                  <a:ea typeface="+mn-ea"/>
                </a:rPr>
                <a:t> </a:t>
              </a:r>
              <a:r>
                <a:rPr lang="en-US" altLang="ja-JP" sz="1100" b="1" dirty="0">
                  <a:latin typeface="+mn-ea"/>
                  <a:ea typeface="+mn-ea"/>
                </a:rPr>
                <a:t>VC</a:t>
              </a:r>
              <a:r>
                <a:rPr lang="ja-JP" altLang="en-US" sz="1100" b="1" dirty="0">
                  <a:latin typeface="+mn-ea"/>
                  <a:ea typeface="+mn-ea"/>
                </a:rPr>
                <a:t>（</a:t>
              </a:r>
              <a:r>
                <a:rPr lang="en-US" altLang="ja-JP" sz="1100" b="1" dirty="0">
                  <a:latin typeface="+mn-ea"/>
                  <a:ea typeface="+mn-ea"/>
                </a:rPr>
                <a:t>W3C</a:t>
              </a:r>
              <a:r>
                <a:rPr lang="ja-JP" altLang="en-US" sz="1100" b="1" dirty="0">
                  <a:latin typeface="+mn-ea"/>
                  <a:ea typeface="+mn-ea"/>
                </a:rPr>
                <a:t>）</a:t>
              </a:r>
              <a:endParaRPr kumimoji="1" lang="en-US" altLang="ja-JP" sz="1100" b="1" i="0" u="none" strike="noStrike" kern="1200" cap="none" spc="0" normalizeH="0" baseline="0" noProof="0" dirty="0">
                <a:ln>
                  <a:noFill/>
                </a:ln>
                <a:effectLst/>
                <a:uLnTx/>
                <a:uFillTx/>
                <a:latin typeface="+mn-ea"/>
                <a:ea typeface="+mn-ea"/>
              </a:endParaRPr>
            </a:p>
          </p:txBody>
        </p:sp>
        <p:sp>
          <p:nvSpPr>
            <p:cNvPr id="50" name="正方形/長方形 49">
              <a:extLst>
                <a:ext uri="{FF2B5EF4-FFF2-40B4-BE49-F238E27FC236}">
                  <a16:creationId xmlns:a16="http://schemas.microsoft.com/office/drawing/2014/main" id="{31E10925-D78B-2DF4-E18B-2B2CECE0CA02}"/>
                </a:ext>
              </a:extLst>
            </p:cNvPr>
            <p:cNvSpPr/>
            <p:nvPr/>
          </p:nvSpPr>
          <p:spPr>
            <a:xfrm>
              <a:off x="7920953" y="2504042"/>
              <a:ext cx="1524574" cy="155040"/>
            </a:xfrm>
            <a:prstGeom prst="rect">
              <a:avLst/>
            </a:prstGeom>
            <a:solidFill>
              <a:schemeClr val="accent1">
                <a:lumMod val="20000"/>
                <a:lumOff val="80000"/>
              </a:schemeClr>
            </a:solidFill>
            <a:ln w="12700">
              <a:solidFill>
                <a:schemeClr val="accent1">
                  <a:lumMod val="20000"/>
                  <a:lumOff val="8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latin typeface="+mn-ea"/>
                </a:rPr>
                <a:t>12. OP CIP</a:t>
              </a:r>
              <a:endParaRPr kumimoji="1" lang="ja-JP" altLang="en-US" sz="1050" dirty="0">
                <a:latin typeface="+mn-ea"/>
              </a:endParaRPr>
            </a:p>
          </p:txBody>
        </p:sp>
        <p:sp>
          <p:nvSpPr>
            <p:cNvPr id="24" name="正方形/長方形 23">
              <a:extLst>
                <a:ext uri="{FF2B5EF4-FFF2-40B4-BE49-F238E27FC236}">
                  <a16:creationId xmlns:a16="http://schemas.microsoft.com/office/drawing/2014/main" id="{9D11B22E-3036-9767-90AC-ED15C3D5D143}"/>
                </a:ext>
              </a:extLst>
            </p:cNvPr>
            <p:cNvSpPr/>
            <p:nvPr/>
          </p:nvSpPr>
          <p:spPr>
            <a:xfrm>
              <a:off x="7920953" y="2292309"/>
              <a:ext cx="1524574" cy="155040"/>
            </a:xfrm>
            <a:prstGeom prst="rect">
              <a:avLst/>
            </a:prstGeom>
            <a:solidFill>
              <a:schemeClr val="accent1">
                <a:lumMod val="20000"/>
                <a:lumOff val="80000"/>
              </a:schemeClr>
            </a:solidFill>
            <a:ln w="12700">
              <a:solidFill>
                <a:schemeClr val="accent1">
                  <a:lumMod val="20000"/>
                  <a:lumOff val="8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latin typeface="+mn-ea"/>
                </a:rPr>
                <a:t>08.</a:t>
              </a:r>
              <a:r>
                <a:rPr lang="ja-JP" altLang="en-US" sz="1050" dirty="0">
                  <a:latin typeface="+mn-ea"/>
                </a:rPr>
                <a:t> シミック</a:t>
              </a:r>
              <a:endParaRPr kumimoji="1" lang="ja-JP" altLang="en-US" sz="1050" dirty="0">
                <a:latin typeface="+mn-ea"/>
              </a:endParaRPr>
            </a:p>
          </p:txBody>
        </p:sp>
        <p:sp>
          <p:nvSpPr>
            <p:cNvPr id="44" name="四角形: 角を丸くする 43">
              <a:extLst>
                <a:ext uri="{FF2B5EF4-FFF2-40B4-BE49-F238E27FC236}">
                  <a16:creationId xmlns:a16="http://schemas.microsoft.com/office/drawing/2014/main" id="{DF6F1EA2-30B0-CFC3-E9C8-60F76EF9B8FC}"/>
                </a:ext>
              </a:extLst>
            </p:cNvPr>
            <p:cNvSpPr/>
            <p:nvPr/>
          </p:nvSpPr>
          <p:spPr>
            <a:xfrm>
              <a:off x="7754344" y="2017301"/>
              <a:ext cx="1877985" cy="841505"/>
            </a:xfrm>
            <a:prstGeom prst="roundRect">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endParaRPr kumimoji="1" lang="ja-JP" altLang="en-US" dirty="0">
                <a:latin typeface="+mn-ea"/>
              </a:endParaRPr>
            </a:p>
          </p:txBody>
        </p:sp>
        <p:sp>
          <p:nvSpPr>
            <p:cNvPr id="65" name="正方形/長方形 64">
              <a:extLst>
                <a:ext uri="{FF2B5EF4-FFF2-40B4-BE49-F238E27FC236}">
                  <a16:creationId xmlns:a16="http://schemas.microsoft.com/office/drawing/2014/main" id="{64A7AD27-BF90-7D4E-498D-F4033BA45D9B}"/>
                </a:ext>
              </a:extLst>
            </p:cNvPr>
            <p:cNvSpPr/>
            <p:nvPr/>
          </p:nvSpPr>
          <p:spPr bwMode="gray">
            <a:xfrm>
              <a:off x="7830257" y="1853336"/>
              <a:ext cx="1734288" cy="383868"/>
            </a:xfrm>
            <a:prstGeom prst="rect">
              <a:avLst/>
            </a:prstGeom>
            <a:solidFill>
              <a:schemeClr val="accent1">
                <a:lumMod val="40000"/>
                <a:lumOff val="60000"/>
              </a:schemeClr>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lang="ja-JP" altLang="en-US" sz="1100" b="1" dirty="0">
                  <a:latin typeface="+mn-ea"/>
                  <a:ea typeface="+mn-ea"/>
                </a:rPr>
                <a:t>独自</a:t>
              </a:r>
              <a:endParaRPr kumimoji="1" lang="en-US" altLang="ja-JP" sz="1100" b="1" i="0" u="none" strike="noStrike" kern="1200" cap="none" spc="0" normalizeH="0" baseline="0" noProof="0" dirty="0">
                <a:ln>
                  <a:noFill/>
                </a:ln>
                <a:effectLst/>
                <a:uLnTx/>
                <a:uFillTx/>
                <a:latin typeface="+mn-ea"/>
                <a:ea typeface="+mn-ea"/>
              </a:endParaRPr>
            </a:p>
          </p:txBody>
        </p:sp>
        <p:sp>
          <p:nvSpPr>
            <p:cNvPr id="48" name="正方形/長方形 47">
              <a:extLst>
                <a:ext uri="{FF2B5EF4-FFF2-40B4-BE49-F238E27FC236}">
                  <a16:creationId xmlns:a16="http://schemas.microsoft.com/office/drawing/2014/main" id="{FB60DBD6-A868-090B-3000-C87205C89ED2}"/>
                </a:ext>
              </a:extLst>
            </p:cNvPr>
            <p:cNvSpPr/>
            <p:nvPr/>
          </p:nvSpPr>
          <p:spPr>
            <a:xfrm>
              <a:off x="5942543" y="2484664"/>
              <a:ext cx="1524340" cy="155040"/>
            </a:xfrm>
            <a:prstGeom prst="rect">
              <a:avLst/>
            </a:prstGeom>
            <a:solidFill>
              <a:schemeClr val="accent1">
                <a:lumMod val="20000"/>
                <a:lumOff val="80000"/>
              </a:schemeClr>
            </a:solidFill>
            <a:ln w="12700">
              <a:solidFill>
                <a:schemeClr val="accent1">
                  <a:lumMod val="20000"/>
                  <a:lumOff val="8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latin typeface="+mn-ea"/>
                </a:rPr>
                <a:t>09. ORPHE</a:t>
              </a:r>
              <a:endParaRPr kumimoji="1" lang="ja-JP" altLang="en-US" sz="1050" dirty="0">
                <a:latin typeface="+mn-ea"/>
              </a:endParaRPr>
            </a:p>
          </p:txBody>
        </p:sp>
        <p:sp>
          <p:nvSpPr>
            <p:cNvPr id="20" name="正方形/長方形 19">
              <a:extLst>
                <a:ext uri="{FF2B5EF4-FFF2-40B4-BE49-F238E27FC236}">
                  <a16:creationId xmlns:a16="http://schemas.microsoft.com/office/drawing/2014/main" id="{3E2106D6-2AE6-5FC2-9936-C05C92D90F59}"/>
                </a:ext>
              </a:extLst>
            </p:cNvPr>
            <p:cNvSpPr/>
            <p:nvPr/>
          </p:nvSpPr>
          <p:spPr>
            <a:xfrm>
              <a:off x="5942543" y="2287980"/>
              <a:ext cx="1524340" cy="155040"/>
            </a:xfrm>
            <a:prstGeom prst="rect">
              <a:avLst/>
            </a:prstGeom>
            <a:solidFill>
              <a:schemeClr val="accent1">
                <a:lumMod val="20000"/>
                <a:lumOff val="80000"/>
              </a:schemeClr>
            </a:solidFill>
            <a:ln w="12700">
              <a:solidFill>
                <a:schemeClr val="accent1">
                  <a:lumMod val="20000"/>
                  <a:lumOff val="8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latin typeface="+mn-ea"/>
                </a:rPr>
                <a:t>02. DNP</a:t>
              </a:r>
              <a:endParaRPr kumimoji="1" lang="ja-JP" altLang="en-US" sz="1050" dirty="0">
                <a:latin typeface="+mn-ea"/>
              </a:endParaRPr>
            </a:p>
          </p:txBody>
        </p:sp>
        <p:sp>
          <p:nvSpPr>
            <p:cNvPr id="60" name="四角形: 角を丸くする 59">
              <a:extLst>
                <a:ext uri="{FF2B5EF4-FFF2-40B4-BE49-F238E27FC236}">
                  <a16:creationId xmlns:a16="http://schemas.microsoft.com/office/drawing/2014/main" id="{5D14F6A2-D53F-5799-D72B-CE696DEC05D1}"/>
                </a:ext>
              </a:extLst>
            </p:cNvPr>
            <p:cNvSpPr/>
            <p:nvPr/>
          </p:nvSpPr>
          <p:spPr>
            <a:xfrm>
              <a:off x="5745535" y="2003479"/>
              <a:ext cx="1877985" cy="841505"/>
            </a:xfrm>
            <a:prstGeom prst="roundRect">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endParaRPr kumimoji="1" lang="ja-JP" altLang="en-US" dirty="0">
                <a:latin typeface="+mn-ea"/>
              </a:endParaRPr>
            </a:p>
          </p:txBody>
        </p:sp>
        <p:sp>
          <p:nvSpPr>
            <p:cNvPr id="66" name="正方形/長方形 65">
              <a:extLst>
                <a:ext uri="{FF2B5EF4-FFF2-40B4-BE49-F238E27FC236}">
                  <a16:creationId xmlns:a16="http://schemas.microsoft.com/office/drawing/2014/main" id="{4D281BAB-BDA8-D7D8-A4DE-1126D6441342}"/>
                </a:ext>
              </a:extLst>
            </p:cNvPr>
            <p:cNvSpPr/>
            <p:nvPr/>
          </p:nvSpPr>
          <p:spPr bwMode="gray">
            <a:xfrm>
              <a:off x="5807072" y="1839514"/>
              <a:ext cx="1734288" cy="383868"/>
            </a:xfrm>
            <a:prstGeom prst="rect">
              <a:avLst/>
            </a:prstGeom>
            <a:solidFill>
              <a:schemeClr val="accent1">
                <a:lumMod val="40000"/>
                <a:lumOff val="60000"/>
              </a:schemeClr>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lang="en-US" altLang="ja-JP" sz="1100" b="1" dirty="0">
                  <a:latin typeface="+mn-ea"/>
                  <a:ea typeface="+mn-ea"/>
                </a:rPr>
                <a:t>Aries RFC</a:t>
              </a:r>
            </a:p>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100" b="1" i="0" u="none" strike="noStrike" kern="1200" cap="none" spc="0" normalizeH="0" baseline="0" noProof="0" dirty="0">
                  <a:ln>
                    <a:noFill/>
                  </a:ln>
                  <a:effectLst/>
                  <a:uLnTx/>
                  <a:uFillTx/>
                  <a:latin typeface="+mn-ea"/>
                  <a:ea typeface="+mn-ea"/>
                </a:rPr>
                <a:t>Issue Credential Protocol</a:t>
              </a:r>
            </a:p>
          </p:txBody>
        </p:sp>
      </p:grpSp>
      <p:grpSp>
        <p:nvGrpSpPr>
          <p:cNvPr id="11" name="グループ化 10">
            <a:extLst>
              <a:ext uri="{FF2B5EF4-FFF2-40B4-BE49-F238E27FC236}">
                <a16:creationId xmlns:a16="http://schemas.microsoft.com/office/drawing/2014/main" id="{D2F961B1-FF31-0B62-F04D-34051A7B9BA6}"/>
              </a:ext>
            </a:extLst>
          </p:cNvPr>
          <p:cNvGrpSpPr/>
          <p:nvPr/>
        </p:nvGrpSpPr>
        <p:grpSpPr>
          <a:xfrm>
            <a:off x="273049" y="3253793"/>
            <a:ext cx="9364059" cy="3144250"/>
            <a:chOff x="273049" y="3253793"/>
            <a:chExt cx="9364059" cy="3144250"/>
          </a:xfrm>
        </p:grpSpPr>
        <p:sp>
          <p:nvSpPr>
            <p:cNvPr id="7" name="正方形/長方形 6">
              <a:extLst>
                <a:ext uri="{FF2B5EF4-FFF2-40B4-BE49-F238E27FC236}">
                  <a16:creationId xmlns:a16="http://schemas.microsoft.com/office/drawing/2014/main" id="{23E1F003-EAE7-6E53-51D6-218501113492}"/>
                </a:ext>
              </a:extLst>
            </p:cNvPr>
            <p:cNvSpPr/>
            <p:nvPr/>
          </p:nvSpPr>
          <p:spPr bwMode="gray">
            <a:xfrm>
              <a:off x="273049" y="5100972"/>
              <a:ext cx="1365645" cy="619117"/>
            </a:xfrm>
            <a:prstGeom prst="rect">
              <a:avLst/>
            </a:prstGeom>
            <a:solidFill>
              <a:schemeClr val="accent1"/>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200" b="1" i="0" u="none" strike="noStrike" kern="1200" cap="none" spc="0" normalizeH="0" baseline="0" noProof="0" dirty="0">
                  <a:ln>
                    <a:noFill/>
                  </a:ln>
                  <a:solidFill>
                    <a:schemeClr val="bg1"/>
                  </a:solidFill>
                  <a:effectLst/>
                  <a:uLnTx/>
                  <a:uFillTx/>
                  <a:latin typeface="+mn-ea"/>
                  <a:ea typeface="+mn-ea"/>
                </a:rPr>
                <a:t>LDP-VC</a:t>
              </a:r>
            </a:p>
          </p:txBody>
        </p:sp>
        <p:sp>
          <p:nvSpPr>
            <p:cNvPr id="8" name="正方形/長方形 7">
              <a:extLst>
                <a:ext uri="{FF2B5EF4-FFF2-40B4-BE49-F238E27FC236}">
                  <a16:creationId xmlns:a16="http://schemas.microsoft.com/office/drawing/2014/main" id="{648E8B20-9FCC-72A3-B4E2-24A06F6B9051}"/>
                </a:ext>
              </a:extLst>
            </p:cNvPr>
            <p:cNvSpPr/>
            <p:nvPr/>
          </p:nvSpPr>
          <p:spPr bwMode="gray">
            <a:xfrm>
              <a:off x="273049" y="3774247"/>
              <a:ext cx="1365645" cy="589275"/>
            </a:xfrm>
            <a:prstGeom prst="rect">
              <a:avLst/>
            </a:prstGeom>
            <a:solidFill>
              <a:schemeClr val="accent1"/>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200" b="1" i="0" u="none" strike="noStrike" kern="1200" cap="none" spc="0" normalizeH="0" baseline="0" noProof="0" dirty="0">
                  <a:ln>
                    <a:noFill/>
                  </a:ln>
                  <a:solidFill>
                    <a:schemeClr val="bg1"/>
                  </a:solidFill>
                  <a:effectLst/>
                  <a:uLnTx/>
                  <a:uFillTx/>
                  <a:latin typeface="+mn-ea"/>
                  <a:ea typeface="+mn-ea"/>
                  <a:cs typeface="+mn-cs"/>
                </a:rPr>
                <a:t>JWT-VC</a:t>
              </a:r>
            </a:p>
          </p:txBody>
        </p:sp>
        <p:sp>
          <p:nvSpPr>
            <p:cNvPr id="10" name="正方形/長方形 9">
              <a:extLst>
                <a:ext uri="{FF2B5EF4-FFF2-40B4-BE49-F238E27FC236}">
                  <a16:creationId xmlns:a16="http://schemas.microsoft.com/office/drawing/2014/main" id="{C7A90BD9-DE5E-369A-19E0-D51D769F8BB0}"/>
                </a:ext>
              </a:extLst>
            </p:cNvPr>
            <p:cNvSpPr/>
            <p:nvPr/>
          </p:nvSpPr>
          <p:spPr bwMode="gray">
            <a:xfrm>
              <a:off x="273049" y="5778926"/>
              <a:ext cx="1365645" cy="619117"/>
            </a:xfrm>
            <a:prstGeom prst="rect">
              <a:avLst/>
            </a:prstGeom>
            <a:solidFill>
              <a:schemeClr val="accent1"/>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200" b="1" i="0" u="none" strike="noStrike" kern="1200" cap="none" spc="0" normalizeH="0" baseline="0" noProof="0" dirty="0">
                  <a:ln>
                    <a:noFill/>
                  </a:ln>
                  <a:solidFill>
                    <a:schemeClr val="bg1"/>
                  </a:solidFill>
                  <a:effectLst/>
                  <a:uLnTx/>
                  <a:uFillTx/>
                  <a:latin typeface="+mn-ea"/>
                  <a:ea typeface="+mn-ea"/>
                  <a:cs typeface="+mn-cs"/>
                </a:rPr>
                <a:t>AnonCreds</a:t>
              </a:r>
              <a:endParaRPr kumimoji="1" lang="ja-JP" altLang="en-US" sz="1200" b="1" i="0" u="none" strike="noStrike" kern="1200" cap="none" spc="0" normalizeH="0" baseline="0" noProof="0" dirty="0">
                <a:ln>
                  <a:noFill/>
                </a:ln>
                <a:solidFill>
                  <a:schemeClr val="bg1"/>
                </a:solidFill>
                <a:effectLst/>
                <a:uLnTx/>
                <a:uFillTx/>
                <a:latin typeface="+mn-ea"/>
                <a:ea typeface="+mn-ea"/>
                <a:cs typeface="+mn-cs"/>
              </a:endParaRPr>
            </a:p>
          </p:txBody>
        </p:sp>
        <p:sp>
          <p:nvSpPr>
            <p:cNvPr id="12" name="正方形/長方形 11">
              <a:extLst>
                <a:ext uri="{FF2B5EF4-FFF2-40B4-BE49-F238E27FC236}">
                  <a16:creationId xmlns:a16="http://schemas.microsoft.com/office/drawing/2014/main" id="{3464DFF1-9A88-5150-0629-88482E4E98DA}"/>
                </a:ext>
              </a:extLst>
            </p:cNvPr>
            <p:cNvSpPr/>
            <p:nvPr/>
          </p:nvSpPr>
          <p:spPr bwMode="gray">
            <a:xfrm>
              <a:off x="273049" y="4423017"/>
              <a:ext cx="1365645" cy="619117"/>
            </a:xfrm>
            <a:prstGeom prst="rect">
              <a:avLst/>
            </a:prstGeom>
            <a:solidFill>
              <a:schemeClr val="accent1"/>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200" b="1" dirty="0">
                  <a:solidFill>
                    <a:schemeClr val="bg1"/>
                  </a:solidFill>
                  <a:latin typeface="+mn-ea"/>
                  <a:ea typeface="+mn-ea"/>
                  <a:cs typeface="+mn-cs"/>
                </a:rPr>
                <a:t>SD-JWT VC</a:t>
              </a:r>
              <a:endParaRPr kumimoji="1" lang="ja-JP" altLang="en-US" sz="1200" b="1" i="0" u="none" strike="noStrike" kern="1200" cap="none" spc="0" normalizeH="0" baseline="0" noProof="0" dirty="0">
                <a:ln>
                  <a:noFill/>
                </a:ln>
                <a:solidFill>
                  <a:schemeClr val="bg1"/>
                </a:solidFill>
                <a:effectLst/>
                <a:uLnTx/>
                <a:uFillTx/>
                <a:latin typeface="+mn-ea"/>
                <a:ea typeface="+mn-ea"/>
                <a:cs typeface="+mn-cs"/>
              </a:endParaRPr>
            </a:p>
          </p:txBody>
        </p:sp>
        <p:sp>
          <p:nvSpPr>
            <p:cNvPr id="21" name="正方形/長方形 20">
              <a:extLst>
                <a:ext uri="{FF2B5EF4-FFF2-40B4-BE49-F238E27FC236}">
                  <a16:creationId xmlns:a16="http://schemas.microsoft.com/office/drawing/2014/main" id="{B9640756-F0FC-FF08-7536-821D7675ADD9}"/>
                </a:ext>
              </a:extLst>
            </p:cNvPr>
            <p:cNvSpPr/>
            <p:nvPr/>
          </p:nvSpPr>
          <p:spPr bwMode="gray">
            <a:xfrm>
              <a:off x="1727916" y="3253793"/>
              <a:ext cx="7905034" cy="208138"/>
            </a:xfrm>
            <a:prstGeom prst="rect">
              <a:avLst/>
            </a:prstGeom>
            <a:solidFill>
              <a:schemeClr val="tx2"/>
            </a:solidFill>
            <a:ln w="12700" algn="ctr">
              <a:solidFill>
                <a:schemeClr val="tx2"/>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lang="en-US" altLang="ja-JP" sz="1200" b="1" dirty="0">
                  <a:solidFill>
                    <a:schemeClr val="bg1"/>
                  </a:solidFill>
                  <a:latin typeface="+mn-ea"/>
                  <a:ea typeface="+mn-ea"/>
                </a:rPr>
                <a:t>UC</a:t>
              </a:r>
              <a:r>
                <a:rPr lang="ja-JP" altLang="en-US" sz="1200" b="1" dirty="0">
                  <a:solidFill>
                    <a:schemeClr val="bg1"/>
                  </a:solidFill>
                  <a:latin typeface="+mn-ea"/>
                  <a:ea typeface="+mn-ea"/>
                </a:rPr>
                <a:t>での活用</a:t>
              </a:r>
              <a:endParaRPr lang="en-US" altLang="ja-JP" sz="1200" b="1" dirty="0">
                <a:solidFill>
                  <a:schemeClr val="bg1"/>
                </a:solidFill>
                <a:latin typeface="+mn-ea"/>
                <a:ea typeface="+mn-ea"/>
              </a:endParaRPr>
            </a:p>
          </p:txBody>
        </p:sp>
        <p:sp>
          <p:nvSpPr>
            <p:cNvPr id="22" name="正方形/長方形 21">
              <a:extLst>
                <a:ext uri="{FF2B5EF4-FFF2-40B4-BE49-F238E27FC236}">
                  <a16:creationId xmlns:a16="http://schemas.microsoft.com/office/drawing/2014/main" id="{C037A4C9-5A8A-DE4B-D39C-54EE0EF6C62E}"/>
                </a:ext>
              </a:extLst>
            </p:cNvPr>
            <p:cNvSpPr/>
            <p:nvPr/>
          </p:nvSpPr>
          <p:spPr bwMode="gray">
            <a:xfrm>
              <a:off x="1727916" y="3516714"/>
              <a:ext cx="2570259" cy="208138"/>
            </a:xfrm>
            <a:prstGeom prst="rect">
              <a:avLst/>
            </a:prstGeom>
            <a:solidFill>
              <a:schemeClr val="tx2"/>
            </a:solidFill>
            <a:ln w="12700" algn="ctr">
              <a:solidFill>
                <a:schemeClr val="tx2"/>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lang="ja-JP" altLang="en-US" sz="1200" b="1" dirty="0">
                  <a:solidFill>
                    <a:schemeClr val="bg1"/>
                  </a:solidFill>
                  <a:latin typeface="+mn-ea"/>
                  <a:ea typeface="+mn-ea"/>
                </a:rPr>
                <a:t>選択的属性開示なし</a:t>
              </a:r>
              <a:endParaRPr lang="en-US" altLang="ja-JP" sz="1200" b="1" dirty="0">
                <a:solidFill>
                  <a:schemeClr val="bg1"/>
                </a:solidFill>
                <a:latin typeface="+mn-ea"/>
                <a:ea typeface="+mn-ea"/>
              </a:endParaRPr>
            </a:p>
          </p:txBody>
        </p:sp>
        <p:sp>
          <p:nvSpPr>
            <p:cNvPr id="23" name="正方形/長方形 22">
              <a:extLst>
                <a:ext uri="{FF2B5EF4-FFF2-40B4-BE49-F238E27FC236}">
                  <a16:creationId xmlns:a16="http://schemas.microsoft.com/office/drawing/2014/main" id="{051D03E0-5FBF-BE96-39BD-C55C03122394}"/>
                </a:ext>
              </a:extLst>
            </p:cNvPr>
            <p:cNvSpPr/>
            <p:nvPr/>
          </p:nvSpPr>
          <p:spPr bwMode="gray">
            <a:xfrm>
              <a:off x="4395303" y="3516714"/>
              <a:ext cx="2570259" cy="208138"/>
            </a:xfrm>
            <a:prstGeom prst="rect">
              <a:avLst/>
            </a:prstGeom>
            <a:solidFill>
              <a:schemeClr val="tx2"/>
            </a:solidFill>
            <a:ln w="12700" algn="ctr">
              <a:solidFill>
                <a:schemeClr val="tx2"/>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lang="ja-JP" altLang="en-US" sz="1200" b="1" dirty="0">
                  <a:solidFill>
                    <a:schemeClr val="bg1"/>
                  </a:solidFill>
                  <a:latin typeface="+mn-ea"/>
                  <a:ea typeface="+mn-ea"/>
                </a:rPr>
                <a:t>選択的属性開示（データ最小化）</a:t>
              </a:r>
              <a:endParaRPr lang="en-US" altLang="ja-JP" sz="1200" b="1" dirty="0">
                <a:solidFill>
                  <a:schemeClr val="bg1"/>
                </a:solidFill>
                <a:latin typeface="+mn-ea"/>
                <a:ea typeface="+mn-ea"/>
              </a:endParaRPr>
            </a:p>
          </p:txBody>
        </p:sp>
        <p:sp>
          <p:nvSpPr>
            <p:cNvPr id="25" name="正方形/長方形 24">
              <a:extLst>
                <a:ext uri="{FF2B5EF4-FFF2-40B4-BE49-F238E27FC236}">
                  <a16:creationId xmlns:a16="http://schemas.microsoft.com/office/drawing/2014/main" id="{5AEE314D-9F13-1EE8-D659-E72BBC60C5FF}"/>
                </a:ext>
              </a:extLst>
            </p:cNvPr>
            <p:cNvSpPr/>
            <p:nvPr/>
          </p:nvSpPr>
          <p:spPr bwMode="gray">
            <a:xfrm>
              <a:off x="7062691" y="3516714"/>
              <a:ext cx="2570259" cy="208138"/>
            </a:xfrm>
            <a:prstGeom prst="rect">
              <a:avLst/>
            </a:prstGeom>
            <a:solidFill>
              <a:schemeClr val="tx2"/>
            </a:solidFill>
            <a:ln w="12700" algn="ctr">
              <a:solidFill>
                <a:schemeClr val="tx2"/>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lang="ja-JP" altLang="en-US" sz="1200" b="1" dirty="0">
                  <a:solidFill>
                    <a:schemeClr val="bg1"/>
                  </a:solidFill>
                  <a:latin typeface="+mn-ea"/>
                  <a:ea typeface="+mn-ea"/>
                </a:rPr>
                <a:t>選択的属性開示（ゼロ知識証明等）</a:t>
              </a:r>
              <a:endParaRPr lang="en-US" altLang="ja-JP" sz="1200" b="1" dirty="0">
                <a:solidFill>
                  <a:schemeClr val="bg1"/>
                </a:solidFill>
                <a:latin typeface="+mn-ea"/>
                <a:ea typeface="+mn-ea"/>
              </a:endParaRPr>
            </a:p>
          </p:txBody>
        </p:sp>
        <p:sp>
          <p:nvSpPr>
            <p:cNvPr id="29" name="四角形: 角を丸くする 28">
              <a:extLst>
                <a:ext uri="{FF2B5EF4-FFF2-40B4-BE49-F238E27FC236}">
                  <a16:creationId xmlns:a16="http://schemas.microsoft.com/office/drawing/2014/main" id="{377E7927-28B9-2858-DE39-5DA50AC9FF52}"/>
                </a:ext>
              </a:extLst>
            </p:cNvPr>
            <p:cNvSpPr/>
            <p:nvPr/>
          </p:nvSpPr>
          <p:spPr>
            <a:xfrm>
              <a:off x="1727916" y="3774247"/>
              <a:ext cx="2570259" cy="589275"/>
            </a:xfrm>
            <a:prstGeom prst="roundRect">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endParaRPr kumimoji="1" lang="ja-JP" altLang="en-US" dirty="0">
                <a:latin typeface="+mn-ea"/>
              </a:endParaRPr>
            </a:p>
          </p:txBody>
        </p:sp>
        <p:sp>
          <p:nvSpPr>
            <p:cNvPr id="30" name="四角形: 角を丸くする 29">
              <a:extLst>
                <a:ext uri="{FF2B5EF4-FFF2-40B4-BE49-F238E27FC236}">
                  <a16:creationId xmlns:a16="http://schemas.microsoft.com/office/drawing/2014/main" id="{17A53B35-C656-C707-6B82-CA329E48CA4D}"/>
                </a:ext>
              </a:extLst>
            </p:cNvPr>
            <p:cNvSpPr/>
            <p:nvPr/>
          </p:nvSpPr>
          <p:spPr>
            <a:xfrm>
              <a:off x="1727916" y="4420416"/>
              <a:ext cx="2570259" cy="619117"/>
            </a:xfrm>
            <a:prstGeom prst="roundRect">
              <a:avLst/>
            </a:prstGeom>
            <a:solidFill>
              <a:schemeClr val="bg1">
                <a:lumMod val="85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dirty="0">
                  <a:latin typeface="+mn-ea"/>
                </a:rPr>
                <a:t>ー</a:t>
              </a:r>
              <a:endParaRPr kumimoji="1" lang="ja-JP" altLang="en-US" dirty="0">
                <a:latin typeface="+mn-ea"/>
              </a:endParaRPr>
            </a:p>
          </p:txBody>
        </p:sp>
        <p:sp>
          <p:nvSpPr>
            <p:cNvPr id="31" name="四角形: 角を丸くする 30">
              <a:extLst>
                <a:ext uri="{FF2B5EF4-FFF2-40B4-BE49-F238E27FC236}">
                  <a16:creationId xmlns:a16="http://schemas.microsoft.com/office/drawing/2014/main" id="{ECB52715-2828-8C96-49BB-1FC6AF1D26C7}"/>
                </a:ext>
              </a:extLst>
            </p:cNvPr>
            <p:cNvSpPr/>
            <p:nvPr/>
          </p:nvSpPr>
          <p:spPr>
            <a:xfrm>
              <a:off x="4403893" y="4420416"/>
              <a:ext cx="2561669" cy="619117"/>
            </a:xfrm>
            <a:prstGeom prst="roundRect">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endParaRPr kumimoji="1" lang="ja-JP" altLang="en-US" dirty="0">
                <a:latin typeface="+mn-ea"/>
              </a:endParaRPr>
            </a:p>
          </p:txBody>
        </p:sp>
        <p:sp>
          <p:nvSpPr>
            <p:cNvPr id="32" name="四角形: 角を丸くする 31">
              <a:extLst>
                <a:ext uri="{FF2B5EF4-FFF2-40B4-BE49-F238E27FC236}">
                  <a16:creationId xmlns:a16="http://schemas.microsoft.com/office/drawing/2014/main" id="{553385E3-5DD2-89A7-6CCE-D771A2D5E95B}"/>
                </a:ext>
              </a:extLst>
            </p:cNvPr>
            <p:cNvSpPr/>
            <p:nvPr/>
          </p:nvSpPr>
          <p:spPr>
            <a:xfrm>
              <a:off x="4395303" y="5095769"/>
              <a:ext cx="2570259" cy="619117"/>
            </a:xfrm>
            <a:prstGeom prst="roundRect">
              <a:avLst/>
            </a:prstGeom>
            <a:solidFill>
              <a:schemeClr val="bg1">
                <a:lumMod val="85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dirty="0">
                  <a:latin typeface="+mn-ea"/>
                </a:rPr>
                <a:t>ー</a:t>
              </a:r>
            </a:p>
          </p:txBody>
        </p:sp>
        <p:sp>
          <p:nvSpPr>
            <p:cNvPr id="33" name="四角形: 角を丸くする 32">
              <a:extLst>
                <a:ext uri="{FF2B5EF4-FFF2-40B4-BE49-F238E27FC236}">
                  <a16:creationId xmlns:a16="http://schemas.microsoft.com/office/drawing/2014/main" id="{AEC1523F-6D76-3A0B-5FE2-DFA76E7110A5}"/>
                </a:ext>
              </a:extLst>
            </p:cNvPr>
            <p:cNvSpPr/>
            <p:nvPr/>
          </p:nvSpPr>
          <p:spPr>
            <a:xfrm>
              <a:off x="1727916" y="5095769"/>
              <a:ext cx="2570259" cy="619117"/>
            </a:xfrm>
            <a:prstGeom prst="roundRect">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endParaRPr kumimoji="1" lang="ja-JP" altLang="en-US" dirty="0">
                <a:latin typeface="+mn-ea"/>
              </a:endParaRPr>
            </a:p>
          </p:txBody>
        </p:sp>
        <p:sp>
          <p:nvSpPr>
            <p:cNvPr id="34" name="四角形: 角を丸くする 33">
              <a:extLst>
                <a:ext uri="{FF2B5EF4-FFF2-40B4-BE49-F238E27FC236}">
                  <a16:creationId xmlns:a16="http://schemas.microsoft.com/office/drawing/2014/main" id="{4ED75283-B40E-216F-7730-9DA689D27B1D}"/>
                </a:ext>
              </a:extLst>
            </p:cNvPr>
            <p:cNvSpPr/>
            <p:nvPr/>
          </p:nvSpPr>
          <p:spPr>
            <a:xfrm>
              <a:off x="7009376" y="5095769"/>
              <a:ext cx="2622953" cy="619117"/>
            </a:xfrm>
            <a:prstGeom prst="roundRect">
              <a:avLst/>
            </a:prstGeom>
            <a:solidFill>
              <a:schemeClr val="bg1">
                <a:lumMod val="85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dirty="0">
                  <a:latin typeface="+mn-ea"/>
                </a:rPr>
                <a:t>ー</a:t>
              </a:r>
            </a:p>
          </p:txBody>
        </p:sp>
        <p:sp>
          <p:nvSpPr>
            <p:cNvPr id="35" name="四角形: 角を丸くする 34">
              <a:extLst>
                <a:ext uri="{FF2B5EF4-FFF2-40B4-BE49-F238E27FC236}">
                  <a16:creationId xmlns:a16="http://schemas.microsoft.com/office/drawing/2014/main" id="{AD5549BF-6EAD-5023-BAE4-C9F5EF0D0466}"/>
                </a:ext>
              </a:extLst>
            </p:cNvPr>
            <p:cNvSpPr/>
            <p:nvPr/>
          </p:nvSpPr>
          <p:spPr>
            <a:xfrm>
              <a:off x="4395303" y="5778926"/>
              <a:ext cx="2570259" cy="619117"/>
            </a:xfrm>
            <a:prstGeom prst="roundRect">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dirty="0">
                  <a:latin typeface="+mn-ea"/>
                </a:rPr>
                <a:t>ー</a:t>
              </a:r>
            </a:p>
          </p:txBody>
        </p:sp>
        <p:sp>
          <p:nvSpPr>
            <p:cNvPr id="36" name="四角形: 角を丸くする 35">
              <a:extLst>
                <a:ext uri="{FF2B5EF4-FFF2-40B4-BE49-F238E27FC236}">
                  <a16:creationId xmlns:a16="http://schemas.microsoft.com/office/drawing/2014/main" id="{C3EA96F9-2450-7850-360B-AC144D8FB486}"/>
                </a:ext>
              </a:extLst>
            </p:cNvPr>
            <p:cNvSpPr/>
            <p:nvPr/>
          </p:nvSpPr>
          <p:spPr>
            <a:xfrm>
              <a:off x="1727917" y="5778926"/>
              <a:ext cx="2545504" cy="619117"/>
            </a:xfrm>
            <a:prstGeom prst="roundRect">
              <a:avLst/>
            </a:prstGeom>
            <a:solidFill>
              <a:schemeClr val="bg1">
                <a:lumMod val="85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dirty="0">
                  <a:latin typeface="+mn-ea"/>
                </a:rPr>
                <a:t>ー</a:t>
              </a:r>
            </a:p>
          </p:txBody>
        </p:sp>
        <p:sp>
          <p:nvSpPr>
            <p:cNvPr id="37" name="四角形: 角を丸くする 36">
              <a:extLst>
                <a:ext uri="{FF2B5EF4-FFF2-40B4-BE49-F238E27FC236}">
                  <a16:creationId xmlns:a16="http://schemas.microsoft.com/office/drawing/2014/main" id="{73D08C7D-2141-B6DE-A8C0-F9F7CCDB1DF9}"/>
                </a:ext>
              </a:extLst>
            </p:cNvPr>
            <p:cNvSpPr/>
            <p:nvPr/>
          </p:nvSpPr>
          <p:spPr>
            <a:xfrm>
              <a:off x="7009376" y="5778926"/>
              <a:ext cx="2622953" cy="619117"/>
            </a:xfrm>
            <a:prstGeom prst="roundRect">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endParaRPr kumimoji="1" lang="ja-JP" altLang="en-US" dirty="0">
                <a:latin typeface="+mn-ea"/>
              </a:endParaRPr>
            </a:p>
          </p:txBody>
        </p:sp>
        <p:sp>
          <p:nvSpPr>
            <p:cNvPr id="4" name="正方形/長方形 3">
              <a:extLst>
                <a:ext uri="{FF2B5EF4-FFF2-40B4-BE49-F238E27FC236}">
                  <a16:creationId xmlns:a16="http://schemas.microsoft.com/office/drawing/2014/main" id="{74A81322-49FC-6E9A-CE5C-614F0C4B290C}"/>
                </a:ext>
              </a:extLst>
            </p:cNvPr>
            <p:cNvSpPr/>
            <p:nvPr/>
          </p:nvSpPr>
          <p:spPr>
            <a:xfrm>
              <a:off x="2078479" y="3919883"/>
              <a:ext cx="1878875" cy="155040"/>
            </a:xfrm>
            <a:prstGeom prst="rect">
              <a:avLst/>
            </a:prstGeom>
            <a:solidFill>
              <a:schemeClr val="accent1">
                <a:lumMod val="20000"/>
                <a:lumOff val="80000"/>
              </a:schemeClr>
            </a:solidFill>
            <a:ln w="12700">
              <a:solidFill>
                <a:schemeClr val="accent1">
                  <a:lumMod val="20000"/>
                  <a:lumOff val="8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latin typeface="+mn-ea"/>
                </a:rPr>
                <a:t>01. DataSign</a:t>
              </a:r>
              <a:endParaRPr kumimoji="1" lang="ja-JP" altLang="en-US" sz="1050" dirty="0">
                <a:latin typeface="+mn-ea"/>
              </a:endParaRPr>
            </a:p>
          </p:txBody>
        </p:sp>
        <p:sp>
          <p:nvSpPr>
            <p:cNvPr id="5" name="正方形/長方形 4">
              <a:extLst>
                <a:ext uri="{FF2B5EF4-FFF2-40B4-BE49-F238E27FC236}">
                  <a16:creationId xmlns:a16="http://schemas.microsoft.com/office/drawing/2014/main" id="{36CBA83B-FD33-F2CA-4BF2-F31328F14E44}"/>
                </a:ext>
              </a:extLst>
            </p:cNvPr>
            <p:cNvSpPr/>
            <p:nvPr/>
          </p:nvSpPr>
          <p:spPr>
            <a:xfrm>
              <a:off x="4763318" y="4469548"/>
              <a:ext cx="1878583" cy="155040"/>
            </a:xfrm>
            <a:prstGeom prst="rect">
              <a:avLst/>
            </a:prstGeom>
            <a:solidFill>
              <a:schemeClr val="accent1">
                <a:lumMod val="20000"/>
                <a:lumOff val="80000"/>
              </a:schemeClr>
            </a:solidFill>
            <a:ln w="12700">
              <a:solidFill>
                <a:schemeClr val="accent1">
                  <a:lumMod val="20000"/>
                  <a:lumOff val="8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latin typeface="+mn-ea"/>
                </a:rPr>
                <a:t>01. DataSign</a:t>
              </a:r>
              <a:endParaRPr kumimoji="1" lang="ja-JP" altLang="en-US" sz="1050" dirty="0">
                <a:latin typeface="+mn-ea"/>
              </a:endParaRPr>
            </a:p>
          </p:txBody>
        </p:sp>
        <p:sp>
          <p:nvSpPr>
            <p:cNvPr id="13" name="正方形/長方形 12">
              <a:extLst>
                <a:ext uri="{FF2B5EF4-FFF2-40B4-BE49-F238E27FC236}">
                  <a16:creationId xmlns:a16="http://schemas.microsoft.com/office/drawing/2014/main" id="{BAA462CF-9B84-9BAB-7FF9-198F1F4DDFD1}"/>
                </a:ext>
              </a:extLst>
            </p:cNvPr>
            <p:cNvSpPr/>
            <p:nvPr/>
          </p:nvSpPr>
          <p:spPr>
            <a:xfrm>
              <a:off x="2075733" y="5226786"/>
              <a:ext cx="1878583" cy="155040"/>
            </a:xfrm>
            <a:prstGeom prst="rect">
              <a:avLst/>
            </a:prstGeom>
            <a:solidFill>
              <a:schemeClr val="bg1">
                <a:lumMod val="85000"/>
              </a:schemeClr>
            </a:solidFill>
            <a:ln w="12700">
              <a:solidFill>
                <a:schemeClr val="bg1">
                  <a:lumMod val="8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latin typeface="+mn-ea"/>
                </a:rPr>
                <a:t>05. PitPa</a:t>
              </a:r>
              <a:endParaRPr lang="ja-JP" altLang="en-US" sz="1050" dirty="0">
                <a:latin typeface="+mn-ea"/>
              </a:endParaRPr>
            </a:p>
          </p:txBody>
        </p:sp>
        <p:sp>
          <p:nvSpPr>
            <p:cNvPr id="14" name="正方形/長方形 13">
              <a:extLst>
                <a:ext uri="{FF2B5EF4-FFF2-40B4-BE49-F238E27FC236}">
                  <a16:creationId xmlns:a16="http://schemas.microsoft.com/office/drawing/2014/main" id="{3CFC6221-D8E6-66C6-843A-FA6E8B17F7E0}"/>
                </a:ext>
              </a:extLst>
            </p:cNvPr>
            <p:cNvSpPr/>
            <p:nvPr/>
          </p:nvSpPr>
          <p:spPr>
            <a:xfrm>
              <a:off x="2078479" y="5438233"/>
              <a:ext cx="1878875" cy="155040"/>
            </a:xfrm>
            <a:prstGeom prst="rect">
              <a:avLst/>
            </a:prstGeom>
            <a:solidFill>
              <a:schemeClr val="accent1">
                <a:lumMod val="20000"/>
                <a:lumOff val="80000"/>
              </a:schemeClr>
            </a:solidFill>
            <a:ln w="12700">
              <a:solidFill>
                <a:schemeClr val="accent1">
                  <a:lumMod val="20000"/>
                  <a:lumOff val="8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latin typeface="+mn-ea"/>
                </a:rPr>
                <a:t>07.</a:t>
              </a:r>
              <a:r>
                <a:rPr lang="ja-JP" altLang="en-US" sz="1050" dirty="0">
                  <a:latin typeface="+mn-ea"/>
                </a:rPr>
                <a:t> </a:t>
              </a:r>
              <a:r>
                <a:rPr lang="en-US" altLang="ja-JP" sz="1050" dirty="0">
                  <a:latin typeface="+mn-ea"/>
                </a:rPr>
                <a:t>SBI HD</a:t>
              </a:r>
              <a:endParaRPr kumimoji="1" lang="ja-JP" altLang="en-US" sz="1050" dirty="0">
                <a:latin typeface="+mn-ea"/>
              </a:endParaRPr>
            </a:p>
          </p:txBody>
        </p:sp>
        <p:sp>
          <p:nvSpPr>
            <p:cNvPr id="16" name="正方形/長方形 15">
              <a:extLst>
                <a:ext uri="{FF2B5EF4-FFF2-40B4-BE49-F238E27FC236}">
                  <a16:creationId xmlns:a16="http://schemas.microsoft.com/office/drawing/2014/main" id="{4A08238D-E836-5B25-0648-34CF1E2190FA}"/>
                </a:ext>
              </a:extLst>
            </p:cNvPr>
            <p:cNvSpPr/>
            <p:nvPr/>
          </p:nvSpPr>
          <p:spPr>
            <a:xfrm>
              <a:off x="4763318" y="4839164"/>
              <a:ext cx="1878875" cy="155040"/>
            </a:xfrm>
            <a:prstGeom prst="rect">
              <a:avLst/>
            </a:prstGeom>
            <a:solidFill>
              <a:schemeClr val="accent1">
                <a:lumMod val="20000"/>
                <a:lumOff val="80000"/>
              </a:schemeClr>
            </a:solidFill>
            <a:ln w="12700">
              <a:solidFill>
                <a:schemeClr val="accent1">
                  <a:lumMod val="20000"/>
                  <a:lumOff val="8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latin typeface="+mn-ea"/>
                </a:rPr>
                <a:t>10. </a:t>
              </a:r>
              <a:r>
                <a:rPr lang="ja-JP" altLang="en-US" sz="1050" dirty="0">
                  <a:latin typeface="+mn-ea"/>
                </a:rPr>
                <a:t>電通総研</a:t>
              </a:r>
              <a:endParaRPr kumimoji="1" lang="ja-JP" altLang="en-US" sz="1050" dirty="0">
                <a:latin typeface="+mn-ea"/>
              </a:endParaRPr>
            </a:p>
          </p:txBody>
        </p:sp>
        <p:sp>
          <p:nvSpPr>
            <p:cNvPr id="17" name="正方形/長方形 16">
              <a:extLst>
                <a:ext uri="{FF2B5EF4-FFF2-40B4-BE49-F238E27FC236}">
                  <a16:creationId xmlns:a16="http://schemas.microsoft.com/office/drawing/2014/main" id="{E3A9FED5-0DFE-6A4F-32F0-FC14F93B497D}"/>
                </a:ext>
              </a:extLst>
            </p:cNvPr>
            <p:cNvSpPr/>
            <p:nvPr/>
          </p:nvSpPr>
          <p:spPr>
            <a:xfrm>
              <a:off x="2078479" y="4107019"/>
              <a:ext cx="1878875" cy="155040"/>
            </a:xfrm>
            <a:prstGeom prst="rect">
              <a:avLst/>
            </a:prstGeom>
            <a:solidFill>
              <a:schemeClr val="accent1">
                <a:lumMod val="20000"/>
                <a:lumOff val="80000"/>
              </a:schemeClr>
            </a:solidFill>
            <a:ln w="12700">
              <a:solidFill>
                <a:schemeClr val="accent1">
                  <a:lumMod val="20000"/>
                  <a:lumOff val="8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latin typeface="+mn-ea"/>
                </a:rPr>
                <a:t>12. OP CIP</a:t>
              </a:r>
              <a:endParaRPr kumimoji="1" lang="ja-JP" altLang="en-US" sz="1050" dirty="0">
                <a:latin typeface="+mn-ea"/>
              </a:endParaRPr>
            </a:p>
          </p:txBody>
        </p:sp>
        <p:sp>
          <p:nvSpPr>
            <p:cNvPr id="56" name="正方形/長方形 55">
              <a:extLst>
                <a:ext uri="{FF2B5EF4-FFF2-40B4-BE49-F238E27FC236}">
                  <a16:creationId xmlns:a16="http://schemas.microsoft.com/office/drawing/2014/main" id="{5E70E082-614C-6BCD-04FC-B06CE1A762AF}"/>
                </a:ext>
              </a:extLst>
            </p:cNvPr>
            <p:cNvSpPr/>
            <p:nvPr/>
          </p:nvSpPr>
          <p:spPr>
            <a:xfrm>
              <a:off x="7408528" y="6114009"/>
              <a:ext cx="1878583" cy="155040"/>
            </a:xfrm>
            <a:prstGeom prst="rect">
              <a:avLst/>
            </a:prstGeom>
            <a:solidFill>
              <a:schemeClr val="accent1">
                <a:lumMod val="20000"/>
                <a:lumOff val="80000"/>
              </a:schemeClr>
            </a:solidFill>
            <a:ln w="12700">
              <a:solidFill>
                <a:schemeClr val="accent1">
                  <a:lumMod val="20000"/>
                  <a:lumOff val="8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latin typeface="+mn-ea"/>
                </a:rPr>
                <a:t>09. ORPHE</a:t>
              </a:r>
              <a:endParaRPr kumimoji="1" lang="ja-JP" altLang="en-US" sz="1050" dirty="0">
                <a:latin typeface="+mn-ea"/>
              </a:endParaRPr>
            </a:p>
          </p:txBody>
        </p:sp>
        <p:sp>
          <p:nvSpPr>
            <p:cNvPr id="58" name="四角形: 角を丸くする 57">
              <a:extLst>
                <a:ext uri="{FF2B5EF4-FFF2-40B4-BE49-F238E27FC236}">
                  <a16:creationId xmlns:a16="http://schemas.microsoft.com/office/drawing/2014/main" id="{BB5DA270-A62D-AB60-5330-DFB613E5D43B}"/>
                </a:ext>
              </a:extLst>
            </p:cNvPr>
            <p:cNvSpPr/>
            <p:nvPr/>
          </p:nvSpPr>
          <p:spPr>
            <a:xfrm>
              <a:off x="7014155" y="4428191"/>
              <a:ext cx="2622953" cy="619117"/>
            </a:xfrm>
            <a:prstGeom prst="roundRect">
              <a:avLst/>
            </a:prstGeom>
            <a:solidFill>
              <a:schemeClr val="bg1">
                <a:lumMod val="85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dirty="0">
                  <a:latin typeface="+mn-ea"/>
                </a:rPr>
                <a:t>ー</a:t>
              </a:r>
            </a:p>
          </p:txBody>
        </p:sp>
        <p:sp>
          <p:nvSpPr>
            <p:cNvPr id="40" name="正方形/長方形 39">
              <a:extLst>
                <a:ext uri="{FF2B5EF4-FFF2-40B4-BE49-F238E27FC236}">
                  <a16:creationId xmlns:a16="http://schemas.microsoft.com/office/drawing/2014/main" id="{086FD3E5-5499-7C94-A3F0-1D7CD2FFC61E}"/>
                </a:ext>
              </a:extLst>
            </p:cNvPr>
            <p:cNvSpPr/>
            <p:nvPr/>
          </p:nvSpPr>
          <p:spPr>
            <a:xfrm>
              <a:off x="4771908" y="4653454"/>
              <a:ext cx="1878875" cy="155040"/>
            </a:xfrm>
            <a:prstGeom prst="rect">
              <a:avLst/>
            </a:prstGeom>
            <a:solidFill>
              <a:schemeClr val="accent1">
                <a:lumMod val="20000"/>
                <a:lumOff val="80000"/>
              </a:schemeClr>
            </a:solidFill>
            <a:ln w="12700">
              <a:solidFill>
                <a:schemeClr val="accent1">
                  <a:lumMod val="20000"/>
                  <a:lumOff val="8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latin typeface="+mn-ea"/>
                </a:rPr>
                <a:t>02. DNP</a:t>
              </a:r>
              <a:endParaRPr kumimoji="1" lang="ja-JP" altLang="en-US" sz="1050" dirty="0">
                <a:latin typeface="+mn-ea"/>
              </a:endParaRPr>
            </a:p>
          </p:txBody>
        </p:sp>
        <p:sp>
          <p:nvSpPr>
            <p:cNvPr id="72" name="四角形: 角を丸くする 71">
              <a:extLst>
                <a:ext uri="{FF2B5EF4-FFF2-40B4-BE49-F238E27FC236}">
                  <a16:creationId xmlns:a16="http://schemas.microsoft.com/office/drawing/2014/main" id="{7DA0E53B-5227-FFA8-CD9F-30805AE57265}"/>
                </a:ext>
              </a:extLst>
            </p:cNvPr>
            <p:cNvSpPr/>
            <p:nvPr/>
          </p:nvSpPr>
          <p:spPr>
            <a:xfrm>
              <a:off x="7014155" y="3763134"/>
              <a:ext cx="2622953" cy="619117"/>
            </a:xfrm>
            <a:prstGeom prst="roundRect">
              <a:avLst/>
            </a:prstGeom>
            <a:solidFill>
              <a:schemeClr val="bg1">
                <a:lumMod val="85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dirty="0">
                  <a:latin typeface="+mn-ea"/>
                </a:rPr>
                <a:t>ー</a:t>
              </a:r>
            </a:p>
          </p:txBody>
        </p:sp>
        <p:sp>
          <p:nvSpPr>
            <p:cNvPr id="79" name="四角形: 角を丸くする 78">
              <a:extLst>
                <a:ext uri="{FF2B5EF4-FFF2-40B4-BE49-F238E27FC236}">
                  <a16:creationId xmlns:a16="http://schemas.microsoft.com/office/drawing/2014/main" id="{738ACA08-DE4D-D29D-2CD9-893510A3A3DE}"/>
                </a:ext>
              </a:extLst>
            </p:cNvPr>
            <p:cNvSpPr/>
            <p:nvPr/>
          </p:nvSpPr>
          <p:spPr>
            <a:xfrm>
              <a:off x="4403893" y="3763134"/>
              <a:ext cx="2570259" cy="619117"/>
            </a:xfrm>
            <a:prstGeom prst="roundRect">
              <a:avLst/>
            </a:prstGeom>
            <a:solidFill>
              <a:schemeClr val="bg1">
                <a:lumMod val="85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dirty="0">
                  <a:latin typeface="+mn-ea"/>
                </a:rPr>
                <a:t>ー</a:t>
              </a:r>
            </a:p>
          </p:txBody>
        </p:sp>
        <p:sp>
          <p:nvSpPr>
            <p:cNvPr id="3" name="正方形/長方形 2">
              <a:extLst>
                <a:ext uri="{FF2B5EF4-FFF2-40B4-BE49-F238E27FC236}">
                  <a16:creationId xmlns:a16="http://schemas.microsoft.com/office/drawing/2014/main" id="{C81E8477-D27B-E9F0-9517-3A7BC89DFB0B}"/>
                </a:ext>
              </a:extLst>
            </p:cNvPr>
            <p:cNvSpPr/>
            <p:nvPr/>
          </p:nvSpPr>
          <p:spPr>
            <a:xfrm>
              <a:off x="7408527" y="5908733"/>
              <a:ext cx="1878583" cy="155040"/>
            </a:xfrm>
            <a:prstGeom prst="rect">
              <a:avLst/>
            </a:prstGeom>
            <a:solidFill>
              <a:schemeClr val="accent1">
                <a:lumMod val="20000"/>
                <a:lumOff val="80000"/>
              </a:schemeClr>
            </a:solidFill>
            <a:ln w="12700">
              <a:solidFill>
                <a:schemeClr val="accent1">
                  <a:lumMod val="20000"/>
                  <a:lumOff val="8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latin typeface="+mn-ea"/>
                </a:rPr>
                <a:t>02. DNP</a:t>
              </a:r>
              <a:endParaRPr kumimoji="1" lang="ja-JP" altLang="en-US" sz="1050" dirty="0">
                <a:latin typeface="+mn-ea"/>
              </a:endParaRPr>
            </a:p>
          </p:txBody>
        </p:sp>
      </p:grpSp>
      <p:sp>
        <p:nvSpPr>
          <p:cNvPr id="81" name="正方形/長方形 80">
            <a:extLst>
              <a:ext uri="{FF2B5EF4-FFF2-40B4-BE49-F238E27FC236}">
                <a16:creationId xmlns:a16="http://schemas.microsoft.com/office/drawing/2014/main" id="{AD6D8229-7E09-DEFA-2240-4925FFF83B6E}"/>
              </a:ext>
            </a:extLst>
          </p:cNvPr>
          <p:cNvSpPr/>
          <p:nvPr/>
        </p:nvSpPr>
        <p:spPr>
          <a:xfrm>
            <a:off x="285229" y="908050"/>
            <a:ext cx="3587739" cy="286205"/>
          </a:xfrm>
          <a:prstGeom prst="rect">
            <a:avLst/>
          </a:prstGeom>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marL="285750" indent="-285750">
              <a:buFont typeface="Wingdings" panose="05000000000000000000" pitchFamily="2" charset="2"/>
              <a:buChar char="n"/>
            </a:pPr>
            <a:r>
              <a:rPr kumimoji="1" lang="en-US" altLang="ja-JP" sz="1600" b="1" dirty="0">
                <a:solidFill>
                  <a:schemeClr val="accent1"/>
                </a:solidFill>
                <a:latin typeface="+mn-ea"/>
              </a:rPr>
              <a:t>Credential Format</a:t>
            </a:r>
            <a:endParaRPr kumimoji="1" lang="ja-JP" altLang="en-US" sz="1600" b="1" dirty="0">
              <a:solidFill>
                <a:schemeClr val="accent1"/>
              </a:solidFill>
              <a:latin typeface="+mn-ea"/>
            </a:endParaRPr>
          </a:p>
        </p:txBody>
      </p:sp>
      <p:sp>
        <p:nvSpPr>
          <p:cNvPr id="82" name="正方形/長方形 81">
            <a:extLst>
              <a:ext uri="{FF2B5EF4-FFF2-40B4-BE49-F238E27FC236}">
                <a16:creationId xmlns:a16="http://schemas.microsoft.com/office/drawing/2014/main" id="{9C66D419-49AB-ABD0-4AD2-E6CDC93872AB}"/>
              </a:ext>
            </a:extLst>
          </p:cNvPr>
          <p:cNvSpPr/>
          <p:nvPr/>
        </p:nvSpPr>
        <p:spPr>
          <a:xfrm>
            <a:off x="285229" y="2956495"/>
            <a:ext cx="3587739" cy="286205"/>
          </a:xfrm>
          <a:prstGeom prst="rect">
            <a:avLst/>
          </a:prstGeom>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marL="285750" indent="-285750">
              <a:buFont typeface="Wingdings" panose="05000000000000000000" pitchFamily="2" charset="2"/>
              <a:buChar char="n"/>
            </a:pPr>
            <a:r>
              <a:rPr kumimoji="1" lang="en-US" altLang="ja-JP" sz="1600" b="1" dirty="0">
                <a:solidFill>
                  <a:schemeClr val="accent1"/>
                </a:solidFill>
                <a:latin typeface="+mn-ea"/>
              </a:rPr>
              <a:t>Credential Proofing / Selective Disclosure (ZKP)</a:t>
            </a:r>
          </a:p>
        </p:txBody>
      </p:sp>
    </p:spTree>
    <p:extLst>
      <p:ext uri="{BB962C8B-B14F-4D97-AF65-F5344CB8AC3E}">
        <p14:creationId xmlns:p14="http://schemas.microsoft.com/office/powerpoint/2010/main" val="26699930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2F5DD534-2929-8215-4358-BE917FA2425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2" imgH="623" progId="TCLayout.ActiveDocument.1">
                  <p:embed/>
                </p:oleObj>
              </mc:Choice>
              <mc:Fallback>
                <p:oleObj name="think-cell スライド" r:id="rId3" imgW="622" imgH="623" progId="TCLayout.ActiveDocument.1">
                  <p:embed/>
                  <p:pic>
                    <p:nvPicPr>
                      <p:cNvPr id="7" name="think-cell data - do not delete" hidden="1">
                        <a:extLst>
                          <a:ext uri="{FF2B5EF4-FFF2-40B4-BE49-F238E27FC236}">
                            <a16:creationId xmlns:a16="http://schemas.microsoft.com/office/drawing/2014/main" id="{2F5DD534-2929-8215-4358-BE917FA2425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9AE16FAF-8897-3668-B467-4294394554AD}"/>
              </a:ext>
            </a:extLst>
          </p:cNvPr>
          <p:cNvSpPr>
            <a:spLocks noGrp="1"/>
          </p:cNvSpPr>
          <p:nvPr>
            <p:ph type="title"/>
          </p:nvPr>
        </p:nvSpPr>
        <p:spPr/>
        <p:txBody>
          <a:bodyPr vert="horz"/>
          <a:lstStyle/>
          <a:p>
            <a:r>
              <a:rPr kumimoji="1" lang="en-US" altLang="ja-JP" dirty="0">
                <a:latin typeface="+mn-ea"/>
                <a:ea typeface="+mn-ea"/>
              </a:rPr>
              <a:t>5.2.2. </a:t>
            </a:r>
            <a:r>
              <a:rPr kumimoji="1" lang="ja-JP" altLang="en-US" dirty="0">
                <a:latin typeface="+mn-ea"/>
                <a:ea typeface="+mn-ea"/>
              </a:rPr>
              <a:t>実装規格・アーキテクチャ</a:t>
            </a:r>
            <a:r>
              <a:rPr kumimoji="1" lang="en-US" altLang="ja-JP" sz="1400" dirty="0">
                <a:latin typeface="+mn-ea"/>
                <a:ea typeface="+mn-ea"/>
              </a:rPr>
              <a:t>‐Agent Layer :</a:t>
            </a:r>
            <a:r>
              <a:rPr kumimoji="1" lang="ja-JP" altLang="en-US" sz="1400" dirty="0">
                <a:latin typeface="+mn-ea"/>
                <a:ea typeface="+mn-ea"/>
              </a:rPr>
              <a:t>通信プロトコル・</a:t>
            </a:r>
            <a:r>
              <a:rPr kumimoji="1" lang="en-US" altLang="ja-JP" sz="1400" dirty="0">
                <a:latin typeface="+mn-ea"/>
                <a:ea typeface="+mn-ea"/>
              </a:rPr>
              <a:t>I/F</a:t>
            </a:r>
            <a:endParaRPr kumimoji="1" lang="ja-JP" altLang="en-US" dirty="0">
              <a:latin typeface="+mn-ea"/>
              <a:ea typeface="+mn-ea"/>
            </a:endParaRPr>
          </a:p>
        </p:txBody>
      </p:sp>
      <p:sp>
        <p:nvSpPr>
          <p:cNvPr id="6" name="テキスト プレースホルダー 2">
            <a:extLst>
              <a:ext uri="{FF2B5EF4-FFF2-40B4-BE49-F238E27FC236}">
                <a16:creationId xmlns:a16="http://schemas.microsoft.com/office/drawing/2014/main" id="{C6CEAE0D-7174-22A5-BC6B-29055FD71607}"/>
              </a:ext>
            </a:extLst>
          </p:cNvPr>
          <p:cNvSpPr>
            <a:spLocks noGrp="1"/>
          </p:cNvSpPr>
          <p:nvPr>
            <p:ph type="body" sz="quarter" idx="10"/>
          </p:nvPr>
        </p:nvSpPr>
        <p:spPr>
          <a:xfrm>
            <a:off x="273050" y="188913"/>
            <a:ext cx="7848600" cy="161583"/>
          </a:xfrm>
        </p:spPr>
        <p:txBody>
          <a:bodyPr/>
          <a:lstStyle/>
          <a:p>
            <a:r>
              <a:rPr lang="en-US" altLang="ja-JP" dirty="0">
                <a:latin typeface="+mn-ea"/>
                <a:ea typeface="+mn-ea"/>
              </a:rPr>
              <a:t>5</a:t>
            </a:r>
            <a:r>
              <a:rPr lang="en-US" altLang="ja-JP" sz="1050" dirty="0">
                <a:latin typeface="+mn-ea"/>
                <a:ea typeface="+mn-ea"/>
              </a:rPr>
              <a:t>.</a:t>
            </a:r>
            <a:r>
              <a:rPr lang="ja-JP" altLang="en-US" dirty="0">
                <a:latin typeface="+mn-ea"/>
                <a:ea typeface="+mn-ea"/>
              </a:rPr>
              <a:t> 実証事業</a:t>
            </a:r>
            <a:r>
              <a:rPr lang="en-US" altLang="ja-JP" dirty="0">
                <a:latin typeface="+mn-ea"/>
                <a:ea typeface="+mn-ea"/>
              </a:rPr>
              <a:t>‐</a:t>
            </a:r>
            <a:r>
              <a:rPr lang="ja-JP" altLang="en-US" sz="1050" dirty="0">
                <a:latin typeface="+mn-ea"/>
                <a:ea typeface="+mn-ea"/>
              </a:rPr>
              <a:t>実装要件</a:t>
            </a:r>
            <a:r>
              <a:rPr lang="ja-JP" altLang="en-US" dirty="0">
                <a:latin typeface="+mn-ea"/>
                <a:ea typeface="+mn-ea"/>
              </a:rPr>
              <a:t>、</a:t>
            </a:r>
            <a:r>
              <a:rPr lang="ja-JP" altLang="en-US" sz="1050" dirty="0">
                <a:latin typeface="+mn-ea"/>
                <a:ea typeface="+mn-ea"/>
              </a:rPr>
              <a:t>実装</a:t>
            </a:r>
            <a:r>
              <a:rPr lang="ja-JP" altLang="en-US" dirty="0">
                <a:latin typeface="+mn-ea"/>
                <a:ea typeface="+mn-ea"/>
              </a:rPr>
              <a:t>規格・</a:t>
            </a:r>
            <a:r>
              <a:rPr lang="ja-JP" altLang="en-US" sz="1050" dirty="0">
                <a:latin typeface="+mn-ea"/>
                <a:ea typeface="+mn-ea"/>
              </a:rPr>
              <a:t>アーキテクチャ　</a:t>
            </a:r>
          </a:p>
        </p:txBody>
      </p:sp>
      <p:sp>
        <p:nvSpPr>
          <p:cNvPr id="56" name="テキスト ボックス 55">
            <a:extLst>
              <a:ext uri="{FF2B5EF4-FFF2-40B4-BE49-F238E27FC236}">
                <a16:creationId xmlns:a16="http://schemas.microsoft.com/office/drawing/2014/main" id="{012655BC-6240-59EC-4424-577AABBA70FC}"/>
              </a:ext>
            </a:extLst>
          </p:cNvPr>
          <p:cNvSpPr txBox="1"/>
          <p:nvPr/>
        </p:nvSpPr>
        <p:spPr>
          <a:xfrm>
            <a:off x="309746" y="908050"/>
            <a:ext cx="3459280" cy="246221"/>
          </a:xfrm>
          <a:prstGeom prst="rect">
            <a:avLst/>
          </a:prstGeom>
          <a:solidFill>
            <a:schemeClr val="bg1"/>
          </a:solidFill>
        </p:spPr>
        <p:txBody>
          <a:bodyPr wrap="none" lIns="0" tIns="0" rIns="0" bIns="0" rtlCol="0">
            <a:spAutoFit/>
          </a:bodyPr>
          <a:lstStyle/>
          <a:p>
            <a:pPr marL="285750" indent="-285750">
              <a:buFont typeface="Wingdings" panose="05000000000000000000" pitchFamily="2" charset="2"/>
              <a:buChar char="n"/>
            </a:pPr>
            <a:r>
              <a:rPr kumimoji="1" lang="en-US" altLang="ja-JP" sz="1600" b="1" dirty="0">
                <a:solidFill>
                  <a:schemeClr val="accent1"/>
                </a:solidFill>
                <a:latin typeface="+mn-ea"/>
                <a:ea typeface="+mn-ea"/>
              </a:rPr>
              <a:t>Envelope</a:t>
            </a:r>
            <a:r>
              <a:rPr kumimoji="1" lang="ja-JP" altLang="en-US" sz="1600" b="1" dirty="0">
                <a:solidFill>
                  <a:schemeClr val="accent1"/>
                </a:solidFill>
                <a:latin typeface="+mn-ea"/>
                <a:ea typeface="+mn-ea"/>
              </a:rPr>
              <a:t>（</a:t>
            </a:r>
            <a:r>
              <a:rPr kumimoji="1" lang="en-US" altLang="ja-JP" sz="1600" b="1" dirty="0">
                <a:solidFill>
                  <a:schemeClr val="accent1"/>
                </a:solidFill>
                <a:latin typeface="+mn-ea"/>
                <a:ea typeface="+mn-ea"/>
              </a:rPr>
              <a:t>P2P-Communication</a:t>
            </a:r>
            <a:r>
              <a:rPr kumimoji="1" lang="ja-JP" altLang="en-US" sz="1600" b="1" dirty="0">
                <a:solidFill>
                  <a:schemeClr val="accent1"/>
                </a:solidFill>
                <a:latin typeface="+mn-ea"/>
                <a:ea typeface="+mn-ea"/>
              </a:rPr>
              <a:t>）</a:t>
            </a:r>
          </a:p>
        </p:txBody>
      </p:sp>
      <p:sp>
        <p:nvSpPr>
          <p:cNvPr id="57" name="テキスト ボックス 56">
            <a:extLst>
              <a:ext uri="{FF2B5EF4-FFF2-40B4-BE49-F238E27FC236}">
                <a16:creationId xmlns:a16="http://schemas.microsoft.com/office/drawing/2014/main" id="{17BCBF17-D877-1574-537A-CA923EF9C5A3}"/>
              </a:ext>
            </a:extLst>
          </p:cNvPr>
          <p:cNvSpPr txBox="1"/>
          <p:nvPr/>
        </p:nvSpPr>
        <p:spPr>
          <a:xfrm>
            <a:off x="330066" y="3887839"/>
            <a:ext cx="1187826" cy="246221"/>
          </a:xfrm>
          <a:prstGeom prst="rect">
            <a:avLst/>
          </a:prstGeom>
          <a:solidFill>
            <a:schemeClr val="bg1"/>
          </a:solidFill>
        </p:spPr>
        <p:txBody>
          <a:bodyPr wrap="none" lIns="0" tIns="0" rIns="0" bIns="0" rtlCol="0">
            <a:spAutoFit/>
          </a:bodyPr>
          <a:lstStyle/>
          <a:p>
            <a:pPr marL="285750" indent="-285750">
              <a:buFont typeface="Wingdings" panose="05000000000000000000" pitchFamily="2" charset="2"/>
              <a:buChar char="n"/>
            </a:pPr>
            <a:r>
              <a:rPr kumimoji="1" lang="en-US" altLang="ja-JP" sz="1600" b="1" dirty="0">
                <a:solidFill>
                  <a:schemeClr val="accent1"/>
                </a:solidFill>
                <a:latin typeface="+mn-ea"/>
                <a:ea typeface="+mn-ea"/>
              </a:rPr>
              <a:t>Transport</a:t>
            </a:r>
          </a:p>
        </p:txBody>
      </p:sp>
      <p:grpSp>
        <p:nvGrpSpPr>
          <p:cNvPr id="9" name="グループ化 8">
            <a:extLst>
              <a:ext uri="{FF2B5EF4-FFF2-40B4-BE49-F238E27FC236}">
                <a16:creationId xmlns:a16="http://schemas.microsoft.com/office/drawing/2014/main" id="{6F9BDD41-B4AC-C3E9-0F5B-B2F3B91159CD}"/>
              </a:ext>
            </a:extLst>
          </p:cNvPr>
          <p:cNvGrpSpPr/>
          <p:nvPr/>
        </p:nvGrpSpPr>
        <p:grpSpPr>
          <a:xfrm>
            <a:off x="295820" y="4196715"/>
            <a:ext cx="9055074" cy="2327910"/>
            <a:chOff x="295820" y="4245079"/>
            <a:chExt cx="9055074" cy="2327910"/>
          </a:xfrm>
        </p:grpSpPr>
        <p:sp>
          <p:nvSpPr>
            <p:cNvPr id="46" name="正方形/長方形 45">
              <a:extLst>
                <a:ext uri="{FF2B5EF4-FFF2-40B4-BE49-F238E27FC236}">
                  <a16:creationId xmlns:a16="http://schemas.microsoft.com/office/drawing/2014/main" id="{56B75F49-EF9F-1CE9-3DC5-7027B7F96067}"/>
                </a:ext>
              </a:extLst>
            </p:cNvPr>
            <p:cNvSpPr/>
            <p:nvPr/>
          </p:nvSpPr>
          <p:spPr bwMode="gray">
            <a:xfrm>
              <a:off x="297549" y="6032989"/>
              <a:ext cx="1603861" cy="540000"/>
            </a:xfrm>
            <a:prstGeom prst="rect">
              <a:avLst/>
            </a:prstGeom>
            <a:solidFill>
              <a:schemeClr val="accent1"/>
            </a:solidFill>
            <a:ln w="12700" algn="ctr">
              <a:solidFill>
                <a:schemeClr val="accent1"/>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90564" eaLnBrk="1" fontAlgn="auto" hangingPunct="1">
                <a:spcBef>
                  <a:spcPts val="0"/>
                </a:spcBef>
                <a:spcAft>
                  <a:spcPts val="0"/>
                </a:spcAft>
                <a:buSzPct val="100000"/>
              </a:pPr>
              <a:r>
                <a:rPr kumimoji="0" lang="ja-JP" altLang="en-US" sz="1200" b="1" kern="0" dirty="0">
                  <a:solidFill>
                    <a:schemeClr val="bg1"/>
                  </a:solidFill>
                  <a:latin typeface="+mn-ea"/>
                  <a:ea typeface="+mn-ea"/>
                  <a:cs typeface="Arial" charset="0"/>
                </a:rPr>
                <a:t>同一デバイス</a:t>
              </a:r>
              <a:r>
                <a:rPr kumimoji="0" lang="ja-JP" altLang="en-US" sz="1200" b="1" kern="0">
                  <a:solidFill>
                    <a:schemeClr val="bg1"/>
                  </a:solidFill>
                  <a:latin typeface="+mn-ea"/>
                  <a:ea typeface="+mn-ea"/>
                  <a:cs typeface="Arial" charset="0"/>
                </a:rPr>
                <a:t>での</a:t>
              </a:r>
              <a:endParaRPr kumimoji="0" lang="en-US" altLang="ja-JP" sz="1200" b="1" kern="0" dirty="0">
                <a:solidFill>
                  <a:schemeClr val="bg1"/>
                </a:solidFill>
                <a:latin typeface="+mn-ea"/>
                <a:ea typeface="+mn-ea"/>
                <a:cs typeface="Arial" charset="0"/>
              </a:endParaRPr>
            </a:p>
            <a:p>
              <a:pPr algn="ctr" defTabSz="990564" eaLnBrk="1" fontAlgn="auto" hangingPunct="1">
                <a:spcBef>
                  <a:spcPts val="0"/>
                </a:spcBef>
                <a:spcAft>
                  <a:spcPts val="0"/>
                </a:spcAft>
                <a:buSzPct val="100000"/>
              </a:pPr>
              <a:r>
                <a:rPr kumimoji="0" lang="ja-JP" altLang="en-US" sz="1200" b="1" kern="0">
                  <a:solidFill>
                    <a:schemeClr val="bg1"/>
                  </a:solidFill>
                  <a:latin typeface="+mn-ea"/>
                  <a:ea typeface="+mn-ea"/>
                  <a:cs typeface="Arial" charset="0"/>
                </a:rPr>
                <a:t>データ交換</a:t>
              </a:r>
              <a:r>
                <a:rPr kumimoji="0" lang="en-US" altLang="ja-JP" sz="1200" b="1" kern="0" dirty="0">
                  <a:solidFill>
                    <a:schemeClr val="bg1"/>
                  </a:solidFill>
                  <a:latin typeface="+mn-ea"/>
                  <a:ea typeface="+mn-ea"/>
                  <a:cs typeface="Arial" charset="0"/>
                </a:rPr>
                <a:t>/</a:t>
              </a:r>
              <a:r>
                <a:rPr kumimoji="0" lang="ja-JP" altLang="en-US" sz="1200" b="1" kern="0" dirty="0">
                  <a:solidFill>
                    <a:schemeClr val="bg1"/>
                  </a:solidFill>
                  <a:latin typeface="+mn-ea"/>
                  <a:ea typeface="+mn-ea"/>
                  <a:cs typeface="Arial" charset="0"/>
                </a:rPr>
                <a:t>連携無し</a:t>
              </a:r>
            </a:p>
          </p:txBody>
        </p:sp>
        <p:sp>
          <p:nvSpPr>
            <p:cNvPr id="50" name="四角形: 角を丸くする 49">
              <a:extLst>
                <a:ext uri="{FF2B5EF4-FFF2-40B4-BE49-F238E27FC236}">
                  <a16:creationId xmlns:a16="http://schemas.microsoft.com/office/drawing/2014/main" id="{7A66FE36-E15A-5CBC-33B6-43F4F787E2F6}"/>
                </a:ext>
              </a:extLst>
            </p:cNvPr>
            <p:cNvSpPr/>
            <p:nvPr/>
          </p:nvSpPr>
          <p:spPr>
            <a:xfrm>
              <a:off x="2005366" y="4550553"/>
              <a:ext cx="7340247" cy="824859"/>
            </a:xfrm>
            <a:prstGeom prst="roundRect">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endParaRPr kumimoji="1" lang="ja-JP" altLang="en-US" dirty="0">
                <a:latin typeface="+mn-ea"/>
              </a:endParaRPr>
            </a:p>
          </p:txBody>
        </p:sp>
        <p:sp>
          <p:nvSpPr>
            <p:cNvPr id="51" name="四角形: 角を丸くする 50">
              <a:extLst>
                <a:ext uri="{FF2B5EF4-FFF2-40B4-BE49-F238E27FC236}">
                  <a16:creationId xmlns:a16="http://schemas.microsoft.com/office/drawing/2014/main" id="{452E35CA-4C22-EB18-AFAF-634847EB3137}"/>
                </a:ext>
              </a:extLst>
            </p:cNvPr>
            <p:cNvSpPr/>
            <p:nvPr/>
          </p:nvSpPr>
          <p:spPr>
            <a:xfrm>
              <a:off x="2005366" y="5437138"/>
              <a:ext cx="7340247" cy="247407"/>
            </a:xfrm>
            <a:prstGeom prst="roundRect">
              <a:avLst/>
            </a:prstGeom>
            <a:solidFill>
              <a:schemeClr val="bg1">
                <a:lumMod val="85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200" dirty="0">
                  <a:latin typeface="+mn-ea"/>
                </a:rPr>
                <a:t>ー</a:t>
              </a:r>
              <a:endParaRPr kumimoji="1" lang="ja-JP" altLang="en-US" sz="1200" dirty="0">
                <a:latin typeface="+mn-ea"/>
              </a:endParaRPr>
            </a:p>
          </p:txBody>
        </p:sp>
        <p:sp>
          <p:nvSpPr>
            <p:cNvPr id="52" name="四角形: 角を丸くする 51">
              <a:extLst>
                <a:ext uri="{FF2B5EF4-FFF2-40B4-BE49-F238E27FC236}">
                  <a16:creationId xmlns:a16="http://schemas.microsoft.com/office/drawing/2014/main" id="{9893458F-21B1-4DB5-64BC-C460C0B0EAA8}"/>
                </a:ext>
              </a:extLst>
            </p:cNvPr>
            <p:cNvSpPr/>
            <p:nvPr/>
          </p:nvSpPr>
          <p:spPr>
            <a:xfrm>
              <a:off x="2010647" y="5724174"/>
              <a:ext cx="7340247" cy="259098"/>
            </a:xfrm>
            <a:prstGeom prst="roundRect">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endParaRPr kumimoji="1" lang="ja-JP" altLang="en-US" dirty="0">
                <a:latin typeface="+mn-ea"/>
              </a:endParaRPr>
            </a:p>
          </p:txBody>
        </p:sp>
        <p:sp>
          <p:nvSpPr>
            <p:cNvPr id="53" name="四角形: 角を丸くする 52">
              <a:extLst>
                <a:ext uri="{FF2B5EF4-FFF2-40B4-BE49-F238E27FC236}">
                  <a16:creationId xmlns:a16="http://schemas.microsoft.com/office/drawing/2014/main" id="{00A0787B-6766-6B00-4584-4982BBD9648F}"/>
                </a:ext>
              </a:extLst>
            </p:cNvPr>
            <p:cNvSpPr/>
            <p:nvPr/>
          </p:nvSpPr>
          <p:spPr>
            <a:xfrm>
              <a:off x="2005366" y="6032989"/>
              <a:ext cx="7340247" cy="540000"/>
            </a:xfrm>
            <a:prstGeom prst="roundRect">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endParaRPr kumimoji="1" lang="ja-JP" altLang="en-US" dirty="0">
                <a:latin typeface="+mn-ea"/>
              </a:endParaRPr>
            </a:p>
          </p:txBody>
        </p:sp>
        <p:sp>
          <p:nvSpPr>
            <p:cNvPr id="54" name="正方形/長方形 53">
              <a:extLst>
                <a:ext uri="{FF2B5EF4-FFF2-40B4-BE49-F238E27FC236}">
                  <a16:creationId xmlns:a16="http://schemas.microsoft.com/office/drawing/2014/main" id="{8A36B9FC-211C-EEF1-9FCE-1AC0C301BDB5}"/>
                </a:ext>
              </a:extLst>
            </p:cNvPr>
            <p:cNvSpPr/>
            <p:nvPr/>
          </p:nvSpPr>
          <p:spPr bwMode="gray">
            <a:xfrm>
              <a:off x="2005366" y="4245079"/>
              <a:ext cx="7340247" cy="240131"/>
            </a:xfrm>
            <a:prstGeom prst="rect">
              <a:avLst/>
            </a:prstGeom>
            <a:solidFill>
              <a:schemeClr val="tx2"/>
            </a:solidFill>
            <a:ln w="12700" algn="ctr">
              <a:solidFill>
                <a:schemeClr val="tx2"/>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lang="en-US" altLang="ja-JP" sz="1200" b="1" dirty="0">
                  <a:solidFill>
                    <a:schemeClr val="bg1"/>
                  </a:solidFill>
                  <a:latin typeface="+mn-ea"/>
                  <a:ea typeface="+mn-ea"/>
                </a:rPr>
                <a:t>UC</a:t>
              </a:r>
              <a:r>
                <a:rPr lang="ja-JP" altLang="en-US" sz="1200" b="1" dirty="0">
                  <a:solidFill>
                    <a:schemeClr val="bg1"/>
                  </a:solidFill>
                  <a:latin typeface="+mn-ea"/>
                  <a:ea typeface="+mn-ea"/>
                </a:rPr>
                <a:t>での活用</a:t>
              </a:r>
              <a:endParaRPr lang="en-US" altLang="ja-JP" sz="1200" b="1" dirty="0">
                <a:solidFill>
                  <a:schemeClr val="bg1"/>
                </a:solidFill>
                <a:latin typeface="+mn-ea"/>
                <a:ea typeface="+mn-ea"/>
              </a:endParaRPr>
            </a:p>
          </p:txBody>
        </p:sp>
        <p:sp>
          <p:nvSpPr>
            <p:cNvPr id="45" name="正方形/長方形 44">
              <a:extLst>
                <a:ext uri="{FF2B5EF4-FFF2-40B4-BE49-F238E27FC236}">
                  <a16:creationId xmlns:a16="http://schemas.microsoft.com/office/drawing/2014/main" id="{5117092E-09FC-EF7B-45AC-972B93CA4F8D}"/>
                </a:ext>
              </a:extLst>
            </p:cNvPr>
            <p:cNvSpPr/>
            <p:nvPr/>
          </p:nvSpPr>
          <p:spPr bwMode="gray">
            <a:xfrm>
              <a:off x="295820" y="4550553"/>
              <a:ext cx="915724" cy="1435394"/>
            </a:xfrm>
            <a:prstGeom prst="rect">
              <a:avLst/>
            </a:prstGeom>
            <a:solidFill>
              <a:schemeClr val="accent1"/>
            </a:solidFill>
            <a:ln w="12700" algn="ctr">
              <a:solidFill>
                <a:schemeClr val="accent1"/>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90564" eaLnBrk="1" fontAlgn="auto" hangingPunct="1">
                <a:spcBef>
                  <a:spcPts val="0"/>
                </a:spcBef>
                <a:spcAft>
                  <a:spcPts val="0"/>
                </a:spcAft>
                <a:buSzPct val="100000"/>
              </a:pPr>
              <a:r>
                <a:rPr kumimoji="0" lang="ja-JP" altLang="en-US" sz="1200" b="1" kern="0" dirty="0">
                  <a:solidFill>
                    <a:schemeClr val="bg1"/>
                  </a:solidFill>
                  <a:latin typeface="+mn-ea"/>
                  <a:ea typeface="+mn-ea"/>
                  <a:cs typeface="Arial" charset="0"/>
                </a:rPr>
                <a:t>複数デバイスでのデータ交換</a:t>
              </a:r>
            </a:p>
          </p:txBody>
        </p:sp>
        <p:sp>
          <p:nvSpPr>
            <p:cNvPr id="47" name="正方形/長方形 46">
              <a:extLst>
                <a:ext uri="{FF2B5EF4-FFF2-40B4-BE49-F238E27FC236}">
                  <a16:creationId xmlns:a16="http://schemas.microsoft.com/office/drawing/2014/main" id="{D9C7F6DC-6803-61B4-B44F-4AD861268DED}"/>
                </a:ext>
              </a:extLst>
            </p:cNvPr>
            <p:cNvSpPr/>
            <p:nvPr/>
          </p:nvSpPr>
          <p:spPr bwMode="gray">
            <a:xfrm>
              <a:off x="1263155" y="5722661"/>
              <a:ext cx="625555" cy="259098"/>
            </a:xfrm>
            <a:prstGeom prst="rect">
              <a:avLst/>
            </a:prstGeom>
            <a:solidFill>
              <a:schemeClr val="accent1">
                <a:lumMod val="40000"/>
                <a:lumOff val="60000"/>
              </a:schemeClr>
            </a:solidFill>
            <a:ln w="12700" algn="ctr">
              <a:solidFill>
                <a:schemeClr val="accent1">
                  <a:lumMod val="40000"/>
                  <a:lumOff val="60000"/>
                </a:schemeClr>
              </a:solidFill>
              <a:miter lim="800000"/>
              <a:headEnd/>
              <a:tailEnd/>
            </a:ln>
          </p:spPr>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990564" eaLnBrk="1" fontAlgn="auto" latinLnBrk="0" hangingPunct="1">
                <a:lnSpc>
                  <a:spcPct val="100000"/>
                </a:lnSpc>
                <a:spcBef>
                  <a:spcPts val="0"/>
                </a:spcBef>
                <a:spcAft>
                  <a:spcPts val="0"/>
                </a:spcAft>
                <a:buClrTx/>
                <a:buSzPct val="100000"/>
                <a:buFont typeface="Wingdings" panose="05000000000000000000" pitchFamily="2" charset="2"/>
                <a:buNone/>
                <a:tabLst/>
                <a:defRPr/>
              </a:pPr>
              <a:r>
                <a:rPr kumimoji="0" lang="en-US" altLang="ja-JP" sz="1200" b="1" i="0" u="none" strike="noStrike" kern="0" cap="none" spc="0" normalizeH="0" baseline="0" noProof="0" dirty="0">
                  <a:ln>
                    <a:noFill/>
                  </a:ln>
                  <a:solidFill>
                    <a:prstClr val="black"/>
                  </a:solidFill>
                  <a:effectLst/>
                  <a:uLnTx/>
                  <a:uFillTx/>
                  <a:latin typeface="+mn-ea"/>
                  <a:ea typeface="+mn-ea"/>
                  <a:cs typeface="Arial" charset="0"/>
                </a:rPr>
                <a:t>Bluetooth</a:t>
              </a:r>
              <a:endParaRPr kumimoji="0" lang="ja-JP" altLang="en-US" sz="1200" b="1" i="0" u="none" strike="noStrike" kern="0" cap="none" spc="0" normalizeH="0" baseline="0" noProof="0" dirty="0">
                <a:ln>
                  <a:noFill/>
                </a:ln>
                <a:solidFill>
                  <a:prstClr val="black"/>
                </a:solidFill>
                <a:effectLst/>
                <a:uLnTx/>
                <a:uFillTx/>
                <a:latin typeface="+mn-ea"/>
                <a:ea typeface="+mn-ea"/>
                <a:cs typeface="Arial" charset="0"/>
              </a:endParaRPr>
            </a:p>
          </p:txBody>
        </p:sp>
        <p:sp>
          <p:nvSpPr>
            <p:cNvPr id="48" name="正方形/長方形 47">
              <a:extLst>
                <a:ext uri="{FF2B5EF4-FFF2-40B4-BE49-F238E27FC236}">
                  <a16:creationId xmlns:a16="http://schemas.microsoft.com/office/drawing/2014/main" id="{B188A664-F76F-665E-19F0-0B19F91158B7}"/>
                </a:ext>
              </a:extLst>
            </p:cNvPr>
            <p:cNvSpPr/>
            <p:nvPr/>
          </p:nvSpPr>
          <p:spPr bwMode="gray">
            <a:xfrm>
              <a:off x="1263155" y="5448118"/>
              <a:ext cx="625555" cy="233402"/>
            </a:xfrm>
            <a:prstGeom prst="rect">
              <a:avLst/>
            </a:prstGeom>
            <a:solidFill>
              <a:schemeClr val="accent1">
                <a:lumMod val="40000"/>
                <a:lumOff val="60000"/>
              </a:schemeClr>
            </a:solidFill>
            <a:ln w="12700" algn="ctr">
              <a:solidFill>
                <a:schemeClr val="accent1">
                  <a:lumMod val="40000"/>
                  <a:lumOff val="60000"/>
                </a:schemeClr>
              </a:solidFill>
              <a:miter lim="800000"/>
              <a:headEnd/>
              <a:tailEnd/>
            </a:ln>
          </p:spPr>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990564" eaLnBrk="1" fontAlgn="auto" latinLnBrk="0" hangingPunct="1">
                <a:lnSpc>
                  <a:spcPct val="100000"/>
                </a:lnSpc>
                <a:spcBef>
                  <a:spcPts val="0"/>
                </a:spcBef>
                <a:spcAft>
                  <a:spcPts val="0"/>
                </a:spcAft>
                <a:buClrTx/>
                <a:buSzPct val="100000"/>
                <a:buFont typeface="Wingdings" panose="05000000000000000000" pitchFamily="2" charset="2"/>
                <a:buNone/>
                <a:tabLst/>
                <a:defRPr/>
              </a:pPr>
              <a:r>
                <a:rPr kumimoji="0" lang="en-US" altLang="ja-JP" sz="1200" b="1" i="0" u="none" strike="noStrike" kern="0" cap="none" spc="0" normalizeH="0" baseline="0" noProof="0" dirty="0">
                  <a:ln>
                    <a:noFill/>
                  </a:ln>
                  <a:solidFill>
                    <a:prstClr val="black"/>
                  </a:solidFill>
                  <a:effectLst/>
                  <a:uLnTx/>
                  <a:uFillTx/>
                  <a:latin typeface="+mn-ea"/>
                  <a:ea typeface="+mn-ea"/>
                  <a:cs typeface="Arial" charset="0"/>
                </a:rPr>
                <a:t>NFC</a:t>
              </a:r>
              <a:endParaRPr kumimoji="0" lang="ja-JP" altLang="en-US" sz="1200" b="1" i="0" u="none" strike="noStrike" kern="0" cap="none" spc="0" normalizeH="0" baseline="0" noProof="0" dirty="0">
                <a:ln>
                  <a:noFill/>
                </a:ln>
                <a:solidFill>
                  <a:prstClr val="black"/>
                </a:solidFill>
                <a:effectLst/>
                <a:uLnTx/>
                <a:uFillTx/>
                <a:latin typeface="+mn-ea"/>
                <a:ea typeface="+mn-ea"/>
                <a:cs typeface="Arial" charset="0"/>
              </a:endParaRPr>
            </a:p>
          </p:txBody>
        </p:sp>
        <p:sp>
          <p:nvSpPr>
            <p:cNvPr id="55" name="正方形/長方形 54">
              <a:extLst>
                <a:ext uri="{FF2B5EF4-FFF2-40B4-BE49-F238E27FC236}">
                  <a16:creationId xmlns:a16="http://schemas.microsoft.com/office/drawing/2014/main" id="{3BEFAF3F-4689-6BE4-DF2C-FB7F514F9624}"/>
                </a:ext>
              </a:extLst>
            </p:cNvPr>
            <p:cNvSpPr/>
            <p:nvPr/>
          </p:nvSpPr>
          <p:spPr bwMode="gray">
            <a:xfrm>
              <a:off x="1263155" y="4550553"/>
              <a:ext cx="625555" cy="832330"/>
            </a:xfrm>
            <a:prstGeom prst="rect">
              <a:avLst/>
            </a:prstGeom>
            <a:solidFill>
              <a:schemeClr val="accent1">
                <a:lumMod val="40000"/>
                <a:lumOff val="60000"/>
              </a:schemeClr>
            </a:solidFill>
            <a:ln w="12700" algn="ctr">
              <a:solidFill>
                <a:schemeClr val="accent1">
                  <a:lumMod val="40000"/>
                  <a:lumOff val="60000"/>
                </a:schemeClr>
              </a:solidFill>
              <a:miter lim="800000"/>
              <a:headEnd/>
              <a:tailEnd/>
            </a:ln>
          </p:spPr>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990564" eaLnBrk="1" fontAlgn="auto" latinLnBrk="0" hangingPunct="1">
                <a:lnSpc>
                  <a:spcPct val="100000"/>
                </a:lnSpc>
                <a:spcBef>
                  <a:spcPts val="0"/>
                </a:spcBef>
                <a:spcAft>
                  <a:spcPts val="0"/>
                </a:spcAft>
                <a:buClrTx/>
                <a:buSzPct val="100000"/>
                <a:buFont typeface="Wingdings" panose="05000000000000000000" pitchFamily="2" charset="2"/>
                <a:buNone/>
                <a:tabLst/>
                <a:defRPr/>
              </a:pPr>
              <a:r>
                <a:rPr kumimoji="0" lang="en-US" altLang="ja-JP" sz="1200" b="1" i="0" u="none" strike="noStrike" kern="0" cap="none" spc="0" normalizeH="0" baseline="0" noProof="0" dirty="0">
                  <a:ln>
                    <a:noFill/>
                  </a:ln>
                  <a:solidFill>
                    <a:prstClr val="black"/>
                  </a:solidFill>
                  <a:effectLst/>
                  <a:uLnTx/>
                  <a:uFillTx/>
                  <a:latin typeface="+mn-ea"/>
                  <a:ea typeface="+mn-ea"/>
                  <a:cs typeface="Arial" charset="0"/>
                </a:rPr>
                <a:t>QR</a:t>
              </a:r>
              <a:r>
                <a:rPr kumimoji="0" lang="ja-JP" altLang="en-US" sz="1200" b="1" i="0" u="none" strike="noStrike" kern="0" cap="none" spc="0" normalizeH="0" baseline="0" noProof="0" dirty="0">
                  <a:ln>
                    <a:noFill/>
                  </a:ln>
                  <a:solidFill>
                    <a:prstClr val="black"/>
                  </a:solidFill>
                  <a:effectLst/>
                  <a:uLnTx/>
                  <a:uFillTx/>
                  <a:latin typeface="+mn-ea"/>
                  <a:ea typeface="+mn-ea"/>
                  <a:cs typeface="Arial" charset="0"/>
                </a:rPr>
                <a:t>コード</a:t>
              </a:r>
            </a:p>
          </p:txBody>
        </p:sp>
        <p:sp>
          <p:nvSpPr>
            <p:cNvPr id="34" name="正方形/長方形 33">
              <a:extLst>
                <a:ext uri="{FF2B5EF4-FFF2-40B4-BE49-F238E27FC236}">
                  <a16:creationId xmlns:a16="http://schemas.microsoft.com/office/drawing/2014/main" id="{72F7C01B-D992-94F9-4108-F4001AFE09B6}"/>
                </a:ext>
              </a:extLst>
            </p:cNvPr>
            <p:cNvSpPr/>
            <p:nvPr/>
          </p:nvSpPr>
          <p:spPr>
            <a:xfrm>
              <a:off x="2359079" y="4602713"/>
              <a:ext cx="3168000" cy="155040"/>
            </a:xfrm>
            <a:prstGeom prst="rect">
              <a:avLst/>
            </a:prstGeom>
            <a:solidFill>
              <a:schemeClr val="accent1">
                <a:lumMod val="20000"/>
                <a:lumOff val="80000"/>
              </a:schemeClr>
            </a:solidFill>
            <a:ln w="12700">
              <a:solidFill>
                <a:schemeClr val="accent1">
                  <a:lumMod val="20000"/>
                  <a:lumOff val="8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latin typeface="+mn-ea"/>
                </a:rPr>
                <a:t>01. DataSign </a:t>
              </a:r>
              <a:r>
                <a:rPr lang="ja-JP" altLang="en-US" sz="1050" dirty="0">
                  <a:latin typeface="+mn-ea"/>
                </a:rPr>
                <a:t>（</a:t>
              </a:r>
              <a:r>
                <a:rPr lang="en-US" altLang="ja-JP" sz="1050" dirty="0">
                  <a:latin typeface="+mn-ea"/>
                </a:rPr>
                <a:t>SIOPv2</a:t>
              </a:r>
              <a:r>
                <a:rPr lang="ja-JP" altLang="en-US" sz="1050" dirty="0">
                  <a:latin typeface="+mn-ea"/>
                </a:rPr>
                <a:t>・</a:t>
              </a:r>
              <a:r>
                <a:rPr lang="en-US" altLang="ja-JP" sz="1050" dirty="0">
                  <a:latin typeface="+mn-ea"/>
                </a:rPr>
                <a:t>OID4VP</a:t>
              </a:r>
              <a:r>
                <a:rPr lang="ja-JP" altLang="en-US" sz="1050" dirty="0">
                  <a:latin typeface="+mn-ea"/>
                </a:rPr>
                <a:t>の</a:t>
              </a:r>
              <a:r>
                <a:rPr lang="en-US" altLang="ja-JP" sz="1050" dirty="0">
                  <a:latin typeface="+mn-ea"/>
                </a:rPr>
                <a:t> Cross Device Flow</a:t>
              </a:r>
              <a:r>
                <a:rPr lang="ja-JP" altLang="en-US" sz="1050" dirty="0">
                  <a:latin typeface="+mn-ea"/>
                </a:rPr>
                <a:t>）</a:t>
              </a:r>
              <a:endParaRPr kumimoji="1" lang="ja-JP" altLang="en-US" sz="1050" dirty="0">
                <a:latin typeface="+mn-ea"/>
              </a:endParaRPr>
            </a:p>
          </p:txBody>
        </p:sp>
        <p:sp>
          <p:nvSpPr>
            <p:cNvPr id="36" name="正方形/長方形 35">
              <a:extLst>
                <a:ext uri="{FF2B5EF4-FFF2-40B4-BE49-F238E27FC236}">
                  <a16:creationId xmlns:a16="http://schemas.microsoft.com/office/drawing/2014/main" id="{78DE2EEC-3DAC-88BD-FAF1-F4972CD2ADB6}"/>
                </a:ext>
              </a:extLst>
            </p:cNvPr>
            <p:cNvSpPr/>
            <p:nvPr/>
          </p:nvSpPr>
          <p:spPr>
            <a:xfrm>
              <a:off x="2359079" y="5772351"/>
              <a:ext cx="3168000" cy="155040"/>
            </a:xfrm>
            <a:prstGeom prst="rect">
              <a:avLst/>
            </a:prstGeom>
            <a:solidFill>
              <a:schemeClr val="accent1">
                <a:lumMod val="20000"/>
                <a:lumOff val="80000"/>
              </a:schemeClr>
            </a:solidFill>
            <a:ln w="12700">
              <a:solidFill>
                <a:schemeClr val="accent1">
                  <a:lumMod val="20000"/>
                  <a:lumOff val="8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latin typeface="+mn-ea"/>
                </a:rPr>
                <a:t>08. </a:t>
              </a:r>
              <a:r>
                <a:rPr lang="ja-JP" altLang="en-US" sz="1050" dirty="0">
                  <a:latin typeface="+mn-ea"/>
                </a:rPr>
                <a:t>シミック</a:t>
              </a:r>
              <a:r>
                <a:rPr lang="en-US" altLang="ja-JP" sz="1050" dirty="0">
                  <a:latin typeface="+mn-ea"/>
                </a:rPr>
                <a:t> </a:t>
              </a:r>
              <a:r>
                <a:rPr lang="ja-JP" altLang="en-US" sz="1050" dirty="0">
                  <a:latin typeface="+mn-ea"/>
                </a:rPr>
                <a:t>（デバイスのペアリングで活用）</a:t>
              </a:r>
              <a:endParaRPr kumimoji="1" lang="ja-JP" altLang="en-US" sz="1050" dirty="0">
                <a:latin typeface="+mn-ea"/>
              </a:endParaRPr>
            </a:p>
          </p:txBody>
        </p:sp>
        <p:sp>
          <p:nvSpPr>
            <p:cNvPr id="37" name="正方形/長方形 36">
              <a:extLst>
                <a:ext uri="{FF2B5EF4-FFF2-40B4-BE49-F238E27FC236}">
                  <a16:creationId xmlns:a16="http://schemas.microsoft.com/office/drawing/2014/main" id="{A0EF9B76-DE8D-C4F5-FE7A-92E2D07723A0}"/>
                </a:ext>
              </a:extLst>
            </p:cNvPr>
            <p:cNvSpPr/>
            <p:nvPr/>
          </p:nvSpPr>
          <p:spPr>
            <a:xfrm>
              <a:off x="2359079" y="6225469"/>
              <a:ext cx="3168000" cy="155040"/>
            </a:xfrm>
            <a:prstGeom prst="rect">
              <a:avLst/>
            </a:prstGeom>
            <a:solidFill>
              <a:schemeClr val="accent1">
                <a:lumMod val="20000"/>
                <a:lumOff val="80000"/>
              </a:schemeClr>
            </a:solidFill>
            <a:ln w="12700">
              <a:solidFill>
                <a:schemeClr val="accent1">
                  <a:lumMod val="20000"/>
                  <a:lumOff val="8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latin typeface="+mn-ea"/>
                </a:rPr>
                <a:t>06. SBI </a:t>
              </a:r>
              <a:r>
                <a:rPr lang="ja-JP" altLang="en-US" sz="1050" dirty="0">
                  <a:latin typeface="+mn-ea"/>
                </a:rPr>
                <a:t>ホールディングス</a:t>
              </a:r>
              <a:endParaRPr kumimoji="1" lang="ja-JP" altLang="en-US" sz="1050" dirty="0">
                <a:latin typeface="+mn-ea"/>
              </a:endParaRPr>
            </a:p>
          </p:txBody>
        </p:sp>
        <p:sp>
          <p:nvSpPr>
            <p:cNvPr id="77" name="正方形/長方形 76">
              <a:extLst>
                <a:ext uri="{FF2B5EF4-FFF2-40B4-BE49-F238E27FC236}">
                  <a16:creationId xmlns:a16="http://schemas.microsoft.com/office/drawing/2014/main" id="{876578E1-ABF0-A906-7D0D-A39A7073C63D}"/>
                </a:ext>
              </a:extLst>
            </p:cNvPr>
            <p:cNvSpPr/>
            <p:nvPr/>
          </p:nvSpPr>
          <p:spPr>
            <a:xfrm>
              <a:off x="5767578" y="4855181"/>
              <a:ext cx="3168000" cy="155040"/>
            </a:xfrm>
            <a:prstGeom prst="rect">
              <a:avLst/>
            </a:prstGeom>
            <a:solidFill>
              <a:schemeClr val="accent1">
                <a:lumMod val="20000"/>
                <a:lumOff val="80000"/>
              </a:schemeClr>
            </a:solidFill>
            <a:ln w="12700">
              <a:solidFill>
                <a:schemeClr val="accent1">
                  <a:lumMod val="20000"/>
                  <a:lumOff val="8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latin typeface="+mn-ea"/>
                </a:rPr>
                <a:t>09. ORPHE </a:t>
              </a:r>
              <a:r>
                <a:rPr lang="ja-JP" altLang="en-US" sz="1050" dirty="0">
                  <a:latin typeface="+mn-ea"/>
                </a:rPr>
                <a:t>（</a:t>
              </a:r>
              <a:r>
                <a:rPr lang="en-US" altLang="ja-JP" sz="1050" dirty="0">
                  <a:latin typeface="+mn-ea"/>
                </a:rPr>
                <a:t>OAuth 2.0 Device Flow</a:t>
              </a:r>
              <a:r>
                <a:rPr lang="ja-JP" altLang="en-US" sz="1050" dirty="0">
                  <a:latin typeface="+mn-ea"/>
                </a:rPr>
                <a:t>）</a:t>
              </a:r>
              <a:endParaRPr kumimoji="1" lang="ja-JP" altLang="en-US" sz="1050" dirty="0">
                <a:latin typeface="+mn-ea"/>
              </a:endParaRPr>
            </a:p>
          </p:txBody>
        </p:sp>
        <p:sp>
          <p:nvSpPr>
            <p:cNvPr id="86" name="正方形/長方形 85">
              <a:extLst>
                <a:ext uri="{FF2B5EF4-FFF2-40B4-BE49-F238E27FC236}">
                  <a16:creationId xmlns:a16="http://schemas.microsoft.com/office/drawing/2014/main" id="{DC7E6A02-EA03-9A53-869D-2E940422E57D}"/>
                </a:ext>
              </a:extLst>
            </p:cNvPr>
            <p:cNvSpPr/>
            <p:nvPr/>
          </p:nvSpPr>
          <p:spPr>
            <a:xfrm>
              <a:off x="5767578" y="6225469"/>
              <a:ext cx="3168000" cy="155040"/>
            </a:xfrm>
            <a:prstGeom prst="rect">
              <a:avLst/>
            </a:prstGeom>
            <a:solidFill>
              <a:schemeClr val="accent1">
                <a:lumMod val="20000"/>
                <a:lumOff val="80000"/>
              </a:schemeClr>
            </a:solidFill>
            <a:ln w="12700">
              <a:solidFill>
                <a:schemeClr val="accent1">
                  <a:lumMod val="20000"/>
                  <a:lumOff val="8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latin typeface="+mn-ea"/>
                </a:rPr>
                <a:t>12. OP CIP</a:t>
              </a:r>
              <a:endParaRPr kumimoji="1" lang="ja-JP" altLang="en-US" sz="1050" dirty="0">
                <a:latin typeface="+mn-ea"/>
              </a:endParaRPr>
            </a:p>
          </p:txBody>
        </p:sp>
        <p:sp>
          <p:nvSpPr>
            <p:cNvPr id="88" name="正方形/長方形 87">
              <a:extLst>
                <a:ext uri="{FF2B5EF4-FFF2-40B4-BE49-F238E27FC236}">
                  <a16:creationId xmlns:a16="http://schemas.microsoft.com/office/drawing/2014/main" id="{A83D341A-5DAC-0AFE-1D8C-7C774CC0EE69}"/>
                </a:ext>
              </a:extLst>
            </p:cNvPr>
            <p:cNvSpPr/>
            <p:nvPr/>
          </p:nvSpPr>
          <p:spPr>
            <a:xfrm>
              <a:off x="2359079" y="4855181"/>
              <a:ext cx="3168000" cy="155040"/>
            </a:xfrm>
            <a:prstGeom prst="rect">
              <a:avLst/>
            </a:prstGeom>
            <a:solidFill>
              <a:schemeClr val="bg1">
                <a:lumMod val="85000"/>
              </a:schemeClr>
            </a:solidFill>
            <a:ln w="12700">
              <a:solidFill>
                <a:schemeClr val="bg1">
                  <a:lumMod val="8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latin typeface="+mn-ea"/>
                </a:rPr>
                <a:t>05. PitPa</a:t>
              </a:r>
              <a:endParaRPr lang="ja-JP" altLang="en-US" sz="1050" dirty="0">
                <a:latin typeface="+mn-ea"/>
              </a:endParaRPr>
            </a:p>
          </p:txBody>
        </p:sp>
        <p:sp>
          <p:nvSpPr>
            <p:cNvPr id="89" name="正方形/長方形 88">
              <a:extLst>
                <a:ext uri="{FF2B5EF4-FFF2-40B4-BE49-F238E27FC236}">
                  <a16:creationId xmlns:a16="http://schemas.microsoft.com/office/drawing/2014/main" id="{5A8C95E9-9090-126D-E51A-BD91D9854CB7}"/>
                </a:ext>
              </a:extLst>
            </p:cNvPr>
            <p:cNvSpPr/>
            <p:nvPr/>
          </p:nvSpPr>
          <p:spPr>
            <a:xfrm>
              <a:off x="2359079" y="5134176"/>
              <a:ext cx="3168000" cy="155040"/>
            </a:xfrm>
            <a:prstGeom prst="rect">
              <a:avLst/>
            </a:prstGeom>
            <a:solidFill>
              <a:schemeClr val="accent1">
                <a:lumMod val="20000"/>
                <a:lumOff val="80000"/>
              </a:schemeClr>
            </a:solidFill>
            <a:ln w="12700">
              <a:solidFill>
                <a:schemeClr val="accent1">
                  <a:lumMod val="20000"/>
                  <a:lumOff val="8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latin typeface="+mn-ea"/>
                </a:rPr>
                <a:t>10. </a:t>
              </a:r>
              <a:r>
                <a:rPr lang="ja-JP" altLang="en-US" sz="1050" dirty="0">
                  <a:latin typeface="+mn-ea"/>
                </a:rPr>
                <a:t>電通総研</a:t>
              </a:r>
              <a:r>
                <a:rPr lang="en-US" altLang="ja-JP" sz="1050" dirty="0">
                  <a:latin typeface="+mn-ea"/>
                </a:rPr>
                <a:t> </a:t>
              </a:r>
              <a:r>
                <a:rPr lang="ja-JP" altLang="en-US" sz="1050" dirty="0">
                  <a:latin typeface="+mn-ea"/>
                </a:rPr>
                <a:t>（</a:t>
              </a:r>
              <a:r>
                <a:rPr lang="en-US" altLang="ja-JP" sz="1050" dirty="0">
                  <a:latin typeface="+mn-ea"/>
                </a:rPr>
                <a:t>SIOPv2</a:t>
              </a:r>
              <a:r>
                <a:rPr lang="ja-JP" altLang="en-US" sz="1050" dirty="0">
                  <a:latin typeface="+mn-ea"/>
                </a:rPr>
                <a:t>・</a:t>
              </a:r>
              <a:r>
                <a:rPr lang="en-US" altLang="ja-JP" sz="1050" dirty="0">
                  <a:latin typeface="+mn-ea"/>
                </a:rPr>
                <a:t>OID4VP</a:t>
              </a:r>
              <a:r>
                <a:rPr lang="ja-JP" altLang="en-US" sz="1050" dirty="0">
                  <a:latin typeface="+mn-ea"/>
                </a:rPr>
                <a:t>の</a:t>
              </a:r>
              <a:r>
                <a:rPr lang="en-US" altLang="ja-JP" sz="1050" dirty="0">
                  <a:latin typeface="+mn-ea"/>
                </a:rPr>
                <a:t> Cross Device Flow</a:t>
              </a:r>
              <a:r>
                <a:rPr lang="ja-JP" altLang="en-US" sz="1050" dirty="0">
                  <a:latin typeface="+mn-ea"/>
                </a:rPr>
                <a:t>）</a:t>
              </a:r>
              <a:endParaRPr kumimoji="1" lang="ja-JP" altLang="en-US" sz="1050" dirty="0">
                <a:latin typeface="+mn-ea"/>
              </a:endParaRPr>
            </a:p>
          </p:txBody>
        </p:sp>
        <p:sp>
          <p:nvSpPr>
            <p:cNvPr id="97" name="正方形/長方形 96">
              <a:extLst>
                <a:ext uri="{FF2B5EF4-FFF2-40B4-BE49-F238E27FC236}">
                  <a16:creationId xmlns:a16="http://schemas.microsoft.com/office/drawing/2014/main" id="{6621D406-1B8C-417B-D8BF-9E5323F04D9B}"/>
                </a:ext>
              </a:extLst>
            </p:cNvPr>
            <p:cNvSpPr/>
            <p:nvPr/>
          </p:nvSpPr>
          <p:spPr>
            <a:xfrm>
              <a:off x="5767578" y="4602713"/>
              <a:ext cx="3168000" cy="155040"/>
            </a:xfrm>
            <a:prstGeom prst="rect">
              <a:avLst/>
            </a:prstGeom>
            <a:solidFill>
              <a:schemeClr val="accent1">
                <a:lumMod val="20000"/>
                <a:lumOff val="80000"/>
              </a:schemeClr>
            </a:solidFill>
            <a:ln w="12700">
              <a:solidFill>
                <a:schemeClr val="accent1">
                  <a:lumMod val="20000"/>
                  <a:lumOff val="8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latin typeface="+mn-ea"/>
                </a:rPr>
                <a:t>02. DNP</a:t>
              </a:r>
              <a:endParaRPr lang="ja-JP" altLang="en-US" sz="1050" dirty="0">
                <a:latin typeface="+mn-ea"/>
              </a:endParaRPr>
            </a:p>
          </p:txBody>
        </p:sp>
      </p:grpSp>
      <p:sp>
        <p:nvSpPr>
          <p:cNvPr id="3" name="正方形/長方形 2">
            <a:extLst>
              <a:ext uri="{FF2B5EF4-FFF2-40B4-BE49-F238E27FC236}">
                <a16:creationId xmlns:a16="http://schemas.microsoft.com/office/drawing/2014/main" id="{413D3B45-A0BF-7F29-332A-65A50D986CFC}"/>
              </a:ext>
            </a:extLst>
          </p:cNvPr>
          <p:cNvSpPr/>
          <p:nvPr/>
        </p:nvSpPr>
        <p:spPr>
          <a:xfrm>
            <a:off x="8198601" y="692150"/>
            <a:ext cx="658678" cy="144758"/>
          </a:xfrm>
          <a:prstGeom prst="rect">
            <a:avLst/>
          </a:prstGeom>
          <a:solidFill>
            <a:schemeClr val="accent5">
              <a:lumMod val="20000"/>
              <a:lumOff val="80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en-US" altLang="ja-JP" sz="1050" dirty="0">
                <a:latin typeface="+mn-ea"/>
              </a:rPr>
              <a:t>A</a:t>
            </a:r>
            <a:r>
              <a:rPr kumimoji="1" lang="ja-JP" altLang="en-US" sz="1050" dirty="0">
                <a:latin typeface="+mn-ea"/>
              </a:rPr>
              <a:t>類型</a:t>
            </a:r>
          </a:p>
        </p:txBody>
      </p:sp>
      <p:sp>
        <p:nvSpPr>
          <p:cNvPr id="4" name="正方形/長方形 3">
            <a:extLst>
              <a:ext uri="{FF2B5EF4-FFF2-40B4-BE49-F238E27FC236}">
                <a16:creationId xmlns:a16="http://schemas.microsoft.com/office/drawing/2014/main" id="{75B1B2B5-4CFB-F047-387D-003818CA9336}"/>
              </a:ext>
            </a:extLst>
          </p:cNvPr>
          <p:cNvSpPr/>
          <p:nvPr/>
        </p:nvSpPr>
        <p:spPr>
          <a:xfrm>
            <a:off x="8973651" y="692150"/>
            <a:ext cx="658678" cy="144758"/>
          </a:xfrm>
          <a:prstGeom prst="rect">
            <a:avLst/>
          </a:prstGeom>
          <a:solidFill>
            <a:schemeClr val="bg1">
              <a:lumMod val="85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latin typeface="+mn-ea"/>
              </a:rPr>
              <a:t>B</a:t>
            </a:r>
            <a:r>
              <a:rPr kumimoji="1" lang="ja-JP" altLang="en-US" sz="1050" dirty="0">
                <a:latin typeface="+mn-ea"/>
              </a:rPr>
              <a:t>類型</a:t>
            </a:r>
          </a:p>
        </p:txBody>
      </p:sp>
      <p:grpSp>
        <p:nvGrpSpPr>
          <p:cNvPr id="5" name="グループ化 4">
            <a:extLst>
              <a:ext uri="{FF2B5EF4-FFF2-40B4-BE49-F238E27FC236}">
                <a16:creationId xmlns:a16="http://schemas.microsoft.com/office/drawing/2014/main" id="{FF3A2D9F-0108-E9CD-96BB-6530741419D8}"/>
              </a:ext>
            </a:extLst>
          </p:cNvPr>
          <p:cNvGrpSpPr/>
          <p:nvPr/>
        </p:nvGrpSpPr>
        <p:grpSpPr>
          <a:xfrm>
            <a:off x="286839" y="1284572"/>
            <a:ext cx="9058777" cy="2328603"/>
            <a:chOff x="286839" y="1284572"/>
            <a:chExt cx="9058777" cy="2328603"/>
          </a:xfrm>
        </p:grpSpPr>
        <p:sp>
          <p:nvSpPr>
            <p:cNvPr id="26" name="正方形/長方形 25">
              <a:extLst>
                <a:ext uri="{FF2B5EF4-FFF2-40B4-BE49-F238E27FC236}">
                  <a16:creationId xmlns:a16="http://schemas.microsoft.com/office/drawing/2014/main" id="{016E3B07-5EE4-A119-46DD-6C2C47D37B3E}"/>
                </a:ext>
              </a:extLst>
            </p:cNvPr>
            <p:cNvSpPr/>
            <p:nvPr/>
          </p:nvSpPr>
          <p:spPr bwMode="gray">
            <a:xfrm>
              <a:off x="2005366" y="1284572"/>
              <a:ext cx="7340250" cy="262590"/>
            </a:xfrm>
            <a:prstGeom prst="rect">
              <a:avLst/>
            </a:prstGeom>
            <a:solidFill>
              <a:schemeClr val="tx2"/>
            </a:solidFill>
            <a:ln w="12700" algn="ctr">
              <a:solidFill>
                <a:schemeClr val="tx2"/>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lang="en-US" altLang="ja-JP" sz="1200" b="1" dirty="0">
                  <a:solidFill>
                    <a:schemeClr val="bg1"/>
                  </a:solidFill>
                  <a:latin typeface="+mn-ea"/>
                  <a:ea typeface="+mn-ea"/>
                </a:rPr>
                <a:t>UC</a:t>
              </a:r>
              <a:r>
                <a:rPr lang="ja-JP" altLang="en-US" sz="1200" b="1" dirty="0">
                  <a:solidFill>
                    <a:schemeClr val="bg1"/>
                  </a:solidFill>
                  <a:latin typeface="+mn-ea"/>
                  <a:ea typeface="+mn-ea"/>
                </a:rPr>
                <a:t>での活用</a:t>
              </a:r>
              <a:endParaRPr lang="en-US" altLang="ja-JP" sz="1200" b="1" dirty="0">
                <a:solidFill>
                  <a:schemeClr val="bg1"/>
                </a:solidFill>
                <a:latin typeface="+mn-ea"/>
                <a:ea typeface="+mn-ea"/>
              </a:endParaRPr>
            </a:p>
          </p:txBody>
        </p:sp>
        <p:sp>
          <p:nvSpPr>
            <p:cNvPr id="24" name="正方形/長方形 23">
              <a:extLst>
                <a:ext uri="{FF2B5EF4-FFF2-40B4-BE49-F238E27FC236}">
                  <a16:creationId xmlns:a16="http://schemas.microsoft.com/office/drawing/2014/main" id="{62013BD7-065F-51A5-35C7-E4543692D4F9}"/>
                </a:ext>
              </a:extLst>
            </p:cNvPr>
            <p:cNvSpPr/>
            <p:nvPr/>
          </p:nvSpPr>
          <p:spPr bwMode="gray">
            <a:xfrm>
              <a:off x="286839" y="2147485"/>
              <a:ext cx="1603860" cy="682275"/>
            </a:xfrm>
            <a:prstGeom prst="rect">
              <a:avLst/>
            </a:prstGeom>
            <a:solidFill>
              <a:schemeClr val="accent1"/>
            </a:solidFill>
            <a:ln w="12700" algn="ctr">
              <a:solidFill>
                <a:schemeClr val="accent1"/>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0564" eaLnBrk="1" fontAlgn="auto" latinLnBrk="0" hangingPunct="1">
                <a:lnSpc>
                  <a:spcPct val="100000"/>
                </a:lnSpc>
                <a:spcBef>
                  <a:spcPts val="0"/>
                </a:spcBef>
                <a:spcAft>
                  <a:spcPts val="0"/>
                </a:spcAft>
                <a:buClrTx/>
                <a:buSzPct val="100000"/>
                <a:buFontTx/>
                <a:buNone/>
                <a:tabLst/>
                <a:defRPr/>
              </a:pPr>
              <a:r>
                <a:rPr kumimoji="0" lang="en-US" altLang="ja-JP" sz="1200" b="1" i="0" u="none" strike="noStrike" kern="0" cap="none" spc="0" normalizeH="0" baseline="0" noProof="0" dirty="0">
                  <a:ln>
                    <a:noFill/>
                  </a:ln>
                  <a:solidFill>
                    <a:schemeClr val="bg1"/>
                  </a:solidFill>
                  <a:effectLst/>
                  <a:uLnTx/>
                  <a:uFillTx/>
                  <a:latin typeface="+mn-ea"/>
                  <a:ea typeface="+mn-ea"/>
                  <a:cs typeface="Arial" charset="0"/>
                </a:rPr>
                <a:t>SIOPv2</a:t>
              </a:r>
            </a:p>
          </p:txBody>
        </p:sp>
        <p:sp>
          <p:nvSpPr>
            <p:cNvPr id="25" name="正方形/長方形 24">
              <a:extLst>
                <a:ext uri="{FF2B5EF4-FFF2-40B4-BE49-F238E27FC236}">
                  <a16:creationId xmlns:a16="http://schemas.microsoft.com/office/drawing/2014/main" id="{548EC819-12E1-259F-5895-1FF7D5A1BEC8}"/>
                </a:ext>
              </a:extLst>
            </p:cNvPr>
            <p:cNvSpPr/>
            <p:nvPr/>
          </p:nvSpPr>
          <p:spPr bwMode="gray">
            <a:xfrm>
              <a:off x="286839" y="1599562"/>
              <a:ext cx="1603860" cy="509322"/>
            </a:xfrm>
            <a:prstGeom prst="rect">
              <a:avLst/>
            </a:prstGeom>
            <a:solidFill>
              <a:schemeClr val="accent1"/>
            </a:solidFill>
            <a:ln w="12700" algn="ctr">
              <a:solidFill>
                <a:schemeClr val="accent1"/>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0564" eaLnBrk="1" fontAlgn="auto" latinLnBrk="0" hangingPunct="1">
                <a:lnSpc>
                  <a:spcPct val="100000"/>
                </a:lnSpc>
                <a:spcBef>
                  <a:spcPts val="0"/>
                </a:spcBef>
                <a:spcAft>
                  <a:spcPts val="0"/>
                </a:spcAft>
                <a:buClrTx/>
                <a:buSzPct val="100000"/>
                <a:buFont typeface="Wingdings" panose="05000000000000000000" pitchFamily="2" charset="2"/>
                <a:buNone/>
                <a:tabLst/>
                <a:defRPr/>
              </a:pPr>
              <a:r>
                <a:rPr kumimoji="0" lang="en-US" altLang="ja-JP" sz="1200" b="1" i="0" u="none" strike="noStrike" kern="0" cap="none" spc="0" normalizeH="0" baseline="0" noProof="0" dirty="0">
                  <a:ln>
                    <a:noFill/>
                  </a:ln>
                  <a:solidFill>
                    <a:schemeClr val="bg1"/>
                  </a:solidFill>
                  <a:effectLst/>
                  <a:uLnTx/>
                  <a:uFillTx/>
                  <a:latin typeface="+mn-ea"/>
                  <a:ea typeface="+mn-ea"/>
                  <a:cs typeface="Arial" charset="0"/>
                </a:rPr>
                <a:t>DIDComm</a:t>
              </a:r>
            </a:p>
            <a:p>
              <a:pPr marL="0" marR="0" lvl="0" indent="0" algn="ctr" defTabSz="990564" eaLnBrk="1" fontAlgn="auto" latinLnBrk="0" hangingPunct="1">
                <a:lnSpc>
                  <a:spcPct val="100000"/>
                </a:lnSpc>
                <a:spcBef>
                  <a:spcPts val="0"/>
                </a:spcBef>
                <a:spcAft>
                  <a:spcPts val="0"/>
                </a:spcAft>
                <a:buClrTx/>
                <a:buSzPct val="100000"/>
                <a:buFont typeface="Wingdings" panose="05000000000000000000" pitchFamily="2" charset="2"/>
                <a:buNone/>
                <a:tabLst/>
                <a:defRPr/>
              </a:pPr>
              <a:r>
                <a:rPr kumimoji="0" lang="en-US" altLang="ja-JP" sz="1200" b="1" i="0" u="none" strike="noStrike" kern="0" cap="none" spc="0" normalizeH="0" baseline="0" noProof="0" dirty="0">
                  <a:ln>
                    <a:noFill/>
                  </a:ln>
                  <a:solidFill>
                    <a:schemeClr val="bg1"/>
                  </a:solidFill>
                  <a:effectLst/>
                  <a:uLnTx/>
                  <a:uFillTx/>
                  <a:latin typeface="+mn-ea"/>
                  <a:ea typeface="+mn-ea"/>
                  <a:cs typeface="Arial" charset="0"/>
                </a:rPr>
                <a:t>Message v2</a:t>
              </a:r>
              <a:endParaRPr kumimoji="0" lang="ja-JP" altLang="en-US" sz="1200" b="1" i="0" u="none" strike="noStrike" kern="0" cap="none" spc="0" normalizeH="0" baseline="0" noProof="0" dirty="0">
                <a:ln>
                  <a:noFill/>
                </a:ln>
                <a:solidFill>
                  <a:schemeClr val="bg1"/>
                </a:solidFill>
                <a:effectLst/>
                <a:uLnTx/>
                <a:uFillTx/>
                <a:latin typeface="+mn-ea"/>
                <a:ea typeface="+mn-ea"/>
                <a:cs typeface="Arial" charset="0"/>
              </a:endParaRPr>
            </a:p>
          </p:txBody>
        </p:sp>
        <p:sp>
          <p:nvSpPr>
            <p:cNvPr id="27" name="四角形: 角を丸くする 26">
              <a:extLst>
                <a:ext uri="{FF2B5EF4-FFF2-40B4-BE49-F238E27FC236}">
                  <a16:creationId xmlns:a16="http://schemas.microsoft.com/office/drawing/2014/main" id="{086DC9E2-2577-59F8-F2BD-479E68D011D2}"/>
                </a:ext>
              </a:extLst>
            </p:cNvPr>
            <p:cNvSpPr/>
            <p:nvPr/>
          </p:nvSpPr>
          <p:spPr>
            <a:xfrm>
              <a:off x="2005366" y="1599562"/>
              <a:ext cx="7340247" cy="509322"/>
            </a:xfrm>
            <a:prstGeom prst="roundRect">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endParaRPr kumimoji="1" lang="ja-JP" altLang="en-US" dirty="0">
                <a:latin typeface="+mn-ea"/>
              </a:endParaRPr>
            </a:p>
          </p:txBody>
        </p:sp>
        <p:sp>
          <p:nvSpPr>
            <p:cNvPr id="28" name="四角形: 角を丸くする 27">
              <a:extLst>
                <a:ext uri="{FF2B5EF4-FFF2-40B4-BE49-F238E27FC236}">
                  <a16:creationId xmlns:a16="http://schemas.microsoft.com/office/drawing/2014/main" id="{07E41B0F-21E7-577E-11C4-499D047B59CB}"/>
                </a:ext>
              </a:extLst>
            </p:cNvPr>
            <p:cNvSpPr/>
            <p:nvPr/>
          </p:nvSpPr>
          <p:spPr>
            <a:xfrm>
              <a:off x="2005366" y="2153159"/>
              <a:ext cx="7340247" cy="676601"/>
            </a:xfrm>
            <a:prstGeom prst="roundRect">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endParaRPr kumimoji="1" lang="ja-JP" altLang="en-US" dirty="0">
                <a:latin typeface="+mn-ea"/>
              </a:endParaRPr>
            </a:p>
          </p:txBody>
        </p:sp>
        <p:sp>
          <p:nvSpPr>
            <p:cNvPr id="30" name="正方形/長方形 29">
              <a:extLst>
                <a:ext uri="{FF2B5EF4-FFF2-40B4-BE49-F238E27FC236}">
                  <a16:creationId xmlns:a16="http://schemas.microsoft.com/office/drawing/2014/main" id="{BFC2CA50-91C1-020C-45B4-EA544999265B}"/>
                </a:ext>
              </a:extLst>
            </p:cNvPr>
            <p:cNvSpPr/>
            <p:nvPr/>
          </p:nvSpPr>
          <p:spPr bwMode="gray">
            <a:xfrm>
              <a:off x="286839" y="2870902"/>
              <a:ext cx="1603860" cy="742273"/>
            </a:xfrm>
            <a:prstGeom prst="rect">
              <a:avLst/>
            </a:prstGeom>
            <a:solidFill>
              <a:schemeClr val="accent1"/>
            </a:solidFill>
            <a:ln w="12700" algn="ctr">
              <a:solidFill>
                <a:schemeClr val="accent1"/>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0564" eaLnBrk="1" fontAlgn="auto" latinLnBrk="0" hangingPunct="1">
                <a:lnSpc>
                  <a:spcPct val="100000"/>
                </a:lnSpc>
                <a:spcBef>
                  <a:spcPts val="0"/>
                </a:spcBef>
                <a:spcAft>
                  <a:spcPts val="0"/>
                </a:spcAft>
                <a:buClrTx/>
                <a:buSzPct val="100000"/>
                <a:buFontTx/>
                <a:buNone/>
                <a:tabLst/>
                <a:defRPr/>
              </a:pPr>
              <a:r>
                <a:rPr kumimoji="0" lang="ja-JP" altLang="en-US" sz="1200" b="1" i="0" u="none" strike="noStrike" kern="0" cap="none" spc="0" normalizeH="0" baseline="0" noProof="0" dirty="0">
                  <a:ln>
                    <a:noFill/>
                  </a:ln>
                  <a:solidFill>
                    <a:schemeClr val="bg1"/>
                  </a:solidFill>
                  <a:effectLst/>
                  <a:uLnTx/>
                  <a:uFillTx/>
                  <a:latin typeface="+mn-ea"/>
                  <a:ea typeface="+mn-ea"/>
                  <a:cs typeface="Arial" charset="0"/>
                </a:rPr>
                <a:t>その他</a:t>
              </a:r>
              <a:endParaRPr kumimoji="0" lang="en-US" altLang="ja-JP" sz="1200" b="1" i="0" u="none" strike="noStrike" kern="0" cap="none" spc="0" normalizeH="0" baseline="0" noProof="0" dirty="0">
                <a:ln>
                  <a:noFill/>
                </a:ln>
                <a:solidFill>
                  <a:schemeClr val="bg1"/>
                </a:solidFill>
                <a:effectLst/>
                <a:uLnTx/>
                <a:uFillTx/>
                <a:latin typeface="+mn-ea"/>
                <a:ea typeface="+mn-ea"/>
                <a:cs typeface="Arial" charset="0"/>
              </a:endParaRPr>
            </a:p>
          </p:txBody>
        </p:sp>
        <p:sp>
          <p:nvSpPr>
            <p:cNvPr id="31" name="四角形: 角を丸くする 30">
              <a:extLst>
                <a:ext uri="{FF2B5EF4-FFF2-40B4-BE49-F238E27FC236}">
                  <a16:creationId xmlns:a16="http://schemas.microsoft.com/office/drawing/2014/main" id="{C913669C-BF84-F117-518E-556208E1E607}"/>
                </a:ext>
              </a:extLst>
            </p:cNvPr>
            <p:cNvSpPr/>
            <p:nvPr/>
          </p:nvSpPr>
          <p:spPr>
            <a:xfrm>
              <a:off x="2005366" y="2853441"/>
              <a:ext cx="7340247" cy="759734"/>
            </a:xfrm>
            <a:prstGeom prst="roundRect">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endParaRPr kumimoji="1" lang="ja-JP" altLang="en-US" dirty="0">
                <a:latin typeface="+mn-ea"/>
              </a:endParaRPr>
            </a:p>
          </p:txBody>
        </p:sp>
        <p:sp>
          <p:nvSpPr>
            <p:cNvPr id="39" name="正方形/長方形 38">
              <a:extLst>
                <a:ext uri="{FF2B5EF4-FFF2-40B4-BE49-F238E27FC236}">
                  <a16:creationId xmlns:a16="http://schemas.microsoft.com/office/drawing/2014/main" id="{01183742-7B0D-9FDB-3E86-51FDB652D4E0}"/>
                </a:ext>
              </a:extLst>
            </p:cNvPr>
            <p:cNvSpPr/>
            <p:nvPr/>
          </p:nvSpPr>
          <p:spPr>
            <a:xfrm>
              <a:off x="5805651" y="1770817"/>
              <a:ext cx="3168000" cy="155040"/>
            </a:xfrm>
            <a:prstGeom prst="rect">
              <a:avLst/>
            </a:prstGeom>
            <a:solidFill>
              <a:schemeClr val="accent1">
                <a:lumMod val="20000"/>
                <a:lumOff val="80000"/>
              </a:schemeClr>
            </a:solidFill>
            <a:ln w="12700">
              <a:solidFill>
                <a:schemeClr val="accent1">
                  <a:lumMod val="20000"/>
                  <a:lumOff val="8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latin typeface="+mn-ea"/>
                </a:rPr>
                <a:t>09. ORPHE</a:t>
              </a:r>
              <a:endParaRPr kumimoji="1" lang="ja-JP" altLang="en-US" sz="1050" dirty="0">
                <a:latin typeface="+mn-ea"/>
              </a:endParaRPr>
            </a:p>
          </p:txBody>
        </p:sp>
        <p:sp>
          <p:nvSpPr>
            <p:cNvPr id="40" name="正方形/長方形 39">
              <a:extLst>
                <a:ext uri="{FF2B5EF4-FFF2-40B4-BE49-F238E27FC236}">
                  <a16:creationId xmlns:a16="http://schemas.microsoft.com/office/drawing/2014/main" id="{486D4130-891C-DE22-DE23-4442F3305D54}"/>
                </a:ext>
              </a:extLst>
            </p:cNvPr>
            <p:cNvSpPr/>
            <p:nvPr/>
          </p:nvSpPr>
          <p:spPr>
            <a:xfrm>
              <a:off x="2536083" y="1778676"/>
              <a:ext cx="3168000" cy="155040"/>
            </a:xfrm>
            <a:prstGeom prst="rect">
              <a:avLst/>
            </a:prstGeom>
            <a:solidFill>
              <a:schemeClr val="accent1">
                <a:lumMod val="20000"/>
                <a:lumOff val="80000"/>
              </a:schemeClr>
            </a:solidFill>
            <a:ln w="12700">
              <a:solidFill>
                <a:schemeClr val="accent1">
                  <a:lumMod val="20000"/>
                  <a:lumOff val="8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latin typeface="+mn-ea"/>
                </a:rPr>
                <a:t>02. DNP</a:t>
              </a:r>
              <a:endParaRPr kumimoji="1" lang="ja-JP" altLang="en-US" sz="1050" dirty="0">
                <a:latin typeface="+mn-ea"/>
              </a:endParaRPr>
            </a:p>
          </p:txBody>
        </p:sp>
        <p:sp>
          <p:nvSpPr>
            <p:cNvPr id="41" name="正方形/長方形 40">
              <a:extLst>
                <a:ext uri="{FF2B5EF4-FFF2-40B4-BE49-F238E27FC236}">
                  <a16:creationId xmlns:a16="http://schemas.microsoft.com/office/drawing/2014/main" id="{F9C49654-65D9-1DB2-1103-2CFC41A586FD}"/>
                </a:ext>
              </a:extLst>
            </p:cNvPr>
            <p:cNvSpPr/>
            <p:nvPr/>
          </p:nvSpPr>
          <p:spPr>
            <a:xfrm>
              <a:off x="2536083" y="3125587"/>
              <a:ext cx="3168000" cy="155040"/>
            </a:xfrm>
            <a:prstGeom prst="rect">
              <a:avLst/>
            </a:prstGeom>
            <a:solidFill>
              <a:schemeClr val="bg1">
                <a:lumMod val="85000"/>
              </a:schemeClr>
            </a:solidFill>
            <a:ln w="12700">
              <a:solidFill>
                <a:schemeClr val="bg1">
                  <a:lumMod val="8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latin typeface="+mn-ea"/>
                </a:rPr>
                <a:t>05. PitPa</a:t>
              </a:r>
              <a:endParaRPr kumimoji="1" lang="ja-JP" altLang="en-US" sz="1050" dirty="0">
                <a:latin typeface="+mn-ea"/>
              </a:endParaRPr>
            </a:p>
          </p:txBody>
        </p:sp>
        <p:sp>
          <p:nvSpPr>
            <p:cNvPr id="44" name="正方形/長方形 43">
              <a:extLst>
                <a:ext uri="{FF2B5EF4-FFF2-40B4-BE49-F238E27FC236}">
                  <a16:creationId xmlns:a16="http://schemas.microsoft.com/office/drawing/2014/main" id="{7B02A26A-5E17-EB7F-717E-4B6F96EA37A9}"/>
                </a:ext>
              </a:extLst>
            </p:cNvPr>
            <p:cNvSpPr/>
            <p:nvPr/>
          </p:nvSpPr>
          <p:spPr>
            <a:xfrm>
              <a:off x="2536083" y="3332950"/>
              <a:ext cx="3168000" cy="155040"/>
            </a:xfrm>
            <a:prstGeom prst="rect">
              <a:avLst/>
            </a:prstGeom>
            <a:solidFill>
              <a:schemeClr val="accent1">
                <a:lumMod val="20000"/>
                <a:lumOff val="80000"/>
              </a:schemeClr>
            </a:solidFill>
            <a:ln w="12700">
              <a:solidFill>
                <a:schemeClr val="accent1">
                  <a:lumMod val="20000"/>
                  <a:lumOff val="8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latin typeface="+mn-ea"/>
                </a:rPr>
                <a:t>07. SBI HD</a:t>
              </a:r>
              <a:endParaRPr kumimoji="1" lang="ja-JP" altLang="en-US" sz="1050" dirty="0">
                <a:latin typeface="+mn-ea"/>
              </a:endParaRPr>
            </a:p>
          </p:txBody>
        </p:sp>
        <p:sp>
          <p:nvSpPr>
            <p:cNvPr id="49" name="正方形/長方形 48">
              <a:extLst>
                <a:ext uri="{FF2B5EF4-FFF2-40B4-BE49-F238E27FC236}">
                  <a16:creationId xmlns:a16="http://schemas.microsoft.com/office/drawing/2014/main" id="{9851B236-4724-B2FA-D382-414A709B119E}"/>
                </a:ext>
              </a:extLst>
            </p:cNvPr>
            <p:cNvSpPr/>
            <p:nvPr/>
          </p:nvSpPr>
          <p:spPr>
            <a:xfrm>
              <a:off x="5818750" y="2918962"/>
              <a:ext cx="3168000" cy="155040"/>
            </a:xfrm>
            <a:prstGeom prst="rect">
              <a:avLst/>
            </a:prstGeom>
            <a:solidFill>
              <a:schemeClr val="accent1">
                <a:lumMod val="20000"/>
                <a:lumOff val="80000"/>
              </a:schemeClr>
            </a:solidFill>
            <a:ln w="12700">
              <a:solidFill>
                <a:schemeClr val="accent1">
                  <a:lumMod val="20000"/>
                  <a:lumOff val="8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latin typeface="+mn-ea"/>
                </a:rPr>
                <a:t>08. </a:t>
              </a:r>
              <a:r>
                <a:rPr lang="ja-JP" altLang="en-US" sz="1050" dirty="0">
                  <a:latin typeface="+mn-ea"/>
                </a:rPr>
                <a:t>シミック</a:t>
              </a:r>
              <a:endParaRPr kumimoji="1" lang="ja-JP" altLang="en-US" sz="1050" dirty="0">
                <a:latin typeface="+mn-ea"/>
              </a:endParaRPr>
            </a:p>
          </p:txBody>
        </p:sp>
        <p:sp>
          <p:nvSpPr>
            <p:cNvPr id="58" name="正方形/長方形 57">
              <a:extLst>
                <a:ext uri="{FF2B5EF4-FFF2-40B4-BE49-F238E27FC236}">
                  <a16:creationId xmlns:a16="http://schemas.microsoft.com/office/drawing/2014/main" id="{A6D7F272-19D1-CE7C-D01E-BC2053E8036C}"/>
                </a:ext>
              </a:extLst>
            </p:cNvPr>
            <p:cNvSpPr/>
            <p:nvPr/>
          </p:nvSpPr>
          <p:spPr>
            <a:xfrm>
              <a:off x="2536083" y="2918224"/>
              <a:ext cx="3168000" cy="155040"/>
            </a:xfrm>
            <a:prstGeom prst="rect">
              <a:avLst/>
            </a:prstGeom>
            <a:solidFill>
              <a:schemeClr val="accent1">
                <a:lumMod val="20000"/>
                <a:lumOff val="80000"/>
              </a:schemeClr>
            </a:solidFill>
            <a:ln w="12700">
              <a:solidFill>
                <a:schemeClr val="accent1">
                  <a:lumMod val="20000"/>
                  <a:lumOff val="8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latin typeface="+mn-ea"/>
                </a:rPr>
                <a:t>03. IGS</a:t>
              </a:r>
              <a:endParaRPr kumimoji="1" lang="ja-JP" altLang="en-US" sz="1050" dirty="0">
                <a:latin typeface="+mn-ea"/>
              </a:endParaRPr>
            </a:p>
          </p:txBody>
        </p:sp>
        <p:sp>
          <p:nvSpPr>
            <p:cNvPr id="59" name="正方形/長方形 58">
              <a:extLst>
                <a:ext uri="{FF2B5EF4-FFF2-40B4-BE49-F238E27FC236}">
                  <a16:creationId xmlns:a16="http://schemas.microsoft.com/office/drawing/2014/main" id="{5F8F8E9A-E0E1-DA0A-3BC0-BE0DD8748E77}"/>
                </a:ext>
              </a:extLst>
            </p:cNvPr>
            <p:cNvSpPr/>
            <p:nvPr/>
          </p:nvSpPr>
          <p:spPr>
            <a:xfrm>
              <a:off x="5818750" y="2302839"/>
              <a:ext cx="3168000" cy="155040"/>
            </a:xfrm>
            <a:prstGeom prst="rect">
              <a:avLst/>
            </a:prstGeom>
            <a:solidFill>
              <a:schemeClr val="accent1">
                <a:lumMod val="20000"/>
                <a:lumOff val="80000"/>
              </a:schemeClr>
            </a:solidFill>
            <a:ln w="12700">
              <a:solidFill>
                <a:schemeClr val="accent1">
                  <a:lumMod val="20000"/>
                  <a:lumOff val="8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en-US" altLang="ja-JP" sz="1050" dirty="0">
                  <a:latin typeface="+mn-ea"/>
                </a:rPr>
                <a:t>10. </a:t>
              </a:r>
              <a:r>
                <a:rPr lang="ja-JP" altLang="en-US" sz="1050" dirty="0">
                  <a:latin typeface="+mn-ea"/>
                </a:rPr>
                <a:t>電通総研</a:t>
              </a:r>
              <a:endParaRPr kumimoji="1" lang="ja-JP" altLang="en-US" sz="1050" dirty="0">
                <a:latin typeface="+mn-ea"/>
              </a:endParaRPr>
            </a:p>
          </p:txBody>
        </p:sp>
        <p:sp>
          <p:nvSpPr>
            <p:cNvPr id="94" name="正方形/長方形 93">
              <a:extLst>
                <a:ext uri="{FF2B5EF4-FFF2-40B4-BE49-F238E27FC236}">
                  <a16:creationId xmlns:a16="http://schemas.microsoft.com/office/drawing/2014/main" id="{DCEF6C64-EE1E-1AAE-0A23-EB72DF46AC84}"/>
                </a:ext>
              </a:extLst>
            </p:cNvPr>
            <p:cNvSpPr/>
            <p:nvPr/>
          </p:nvSpPr>
          <p:spPr>
            <a:xfrm>
              <a:off x="5818750" y="3126324"/>
              <a:ext cx="3168000" cy="155040"/>
            </a:xfrm>
            <a:prstGeom prst="rect">
              <a:avLst/>
            </a:prstGeom>
            <a:solidFill>
              <a:schemeClr val="accent1">
                <a:lumMod val="20000"/>
                <a:lumOff val="80000"/>
              </a:schemeClr>
            </a:solidFill>
            <a:ln w="12700">
              <a:solidFill>
                <a:schemeClr val="accent1">
                  <a:lumMod val="20000"/>
                  <a:lumOff val="8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latin typeface="+mn-ea"/>
                </a:rPr>
                <a:t>12. OP CIP</a:t>
              </a:r>
              <a:endParaRPr kumimoji="1" lang="ja-JP" altLang="en-US" sz="1050" dirty="0">
                <a:latin typeface="+mn-ea"/>
              </a:endParaRPr>
            </a:p>
          </p:txBody>
        </p:sp>
        <p:sp>
          <p:nvSpPr>
            <p:cNvPr id="95" name="正方形/長方形 94">
              <a:extLst>
                <a:ext uri="{FF2B5EF4-FFF2-40B4-BE49-F238E27FC236}">
                  <a16:creationId xmlns:a16="http://schemas.microsoft.com/office/drawing/2014/main" id="{5FA8EE19-D8E2-6E3C-1EA9-9901499BD37B}"/>
                </a:ext>
              </a:extLst>
            </p:cNvPr>
            <p:cNvSpPr/>
            <p:nvPr/>
          </p:nvSpPr>
          <p:spPr>
            <a:xfrm>
              <a:off x="2536083" y="2302839"/>
              <a:ext cx="3168000" cy="155040"/>
            </a:xfrm>
            <a:prstGeom prst="rect">
              <a:avLst/>
            </a:prstGeom>
            <a:solidFill>
              <a:schemeClr val="accent1">
                <a:lumMod val="20000"/>
                <a:lumOff val="80000"/>
              </a:schemeClr>
            </a:solidFill>
            <a:ln w="12700">
              <a:solidFill>
                <a:schemeClr val="accent1">
                  <a:lumMod val="20000"/>
                  <a:lumOff val="8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latin typeface="+mn-ea"/>
                </a:rPr>
                <a:t>01. DataSign</a:t>
              </a:r>
              <a:endParaRPr kumimoji="1" lang="ja-JP" altLang="en-US" sz="1050" dirty="0">
                <a:latin typeface="+mn-ea"/>
              </a:endParaRPr>
            </a:p>
          </p:txBody>
        </p:sp>
        <p:sp>
          <p:nvSpPr>
            <p:cNvPr id="8" name="正方形/長方形 7">
              <a:extLst>
                <a:ext uri="{FF2B5EF4-FFF2-40B4-BE49-F238E27FC236}">
                  <a16:creationId xmlns:a16="http://schemas.microsoft.com/office/drawing/2014/main" id="{E8E7A29C-A4AD-6793-CFE0-385735E3FAA6}"/>
                </a:ext>
              </a:extLst>
            </p:cNvPr>
            <p:cNvSpPr/>
            <p:nvPr/>
          </p:nvSpPr>
          <p:spPr>
            <a:xfrm>
              <a:off x="2536083" y="2512247"/>
              <a:ext cx="3168000" cy="155040"/>
            </a:xfrm>
            <a:prstGeom prst="rect">
              <a:avLst/>
            </a:prstGeom>
            <a:solidFill>
              <a:schemeClr val="accent1">
                <a:lumMod val="20000"/>
                <a:lumOff val="80000"/>
              </a:schemeClr>
            </a:solidFill>
            <a:ln w="12700">
              <a:solidFill>
                <a:schemeClr val="accent1">
                  <a:lumMod val="20000"/>
                  <a:lumOff val="8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latin typeface="+mn-ea"/>
                </a:rPr>
                <a:t>02. DNP</a:t>
              </a:r>
              <a:endParaRPr kumimoji="1" lang="ja-JP" altLang="en-US" sz="1050" dirty="0">
                <a:latin typeface="+mn-ea"/>
              </a:endParaRPr>
            </a:p>
          </p:txBody>
        </p:sp>
      </p:grpSp>
    </p:spTree>
    <p:extLst>
      <p:ext uri="{BB962C8B-B14F-4D97-AF65-F5344CB8AC3E}">
        <p14:creationId xmlns:p14="http://schemas.microsoft.com/office/powerpoint/2010/main" val="34239545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9003AF3-CCAD-AAD8-BC85-BFF6B8F0ABDB}"/>
              </a:ext>
            </a:extLst>
          </p:cNvPr>
          <p:cNvSpPr>
            <a:spLocks noGrp="1"/>
          </p:cNvSpPr>
          <p:nvPr>
            <p:ph type="title"/>
          </p:nvPr>
        </p:nvSpPr>
        <p:spPr>
          <a:xfrm>
            <a:off x="273049" y="384919"/>
            <a:ext cx="9245023" cy="523220"/>
          </a:xfrm>
        </p:spPr>
        <p:txBody>
          <a:bodyPr/>
          <a:lstStyle/>
          <a:p>
            <a:r>
              <a:rPr kumimoji="1" lang="en-US" altLang="ja-JP" dirty="0"/>
              <a:t>5.2.3. </a:t>
            </a:r>
            <a:r>
              <a:rPr kumimoji="1" lang="ja-JP" altLang="en-US" dirty="0"/>
              <a:t>実装規格・アーキテクチャ</a:t>
            </a:r>
            <a:r>
              <a:rPr kumimoji="1" lang="en-US" altLang="ja-JP" sz="1400" dirty="0"/>
              <a:t>‐Agent Layer</a:t>
            </a:r>
            <a:r>
              <a:rPr kumimoji="1" lang="ja-JP" altLang="en-US" sz="1400" dirty="0"/>
              <a:t>：秘密鍵管理</a:t>
            </a:r>
            <a:r>
              <a:rPr kumimoji="1" lang="en-US" altLang="ja-JP" sz="1400" dirty="0"/>
              <a:t>/Public Trust Layer :</a:t>
            </a:r>
            <a:r>
              <a:rPr kumimoji="1" lang="ja-JP" altLang="en-US" sz="1400" dirty="0"/>
              <a:t> 公開鍵の連携</a:t>
            </a:r>
            <a:endParaRPr kumimoji="1" lang="ja-JP" altLang="en-US" dirty="0"/>
          </a:p>
        </p:txBody>
      </p:sp>
      <p:sp>
        <p:nvSpPr>
          <p:cNvPr id="7" name="テキスト プレースホルダー 2">
            <a:extLst>
              <a:ext uri="{FF2B5EF4-FFF2-40B4-BE49-F238E27FC236}">
                <a16:creationId xmlns:a16="http://schemas.microsoft.com/office/drawing/2014/main" id="{C5559301-D9D6-9E04-5E7D-F1EA1B35AF3A}"/>
              </a:ext>
            </a:extLst>
          </p:cNvPr>
          <p:cNvSpPr>
            <a:spLocks noGrp="1"/>
          </p:cNvSpPr>
          <p:nvPr>
            <p:ph type="body" sz="quarter" idx="10"/>
          </p:nvPr>
        </p:nvSpPr>
        <p:spPr>
          <a:xfrm>
            <a:off x="273050" y="188913"/>
            <a:ext cx="7848600" cy="161583"/>
          </a:xfrm>
        </p:spPr>
        <p:txBody>
          <a:bodyPr/>
          <a:lstStyle/>
          <a:p>
            <a:r>
              <a:rPr lang="en-US" altLang="ja-JP" dirty="0"/>
              <a:t>5</a:t>
            </a:r>
            <a:r>
              <a:rPr lang="en-US" altLang="ja-JP" sz="1050" dirty="0"/>
              <a:t>.</a:t>
            </a:r>
            <a:r>
              <a:rPr lang="ja-JP" altLang="en-US" dirty="0"/>
              <a:t> 実証事業</a:t>
            </a:r>
            <a:r>
              <a:rPr lang="en-US" altLang="ja-JP" dirty="0"/>
              <a:t>‐</a:t>
            </a:r>
            <a:r>
              <a:rPr lang="ja-JP" altLang="en-US" sz="1050" dirty="0"/>
              <a:t>実装要件</a:t>
            </a:r>
            <a:r>
              <a:rPr lang="ja-JP" altLang="en-US" dirty="0"/>
              <a:t>、</a:t>
            </a:r>
            <a:r>
              <a:rPr lang="ja-JP" altLang="en-US" sz="1050" dirty="0"/>
              <a:t>実装</a:t>
            </a:r>
            <a:r>
              <a:rPr lang="ja-JP" altLang="en-US" dirty="0"/>
              <a:t>規格・</a:t>
            </a:r>
            <a:r>
              <a:rPr lang="ja-JP" altLang="en-US" sz="1050" dirty="0"/>
              <a:t>アーキテクチャ　</a:t>
            </a:r>
          </a:p>
        </p:txBody>
      </p:sp>
      <p:graphicFrame>
        <p:nvGraphicFramePr>
          <p:cNvPr id="3" name="表 2">
            <a:extLst>
              <a:ext uri="{FF2B5EF4-FFF2-40B4-BE49-F238E27FC236}">
                <a16:creationId xmlns:a16="http://schemas.microsoft.com/office/drawing/2014/main" id="{248F79E1-CEDF-4858-23D5-20E4C2C7184F}"/>
              </a:ext>
            </a:extLst>
          </p:cNvPr>
          <p:cNvGraphicFramePr>
            <a:graphicFrameLocks noGrp="1"/>
          </p:cNvGraphicFramePr>
          <p:nvPr>
            <p:extLst>
              <p:ext uri="{D42A27DB-BD31-4B8C-83A1-F6EECF244321}">
                <p14:modId xmlns:p14="http://schemas.microsoft.com/office/powerpoint/2010/main" val="3574620991"/>
              </p:ext>
            </p:extLst>
          </p:nvPr>
        </p:nvGraphicFramePr>
        <p:xfrm>
          <a:off x="267320" y="910223"/>
          <a:ext cx="9365630" cy="5707380"/>
        </p:xfrm>
        <a:graphic>
          <a:graphicData uri="http://schemas.openxmlformats.org/drawingml/2006/table">
            <a:tbl>
              <a:tblPr/>
              <a:tblGrid>
                <a:gridCol w="366053">
                  <a:extLst>
                    <a:ext uri="{9D8B030D-6E8A-4147-A177-3AD203B41FA5}">
                      <a16:colId xmlns:a16="http://schemas.microsoft.com/office/drawing/2014/main" val="3873141146"/>
                    </a:ext>
                  </a:extLst>
                </a:gridCol>
                <a:gridCol w="923053">
                  <a:extLst>
                    <a:ext uri="{9D8B030D-6E8A-4147-A177-3AD203B41FA5}">
                      <a16:colId xmlns:a16="http://schemas.microsoft.com/office/drawing/2014/main" val="2198383193"/>
                    </a:ext>
                  </a:extLst>
                </a:gridCol>
                <a:gridCol w="3647872">
                  <a:extLst>
                    <a:ext uri="{9D8B030D-6E8A-4147-A177-3AD203B41FA5}">
                      <a16:colId xmlns:a16="http://schemas.microsoft.com/office/drawing/2014/main" val="3163540866"/>
                    </a:ext>
                  </a:extLst>
                </a:gridCol>
                <a:gridCol w="4428652">
                  <a:extLst>
                    <a:ext uri="{9D8B030D-6E8A-4147-A177-3AD203B41FA5}">
                      <a16:colId xmlns:a16="http://schemas.microsoft.com/office/drawing/2014/main" val="496054275"/>
                    </a:ext>
                  </a:extLst>
                </a:gridCol>
              </a:tblGrid>
              <a:tr h="133110">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en-US" altLang="ja-JP" sz="1000" b="1" i="0" u="none" strike="noStrike" dirty="0">
                          <a:solidFill>
                            <a:schemeClr val="bg1"/>
                          </a:solidFill>
                          <a:effectLst/>
                          <a:latin typeface="+mn-ea"/>
                          <a:ea typeface="+mn-ea"/>
                        </a:rPr>
                        <a:t>No.</a:t>
                      </a:r>
                      <a:endParaRPr lang="ja-JP" altLang="en-US" sz="1000" b="1" i="0" u="none" strike="noStrike" dirty="0">
                        <a:solidFill>
                          <a:schemeClr val="bg1"/>
                        </a:solidFill>
                        <a:effectLst/>
                        <a:latin typeface="+mn-ea"/>
                        <a:ea typeface="+mn-ea"/>
                      </a:endParaRPr>
                    </a:p>
                  </a:txBody>
                  <a:tcPr marL="0" marR="0" marT="0" marB="0" anchor="ctr">
                    <a:lnL w="12700" cmpd="sng">
                      <a:solidFill>
                        <a:srgbClr val="FFFFFF"/>
                      </a:solidFill>
                    </a:lnL>
                    <a:lnR w="12700" cmpd="sng">
                      <a:solidFill>
                        <a:srgbClr val="FFFFFF"/>
                      </a:solidFill>
                    </a:lnR>
                    <a:lnT w="12700" cmpd="sng">
                      <a:solidFill>
                        <a:srgbClr val="FFFFFF"/>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ja-JP" altLang="en-US" sz="1000" b="1" u="none" strike="noStrike" dirty="0">
                          <a:solidFill>
                            <a:schemeClr val="bg1"/>
                          </a:solidFill>
                          <a:effectLst/>
                          <a:latin typeface="+mn-ea"/>
                          <a:ea typeface="+mn-ea"/>
                        </a:rPr>
                        <a:t>代表機関</a:t>
                      </a:r>
                      <a:endParaRPr lang="ja-JP" altLang="en-US" sz="1000" b="1" i="0" u="none" strike="noStrike" dirty="0">
                        <a:solidFill>
                          <a:schemeClr val="bg1"/>
                        </a:solidFill>
                        <a:effectLst/>
                        <a:latin typeface="+mn-ea"/>
                        <a:ea typeface="+mn-ea"/>
                      </a:endParaRPr>
                    </a:p>
                  </a:txBody>
                  <a:tcPr marL="0" marR="0" marT="0" marB="0" anchor="ctr">
                    <a:lnL w="12700" cmpd="sng">
                      <a:solidFill>
                        <a:srgbClr val="FFFFFF"/>
                      </a:solidFill>
                    </a:lnL>
                    <a:lnR w="12700" cmpd="sng">
                      <a:solidFill>
                        <a:srgbClr val="FFFFFF"/>
                      </a:solidFill>
                    </a:lnR>
                    <a:lnT w="12700" cmpd="sng">
                      <a:solidFill>
                        <a:srgbClr val="FFFFFF"/>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ja-JP" altLang="en-US" sz="1000" b="1" i="0" u="none" strike="noStrike" dirty="0">
                          <a:solidFill>
                            <a:schemeClr val="bg1"/>
                          </a:solidFill>
                          <a:effectLst/>
                          <a:latin typeface="+mn-ea"/>
                          <a:ea typeface="+mn-ea"/>
                        </a:rPr>
                        <a:t>秘密鍵（署名・暗号鍵）管理</a:t>
                      </a:r>
                    </a:p>
                  </a:txBody>
                  <a:tcPr marL="0" marR="0" marT="0" marB="0"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ja-JP" altLang="en-US" sz="1000" b="1" i="0" u="none" strike="noStrike" dirty="0">
                          <a:solidFill>
                            <a:schemeClr val="bg1"/>
                          </a:solidFill>
                          <a:effectLst/>
                          <a:latin typeface="+mn-ea"/>
                          <a:ea typeface="+mn-ea"/>
                        </a:rPr>
                        <a:t>公開鍵（検証・復号鍵）の連携方法</a:t>
                      </a:r>
                    </a:p>
                  </a:txBody>
                  <a:tcPr marL="0" marR="0" marT="0" marB="0"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78677057"/>
                  </a:ext>
                </a:extLst>
              </a:tr>
              <a:tr h="459228">
                <a:tc>
                  <a:txBody>
                    <a:bodyPr/>
                    <a:lstStyle/>
                    <a:p>
                      <a:pPr algn="ctr" fontAlgn="ctr"/>
                      <a:r>
                        <a:rPr lang="en-US" sz="1000" b="1" i="0" u="none" strike="noStrike" dirty="0">
                          <a:solidFill>
                            <a:srgbClr val="000000"/>
                          </a:solidFill>
                          <a:effectLst/>
                          <a:latin typeface="+mn-ea"/>
                          <a:ea typeface="+mn-ea"/>
                        </a:rPr>
                        <a:t>1</a:t>
                      </a:r>
                    </a:p>
                  </a:txBody>
                  <a:tcPr marL="0" marR="0" marT="0" marB="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1000" b="1" u="none" strike="noStrike" dirty="0">
                          <a:effectLst/>
                          <a:latin typeface="+mn-ea"/>
                          <a:ea typeface="+mn-ea"/>
                        </a:rPr>
                        <a:t>DataSign</a:t>
                      </a:r>
                      <a:endParaRPr lang="en-US" altLang="ja-JP" sz="1000" b="1" i="0" u="none" strike="noStrike" dirty="0">
                        <a:solidFill>
                          <a:srgbClr val="000000"/>
                        </a:solidFill>
                        <a:effectLst/>
                        <a:latin typeface="+mn-ea"/>
                        <a:ea typeface="+mn-ea"/>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ctr" defTabSz="990564" rtl="0" eaLnBrk="1" fontAlgn="ctr" latinLnBrk="0" hangingPunct="1">
                        <a:lnSpc>
                          <a:spcPct val="100000"/>
                        </a:lnSpc>
                        <a:spcBef>
                          <a:spcPts val="0"/>
                        </a:spcBef>
                        <a:spcAft>
                          <a:spcPts val="0"/>
                        </a:spcAft>
                        <a:buClrTx/>
                        <a:buSzTx/>
                        <a:buFont typeface="Arial" panose="020B0604020202020204" pitchFamily="34" charset="0"/>
                        <a:buNone/>
                        <a:tabLst/>
                        <a:defRPr/>
                      </a:pPr>
                      <a:r>
                        <a:rPr kumimoji="1" lang="ja-JP" altLang="en-US" sz="1050" b="1" i="0" u="none" strike="noStrike" kern="1200" cap="none" spc="0" normalizeH="0" baseline="0" noProof="0" dirty="0">
                          <a:ln>
                            <a:noFill/>
                          </a:ln>
                          <a:solidFill>
                            <a:prstClr val="black"/>
                          </a:solidFill>
                          <a:effectLst/>
                          <a:uLnTx/>
                          <a:uFillTx/>
                          <a:latin typeface="+mn-ea"/>
                          <a:ea typeface="+mn-ea"/>
                          <a:cs typeface="+mn-cs"/>
                        </a:rPr>
                        <a:t>端末管理</a:t>
                      </a:r>
                      <a:endParaRPr kumimoji="1" lang="en-US" altLang="ja-JP" sz="1050" b="1" i="0" u="none" strike="noStrike" kern="1200" cap="none" spc="0" normalizeH="0" baseline="0" noProof="0" dirty="0">
                        <a:ln>
                          <a:noFill/>
                        </a:ln>
                        <a:solidFill>
                          <a:prstClr val="black"/>
                        </a:solidFill>
                        <a:effectLst/>
                        <a:uLnTx/>
                        <a:uFillTx/>
                        <a:latin typeface="+mn-ea"/>
                        <a:ea typeface="+mn-ea"/>
                        <a:cs typeface="+mn-cs"/>
                      </a:endParaRPr>
                    </a:p>
                    <a:p>
                      <a:pPr marL="171450" marR="0" lvl="0" indent="-171450" algn="l" defTabSz="990564"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900" b="0" i="0" u="none" strike="noStrike" kern="1200" cap="none" spc="0" normalizeH="0" baseline="0" noProof="0" dirty="0">
                          <a:ln>
                            <a:noFill/>
                          </a:ln>
                          <a:solidFill>
                            <a:prstClr val="black"/>
                          </a:solidFill>
                          <a:effectLst/>
                          <a:uLnTx/>
                          <a:uFillTx/>
                          <a:latin typeface="+mn-ea"/>
                          <a:ea typeface="+mn-ea"/>
                          <a:cs typeface="+mn-cs"/>
                        </a:rPr>
                        <a:t>Holder </a:t>
                      </a:r>
                      <a:r>
                        <a:rPr kumimoji="1" lang="ja-JP" altLang="en-US" sz="900" b="0" i="0" u="none" strike="noStrike" kern="1200" cap="none" spc="0" normalizeH="0" baseline="0" noProof="0" dirty="0">
                          <a:ln>
                            <a:noFill/>
                          </a:ln>
                          <a:solidFill>
                            <a:prstClr val="black"/>
                          </a:solidFill>
                          <a:effectLst/>
                          <a:uLnTx/>
                          <a:uFillTx/>
                          <a:latin typeface="+mn-ea"/>
                          <a:ea typeface="+mn-ea"/>
                          <a:cs typeface="+mn-cs"/>
                        </a:rPr>
                        <a:t>の秘密鍵を</a:t>
                      </a:r>
                      <a:r>
                        <a:rPr kumimoji="1" lang="en-US" altLang="ja-JP" sz="900" b="0" i="0" u="none" strike="noStrike" kern="1200" cap="none" spc="0" normalizeH="0" baseline="0" noProof="0" dirty="0">
                          <a:ln>
                            <a:noFill/>
                          </a:ln>
                          <a:solidFill>
                            <a:prstClr val="black"/>
                          </a:solidFill>
                          <a:effectLst/>
                          <a:uLnTx/>
                          <a:uFillTx/>
                          <a:latin typeface="+mn-ea"/>
                          <a:ea typeface="+mn-ea"/>
                          <a:cs typeface="+mn-cs"/>
                        </a:rPr>
                        <a:t>Secure Enclaves, Android Key Store</a:t>
                      </a:r>
                      <a:r>
                        <a:rPr kumimoji="1" lang="ja-JP" altLang="en-US" sz="900" b="0" i="0" u="none" strike="noStrike" kern="1200" cap="none" spc="0" normalizeH="0" baseline="0" noProof="0" dirty="0">
                          <a:ln>
                            <a:noFill/>
                          </a:ln>
                          <a:solidFill>
                            <a:prstClr val="black"/>
                          </a:solidFill>
                          <a:effectLst/>
                          <a:uLnTx/>
                          <a:uFillTx/>
                          <a:latin typeface="+mn-ea"/>
                          <a:ea typeface="+mn-ea"/>
                          <a:cs typeface="+mn-cs"/>
                        </a:rPr>
                        <a:t>でスマホのセキュア領域内で鍵管理</a:t>
                      </a:r>
                    </a:p>
                  </a:txBody>
                  <a:tcP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90564" rtl="0" eaLnBrk="1" fontAlgn="ctr" latinLnBrk="0" hangingPunct="1">
                        <a:lnSpc>
                          <a:spcPct val="100000"/>
                        </a:lnSpc>
                        <a:spcBef>
                          <a:spcPts val="0"/>
                        </a:spcBef>
                        <a:spcAft>
                          <a:spcPts val="0"/>
                        </a:spcAft>
                        <a:buClrTx/>
                        <a:buSzTx/>
                        <a:buFontTx/>
                        <a:buNone/>
                        <a:tabLst/>
                        <a:defRPr/>
                      </a:pPr>
                      <a:r>
                        <a:rPr kumimoji="1" lang="en-US" altLang="ja-JP" sz="1050" b="1" i="0" u="none" strike="noStrike" kern="1200" cap="none" spc="0" normalizeH="0" baseline="0" noProof="0" dirty="0">
                          <a:ln>
                            <a:noFill/>
                          </a:ln>
                          <a:solidFill>
                            <a:prstClr val="black"/>
                          </a:solidFill>
                          <a:effectLst/>
                          <a:uLnTx/>
                          <a:uFillTx/>
                          <a:latin typeface="+mn-ea"/>
                          <a:ea typeface="+mn-ea"/>
                          <a:cs typeface="+mn-cs"/>
                        </a:rPr>
                        <a:t>P2P</a:t>
                      </a:r>
                      <a:r>
                        <a:rPr kumimoji="1" lang="ja-JP" altLang="en-US" sz="1050" b="1" i="0" u="none" strike="noStrike" kern="1200" cap="none" spc="0" normalizeH="0" baseline="0" noProof="0" dirty="0">
                          <a:ln>
                            <a:noFill/>
                          </a:ln>
                          <a:solidFill>
                            <a:prstClr val="black"/>
                          </a:solidFill>
                          <a:effectLst/>
                          <a:uLnTx/>
                          <a:uFillTx/>
                          <a:latin typeface="+mn-ea"/>
                          <a:ea typeface="+mn-ea"/>
                          <a:cs typeface="+mn-cs"/>
                        </a:rPr>
                        <a:t>通信による連携</a:t>
                      </a:r>
                      <a:endParaRPr kumimoji="1" lang="en-US" altLang="ja-JP" sz="1050" b="1" i="0" u="none" strike="noStrike" kern="1200" cap="none" spc="0" normalizeH="0" baseline="0" noProof="0" dirty="0">
                        <a:ln>
                          <a:noFill/>
                        </a:ln>
                        <a:solidFill>
                          <a:prstClr val="black"/>
                        </a:solidFill>
                        <a:effectLst/>
                        <a:uLnTx/>
                        <a:uFillTx/>
                        <a:latin typeface="+mn-ea"/>
                        <a:ea typeface="+mn-ea"/>
                        <a:cs typeface="+mn-cs"/>
                      </a:endParaRPr>
                    </a:p>
                    <a:p>
                      <a:pPr marL="171450" marR="0" lvl="0" indent="-171450" algn="l" defTabSz="990564"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900" b="0" i="0" u="none" strike="noStrike" kern="1200" cap="none" spc="0" normalizeH="0" baseline="0" noProof="0" dirty="0">
                          <a:ln>
                            <a:noFill/>
                          </a:ln>
                          <a:solidFill>
                            <a:prstClr val="black"/>
                          </a:solidFill>
                          <a:effectLst/>
                          <a:uLnTx/>
                          <a:uFillTx/>
                          <a:latin typeface="+mn-ea"/>
                          <a:ea typeface="+mn-ea"/>
                          <a:cs typeface="+mn-cs"/>
                        </a:rPr>
                        <a:t>Holder</a:t>
                      </a:r>
                      <a:r>
                        <a:rPr kumimoji="1" lang="ja-JP" altLang="en-US" sz="900" b="0" i="0" u="none" strike="noStrike" kern="1200" cap="none" spc="0" normalizeH="0" baseline="0" noProof="0" dirty="0">
                          <a:ln>
                            <a:noFill/>
                          </a:ln>
                          <a:solidFill>
                            <a:prstClr val="black"/>
                          </a:solidFill>
                          <a:effectLst/>
                          <a:uLnTx/>
                          <a:uFillTx/>
                          <a:latin typeface="+mn-ea"/>
                          <a:ea typeface="+mn-ea"/>
                          <a:cs typeface="+mn-cs"/>
                        </a:rPr>
                        <a:t>から</a:t>
                      </a:r>
                      <a:r>
                        <a:rPr kumimoji="1" lang="en-US" altLang="ja-JP" sz="900" b="0" i="0" u="none" strike="noStrike" kern="1200" cap="none" spc="0" normalizeH="0" baseline="0" noProof="0" dirty="0">
                          <a:ln>
                            <a:noFill/>
                          </a:ln>
                          <a:solidFill>
                            <a:prstClr val="black"/>
                          </a:solidFill>
                          <a:effectLst/>
                          <a:uLnTx/>
                          <a:uFillTx/>
                          <a:latin typeface="+mn-ea"/>
                          <a:ea typeface="+mn-ea"/>
                          <a:cs typeface="+mn-cs"/>
                        </a:rPr>
                        <a:t>Verifier</a:t>
                      </a:r>
                      <a:r>
                        <a:rPr kumimoji="1" lang="ja-JP" altLang="en-US" sz="900" b="0" i="0" u="none" strike="noStrike" kern="1200" cap="none" spc="0" normalizeH="0" baseline="0" noProof="0" dirty="0">
                          <a:ln>
                            <a:noFill/>
                          </a:ln>
                          <a:solidFill>
                            <a:prstClr val="black"/>
                          </a:solidFill>
                          <a:effectLst/>
                          <a:uLnTx/>
                          <a:uFillTx/>
                          <a:latin typeface="+mn-ea"/>
                          <a:ea typeface="+mn-ea"/>
                          <a:cs typeface="+mn-cs"/>
                        </a:rPr>
                        <a:t>と直接公開鍵にやり取り</a:t>
                      </a:r>
                      <a:endParaRPr kumimoji="1" lang="en-US" altLang="ja-JP" sz="900" b="0" i="0" u="none" strike="noStrike" kern="1200" cap="none" spc="0" normalizeH="0" baseline="0" noProof="0" dirty="0">
                        <a:ln>
                          <a:noFill/>
                        </a:ln>
                        <a:solidFill>
                          <a:prstClr val="black"/>
                        </a:solidFill>
                        <a:effectLst/>
                        <a:uLnTx/>
                        <a:uFillTx/>
                        <a:latin typeface="+mn-ea"/>
                        <a:ea typeface="+mn-ea"/>
                        <a:cs typeface="+mn-cs"/>
                      </a:endParaRPr>
                    </a:p>
                    <a:p>
                      <a:pPr marL="171450" marR="0" lvl="0" indent="-171450" algn="l" defTabSz="990564"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900" b="0" i="0" u="none" strike="noStrike" kern="1200" cap="none" spc="0" normalizeH="0" baseline="0" noProof="0" dirty="0">
                          <a:ln>
                            <a:noFill/>
                          </a:ln>
                          <a:solidFill>
                            <a:prstClr val="black"/>
                          </a:solidFill>
                          <a:effectLst/>
                          <a:uLnTx/>
                          <a:uFillTx/>
                          <a:latin typeface="+mn-ea"/>
                          <a:ea typeface="+mn-ea"/>
                          <a:cs typeface="+mn-cs"/>
                        </a:rPr>
                        <a:t>Verifier</a:t>
                      </a:r>
                      <a:r>
                        <a:rPr kumimoji="1" lang="ja-JP" altLang="en-US" sz="900" b="0" i="0" u="none" strike="noStrike" kern="1200" cap="none" spc="0" normalizeH="0" baseline="0" noProof="0" dirty="0">
                          <a:ln>
                            <a:noFill/>
                          </a:ln>
                          <a:solidFill>
                            <a:prstClr val="black"/>
                          </a:solidFill>
                          <a:effectLst/>
                          <a:uLnTx/>
                          <a:uFillTx/>
                          <a:latin typeface="+mn-ea"/>
                          <a:ea typeface="+mn-ea"/>
                          <a:cs typeface="+mn-cs"/>
                        </a:rPr>
                        <a:t>から</a:t>
                      </a:r>
                      <a:r>
                        <a:rPr kumimoji="1" lang="en-US" altLang="ja-JP" sz="900" b="0" i="0" u="none" strike="noStrike" kern="1200" cap="none" spc="0" normalizeH="0" baseline="0" noProof="0" dirty="0">
                          <a:ln>
                            <a:noFill/>
                          </a:ln>
                          <a:solidFill>
                            <a:prstClr val="black"/>
                          </a:solidFill>
                          <a:effectLst/>
                          <a:uLnTx/>
                          <a:uFillTx/>
                          <a:latin typeface="+mn-ea"/>
                          <a:ea typeface="+mn-ea"/>
                          <a:cs typeface="+mn-cs"/>
                        </a:rPr>
                        <a:t>Issuer</a:t>
                      </a:r>
                      <a:r>
                        <a:rPr kumimoji="1" lang="ja-JP" altLang="en-US" sz="900" b="0" i="0" u="none" strike="noStrike" kern="1200" cap="none" spc="0" normalizeH="0" baseline="0" noProof="0" dirty="0">
                          <a:ln>
                            <a:noFill/>
                          </a:ln>
                          <a:solidFill>
                            <a:prstClr val="black"/>
                          </a:solidFill>
                          <a:effectLst/>
                          <a:uLnTx/>
                          <a:uFillTx/>
                          <a:latin typeface="+mn-ea"/>
                          <a:ea typeface="+mn-ea"/>
                          <a:cs typeface="+mn-cs"/>
                        </a:rPr>
                        <a:t>に証明書の真正性を確認</a:t>
                      </a:r>
                      <a:endParaRPr kumimoji="1" lang="en-US" altLang="ja-JP" sz="900" b="0" i="0" u="none" strike="noStrike" kern="1200" cap="none" spc="0" normalizeH="0" baseline="0" noProof="0" dirty="0">
                        <a:ln>
                          <a:noFill/>
                        </a:ln>
                        <a:solidFill>
                          <a:prstClr val="black"/>
                        </a:solidFill>
                        <a:effectLst/>
                        <a:uLnTx/>
                        <a:uFillTx/>
                        <a:latin typeface="+mn-ea"/>
                        <a:ea typeface="+mn-ea"/>
                        <a:cs typeface="+mn-cs"/>
                      </a:endParaRPr>
                    </a:p>
                  </a:txBody>
                  <a:tcP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2544170517"/>
                  </a:ext>
                </a:extLst>
              </a:tr>
              <a:tr h="387849">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en-US" altLang="ja-JP" sz="1000" b="1" i="0" u="none" strike="noStrike" dirty="0">
                          <a:solidFill>
                            <a:srgbClr val="000000"/>
                          </a:solidFill>
                          <a:effectLst/>
                          <a:latin typeface="+mn-ea"/>
                          <a:ea typeface="+mn-ea"/>
                        </a:rPr>
                        <a:t>2</a:t>
                      </a:r>
                      <a:endParaRPr lang="ja-JP" altLang="en-US" sz="1000" b="1" i="0" u="none" strike="noStrike" dirty="0">
                        <a:solidFill>
                          <a:srgbClr val="000000"/>
                        </a:solidFill>
                        <a:effectLst/>
                        <a:latin typeface="+mn-ea"/>
                        <a:ea typeface="+mn-ea"/>
                      </a:endParaRPr>
                    </a:p>
                  </a:txBody>
                  <a:tcPr marL="0" marR="0" marT="0" marB="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altLang="ja-JP" sz="1000" b="1" i="0" u="none" strike="noStrike" dirty="0">
                          <a:solidFill>
                            <a:srgbClr val="000000"/>
                          </a:solidFill>
                          <a:effectLst/>
                          <a:latin typeface="+mn-ea"/>
                          <a:ea typeface="+mn-ea"/>
                        </a:rPr>
                        <a:t>DNP</a:t>
                      </a:r>
                      <a:endParaRPr lang="ja-JP" altLang="en-US" sz="1000" b="1" i="0" u="none" strike="noStrike" dirty="0">
                        <a:solidFill>
                          <a:srgbClr val="000000"/>
                        </a:solidFill>
                        <a:effectLst/>
                        <a:latin typeface="+mn-ea"/>
                        <a:ea typeface="+mn-ea"/>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indent="0" algn="ctr">
                        <a:buFont typeface="Arial" panose="020B0604020202020204" pitchFamily="34" charset="0"/>
                        <a:buNone/>
                      </a:pPr>
                      <a:r>
                        <a:rPr kumimoji="1" lang="ja-JP" altLang="en-US" sz="1050" b="1" dirty="0">
                          <a:solidFill>
                            <a:schemeClr val="tx1"/>
                          </a:solidFill>
                          <a:latin typeface="+mn-ea"/>
                          <a:ea typeface="+mn-ea"/>
                        </a:rPr>
                        <a:t>クラウド管理</a:t>
                      </a:r>
                      <a:endParaRPr kumimoji="1" lang="en-US" altLang="ja-JP" sz="1050" b="1" dirty="0">
                        <a:solidFill>
                          <a:schemeClr val="tx1"/>
                        </a:solidFill>
                        <a:latin typeface="+mn-ea"/>
                        <a:ea typeface="+mn-ea"/>
                      </a:endParaRPr>
                    </a:p>
                    <a:p>
                      <a:pPr marL="171450" indent="-171450">
                        <a:buFont typeface="Arial" panose="020B0604020202020204" pitchFamily="34" charset="0"/>
                        <a:buChar char="•"/>
                      </a:pPr>
                      <a:r>
                        <a:rPr kumimoji="1" lang="ja-JP" altLang="en-US" sz="900" b="0" dirty="0">
                          <a:solidFill>
                            <a:schemeClr val="tx1"/>
                          </a:solidFill>
                          <a:latin typeface="+mn-ea"/>
                          <a:ea typeface="+mn-ea"/>
                        </a:rPr>
                        <a:t>クラウドウォレットを活用した鍵管理</a:t>
                      </a:r>
                    </a:p>
                  </a:txBody>
                  <a:tcP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863965"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50" b="1" i="0" u="none" strike="noStrike" kern="1200" cap="none" spc="0" normalizeH="0" baseline="0" noProof="0" dirty="0">
                          <a:ln>
                            <a:noFill/>
                          </a:ln>
                          <a:solidFill>
                            <a:srgbClr val="000000"/>
                          </a:solidFill>
                          <a:effectLst/>
                          <a:uLnTx/>
                          <a:uFillTx/>
                          <a:latin typeface="+mn-ea"/>
                          <a:ea typeface="+mn-ea"/>
                          <a:cs typeface="+mn-cs"/>
                        </a:rPr>
                        <a:t>データレジストリの活用（</a:t>
                      </a:r>
                      <a:r>
                        <a:rPr kumimoji="1" lang="en-US" altLang="ja-JP" sz="1050" b="1" i="0" u="none" strike="noStrike" kern="1200" cap="none" spc="0" normalizeH="0" baseline="0" noProof="0" dirty="0">
                          <a:ln>
                            <a:noFill/>
                          </a:ln>
                          <a:solidFill>
                            <a:srgbClr val="000000"/>
                          </a:solidFill>
                          <a:effectLst/>
                          <a:uLnTx/>
                          <a:uFillTx/>
                          <a:latin typeface="+mn-ea"/>
                          <a:ea typeface="+mn-ea"/>
                          <a:cs typeface="+mn-cs"/>
                        </a:rPr>
                        <a:t>Private Blockchain</a:t>
                      </a:r>
                      <a:r>
                        <a:rPr kumimoji="1" lang="ja-JP" altLang="en-US" sz="1050" b="1" i="0" u="none" strike="noStrike" kern="1200" cap="none" spc="0" normalizeH="0" baseline="0" noProof="0" dirty="0">
                          <a:ln>
                            <a:noFill/>
                          </a:ln>
                          <a:solidFill>
                            <a:srgbClr val="000000"/>
                          </a:solidFill>
                          <a:effectLst/>
                          <a:uLnTx/>
                          <a:uFillTx/>
                          <a:latin typeface="+mn-ea"/>
                          <a:ea typeface="+mn-ea"/>
                          <a:cs typeface="+mn-cs"/>
                        </a:rPr>
                        <a:t>）</a:t>
                      </a:r>
                      <a:endParaRPr kumimoji="1" lang="en-US" altLang="ja-JP" sz="1050" b="1" i="0" u="none" strike="noStrike" kern="1200" cap="none" spc="0" normalizeH="0" baseline="0" noProof="0" dirty="0">
                        <a:ln>
                          <a:noFill/>
                        </a:ln>
                        <a:solidFill>
                          <a:srgbClr val="000000"/>
                        </a:solidFill>
                        <a:effectLst/>
                        <a:uLnTx/>
                        <a:uFillTx/>
                        <a:latin typeface="+mn-ea"/>
                        <a:ea typeface="+mn-ea"/>
                        <a:cs typeface="+mn-cs"/>
                      </a:endParaRPr>
                    </a:p>
                    <a:p>
                      <a:pPr marL="171450" marR="0" lvl="0" indent="-171450" algn="l" defTabSz="86396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900" b="0" i="0" u="none" strike="noStrike" kern="1200" cap="none" spc="0" normalizeH="0" baseline="0" noProof="0" dirty="0">
                          <a:ln>
                            <a:noFill/>
                          </a:ln>
                          <a:solidFill>
                            <a:srgbClr val="000000"/>
                          </a:solidFill>
                          <a:effectLst/>
                          <a:uLnTx/>
                          <a:uFillTx/>
                          <a:latin typeface="+mn-ea"/>
                          <a:ea typeface="+mn-ea"/>
                          <a:cs typeface="+mn-cs"/>
                        </a:rPr>
                        <a:t>Hyperledger Indy</a:t>
                      </a:r>
                      <a:r>
                        <a:rPr kumimoji="1" lang="ja-JP" altLang="en-US" sz="900" b="0" i="0" u="none" strike="noStrike" kern="1200" cap="none" spc="0" normalizeH="0" baseline="0" noProof="0" dirty="0">
                          <a:ln>
                            <a:noFill/>
                          </a:ln>
                          <a:solidFill>
                            <a:srgbClr val="000000"/>
                          </a:solidFill>
                          <a:effectLst/>
                          <a:uLnTx/>
                          <a:uFillTx/>
                          <a:latin typeface="+mn-ea"/>
                          <a:ea typeface="+mn-ea"/>
                          <a:cs typeface="+mn-cs"/>
                        </a:rPr>
                        <a:t>を活用して</a:t>
                      </a:r>
                      <a:r>
                        <a:rPr kumimoji="1" lang="en-US" altLang="ja-JP" sz="900" b="0" i="0" u="none" strike="noStrike" kern="1200" cap="none" spc="0" normalizeH="0" baseline="0" noProof="0" dirty="0">
                          <a:ln>
                            <a:noFill/>
                          </a:ln>
                          <a:solidFill>
                            <a:srgbClr val="000000"/>
                          </a:solidFill>
                          <a:effectLst/>
                          <a:uLnTx/>
                          <a:uFillTx/>
                          <a:latin typeface="+mn-ea"/>
                          <a:ea typeface="+mn-ea"/>
                          <a:cs typeface="+mn-cs"/>
                        </a:rPr>
                        <a:t>Verifier</a:t>
                      </a:r>
                      <a:r>
                        <a:rPr kumimoji="1" lang="ja-JP" altLang="en-US" sz="900" b="0" i="0" u="none" strike="noStrike" kern="1200" cap="none" spc="0" normalizeH="0" baseline="0" noProof="0" dirty="0">
                          <a:ln>
                            <a:noFill/>
                          </a:ln>
                          <a:solidFill>
                            <a:srgbClr val="000000"/>
                          </a:solidFill>
                          <a:effectLst/>
                          <a:uLnTx/>
                          <a:uFillTx/>
                          <a:latin typeface="+mn-ea"/>
                          <a:ea typeface="+mn-ea"/>
                          <a:cs typeface="+mn-cs"/>
                        </a:rPr>
                        <a:t>が</a:t>
                      </a:r>
                      <a:r>
                        <a:rPr kumimoji="1" lang="en-US" altLang="ja-JP" sz="900" b="0" i="0" u="none" strike="noStrike" kern="1200" cap="none" spc="0" normalizeH="0" baseline="0" noProof="0" dirty="0">
                          <a:ln>
                            <a:noFill/>
                          </a:ln>
                          <a:solidFill>
                            <a:srgbClr val="000000"/>
                          </a:solidFill>
                          <a:effectLst/>
                          <a:uLnTx/>
                          <a:uFillTx/>
                          <a:latin typeface="+mn-ea"/>
                          <a:ea typeface="+mn-ea"/>
                          <a:cs typeface="+mn-cs"/>
                        </a:rPr>
                        <a:t>Issuer</a:t>
                      </a:r>
                      <a:r>
                        <a:rPr kumimoji="1" lang="ja-JP" altLang="en-US" sz="900" b="0" i="0" u="none" strike="noStrike" kern="1200" cap="none" spc="0" normalizeH="0" baseline="0" noProof="0" dirty="0">
                          <a:ln>
                            <a:noFill/>
                          </a:ln>
                          <a:solidFill>
                            <a:srgbClr val="000000"/>
                          </a:solidFill>
                          <a:effectLst/>
                          <a:uLnTx/>
                          <a:uFillTx/>
                          <a:latin typeface="+mn-ea"/>
                          <a:ea typeface="+mn-ea"/>
                          <a:cs typeface="+mn-cs"/>
                        </a:rPr>
                        <a:t>と</a:t>
                      </a:r>
                      <a:r>
                        <a:rPr kumimoji="1" lang="en-US" altLang="ja-JP" sz="900" b="0" i="0" u="none" strike="noStrike" kern="1200" cap="none" spc="0" normalizeH="0" baseline="0" noProof="0" dirty="0">
                          <a:ln>
                            <a:noFill/>
                          </a:ln>
                          <a:solidFill>
                            <a:srgbClr val="000000"/>
                          </a:solidFill>
                          <a:effectLst/>
                          <a:uLnTx/>
                          <a:uFillTx/>
                          <a:latin typeface="+mn-ea"/>
                          <a:ea typeface="+mn-ea"/>
                          <a:cs typeface="+mn-cs"/>
                        </a:rPr>
                        <a:t>Holder</a:t>
                      </a:r>
                      <a:r>
                        <a:rPr kumimoji="1" lang="ja-JP" altLang="en-US" sz="900" b="0" i="0" u="none" strike="noStrike" kern="1200" cap="none" spc="0" normalizeH="0" baseline="0" noProof="0" dirty="0">
                          <a:ln>
                            <a:noFill/>
                          </a:ln>
                          <a:solidFill>
                            <a:srgbClr val="000000"/>
                          </a:solidFill>
                          <a:effectLst/>
                          <a:uLnTx/>
                          <a:uFillTx/>
                          <a:latin typeface="+mn-ea"/>
                          <a:ea typeface="+mn-ea"/>
                          <a:cs typeface="+mn-cs"/>
                        </a:rPr>
                        <a:t>の</a:t>
                      </a:r>
                      <a:r>
                        <a:rPr kumimoji="1" lang="en-US" altLang="ja-JP" sz="900" b="0" i="0" u="none" strike="noStrike" kern="1200" cap="none" spc="0" normalizeH="0" baseline="0" noProof="0" dirty="0">
                          <a:ln>
                            <a:noFill/>
                          </a:ln>
                          <a:solidFill>
                            <a:srgbClr val="000000"/>
                          </a:solidFill>
                          <a:effectLst/>
                          <a:uLnTx/>
                          <a:uFillTx/>
                          <a:latin typeface="+mn-ea"/>
                          <a:ea typeface="+mn-ea"/>
                          <a:cs typeface="+mn-cs"/>
                        </a:rPr>
                        <a:t>DID Document</a:t>
                      </a:r>
                      <a:r>
                        <a:rPr kumimoji="1" lang="ja-JP" altLang="en-US" sz="900" b="0" i="0" u="none" strike="noStrike" kern="1200" cap="none" spc="0" normalizeH="0" baseline="0" noProof="0" dirty="0">
                          <a:ln>
                            <a:noFill/>
                          </a:ln>
                          <a:solidFill>
                            <a:srgbClr val="000000"/>
                          </a:solidFill>
                          <a:effectLst/>
                          <a:uLnTx/>
                          <a:uFillTx/>
                          <a:latin typeface="+mn-ea"/>
                          <a:ea typeface="+mn-ea"/>
                          <a:cs typeface="+mn-cs"/>
                        </a:rPr>
                        <a:t>を取得して検証</a:t>
                      </a:r>
                    </a:p>
                  </a:txBody>
                  <a:tcP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682573914"/>
                  </a:ext>
                </a:extLst>
              </a:tr>
              <a:tr h="698826">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en-US" altLang="ja-JP" sz="1000" b="1" i="0" u="none" strike="noStrike" dirty="0">
                          <a:solidFill>
                            <a:srgbClr val="000000"/>
                          </a:solidFill>
                          <a:effectLst/>
                          <a:latin typeface="+mn-ea"/>
                          <a:ea typeface="+mn-ea"/>
                        </a:rPr>
                        <a:t>3</a:t>
                      </a:r>
                      <a:endParaRPr lang="ja-JP" altLang="en-US" sz="1000" b="1" i="0" u="none" strike="noStrike" dirty="0">
                        <a:solidFill>
                          <a:srgbClr val="000000"/>
                        </a:solidFill>
                        <a:effectLst/>
                        <a:latin typeface="+mn-ea"/>
                        <a:ea typeface="+mn-ea"/>
                      </a:endParaRPr>
                    </a:p>
                  </a:txBody>
                  <a:tcPr marL="0" marR="0" marT="0" marB="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altLang="ja-JP" sz="1000" b="1" i="0" u="none" strike="noStrike" dirty="0">
                          <a:solidFill>
                            <a:srgbClr val="000000"/>
                          </a:solidFill>
                          <a:effectLst/>
                          <a:latin typeface="+mn-ea"/>
                          <a:ea typeface="+mn-ea"/>
                        </a:rPr>
                        <a:t>IGS</a:t>
                      </a:r>
                      <a:endParaRPr lang="ja-JP" altLang="en-US" sz="1000" b="1" i="0" u="none" strike="noStrike" dirty="0">
                        <a:solidFill>
                          <a:srgbClr val="000000"/>
                        </a:solidFill>
                        <a:effectLst/>
                        <a:latin typeface="+mn-ea"/>
                        <a:ea typeface="+mn-ea"/>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indent="0" algn="ctr" fontAlgn="ctr">
                        <a:buFont typeface="Arial" panose="020B0604020202020204" pitchFamily="34" charset="0"/>
                        <a:buNone/>
                      </a:pPr>
                      <a:r>
                        <a:rPr lang="ja-JP" altLang="en-US" sz="1050" b="1" i="0" u="none" strike="noStrike" dirty="0">
                          <a:solidFill>
                            <a:srgbClr val="000000"/>
                          </a:solidFill>
                          <a:effectLst/>
                          <a:latin typeface="+mn-ea"/>
                          <a:ea typeface="+mn-ea"/>
                        </a:rPr>
                        <a:t>クラウド管理</a:t>
                      </a:r>
                      <a:endParaRPr lang="en-US" altLang="ja-JP" sz="1050" b="1" i="0" u="none" strike="noStrike" dirty="0">
                        <a:solidFill>
                          <a:srgbClr val="000000"/>
                        </a:solidFill>
                        <a:effectLst/>
                        <a:latin typeface="+mn-ea"/>
                        <a:ea typeface="+mn-ea"/>
                      </a:endParaRPr>
                    </a:p>
                    <a:p>
                      <a:pPr marL="171450" indent="-171450" algn="l" fontAlgn="ctr">
                        <a:buFont typeface="Arial" panose="020B0604020202020204" pitchFamily="34" charset="0"/>
                        <a:buChar char="•"/>
                      </a:pPr>
                      <a:r>
                        <a:rPr lang="ja-JP" altLang="en-US" sz="900" b="0" i="0" u="none" strike="noStrike" dirty="0">
                          <a:solidFill>
                            <a:srgbClr val="000000"/>
                          </a:solidFill>
                          <a:effectLst/>
                          <a:latin typeface="+mn-ea"/>
                          <a:ea typeface="+mn-ea"/>
                        </a:rPr>
                        <a:t>プロセシングシステム・マッチングシステムを管理する事業者のクラウドストレージで管理</a:t>
                      </a:r>
                    </a:p>
                  </a:txBody>
                  <a:tcP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863965"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050" b="1" i="0" u="none" strike="noStrike" kern="1200" cap="none" spc="0" normalizeH="0" baseline="0" noProof="0" dirty="0">
                          <a:ln>
                            <a:noFill/>
                          </a:ln>
                          <a:solidFill>
                            <a:srgbClr val="000000"/>
                          </a:solidFill>
                          <a:effectLst/>
                          <a:uLnTx/>
                          <a:uFillTx/>
                          <a:latin typeface="+mn-ea"/>
                          <a:ea typeface="+mn-ea"/>
                          <a:cs typeface="+mn-cs"/>
                        </a:rPr>
                        <a:t>P2P</a:t>
                      </a:r>
                      <a:r>
                        <a:rPr kumimoji="1" lang="ja-JP" altLang="en-US" sz="1050" b="1" i="0" u="none" strike="noStrike" kern="1200" cap="none" spc="0" normalizeH="0" baseline="0" noProof="0" dirty="0">
                          <a:ln>
                            <a:noFill/>
                          </a:ln>
                          <a:solidFill>
                            <a:srgbClr val="000000"/>
                          </a:solidFill>
                          <a:effectLst/>
                          <a:uLnTx/>
                          <a:uFillTx/>
                          <a:latin typeface="+mn-ea"/>
                          <a:ea typeface="+mn-ea"/>
                          <a:cs typeface="+mn-cs"/>
                        </a:rPr>
                        <a:t>通信による連携</a:t>
                      </a:r>
                      <a:endParaRPr kumimoji="1" lang="en-US" altLang="ja-JP" sz="1050" b="1" i="0" u="none" strike="noStrike" kern="1200" cap="none" spc="0" normalizeH="0" baseline="0" noProof="0" dirty="0">
                        <a:ln>
                          <a:noFill/>
                        </a:ln>
                        <a:solidFill>
                          <a:srgbClr val="000000"/>
                        </a:solidFill>
                        <a:effectLst/>
                        <a:uLnTx/>
                        <a:uFillTx/>
                        <a:latin typeface="+mn-ea"/>
                        <a:ea typeface="+mn-ea"/>
                        <a:cs typeface="+mn-cs"/>
                      </a:endParaRPr>
                    </a:p>
                    <a:p>
                      <a:pPr marL="171450" marR="0" lvl="0" indent="-171450" algn="l" defTabSz="86396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900" b="0" i="0" u="none" strike="noStrike" kern="1200" cap="none" spc="0" normalizeH="0" baseline="0" noProof="0" dirty="0">
                          <a:ln>
                            <a:noFill/>
                          </a:ln>
                          <a:solidFill>
                            <a:srgbClr val="000000"/>
                          </a:solidFill>
                          <a:effectLst/>
                          <a:uLnTx/>
                          <a:uFillTx/>
                          <a:latin typeface="+mn-ea"/>
                          <a:ea typeface="+mn-ea"/>
                          <a:cs typeface="+mn-cs"/>
                        </a:rPr>
                        <a:t>マッチングにかかるデータ（秘密計算済）について、事前に公開鍵をやり取りしておき相手方の公開鍵を活用して暗号化し、自身の秘密鍵で復号化を実施</a:t>
                      </a:r>
                      <a:endParaRPr kumimoji="1" lang="en-US" altLang="ja-JP" sz="900" b="0" i="0" u="none" strike="noStrike" kern="1200" cap="none" spc="0" normalizeH="0" baseline="0" noProof="0" dirty="0">
                        <a:ln>
                          <a:noFill/>
                        </a:ln>
                        <a:solidFill>
                          <a:srgbClr val="000000"/>
                        </a:solidFill>
                        <a:effectLst/>
                        <a:uLnTx/>
                        <a:uFillTx/>
                        <a:latin typeface="+mn-ea"/>
                        <a:ea typeface="+mn-ea"/>
                        <a:cs typeface="+mn-cs"/>
                      </a:endParaRPr>
                    </a:p>
                    <a:p>
                      <a:pPr marL="171450" marR="0" lvl="0" indent="-171450" algn="l" defTabSz="86396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900" b="0" i="0" u="none" strike="noStrike" kern="1200" cap="none" spc="0" normalizeH="0" baseline="0" noProof="0" dirty="0">
                          <a:ln>
                            <a:noFill/>
                          </a:ln>
                          <a:solidFill>
                            <a:srgbClr val="000000"/>
                          </a:solidFill>
                          <a:effectLst/>
                          <a:uLnTx/>
                          <a:uFillTx/>
                          <a:latin typeface="+mn-ea"/>
                          <a:ea typeface="+mn-ea"/>
                          <a:cs typeface="+mn-cs"/>
                        </a:rPr>
                        <a:t>マッチングの元となる個人の成績データは</a:t>
                      </a:r>
                      <a:r>
                        <a:rPr kumimoji="1" lang="en-US" altLang="ja-JP" sz="900" b="1" i="0" u="none" strike="noStrike" kern="1200" cap="none" spc="0" normalizeH="0" baseline="0" noProof="0" dirty="0">
                          <a:ln>
                            <a:noFill/>
                          </a:ln>
                          <a:solidFill>
                            <a:srgbClr val="000000"/>
                          </a:solidFill>
                          <a:effectLst/>
                          <a:uLnTx/>
                          <a:uFillTx/>
                          <a:latin typeface="+mn-ea"/>
                          <a:ea typeface="+mn-ea"/>
                          <a:cs typeface="+mn-cs"/>
                        </a:rPr>
                        <a:t>Polygon</a:t>
                      </a:r>
                      <a:r>
                        <a:rPr kumimoji="1" lang="ja-JP" altLang="en-US" sz="900" b="1" i="0" u="none" strike="noStrike" kern="1200" cap="none" spc="0" normalizeH="0" baseline="0" noProof="0" dirty="0">
                          <a:ln>
                            <a:noFill/>
                          </a:ln>
                          <a:solidFill>
                            <a:srgbClr val="000000"/>
                          </a:solidFill>
                          <a:effectLst/>
                          <a:uLnTx/>
                          <a:uFillTx/>
                          <a:latin typeface="+mn-ea"/>
                          <a:ea typeface="+mn-ea"/>
                          <a:cs typeface="+mn-cs"/>
                        </a:rPr>
                        <a:t>と、</a:t>
                      </a:r>
                      <a:r>
                        <a:rPr kumimoji="1" lang="en-US" altLang="ja-JP" sz="900" b="1" i="0" u="none" strike="noStrike" kern="1200" cap="none" spc="0" normalizeH="0" baseline="0" noProof="0" dirty="0">
                          <a:ln>
                            <a:noFill/>
                          </a:ln>
                          <a:solidFill>
                            <a:srgbClr val="000000"/>
                          </a:solidFill>
                          <a:effectLst/>
                          <a:uLnTx/>
                          <a:uFillTx/>
                          <a:latin typeface="+mn-ea"/>
                          <a:ea typeface="+mn-ea"/>
                          <a:cs typeface="+mn-cs"/>
                        </a:rPr>
                        <a:t>IPFS or RDB</a:t>
                      </a:r>
                      <a:r>
                        <a:rPr kumimoji="1" lang="ja-JP" altLang="en-US" sz="900" b="0" i="0" u="none" strike="noStrike" kern="1200" cap="none" spc="0" normalizeH="0" baseline="0" noProof="0" dirty="0">
                          <a:ln>
                            <a:noFill/>
                          </a:ln>
                          <a:solidFill>
                            <a:srgbClr val="000000"/>
                          </a:solidFill>
                          <a:effectLst/>
                          <a:uLnTx/>
                          <a:uFillTx/>
                          <a:latin typeface="+mn-ea"/>
                          <a:ea typeface="+mn-ea"/>
                          <a:cs typeface="+mn-cs"/>
                        </a:rPr>
                        <a:t>を活用して転職者の個人情報や学習履歴などを暗号化して格納し、秘密計算を実施</a:t>
                      </a:r>
                    </a:p>
                  </a:txBody>
                  <a:tcP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4155036761"/>
                  </a:ext>
                </a:extLst>
              </a:tr>
              <a:tr h="199665">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en-US" altLang="ja-JP" sz="1000" b="1" i="0" u="none" strike="noStrike" dirty="0">
                          <a:solidFill>
                            <a:srgbClr val="000000"/>
                          </a:solidFill>
                          <a:effectLst/>
                          <a:latin typeface="+mn-ea"/>
                          <a:ea typeface="+mn-ea"/>
                        </a:rPr>
                        <a:t>4</a:t>
                      </a:r>
                      <a:endParaRPr lang="en-US" sz="1000" b="1" i="0" u="none" strike="noStrike" dirty="0">
                        <a:solidFill>
                          <a:srgbClr val="000000"/>
                        </a:solidFill>
                        <a:effectLst/>
                        <a:latin typeface="+mn-ea"/>
                        <a:ea typeface="+mn-ea"/>
                      </a:endParaRPr>
                    </a:p>
                  </a:txBody>
                  <a:tcPr marL="0" marR="0" marT="0" marB="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ja-JP" altLang="en-US" sz="1000" b="1" u="none" strike="noStrike" dirty="0">
                          <a:effectLst/>
                          <a:latin typeface="+mn-ea"/>
                          <a:ea typeface="+mn-ea"/>
                        </a:rPr>
                        <a:t>富士通</a:t>
                      </a:r>
                      <a:r>
                        <a:rPr lang="en-US" sz="1000" b="1" u="none" strike="noStrike" dirty="0">
                          <a:effectLst/>
                          <a:latin typeface="+mn-ea"/>
                          <a:ea typeface="+mn-ea"/>
                        </a:rPr>
                        <a:t>Japan</a:t>
                      </a:r>
                      <a:endParaRPr lang="en-US" sz="1000" b="1" i="0" u="none" strike="noStrike" dirty="0">
                        <a:solidFill>
                          <a:srgbClr val="000000"/>
                        </a:solidFill>
                        <a:effectLst/>
                        <a:latin typeface="+mn-ea"/>
                        <a:ea typeface="+mn-ea"/>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lvl1pPr marL="0" algn="l" defTabSz="990564" rtl="0" eaLnBrk="1" latinLnBrk="0" hangingPunct="1">
                        <a:defRPr kumimoji="1" sz="1950" kern="1200">
                          <a:solidFill>
                            <a:schemeClr val="tx1"/>
                          </a:solidFill>
                          <a:latin typeface="Calibri Light"/>
                          <a:ea typeface="Yu Gothic UI"/>
                        </a:defRPr>
                      </a:lvl1pPr>
                      <a:lvl2pPr marL="495283" algn="l" defTabSz="990564" rtl="0" eaLnBrk="1" latinLnBrk="0" hangingPunct="1">
                        <a:defRPr kumimoji="1" sz="1950" kern="1200">
                          <a:solidFill>
                            <a:schemeClr val="tx1"/>
                          </a:solidFill>
                          <a:latin typeface="Calibri Light"/>
                          <a:ea typeface="Yu Gothic UI"/>
                        </a:defRPr>
                      </a:lvl2pPr>
                      <a:lvl3pPr marL="990564" algn="l" defTabSz="990564" rtl="0" eaLnBrk="1" latinLnBrk="0" hangingPunct="1">
                        <a:defRPr kumimoji="1" sz="1950" kern="1200">
                          <a:solidFill>
                            <a:schemeClr val="tx1"/>
                          </a:solidFill>
                          <a:latin typeface="Calibri Light"/>
                          <a:ea typeface="Yu Gothic UI"/>
                        </a:defRPr>
                      </a:lvl3pPr>
                      <a:lvl4pPr marL="1485846" algn="l" defTabSz="990564" rtl="0" eaLnBrk="1" latinLnBrk="0" hangingPunct="1">
                        <a:defRPr kumimoji="1" sz="1950" kern="1200">
                          <a:solidFill>
                            <a:schemeClr val="tx1"/>
                          </a:solidFill>
                          <a:latin typeface="Calibri Light"/>
                          <a:ea typeface="Yu Gothic UI"/>
                        </a:defRPr>
                      </a:lvl4pPr>
                      <a:lvl5pPr marL="1981127" algn="l" defTabSz="990564" rtl="0" eaLnBrk="1" latinLnBrk="0" hangingPunct="1">
                        <a:defRPr kumimoji="1" sz="1950" kern="1200">
                          <a:solidFill>
                            <a:schemeClr val="tx1"/>
                          </a:solidFill>
                          <a:latin typeface="Calibri Light"/>
                          <a:ea typeface="Yu Gothic UI"/>
                        </a:defRPr>
                      </a:lvl5pPr>
                      <a:lvl6pPr marL="2476410" algn="l" defTabSz="990564" rtl="0" eaLnBrk="1" latinLnBrk="0" hangingPunct="1">
                        <a:defRPr kumimoji="1" sz="1950" kern="1200">
                          <a:solidFill>
                            <a:schemeClr val="tx1"/>
                          </a:solidFill>
                          <a:latin typeface="Calibri Light"/>
                          <a:ea typeface="Yu Gothic UI"/>
                        </a:defRPr>
                      </a:lvl6pPr>
                      <a:lvl7pPr marL="2971692" algn="l" defTabSz="990564" rtl="0" eaLnBrk="1" latinLnBrk="0" hangingPunct="1">
                        <a:defRPr kumimoji="1" sz="1950" kern="1200">
                          <a:solidFill>
                            <a:schemeClr val="tx1"/>
                          </a:solidFill>
                          <a:latin typeface="Calibri Light"/>
                          <a:ea typeface="Yu Gothic UI"/>
                        </a:defRPr>
                      </a:lvl7pPr>
                      <a:lvl8pPr marL="3466973" algn="l" defTabSz="990564" rtl="0" eaLnBrk="1" latinLnBrk="0" hangingPunct="1">
                        <a:defRPr kumimoji="1" sz="1950" kern="1200">
                          <a:solidFill>
                            <a:schemeClr val="tx1"/>
                          </a:solidFill>
                          <a:latin typeface="Calibri Light"/>
                          <a:ea typeface="Yu Gothic UI"/>
                        </a:defRPr>
                      </a:lvl8pPr>
                      <a:lvl9pPr marL="3962255" algn="l" defTabSz="990564" rtl="0" eaLnBrk="1" latinLnBrk="0" hangingPunct="1">
                        <a:defRPr kumimoji="1" sz="1950" kern="1200">
                          <a:solidFill>
                            <a:schemeClr val="tx1"/>
                          </a:solidFill>
                          <a:latin typeface="Calibri Light"/>
                          <a:ea typeface="Yu Gothic UI"/>
                        </a:defRPr>
                      </a:lvl9pPr>
                    </a:lstStyle>
                    <a:p>
                      <a:pPr marL="0" indent="0">
                        <a:buFont typeface="Arial" panose="020B0604020202020204" pitchFamily="34" charset="0"/>
                        <a:buNone/>
                      </a:pPr>
                      <a:r>
                        <a:rPr kumimoji="1" lang="ja-JP" altLang="en-US" sz="900" dirty="0">
                          <a:solidFill>
                            <a:schemeClr val="tx1"/>
                          </a:solidFill>
                          <a:latin typeface="+mn-ea"/>
                          <a:ea typeface="+mn-ea"/>
                        </a:rPr>
                        <a:t>ー</a:t>
                      </a:r>
                    </a:p>
                  </a:txBody>
                  <a:tcP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90564" rtl="0" eaLnBrk="1" latinLnBrk="0" hangingPunct="1">
                        <a:defRPr kumimoji="1" sz="1950" kern="1200">
                          <a:solidFill>
                            <a:schemeClr val="tx1"/>
                          </a:solidFill>
                          <a:latin typeface="Calibri Light"/>
                          <a:ea typeface="Yu Gothic UI"/>
                        </a:defRPr>
                      </a:lvl1pPr>
                      <a:lvl2pPr marL="495283" algn="l" defTabSz="990564" rtl="0" eaLnBrk="1" latinLnBrk="0" hangingPunct="1">
                        <a:defRPr kumimoji="1" sz="1950" kern="1200">
                          <a:solidFill>
                            <a:schemeClr val="tx1"/>
                          </a:solidFill>
                          <a:latin typeface="Calibri Light"/>
                          <a:ea typeface="Yu Gothic UI"/>
                        </a:defRPr>
                      </a:lvl2pPr>
                      <a:lvl3pPr marL="990564" algn="l" defTabSz="990564" rtl="0" eaLnBrk="1" latinLnBrk="0" hangingPunct="1">
                        <a:defRPr kumimoji="1" sz="1950" kern="1200">
                          <a:solidFill>
                            <a:schemeClr val="tx1"/>
                          </a:solidFill>
                          <a:latin typeface="Calibri Light"/>
                          <a:ea typeface="Yu Gothic UI"/>
                        </a:defRPr>
                      </a:lvl3pPr>
                      <a:lvl4pPr marL="1485846" algn="l" defTabSz="990564" rtl="0" eaLnBrk="1" latinLnBrk="0" hangingPunct="1">
                        <a:defRPr kumimoji="1" sz="1950" kern="1200">
                          <a:solidFill>
                            <a:schemeClr val="tx1"/>
                          </a:solidFill>
                          <a:latin typeface="Calibri Light"/>
                          <a:ea typeface="Yu Gothic UI"/>
                        </a:defRPr>
                      </a:lvl4pPr>
                      <a:lvl5pPr marL="1981127" algn="l" defTabSz="990564" rtl="0" eaLnBrk="1" latinLnBrk="0" hangingPunct="1">
                        <a:defRPr kumimoji="1" sz="1950" kern="1200">
                          <a:solidFill>
                            <a:schemeClr val="tx1"/>
                          </a:solidFill>
                          <a:latin typeface="Calibri Light"/>
                          <a:ea typeface="Yu Gothic UI"/>
                        </a:defRPr>
                      </a:lvl5pPr>
                      <a:lvl6pPr marL="2476410" algn="l" defTabSz="990564" rtl="0" eaLnBrk="1" latinLnBrk="0" hangingPunct="1">
                        <a:defRPr kumimoji="1" sz="1950" kern="1200">
                          <a:solidFill>
                            <a:schemeClr val="tx1"/>
                          </a:solidFill>
                          <a:latin typeface="Calibri Light"/>
                          <a:ea typeface="Yu Gothic UI"/>
                        </a:defRPr>
                      </a:lvl6pPr>
                      <a:lvl7pPr marL="2971692" algn="l" defTabSz="990564" rtl="0" eaLnBrk="1" latinLnBrk="0" hangingPunct="1">
                        <a:defRPr kumimoji="1" sz="1950" kern="1200">
                          <a:solidFill>
                            <a:schemeClr val="tx1"/>
                          </a:solidFill>
                          <a:latin typeface="Calibri Light"/>
                          <a:ea typeface="Yu Gothic UI"/>
                        </a:defRPr>
                      </a:lvl7pPr>
                      <a:lvl8pPr marL="3466973" algn="l" defTabSz="990564" rtl="0" eaLnBrk="1" latinLnBrk="0" hangingPunct="1">
                        <a:defRPr kumimoji="1" sz="1950" kern="1200">
                          <a:solidFill>
                            <a:schemeClr val="tx1"/>
                          </a:solidFill>
                          <a:latin typeface="Calibri Light"/>
                          <a:ea typeface="Yu Gothic UI"/>
                        </a:defRPr>
                      </a:lvl8pPr>
                      <a:lvl9pPr marL="3962255" algn="l" defTabSz="990564" rtl="0" eaLnBrk="1" latinLnBrk="0" hangingPunct="1">
                        <a:defRPr kumimoji="1" sz="1950" kern="1200">
                          <a:solidFill>
                            <a:schemeClr val="tx1"/>
                          </a:solidFill>
                          <a:latin typeface="Calibri Light"/>
                          <a:ea typeface="Yu Gothic UI"/>
                        </a:defRPr>
                      </a:lvl9pPr>
                    </a:lstStyle>
                    <a:p>
                      <a:pPr marL="0" indent="0">
                        <a:buFont typeface="Arial" panose="020B0604020202020204" pitchFamily="34" charset="0"/>
                        <a:buNone/>
                      </a:pPr>
                      <a:r>
                        <a:rPr kumimoji="1" lang="ja-JP" altLang="en-US" sz="900" dirty="0">
                          <a:solidFill>
                            <a:schemeClr val="tx1"/>
                          </a:solidFill>
                          <a:latin typeface="+mn-ea"/>
                          <a:ea typeface="+mn-ea"/>
                        </a:rPr>
                        <a:t>ー</a:t>
                      </a:r>
                      <a:endParaRPr kumimoji="1" lang="en-US" altLang="ja-JP" sz="900" dirty="0">
                        <a:solidFill>
                          <a:schemeClr val="tx1"/>
                        </a:solidFill>
                        <a:latin typeface="+mn-ea"/>
                        <a:ea typeface="+mn-ea"/>
                      </a:endParaRPr>
                    </a:p>
                  </a:txBody>
                  <a:tcP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02330174"/>
                  </a:ext>
                </a:extLst>
              </a:tr>
              <a:tr h="459228">
                <a:tc>
                  <a:txBody>
                    <a:bodyPr/>
                    <a:lstStyle>
                      <a:lvl1pPr marL="0" algn="l" defTabSz="914400" rtl="0" eaLnBrk="1" latinLnBrk="0" hangingPunct="1">
                        <a:defRPr kumimoji="1" sz="1800" kern="1200">
                          <a:solidFill>
                            <a:schemeClr val="dk1"/>
                          </a:solidFill>
                          <a:latin typeface="Arial"/>
                          <a:ea typeface="Meiryo UI"/>
                        </a:defRPr>
                      </a:lvl1pPr>
                      <a:lvl2pPr marL="457200" algn="l" defTabSz="914400" rtl="0" eaLnBrk="1" latinLnBrk="0" hangingPunct="1">
                        <a:defRPr kumimoji="1" sz="1800" kern="1200">
                          <a:solidFill>
                            <a:schemeClr val="dk1"/>
                          </a:solidFill>
                          <a:latin typeface="Arial"/>
                          <a:ea typeface="Meiryo UI"/>
                        </a:defRPr>
                      </a:lvl2pPr>
                      <a:lvl3pPr marL="914400" algn="l" defTabSz="914400" rtl="0" eaLnBrk="1" latinLnBrk="0" hangingPunct="1">
                        <a:defRPr kumimoji="1" sz="1800" kern="1200">
                          <a:solidFill>
                            <a:schemeClr val="dk1"/>
                          </a:solidFill>
                          <a:latin typeface="Arial"/>
                          <a:ea typeface="Meiryo UI"/>
                        </a:defRPr>
                      </a:lvl3pPr>
                      <a:lvl4pPr marL="1371600" algn="l" defTabSz="914400" rtl="0" eaLnBrk="1" latinLnBrk="0" hangingPunct="1">
                        <a:defRPr kumimoji="1" sz="1800" kern="1200">
                          <a:solidFill>
                            <a:schemeClr val="dk1"/>
                          </a:solidFill>
                          <a:latin typeface="Arial"/>
                          <a:ea typeface="Meiryo UI"/>
                        </a:defRPr>
                      </a:lvl4pPr>
                      <a:lvl5pPr marL="1828800" algn="l" defTabSz="914400" rtl="0" eaLnBrk="1" latinLnBrk="0" hangingPunct="1">
                        <a:defRPr kumimoji="1" sz="1800" kern="1200">
                          <a:solidFill>
                            <a:schemeClr val="dk1"/>
                          </a:solidFill>
                          <a:latin typeface="Arial"/>
                          <a:ea typeface="Meiryo UI"/>
                        </a:defRPr>
                      </a:lvl5pPr>
                      <a:lvl6pPr marL="2286000" algn="l" defTabSz="914400" rtl="0" eaLnBrk="1" latinLnBrk="0" hangingPunct="1">
                        <a:defRPr kumimoji="1" sz="1800" kern="1200">
                          <a:solidFill>
                            <a:schemeClr val="dk1"/>
                          </a:solidFill>
                          <a:latin typeface="Arial"/>
                          <a:ea typeface="Meiryo UI"/>
                        </a:defRPr>
                      </a:lvl6pPr>
                      <a:lvl7pPr marL="2743200" algn="l" defTabSz="914400" rtl="0" eaLnBrk="1" latinLnBrk="0" hangingPunct="1">
                        <a:defRPr kumimoji="1" sz="1800" kern="1200">
                          <a:solidFill>
                            <a:schemeClr val="dk1"/>
                          </a:solidFill>
                          <a:latin typeface="Arial"/>
                          <a:ea typeface="Meiryo UI"/>
                        </a:defRPr>
                      </a:lvl7pPr>
                      <a:lvl8pPr marL="3200400" algn="l" defTabSz="914400" rtl="0" eaLnBrk="1" latinLnBrk="0" hangingPunct="1">
                        <a:defRPr kumimoji="1" sz="1800" kern="1200">
                          <a:solidFill>
                            <a:schemeClr val="dk1"/>
                          </a:solidFill>
                          <a:latin typeface="Arial"/>
                          <a:ea typeface="Meiryo UI"/>
                        </a:defRPr>
                      </a:lvl8pPr>
                      <a:lvl9pPr marL="3657600" algn="l" defTabSz="914400" rtl="0" eaLnBrk="1" latinLnBrk="0" hangingPunct="1">
                        <a:defRPr kumimoji="1" sz="1800" kern="1200">
                          <a:solidFill>
                            <a:schemeClr val="dk1"/>
                          </a:solidFill>
                          <a:latin typeface="Arial"/>
                          <a:ea typeface="Meiryo UI"/>
                        </a:defRPr>
                      </a:lvl9pPr>
                    </a:lstStyle>
                    <a:p>
                      <a:pPr algn="ctr" fontAlgn="ctr"/>
                      <a:r>
                        <a:rPr lang="en-US" altLang="ja-JP" sz="1000" b="1" i="0" u="none" strike="noStrike" dirty="0">
                          <a:solidFill>
                            <a:srgbClr val="000000"/>
                          </a:solidFill>
                          <a:effectLst/>
                          <a:latin typeface="+mn-ea"/>
                          <a:ea typeface="+mn-ea"/>
                        </a:rPr>
                        <a:t>5</a:t>
                      </a:r>
                      <a:endParaRPr lang="ja-JP" altLang="en-US" sz="1000" b="1" i="0" u="none" strike="noStrike" dirty="0">
                        <a:solidFill>
                          <a:srgbClr val="000000"/>
                        </a:solidFill>
                        <a:effectLst/>
                        <a:latin typeface="+mn-ea"/>
                        <a:ea typeface="+mn-ea"/>
                      </a:endParaRPr>
                    </a:p>
                  </a:txBody>
                  <a:tcPr marL="0" marR="0" marT="0" marB="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altLang="ja-JP" sz="1000" b="1" i="0" u="none" strike="noStrike" dirty="0">
                          <a:solidFill>
                            <a:srgbClr val="000000"/>
                          </a:solidFill>
                          <a:effectLst/>
                          <a:latin typeface="+mn-ea"/>
                          <a:ea typeface="+mn-ea"/>
                        </a:rPr>
                        <a:t>PitPa</a:t>
                      </a:r>
                      <a:endParaRPr lang="ja-JP" altLang="en-US" sz="1000" b="1" i="0" u="none" strike="noStrike" dirty="0">
                        <a:solidFill>
                          <a:srgbClr val="000000"/>
                        </a:solidFill>
                        <a:effectLst/>
                        <a:latin typeface="+mn-ea"/>
                        <a:ea typeface="+mn-ea"/>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lvl1pPr marL="0" algn="l" defTabSz="990564" rtl="0" eaLnBrk="1" latinLnBrk="0" hangingPunct="1">
                        <a:defRPr kumimoji="1" sz="1950" kern="1200">
                          <a:solidFill>
                            <a:schemeClr val="tx1"/>
                          </a:solidFill>
                          <a:latin typeface="Calibri Light"/>
                          <a:ea typeface="Yu Gothic UI"/>
                        </a:defRPr>
                      </a:lvl1pPr>
                      <a:lvl2pPr marL="495283" algn="l" defTabSz="990564" rtl="0" eaLnBrk="1" latinLnBrk="0" hangingPunct="1">
                        <a:defRPr kumimoji="1" sz="1950" kern="1200">
                          <a:solidFill>
                            <a:schemeClr val="tx1"/>
                          </a:solidFill>
                          <a:latin typeface="Calibri Light"/>
                          <a:ea typeface="Yu Gothic UI"/>
                        </a:defRPr>
                      </a:lvl2pPr>
                      <a:lvl3pPr marL="990564" algn="l" defTabSz="990564" rtl="0" eaLnBrk="1" latinLnBrk="0" hangingPunct="1">
                        <a:defRPr kumimoji="1" sz="1950" kern="1200">
                          <a:solidFill>
                            <a:schemeClr val="tx1"/>
                          </a:solidFill>
                          <a:latin typeface="Calibri Light"/>
                          <a:ea typeface="Yu Gothic UI"/>
                        </a:defRPr>
                      </a:lvl3pPr>
                      <a:lvl4pPr marL="1485846" algn="l" defTabSz="990564" rtl="0" eaLnBrk="1" latinLnBrk="0" hangingPunct="1">
                        <a:defRPr kumimoji="1" sz="1950" kern="1200">
                          <a:solidFill>
                            <a:schemeClr val="tx1"/>
                          </a:solidFill>
                          <a:latin typeface="Calibri Light"/>
                          <a:ea typeface="Yu Gothic UI"/>
                        </a:defRPr>
                      </a:lvl4pPr>
                      <a:lvl5pPr marL="1981127" algn="l" defTabSz="990564" rtl="0" eaLnBrk="1" latinLnBrk="0" hangingPunct="1">
                        <a:defRPr kumimoji="1" sz="1950" kern="1200">
                          <a:solidFill>
                            <a:schemeClr val="tx1"/>
                          </a:solidFill>
                          <a:latin typeface="Calibri Light"/>
                          <a:ea typeface="Yu Gothic UI"/>
                        </a:defRPr>
                      </a:lvl5pPr>
                      <a:lvl6pPr marL="2476410" algn="l" defTabSz="990564" rtl="0" eaLnBrk="1" latinLnBrk="0" hangingPunct="1">
                        <a:defRPr kumimoji="1" sz="1950" kern="1200">
                          <a:solidFill>
                            <a:schemeClr val="tx1"/>
                          </a:solidFill>
                          <a:latin typeface="Calibri Light"/>
                          <a:ea typeface="Yu Gothic UI"/>
                        </a:defRPr>
                      </a:lvl6pPr>
                      <a:lvl7pPr marL="2971692" algn="l" defTabSz="990564" rtl="0" eaLnBrk="1" latinLnBrk="0" hangingPunct="1">
                        <a:defRPr kumimoji="1" sz="1950" kern="1200">
                          <a:solidFill>
                            <a:schemeClr val="tx1"/>
                          </a:solidFill>
                          <a:latin typeface="Calibri Light"/>
                          <a:ea typeface="Yu Gothic UI"/>
                        </a:defRPr>
                      </a:lvl7pPr>
                      <a:lvl8pPr marL="3466973" algn="l" defTabSz="990564" rtl="0" eaLnBrk="1" latinLnBrk="0" hangingPunct="1">
                        <a:defRPr kumimoji="1" sz="1950" kern="1200">
                          <a:solidFill>
                            <a:schemeClr val="tx1"/>
                          </a:solidFill>
                          <a:latin typeface="Calibri Light"/>
                          <a:ea typeface="Yu Gothic UI"/>
                        </a:defRPr>
                      </a:lvl8pPr>
                      <a:lvl9pPr marL="3962255" algn="l" defTabSz="990564" rtl="0" eaLnBrk="1" latinLnBrk="0" hangingPunct="1">
                        <a:defRPr kumimoji="1" sz="1950" kern="1200">
                          <a:solidFill>
                            <a:schemeClr val="tx1"/>
                          </a:solidFill>
                          <a:latin typeface="Calibri Light"/>
                          <a:ea typeface="Yu Gothic UI"/>
                        </a:defRPr>
                      </a:lvl9pPr>
                    </a:lstStyle>
                    <a:p>
                      <a:pPr marL="0" marR="0" lvl="0" indent="0" algn="ctr" defTabSz="990564"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50" b="1" dirty="0">
                          <a:solidFill>
                            <a:schemeClr val="tx1"/>
                          </a:solidFill>
                          <a:latin typeface="+mn-ea"/>
                          <a:ea typeface="+mn-ea"/>
                        </a:rPr>
                        <a:t>クラウド管理</a:t>
                      </a:r>
                      <a:endParaRPr kumimoji="1" lang="en-US" altLang="ja-JP" sz="1050" b="1" dirty="0">
                        <a:solidFill>
                          <a:schemeClr val="tx1"/>
                        </a:solidFill>
                        <a:latin typeface="+mn-ea"/>
                        <a:ea typeface="+mn-ea"/>
                      </a:endParaRPr>
                    </a:p>
                    <a:p>
                      <a:pPr marL="171450" marR="0" lvl="0" indent="-171450" algn="l" defTabSz="99056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900" b="0" dirty="0">
                          <a:solidFill>
                            <a:schemeClr val="tx1"/>
                          </a:solidFill>
                          <a:latin typeface="+mn-ea"/>
                          <a:ea typeface="+mn-ea"/>
                        </a:rPr>
                        <a:t>Crypto Garage </a:t>
                      </a:r>
                      <a:r>
                        <a:rPr kumimoji="1" lang="ja-JP" altLang="en-US" sz="900" b="0" dirty="0">
                          <a:solidFill>
                            <a:schemeClr val="tx1"/>
                          </a:solidFill>
                          <a:latin typeface="+mn-ea"/>
                          <a:ea typeface="+mn-ea"/>
                        </a:rPr>
                        <a:t>のカストディサービスを活用して秘密鍵を管理</a:t>
                      </a:r>
                    </a:p>
                  </a:txBody>
                  <a:tcP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90564" rtl="0" eaLnBrk="1" latinLnBrk="0" hangingPunct="1">
                        <a:defRPr kumimoji="1" sz="1950" kern="1200">
                          <a:solidFill>
                            <a:schemeClr val="tx1"/>
                          </a:solidFill>
                          <a:latin typeface="Calibri Light"/>
                          <a:ea typeface="Yu Gothic UI"/>
                        </a:defRPr>
                      </a:lvl1pPr>
                      <a:lvl2pPr marL="495283" algn="l" defTabSz="990564" rtl="0" eaLnBrk="1" latinLnBrk="0" hangingPunct="1">
                        <a:defRPr kumimoji="1" sz="1950" kern="1200">
                          <a:solidFill>
                            <a:schemeClr val="tx1"/>
                          </a:solidFill>
                          <a:latin typeface="Calibri Light"/>
                          <a:ea typeface="Yu Gothic UI"/>
                        </a:defRPr>
                      </a:lvl2pPr>
                      <a:lvl3pPr marL="990564" algn="l" defTabSz="990564" rtl="0" eaLnBrk="1" latinLnBrk="0" hangingPunct="1">
                        <a:defRPr kumimoji="1" sz="1950" kern="1200">
                          <a:solidFill>
                            <a:schemeClr val="tx1"/>
                          </a:solidFill>
                          <a:latin typeface="Calibri Light"/>
                          <a:ea typeface="Yu Gothic UI"/>
                        </a:defRPr>
                      </a:lvl3pPr>
                      <a:lvl4pPr marL="1485846" algn="l" defTabSz="990564" rtl="0" eaLnBrk="1" latinLnBrk="0" hangingPunct="1">
                        <a:defRPr kumimoji="1" sz="1950" kern="1200">
                          <a:solidFill>
                            <a:schemeClr val="tx1"/>
                          </a:solidFill>
                          <a:latin typeface="Calibri Light"/>
                          <a:ea typeface="Yu Gothic UI"/>
                        </a:defRPr>
                      </a:lvl4pPr>
                      <a:lvl5pPr marL="1981127" algn="l" defTabSz="990564" rtl="0" eaLnBrk="1" latinLnBrk="0" hangingPunct="1">
                        <a:defRPr kumimoji="1" sz="1950" kern="1200">
                          <a:solidFill>
                            <a:schemeClr val="tx1"/>
                          </a:solidFill>
                          <a:latin typeface="Calibri Light"/>
                          <a:ea typeface="Yu Gothic UI"/>
                        </a:defRPr>
                      </a:lvl5pPr>
                      <a:lvl6pPr marL="2476410" algn="l" defTabSz="990564" rtl="0" eaLnBrk="1" latinLnBrk="0" hangingPunct="1">
                        <a:defRPr kumimoji="1" sz="1950" kern="1200">
                          <a:solidFill>
                            <a:schemeClr val="tx1"/>
                          </a:solidFill>
                          <a:latin typeface="Calibri Light"/>
                          <a:ea typeface="Yu Gothic UI"/>
                        </a:defRPr>
                      </a:lvl6pPr>
                      <a:lvl7pPr marL="2971692" algn="l" defTabSz="990564" rtl="0" eaLnBrk="1" latinLnBrk="0" hangingPunct="1">
                        <a:defRPr kumimoji="1" sz="1950" kern="1200">
                          <a:solidFill>
                            <a:schemeClr val="tx1"/>
                          </a:solidFill>
                          <a:latin typeface="Calibri Light"/>
                          <a:ea typeface="Yu Gothic UI"/>
                        </a:defRPr>
                      </a:lvl7pPr>
                      <a:lvl8pPr marL="3466973" algn="l" defTabSz="990564" rtl="0" eaLnBrk="1" latinLnBrk="0" hangingPunct="1">
                        <a:defRPr kumimoji="1" sz="1950" kern="1200">
                          <a:solidFill>
                            <a:schemeClr val="tx1"/>
                          </a:solidFill>
                          <a:latin typeface="Calibri Light"/>
                          <a:ea typeface="Yu Gothic UI"/>
                        </a:defRPr>
                      </a:lvl8pPr>
                      <a:lvl9pPr marL="3962255" algn="l" defTabSz="990564" rtl="0" eaLnBrk="1" latinLnBrk="0" hangingPunct="1">
                        <a:defRPr kumimoji="1" sz="1950" kern="1200">
                          <a:solidFill>
                            <a:schemeClr val="tx1"/>
                          </a:solidFill>
                          <a:latin typeface="Calibri Light"/>
                          <a:ea typeface="Yu Gothic UI"/>
                        </a:defRPr>
                      </a:lvl9p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000000"/>
                          </a:solidFill>
                          <a:effectLst/>
                          <a:uLnTx/>
                          <a:uFillTx/>
                          <a:latin typeface="+mn-ea"/>
                          <a:ea typeface="+mn-ea"/>
                          <a:cs typeface="+mn-cs"/>
                        </a:rPr>
                        <a:t>データレジストリの活用（</a:t>
                      </a:r>
                      <a:r>
                        <a:rPr kumimoji="1" lang="en-US" altLang="ja-JP" sz="1050" b="1" i="0" u="none" strike="noStrike" kern="1200" cap="none" spc="0" normalizeH="0" baseline="0" noProof="0" dirty="0">
                          <a:ln>
                            <a:noFill/>
                          </a:ln>
                          <a:solidFill>
                            <a:srgbClr val="000000"/>
                          </a:solidFill>
                          <a:effectLst/>
                          <a:uLnTx/>
                          <a:uFillTx/>
                          <a:latin typeface="+mn-ea"/>
                          <a:ea typeface="+mn-ea"/>
                          <a:cs typeface="+mn-cs"/>
                        </a:rPr>
                        <a:t>Public Blockchain/Web</a:t>
                      </a:r>
                      <a:r>
                        <a:rPr kumimoji="1" lang="ja-JP" altLang="en-US" sz="1050" b="1" i="0" u="none" strike="noStrike" kern="1200" cap="none" spc="0" normalizeH="0" baseline="0" noProof="0" dirty="0">
                          <a:ln>
                            <a:noFill/>
                          </a:ln>
                          <a:solidFill>
                            <a:srgbClr val="000000"/>
                          </a:solidFill>
                          <a:effectLst/>
                          <a:uLnTx/>
                          <a:uFillTx/>
                          <a:latin typeface="+mn-ea"/>
                          <a:ea typeface="+mn-ea"/>
                          <a:cs typeface="+mn-cs"/>
                        </a:rPr>
                        <a:t>サーバ）</a:t>
                      </a:r>
                      <a:endParaRPr kumimoji="1" lang="en-US" altLang="ja-JP" sz="1050" b="1" i="0" u="none" strike="noStrike" kern="1200" cap="none" spc="0" normalizeH="0" baseline="0" noProof="0" dirty="0">
                        <a:ln>
                          <a:noFill/>
                        </a:ln>
                        <a:solidFill>
                          <a:srgbClr val="000000"/>
                        </a:solidFill>
                        <a:effectLst/>
                        <a:uLnTx/>
                        <a:uFillTx/>
                        <a:latin typeface="+mn-ea"/>
                        <a:ea typeface="+mn-ea"/>
                        <a:cs typeface="+mn-cs"/>
                      </a:endParaRPr>
                    </a:p>
                    <a:p>
                      <a:pPr marL="171450" lvl="0" indent="-171450">
                        <a:buFont typeface="Arial" panose="020B0604020202020204" pitchFamily="34" charset="0"/>
                        <a:buChar char="•"/>
                      </a:pPr>
                      <a:r>
                        <a:rPr lang="en-US" altLang="ja-JP" sz="900" b="0" i="0" u="none" strike="noStrike" baseline="0" noProof="0" dirty="0">
                          <a:solidFill>
                            <a:srgbClr val="000000"/>
                          </a:solidFill>
                          <a:latin typeface="+mn-ea"/>
                          <a:ea typeface="+mn-ea"/>
                        </a:rPr>
                        <a:t>Holder</a:t>
                      </a:r>
                      <a:r>
                        <a:rPr lang="ja-JP" altLang="en-US" sz="900" b="0" i="0" u="none" strike="noStrike" baseline="0" noProof="0" dirty="0">
                          <a:solidFill>
                            <a:srgbClr val="000000"/>
                          </a:solidFill>
                          <a:latin typeface="+mn-ea"/>
                          <a:ea typeface="+mn-ea"/>
                        </a:rPr>
                        <a:t>の</a:t>
                      </a:r>
                      <a:r>
                        <a:rPr lang="en-US" altLang="ja-JP" sz="900" b="0" i="0" u="none" strike="noStrike" baseline="0" noProof="0" dirty="0">
                          <a:solidFill>
                            <a:srgbClr val="000000"/>
                          </a:solidFill>
                          <a:latin typeface="+mn-ea"/>
                          <a:ea typeface="+mn-ea"/>
                        </a:rPr>
                        <a:t>DID Document</a:t>
                      </a:r>
                      <a:r>
                        <a:rPr lang="ja-JP" altLang="en-US" sz="900" b="0" i="0" u="none" strike="noStrike" baseline="0" noProof="0" dirty="0">
                          <a:solidFill>
                            <a:srgbClr val="000000"/>
                          </a:solidFill>
                          <a:latin typeface="+mn-ea"/>
                          <a:ea typeface="+mn-ea"/>
                        </a:rPr>
                        <a:t>を</a:t>
                      </a:r>
                      <a:r>
                        <a:rPr lang="en-US" altLang="ja-JP" sz="900" b="0" i="0" u="none" strike="noStrike" baseline="0" noProof="0" dirty="0">
                          <a:solidFill>
                            <a:srgbClr val="000000"/>
                          </a:solidFill>
                          <a:latin typeface="+mn-ea"/>
                          <a:ea typeface="+mn-ea"/>
                        </a:rPr>
                        <a:t>ion network</a:t>
                      </a:r>
                      <a:r>
                        <a:rPr lang="ja-JP" altLang="en-US" sz="900" b="0" i="0" u="none" strike="noStrike" baseline="0" noProof="0" dirty="0">
                          <a:solidFill>
                            <a:srgbClr val="000000"/>
                          </a:solidFill>
                          <a:latin typeface="+mn-ea"/>
                          <a:ea typeface="+mn-ea"/>
                        </a:rPr>
                        <a:t>、</a:t>
                      </a:r>
                      <a:r>
                        <a:rPr lang="en-US" altLang="ja-JP" sz="900" b="0" i="0" u="none" strike="noStrike" baseline="0" noProof="0" dirty="0">
                          <a:solidFill>
                            <a:srgbClr val="000000"/>
                          </a:solidFill>
                          <a:latin typeface="+mn-ea"/>
                          <a:ea typeface="+mn-ea"/>
                        </a:rPr>
                        <a:t>Issuer</a:t>
                      </a:r>
                      <a:r>
                        <a:rPr lang="ja-JP" altLang="en-US" sz="900" b="0" i="0" u="none" strike="noStrike" baseline="0" noProof="0" dirty="0">
                          <a:solidFill>
                            <a:srgbClr val="000000"/>
                          </a:solidFill>
                          <a:latin typeface="+mn-ea"/>
                          <a:ea typeface="+mn-ea"/>
                        </a:rPr>
                        <a:t>の</a:t>
                      </a:r>
                      <a:r>
                        <a:rPr lang="en-US" altLang="ja-JP" sz="900" b="0" i="0" u="none" strike="noStrike" baseline="0" noProof="0" dirty="0">
                          <a:solidFill>
                            <a:srgbClr val="000000"/>
                          </a:solidFill>
                          <a:latin typeface="+mn-ea"/>
                          <a:ea typeface="+mn-ea"/>
                        </a:rPr>
                        <a:t>DID Document</a:t>
                      </a:r>
                      <a:r>
                        <a:rPr lang="ja-JP" altLang="en-US" sz="900" b="0" i="0" u="none" strike="noStrike" baseline="0" noProof="0" dirty="0">
                          <a:solidFill>
                            <a:srgbClr val="000000"/>
                          </a:solidFill>
                          <a:latin typeface="+mn-ea"/>
                          <a:ea typeface="+mn-ea"/>
                        </a:rPr>
                        <a:t>を</a:t>
                      </a:r>
                      <a:r>
                        <a:rPr lang="en-US" altLang="ja-JP" sz="900" b="0" i="0" u="none" strike="noStrike" baseline="0" noProof="0" dirty="0">
                          <a:solidFill>
                            <a:srgbClr val="000000"/>
                          </a:solidFill>
                          <a:latin typeface="+mn-ea"/>
                          <a:ea typeface="+mn-ea"/>
                        </a:rPr>
                        <a:t>Web</a:t>
                      </a:r>
                      <a:r>
                        <a:rPr lang="ja-JP" altLang="en-US" sz="900" b="0" i="0" u="none" strike="noStrike" baseline="0" noProof="0" dirty="0">
                          <a:solidFill>
                            <a:srgbClr val="000000"/>
                          </a:solidFill>
                          <a:latin typeface="+mn-ea"/>
                          <a:ea typeface="+mn-ea"/>
                        </a:rPr>
                        <a:t>サーバから取得して検証</a:t>
                      </a:r>
                      <a:endParaRPr lang="en-US" altLang="ja-JP" sz="900" b="0" i="0" u="none" strike="noStrike" baseline="0" noProof="0" dirty="0">
                        <a:solidFill>
                          <a:srgbClr val="000000"/>
                        </a:solidFill>
                        <a:latin typeface="+mn-ea"/>
                        <a:ea typeface="+mn-ea"/>
                      </a:endParaRPr>
                    </a:p>
                  </a:txBody>
                  <a:tcP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326300140"/>
                  </a:ext>
                </a:extLst>
              </a:tr>
              <a:tr h="199665">
                <a:tc>
                  <a:txBody>
                    <a:bodyPr/>
                    <a:lstStyle/>
                    <a:p>
                      <a:pPr algn="ctr" fontAlgn="ctr"/>
                      <a:r>
                        <a:rPr lang="en-US" altLang="ja-JP" sz="1000" b="1" i="0" u="none" strike="noStrike" dirty="0">
                          <a:solidFill>
                            <a:srgbClr val="000000"/>
                          </a:solidFill>
                          <a:effectLst/>
                          <a:latin typeface="+mn-ea"/>
                          <a:ea typeface="+mn-ea"/>
                        </a:rPr>
                        <a:t>6</a:t>
                      </a:r>
                      <a:endParaRPr lang="ja-JP" altLang="en-US" sz="1000" b="1" i="0" u="none" strike="noStrike" dirty="0">
                        <a:solidFill>
                          <a:srgbClr val="000000"/>
                        </a:solidFill>
                        <a:effectLst/>
                        <a:latin typeface="+mn-ea"/>
                        <a:ea typeface="+mn-ea"/>
                      </a:endParaRPr>
                    </a:p>
                  </a:txBody>
                  <a:tcPr marL="0" marR="0" marT="0" marB="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ja-JP" altLang="en-US" sz="1000" b="1" i="0" u="none" strike="noStrike" dirty="0">
                          <a:solidFill>
                            <a:srgbClr val="000000"/>
                          </a:solidFill>
                          <a:effectLst/>
                          <a:latin typeface="+mn-ea"/>
                          <a:ea typeface="+mn-ea"/>
                        </a:rPr>
                        <a:t>みずほ</a:t>
                      </a:r>
                      <a:r>
                        <a:rPr lang="en-US" altLang="ja-JP" sz="1000" b="1" i="0" u="none" strike="noStrike" dirty="0">
                          <a:solidFill>
                            <a:srgbClr val="000000"/>
                          </a:solidFill>
                          <a:effectLst/>
                          <a:latin typeface="+mn-ea"/>
                          <a:ea typeface="+mn-ea"/>
                        </a:rPr>
                        <a:t>R&amp;T</a:t>
                      </a:r>
                      <a:endParaRPr lang="ja-JP" altLang="en-US" sz="1000" b="1" i="0" u="none" strike="noStrike" dirty="0">
                        <a:solidFill>
                          <a:srgbClr val="000000"/>
                        </a:solidFill>
                        <a:effectLst/>
                        <a:latin typeface="+mn-ea"/>
                        <a:ea typeface="+mn-ea"/>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lvl1pPr marL="0" algn="l" defTabSz="990564" rtl="0" eaLnBrk="1" latinLnBrk="0" hangingPunct="1">
                        <a:defRPr kumimoji="1" sz="1950" kern="1200">
                          <a:solidFill>
                            <a:schemeClr val="tx1"/>
                          </a:solidFill>
                          <a:latin typeface="Calibri Light"/>
                          <a:ea typeface="Yu Gothic UI"/>
                        </a:defRPr>
                      </a:lvl1pPr>
                      <a:lvl2pPr marL="495283" algn="l" defTabSz="990564" rtl="0" eaLnBrk="1" latinLnBrk="0" hangingPunct="1">
                        <a:defRPr kumimoji="1" sz="1950" kern="1200">
                          <a:solidFill>
                            <a:schemeClr val="tx1"/>
                          </a:solidFill>
                          <a:latin typeface="Calibri Light"/>
                          <a:ea typeface="Yu Gothic UI"/>
                        </a:defRPr>
                      </a:lvl2pPr>
                      <a:lvl3pPr marL="990564" algn="l" defTabSz="990564" rtl="0" eaLnBrk="1" latinLnBrk="0" hangingPunct="1">
                        <a:defRPr kumimoji="1" sz="1950" kern="1200">
                          <a:solidFill>
                            <a:schemeClr val="tx1"/>
                          </a:solidFill>
                          <a:latin typeface="Calibri Light"/>
                          <a:ea typeface="Yu Gothic UI"/>
                        </a:defRPr>
                      </a:lvl3pPr>
                      <a:lvl4pPr marL="1485846" algn="l" defTabSz="990564" rtl="0" eaLnBrk="1" latinLnBrk="0" hangingPunct="1">
                        <a:defRPr kumimoji="1" sz="1950" kern="1200">
                          <a:solidFill>
                            <a:schemeClr val="tx1"/>
                          </a:solidFill>
                          <a:latin typeface="Calibri Light"/>
                          <a:ea typeface="Yu Gothic UI"/>
                        </a:defRPr>
                      </a:lvl4pPr>
                      <a:lvl5pPr marL="1981127" algn="l" defTabSz="990564" rtl="0" eaLnBrk="1" latinLnBrk="0" hangingPunct="1">
                        <a:defRPr kumimoji="1" sz="1950" kern="1200">
                          <a:solidFill>
                            <a:schemeClr val="tx1"/>
                          </a:solidFill>
                          <a:latin typeface="Calibri Light"/>
                          <a:ea typeface="Yu Gothic UI"/>
                        </a:defRPr>
                      </a:lvl5pPr>
                      <a:lvl6pPr marL="2476410" algn="l" defTabSz="990564" rtl="0" eaLnBrk="1" latinLnBrk="0" hangingPunct="1">
                        <a:defRPr kumimoji="1" sz="1950" kern="1200">
                          <a:solidFill>
                            <a:schemeClr val="tx1"/>
                          </a:solidFill>
                          <a:latin typeface="Calibri Light"/>
                          <a:ea typeface="Yu Gothic UI"/>
                        </a:defRPr>
                      </a:lvl6pPr>
                      <a:lvl7pPr marL="2971692" algn="l" defTabSz="990564" rtl="0" eaLnBrk="1" latinLnBrk="0" hangingPunct="1">
                        <a:defRPr kumimoji="1" sz="1950" kern="1200">
                          <a:solidFill>
                            <a:schemeClr val="tx1"/>
                          </a:solidFill>
                          <a:latin typeface="Calibri Light"/>
                          <a:ea typeface="Yu Gothic UI"/>
                        </a:defRPr>
                      </a:lvl7pPr>
                      <a:lvl8pPr marL="3466973" algn="l" defTabSz="990564" rtl="0" eaLnBrk="1" latinLnBrk="0" hangingPunct="1">
                        <a:defRPr kumimoji="1" sz="1950" kern="1200">
                          <a:solidFill>
                            <a:schemeClr val="tx1"/>
                          </a:solidFill>
                          <a:latin typeface="Calibri Light"/>
                          <a:ea typeface="Yu Gothic UI"/>
                        </a:defRPr>
                      </a:lvl8pPr>
                      <a:lvl9pPr marL="3962255" algn="l" defTabSz="990564" rtl="0" eaLnBrk="1" latinLnBrk="0" hangingPunct="1">
                        <a:defRPr kumimoji="1" sz="1950" kern="1200">
                          <a:solidFill>
                            <a:schemeClr val="tx1"/>
                          </a:solidFill>
                          <a:latin typeface="Calibri Light"/>
                          <a:ea typeface="Yu Gothic UI"/>
                        </a:defRPr>
                      </a:lvl9pPr>
                    </a:lstStyle>
                    <a:p>
                      <a:pPr marL="0" indent="0">
                        <a:buFont typeface="Arial" panose="020B0604020202020204" pitchFamily="34" charset="0"/>
                        <a:buNone/>
                      </a:pPr>
                      <a:r>
                        <a:rPr kumimoji="1" lang="ja-JP" altLang="en-US" sz="900" dirty="0">
                          <a:solidFill>
                            <a:schemeClr val="tx1"/>
                          </a:solidFill>
                          <a:latin typeface="+mn-ea"/>
                          <a:ea typeface="+mn-ea"/>
                        </a:rPr>
                        <a:t>ー</a:t>
                      </a:r>
                    </a:p>
                  </a:txBody>
                  <a:tcP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90564" rtl="0" eaLnBrk="1" latinLnBrk="0" hangingPunct="1">
                        <a:defRPr kumimoji="1" sz="1950" kern="1200">
                          <a:solidFill>
                            <a:schemeClr val="tx1"/>
                          </a:solidFill>
                          <a:latin typeface="Calibri Light"/>
                          <a:ea typeface="Yu Gothic UI"/>
                        </a:defRPr>
                      </a:lvl1pPr>
                      <a:lvl2pPr marL="495283" algn="l" defTabSz="990564" rtl="0" eaLnBrk="1" latinLnBrk="0" hangingPunct="1">
                        <a:defRPr kumimoji="1" sz="1950" kern="1200">
                          <a:solidFill>
                            <a:schemeClr val="tx1"/>
                          </a:solidFill>
                          <a:latin typeface="Calibri Light"/>
                          <a:ea typeface="Yu Gothic UI"/>
                        </a:defRPr>
                      </a:lvl2pPr>
                      <a:lvl3pPr marL="990564" algn="l" defTabSz="990564" rtl="0" eaLnBrk="1" latinLnBrk="0" hangingPunct="1">
                        <a:defRPr kumimoji="1" sz="1950" kern="1200">
                          <a:solidFill>
                            <a:schemeClr val="tx1"/>
                          </a:solidFill>
                          <a:latin typeface="Calibri Light"/>
                          <a:ea typeface="Yu Gothic UI"/>
                        </a:defRPr>
                      </a:lvl3pPr>
                      <a:lvl4pPr marL="1485846" algn="l" defTabSz="990564" rtl="0" eaLnBrk="1" latinLnBrk="0" hangingPunct="1">
                        <a:defRPr kumimoji="1" sz="1950" kern="1200">
                          <a:solidFill>
                            <a:schemeClr val="tx1"/>
                          </a:solidFill>
                          <a:latin typeface="Calibri Light"/>
                          <a:ea typeface="Yu Gothic UI"/>
                        </a:defRPr>
                      </a:lvl4pPr>
                      <a:lvl5pPr marL="1981127" algn="l" defTabSz="990564" rtl="0" eaLnBrk="1" latinLnBrk="0" hangingPunct="1">
                        <a:defRPr kumimoji="1" sz="1950" kern="1200">
                          <a:solidFill>
                            <a:schemeClr val="tx1"/>
                          </a:solidFill>
                          <a:latin typeface="Calibri Light"/>
                          <a:ea typeface="Yu Gothic UI"/>
                        </a:defRPr>
                      </a:lvl5pPr>
                      <a:lvl6pPr marL="2476410" algn="l" defTabSz="990564" rtl="0" eaLnBrk="1" latinLnBrk="0" hangingPunct="1">
                        <a:defRPr kumimoji="1" sz="1950" kern="1200">
                          <a:solidFill>
                            <a:schemeClr val="tx1"/>
                          </a:solidFill>
                          <a:latin typeface="Calibri Light"/>
                          <a:ea typeface="Yu Gothic UI"/>
                        </a:defRPr>
                      </a:lvl6pPr>
                      <a:lvl7pPr marL="2971692" algn="l" defTabSz="990564" rtl="0" eaLnBrk="1" latinLnBrk="0" hangingPunct="1">
                        <a:defRPr kumimoji="1" sz="1950" kern="1200">
                          <a:solidFill>
                            <a:schemeClr val="tx1"/>
                          </a:solidFill>
                          <a:latin typeface="Calibri Light"/>
                          <a:ea typeface="Yu Gothic UI"/>
                        </a:defRPr>
                      </a:lvl7pPr>
                      <a:lvl8pPr marL="3466973" algn="l" defTabSz="990564" rtl="0" eaLnBrk="1" latinLnBrk="0" hangingPunct="1">
                        <a:defRPr kumimoji="1" sz="1950" kern="1200">
                          <a:solidFill>
                            <a:schemeClr val="tx1"/>
                          </a:solidFill>
                          <a:latin typeface="Calibri Light"/>
                          <a:ea typeface="Yu Gothic UI"/>
                        </a:defRPr>
                      </a:lvl8pPr>
                      <a:lvl9pPr marL="3962255" algn="l" defTabSz="990564" rtl="0" eaLnBrk="1" latinLnBrk="0" hangingPunct="1">
                        <a:defRPr kumimoji="1" sz="1950" kern="1200">
                          <a:solidFill>
                            <a:schemeClr val="tx1"/>
                          </a:solidFill>
                          <a:latin typeface="Calibri Light"/>
                          <a:ea typeface="Yu Gothic UI"/>
                        </a:defRPr>
                      </a:lvl9pPr>
                    </a:lstStyle>
                    <a:p>
                      <a:pPr marL="0" indent="0">
                        <a:buFont typeface="Arial" panose="020B0604020202020204" pitchFamily="34" charset="0"/>
                        <a:buNone/>
                      </a:pPr>
                      <a:r>
                        <a:rPr kumimoji="1" lang="ja-JP" altLang="en-US" sz="900" dirty="0">
                          <a:solidFill>
                            <a:schemeClr val="tx1"/>
                          </a:solidFill>
                          <a:latin typeface="+mn-ea"/>
                          <a:ea typeface="+mn-ea"/>
                        </a:rPr>
                        <a:t>ー</a:t>
                      </a:r>
                      <a:endParaRPr kumimoji="1" lang="en-US" altLang="ja-JP" sz="900" dirty="0">
                        <a:solidFill>
                          <a:schemeClr val="tx1"/>
                        </a:solidFill>
                        <a:latin typeface="+mn-ea"/>
                        <a:ea typeface="+mn-ea"/>
                      </a:endParaRPr>
                    </a:p>
                  </a:txBody>
                  <a:tcP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38068759"/>
                  </a:ext>
                </a:extLst>
              </a:tr>
              <a:tr h="698826">
                <a:tc>
                  <a:txBody>
                    <a:bodyPr/>
                    <a:lstStyle/>
                    <a:p>
                      <a:pPr algn="ctr" fontAlgn="ctr"/>
                      <a:r>
                        <a:rPr lang="en-US" altLang="ja-JP" sz="1000" b="1" i="0" u="none" strike="noStrike" dirty="0">
                          <a:solidFill>
                            <a:srgbClr val="000000"/>
                          </a:solidFill>
                          <a:effectLst/>
                          <a:latin typeface="+mn-ea"/>
                          <a:ea typeface="+mn-ea"/>
                        </a:rPr>
                        <a:t>7</a:t>
                      </a:r>
                      <a:endParaRPr lang="ja-JP" altLang="en-US" sz="1000" b="1" i="0" u="none" strike="noStrike" dirty="0">
                        <a:solidFill>
                          <a:srgbClr val="000000"/>
                        </a:solidFill>
                        <a:effectLst/>
                        <a:latin typeface="+mn-ea"/>
                        <a:ea typeface="+mn-ea"/>
                      </a:endParaRPr>
                    </a:p>
                  </a:txBody>
                  <a:tcPr marL="0" marR="0" marT="0" marB="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altLang="ja-JP" sz="1000" b="1" i="0" u="none" strike="noStrike" dirty="0">
                          <a:solidFill>
                            <a:srgbClr val="000000"/>
                          </a:solidFill>
                          <a:effectLst/>
                          <a:latin typeface="+mn-ea"/>
                          <a:ea typeface="+mn-ea"/>
                        </a:rPr>
                        <a:t>SBI</a:t>
                      </a:r>
                      <a:r>
                        <a:rPr lang="ja-JP" altLang="en-US" sz="1000" b="1" i="0" u="none" strike="noStrike" dirty="0">
                          <a:solidFill>
                            <a:srgbClr val="000000"/>
                          </a:solidFill>
                          <a:effectLst/>
                          <a:latin typeface="+mn-ea"/>
                          <a:ea typeface="+mn-ea"/>
                        </a:rPr>
                        <a:t> </a:t>
                      </a:r>
                      <a:r>
                        <a:rPr lang="en-US" altLang="ja-JP" sz="1000" b="1" i="0" u="none" strike="noStrike" dirty="0">
                          <a:solidFill>
                            <a:srgbClr val="000000"/>
                          </a:solidFill>
                          <a:effectLst/>
                          <a:latin typeface="+mn-ea"/>
                          <a:ea typeface="+mn-ea"/>
                        </a:rPr>
                        <a:t>HD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lvl1pPr marL="0" algn="l" defTabSz="990564" rtl="0" eaLnBrk="1" latinLnBrk="0" hangingPunct="1">
                        <a:defRPr kumimoji="1" sz="1950" kern="1200">
                          <a:solidFill>
                            <a:schemeClr val="tx1"/>
                          </a:solidFill>
                          <a:latin typeface="Calibri Light"/>
                          <a:ea typeface="Yu Gothic UI"/>
                        </a:defRPr>
                      </a:lvl1pPr>
                      <a:lvl2pPr marL="495283" algn="l" defTabSz="990564" rtl="0" eaLnBrk="1" latinLnBrk="0" hangingPunct="1">
                        <a:defRPr kumimoji="1" sz="1950" kern="1200">
                          <a:solidFill>
                            <a:schemeClr val="tx1"/>
                          </a:solidFill>
                          <a:latin typeface="Calibri Light"/>
                          <a:ea typeface="Yu Gothic UI"/>
                        </a:defRPr>
                      </a:lvl2pPr>
                      <a:lvl3pPr marL="990564" algn="l" defTabSz="990564" rtl="0" eaLnBrk="1" latinLnBrk="0" hangingPunct="1">
                        <a:defRPr kumimoji="1" sz="1950" kern="1200">
                          <a:solidFill>
                            <a:schemeClr val="tx1"/>
                          </a:solidFill>
                          <a:latin typeface="Calibri Light"/>
                          <a:ea typeface="Yu Gothic UI"/>
                        </a:defRPr>
                      </a:lvl3pPr>
                      <a:lvl4pPr marL="1485846" algn="l" defTabSz="990564" rtl="0" eaLnBrk="1" latinLnBrk="0" hangingPunct="1">
                        <a:defRPr kumimoji="1" sz="1950" kern="1200">
                          <a:solidFill>
                            <a:schemeClr val="tx1"/>
                          </a:solidFill>
                          <a:latin typeface="Calibri Light"/>
                          <a:ea typeface="Yu Gothic UI"/>
                        </a:defRPr>
                      </a:lvl4pPr>
                      <a:lvl5pPr marL="1981127" algn="l" defTabSz="990564" rtl="0" eaLnBrk="1" latinLnBrk="0" hangingPunct="1">
                        <a:defRPr kumimoji="1" sz="1950" kern="1200">
                          <a:solidFill>
                            <a:schemeClr val="tx1"/>
                          </a:solidFill>
                          <a:latin typeface="Calibri Light"/>
                          <a:ea typeface="Yu Gothic UI"/>
                        </a:defRPr>
                      </a:lvl5pPr>
                      <a:lvl6pPr marL="2476410" algn="l" defTabSz="990564" rtl="0" eaLnBrk="1" latinLnBrk="0" hangingPunct="1">
                        <a:defRPr kumimoji="1" sz="1950" kern="1200">
                          <a:solidFill>
                            <a:schemeClr val="tx1"/>
                          </a:solidFill>
                          <a:latin typeface="Calibri Light"/>
                          <a:ea typeface="Yu Gothic UI"/>
                        </a:defRPr>
                      </a:lvl6pPr>
                      <a:lvl7pPr marL="2971692" algn="l" defTabSz="990564" rtl="0" eaLnBrk="1" latinLnBrk="0" hangingPunct="1">
                        <a:defRPr kumimoji="1" sz="1950" kern="1200">
                          <a:solidFill>
                            <a:schemeClr val="tx1"/>
                          </a:solidFill>
                          <a:latin typeface="Calibri Light"/>
                          <a:ea typeface="Yu Gothic UI"/>
                        </a:defRPr>
                      </a:lvl7pPr>
                      <a:lvl8pPr marL="3466973" algn="l" defTabSz="990564" rtl="0" eaLnBrk="1" latinLnBrk="0" hangingPunct="1">
                        <a:defRPr kumimoji="1" sz="1950" kern="1200">
                          <a:solidFill>
                            <a:schemeClr val="tx1"/>
                          </a:solidFill>
                          <a:latin typeface="Calibri Light"/>
                          <a:ea typeface="Yu Gothic UI"/>
                        </a:defRPr>
                      </a:lvl8pPr>
                      <a:lvl9pPr marL="3962255" algn="l" defTabSz="990564" rtl="0" eaLnBrk="1" latinLnBrk="0" hangingPunct="1">
                        <a:defRPr kumimoji="1" sz="1950" kern="1200">
                          <a:solidFill>
                            <a:schemeClr val="tx1"/>
                          </a:solidFill>
                          <a:latin typeface="Calibri Light"/>
                          <a:ea typeface="Yu Gothic UI"/>
                        </a:defRPr>
                      </a:lvl9pPr>
                    </a:lstStyle>
                    <a:p>
                      <a:pPr marL="0" marR="0" lvl="0" indent="0" algn="ctr" defTabSz="990564"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50" b="1" dirty="0">
                          <a:solidFill>
                            <a:schemeClr val="tx1"/>
                          </a:solidFill>
                          <a:latin typeface="+mn-ea"/>
                          <a:ea typeface="+mn-ea"/>
                        </a:rPr>
                        <a:t>クラウド管理</a:t>
                      </a:r>
                      <a:endParaRPr kumimoji="1" lang="en-US" altLang="ja-JP" sz="1050" b="1" dirty="0">
                        <a:solidFill>
                          <a:schemeClr val="tx1"/>
                        </a:solidFill>
                        <a:latin typeface="+mn-ea"/>
                        <a:ea typeface="+mn-ea"/>
                      </a:endParaRPr>
                    </a:p>
                    <a:p>
                      <a:pPr marL="171450" marR="0" lvl="0" indent="-171450" algn="l" defTabSz="99056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900" b="0" dirty="0">
                          <a:solidFill>
                            <a:schemeClr val="tx1"/>
                          </a:solidFill>
                          <a:latin typeface="+mn-ea"/>
                          <a:ea typeface="+mn-ea"/>
                        </a:rPr>
                        <a:t>AWS Secrets Manager</a:t>
                      </a:r>
                      <a:r>
                        <a:rPr kumimoji="1" lang="ja-JP" altLang="en-US" sz="900" b="0" dirty="0">
                          <a:solidFill>
                            <a:schemeClr val="tx1"/>
                          </a:solidFill>
                          <a:latin typeface="+mn-ea"/>
                          <a:ea typeface="+mn-ea"/>
                        </a:rPr>
                        <a:t>を活用して秘密鍵を管理</a:t>
                      </a:r>
                    </a:p>
                  </a:txBody>
                  <a:tcP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90564" rtl="0" eaLnBrk="1" latinLnBrk="0" hangingPunct="1">
                        <a:defRPr kumimoji="1" sz="1950" kern="1200">
                          <a:solidFill>
                            <a:schemeClr val="tx1"/>
                          </a:solidFill>
                          <a:latin typeface="Calibri Light"/>
                          <a:ea typeface="Yu Gothic UI"/>
                        </a:defRPr>
                      </a:lvl1pPr>
                      <a:lvl2pPr marL="495283" algn="l" defTabSz="990564" rtl="0" eaLnBrk="1" latinLnBrk="0" hangingPunct="1">
                        <a:defRPr kumimoji="1" sz="1950" kern="1200">
                          <a:solidFill>
                            <a:schemeClr val="tx1"/>
                          </a:solidFill>
                          <a:latin typeface="Calibri Light"/>
                          <a:ea typeface="Yu Gothic UI"/>
                        </a:defRPr>
                      </a:lvl2pPr>
                      <a:lvl3pPr marL="990564" algn="l" defTabSz="990564" rtl="0" eaLnBrk="1" latinLnBrk="0" hangingPunct="1">
                        <a:defRPr kumimoji="1" sz="1950" kern="1200">
                          <a:solidFill>
                            <a:schemeClr val="tx1"/>
                          </a:solidFill>
                          <a:latin typeface="Calibri Light"/>
                          <a:ea typeface="Yu Gothic UI"/>
                        </a:defRPr>
                      </a:lvl3pPr>
                      <a:lvl4pPr marL="1485846" algn="l" defTabSz="990564" rtl="0" eaLnBrk="1" latinLnBrk="0" hangingPunct="1">
                        <a:defRPr kumimoji="1" sz="1950" kern="1200">
                          <a:solidFill>
                            <a:schemeClr val="tx1"/>
                          </a:solidFill>
                          <a:latin typeface="Calibri Light"/>
                          <a:ea typeface="Yu Gothic UI"/>
                        </a:defRPr>
                      </a:lvl4pPr>
                      <a:lvl5pPr marL="1981127" algn="l" defTabSz="990564" rtl="0" eaLnBrk="1" latinLnBrk="0" hangingPunct="1">
                        <a:defRPr kumimoji="1" sz="1950" kern="1200">
                          <a:solidFill>
                            <a:schemeClr val="tx1"/>
                          </a:solidFill>
                          <a:latin typeface="Calibri Light"/>
                          <a:ea typeface="Yu Gothic UI"/>
                        </a:defRPr>
                      </a:lvl5pPr>
                      <a:lvl6pPr marL="2476410" algn="l" defTabSz="990564" rtl="0" eaLnBrk="1" latinLnBrk="0" hangingPunct="1">
                        <a:defRPr kumimoji="1" sz="1950" kern="1200">
                          <a:solidFill>
                            <a:schemeClr val="tx1"/>
                          </a:solidFill>
                          <a:latin typeface="Calibri Light"/>
                          <a:ea typeface="Yu Gothic UI"/>
                        </a:defRPr>
                      </a:lvl6pPr>
                      <a:lvl7pPr marL="2971692" algn="l" defTabSz="990564" rtl="0" eaLnBrk="1" latinLnBrk="0" hangingPunct="1">
                        <a:defRPr kumimoji="1" sz="1950" kern="1200">
                          <a:solidFill>
                            <a:schemeClr val="tx1"/>
                          </a:solidFill>
                          <a:latin typeface="Calibri Light"/>
                          <a:ea typeface="Yu Gothic UI"/>
                        </a:defRPr>
                      </a:lvl7pPr>
                      <a:lvl8pPr marL="3466973" algn="l" defTabSz="990564" rtl="0" eaLnBrk="1" latinLnBrk="0" hangingPunct="1">
                        <a:defRPr kumimoji="1" sz="1950" kern="1200">
                          <a:solidFill>
                            <a:schemeClr val="tx1"/>
                          </a:solidFill>
                          <a:latin typeface="Calibri Light"/>
                          <a:ea typeface="Yu Gothic UI"/>
                        </a:defRPr>
                      </a:lvl8pPr>
                      <a:lvl9pPr marL="3962255" algn="l" defTabSz="990564" rtl="0" eaLnBrk="1" latinLnBrk="0" hangingPunct="1">
                        <a:defRPr kumimoji="1" sz="1950" kern="1200">
                          <a:solidFill>
                            <a:schemeClr val="tx1"/>
                          </a:solidFill>
                          <a:latin typeface="Calibri Light"/>
                          <a:ea typeface="Yu Gothic UI"/>
                        </a:defRPr>
                      </a:lvl9pPr>
                    </a:lstStyle>
                    <a:p>
                      <a:pPr marL="0" marR="0" lvl="0" indent="0" algn="ctr" defTabSz="990564" rtl="0" eaLnBrk="1" fontAlgn="ctr" latinLnBrk="0" hangingPunct="1">
                        <a:lnSpc>
                          <a:spcPct val="100000"/>
                        </a:lnSpc>
                        <a:spcBef>
                          <a:spcPts val="0"/>
                        </a:spcBef>
                        <a:spcAft>
                          <a:spcPts val="0"/>
                        </a:spcAft>
                        <a:buClrTx/>
                        <a:buSzTx/>
                        <a:buFontTx/>
                        <a:buNone/>
                        <a:tabLst/>
                        <a:defRPr/>
                      </a:pPr>
                      <a:r>
                        <a:rPr kumimoji="1" lang="en-US" altLang="ja-JP" sz="1050" b="1" i="0" u="none" strike="noStrike" kern="1200" cap="none" spc="0" normalizeH="0" baseline="0" noProof="0" dirty="0">
                          <a:ln>
                            <a:noFill/>
                          </a:ln>
                          <a:solidFill>
                            <a:prstClr val="black"/>
                          </a:solidFill>
                          <a:effectLst/>
                          <a:uLnTx/>
                          <a:uFillTx/>
                          <a:latin typeface="+mn-ea"/>
                          <a:ea typeface="+mn-ea"/>
                          <a:cs typeface="+mn-cs"/>
                        </a:rPr>
                        <a:t>P2P</a:t>
                      </a:r>
                      <a:r>
                        <a:rPr kumimoji="1" lang="ja-JP" altLang="en-US" sz="1050" b="1" i="0" u="none" strike="noStrike" kern="1200" cap="none" spc="0" normalizeH="0" baseline="0" noProof="0" dirty="0">
                          <a:ln>
                            <a:noFill/>
                          </a:ln>
                          <a:solidFill>
                            <a:prstClr val="black"/>
                          </a:solidFill>
                          <a:effectLst/>
                          <a:uLnTx/>
                          <a:uFillTx/>
                          <a:latin typeface="+mn-ea"/>
                          <a:ea typeface="+mn-ea"/>
                          <a:cs typeface="+mn-cs"/>
                        </a:rPr>
                        <a:t>通信による連携</a:t>
                      </a:r>
                      <a:endParaRPr kumimoji="1" lang="en-US" altLang="ja-JP" sz="1050" b="1" i="0" u="none" strike="noStrike" kern="1200" cap="none" spc="0" normalizeH="0" baseline="0" noProof="0" dirty="0">
                        <a:ln>
                          <a:noFill/>
                        </a:ln>
                        <a:solidFill>
                          <a:prstClr val="black"/>
                        </a:solidFill>
                        <a:effectLst/>
                        <a:uLnTx/>
                        <a:uFillTx/>
                        <a:latin typeface="+mn-ea"/>
                        <a:ea typeface="+mn-ea"/>
                        <a:cs typeface="+mn-cs"/>
                      </a:endParaRPr>
                    </a:p>
                    <a:p>
                      <a:pPr marL="171450" marR="0" lvl="0" indent="-171450" algn="l" defTabSz="990564"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900" b="0" i="0" u="none" strike="noStrike" kern="1200" cap="none" spc="0" normalizeH="0" baseline="0" noProof="0" dirty="0">
                          <a:ln>
                            <a:noFill/>
                          </a:ln>
                          <a:solidFill>
                            <a:prstClr val="black"/>
                          </a:solidFill>
                          <a:effectLst/>
                          <a:uLnTx/>
                          <a:uFillTx/>
                          <a:latin typeface="+mn-ea"/>
                          <a:ea typeface="+mn-ea"/>
                          <a:cs typeface="+mn-cs"/>
                        </a:rPr>
                        <a:t>Holder</a:t>
                      </a:r>
                      <a:r>
                        <a:rPr kumimoji="1" lang="ja-JP" altLang="en-US" sz="900" b="0" i="0" u="none" strike="noStrike" kern="1200" cap="none" spc="0" normalizeH="0" baseline="0" noProof="0" dirty="0">
                          <a:ln>
                            <a:noFill/>
                          </a:ln>
                          <a:solidFill>
                            <a:prstClr val="black"/>
                          </a:solidFill>
                          <a:effectLst/>
                          <a:uLnTx/>
                          <a:uFillTx/>
                          <a:latin typeface="+mn-ea"/>
                          <a:ea typeface="+mn-ea"/>
                          <a:cs typeface="+mn-cs"/>
                        </a:rPr>
                        <a:t>から</a:t>
                      </a:r>
                      <a:r>
                        <a:rPr kumimoji="1" lang="en-US" altLang="ja-JP" sz="900" b="0" i="0" u="none" strike="noStrike" kern="1200" cap="none" spc="0" normalizeH="0" baseline="0" noProof="0" dirty="0">
                          <a:ln>
                            <a:noFill/>
                          </a:ln>
                          <a:solidFill>
                            <a:prstClr val="black"/>
                          </a:solidFill>
                          <a:effectLst/>
                          <a:uLnTx/>
                          <a:uFillTx/>
                          <a:latin typeface="+mn-ea"/>
                          <a:ea typeface="+mn-ea"/>
                          <a:cs typeface="+mn-cs"/>
                        </a:rPr>
                        <a:t>Verifier</a:t>
                      </a:r>
                      <a:r>
                        <a:rPr kumimoji="1" lang="ja-JP" altLang="en-US" sz="900" b="0" i="0" u="none" strike="noStrike" kern="1200" cap="none" spc="0" normalizeH="0" baseline="0" noProof="0" dirty="0">
                          <a:ln>
                            <a:noFill/>
                          </a:ln>
                          <a:solidFill>
                            <a:prstClr val="black"/>
                          </a:solidFill>
                          <a:effectLst/>
                          <a:uLnTx/>
                          <a:uFillTx/>
                          <a:latin typeface="+mn-ea"/>
                          <a:ea typeface="+mn-ea"/>
                          <a:cs typeface="+mn-cs"/>
                        </a:rPr>
                        <a:t>が事前に公開鍵をやり取りし、相手方の公開鍵を活用して暗号化した情報を相手に渡して相手方の秘密鍵で復号化</a:t>
                      </a:r>
                      <a:endParaRPr kumimoji="1" lang="en-US" altLang="ja-JP" sz="900" b="0" i="0" u="none" strike="noStrike" kern="1200" cap="none" spc="0" normalizeH="0" baseline="0" noProof="0" dirty="0">
                        <a:ln>
                          <a:noFill/>
                        </a:ln>
                        <a:solidFill>
                          <a:prstClr val="black"/>
                        </a:solidFill>
                        <a:effectLst/>
                        <a:uLnTx/>
                        <a:uFillTx/>
                        <a:latin typeface="+mn-ea"/>
                        <a:ea typeface="+mn-ea"/>
                        <a:cs typeface="+mn-cs"/>
                      </a:endParaRPr>
                    </a:p>
                    <a:p>
                      <a:pPr marL="171450" marR="0" lvl="0" indent="-171450" algn="l" defTabSz="990564"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900" b="0" i="0" u="none" strike="noStrike" kern="1200" cap="none" spc="0" normalizeH="0" baseline="0" noProof="0" dirty="0">
                          <a:ln>
                            <a:noFill/>
                          </a:ln>
                          <a:solidFill>
                            <a:prstClr val="black"/>
                          </a:solidFill>
                          <a:effectLst/>
                          <a:uLnTx/>
                          <a:uFillTx/>
                          <a:latin typeface="+mn-ea"/>
                          <a:ea typeface="+mn-ea"/>
                          <a:cs typeface="+mn-cs"/>
                        </a:rPr>
                        <a:t>失効確認は</a:t>
                      </a:r>
                      <a:r>
                        <a:rPr kumimoji="1" lang="en-US" altLang="ja-JP" sz="900" b="0" i="0" u="none" strike="noStrike" kern="1200" cap="none" spc="0" normalizeH="0" baseline="0" noProof="0" dirty="0">
                          <a:ln>
                            <a:noFill/>
                          </a:ln>
                          <a:solidFill>
                            <a:prstClr val="black"/>
                          </a:solidFill>
                          <a:effectLst/>
                          <a:uLnTx/>
                          <a:uFillTx/>
                          <a:latin typeface="+mn-ea"/>
                          <a:ea typeface="+mn-ea"/>
                          <a:cs typeface="+mn-cs"/>
                        </a:rPr>
                        <a:t>Verifier</a:t>
                      </a:r>
                      <a:r>
                        <a:rPr kumimoji="1" lang="ja-JP" altLang="en-US" sz="900" b="0" i="0" u="none" strike="noStrike" kern="1200" cap="none" spc="0" normalizeH="0" baseline="0" noProof="0" dirty="0">
                          <a:ln>
                            <a:noFill/>
                          </a:ln>
                          <a:solidFill>
                            <a:prstClr val="black"/>
                          </a:solidFill>
                          <a:effectLst/>
                          <a:uLnTx/>
                          <a:uFillTx/>
                          <a:latin typeface="+mn-ea"/>
                          <a:ea typeface="+mn-ea"/>
                          <a:cs typeface="+mn-cs"/>
                        </a:rPr>
                        <a:t>が</a:t>
                      </a:r>
                      <a:r>
                        <a:rPr kumimoji="1" lang="en-US" altLang="ja-JP" sz="900" b="0" i="0" u="none" strike="noStrike" kern="1200" cap="none" spc="0" normalizeH="0" baseline="0" noProof="0" dirty="0">
                          <a:ln>
                            <a:noFill/>
                          </a:ln>
                          <a:solidFill>
                            <a:prstClr val="black"/>
                          </a:solidFill>
                          <a:effectLst/>
                          <a:uLnTx/>
                          <a:uFillTx/>
                          <a:latin typeface="+mn-ea"/>
                          <a:ea typeface="+mn-ea"/>
                          <a:cs typeface="+mn-cs"/>
                        </a:rPr>
                        <a:t>Issuer</a:t>
                      </a:r>
                      <a:r>
                        <a:rPr kumimoji="1" lang="ja-JP" altLang="en-US" sz="900" b="0" i="0" u="none" strike="noStrike" kern="1200" cap="none" spc="0" normalizeH="0" baseline="0" noProof="0" dirty="0">
                          <a:ln>
                            <a:noFill/>
                          </a:ln>
                          <a:solidFill>
                            <a:prstClr val="black"/>
                          </a:solidFill>
                          <a:effectLst/>
                          <a:uLnTx/>
                          <a:uFillTx/>
                          <a:latin typeface="+mn-ea"/>
                          <a:ea typeface="+mn-ea"/>
                          <a:cs typeface="+mn-cs"/>
                        </a:rPr>
                        <a:t>に対して失効管理</a:t>
                      </a:r>
                      <a:r>
                        <a:rPr kumimoji="1" lang="en-US" altLang="ja-JP" sz="900" b="0" i="0" u="none" strike="noStrike" kern="1200" cap="none" spc="0" normalizeH="0" baseline="0" noProof="0" dirty="0">
                          <a:ln>
                            <a:noFill/>
                          </a:ln>
                          <a:solidFill>
                            <a:prstClr val="black"/>
                          </a:solidFill>
                          <a:effectLst/>
                          <a:uLnTx/>
                          <a:uFillTx/>
                          <a:latin typeface="+mn-ea"/>
                          <a:ea typeface="+mn-ea"/>
                          <a:cs typeface="+mn-cs"/>
                        </a:rPr>
                        <a:t>API</a:t>
                      </a:r>
                      <a:r>
                        <a:rPr kumimoji="1" lang="ja-JP" altLang="en-US" sz="900" b="0" i="0" u="none" strike="noStrike" kern="1200" cap="none" spc="0" normalizeH="0" baseline="0" noProof="0" dirty="0">
                          <a:ln>
                            <a:noFill/>
                          </a:ln>
                          <a:solidFill>
                            <a:prstClr val="black"/>
                          </a:solidFill>
                          <a:effectLst/>
                          <a:uLnTx/>
                          <a:uFillTx/>
                          <a:latin typeface="+mn-ea"/>
                          <a:ea typeface="+mn-ea"/>
                          <a:cs typeface="+mn-cs"/>
                        </a:rPr>
                        <a:t>を活用して確認</a:t>
                      </a:r>
                      <a:br>
                        <a:rPr kumimoji="1" lang="en-US" altLang="ja-JP" sz="900" b="0" i="0" u="none" strike="noStrike" kern="1200" cap="none" spc="0" normalizeH="0" baseline="0" noProof="0" dirty="0">
                          <a:ln>
                            <a:noFill/>
                          </a:ln>
                          <a:solidFill>
                            <a:prstClr val="black"/>
                          </a:solidFill>
                          <a:effectLst/>
                          <a:uLnTx/>
                          <a:uFillTx/>
                          <a:latin typeface="+mn-ea"/>
                          <a:ea typeface="+mn-ea"/>
                          <a:cs typeface="+mn-cs"/>
                        </a:rPr>
                      </a:br>
                      <a:r>
                        <a:rPr kumimoji="1" lang="ja-JP" altLang="en-US" sz="900" b="0" i="0" u="none" strike="noStrike" kern="1200" cap="none" spc="0" normalizeH="0" baseline="0" noProof="0" dirty="0">
                          <a:ln>
                            <a:noFill/>
                          </a:ln>
                          <a:solidFill>
                            <a:prstClr val="black"/>
                          </a:solidFill>
                          <a:effectLst/>
                          <a:uLnTx/>
                          <a:uFillTx/>
                          <a:latin typeface="+mn-ea"/>
                          <a:ea typeface="+mn-ea"/>
                          <a:cs typeface="+mn-cs"/>
                        </a:rPr>
                        <a:t>（失効情報は</a:t>
                      </a:r>
                      <a:r>
                        <a:rPr kumimoji="1" lang="en-US" altLang="ja-JP" sz="900" b="0" i="0" u="none" strike="noStrike" kern="1200" cap="none" spc="0" normalizeH="0" baseline="0" noProof="0" dirty="0">
                          <a:ln>
                            <a:noFill/>
                          </a:ln>
                          <a:solidFill>
                            <a:prstClr val="black"/>
                          </a:solidFill>
                          <a:effectLst/>
                          <a:uLnTx/>
                          <a:uFillTx/>
                          <a:latin typeface="+mn-ea"/>
                          <a:ea typeface="+mn-ea"/>
                          <a:cs typeface="+mn-cs"/>
                        </a:rPr>
                        <a:t>Corda</a:t>
                      </a:r>
                      <a:r>
                        <a:rPr kumimoji="1" lang="ja-JP" altLang="en-US" sz="900" b="0" i="0" u="none" strike="noStrike" kern="1200" cap="none" spc="0" normalizeH="0" baseline="0" noProof="0" dirty="0">
                          <a:ln>
                            <a:noFill/>
                          </a:ln>
                          <a:solidFill>
                            <a:prstClr val="black"/>
                          </a:solidFill>
                          <a:effectLst/>
                          <a:uLnTx/>
                          <a:uFillTx/>
                          <a:latin typeface="+mn-ea"/>
                          <a:ea typeface="+mn-ea"/>
                          <a:cs typeface="+mn-cs"/>
                        </a:rPr>
                        <a:t>を活用して連携）</a:t>
                      </a:r>
                      <a:endParaRPr kumimoji="1" lang="en-US" altLang="ja-JP" sz="900" b="0" i="0" u="none" strike="noStrike" kern="1200" cap="none" spc="0" normalizeH="0" baseline="0" noProof="0" dirty="0">
                        <a:ln>
                          <a:noFill/>
                        </a:ln>
                        <a:solidFill>
                          <a:prstClr val="black"/>
                        </a:solidFill>
                        <a:effectLst/>
                        <a:uLnTx/>
                        <a:uFillTx/>
                        <a:latin typeface="+mn-ea"/>
                        <a:ea typeface="+mn-ea"/>
                        <a:cs typeface="+mn-cs"/>
                      </a:endParaRPr>
                    </a:p>
                  </a:txBody>
                  <a:tcP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2754925089"/>
                  </a:ext>
                </a:extLst>
              </a:tr>
              <a:tr h="459228">
                <a:tc>
                  <a:txBody>
                    <a:bodyPr/>
                    <a:lstStyle/>
                    <a:p>
                      <a:pPr algn="ctr" fontAlgn="ctr"/>
                      <a:r>
                        <a:rPr lang="en-US" altLang="ja-JP" sz="1000" b="1" i="0" u="none" strike="noStrike" dirty="0">
                          <a:solidFill>
                            <a:srgbClr val="000000"/>
                          </a:solidFill>
                          <a:effectLst/>
                          <a:latin typeface="+mn-ea"/>
                          <a:ea typeface="+mn-ea"/>
                        </a:rPr>
                        <a:t>8</a:t>
                      </a:r>
                      <a:endParaRPr lang="ja-JP" altLang="en-US" sz="1000" b="1" i="0" u="none" strike="noStrike" dirty="0">
                        <a:solidFill>
                          <a:srgbClr val="000000"/>
                        </a:solidFill>
                        <a:effectLst/>
                        <a:latin typeface="+mn-ea"/>
                        <a:ea typeface="+mn-ea"/>
                      </a:endParaRPr>
                    </a:p>
                  </a:txBody>
                  <a:tcPr marL="0" marR="0" marT="0" marB="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ja-JP" altLang="en-US" sz="1000" b="1" i="0" u="none" strike="noStrike">
                          <a:solidFill>
                            <a:srgbClr val="000000"/>
                          </a:solidFill>
                          <a:effectLst/>
                          <a:latin typeface="+mn-ea"/>
                          <a:ea typeface="+mn-ea"/>
                        </a:rPr>
                        <a:t>シミック</a:t>
                      </a:r>
                      <a:endParaRPr lang="ja-JP" altLang="en-US" sz="1000" b="1" i="0" u="none" strike="noStrike" dirty="0">
                        <a:solidFill>
                          <a:srgbClr val="000000"/>
                        </a:solidFill>
                        <a:effectLst/>
                        <a:latin typeface="+mn-ea"/>
                        <a:ea typeface="+mn-ea"/>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50" b="1" i="0" u="none" strike="noStrike" kern="1200" cap="none" spc="0" normalizeH="0" baseline="0" noProof="0" dirty="0">
                          <a:ln>
                            <a:noFill/>
                          </a:ln>
                          <a:solidFill>
                            <a:srgbClr val="000000"/>
                          </a:solidFill>
                          <a:effectLst/>
                          <a:uLnTx/>
                          <a:uFillTx/>
                          <a:latin typeface="+mn-ea"/>
                          <a:ea typeface="+mn-ea"/>
                          <a:cs typeface="+mn-cs"/>
                        </a:rPr>
                        <a:t>端末管理</a:t>
                      </a:r>
                      <a:endParaRPr kumimoji="1" lang="en-US" altLang="ja-JP" sz="900" b="1" i="0" u="none" strike="noStrike" kern="1200" cap="none" spc="0" normalizeH="0" baseline="0" noProof="0" dirty="0">
                        <a:ln>
                          <a:noFill/>
                        </a:ln>
                        <a:solidFill>
                          <a:srgbClr val="000000"/>
                        </a:solidFill>
                        <a:effectLst/>
                        <a:uLnTx/>
                        <a:uFillTx/>
                        <a:latin typeface="+mn-ea"/>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900" b="0" i="0" u="none" strike="noStrike" kern="1200" cap="none" spc="0" normalizeH="0" baseline="0" noProof="0" dirty="0">
                          <a:ln>
                            <a:noFill/>
                          </a:ln>
                          <a:solidFill>
                            <a:srgbClr val="000000"/>
                          </a:solidFill>
                          <a:effectLst/>
                          <a:uLnTx/>
                          <a:uFillTx/>
                          <a:latin typeface="+mn-ea"/>
                          <a:ea typeface="+mn-ea"/>
                          <a:cs typeface="+mn-cs"/>
                        </a:rPr>
                        <a:t>スマホ端末・ウェアラブル端末で秘密鍵を管理</a:t>
                      </a:r>
                      <a:endParaRPr kumimoji="1" lang="en-US" altLang="ja-JP" sz="900" b="0" i="0" u="none" strike="noStrike" kern="1200" cap="none" spc="0" normalizeH="0" baseline="0" noProof="0" dirty="0">
                        <a:ln>
                          <a:noFill/>
                        </a:ln>
                        <a:solidFill>
                          <a:srgbClr val="000000"/>
                        </a:solidFill>
                        <a:effectLst/>
                        <a:uLnTx/>
                        <a:uFillTx/>
                        <a:latin typeface="+mn-ea"/>
                        <a:ea typeface="+mn-ea"/>
                        <a:cs typeface="+mn-cs"/>
                      </a:endParaRPr>
                    </a:p>
                  </a:txBody>
                  <a:tcP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863965"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50" b="1" i="0" u="none" strike="noStrike" kern="1200" cap="none" spc="0" normalizeH="0" baseline="0" noProof="0" dirty="0">
                          <a:ln>
                            <a:noFill/>
                          </a:ln>
                          <a:solidFill>
                            <a:srgbClr val="000000"/>
                          </a:solidFill>
                          <a:effectLst/>
                          <a:uLnTx/>
                          <a:uFillTx/>
                          <a:latin typeface="+mn-ea"/>
                          <a:ea typeface="+mn-ea"/>
                          <a:cs typeface="+mn-cs"/>
                        </a:rPr>
                        <a:t>データレジストリの活用（</a:t>
                      </a:r>
                      <a:r>
                        <a:rPr kumimoji="1" lang="en-US" altLang="ja-JP" sz="1050" b="1" i="0" u="none" strike="noStrike" kern="1200" cap="none" spc="0" normalizeH="0" baseline="0" noProof="0" dirty="0">
                          <a:ln>
                            <a:noFill/>
                          </a:ln>
                          <a:solidFill>
                            <a:srgbClr val="000000"/>
                          </a:solidFill>
                          <a:effectLst/>
                          <a:uLnTx/>
                          <a:uFillTx/>
                          <a:latin typeface="+mn-ea"/>
                          <a:ea typeface="+mn-ea"/>
                          <a:cs typeface="+mn-cs"/>
                        </a:rPr>
                        <a:t>Public Blockchain</a:t>
                      </a:r>
                      <a:r>
                        <a:rPr kumimoji="1" lang="ja-JP" altLang="en-US" sz="1050" b="1" i="0" u="none" strike="noStrike" kern="1200" cap="none" spc="0" normalizeH="0" baseline="0" noProof="0" dirty="0">
                          <a:ln>
                            <a:noFill/>
                          </a:ln>
                          <a:solidFill>
                            <a:srgbClr val="000000"/>
                          </a:solidFill>
                          <a:effectLst/>
                          <a:uLnTx/>
                          <a:uFillTx/>
                          <a:latin typeface="+mn-ea"/>
                          <a:ea typeface="+mn-ea"/>
                          <a:cs typeface="+mn-cs"/>
                        </a:rPr>
                        <a:t>）</a:t>
                      </a:r>
                      <a:endParaRPr kumimoji="1" lang="en-US" altLang="ja-JP" sz="1050" b="1" i="0" u="none" strike="noStrike" kern="1200" cap="none" spc="0" normalizeH="0" baseline="0" noProof="0" dirty="0">
                        <a:ln>
                          <a:noFill/>
                        </a:ln>
                        <a:solidFill>
                          <a:srgbClr val="000000"/>
                        </a:solidFill>
                        <a:effectLst/>
                        <a:uLnTx/>
                        <a:uFillTx/>
                        <a:latin typeface="+mn-ea"/>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900" b="0" i="0" u="none" strike="noStrike" kern="1200" cap="none" spc="0" normalizeH="0" baseline="0" noProof="0" dirty="0">
                          <a:ln>
                            <a:noFill/>
                          </a:ln>
                          <a:solidFill>
                            <a:srgbClr val="000000"/>
                          </a:solidFill>
                          <a:effectLst/>
                          <a:uLnTx/>
                          <a:uFillTx/>
                          <a:latin typeface="+mn-ea"/>
                          <a:ea typeface="+mn-ea"/>
                          <a:cs typeface="+mn-cs"/>
                        </a:rPr>
                        <a:t>Public Blockchain</a:t>
                      </a:r>
                      <a:r>
                        <a:rPr kumimoji="1" lang="ja-JP" altLang="en-US" sz="900" b="0" i="0" u="none" strike="noStrike" kern="1200" cap="none" spc="0" normalizeH="0" baseline="0" noProof="0" dirty="0">
                          <a:ln>
                            <a:noFill/>
                          </a:ln>
                          <a:solidFill>
                            <a:srgbClr val="000000"/>
                          </a:solidFill>
                          <a:effectLst/>
                          <a:uLnTx/>
                          <a:uFillTx/>
                          <a:latin typeface="+mn-ea"/>
                          <a:ea typeface="+mn-ea"/>
                          <a:cs typeface="+mn-cs"/>
                        </a:rPr>
                        <a:t>に公開鍵を格納、</a:t>
                      </a:r>
                      <a:r>
                        <a:rPr lang="en-US" altLang="ja-JP" sz="900" b="0" i="0" u="none" strike="noStrike" kern="1200" cap="none" spc="0" normalizeH="0" baseline="0" noProof="0" dirty="0">
                          <a:ln>
                            <a:noFill/>
                          </a:ln>
                          <a:solidFill>
                            <a:srgbClr val="000000"/>
                          </a:solidFill>
                          <a:effectLst/>
                          <a:uLnTx/>
                          <a:uFillTx/>
                          <a:latin typeface="+mn-ea"/>
                          <a:ea typeface="+mn-ea"/>
                          <a:cs typeface="+mn-cs"/>
                        </a:rPr>
                        <a:t>Pairing</a:t>
                      </a:r>
                      <a:r>
                        <a:rPr kumimoji="1" lang="ja-JP" altLang="en-US" sz="900" b="0" i="0" u="none" strike="noStrike" kern="1200" cap="none" spc="0" normalizeH="0" baseline="0" noProof="0" dirty="0">
                          <a:ln>
                            <a:noFill/>
                          </a:ln>
                          <a:solidFill>
                            <a:srgbClr val="000000"/>
                          </a:solidFill>
                          <a:effectLst/>
                          <a:uLnTx/>
                          <a:uFillTx/>
                          <a:latin typeface="+mn-ea"/>
                          <a:ea typeface="+mn-ea"/>
                          <a:cs typeface="+mn-cs"/>
                        </a:rPr>
                        <a:t>時（同意プロセス後）に</a:t>
                      </a:r>
                      <a:r>
                        <a:rPr kumimoji="1" lang="en-US" altLang="ja-JP" sz="900" b="0" i="0" u="none" strike="noStrike" kern="1200" cap="none" spc="0" normalizeH="0" baseline="0" noProof="0" dirty="0">
                          <a:ln>
                            <a:noFill/>
                          </a:ln>
                          <a:solidFill>
                            <a:srgbClr val="000000"/>
                          </a:solidFill>
                          <a:effectLst/>
                          <a:uLnTx/>
                          <a:uFillTx/>
                          <a:latin typeface="+mn-ea"/>
                          <a:ea typeface="+mn-ea"/>
                          <a:cs typeface="+mn-cs"/>
                        </a:rPr>
                        <a:t>Public Blockchain</a:t>
                      </a:r>
                      <a:r>
                        <a:rPr kumimoji="1" lang="ja-JP" altLang="en-US" sz="900" b="0" i="0" u="none" strike="noStrike" kern="1200" cap="none" spc="0" normalizeH="0" baseline="0" noProof="0" dirty="0">
                          <a:ln>
                            <a:noFill/>
                          </a:ln>
                          <a:solidFill>
                            <a:srgbClr val="000000"/>
                          </a:solidFill>
                          <a:effectLst/>
                          <a:uLnTx/>
                          <a:uFillTx/>
                          <a:latin typeface="+mn-ea"/>
                          <a:ea typeface="+mn-ea"/>
                          <a:cs typeface="+mn-cs"/>
                        </a:rPr>
                        <a:t>から相手方の公開鍵を取得して署名</a:t>
                      </a:r>
                      <a:endParaRPr kumimoji="1" lang="en-US" altLang="ja-JP" sz="900" b="0" i="0" u="none" strike="noStrike" kern="1200" cap="none" spc="0" normalizeH="0" baseline="0" noProof="0" dirty="0">
                        <a:ln>
                          <a:noFill/>
                        </a:ln>
                        <a:solidFill>
                          <a:srgbClr val="000000"/>
                        </a:solidFill>
                        <a:effectLst/>
                        <a:uLnTx/>
                        <a:uFillTx/>
                        <a:latin typeface="+mn-ea"/>
                        <a:ea typeface="+mn-ea"/>
                        <a:cs typeface="+mn-cs"/>
                      </a:endParaRPr>
                    </a:p>
                  </a:txBody>
                  <a:tcP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103304115"/>
                  </a:ext>
                </a:extLst>
              </a:tr>
              <a:tr h="459228">
                <a:tc>
                  <a:txBody>
                    <a:bodyPr/>
                    <a:lstStyle/>
                    <a:p>
                      <a:pPr algn="ctr" fontAlgn="ctr"/>
                      <a:r>
                        <a:rPr lang="en-US" altLang="ja-JP" sz="1000" b="1" i="0" u="none" strike="noStrike" dirty="0">
                          <a:solidFill>
                            <a:srgbClr val="000000"/>
                          </a:solidFill>
                          <a:effectLst/>
                          <a:latin typeface="+mn-ea"/>
                          <a:ea typeface="+mn-ea"/>
                        </a:rPr>
                        <a:t>9</a:t>
                      </a:r>
                      <a:endParaRPr lang="ja-JP" altLang="en-US" sz="1000" b="1" i="0" u="none" strike="noStrike" dirty="0">
                        <a:solidFill>
                          <a:srgbClr val="000000"/>
                        </a:solidFill>
                        <a:effectLst/>
                        <a:latin typeface="+mn-ea"/>
                        <a:ea typeface="+mn-ea"/>
                      </a:endParaRPr>
                    </a:p>
                  </a:txBody>
                  <a:tcPr marL="0" marR="0" marT="0" marB="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altLang="ja-JP" sz="1000" b="1" i="0" u="none" strike="noStrike" dirty="0">
                          <a:solidFill>
                            <a:srgbClr val="000000"/>
                          </a:solidFill>
                          <a:effectLst/>
                          <a:latin typeface="+mn-ea"/>
                          <a:ea typeface="+mn-ea"/>
                        </a:rPr>
                        <a:t>ORPHE</a:t>
                      </a:r>
                      <a:endParaRPr lang="ja-JP" altLang="en-US" sz="1000" b="1" i="0" u="none" strike="noStrike" dirty="0">
                        <a:solidFill>
                          <a:srgbClr val="000000"/>
                        </a:solidFill>
                        <a:effectLst/>
                        <a:latin typeface="+mn-ea"/>
                        <a:ea typeface="+mn-ea"/>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50" b="1" i="0" u="none" strike="noStrike" kern="1200" cap="none" spc="0" normalizeH="0" baseline="0" noProof="0" dirty="0">
                          <a:ln>
                            <a:noFill/>
                          </a:ln>
                          <a:solidFill>
                            <a:prstClr val="black"/>
                          </a:solidFill>
                          <a:effectLst/>
                          <a:uLnTx/>
                          <a:uFillTx/>
                          <a:latin typeface="+mn-ea"/>
                          <a:ea typeface="+mn-ea"/>
                          <a:cs typeface="+mn-cs"/>
                        </a:rPr>
                        <a:t>端末管理</a:t>
                      </a:r>
                      <a:endParaRPr kumimoji="1" lang="en-US" altLang="ja-JP" sz="1050" b="1" i="0" u="none" strike="noStrike" kern="1200" cap="none" spc="0" normalizeH="0" baseline="0" noProof="0" dirty="0">
                        <a:ln>
                          <a:noFill/>
                        </a:ln>
                        <a:solidFill>
                          <a:prstClr val="black"/>
                        </a:solidFill>
                        <a:effectLst/>
                        <a:uLnTx/>
                        <a:uFillTx/>
                        <a:latin typeface="+mn-ea"/>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900" b="0" i="0" u="none" strike="noStrike" kern="1200" cap="none" spc="0" normalizeH="0" baseline="0" noProof="0" dirty="0">
                          <a:ln>
                            <a:noFill/>
                          </a:ln>
                          <a:solidFill>
                            <a:srgbClr val="000000"/>
                          </a:solidFill>
                          <a:effectLst/>
                          <a:uLnTx/>
                          <a:uFillTx/>
                          <a:latin typeface="+mn-ea"/>
                          <a:ea typeface="+mn-ea"/>
                          <a:cs typeface="+mn-cs"/>
                        </a:rPr>
                        <a:t>スマホ端末（</a:t>
                      </a:r>
                      <a:r>
                        <a:rPr kumimoji="1" lang="en-US" altLang="ja-JP" sz="900" b="0" i="0" u="none" strike="noStrike" kern="1200" cap="none" spc="0" normalizeH="0" baseline="0" noProof="0" dirty="0" err="1">
                          <a:ln>
                            <a:noFill/>
                          </a:ln>
                          <a:solidFill>
                            <a:srgbClr val="000000"/>
                          </a:solidFill>
                          <a:effectLst/>
                          <a:uLnTx/>
                          <a:uFillTx/>
                          <a:latin typeface="+mn-ea"/>
                          <a:ea typeface="+mn-ea"/>
                          <a:cs typeface="+mn-cs"/>
                        </a:rPr>
                        <a:t>Woollet</a:t>
                      </a:r>
                      <a:r>
                        <a:rPr kumimoji="1" lang="ja-JP" altLang="en-US" sz="900" b="0" i="0" u="none" strike="noStrike" kern="1200" cap="none" spc="0" normalizeH="0" baseline="0" noProof="0" dirty="0">
                          <a:ln>
                            <a:noFill/>
                          </a:ln>
                          <a:solidFill>
                            <a:srgbClr val="000000"/>
                          </a:solidFill>
                          <a:effectLst/>
                          <a:uLnTx/>
                          <a:uFillTx/>
                          <a:latin typeface="+mn-ea"/>
                          <a:ea typeface="+mn-ea"/>
                          <a:cs typeface="+mn-cs"/>
                        </a:rPr>
                        <a:t>アプリ）で秘密鍵を管理</a:t>
                      </a:r>
                      <a:endParaRPr kumimoji="1" lang="en-US" altLang="ja-JP" sz="900" b="0" i="0" u="none" strike="noStrike" kern="1200" cap="none" spc="0" normalizeH="0" baseline="0" noProof="0" dirty="0">
                        <a:ln>
                          <a:noFill/>
                        </a:ln>
                        <a:solidFill>
                          <a:srgbClr val="000000"/>
                        </a:solidFill>
                        <a:effectLst/>
                        <a:uLnTx/>
                        <a:uFillTx/>
                        <a:latin typeface="+mn-ea"/>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ja-JP" altLang="en-US" sz="900" b="0" i="0" u="none" strike="noStrike" kern="1200" cap="none" spc="0" normalizeH="0" baseline="0" noProof="0" dirty="0">
                        <a:ln>
                          <a:noFill/>
                        </a:ln>
                        <a:solidFill>
                          <a:prstClr val="black"/>
                        </a:solidFill>
                        <a:effectLst/>
                        <a:uLnTx/>
                        <a:uFillTx/>
                        <a:latin typeface="+mn-ea"/>
                        <a:ea typeface="+mn-ea"/>
                        <a:cs typeface="+mn-cs"/>
                      </a:endParaRPr>
                    </a:p>
                  </a:txBody>
                  <a:tcP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863965"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50" b="1" i="0" u="none" strike="noStrike" kern="1200" cap="none" spc="0" normalizeH="0" baseline="0" noProof="0" dirty="0">
                          <a:ln>
                            <a:noFill/>
                          </a:ln>
                          <a:solidFill>
                            <a:srgbClr val="000000"/>
                          </a:solidFill>
                          <a:effectLst/>
                          <a:uLnTx/>
                          <a:uFillTx/>
                          <a:latin typeface="+mn-ea"/>
                          <a:ea typeface="+mn-ea"/>
                          <a:cs typeface="+mn-cs"/>
                        </a:rPr>
                        <a:t>データレジストリの活用（</a:t>
                      </a:r>
                      <a:r>
                        <a:rPr kumimoji="1" lang="en-US" altLang="ja-JP" sz="1050" b="1" i="0" u="none" strike="noStrike" kern="1200" cap="none" spc="0" normalizeH="0" baseline="0" noProof="0" dirty="0">
                          <a:ln>
                            <a:noFill/>
                          </a:ln>
                          <a:solidFill>
                            <a:srgbClr val="000000"/>
                          </a:solidFill>
                          <a:effectLst/>
                          <a:uLnTx/>
                          <a:uFillTx/>
                          <a:latin typeface="+mn-ea"/>
                          <a:ea typeface="+mn-ea"/>
                          <a:cs typeface="+mn-cs"/>
                        </a:rPr>
                        <a:t>Private Blockchain</a:t>
                      </a:r>
                      <a:r>
                        <a:rPr kumimoji="1" lang="ja-JP" altLang="en-US" sz="1050" b="1" i="0" u="none" strike="noStrike" kern="1200" cap="none" spc="0" normalizeH="0" baseline="0" noProof="0" dirty="0">
                          <a:ln>
                            <a:noFill/>
                          </a:ln>
                          <a:solidFill>
                            <a:srgbClr val="000000"/>
                          </a:solidFill>
                          <a:effectLst/>
                          <a:uLnTx/>
                          <a:uFillTx/>
                          <a:latin typeface="+mn-ea"/>
                          <a:ea typeface="+mn-ea"/>
                          <a:cs typeface="+mn-cs"/>
                        </a:rPr>
                        <a:t>）</a:t>
                      </a:r>
                      <a:endParaRPr kumimoji="1" lang="en-US" altLang="ja-JP" sz="1050" b="1" i="0" u="none" strike="noStrike" kern="1200" cap="none" spc="0" normalizeH="0" baseline="0" noProof="0" dirty="0">
                        <a:ln>
                          <a:noFill/>
                        </a:ln>
                        <a:solidFill>
                          <a:srgbClr val="000000"/>
                        </a:solidFill>
                        <a:effectLst/>
                        <a:uLnTx/>
                        <a:uFillTx/>
                        <a:latin typeface="+mn-ea"/>
                        <a:ea typeface="+mn-ea"/>
                        <a:cs typeface="+mn-cs"/>
                      </a:endParaRPr>
                    </a:p>
                    <a:p>
                      <a:pPr marL="171450" marR="0" lvl="0" indent="-171450" algn="l" defTabSz="86396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900" b="0" i="0" u="none" strike="noStrike" kern="1200" cap="none" spc="0" normalizeH="0" baseline="0" noProof="0" dirty="0">
                          <a:ln>
                            <a:noFill/>
                          </a:ln>
                          <a:solidFill>
                            <a:srgbClr val="000000"/>
                          </a:solidFill>
                          <a:effectLst/>
                          <a:uLnTx/>
                          <a:uFillTx/>
                          <a:latin typeface="+mn-ea"/>
                          <a:ea typeface="+mn-ea"/>
                          <a:cs typeface="+mn-cs"/>
                        </a:rPr>
                        <a:t>Hyperledger Indy</a:t>
                      </a:r>
                      <a:r>
                        <a:rPr kumimoji="1" lang="ja-JP" altLang="en-US" sz="900" b="0" i="0" u="none" strike="noStrike" kern="1200" cap="none" spc="0" normalizeH="0" baseline="0" noProof="0" dirty="0">
                          <a:ln>
                            <a:noFill/>
                          </a:ln>
                          <a:solidFill>
                            <a:srgbClr val="000000"/>
                          </a:solidFill>
                          <a:effectLst/>
                          <a:uLnTx/>
                          <a:uFillTx/>
                          <a:latin typeface="+mn-ea"/>
                          <a:ea typeface="+mn-ea"/>
                          <a:cs typeface="+mn-cs"/>
                        </a:rPr>
                        <a:t>を活用して</a:t>
                      </a:r>
                      <a:r>
                        <a:rPr kumimoji="1" lang="en-US" altLang="ja-JP" sz="900" b="0" i="0" u="none" strike="noStrike" kern="1200" cap="none" spc="0" normalizeH="0" baseline="0" noProof="0" dirty="0">
                          <a:ln>
                            <a:noFill/>
                          </a:ln>
                          <a:solidFill>
                            <a:srgbClr val="000000"/>
                          </a:solidFill>
                          <a:effectLst/>
                          <a:uLnTx/>
                          <a:uFillTx/>
                          <a:latin typeface="+mn-ea"/>
                          <a:ea typeface="+mn-ea"/>
                          <a:cs typeface="+mn-cs"/>
                        </a:rPr>
                        <a:t>Verifier</a:t>
                      </a:r>
                      <a:r>
                        <a:rPr kumimoji="1" lang="ja-JP" altLang="en-US" sz="900" b="0" i="0" u="none" strike="noStrike" kern="1200" cap="none" spc="0" normalizeH="0" baseline="0" noProof="0" dirty="0">
                          <a:ln>
                            <a:noFill/>
                          </a:ln>
                          <a:solidFill>
                            <a:srgbClr val="000000"/>
                          </a:solidFill>
                          <a:effectLst/>
                          <a:uLnTx/>
                          <a:uFillTx/>
                          <a:latin typeface="+mn-ea"/>
                          <a:ea typeface="+mn-ea"/>
                          <a:cs typeface="+mn-cs"/>
                        </a:rPr>
                        <a:t>が</a:t>
                      </a:r>
                      <a:r>
                        <a:rPr kumimoji="1" lang="en-US" altLang="ja-JP" sz="900" b="0" i="0" u="none" strike="noStrike" kern="1200" cap="none" spc="0" normalizeH="0" baseline="0" noProof="0" dirty="0">
                          <a:ln>
                            <a:noFill/>
                          </a:ln>
                          <a:solidFill>
                            <a:srgbClr val="000000"/>
                          </a:solidFill>
                          <a:effectLst/>
                          <a:uLnTx/>
                          <a:uFillTx/>
                          <a:latin typeface="+mn-ea"/>
                          <a:ea typeface="+mn-ea"/>
                          <a:cs typeface="+mn-cs"/>
                        </a:rPr>
                        <a:t>Issuer</a:t>
                      </a:r>
                      <a:r>
                        <a:rPr kumimoji="1" lang="ja-JP" altLang="en-US" sz="900" b="0" i="0" u="none" strike="noStrike" kern="1200" cap="none" spc="0" normalizeH="0" baseline="0" noProof="0" dirty="0">
                          <a:ln>
                            <a:noFill/>
                          </a:ln>
                          <a:solidFill>
                            <a:srgbClr val="000000"/>
                          </a:solidFill>
                          <a:effectLst/>
                          <a:uLnTx/>
                          <a:uFillTx/>
                          <a:latin typeface="+mn-ea"/>
                          <a:ea typeface="+mn-ea"/>
                          <a:cs typeface="+mn-cs"/>
                        </a:rPr>
                        <a:t>と</a:t>
                      </a:r>
                      <a:r>
                        <a:rPr kumimoji="1" lang="en-US" altLang="ja-JP" sz="900" b="0" i="0" u="none" strike="noStrike" kern="1200" cap="none" spc="0" normalizeH="0" baseline="0" noProof="0" dirty="0">
                          <a:ln>
                            <a:noFill/>
                          </a:ln>
                          <a:solidFill>
                            <a:srgbClr val="000000"/>
                          </a:solidFill>
                          <a:effectLst/>
                          <a:uLnTx/>
                          <a:uFillTx/>
                          <a:latin typeface="+mn-ea"/>
                          <a:ea typeface="+mn-ea"/>
                          <a:cs typeface="+mn-cs"/>
                        </a:rPr>
                        <a:t>Holder</a:t>
                      </a:r>
                      <a:r>
                        <a:rPr kumimoji="1" lang="ja-JP" altLang="en-US" sz="900" b="0" i="0" u="none" strike="noStrike" kern="1200" cap="none" spc="0" normalizeH="0" baseline="0" noProof="0" dirty="0">
                          <a:ln>
                            <a:noFill/>
                          </a:ln>
                          <a:solidFill>
                            <a:srgbClr val="000000"/>
                          </a:solidFill>
                          <a:effectLst/>
                          <a:uLnTx/>
                          <a:uFillTx/>
                          <a:latin typeface="+mn-ea"/>
                          <a:ea typeface="+mn-ea"/>
                          <a:cs typeface="+mn-cs"/>
                        </a:rPr>
                        <a:t>の</a:t>
                      </a:r>
                      <a:r>
                        <a:rPr kumimoji="1" lang="en-US" altLang="ja-JP" sz="900" b="0" i="0" u="none" strike="noStrike" kern="1200" cap="none" spc="0" normalizeH="0" baseline="0" noProof="0" dirty="0">
                          <a:ln>
                            <a:noFill/>
                          </a:ln>
                          <a:solidFill>
                            <a:srgbClr val="000000"/>
                          </a:solidFill>
                          <a:effectLst/>
                          <a:uLnTx/>
                          <a:uFillTx/>
                          <a:latin typeface="+mn-ea"/>
                          <a:ea typeface="+mn-ea"/>
                          <a:cs typeface="+mn-cs"/>
                        </a:rPr>
                        <a:t>DID Document</a:t>
                      </a:r>
                      <a:r>
                        <a:rPr kumimoji="1" lang="ja-JP" altLang="en-US" sz="900" b="0" i="0" u="none" strike="noStrike" kern="1200" cap="none" spc="0" normalizeH="0" baseline="0" noProof="0" dirty="0">
                          <a:ln>
                            <a:noFill/>
                          </a:ln>
                          <a:solidFill>
                            <a:srgbClr val="000000"/>
                          </a:solidFill>
                          <a:effectLst/>
                          <a:uLnTx/>
                          <a:uFillTx/>
                          <a:latin typeface="+mn-ea"/>
                          <a:ea typeface="+mn-ea"/>
                          <a:cs typeface="+mn-cs"/>
                        </a:rPr>
                        <a:t>を取得して検証</a:t>
                      </a:r>
                    </a:p>
                  </a:txBody>
                  <a:tcP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568582930"/>
                  </a:ext>
                </a:extLst>
              </a:tr>
              <a:tr h="339430">
                <a:tc>
                  <a:txBody>
                    <a:bodyPr/>
                    <a:lstStyle/>
                    <a:p>
                      <a:pPr algn="ctr" fontAlgn="ctr"/>
                      <a:r>
                        <a:rPr lang="en-US" altLang="ja-JP" sz="1000" b="1" i="0" u="none" strike="noStrike" dirty="0">
                          <a:solidFill>
                            <a:srgbClr val="000000"/>
                          </a:solidFill>
                          <a:effectLst/>
                          <a:latin typeface="+mn-ea"/>
                          <a:ea typeface="+mn-ea"/>
                        </a:rPr>
                        <a:t>10</a:t>
                      </a:r>
                      <a:endParaRPr lang="ja-JP" altLang="en-US" sz="1000" b="1" i="0" u="none" strike="noStrike" dirty="0">
                        <a:solidFill>
                          <a:srgbClr val="000000"/>
                        </a:solidFill>
                        <a:effectLst/>
                        <a:latin typeface="+mn-ea"/>
                        <a:ea typeface="+mn-ea"/>
                      </a:endParaRPr>
                    </a:p>
                  </a:txBody>
                  <a:tcPr marL="0" marR="0" marT="0" marB="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ja-JP" altLang="en-US" sz="1000" b="1" i="0" u="none" strike="noStrike" dirty="0">
                          <a:solidFill>
                            <a:srgbClr val="000000"/>
                          </a:solidFill>
                          <a:effectLst/>
                          <a:latin typeface="+mn-ea"/>
                          <a:ea typeface="+mn-ea"/>
                        </a:rPr>
                        <a:t>電通総研</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50" b="1" kern="1200" dirty="0">
                          <a:solidFill>
                            <a:schemeClr val="tx1"/>
                          </a:solidFill>
                          <a:latin typeface="+mn-ea"/>
                          <a:ea typeface="+mn-ea"/>
                          <a:cs typeface="+mn-cs"/>
                        </a:rPr>
                        <a:t>スマートコントラクト等を活用した管理</a:t>
                      </a:r>
                      <a:endParaRPr kumimoji="1" lang="en-US" altLang="ja-JP" sz="1050" b="1" kern="1200" dirty="0">
                        <a:solidFill>
                          <a:schemeClr val="tx1"/>
                        </a:solidFill>
                        <a:latin typeface="+mn-ea"/>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900" kern="1200" dirty="0">
                          <a:solidFill>
                            <a:schemeClr val="tx1"/>
                          </a:solidFill>
                          <a:latin typeface="+mn-ea"/>
                          <a:ea typeface="+mn-ea"/>
                          <a:cs typeface="+mn-cs"/>
                        </a:rPr>
                        <a:t>ICP Threshold ECDSA Signature</a:t>
                      </a:r>
                      <a:r>
                        <a:rPr kumimoji="1" lang="ja-JP" altLang="en-US" sz="900" kern="1200" dirty="0">
                          <a:solidFill>
                            <a:schemeClr val="tx1"/>
                          </a:solidFill>
                          <a:latin typeface="+mn-ea"/>
                          <a:ea typeface="+mn-ea"/>
                          <a:cs typeface="+mn-cs"/>
                        </a:rPr>
                        <a:t>を活用して秘密鍵を分散管理</a:t>
                      </a:r>
                      <a:endParaRPr kumimoji="1" lang="ja-JP" altLang="en-US" sz="900" b="0" dirty="0">
                        <a:solidFill>
                          <a:schemeClr val="tx1"/>
                        </a:solidFill>
                        <a:latin typeface="+mn-ea"/>
                        <a:ea typeface="+mn-ea"/>
                      </a:endParaRPr>
                    </a:p>
                  </a:txBody>
                  <a:tcP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90564" rtl="0" eaLnBrk="1" fontAlgn="ctr" latinLnBrk="0" hangingPunct="1">
                        <a:lnSpc>
                          <a:spcPct val="100000"/>
                        </a:lnSpc>
                        <a:spcBef>
                          <a:spcPts val="0"/>
                        </a:spcBef>
                        <a:spcAft>
                          <a:spcPts val="0"/>
                        </a:spcAft>
                        <a:buClrTx/>
                        <a:buSzTx/>
                        <a:buFontTx/>
                        <a:buNone/>
                        <a:tabLst/>
                        <a:defRPr/>
                      </a:pPr>
                      <a:r>
                        <a:rPr kumimoji="1" lang="en-US" altLang="ja-JP" sz="1050" b="1" i="0" u="none" strike="noStrike" kern="1200" cap="none" spc="0" normalizeH="0" baseline="0" noProof="0" dirty="0">
                          <a:ln>
                            <a:noFill/>
                          </a:ln>
                          <a:solidFill>
                            <a:prstClr val="black"/>
                          </a:solidFill>
                          <a:effectLst/>
                          <a:uLnTx/>
                          <a:uFillTx/>
                          <a:latin typeface="+mn-ea"/>
                          <a:ea typeface="+mn-ea"/>
                          <a:cs typeface="+mn-cs"/>
                        </a:rPr>
                        <a:t>P2P</a:t>
                      </a:r>
                      <a:r>
                        <a:rPr kumimoji="1" lang="ja-JP" altLang="en-US" sz="1050" b="1" i="0" u="none" strike="noStrike" kern="1200" cap="none" spc="0" normalizeH="0" baseline="0" noProof="0" dirty="0">
                          <a:ln>
                            <a:noFill/>
                          </a:ln>
                          <a:solidFill>
                            <a:prstClr val="black"/>
                          </a:solidFill>
                          <a:effectLst/>
                          <a:uLnTx/>
                          <a:uFillTx/>
                          <a:latin typeface="+mn-ea"/>
                          <a:ea typeface="+mn-ea"/>
                          <a:cs typeface="+mn-cs"/>
                        </a:rPr>
                        <a:t>通信による連携</a:t>
                      </a:r>
                      <a:endParaRPr kumimoji="1" lang="en-US" altLang="ja-JP" sz="1050" b="1" i="0" u="none" strike="noStrike" kern="1200" cap="none" spc="0" normalizeH="0" baseline="0" noProof="0" dirty="0">
                        <a:ln>
                          <a:noFill/>
                        </a:ln>
                        <a:solidFill>
                          <a:prstClr val="black"/>
                        </a:solidFill>
                        <a:effectLst/>
                        <a:uLnTx/>
                        <a:uFillTx/>
                        <a:latin typeface="+mn-ea"/>
                        <a:ea typeface="+mn-ea"/>
                        <a:cs typeface="+mn-cs"/>
                      </a:endParaRPr>
                    </a:p>
                    <a:p>
                      <a:pPr marL="171450" marR="0" lvl="0" indent="-171450" algn="l" defTabSz="990564"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900" b="0" i="0" u="none" strike="noStrike" kern="1200" cap="none" spc="0" normalizeH="0" baseline="0" noProof="0" dirty="0">
                          <a:ln>
                            <a:noFill/>
                          </a:ln>
                          <a:solidFill>
                            <a:prstClr val="black"/>
                          </a:solidFill>
                          <a:effectLst/>
                          <a:uLnTx/>
                          <a:uFillTx/>
                          <a:latin typeface="+mn-ea"/>
                          <a:ea typeface="+mn-ea"/>
                          <a:cs typeface="+mn-cs"/>
                        </a:rPr>
                        <a:t>Holder</a:t>
                      </a:r>
                      <a:r>
                        <a:rPr kumimoji="1" lang="ja-JP" altLang="en-US" sz="900" b="0" i="0" u="none" strike="noStrike" kern="1200" cap="none" spc="0" normalizeH="0" baseline="0" noProof="0" dirty="0">
                          <a:ln>
                            <a:noFill/>
                          </a:ln>
                          <a:solidFill>
                            <a:prstClr val="black"/>
                          </a:solidFill>
                          <a:effectLst/>
                          <a:uLnTx/>
                          <a:uFillTx/>
                          <a:latin typeface="+mn-ea"/>
                          <a:ea typeface="+mn-ea"/>
                          <a:cs typeface="+mn-cs"/>
                        </a:rPr>
                        <a:t>から</a:t>
                      </a:r>
                      <a:r>
                        <a:rPr kumimoji="1" lang="en-US" altLang="ja-JP" sz="900" b="0" i="0" u="none" strike="noStrike" kern="1200" cap="none" spc="0" normalizeH="0" baseline="0" noProof="0" dirty="0">
                          <a:ln>
                            <a:noFill/>
                          </a:ln>
                          <a:solidFill>
                            <a:prstClr val="black"/>
                          </a:solidFill>
                          <a:effectLst/>
                          <a:uLnTx/>
                          <a:uFillTx/>
                          <a:latin typeface="+mn-ea"/>
                          <a:ea typeface="+mn-ea"/>
                          <a:cs typeface="+mn-cs"/>
                        </a:rPr>
                        <a:t>Verifier</a:t>
                      </a:r>
                      <a:r>
                        <a:rPr kumimoji="1" lang="ja-JP" altLang="en-US" sz="900" b="0" i="0" u="none" strike="noStrike" kern="1200" cap="none" spc="0" normalizeH="0" baseline="0" noProof="0" dirty="0">
                          <a:ln>
                            <a:noFill/>
                          </a:ln>
                          <a:solidFill>
                            <a:prstClr val="black"/>
                          </a:solidFill>
                          <a:effectLst/>
                          <a:uLnTx/>
                          <a:uFillTx/>
                          <a:latin typeface="+mn-ea"/>
                          <a:ea typeface="+mn-ea"/>
                          <a:cs typeface="+mn-cs"/>
                        </a:rPr>
                        <a:t>と直接公開鍵にやり取り</a:t>
                      </a:r>
                      <a:endParaRPr kumimoji="1" lang="en-US" altLang="ja-JP" sz="900" b="0" i="0" u="none" strike="noStrike" kern="1200" cap="none" spc="0" normalizeH="0" baseline="0" noProof="0" dirty="0">
                        <a:ln>
                          <a:noFill/>
                        </a:ln>
                        <a:solidFill>
                          <a:prstClr val="black"/>
                        </a:solidFill>
                        <a:effectLst/>
                        <a:uLnTx/>
                        <a:uFillTx/>
                        <a:latin typeface="+mn-ea"/>
                        <a:ea typeface="+mn-ea"/>
                        <a:cs typeface="+mn-cs"/>
                      </a:endParaRPr>
                    </a:p>
                  </a:txBody>
                  <a:tcP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3739149122"/>
                  </a:ext>
                </a:extLst>
              </a:tr>
              <a:tr h="199665">
                <a:tc>
                  <a:txBody>
                    <a:bodyPr/>
                    <a:lstStyle/>
                    <a:p>
                      <a:pPr algn="ctr" fontAlgn="ctr"/>
                      <a:r>
                        <a:rPr lang="en-US" altLang="ja-JP" sz="1000" b="1" i="0" u="none" strike="noStrike" dirty="0">
                          <a:solidFill>
                            <a:srgbClr val="000000"/>
                          </a:solidFill>
                          <a:effectLst/>
                          <a:latin typeface="+mn-ea"/>
                          <a:ea typeface="+mn-ea"/>
                        </a:rPr>
                        <a:t>11</a:t>
                      </a:r>
                      <a:endParaRPr lang="ja-JP" altLang="en-US" sz="1000" b="1" i="0" u="none" strike="noStrike" dirty="0">
                        <a:solidFill>
                          <a:srgbClr val="000000"/>
                        </a:solidFill>
                        <a:effectLst/>
                        <a:latin typeface="+mn-ea"/>
                        <a:ea typeface="+mn-ea"/>
                      </a:endParaRPr>
                    </a:p>
                  </a:txBody>
                  <a:tcPr marL="0" marR="0" marT="0" marB="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altLang="ja-JP" sz="1000" b="1" i="0" u="none" strike="noStrike" dirty="0">
                          <a:solidFill>
                            <a:srgbClr val="000000"/>
                          </a:solidFill>
                          <a:effectLst/>
                          <a:latin typeface="+mn-ea"/>
                          <a:ea typeface="+mn-ea"/>
                        </a:rPr>
                        <a:t>JISA</a:t>
                      </a:r>
                      <a:endParaRPr lang="ja-JP" altLang="en-US" sz="1000" b="1" i="0" u="none" strike="noStrike" dirty="0">
                        <a:solidFill>
                          <a:srgbClr val="000000"/>
                        </a:solidFill>
                        <a:effectLst/>
                        <a:latin typeface="+mn-ea"/>
                        <a:ea typeface="+mn-ea"/>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lvl1pPr marL="0" algn="l" defTabSz="990564" rtl="0" eaLnBrk="1" latinLnBrk="0" hangingPunct="1">
                        <a:defRPr kumimoji="1" sz="1950" kern="1200">
                          <a:solidFill>
                            <a:schemeClr val="tx1"/>
                          </a:solidFill>
                          <a:latin typeface="Calibri Light"/>
                          <a:ea typeface="Yu Gothic UI"/>
                        </a:defRPr>
                      </a:lvl1pPr>
                      <a:lvl2pPr marL="495283" algn="l" defTabSz="990564" rtl="0" eaLnBrk="1" latinLnBrk="0" hangingPunct="1">
                        <a:defRPr kumimoji="1" sz="1950" kern="1200">
                          <a:solidFill>
                            <a:schemeClr val="tx1"/>
                          </a:solidFill>
                          <a:latin typeface="Calibri Light"/>
                          <a:ea typeface="Yu Gothic UI"/>
                        </a:defRPr>
                      </a:lvl2pPr>
                      <a:lvl3pPr marL="990564" algn="l" defTabSz="990564" rtl="0" eaLnBrk="1" latinLnBrk="0" hangingPunct="1">
                        <a:defRPr kumimoji="1" sz="1950" kern="1200">
                          <a:solidFill>
                            <a:schemeClr val="tx1"/>
                          </a:solidFill>
                          <a:latin typeface="Calibri Light"/>
                          <a:ea typeface="Yu Gothic UI"/>
                        </a:defRPr>
                      </a:lvl3pPr>
                      <a:lvl4pPr marL="1485846" algn="l" defTabSz="990564" rtl="0" eaLnBrk="1" latinLnBrk="0" hangingPunct="1">
                        <a:defRPr kumimoji="1" sz="1950" kern="1200">
                          <a:solidFill>
                            <a:schemeClr val="tx1"/>
                          </a:solidFill>
                          <a:latin typeface="Calibri Light"/>
                          <a:ea typeface="Yu Gothic UI"/>
                        </a:defRPr>
                      </a:lvl4pPr>
                      <a:lvl5pPr marL="1981127" algn="l" defTabSz="990564" rtl="0" eaLnBrk="1" latinLnBrk="0" hangingPunct="1">
                        <a:defRPr kumimoji="1" sz="1950" kern="1200">
                          <a:solidFill>
                            <a:schemeClr val="tx1"/>
                          </a:solidFill>
                          <a:latin typeface="Calibri Light"/>
                          <a:ea typeface="Yu Gothic UI"/>
                        </a:defRPr>
                      </a:lvl5pPr>
                      <a:lvl6pPr marL="2476410" algn="l" defTabSz="990564" rtl="0" eaLnBrk="1" latinLnBrk="0" hangingPunct="1">
                        <a:defRPr kumimoji="1" sz="1950" kern="1200">
                          <a:solidFill>
                            <a:schemeClr val="tx1"/>
                          </a:solidFill>
                          <a:latin typeface="Calibri Light"/>
                          <a:ea typeface="Yu Gothic UI"/>
                        </a:defRPr>
                      </a:lvl6pPr>
                      <a:lvl7pPr marL="2971692" algn="l" defTabSz="990564" rtl="0" eaLnBrk="1" latinLnBrk="0" hangingPunct="1">
                        <a:defRPr kumimoji="1" sz="1950" kern="1200">
                          <a:solidFill>
                            <a:schemeClr val="tx1"/>
                          </a:solidFill>
                          <a:latin typeface="Calibri Light"/>
                          <a:ea typeface="Yu Gothic UI"/>
                        </a:defRPr>
                      </a:lvl7pPr>
                      <a:lvl8pPr marL="3466973" algn="l" defTabSz="990564" rtl="0" eaLnBrk="1" latinLnBrk="0" hangingPunct="1">
                        <a:defRPr kumimoji="1" sz="1950" kern="1200">
                          <a:solidFill>
                            <a:schemeClr val="tx1"/>
                          </a:solidFill>
                          <a:latin typeface="Calibri Light"/>
                          <a:ea typeface="Yu Gothic UI"/>
                        </a:defRPr>
                      </a:lvl8pPr>
                      <a:lvl9pPr marL="3962255" algn="l" defTabSz="990564" rtl="0" eaLnBrk="1" latinLnBrk="0" hangingPunct="1">
                        <a:defRPr kumimoji="1" sz="1950" kern="1200">
                          <a:solidFill>
                            <a:schemeClr val="tx1"/>
                          </a:solidFill>
                          <a:latin typeface="Calibri Light"/>
                          <a:ea typeface="Yu Gothic UI"/>
                        </a:defRPr>
                      </a:lvl9pPr>
                    </a:lstStyle>
                    <a:p>
                      <a:pPr marL="0" indent="0">
                        <a:buFont typeface="Arial" panose="020B0604020202020204" pitchFamily="34" charset="0"/>
                        <a:buNone/>
                      </a:pPr>
                      <a:r>
                        <a:rPr kumimoji="1" lang="ja-JP" altLang="en-US" sz="900" dirty="0">
                          <a:solidFill>
                            <a:schemeClr val="tx1"/>
                          </a:solidFill>
                          <a:latin typeface="+mn-ea"/>
                          <a:ea typeface="+mn-ea"/>
                        </a:rPr>
                        <a:t>ー</a:t>
                      </a:r>
                    </a:p>
                  </a:txBody>
                  <a:tcP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90564" rtl="0" eaLnBrk="1" latinLnBrk="0" hangingPunct="1">
                        <a:defRPr kumimoji="1" sz="1950" kern="1200">
                          <a:solidFill>
                            <a:schemeClr val="tx1"/>
                          </a:solidFill>
                          <a:latin typeface="Calibri Light"/>
                          <a:ea typeface="Yu Gothic UI"/>
                        </a:defRPr>
                      </a:lvl1pPr>
                      <a:lvl2pPr marL="495283" algn="l" defTabSz="990564" rtl="0" eaLnBrk="1" latinLnBrk="0" hangingPunct="1">
                        <a:defRPr kumimoji="1" sz="1950" kern="1200">
                          <a:solidFill>
                            <a:schemeClr val="tx1"/>
                          </a:solidFill>
                          <a:latin typeface="Calibri Light"/>
                          <a:ea typeface="Yu Gothic UI"/>
                        </a:defRPr>
                      </a:lvl2pPr>
                      <a:lvl3pPr marL="990564" algn="l" defTabSz="990564" rtl="0" eaLnBrk="1" latinLnBrk="0" hangingPunct="1">
                        <a:defRPr kumimoji="1" sz="1950" kern="1200">
                          <a:solidFill>
                            <a:schemeClr val="tx1"/>
                          </a:solidFill>
                          <a:latin typeface="Calibri Light"/>
                          <a:ea typeface="Yu Gothic UI"/>
                        </a:defRPr>
                      </a:lvl3pPr>
                      <a:lvl4pPr marL="1485846" algn="l" defTabSz="990564" rtl="0" eaLnBrk="1" latinLnBrk="0" hangingPunct="1">
                        <a:defRPr kumimoji="1" sz="1950" kern="1200">
                          <a:solidFill>
                            <a:schemeClr val="tx1"/>
                          </a:solidFill>
                          <a:latin typeface="Calibri Light"/>
                          <a:ea typeface="Yu Gothic UI"/>
                        </a:defRPr>
                      </a:lvl4pPr>
                      <a:lvl5pPr marL="1981127" algn="l" defTabSz="990564" rtl="0" eaLnBrk="1" latinLnBrk="0" hangingPunct="1">
                        <a:defRPr kumimoji="1" sz="1950" kern="1200">
                          <a:solidFill>
                            <a:schemeClr val="tx1"/>
                          </a:solidFill>
                          <a:latin typeface="Calibri Light"/>
                          <a:ea typeface="Yu Gothic UI"/>
                        </a:defRPr>
                      </a:lvl5pPr>
                      <a:lvl6pPr marL="2476410" algn="l" defTabSz="990564" rtl="0" eaLnBrk="1" latinLnBrk="0" hangingPunct="1">
                        <a:defRPr kumimoji="1" sz="1950" kern="1200">
                          <a:solidFill>
                            <a:schemeClr val="tx1"/>
                          </a:solidFill>
                          <a:latin typeface="Calibri Light"/>
                          <a:ea typeface="Yu Gothic UI"/>
                        </a:defRPr>
                      </a:lvl6pPr>
                      <a:lvl7pPr marL="2971692" algn="l" defTabSz="990564" rtl="0" eaLnBrk="1" latinLnBrk="0" hangingPunct="1">
                        <a:defRPr kumimoji="1" sz="1950" kern="1200">
                          <a:solidFill>
                            <a:schemeClr val="tx1"/>
                          </a:solidFill>
                          <a:latin typeface="Calibri Light"/>
                          <a:ea typeface="Yu Gothic UI"/>
                        </a:defRPr>
                      </a:lvl7pPr>
                      <a:lvl8pPr marL="3466973" algn="l" defTabSz="990564" rtl="0" eaLnBrk="1" latinLnBrk="0" hangingPunct="1">
                        <a:defRPr kumimoji="1" sz="1950" kern="1200">
                          <a:solidFill>
                            <a:schemeClr val="tx1"/>
                          </a:solidFill>
                          <a:latin typeface="Calibri Light"/>
                          <a:ea typeface="Yu Gothic UI"/>
                        </a:defRPr>
                      </a:lvl8pPr>
                      <a:lvl9pPr marL="3962255" algn="l" defTabSz="990564" rtl="0" eaLnBrk="1" latinLnBrk="0" hangingPunct="1">
                        <a:defRPr kumimoji="1" sz="1950" kern="1200">
                          <a:solidFill>
                            <a:schemeClr val="tx1"/>
                          </a:solidFill>
                          <a:latin typeface="Calibri Light"/>
                          <a:ea typeface="Yu Gothic UI"/>
                        </a:defRPr>
                      </a:lvl9pPr>
                    </a:lstStyle>
                    <a:p>
                      <a:pPr marL="0" indent="0">
                        <a:buFont typeface="Arial" panose="020B0604020202020204" pitchFamily="34" charset="0"/>
                        <a:buNone/>
                      </a:pPr>
                      <a:r>
                        <a:rPr kumimoji="1" lang="ja-JP" altLang="en-US" sz="900" dirty="0">
                          <a:solidFill>
                            <a:schemeClr val="tx1"/>
                          </a:solidFill>
                          <a:latin typeface="+mn-ea"/>
                          <a:ea typeface="+mn-ea"/>
                        </a:rPr>
                        <a:t>ー</a:t>
                      </a:r>
                      <a:endParaRPr kumimoji="1" lang="en-US" altLang="ja-JP" sz="900" dirty="0">
                        <a:solidFill>
                          <a:schemeClr val="tx1"/>
                        </a:solidFill>
                        <a:latin typeface="+mn-ea"/>
                        <a:ea typeface="+mn-ea"/>
                      </a:endParaRPr>
                    </a:p>
                  </a:txBody>
                  <a:tcP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4172958571"/>
                  </a:ext>
                </a:extLst>
              </a:tr>
              <a:tr h="339430">
                <a:tc>
                  <a:txBody>
                    <a:bodyPr/>
                    <a:lstStyle/>
                    <a:p>
                      <a:pPr algn="ctr" fontAlgn="ctr"/>
                      <a:r>
                        <a:rPr lang="en-US" altLang="ja-JP" sz="1000" b="1" i="0" u="none" strike="noStrike" dirty="0">
                          <a:solidFill>
                            <a:srgbClr val="000000"/>
                          </a:solidFill>
                          <a:effectLst/>
                          <a:latin typeface="+mn-ea"/>
                          <a:ea typeface="+mn-ea"/>
                        </a:rPr>
                        <a:t>12</a:t>
                      </a:r>
                      <a:endParaRPr lang="ja-JP" altLang="en-US" sz="1000" b="1" i="0" u="none" strike="noStrike" dirty="0">
                        <a:solidFill>
                          <a:srgbClr val="000000"/>
                        </a:solidFill>
                        <a:effectLst/>
                        <a:latin typeface="+mn-ea"/>
                        <a:ea typeface="+mn-ea"/>
                      </a:endParaRPr>
                    </a:p>
                  </a:txBody>
                  <a:tcPr marL="0" marR="0" marT="0" marB="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altLang="ja-JP" sz="1000" b="1" i="0" u="none" strike="noStrike" dirty="0">
                          <a:solidFill>
                            <a:srgbClr val="000000"/>
                          </a:solidFill>
                          <a:effectLst/>
                          <a:latin typeface="+mn-ea"/>
                          <a:ea typeface="+mn-ea"/>
                        </a:rPr>
                        <a:t>OP CIP</a:t>
                      </a:r>
                      <a:endParaRPr lang="ja-JP" altLang="en-US" sz="1000" b="1" i="0" u="none" strike="noStrike" dirty="0">
                        <a:solidFill>
                          <a:srgbClr val="000000"/>
                        </a:solidFill>
                        <a:effectLst/>
                        <a:latin typeface="+mn-ea"/>
                        <a:ea typeface="+mn-ea"/>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50" b="1" i="0" u="none" strike="noStrike" kern="1200" cap="none" spc="0" normalizeH="0" baseline="0" noProof="0" dirty="0">
                          <a:ln>
                            <a:noFill/>
                          </a:ln>
                          <a:solidFill>
                            <a:prstClr val="black"/>
                          </a:solidFill>
                          <a:effectLst/>
                          <a:uLnTx/>
                          <a:uFillTx/>
                          <a:latin typeface="+mn-ea"/>
                          <a:ea typeface="+mn-ea"/>
                          <a:cs typeface="+mn-cs"/>
                        </a:rPr>
                        <a:t>端末</a:t>
                      </a:r>
                      <a:r>
                        <a:rPr kumimoji="1" lang="en-US" altLang="ja-JP" sz="1050" b="1" i="0" u="none" strike="noStrike" kern="1200" cap="none" spc="0" normalizeH="0" baseline="0" noProof="0" dirty="0">
                          <a:ln>
                            <a:noFill/>
                          </a:ln>
                          <a:solidFill>
                            <a:prstClr val="black"/>
                          </a:solidFill>
                          <a:effectLst/>
                          <a:uLnTx/>
                          <a:uFillTx/>
                          <a:latin typeface="+mn-ea"/>
                          <a:ea typeface="+mn-ea"/>
                          <a:cs typeface="+mn-cs"/>
                        </a:rPr>
                        <a:t>/</a:t>
                      </a:r>
                      <a:r>
                        <a:rPr kumimoji="1" lang="ja-JP" altLang="en-US" sz="1050" b="1" i="0" u="none" strike="noStrike" kern="1200" cap="none" spc="0" normalizeH="0" baseline="0" noProof="0" dirty="0">
                          <a:ln>
                            <a:noFill/>
                          </a:ln>
                          <a:solidFill>
                            <a:prstClr val="black"/>
                          </a:solidFill>
                          <a:effectLst/>
                          <a:uLnTx/>
                          <a:uFillTx/>
                          <a:latin typeface="+mn-ea"/>
                          <a:ea typeface="+mn-ea"/>
                          <a:cs typeface="+mn-cs"/>
                        </a:rPr>
                        <a:t>クラウド管理</a:t>
                      </a:r>
                      <a:r>
                        <a:rPr kumimoji="1" lang="en-US" altLang="ja-JP" sz="1050" b="1" i="0" u="none" strike="noStrike" kern="1200" cap="none" spc="0" normalizeH="0" baseline="0" noProof="0" dirty="0">
                          <a:ln>
                            <a:noFill/>
                          </a:ln>
                          <a:solidFill>
                            <a:prstClr val="black"/>
                          </a:solidFill>
                          <a:effectLst/>
                          <a:uLnTx/>
                          <a:uFillTx/>
                          <a:latin typeface="+mn-ea"/>
                          <a:ea typeface="+mn-ea"/>
                          <a:cs typeface="+mn-cs"/>
                        </a:rPr>
                        <a:t>(</a:t>
                      </a:r>
                      <a:r>
                        <a:rPr kumimoji="1" lang="ja-JP" altLang="en-US" sz="1050" b="1" i="0" u="none" strike="noStrike" kern="1200" cap="none" spc="0" normalizeH="0" baseline="0" noProof="0" dirty="0">
                          <a:ln>
                            <a:noFill/>
                          </a:ln>
                          <a:solidFill>
                            <a:prstClr val="black"/>
                          </a:solidFill>
                          <a:effectLst/>
                          <a:uLnTx/>
                          <a:uFillTx/>
                          <a:latin typeface="+mn-ea"/>
                          <a:ea typeface="+mn-ea"/>
                          <a:cs typeface="+mn-cs"/>
                        </a:rPr>
                        <a:t>事業者による</a:t>
                      </a:r>
                      <a:r>
                        <a:rPr kumimoji="1" lang="en-US" altLang="ja-JP" sz="1050" b="1" i="0" u="none" strike="noStrike" kern="1200" cap="none" spc="0" normalizeH="0" baseline="0" noProof="0" dirty="0">
                          <a:ln>
                            <a:noFill/>
                          </a:ln>
                          <a:solidFill>
                            <a:prstClr val="black"/>
                          </a:solidFill>
                          <a:effectLst/>
                          <a:uLnTx/>
                          <a:uFillTx/>
                          <a:latin typeface="+mn-ea"/>
                          <a:ea typeface="+mn-ea"/>
                          <a:cs typeface="+mn-cs"/>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900" kern="1200" noProof="0" dirty="0">
                          <a:solidFill>
                            <a:schemeClr val="tx1"/>
                          </a:solidFill>
                          <a:latin typeface="+mn-ea"/>
                          <a:ea typeface="+mn-ea"/>
                          <a:cs typeface="+mn-cs"/>
                        </a:rPr>
                        <a:t>広告主または</a:t>
                      </a:r>
                      <a:r>
                        <a:rPr kumimoji="1" lang="en-US" altLang="ja-JP" sz="900" kern="1200" noProof="0" dirty="0">
                          <a:solidFill>
                            <a:schemeClr val="tx1"/>
                          </a:solidFill>
                          <a:latin typeface="+mn-ea"/>
                          <a:ea typeface="+mn-ea"/>
                          <a:cs typeface="+mn-cs"/>
                        </a:rPr>
                        <a:t>DSP</a:t>
                      </a:r>
                      <a:r>
                        <a:rPr kumimoji="1" lang="ja-JP" altLang="en-US" sz="900" kern="1200" noProof="0" dirty="0">
                          <a:solidFill>
                            <a:schemeClr val="tx1"/>
                          </a:solidFill>
                          <a:latin typeface="+mn-ea"/>
                          <a:ea typeface="+mn-ea"/>
                          <a:cs typeface="+mn-cs"/>
                        </a:rPr>
                        <a:t>事業者等が自身の</a:t>
                      </a:r>
                      <a:r>
                        <a:rPr kumimoji="1" lang="en-US" altLang="ja-JP" sz="900" kern="1200" noProof="0" dirty="0">
                          <a:solidFill>
                            <a:schemeClr val="tx1"/>
                          </a:solidFill>
                          <a:latin typeface="+mn-ea"/>
                          <a:ea typeface="+mn-ea"/>
                          <a:cs typeface="+mn-cs"/>
                        </a:rPr>
                        <a:t>DP</a:t>
                      </a:r>
                      <a:r>
                        <a:rPr kumimoji="1" lang="ja-JP" altLang="en-US" sz="900" kern="1200" noProof="0" dirty="0">
                          <a:solidFill>
                            <a:schemeClr val="tx1"/>
                          </a:solidFill>
                          <a:latin typeface="+mn-ea"/>
                          <a:ea typeface="+mn-ea"/>
                          <a:cs typeface="+mn-cs"/>
                        </a:rPr>
                        <a:t>レジストリサーバ等で管理</a:t>
                      </a:r>
                      <a:endParaRPr kumimoji="1" lang="en-US" altLang="ja-JP" sz="900" kern="1200" noProof="0" dirty="0">
                        <a:solidFill>
                          <a:schemeClr val="tx1"/>
                        </a:solidFill>
                        <a:latin typeface="+mn-ea"/>
                        <a:ea typeface="+mn-ea"/>
                        <a:cs typeface="+mn-cs"/>
                      </a:endParaRPr>
                    </a:p>
                  </a:txBody>
                  <a:tcP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50" b="1" i="0" u="none" strike="noStrike" kern="1200" cap="none" spc="0" normalizeH="0" baseline="0" noProof="0" dirty="0">
                          <a:ln>
                            <a:noFill/>
                          </a:ln>
                          <a:solidFill>
                            <a:srgbClr val="000000"/>
                          </a:solidFill>
                          <a:effectLst/>
                          <a:uLnTx/>
                          <a:uFillTx/>
                          <a:latin typeface="+mn-ea"/>
                          <a:ea typeface="+mn-ea"/>
                          <a:cs typeface="+mn-cs"/>
                        </a:rPr>
                        <a:t>データレジストリの活用（</a:t>
                      </a:r>
                      <a:r>
                        <a:rPr kumimoji="1" lang="en-US" altLang="ja-JP" sz="1050" b="1" i="0" u="none" strike="noStrike" kern="1200" cap="none" spc="0" normalizeH="0" baseline="0" noProof="0" dirty="0">
                          <a:ln>
                            <a:noFill/>
                          </a:ln>
                          <a:solidFill>
                            <a:srgbClr val="000000"/>
                          </a:solidFill>
                          <a:effectLst/>
                          <a:uLnTx/>
                          <a:uFillTx/>
                          <a:latin typeface="+mn-ea"/>
                          <a:ea typeface="+mn-ea"/>
                          <a:cs typeface="+mn-cs"/>
                        </a:rPr>
                        <a:t>Originator Profile</a:t>
                      </a:r>
                      <a:r>
                        <a:rPr kumimoji="1" lang="ja-JP" altLang="en-US" sz="1050" b="1" i="0" u="none" strike="noStrike" kern="1200" cap="none" spc="0" normalizeH="0" baseline="0" noProof="0" dirty="0">
                          <a:ln>
                            <a:noFill/>
                          </a:ln>
                          <a:solidFill>
                            <a:srgbClr val="000000"/>
                          </a:solidFill>
                          <a:effectLst/>
                          <a:uLnTx/>
                          <a:uFillTx/>
                          <a:latin typeface="+mn-ea"/>
                          <a:ea typeface="+mn-ea"/>
                          <a:cs typeface="+mn-cs"/>
                        </a:rPr>
                        <a:t>レジストリサーバ）</a:t>
                      </a:r>
                      <a:endParaRPr kumimoji="1" lang="en-US" altLang="ja-JP" sz="1050" b="1" i="0" u="none" strike="noStrike" kern="1200" cap="none" spc="0" normalizeH="0" baseline="0" noProof="0" dirty="0">
                        <a:ln>
                          <a:noFill/>
                        </a:ln>
                        <a:solidFill>
                          <a:srgbClr val="000000"/>
                        </a:solidFill>
                        <a:effectLst/>
                        <a:uLnTx/>
                        <a:uFillTx/>
                        <a:latin typeface="+mn-ea"/>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900" b="0" i="0" u="none" strike="noStrike" kern="1200" cap="none" spc="0" normalizeH="0" baseline="0" noProof="0" dirty="0">
                          <a:ln>
                            <a:noFill/>
                          </a:ln>
                          <a:solidFill>
                            <a:prstClr val="black"/>
                          </a:solidFill>
                          <a:effectLst/>
                          <a:uLnTx/>
                          <a:uFillTx/>
                          <a:latin typeface="+mn-ea"/>
                          <a:ea typeface="+mn-ea"/>
                          <a:cs typeface="+mn-cs"/>
                        </a:rPr>
                        <a:t>Verifier</a:t>
                      </a:r>
                      <a:r>
                        <a:rPr kumimoji="1" lang="ja-JP" altLang="en-US" sz="900" b="0" i="0" u="none" strike="noStrike" kern="1200" cap="none" spc="0" normalizeH="0" baseline="0" noProof="0" dirty="0">
                          <a:ln>
                            <a:noFill/>
                          </a:ln>
                          <a:solidFill>
                            <a:prstClr val="black"/>
                          </a:solidFill>
                          <a:effectLst/>
                          <a:uLnTx/>
                          <a:uFillTx/>
                          <a:latin typeface="+mn-ea"/>
                          <a:ea typeface="+mn-ea"/>
                          <a:cs typeface="+mn-cs"/>
                        </a:rPr>
                        <a:t>から</a:t>
                      </a:r>
                      <a:r>
                        <a:rPr kumimoji="1" lang="en-US" altLang="ja-JP" sz="900" b="0" i="0" u="none" strike="noStrike" kern="1200" cap="none" spc="0" normalizeH="0" baseline="0" noProof="0" dirty="0">
                          <a:ln>
                            <a:noFill/>
                          </a:ln>
                          <a:solidFill>
                            <a:prstClr val="black"/>
                          </a:solidFill>
                          <a:effectLst/>
                          <a:uLnTx/>
                          <a:uFillTx/>
                          <a:latin typeface="+mn-ea"/>
                          <a:ea typeface="+mn-ea"/>
                          <a:cs typeface="+mn-cs"/>
                        </a:rPr>
                        <a:t>URL</a:t>
                      </a:r>
                      <a:r>
                        <a:rPr kumimoji="1" lang="ja-JP" altLang="en-US" sz="900" b="0" i="0" u="none" strike="noStrike" kern="1200" cap="none" spc="0" normalizeH="0" baseline="0" noProof="0" dirty="0">
                          <a:ln>
                            <a:noFill/>
                          </a:ln>
                          <a:solidFill>
                            <a:prstClr val="black"/>
                          </a:solidFill>
                          <a:effectLst/>
                          <a:uLnTx/>
                          <a:uFillTx/>
                          <a:latin typeface="+mn-ea"/>
                          <a:ea typeface="+mn-ea"/>
                          <a:cs typeface="+mn-cs"/>
                        </a:rPr>
                        <a:t>経由で公開鍵を取得して検証</a:t>
                      </a:r>
                      <a:endParaRPr kumimoji="1" lang="en-US" altLang="ja-JP" sz="900" b="0" i="0" u="none" strike="noStrike" kern="1200" cap="none" spc="0" normalizeH="0" baseline="0" noProof="0" dirty="0">
                        <a:ln>
                          <a:noFill/>
                        </a:ln>
                        <a:solidFill>
                          <a:prstClr val="black"/>
                        </a:solidFill>
                        <a:effectLst/>
                        <a:uLnTx/>
                        <a:uFillTx/>
                        <a:latin typeface="+mn-ea"/>
                        <a:ea typeface="+mn-ea"/>
                        <a:cs typeface="+mn-cs"/>
                      </a:endParaRPr>
                    </a:p>
                  </a:txBody>
                  <a:tcPr>
                    <a:lnL w="12700" cap="flat" cmpd="sng" algn="ctr">
                      <a:solidFill>
                        <a:srgbClr val="000000"/>
                      </a:solidFill>
                      <a:prstDash val="sysDot"/>
                      <a:round/>
                      <a:headEnd type="none" w="med" len="med"/>
                      <a:tailEnd type="none" w="med" len="med"/>
                    </a:lnL>
                    <a:lnR w="12700" cap="flat" cmpd="sng" algn="ctr">
                      <a:solidFill>
                        <a:srgbClr val="000000"/>
                      </a:solidFill>
                      <a:prstDash val="sys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748374336"/>
                  </a:ext>
                </a:extLst>
              </a:tr>
            </a:tbl>
          </a:graphicData>
        </a:graphic>
      </p:graphicFrame>
      <p:sp>
        <p:nvSpPr>
          <p:cNvPr id="4" name="正方形/長方形 3">
            <a:extLst>
              <a:ext uri="{FF2B5EF4-FFF2-40B4-BE49-F238E27FC236}">
                <a16:creationId xmlns:a16="http://schemas.microsoft.com/office/drawing/2014/main" id="{02765A53-A54D-04C7-0822-032F941A7300}"/>
              </a:ext>
            </a:extLst>
          </p:cNvPr>
          <p:cNvSpPr/>
          <p:nvPr/>
        </p:nvSpPr>
        <p:spPr>
          <a:xfrm>
            <a:off x="8198601" y="692150"/>
            <a:ext cx="658678" cy="144758"/>
          </a:xfrm>
          <a:prstGeom prst="rect">
            <a:avLst/>
          </a:prstGeom>
          <a:solidFill>
            <a:schemeClr val="accent5">
              <a:lumMod val="20000"/>
              <a:lumOff val="80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en-US" altLang="ja-JP" sz="1050" dirty="0"/>
              <a:t>A</a:t>
            </a:r>
            <a:r>
              <a:rPr kumimoji="1" lang="ja-JP" altLang="en-US" sz="1050" dirty="0"/>
              <a:t>類型</a:t>
            </a:r>
          </a:p>
        </p:txBody>
      </p:sp>
      <p:sp>
        <p:nvSpPr>
          <p:cNvPr id="5" name="正方形/長方形 4">
            <a:extLst>
              <a:ext uri="{FF2B5EF4-FFF2-40B4-BE49-F238E27FC236}">
                <a16:creationId xmlns:a16="http://schemas.microsoft.com/office/drawing/2014/main" id="{38B94BA3-5509-C4F4-B3C7-F73E92279916}"/>
              </a:ext>
            </a:extLst>
          </p:cNvPr>
          <p:cNvSpPr/>
          <p:nvPr/>
        </p:nvSpPr>
        <p:spPr>
          <a:xfrm>
            <a:off x="8973651" y="692150"/>
            <a:ext cx="658678" cy="144758"/>
          </a:xfrm>
          <a:prstGeom prst="rect">
            <a:avLst/>
          </a:prstGeom>
          <a:solidFill>
            <a:schemeClr val="bg1">
              <a:lumMod val="85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t>B</a:t>
            </a:r>
            <a:r>
              <a:rPr kumimoji="1" lang="ja-JP" altLang="en-US" sz="1050" dirty="0"/>
              <a:t>類型</a:t>
            </a:r>
          </a:p>
        </p:txBody>
      </p:sp>
    </p:spTree>
    <p:extLst>
      <p:ext uri="{BB962C8B-B14F-4D97-AF65-F5344CB8AC3E}">
        <p14:creationId xmlns:p14="http://schemas.microsoft.com/office/powerpoint/2010/main" val="18558927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82987EFB-AADF-507D-333E-04C679B2CF50}"/>
              </a:ext>
            </a:extLst>
          </p:cNvPr>
          <p:cNvGraphicFramePr>
            <a:graphicFrameLocks noChangeAspect="1"/>
          </p:cNvGraphicFramePr>
          <p:nvPr>
            <p:custDataLst>
              <p:tags r:id="rId1"/>
            </p:custDataLst>
            <p:extLst>
              <p:ext uri="{D42A27DB-BD31-4B8C-83A1-F6EECF244321}">
                <p14:modId xmlns:p14="http://schemas.microsoft.com/office/powerpoint/2010/main" val="11651154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2" imgH="623" progId="TCLayout.ActiveDocument.1">
                  <p:embed/>
                </p:oleObj>
              </mc:Choice>
              <mc:Fallback>
                <p:oleObj name="think-cell スライド" r:id="rId3" imgW="622" imgH="623" progId="TCLayout.ActiveDocument.1">
                  <p:embed/>
                  <p:pic>
                    <p:nvPicPr>
                      <p:cNvPr id="5" name="think-cell data - do not delete" hidden="1">
                        <a:extLst>
                          <a:ext uri="{FF2B5EF4-FFF2-40B4-BE49-F238E27FC236}">
                            <a16:creationId xmlns:a16="http://schemas.microsoft.com/office/drawing/2014/main" id="{82987EFB-AADF-507D-333E-04C679B2CF5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F9003AF3-CCAD-AAD8-BC85-BFF6B8F0ABDB}"/>
              </a:ext>
            </a:extLst>
          </p:cNvPr>
          <p:cNvSpPr>
            <a:spLocks noGrp="1"/>
          </p:cNvSpPr>
          <p:nvPr>
            <p:ph type="title"/>
          </p:nvPr>
        </p:nvSpPr>
        <p:spPr>
          <a:xfrm>
            <a:off x="273050" y="384919"/>
            <a:ext cx="7848302" cy="307777"/>
          </a:xfrm>
        </p:spPr>
        <p:txBody>
          <a:bodyPr vert="horz"/>
          <a:lstStyle/>
          <a:p>
            <a:r>
              <a:rPr kumimoji="1" lang="en-US" altLang="ja-JP" dirty="0"/>
              <a:t>5.3.</a:t>
            </a:r>
            <a:r>
              <a:rPr kumimoji="1" lang="ja-JP" altLang="en-US" dirty="0"/>
              <a:t> 実装要件、実装規格・アーキテクチャ考察（</a:t>
            </a:r>
            <a:r>
              <a:rPr kumimoji="1" lang="en-US" altLang="ja-JP" dirty="0"/>
              <a:t>1/3</a:t>
            </a:r>
            <a:r>
              <a:rPr kumimoji="1" lang="ja-JP" altLang="en-US" dirty="0"/>
              <a:t>）</a:t>
            </a:r>
          </a:p>
        </p:txBody>
      </p:sp>
      <p:sp>
        <p:nvSpPr>
          <p:cNvPr id="6" name="テキスト プレースホルダー 2">
            <a:extLst>
              <a:ext uri="{FF2B5EF4-FFF2-40B4-BE49-F238E27FC236}">
                <a16:creationId xmlns:a16="http://schemas.microsoft.com/office/drawing/2014/main" id="{4E818627-3EEE-22BF-4054-65FE943E27B8}"/>
              </a:ext>
            </a:extLst>
          </p:cNvPr>
          <p:cNvSpPr>
            <a:spLocks noGrp="1"/>
          </p:cNvSpPr>
          <p:nvPr>
            <p:ph type="body" sz="quarter" idx="10"/>
          </p:nvPr>
        </p:nvSpPr>
        <p:spPr>
          <a:xfrm>
            <a:off x="273050" y="188913"/>
            <a:ext cx="7848600" cy="161583"/>
          </a:xfrm>
        </p:spPr>
        <p:txBody>
          <a:bodyPr/>
          <a:lstStyle/>
          <a:p>
            <a:r>
              <a:rPr lang="en-US" altLang="ja-JP" dirty="0"/>
              <a:t>5</a:t>
            </a:r>
            <a:r>
              <a:rPr lang="en-US" altLang="ja-JP" sz="1050" dirty="0"/>
              <a:t>.</a:t>
            </a:r>
            <a:r>
              <a:rPr lang="ja-JP" altLang="en-US" dirty="0"/>
              <a:t> 実証事業</a:t>
            </a:r>
            <a:r>
              <a:rPr lang="en-US" altLang="ja-JP" dirty="0"/>
              <a:t>‐</a:t>
            </a:r>
            <a:r>
              <a:rPr lang="ja-JP" altLang="en-US" sz="1050" dirty="0"/>
              <a:t>実装要件</a:t>
            </a:r>
            <a:r>
              <a:rPr lang="ja-JP" altLang="en-US" dirty="0"/>
              <a:t>、</a:t>
            </a:r>
            <a:r>
              <a:rPr lang="ja-JP" altLang="en-US" sz="1050" dirty="0"/>
              <a:t>実装</a:t>
            </a:r>
            <a:r>
              <a:rPr lang="ja-JP" altLang="en-US" dirty="0"/>
              <a:t>規格・</a:t>
            </a:r>
            <a:r>
              <a:rPr lang="ja-JP" altLang="en-US" sz="1050" dirty="0"/>
              <a:t>アーキテクチャ　</a:t>
            </a:r>
          </a:p>
        </p:txBody>
      </p:sp>
      <p:sp>
        <p:nvSpPr>
          <p:cNvPr id="3" name="正方形/長方形 2">
            <a:extLst>
              <a:ext uri="{FF2B5EF4-FFF2-40B4-BE49-F238E27FC236}">
                <a16:creationId xmlns:a16="http://schemas.microsoft.com/office/drawing/2014/main" id="{54A91711-EAB8-13FA-D3B2-26FF8EA1E05B}"/>
              </a:ext>
            </a:extLst>
          </p:cNvPr>
          <p:cNvSpPr/>
          <p:nvPr/>
        </p:nvSpPr>
        <p:spPr>
          <a:xfrm>
            <a:off x="273050" y="908050"/>
            <a:ext cx="9359900" cy="5616575"/>
          </a:xfrm>
          <a:prstGeom prst="rect">
            <a:avLst/>
          </a:prstGeom>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rtlCol="0" anchor="t" anchorCtr="0"/>
          <a:lstStyle/>
          <a:p>
            <a:pPr>
              <a:spcBef>
                <a:spcPts val="600"/>
              </a:spcBef>
            </a:pPr>
            <a:r>
              <a:rPr kumimoji="1" lang="en-US" altLang="ja-JP" sz="1400" dirty="0"/>
              <a:t>【Verify</a:t>
            </a:r>
            <a:r>
              <a:rPr kumimoji="1" lang="ja-JP" altLang="en-US" sz="1400" dirty="0"/>
              <a:t>・</a:t>
            </a:r>
            <a:r>
              <a:rPr lang="ja-JP" altLang="en-US" sz="1400" dirty="0"/>
              <a:t>データコントロールの考え方</a:t>
            </a:r>
            <a:r>
              <a:rPr kumimoji="1" lang="en-US" altLang="ja-JP" sz="1400" dirty="0"/>
              <a:t>】</a:t>
            </a:r>
          </a:p>
          <a:p>
            <a:pPr marL="285750" indent="-285750">
              <a:spcBef>
                <a:spcPts val="600"/>
              </a:spcBef>
              <a:buFont typeface="Wingdings" panose="05000000000000000000" pitchFamily="2" charset="2"/>
              <a:buChar char="n"/>
            </a:pPr>
            <a:r>
              <a:rPr kumimoji="1" lang="ja-JP" altLang="en-US" sz="1400" dirty="0"/>
              <a:t>昨年度は全てのユースケースで</a:t>
            </a:r>
            <a:r>
              <a:rPr kumimoji="1" lang="en-US" altLang="ja-JP" sz="1400" dirty="0"/>
              <a:t>DID</a:t>
            </a:r>
            <a:r>
              <a:rPr kumimoji="1" lang="ja-JP" altLang="en-US" sz="1400" dirty="0"/>
              <a:t>を活用して、</a:t>
            </a:r>
            <a:r>
              <a:rPr kumimoji="1" lang="en-US" altLang="ja-JP" sz="1400" dirty="0"/>
              <a:t>DID</a:t>
            </a:r>
            <a:r>
              <a:rPr kumimoji="1" lang="ja-JP" altLang="en-US" sz="1400" dirty="0"/>
              <a:t>をデータレジストリ（ブロックチェーン等）に格納する方式だったが、今年度は</a:t>
            </a:r>
            <a:r>
              <a:rPr kumimoji="1" lang="en-US" altLang="ja-JP" sz="1400" dirty="0">
                <a:solidFill>
                  <a:schemeClr val="accent1"/>
                </a:solidFill>
              </a:rPr>
              <a:t>DID</a:t>
            </a:r>
            <a:r>
              <a:rPr kumimoji="1" lang="ja-JP" altLang="en-US" sz="1400" dirty="0">
                <a:solidFill>
                  <a:schemeClr val="accent1"/>
                </a:solidFill>
              </a:rPr>
              <a:t>非活用の事例が増えた</a:t>
            </a:r>
            <a:r>
              <a:rPr lang="ja-JP" altLang="en-US" sz="1400" dirty="0">
                <a:solidFill>
                  <a:schemeClr val="accent1"/>
                </a:solidFill>
              </a:rPr>
              <a:t>（</a:t>
            </a:r>
            <a:r>
              <a:rPr kumimoji="1" lang="ja-JP" altLang="en-US" sz="1400" dirty="0">
                <a:solidFill>
                  <a:schemeClr val="accent1"/>
                </a:solidFill>
              </a:rPr>
              <a:t>実装した</a:t>
            </a:r>
            <a:r>
              <a:rPr kumimoji="1" lang="en-US" altLang="ja-JP" sz="1400" dirty="0">
                <a:solidFill>
                  <a:schemeClr val="accent1"/>
                </a:solidFill>
              </a:rPr>
              <a:t>9</a:t>
            </a:r>
            <a:r>
              <a:rPr kumimoji="1" lang="ja-JP" altLang="en-US" sz="1400" dirty="0">
                <a:solidFill>
                  <a:schemeClr val="accent1"/>
                </a:solidFill>
              </a:rPr>
              <a:t>件のうち</a:t>
            </a:r>
            <a:r>
              <a:rPr kumimoji="1" lang="en-US" altLang="ja-JP" sz="1400" dirty="0">
                <a:solidFill>
                  <a:schemeClr val="accent1"/>
                </a:solidFill>
              </a:rPr>
              <a:t>5</a:t>
            </a:r>
            <a:r>
              <a:rPr kumimoji="1" lang="ja-JP" altLang="en-US" sz="1400" dirty="0">
                <a:solidFill>
                  <a:schemeClr val="accent1"/>
                </a:solidFill>
              </a:rPr>
              <a:t>件</a:t>
            </a:r>
            <a:r>
              <a:rPr lang="ja-JP" altLang="en-US" sz="1400" dirty="0">
                <a:solidFill>
                  <a:schemeClr val="accent1"/>
                </a:solidFill>
              </a:rPr>
              <a:t>）</a:t>
            </a:r>
            <a:endParaRPr lang="en-US" altLang="ja-JP" sz="1400" dirty="0">
              <a:solidFill>
                <a:schemeClr val="accent1"/>
              </a:solidFill>
            </a:endParaRPr>
          </a:p>
          <a:p>
            <a:pPr marL="742950" lvl="1" indent="-285750">
              <a:spcBef>
                <a:spcPts val="600"/>
              </a:spcBef>
              <a:buFont typeface="Yu Gothic UI" panose="020B0500000000000000" pitchFamily="50" charset="-128"/>
              <a:buChar char="➡"/>
            </a:pPr>
            <a:r>
              <a:rPr lang="en-US" altLang="ja-JP" sz="1400" dirty="0"/>
              <a:t>EU</a:t>
            </a:r>
            <a:r>
              <a:rPr lang="ja-JP" altLang="en-US" sz="1400" dirty="0"/>
              <a:t>デジタルアイデンティティウォレット（</a:t>
            </a:r>
            <a:r>
              <a:rPr lang="en-US" altLang="ja-JP" sz="1400" dirty="0"/>
              <a:t>EUDIW</a:t>
            </a:r>
            <a:r>
              <a:rPr lang="ja-JP" altLang="en-US" sz="1400" dirty="0"/>
              <a:t>）で公開された</a:t>
            </a:r>
            <a:r>
              <a:rPr lang="en-US" altLang="ja-JP" sz="1400" dirty="0">
                <a:solidFill>
                  <a:schemeClr val="accent1"/>
                </a:solidFill>
              </a:rPr>
              <a:t>Architecture Reference Framework</a:t>
            </a:r>
            <a:r>
              <a:rPr lang="ja-JP" altLang="en-US" sz="1400" dirty="0"/>
              <a:t>（以下</a:t>
            </a:r>
            <a:r>
              <a:rPr lang="en-US" altLang="ja-JP" sz="1400" dirty="0"/>
              <a:t>ARF</a:t>
            </a:r>
            <a:r>
              <a:rPr lang="ja-JP" altLang="en-US" sz="1400" dirty="0"/>
              <a:t>）や、</a:t>
            </a:r>
            <a:r>
              <a:rPr lang="en-US" altLang="ja-JP" sz="1400" dirty="0"/>
              <a:t>OpenID Foundation</a:t>
            </a:r>
            <a:r>
              <a:rPr lang="ja-JP" altLang="en-US" sz="1400" dirty="0"/>
              <a:t>（以下、</a:t>
            </a:r>
            <a:r>
              <a:rPr lang="en-US" altLang="ja-JP" sz="1400" dirty="0"/>
              <a:t>OIDF</a:t>
            </a:r>
            <a:r>
              <a:rPr lang="ja-JP" altLang="en-US" sz="1400" dirty="0"/>
              <a:t>）の</a:t>
            </a:r>
            <a:r>
              <a:rPr lang="en-US" altLang="ja-JP" sz="1400" dirty="0">
                <a:solidFill>
                  <a:schemeClr val="accent1"/>
                </a:solidFill>
              </a:rPr>
              <a:t>VC</a:t>
            </a:r>
            <a:r>
              <a:rPr lang="ja-JP" altLang="en-US" sz="1400" dirty="0">
                <a:solidFill>
                  <a:schemeClr val="accent1"/>
                </a:solidFill>
              </a:rPr>
              <a:t>に関連する技術仕様の普及で、</a:t>
            </a:r>
            <a:r>
              <a:rPr lang="en-US" altLang="ja-JP" sz="1400" dirty="0">
                <a:solidFill>
                  <a:schemeClr val="accent1"/>
                </a:solidFill>
              </a:rPr>
              <a:t>DID</a:t>
            </a:r>
            <a:r>
              <a:rPr lang="ja-JP" altLang="en-US" sz="1400" dirty="0">
                <a:solidFill>
                  <a:schemeClr val="accent1"/>
                </a:solidFill>
              </a:rPr>
              <a:t>を活用する必要性がないケースが浸透したことが要因として挙げられる</a:t>
            </a:r>
            <a:r>
              <a:rPr lang="ja-JP" altLang="en-US" sz="1400" dirty="0"/>
              <a:t>（デジタル庁でリリースした新型コロナウイルスワクチン接種証明書も</a:t>
            </a:r>
            <a:r>
              <a:rPr lang="en-US" altLang="ja-JP" sz="1400" dirty="0"/>
              <a:t>VC</a:t>
            </a:r>
            <a:r>
              <a:rPr lang="ja-JP" altLang="en-US" sz="1400" dirty="0"/>
              <a:t>は活用しているが</a:t>
            </a:r>
            <a:r>
              <a:rPr lang="en-US" altLang="ja-JP" sz="1400" dirty="0"/>
              <a:t>DID</a:t>
            </a:r>
            <a:r>
              <a:rPr lang="ja-JP" altLang="en-US" sz="1400" dirty="0"/>
              <a:t>は活用していない）</a:t>
            </a:r>
            <a:endParaRPr lang="en-US" altLang="ja-JP" sz="1400" dirty="0"/>
          </a:p>
          <a:p>
            <a:pPr marL="271463" indent="-271463">
              <a:spcBef>
                <a:spcPts val="600"/>
              </a:spcBef>
              <a:buFont typeface="Wingdings" panose="05000000000000000000" pitchFamily="2" charset="2"/>
              <a:buChar char="n"/>
            </a:pPr>
            <a:r>
              <a:rPr lang="ja-JP" altLang="en-US" sz="1400" dirty="0"/>
              <a:t>ユースケース実証の中で、公的機関が発行・管理している情報を資格証明書として発行・検証できるスキームを採用する事業者が実証の過程で見られたが、関係省庁との調整の中で、発行・検証スキームの再検討を行ったうえで実証を進めた</a:t>
            </a:r>
            <a:endParaRPr lang="en-US" altLang="ja-JP" sz="1400" dirty="0"/>
          </a:p>
          <a:p>
            <a:pPr marL="742950" lvl="1" indent="-285750">
              <a:spcBef>
                <a:spcPts val="600"/>
              </a:spcBef>
              <a:buFont typeface="Yu Gothic UI" panose="020B0500000000000000" pitchFamily="50" charset="-128"/>
              <a:buChar char="➡"/>
            </a:pPr>
            <a:r>
              <a:rPr lang="ja-JP" altLang="en-US" sz="1400" dirty="0">
                <a:solidFill>
                  <a:schemeClr val="accent1"/>
                </a:solidFill>
              </a:rPr>
              <a:t>公的機関が発行する書類の情報活用</a:t>
            </a:r>
            <a:r>
              <a:rPr lang="ja-JP" altLang="en-US" sz="1400" dirty="0"/>
              <a:t>は関係省庁の</a:t>
            </a:r>
            <a:r>
              <a:rPr lang="ja-JP" altLang="en-US" sz="1400" dirty="0">
                <a:solidFill>
                  <a:schemeClr val="accent1"/>
                </a:solidFill>
              </a:rPr>
              <a:t>法規制を十分に確認したうえで、情報の取扱いに留意すべき</a:t>
            </a:r>
            <a:r>
              <a:rPr lang="ja-JP" altLang="en-US" sz="1400" dirty="0"/>
              <a:t>である</a:t>
            </a:r>
            <a:endParaRPr lang="en-US" altLang="ja-JP" sz="1400" dirty="0"/>
          </a:p>
          <a:p>
            <a:pPr marL="742950" lvl="1" indent="-285750">
              <a:spcBef>
                <a:spcPts val="600"/>
              </a:spcBef>
              <a:buFont typeface="Yu Gothic UI" panose="020B0500000000000000" pitchFamily="50" charset="-128"/>
              <a:buChar char="➡"/>
            </a:pPr>
            <a:r>
              <a:rPr lang="ja-JP" altLang="en-US" sz="1400" dirty="0"/>
              <a:t>特定サービスを受けるための個人・事業者の確認方法として、</a:t>
            </a:r>
            <a:r>
              <a:rPr lang="en-US" altLang="ja-JP" sz="1400" dirty="0"/>
              <a:t>VC</a:t>
            </a:r>
            <a:r>
              <a:rPr lang="ja-JP" altLang="en-US" sz="1400" dirty="0"/>
              <a:t>で記録された情報の検証をもって身元確認・法人実在性確認を行うことは技術上可能であるが法令上可能であるとは言えない可能性が高い。</a:t>
            </a:r>
            <a:r>
              <a:rPr lang="ja-JP" altLang="en-US" sz="1400" dirty="0">
                <a:solidFill>
                  <a:schemeClr val="accent1"/>
                </a:solidFill>
              </a:rPr>
              <a:t>身元確認・法人実在性確認における</a:t>
            </a:r>
            <a:r>
              <a:rPr lang="en-US" altLang="ja-JP" sz="1400" dirty="0">
                <a:solidFill>
                  <a:schemeClr val="accent1"/>
                </a:solidFill>
              </a:rPr>
              <a:t>VC</a:t>
            </a:r>
            <a:r>
              <a:rPr lang="ja-JP" altLang="en-US" sz="1400" dirty="0">
                <a:solidFill>
                  <a:schemeClr val="accent1"/>
                </a:solidFill>
              </a:rPr>
              <a:t>等の検証利用については今後関係省庁との議論が期待される</a:t>
            </a:r>
            <a:endParaRPr kumimoji="1" lang="en-US" altLang="ja-JP" sz="1400" dirty="0">
              <a:solidFill>
                <a:schemeClr val="accent1"/>
              </a:solidFill>
            </a:endParaRPr>
          </a:p>
          <a:p>
            <a:pPr>
              <a:spcBef>
                <a:spcPts val="600"/>
              </a:spcBef>
            </a:pPr>
            <a:r>
              <a:rPr lang="en-US" altLang="ja-JP" sz="1400" dirty="0"/>
              <a:t>【</a:t>
            </a:r>
            <a:r>
              <a:rPr lang="ja-JP" altLang="en-US" sz="1400" dirty="0"/>
              <a:t>合意形成・トレース、第三者の監査に関する考え方</a:t>
            </a:r>
            <a:r>
              <a:rPr lang="en-US" altLang="ja-JP" sz="1400" dirty="0"/>
              <a:t>】</a:t>
            </a:r>
          </a:p>
          <a:p>
            <a:pPr marL="285750" indent="-285750">
              <a:spcBef>
                <a:spcPts val="600"/>
              </a:spcBef>
              <a:buFont typeface="Wingdings" panose="05000000000000000000" pitchFamily="2" charset="2"/>
              <a:buChar char="n"/>
            </a:pPr>
            <a:r>
              <a:rPr kumimoji="1" lang="ja-JP" altLang="en-US" sz="1400" dirty="0"/>
              <a:t>合意形成・トレースの実装は各ユースケースで何の責任説明が必要であるかによってトレース情報や公開範囲が異なるが、多くの事業者で当事者間がやり取りした事実をログとして記録することを採用した</a:t>
            </a:r>
            <a:endParaRPr kumimoji="1" lang="en-US" altLang="ja-JP" sz="1400" dirty="0"/>
          </a:p>
          <a:p>
            <a:pPr marL="742950" lvl="1" indent="-285750">
              <a:spcBef>
                <a:spcPts val="600"/>
              </a:spcBef>
              <a:buFont typeface="Yu Gothic UI" panose="020B0500000000000000" pitchFamily="50" charset="-128"/>
              <a:buChar char="➡"/>
            </a:pPr>
            <a:r>
              <a:rPr lang="ja-JP" altLang="en-US" sz="1400" dirty="0"/>
              <a:t>事業者と当事者間でやり取りした事実を公開する場合、</a:t>
            </a:r>
            <a:r>
              <a:rPr lang="ja-JP" altLang="en-US" sz="1400" dirty="0">
                <a:solidFill>
                  <a:schemeClr val="accent1"/>
                </a:solidFill>
              </a:rPr>
              <a:t>やり取りした記録から類推できる事項（当事者間にビジネス関係が存在すること、ユーザが他サービスを利用していること等）から機密情報や個人のプライバシー保護が棄損されるリスクがあることから、情報トレースの設計を行う際は十分に留意する必要がある</a:t>
            </a:r>
            <a:br>
              <a:rPr lang="en-US" altLang="ja-JP" sz="1400" dirty="0">
                <a:solidFill>
                  <a:schemeClr val="accent1"/>
                </a:solidFill>
              </a:rPr>
            </a:br>
            <a:r>
              <a:rPr lang="ja-JP" altLang="en-US" sz="1400" dirty="0"/>
              <a:t>（例えば、</a:t>
            </a:r>
            <a:r>
              <a:rPr lang="en-US" altLang="ja-JP" sz="1400" dirty="0"/>
              <a:t>Pairwise</a:t>
            </a:r>
            <a:r>
              <a:rPr lang="ja-JP" altLang="en-US" sz="1400" dirty="0"/>
              <a:t>な</a:t>
            </a:r>
            <a:r>
              <a:rPr lang="en-US" altLang="ja-JP" sz="1400" dirty="0"/>
              <a:t>ID</a:t>
            </a:r>
            <a:r>
              <a:rPr lang="ja-JP" altLang="en-US" sz="1400" dirty="0"/>
              <a:t>と公開鍵の生成を行い、当事者間のやり取りした記録を他者から類推できないようにすること等が挙げられる）</a:t>
            </a:r>
            <a:endParaRPr kumimoji="1" lang="en-US" altLang="ja-JP" sz="1400" dirty="0"/>
          </a:p>
          <a:p>
            <a:endParaRPr kumimoji="1" lang="en-US" altLang="ja-JP" sz="1400" dirty="0"/>
          </a:p>
          <a:p>
            <a:endParaRPr lang="en-US" altLang="ja-JP" sz="1400" dirty="0"/>
          </a:p>
        </p:txBody>
      </p:sp>
    </p:spTree>
    <p:extLst>
      <p:ext uri="{BB962C8B-B14F-4D97-AF65-F5344CB8AC3E}">
        <p14:creationId xmlns:p14="http://schemas.microsoft.com/office/powerpoint/2010/main" val="19623037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7B6F3896-AAAA-535D-AFF4-580CA04D24CD}"/>
              </a:ext>
            </a:extLst>
          </p:cNvPr>
          <p:cNvGraphicFramePr>
            <a:graphicFrameLocks noChangeAspect="1"/>
          </p:cNvGraphicFramePr>
          <p:nvPr>
            <p:custDataLst>
              <p:tags r:id="rId1"/>
            </p:custDataLst>
            <p:extLst>
              <p:ext uri="{D42A27DB-BD31-4B8C-83A1-F6EECF244321}">
                <p14:modId xmlns:p14="http://schemas.microsoft.com/office/powerpoint/2010/main" val="14656038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2" imgH="623" progId="TCLayout.ActiveDocument.1">
                  <p:embed/>
                </p:oleObj>
              </mc:Choice>
              <mc:Fallback>
                <p:oleObj name="think-cell スライド" r:id="rId3" imgW="622" imgH="623" progId="TCLayout.ActiveDocument.1">
                  <p:embed/>
                  <p:pic>
                    <p:nvPicPr>
                      <p:cNvPr id="5" name="think-cell data - do not delete" hidden="1">
                        <a:extLst>
                          <a:ext uri="{FF2B5EF4-FFF2-40B4-BE49-F238E27FC236}">
                            <a16:creationId xmlns:a16="http://schemas.microsoft.com/office/drawing/2014/main" id="{7B6F3896-AAAA-535D-AFF4-580CA04D24C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81B9E328-D796-E02D-C3EB-471379225E17}"/>
              </a:ext>
            </a:extLst>
          </p:cNvPr>
          <p:cNvSpPr>
            <a:spLocks noGrp="1"/>
          </p:cNvSpPr>
          <p:nvPr>
            <p:ph type="title"/>
          </p:nvPr>
        </p:nvSpPr>
        <p:spPr/>
        <p:txBody>
          <a:bodyPr vert="horz"/>
          <a:lstStyle/>
          <a:p>
            <a:r>
              <a:rPr kumimoji="1" lang="en-US" altLang="ja-JP" dirty="0"/>
              <a:t>5.3.</a:t>
            </a:r>
            <a:r>
              <a:rPr kumimoji="1" lang="ja-JP" altLang="en-US" dirty="0"/>
              <a:t> 実装要件、実装規格・アーキテクチャ考察（</a:t>
            </a:r>
            <a:r>
              <a:rPr kumimoji="1" lang="en-US" altLang="ja-JP" dirty="0"/>
              <a:t>2/3</a:t>
            </a:r>
            <a:r>
              <a:rPr kumimoji="1" lang="ja-JP" altLang="en-US" dirty="0"/>
              <a:t>）</a:t>
            </a:r>
          </a:p>
        </p:txBody>
      </p:sp>
      <p:sp>
        <p:nvSpPr>
          <p:cNvPr id="3" name="テキスト プレースホルダー 2">
            <a:extLst>
              <a:ext uri="{FF2B5EF4-FFF2-40B4-BE49-F238E27FC236}">
                <a16:creationId xmlns:a16="http://schemas.microsoft.com/office/drawing/2014/main" id="{903F6A2A-4970-3278-42E8-54DFBC2FFE3E}"/>
              </a:ext>
            </a:extLst>
          </p:cNvPr>
          <p:cNvSpPr>
            <a:spLocks noGrp="1"/>
          </p:cNvSpPr>
          <p:nvPr>
            <p:ph type="body" sz="quarter" idx="10"/>
          </p:nvPr>
        </p:nvSpPr>
        <p:spPr>
          <a:xfrm>
            <a:off x="273050" y="188913"/>
            <a:ext cx="7848600" cy="161583"/>
          </a:xfrm>
        </p:spPr>
        <p:txBody>
          <a:bodyPr/>
          <a:lstStyle/>
          <a:p>
            <a:r>
              <a:rPr lang="en-US" altLang="ja-JP" dirty="0"/>
              <a:t>5</a:t>
            </a:r>
            <a:r>
              <a:rPr lang="en-US" altLang="ja-JP" sz="1050" dirty="0"/>
              <a:t>.</a:t>
            </a:r>
            <a:r>
              <a:rPr lang="ja-JP" altLang="en-US" dirty="0"/>
              <a:t> 実証事業</a:t>
            </a:r>
            <a:r>
              <a:rPr lang="en-US" altLang="ja-JP" dirty="0"/>
              <a:t>‐</a:t>
            </a:r>
            <a:r>
              <a:rPr lang="ja-JP" altLang="en-US" sz="1050" dirty="0"/>
              <a:t>実装要件</a:t>
            </a:r>
            <a:r>
              <a:rPr lang="ja-JP" altLang="en-US" dirty="0"/>
              <a:t>、</a:t>
            </a:r>
            <a:r>
              <a:rPr lang="ja-JP" altLang="en-US" sz="1050" dirty="0"/>
              <a:t>実装</a:t>
            </a:r>
            <a:r>
              <a:rPr lang="ja-JP" altLang="en-US" dirty="0"/>
              <a:t>規格・</a:t>
            </a:r>
            <a:r>
              <a:rPr lang="ja-JP" altLang="en-US" sz="1050" dirty="0"/>
              <a:t>アーキテクチャ　</a:t>
            </a:r>
          </a:p>
        </p:txBody>
      </p:sp>
      <p:sp>
        <p:nvSpPr>
          <p:cNvPr id="6" name="正方形/長方形 5">
            <a:extLst>
              <a:ext uri="{FF2B5EF4-FFF2-40B4-BE49-F238E27FC236}">
                <a16:creationId xmlns:a16="http://schemas.microsoft.com/office/drawing/2014/main" id="{D8BFCE2E-0529-7D90-A114-2F882C0B92F7}"/>
              </a:ext>
            </a:extLst>
          </p:cNvPr>
          <p:cNvSpPr/>
          <p:nvPr/>
        </p:nvSpPr>
        <p:spPr>
          <a:xfrm>
            <a:off x="273050" y="908051"/>
            <a:ext cx="9359900" cy="5616574"/>
          </a:xfrm>
          <a:prstGeom prst="rect">
            <a:avLst/>
          </a:prstGeom>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rtlCol="0" anchor="t" anchorCtr="0"/>
          <a:lstStyle/>
          <a:p>
            <a:pPr>
              <a:spcBef>
                <a:spcPts val="600"/>
              </a:spcBef>
            </a:pPr>
            <a:r>
              <a:rPr lang="en-US" altLang="ja-JP" sz="1400" dirty="0"/>
              <a:t>【</a:t>
            </a:r>
            <a:r>
              <a:rPr lang="ja-JP" altLang="en-US" sz="1400" dirty="0"/>
              <a:t>規格動向との関連 </a:t>
            </a:r>
            <a:r>
              <a:rPr lang="en-US" altLang="ja-JP" sz="1400" dirty="0"/>
              <a:t>– </a:t>
            </a:r>
            <a:r>
              <a:rPr lang="ja-JP" altLang="en-US" sz="1400" dirty="0"/>
              <a:t>実装が定まりつつある領域</a:t>
            </a:r>
            <a:r>
              <a:rPr lang="en-US" altLang="ja-JP" sz="1400" dirty="0"/>
              <a:t>】</a:t>
            </a:r>
            <a:endParaRPr kumimoji="1" lang="en-US" altLang="ja-JP" sz="1400" dirty="0"/>
          </a:p>
          <a:p>
            <a:pPr marL="285750" indent="-285750">
              <a:spcBef>
                <a:spcPts val="600"/>
              </a:spcBef>
              <a:buFont typeface="Wingdings" panose="05000000000000000000" pitchFamily="2" charset="2"/>
              <a:buChar char="n"/>
            </a:pPr>
            <a:r>
              <a:rPr lang="ja-JP" altLang="en-US" sz="1400" dirty="0"/>
              <a:t>証明書フォーマット（選択的属性開示含む）</a:t>
            </a:r>
            <a:endParaRPr kumimoji="1" lang="en-US" altLang="ja-JP" sz="1400" dirty="0"/>
          </a:p>
          <a:p>
            <a:pPr marL="742950" lvl="1" indent="-285750">
              <a:spcBef>
                <a:spcPts val="600"/>
              </a:spcBef>
              <a:buFont typeface="Arial" panose="020B0604020202020204" pitchFamily="34" charset="0"/>
              <a:buChar char="•"/>
            </a:pPr>
            <a:r>
              <a:rPr lang="en-US" altLang="ja-JP" sz="1400" dirty="0"/>
              <a:t>OIDF</a:t>
            </a:r>
            <a:r>
              <a:rPr kumimoji="1" lang="ja-JP" altLang="en-US" sz="1400" dirty="0"/>
              <a:t>が</a:t>
            </a:r>
            <a:r>
              <a:rPr kumimoji="1" lang="en-US" altLang="ja-JP" sz="1400" dirty="0"/>
              <a:t>OID4VCI/OID4VP</a:t>
            </a:r>
            <a:r>
              <a:rPr kumimoji="1" lang="ja-JP" altLang="en-US" sz="1400" dirty="0"/>
              <a:t>を仕様化</a:t>
            </a:r>
            <a:r>
              <a:rPr lang="ja-JP" altLang="en-US" sz="1400" dirty="0"/>
              <a:t>したことで、証明書の検証モデルにおいて一定程度相互運用性を確保した実装が可能となった。</a:t>
            </a:r>
            <a:r>
              <a:rPr lang="ja-JP" altLang="en-US" sz="1400" dirty="0">
                <a:solidFill>
                  <a:schemeClr val="accent1"/>
                </a:solidFill>
              </a:rPr>
              <a:t>複数の事業者で</a:t>
            </a:r>
            <a:r>
              <a:rPr kumimoji="1" lang="en-US" altLang="ja-JP" sz="1400" dirty="0">
                <a:solidFill>
                  <a:schemeClr val="accent1"/>
                </a:solidFill>
              </a:rPr>
              <a:t>OID4VCI/OID4VP</a:t>
            </a:r>
            <a:r>
              <a:rPr kumimoji="1" lang="ja-JP" altLang="en-US" sz="1400" dirty="0">
                <a:solidFill>
                  <a:schemeClr val="accent1"/>
                </a:solidFill>
              </a:rPr>
              <a:t>を実装、相互運用性のテストを実施した</a:t>
            </a:r>
            <a:endParaRPr kumimoji="1" lang="en-US" altLang="ja-JP" sz="1400" dirty="0">
              <a:solidFill>
                <a:schemeClr val="accent1"/>
              </a:solidFill>
            </a:endParaRPr>
          </a:p>
          <a:p>
            <a:pPr marL="742950" lvl="1" indent="-285750">
              <a:spcBef>
                <a:spcPts val="600"/>
              </a:spcBef>
              <a:buFont typeface="Arial" panose="020B0604020202020204" pitchFamily="34" charset="0"/>
              <a:buChar char="•"/>
            </a:pPr>
            <a:r>
              <a:rPr kumimoji="1" lang="ja-JP" altLang="en-US" sz="1400" dirty="0"/>
              <a:t>証明書のフォーマット・選択的属性開示の実装方式は今年度標準化団体の成果が一定あったこともあり、仕様が固定化しつつあることが実証からも確認できた</a:t>
            </a:r>
            <a:r>
              <a:rPr lang="ja-JP" altLang="en-US" sz="1400" dirty="0">
                <a:solidFill>
                  <a:schemeClr val="accent1"/>
                </a:solidFill>
              </a:rPr>
              <a:t>（大きく</a:t>
            </a:r>
            <a:r>
              <a:rPr lang="en-US" altLang="ja-JP" sz="1400" dirty="0">
                <a:solidFill>
                  <a:schemeClr val="accent1"/>
                </a:solidFill>
              </a:rPr>
              <a:t>SD-JWT / JSON-LD</a:t>
            </a:r>
            <a:r>
              <a:rPr lang="ja-JP" altLang="en-US" sz="1400" dirty="0">
                <a:solidFill>
                  <a:schemeClr val="accent1"/>
                </a:solidFill>
              </a:rPr>
              <a:t>（</a:t>
            </a:r>
            <a:r>
              <a:rPr lang="en-US" altLang="ja-JP" sz="1400" dirty="0">
                <a:solidFill>
                  <a:schemeClr val="accent1"/>
                </a:solidFill>
              </a:rPr>
              <a:t>BBS+</a:t>
            </a:r>
            <a:r>
              <a:rPr lang="ja-JP" altLang="en-US" sz="1400" dirty="0">
                <a:solidFill>
                  <a:schemeClr val="accent1"/>
                </a:solidFill>
              </a:rPr>
              <a:t>署名）</a:t>
            </a:r>
            <a:r>
              <a:rPr lang="en-US" altLang="ja-JP" sz="1400" dirty="0">
                <a:solidFill>
                  <a:schemeClr val="accent1"/>
                </a:solidFill>
              </a:rPr>
              <a:t> / </a:t>
            </a:r>
            <a:r>
              <a:rPr lang="en-US" altLang="ja-JP" sz="1400" dirty="0" err="1">
                <a:solidFill>
                  <a:schemeClr val="accent1"/>
                </a:solidFill>
              </a:rPr>
              <a:t>AnonCreds</a:t>
            </a:r>
            <a:r>
              <a:rPr lang="ja-JP" altLang="en-US" sz="1400" dirty="0">
                <a:solidFill>
                  <a:schemeClr val="accent1"/>
                </a:solidFill>
              </a:rPr>
              <a:t>（</a:t>
            </a:r>
            <a:r>
              <a:rPr lang="en-US" altLang="ja-JP" sz="1400" dirty="0">
                <a:solidFill>
                  <a:schemeClr val="accent1"/>
                </a:solidFill>
              </a:rPr>
              <a:t>CL</a:t>
            </a:r>
            <a:r>
              <a:rPr lang="ja-JP" altLang="en-US" sz="1400" dirty="0">
                <a:solidFill>
                  <a:schemeClr val="accent1"/>
                </a:solidFill>
              </a:rPr>
              <a:t>署名 </a:t>
            </a:r>
            <a:r>
              <a:rPr lang="en-US" altLang="ja-JP" sz="1400" dirty="0">
                <a:solidFill>
                  <a:schemeClr val="accent1"/>
                </a:solidFill>
              </a:rPr>
              <a:t>or BBS+</a:t>
            </a:r>
            <a:r>
              <a:rPr lang="ja-JP" altLang="en-US" sz="1400" dirty="0">
                <a:solidFill>
                  <a:schemeClr val="accent1"/>
                </a:solidFill>
              </a:rPr>
              <a:t>署名）の活用があげられる）今後これらの方式の収束がより進んでいくと想定される</a:t>
            </a:r>
            <a:endParaRPr lang="en-US" altLang="ja-JP" sz="1400" dirty="0">
              <a:solidFill>
                <a:schemeClr val="accent1"/>
              </a:solidFill>
            </a:endParaRPr>
          </a:p>
          <a:p>
            <a:pPr marL="742950" lvl="1" indent="-285750">
              <a:spcBef>
                <a:spcPts val="600"/>
              </a:spcBef>
              <a:buFont typeface="Arial" panose="020B0604020202020204" pitchFamily="34" charset="0"/>
              <a:buChar char="•"/>
            </a:pPr>
            <a:r>
              <a:rPr kumimoji="1" lang="ja-JP" altLang="en-US" sz="1400" dirty="0">
                <a:solidFill>
                  <a:schemeClr val="accent1"/>
                </a:solidFill>
              </a:rPr>
              <a:t>ゼロ知識証明の実装は、前項で述べた当事者間のやり取りした記録を他者から類推できないようにすること</a:t>
            </a:r>
            <a:r>
              <a:rPr lang="ja-JP" altLang="en-US" sz="1400" dirty="0">
                <a:solidFill>
                  <a:schemeClr val="accent1"/>
                </a:solidFill>
              </a:rPr>
              <a:t>（</a:t>
            </a:r>
            <a:r>
              <a:rPr lang="en-US" altLang="ja-JP" sz="1400" dirty="0" err="1">
                <a:solidFill>
                  <a:schemeClr val="accent1"/>
                </a:solidFill>
              </a:rPr>
              <a:t>Unlinkability</a:t>
            </a:r>
            <a:r>
              <a:rPr lang="ja-JP" altLang="en-US" sz="1400" dirty="0">
                <a:solidFill>
                  <a:schemeClr val="accent1"/>
                </a:solidFill>
              </a:rPr>
              <a:t>の確保）において有用な案となる</a:t>
            </a:r>
            <a:r>
              <a:rPr lang="ja-JP" altLang="en-US" sz="1400" dirty="0"/>
              <a:t>が現時点では</a:t>
            </a:r>
            <a:r>
              <a:rPr kumimoji="1" lang="en-US" altLang="ja-JP" sz="1400" dirty="0"/>
              <a:t>OSS</a:t>
            </a:r>
            <a:r>
              <a:rPr kumimoji="1" lang="ja-JP" altLang="en-US" sz="1400" dirty="0"/>
              <a:t>の普及が十分できていないこと等から本実証では実装できた事例は少なく、今後より社会実装を見越した普及が期待される</a:t>
            </a:r>
            <a:endParaRPr kumimoji="1" lang="en-US" altLang="ja-JP" sz="1400" dirty="0"/>
          </a:p>
          <a:p>
            <a:pPr marL="742950" lvl="1" indent="-285750">
              <a:spcBef>
                <a:spcPts val="600"/>
              </a:spcBef>
              <a:buFont typeface="Arial" panose="020B0604020202020204" pitchFamily="34" charset="0"/>
              <a:buChar char="•"/>
            </a:pPr>
            <a:r>
              <a:rPr kumimoji="1" lang="ja-JP" altLang="en-US" sz="1400" dirty="0"/>
              <a:t>証明書の検証においては</a:t>
            </a:r>
            <a:r>
              <a:rPr lang="ja-JP" altLang="en-US" sz="1400" dirty="0"/>
              <a:t>選択的属性開示が不要なのもので真正性を検証するものとしては従来の証明書方式（</a:t>
            </a:r>
            <a:r>
              <a:rPr lang="en-US" altLang="ja-JP" sz="1400" dirty="0"/>
              <a:t>X.509</a:t>
            </a:r>
            <a:r>
              <a:rPr lang="ja-JP" altLang="en-US" sz="1400" dirty="0"/>
              <a:t> </a:t>
            </a:r>
            <a:r>
              <a:rPr lang="en-US" altLang="ja-JP" sz="1400" dirty="0"/>
              <a:t>PKI</a:t>
            </a:r>
            <a:r>
              <a:rPr lang="ja-JP" altLang="en-US" sz="1400" dirty="0"/>
              <a:t>）も活用が見られた。主に発行者側の真正性担保・失効管理を行うものとしての活用が期待される</a:t>
            </a:r>
            <a:endParaRPr kumimoji="1" lang="en-US" altLang="ja-JP" sz="1400" dirty="0"/>
          </a:p>
          <a:p>
            <a:pPr marL="742950" lvl="1" indent="-285750">
              <a:spcBef>
                <a:spcPts val="600"/>
              </a:spcBef>
              <a:buFont typeface="Arial" panose="020B0604020202020204" pitchFamily="34" charset="0"/>
              <a:buChar char="•"/>
            </a:pPr>
            <a:endParaRPr kumimoji="1" lang="en-US" altLang="ja-JP" sz="1400" dirty="0"/>
          </a:p>
          <a:p>
            <a:pPr marL="285750" indent="-285750">
              <a:spcBef>
                <a:spcPts val="600"/>
              </a:spcBef>
              <a:buFont typeface="Wingdings" panose="05000000000000000000" pitchFamily="2" charset="2"/>
              <a:buChar char="n"/>
            </a:pPr>
            <a:r>
              <a:rPr lang="ja-JP" altLang="en-US" sz="1400" dirty="0"/>
              <a:t>通信プロトコル・デバイス連携</a:t>
            </a:r>
            <a:endParaRPr lang="en-US" altLang="ja-JP" sz="1400" dirty="0"/>
          </a:p>
          <a:p>
            <a:pPr marL="742950" lvl="1" indent="-285750">
              <a:spcBef>
                <a:spcPts val="600"/>
              </a:spcBef>
              <a:buFont typeface="Arial" panose="020B0604020202020204" pitchFamily="34" charset="0"/>
              <a:buChar char="•"/>
            </a:pPr>
            <a:r>
              <a:rPr lang="en-US" altLang="ja-JP" sz="1400" dirty="0"/>
              <a:t>OIDF</a:t>
            </a:r>
            <a:r>
              <a:rPr lang="ja-JP" altLang="en-US" sz="1400" dirty="0"/>
              <a:t>が策定している通信プロトコル</a:t>
            </a:r>
            <a:r>
              <a:rPr lang="en-US" altLang="ja-JP" sz="1400" dirty="0"/>
              <a:t>/</a:t>
            </a:r>
            <a:r>
              <a:rPr lang="ja-JP" altLang="en-US" sz="1400" dirty="0"/>
              <a:t>デバイス連携にかかる仕様（</a:t>
            </a:r>
            <a:r>
              <a:rPr lang="en-US" altLang="ja-JP" sz="1400" dirty="0"/>
              <a:t>SIOPv2</a:t>
            </a:r>
            <a:r>
              <a:rPr lang="ja-JP" altLang="en-US" sz="1400" dirty="0"/>
              <a:t>、</a:t>
            </a:r>
            <a:r>
              <a:rPr lang="en-US" altLang="ja-JP" sz="1400" dirty="0"/>
              <a:t>OID4VP</a:t>
            </a:r>
            <a:r>
              <a:rPr lang="ja-JP" altLang="en-US" sz="1400" dirty="0"/>
              <a:t>等）の規格化が進んだことにより</a:t>
            </a:r>
            <a:r>
              <a:rPr lang="ja-JP" altLang="en-US" sz="1400" dirty="0">
                <a:solidFill>
                  <a:schemeClr val="accent1"/>
                </a:solidFill>
              </a:rPr>
              <a:t>実装方法が</a:t>
            </a:r>
            <a:r>
              <a:rPr lang="en-US" altLang="ja-JP" sz="1400" dirty="0">
                <a:solidFill>
                  <a:schemeClr val="accent1"/>
                </a:solidFill>
              </a:rPr>
              <a:t>OIDF</a:t>
            </a:r>
            <a:r>
              <a:rPr lang="ja-JP" altLang="en-US" sz="1400" dirty="0">
                <a:solidFill>
                  <a:schemeClr val="accent1"/>
                </a:solidFill>
              </a:rPr>
              <a:t>系の利用と従来から規格化されている</a:t>
            </a:r>
            <a:r>
              <a:rPr lang="en-US" altLang="ja-JP" sz="1400" dirty="0" err="1">
                <a:solidFill>
                  <a:schemeClr val="accent1"/>
                </a:solidFill>
              </a:rPr>
              <a:t>DIDComm</a:t>
            </a:r>
            <a:r>
              <a:rPr lang="en-US" altLang="ja-JP" sz="1400" dirty="0">
                <a:solidFill>
                  <a:schemeClr val="accent1"/>
                </a:solidFill>
              </a:rPr>
              <a:t> </a:t>
            </a:r>
            <a:r>
              <a:rPr lang="ja-JP" altLang="en-US" sz="1400" dirty="0">
                <a:solidFill>
                  <a:schemeClr val="accent1"/>
                </a:solidFill>
              </a:rPr>
              <a:t>（</a:t>
            </a:r>
            <a:r>
              <a:rPr lang="en-US" altLang="ja-JP" sz="1400" dirty="0">
                <a:solidFill>
                  <a:schemeClr val="accent1"/>
                </a:solidFill>
              </a:rPr>
              <a:t>DIF</a:t>
            </a:r>
            <a:r>
              <a:rPr lang="ja-JP" altLang="en-US" sz="1400" dirty="0">
                <a:solidFill>
                  <a:schemeClr val="accent1"/>
                </a:solidFill>
              </a:rPr>
              <a:t>、</a:t>
            </a:r>
            <a:r>
              <a:rPr lang="en-US" altLang="ja-JP" sz="1400" dirty="0">
                <a:solidFill>
                  <a:schemeClr val="accent1"/>
                </a:solidFill>
              </a:rPr>
              <a:t>Hyperledger Project</a:t>
            </a:r>
            <a:r>
              <a:rPr lang="ja-JP" altLang="en-US" sz="1400" dirty="0">
                <a:solidFill>
                  <a:schemeClr val="accent1"/>
                </a:solidFill>
              </a:rPr>
              <a:t>で主に検討）の仕様に二分されている</a:t>
            </a:r>
            <a:endParaRPr lang="en-US" altLang="ja-JP" sz="1400" dirty="0">
              <a:solidFill>
                <a:schemeClr val="accent1"/>
              </a:solidFill>
            </a:endParaRPr>
          </a:p>
          <a:p>
            <a:pPr marL="742950" lvl="1" indent="-285750">
              <a:spcBef>
                <a:spcPts val="600"/>
              </a:spcBef>
              <a:buFont typeface="Arial" panose="020B0604020202020204" pitchFamily="34" charset="0"/>
              <a:buChar char="•"/>
            </a:pPr>
            <a:endParaRPr lang="en-US" altLang="ja-JP" sz="1400" dirty="0"/>
          </a:p>
        </p:txBody>
      </p:sp>
    </p:spTree>
    <p:extLst>
      <p:ext uri="{BB962C8B-B14F-4D97-AF65-F5344CB8AC3E}">
        <p14:creationId xmlns:p14="http://schemas.microsoft.com/office/powerpoint/2010/main" val="40951067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AB32DD35-A0C4-533D-ED42-8051615B69C3}"/>
              </a:ext>
            </a:extLst>
          </p:cNvPr>
          <p:cNvGraphicFramePr>
            <a:graphicFrameLocks noChangeAspect="1"/>
          </p:cNvGraphicFramePr>
          <p:nvPr>
            <p:custDataLst>
              <p:tags r:id="rId1"/>
            </p:custDataLst>
            <p:extLst>
              <p:ext uri="{D42A27DB-BD31-4B8C-83A1-F6EECF244321}">
                <p14:modId xmlns:p14="http://schemas.microsoft.com/office/powerpoint/2010/main" val="18300711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2" imgH="623" progId="TCLayout.ActiveDocument.1">
                  <p:embed/>
                </p:oleObj>
              </mc:Choice>
              <mc:Fallback>
                <p:oleObj name="think-cell スライド" r:id="rId3" imgW="622" imgH="623" progId="TCLayout.ActiveDocument.1">
                  <p:embed/>
                  <p:pic>
                    <p:nvPicPr>
                      <p:cNvPr id="6" name="think-cell data - do not delete" hidden="1">
                        <a:extLst>
                          <a:ext uri="{FF2B5EF4-FFF2-40B4-BE49-F238E27FC236}">
                            <a16:creationId xmlns:a16="http://schemas.microsoft.com/office/drawing/2014/main" id="{AB32DD35-A0C4-533D-ED42-8051615B69C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0754029E-2817-5D5C-5C9D-A665C5C42C17}"/>
              </a:ext>
            </a:extLst>
          </p:cNvPr>
          <p:cNvSpPr>
            <a:spLocks noGrp="1"/>
          </p:cNvSpPr>
          <p:nvPr>
            <p:ph type="title"/>
          </p:nvPr>
        </p:nvSpPr>
        <p:spPr/>
        <p:txBody>
          <a:bodyPr vert="horz"/>
          <a:lstStyle/>
          <a:p>
            <a:r>
              <a:rPr kumimoji="1" lang="en-US" altLang="ja-JP" dirty="0"/>
              <a:t>5.3.</a:t>
            </a:r>
            <a:r>
              <a:rPr kumimoji="1" lang="ja-JP" altLang="en-US" dirty="0"/>
              <a:t> 実装要件、実装規格・アーキテクチャ考察（</a:t>
            </a:r>
            <a:r>
              <a:rPr kumimoji="1" lang="en-US" altLang="ja-JP" dirty="0"/>
              <a:t>3/3</a:t>
            </a:r>
            <a:r>
              <a:rPr kumimoji="1" lang="ja-JP" altLang="en-US" dirty="0"/>
              <a:t>）</a:t>
            </a:r>
          </a:p>
        </p:txBody>
      </p:sp>
      <p:sp>
        <p:nvSpPr>
          <p:cNvPr id="3" name="テキスト プレースホルダー 2">
            <a:extLst>
              <a:ext uri="{FF2B5EF4-FFF2-40B4-BE49-F238E27FC236}">
                <a16:creationId xmlns:a16="http://schemas.microsoft.com/office/drawing/2014/main" id="{EFFE54E7-D4E6-416C-4F97-009A980CE75B}"/>
              </a:ext>
            </a:extLst>
          </p:cNvPr>
          <p:cNvSpPr>
            <a:spLocks noGrp="1"/>
          </p:cNvSpPr>
          <p:nvPr>
            <p:ph type="body" sz="quarter" idx="10"/>
          </p:nvPr>
        </p:nvSpPr>
        <p:spPr/>
        <p:txBody>
          <a:bodyPr/>
          <a:lstStyle/>
          <a:p>
            <a:r>
              <a:rPr lang="en-US" altLang="ja-JP" dirty="0"/>
              <a:t>5</a:t>
            </a:r>
            <a:r>
              <a:rPr lang="en-US" altLang="ja-JP" sz="1050" dirty="0"/>
              <a:t>.</a:t>
            </a:r>
            <a:r>
              <a:rPr lang="ja-JP" altLang="en-US" dirty="0"/>
              <a:t> 実証事業</a:t>
            </a:r>
            <a:r>
              <a:rPr lang="en-US" altLang="ja-JP" dirty="0"/>
              <a:t>‐</a:t>
            </a:r>
            <a:r>
              <a:rPr lang="ja-JP" altLang="en-US" sz="1050" dirty="0"/>
              <a:t>実装要件</a:t>
            </a:r>
            <a:r>
              <a:rPr lang="ja-JP" altLang="en-US" dirty="0"/>
              <a:t>、</a:t>
            </a:r>
            <a:r>
              <a:rPr lang="ja-JP" altLang="en-US" sz="1050" dirty="0"/>
              <a:t>実装</a:t>
            </a:r>
            <a:r>
              <a:rPr lang="ja-JP" altLang="en-US" dirty="0"/>
              <a:t>規格・</a:t>
            </a:r>
            <a:r>
              <a:rPr lang="ja-JP" altLang="en-US" sz="1050" dirty="0"/>
              <a:t>アーキテクチャ</a:t>
            </a:r>
            <a:endParaRPr kumimoji="1" lang="ja-JP" altLang="en-US" dirty="0"/>
          </a:p>
        </p:txBody>
      </p:sp>
      <p:sp>
        <p:nvSpPr>
          <p:cNvPr id="4" name="正方形/長方形 3">
            <a:extLst>
              <a:ext uri="{FF2B5EF4-FFF2-40B4-BE49-F238E27FC236}">
                <a16:creationId xmlns:a16="http://schemas.microsoft.com/office/drawing/2014/main" id="{D5238137-4984-F7F0-2950-DB93274BB842}"/>
              </a:ext>
            </a:extLst>
          </p:cNvPr>
          <p:cNvSpPr/>
          <p:nvPr/>
        </p:nvSpPr>
        <p:spPr>
          <a:xfrm>
            <a:off x="273050" y="908051"/>
            <a:ext cx="9359900" cy="5616574"/>
          </a:xfrm>
          <a:prstGeom prst="rect">
            <a:avLst/>
          </a:prstGeom>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rtlCol="0" anchor="t" anchorCtr="0"/>
          <a:lstStyle/>
          <a:p>
            <a:pPr>
              <a:spcBef>
                <a:spcPts val="600"/>
              </a:spcBef>
            </a:pPr>
            <a:r>
              <a:rPr lang="en-US" altLang="ja-JP" sz="1400" dirty="0"/>
              <a:t>【</a:t>
            </a:r>
            <a:r>
              <a:rPr lang="ja-JP" altLang="en-US" sz="1400" dirty="0"/>
              <a:t>規格動向との関連 </a:t>
            </a:r>
            <a:r>
              <a:rPr lang="en-US" altLang="ja-JP" sz="1400" dirty="0"/>
              <a:t>– </a:t>
            </a:r>
            <a:r>
              <a:rPr lang="ja-JP" altLang="en-US" sz="1400" dirty="0"/>
              <a:t>実装が未確定の領域</a:t>
            </a:r>
            <a:r>
              <a:rPr lang="en-US" altLang="ja-JP" sz="1400" dirty="0"/>
              <a:t>】</a:t>
            </a:r>
            <a:endParaRPr kumimoji="1" lang="en-US" altLang="ja-JP" sz="1400" dirty="0"/>
          </a:p>
          <a:p>
            <a:pPr marL="285750" indent="-285750">
              <a:spcBef>
                <a:spcPts val="600"/>
              </a:spcBef>
              <a:buFont typeface="Wingdings" panose="05000000000000000000" pitchFamily="2" charset="2"/>
              <a:buChar char="n"/>
            </a:pPr>
            <a:r>
              <a:rPr lang="ja-JP" altLang="en-US" sz="1400" dirty="0">
                <a:solidFill>
                  <a:schemeClr val="accent1"/>
                </a:solidFill>
              </a:rPr>
              <a:t>証明書失効管理・ライフサイクルマネジメント</a:t>
            </a:r>
            <a:endParaRPr kumimoji="1" lang="en-US" altLang="ja-JP" sz="1400" dirty="0">
              <a:solidFill>
                <a:schemeClr val="accent1"/>
              </a:solidFill>
            </a:endParaRPr>
          </a:p>
          <a:p>
            <a:pPr marL="742950" lvl="1" indent="-285750">
              <a:spcBef>
                <a:spcPts val="600"/>
              </a:spcBef>
              <a:buFont typeface="Arial" panose="020B0604020202020204" pitchFamily="34" charset="0"/>
              <a:buChar char="•"/>
            </a:pPr>
            <a:r>
              <a:rPr lang="ja-JP" altLang="en-US" sz="1400" dirty="0"/>
              <a:t>失効管理・ライフサイクルマネジメントは現時点で技術仕様が固まっていないので、引き続き規格の動向を注視する必要がある。また、社会実装を行うためには各ユースケースでポリシーを策定する必要がある</a:t>
            </a:r>
            <a:endParaRPr kumimoji="1" lang="en-US" altLang="ja-JP" sz="1400" dirty="0"/>
          </a:p>
          <a:p>
            <a:pPr marL="285750" indent="-285750">
              <a:spcBef>
                <a:spcPts val="600"/>
              </a:spcBef>
              <a:buFont typeface="Wingdings" panose="05000000000000000000" pitchFamily="2" charset="2"/>
              <a:buChar char="n"/>
            </a:pPr>
            <a:r>
              <a:rPr lang="ja-JP" altLang="en-US" sz="1400" dirty="0">
                <a:solidFill>
                  <a:schemeClr val="accent1"/>
                </a:solidFill>
              </a:rPr>
              <a:t>ウォレットの鍵管理の実現方式</a:t>
            </a:r>
            <a:endParaRPr lang="en-US" altLang="ja-JP" sz="1400" dirty="0">
              <a:solidFill>
                <a:schemeClr val="accent1"/>
              </a:solidFill>
            </a:endParaRPr>
          </a:p>
          <a:p>
            <a:pPr marL="742950" lvl="1" indent="-285750">
              <a:spcBef>
                <a:spcPts val="600"/>
              </a:spcBef>
              <a:buFont typeface="Arial" panose="020B0604020202020204" pitchFamily="34" charset="0"/>
              <a:buChar char="•"/>
            </a:pPr>
            <a:r>
              <a:rPr lang="ja-JP" altLang="en-US" sz="1400" dirty="0"/>
              <a:t>クラウド管理・ハードウェアのセキュリティ領域の管理やスマートコントラクトを活用して秘密鍵を分割して管理する事例が確認された</a:t>
            </a:r>
            <a:endParaRPr lang="en-US" altLang="ja-JP" sz="1400" dirty="0"/>
          </a:p>
          <a:p>
            <a:pPr marL="742950" lvl="1" indent="-285750">
              <a:spcBef>
                <a:spcPts val="600"/>
              </a:spcBef>
              <a:buFont typeface="Arial" panose="020B0604020202020204" pitchFamily="34" charset="0"/>
              <a:buChar char="•"/>
            </a:pPr>
            <a:r>
              <a:rPr lang="ja-JP" altLang="en-US" sz="1400" dirty="0"/>
              <a:t>鍵の復旧方法や鍵の管理方式はデバイス各種の標準的な技術仕様含めて引き続き規格の動向を注視する必要がある</a:t>
            </a:r>
            <a:endParaRPr lang="en-US" altLang="ja-JP" sz="1400" dirty="0"/>
          </a:p>
          <a:p>
            <a:pPr marL="285750" indent="-285750">
              <a:spcBef>
                <a:spcPts val="600"/>
              </a:spcBef>
              <a:buFont typeface="Wingdings" panose="05000000000000000000" pitchFamily="2" charset="2"/>
              <a:buChar char="n"/>
            </a:pPr>
            <a:r>
              <a:rPr lang="ja-JP" altLang="en-US" sz="1400" dirty="0">
                <a:solidFill>
                  <a:schemeClr val="accent1"/>
                </a:solidFill>
              </a:rPr>
              <a:t>データレジストリ・データベースの選定</a:t>
            </a:r>
            <a:endParaRPr lang="en-US" altLang="ja-JP" sz="1400" dirty="0">
              <a:solidFill>
                <a:schemeClr val="accent1"/>
              </a:solidFill>
            </a:endParaRPr>
          </a:p>
          <a:p>
            <a:pPr marL="742950" lvl="1" indent="-285750">
              <a:spcBef>
                <a:spcPts val="600"/>
              </a:spcBef>
              <a:buFont typeface="Arial" panose="020B0604020202020204" pitchFamily="34" charset="0"/>
              <a:buChar char="•"/>
            </a:pPr>
            <a:r>
              <a:rPr kumimoji="1" lang="ja-JP" altLang="en-US" sz="1400" dirty="0"/>
              <a:t>公開鍵の連携方法として</a:t>
            </a:r>
            <a:r>
              <a:rPr kumimoji="1" lang="en-US" altLang="ja-JP" sz="1400" dirty="0">
                <a:solidFill>
                  <a:schemeClr val="accent1"/>
                </a:solidFill>
              </a:rPr>
              <a:t>DID Document/</a:t>
            </a:r>
            <a:r>
              <a:rPr kumimoji="1" lang="ja-JP" altLang="en-US" sz="1400" dirty="0">
                <a:solidFill>
                  <a:schemeClr val="accent1"/>
                </a:solidFill>
              </a:rPr>
              <a:t>データレジストリを活用する方式だけでなく、</a:t>
            </a:r>
            <a:r>
              <a:rPr kumimoji="1" lang="en-US" altLang="ja-JP" sz="1400" dirty="0">
                <a:solidFill>
                  <a:schemeClr val="accent1"/>
                </a:solidFill>
              </a:rPr>
              <a:t>DID</a:t>
            </a:r>
            <a:r>
              <a:rPr kumimoji="1" lang="ja-JP" altLang="en-US" sz="1400" dirty="0">
                <a:solidFill>
                  <a:schemeClr val="accent1"/>
                </a:solidFill>
              </a:rPr>
              <a:t>を活用しない事例・</a:t>
            </a:r>
            <a:r>
              <a:rPr kumimoji="1" lang="en-US" altLang="ja-JP" sz="1400" dirty="0">
                <a:solidFill>
                  <a:schemeClr val="accent1"/>
                </a:solidFill>
              </a:rPr>
              <a:t>P2P</a:t>
            </a:r>
            <a:r>
              <a:rPr kumimoji="1" lang="ja-JP" altLang="en-US" sz="1400" dirty="0">
                <a:solidFill>
                  <a:schemeClr val="accent1"/>
                </a:solidFill>
              </a:rPr>
              <a:t>でやり取りする事例</a:t>
            </a:r>
            <a:r>
              <a:rPr kumimoji="1" lang="ja-JP" altLang="en-US" sz="1400" dirty="0"/>
              <a:t>が確認された</a:t>
            </a:r>
            <a:endParaRPr kumimoji="1" lang="en-US" altLang="ja-JP" sz="1400" dirty="0"/>
          </a:p>
          <a:p>
            <a:pPr marL="742950" lvl="1" indent="-285750">
              <a:spcBef>
                <a:spcPts val="600"/>
              </a:spcBef>
              <a:buFont typeface="Arial" panose="020B0604020202020204" pitchFamily="34" charset="0"/>
              <a:buChar char="•"/>
            </a:pPr>
            <a:r>
              <a:rPr kumimoji="1" lang="ja-JP" altLang="en-US" sz="1400" dirty="0"/>
              <a:t>各ユースケースの特性にもよるが、ある程度利用用途が限定されているエコシステムであれば、</a:t>
            </a:r>
            <a:r>
              <a:rPr kumimoji="1" lang="en-US" altLang="ja-JP" sz="1400" dirty="0">
                <a:solidFill>
                  <a:schemeClr val="accent1"/>
                </a:solidFill>
              </a:rPr>
              <a:t>P2P</a:t>
            </a:r>
            <a:r>
              <a:rPr kumimoji="1" lang="ja-JP" altLang="en-US" sz="1400" dirty="0">
                <a:solidFill>
                  <a:schemeClr val="accent1"/>
                </a:solidFill>
              </a:rPr>
              <a:t>で公開鍵をやり取りすることで十分であり</a:t>
            </a:r>
            <a:r>
              <a:rPr kumimoji="1" lang="en-US" altLang="ja-JP" sz="1400" dirty="0">
                <a:solidFill>
                  <a:schemeClr val="accent1"/>
                </a:solidFill>
              </a:rPr>
              <a:t>DID</a:t>
            </a:r>
            <a:r>
              <a:rPr kumimoji="1" lang="ja-JP" altLang="en-US" sz="1400" dirty="0">
                <a:solidFill>
                  <a:schemeClr val="accent1"/>
                </a:solidFill>
              </a:rPr>
              <a:t>やデータレジストリを活用しなくても成立するため、上記の事例が昨年度と比較して増加</a:t>
            </a:r>
            <a:r>
              <a:rPr kumimoji="1" lang="ja-JP" altLang="en-US" sz="1400" dirty="0"/>
              <a:t>したと想定される。ただし、</a:t>
            </a:r>
            <a:r>
              <a:rPr kumimoji="1" lang="ja-JP" altLang="en-US" sz="1400" dirty="0">
                <a:solidFill>
                  <a:schemeClr val="accent1"/>
                </a:solidFill>
              </a:rPr>
              <a:t>エコシステムを跨いだ相互運用性の確保が本格化したタイミングで、</a:t>
            </a:r>
            <a:r>
              <a:rPr kumimoji="1" lang="en-US" altLang="ja-JP" sz="1400" dirty="0">
                <a:solidFill>
                  <a:schemeClr val="accent1"/>
                </a:solidFill>
              </a:rPr>
              <a:t>DID</a:t>
            </a:r>
            <a:r>
              <a:rPr kumimoji="1" lang="ja-JP" altLang="en-US" sz="1400" dirty="0">
                <a:solidFill>
                  <a:schemeClr val="accent1"/>
                </a:solidFill>
              </a:rPr>
              <a:t>を活用したスキームや、データレジストリとしてブロックチェーン活用可否の議論が増えてくる可能性がある</a:t>
            </a:r>
            <a:endParaRPr kumimoji="1" lang="en-US" altLang="ja-JP" sz="1400" dirty="0">
              <a:solidFill>
                <a:schemeClr val="accent1"/>
              </a:solidFill>
            </a:endParaRPr>
          </a:p>
          <a:p>
            <a:pPr marL="742950" lvl="1" indent="-285750">
              <a:spcBef>
                <a:spcPts val="600"/>
              </a:spcBef>
              <a:buFont typeface="Arial" panose="020B0604020202020204" pitchFamily="34" charset="0"/>
              <a:buChar char="•"/>
            </a:pPr>
            <a:r>
              <a:rPr lang="ja-JP" altLang="en-US" sz="1400" dirty="0"/>
              <a:t>個人情報保護・相互運用性確保の観点でデータレジストリとして何を選択すべきか（</a:t>
            </a:r>
            <a:r>
              <a:rPr lang="en-US" altLang="ja-JP" sz="1400" dirty="0"/>
              <a:t>RDB</a:t>
            </a:r>
            <a:r>
              <a:rPr lang="ja-JP" altLang="en-US" sz="1400" dirty="0"/>
              <a:t>・</a:t>
            </a:r>
            <a:r>
              <a:rPr lang="en-US" altLang="ja-JP" sz="1400" dirty="0"/>
              <a:t>IPFS</a:t>
            </a:r>
            <a:r>
              <a:rPr lang="ja-JP" altLang="en-US" sz="1400" dirty="0"/>
              <a:t>・ブロックチェーン等）、</a:t>
            </a:r>
            <a:r>
              <a:rPr lang="en-US" altLang="ja-JP" sz="1400" dirty="0"/>
              <a:t>did</a:t>
            </a:r>
            <a:r>
              <a:rPr lang="ja-JP" altLang="en-US" sz="1400" dirty="0"/>
              <a:t>メソッドの選定は引き続き規格の動向を注視する必要がある</a:t>
            </a:r>
            <a:endParaRPr lang="en-US" altLang="ja-JP" sz="1400" dirty="0"/>
          </a:p>
          <a:p>
            <a:pPr>
              <a:spcBef>
                <a:spcPts val="600"/>
              </a:spcBef>
            </a:pPr>
            <a:endParaRPr lang="en-US" altLang="ja-JP" sz="1400" dirty="0"/>
          </a:p>
        </p:txBody>
      </p:sp>
    </p:spTree>
    <p:extLst>
      <p:ext uri="{BB962C8B-B14F-4D97-AF65-F5344CB8AC3E}">
        <p14:creationId xmlns:p14="http://schemas.microsoft.com/office/powerpoint/2010/main" val="9042155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C14CC68-12A0-E4B6-B35E-E14F8FD7A808}"/>
              </a:ext>
            </a:extLst>
          </p:cNvPr>
          <p:cNvSpPr>
            <a:spLocks noGrp="1"/>
          </p:cNvSpPr>
          <p:nvPr>
            <p:ph type="title"/>
          </p:nvPr>
        </p:nvSpPr>
        <p:spPr/>
        <p:txBody>
          <a:bodyPr/>
          <a:lstStyle/>
          <a:p>
            <a:r>
              <a:rPr kumimoji="1" lang="en-US" altLang="ja-JP" dirty="0"/>
              <a:t>6.1. </a:t>
            </a:r>
            <a:r>
              <a:rPr kumimoji="1" lang="ja-JP" altLang="en-US" dirty="0"/>
              <a:t>取組類型整理</a:t>
            </a:r>
          </a:p>
        </p:txBody>
      </p:sp>
      <p:sp>
        <p:nvSpPr>
          <p:cNvPr id="3" name="テキスト プレースホルダー 2">
            <a:extLst>
              <a:ext uri="{FF2B5EF4-FFF2-40B4-BE49-F238E27FC236}">
                <a16:creationId xmlns:a16="http://schemas.microsoft.com/office/drawing/2014/main" id="{E890000E-D57E-3B32-A815-0D83527844BC}"/>
              </a:ext>
            </a:extLst>
          </p:cNvPr>
          <p:cNvSpPr>
            <a:spLocks noGrp="1"/>
          </p:cNvSpPr>
          <p:nvPr>
            <p:ph type="body" sz="quarter" idx="10"/>
          </p:nvPr>
        </p:nvSpPr>
        <p:spPr>
          <a:xfrm>
            <a:off x="273050" y="188913"/>
            <a:ext cx="7848600" cy="161583"/>
          </a:xfrm>
        </p:spPr>
        <p:txBody>
          <a:bodyPr/>
          <a:lstStyle/>
          <a:p>
            <a:r>
              <a:rPr lang="en-US" altLang="ja-JP" sz="1050" dirty="0"/>
              <a:t>6.</a:t>
            </a:r>
            <a:r>
              <a:rPr lang="ja-JP" altLang="en-US" dirty="0"/>
              <a:t> 実証事業</a:t>
            </a:r>
            <a:r>
              <a:rPr lang="en-US" altLang="ja-JP" dirty="0"/>
              <a:t>‐</a:t>
            </a:r>
            <a:r>
              <a:rPr lang="ja-JP" altLang="en-US" dirty="0"/>
              <a:t>ガバナンス・ビジネス普及に向けた取組</a:t>
            </a:r>
            <a:endParaRPr lang="ja-JP" altLang="en-US" sz="1050" dirty="0"/>
          </a:p>
        </p:txBody>
      </p:sp>
      <p:grpSp>
        <p:nvGrpSpPr>
          <p:cNvPr id="11" name="グループ化 10">
            <a:extLst>
              <a:ext uri="{FF2B5EF4-FFF2-40B4-BE49-F238E27FC236}">
                <a16:creationId xmlns:a16="http://schemas.microsoft.com/office/drawing/2014/main" id="{2B130C5D-6E88-B5C4-6E98-F88BADCC7973}"/>
              </a:ext>
            </a:extLst>
          </p:cNvPr>
          <p:cNvGrpSpPr/>
          <p:nvPr/>
        </p:nvGrpSpPr>
        <p:grpSpPr>
          <a:xfrm>
            <a:off x="560388" y="939949"/>
            <a:ext cx="8784134" cy="5708430"/>
            <a:chOff x="560388" y="939949"/>
            <a:chExt cx="8784134" cy="5708430"/>
          </a:xfrm>
        </p:grpSpPr>
        <p:sp>
          <p:nvSpPr>
            <p:cNvPr id="32" name="正方形/長方形 31">
              <a:extLst>
                <a:ext uri="{FF2B5EF4-FFF2-40B4-BE49-F238E27FC236}">
                  <a16:creationId xmlns:a16="http://schemas.microsoft.com/office/drawing/2014/main" id="{3D29CB3E-C50A-0125-AE50-5F807FC523BE}"/>
                </a:ext>
              </a:extLst>
            </p:cNvPr>
            <p:cNvSpPr/>
            <p:nvPr/>
          </p:nvSpPr>
          <p:spPr>
            <a:xfrm>
              <a:off x="3128954" y="1194723"/>
              <a:ext cx="3476847" cy="576000"/>
            </a:xfrm>
            <a:prstGeom prst="rect">
              <a:avLst/>
            </a:prstGeom>
            <a:solidFill>
              <a:schemeClr val="bg1">
                <a:lumMod val="85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200" dirty="0"/>
                <a:t>Trusted Web</a:t>
              </a:r>
              <a:r>
                <a:rPr lang="ja-JP" altLang="en-US" sz="1200" dirty="0"/>
                <a:t>ホワイトペーパー</a:t>
              </a:r>
              <a:endParaRPr kumimoji="1" lang="en-US" altLang="ja-JP" sz="1200" dirty="0"/>
            </a:p>
            <a:p>
              <a:pPr algn="ctr"/>
              <a:endParaRPr lang="en-US" altLang="ja-JP" sz="1200" dirty="0"/>
            </a:p>
            <a:p>
              <a:pPr algn="ctr"/>
              <a:endParaRPr kumimoji="1" lang="ja-JP" altLang="en-US" sz="1200" dirty="0"/>
            </a:p>
          </p:txBody>
        </p:sp>
        <p:sp>
          <p:nvSpPr>
            <p:cNvPr id="14" name="正方形/長方形 13">
              <a:extLst>
                <a:ext uri="{FF2B5EF4-FFF2-40B4-BE49-F238E27FC236}">
                  <a16:creationId xmlns:a16="http://schemas.microsoft.com/office/drawing/2014/main" id="{C3097428-BF91-56D0-328F-25A3DC96A25C}"/>
                </a:ext>
              </a:extLst>
            </p:cNvPr>
            <p:cNvSpPr/>
            <p:nvPr/>
          </p:nvSpPr>
          <p:spPr>
            <a:xfrm>
              <a:off x="3643812" y="939949"/>
              <a:ext cx="2618375" cy="233851"/>
            </a:xfrm>
            <a:prstGeom prst="rect">
              <a:avLst/>
            </a:prstGeom>
            <a:solidFill>
              <a:schemeClr val="bg1">
                <a:lumMod val="75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en-US" altLang="ja-JP" sz="1200" b="1" dirty="0"/>
                <a:t>Trusted Web</a:t>
              </a:r>
              <a:r>
                <a:rPr kumimoji="1" lang="ja-JP" altLang="en-US" sz="1200" b="1" dirty="0"/>
                <a:t>推進協議会</a:t>
              </a:r>
            </a:p>
          </p:txBody>
        </p:sp>
        <p:sp>
          <p:nvSpPr>
            <p:cNvPr id="33" name="四角形: 角を丸くする 32">
              <a:extLst>
                <a:ext uri="{FF2B5EF4-FFF2-40B4-BE49-F238E27FC236}">
                  <a16:creationId xmlns:a16="http://schemas.microsoft.com/office/drawing/2014/main" id="{1009590D-E093-1FB3-FCE0-E33DDBACE257}"/>
                </a:ext>
              </a:extLst>
            </p:cNvPr>
            <p:cNvSpPr/>
            <p:nvPr/>
          </p:nvSpPr>
          <p:spPr>
            <a:xfrm>
              <a:off x="3311196" y="1433520"/>
              <a:ext cx="907554" cy="252000"/>
            </a:xfrm>
            <a:prstGeom prst="roundRect">
              <a:avLst/>
            </a:prstGeom>
            <a:solidFill>
              <a:schemeClr val="bg1">
                <a:lumMod val="95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050" dirty="0"/>
                <a:t>原則</a:t>
              </a:r>
              <a:endParaRPr kumimoji="1" lang="ja-JP" altLang="en-US" sz="1050" dirty="0"/>
            </a:p>
          </p:txBody>
        </p:sp>
        <p:sp>
          <p:nvSpPr>
            <p:cNvPr id="35" name="四角形: 角を丸くする 34">
              <a:extLst>
                <a:ext uri="{FF2B5EF4-FFF2-40B4-BE49-F238E27FC236}">
                  <a16:creationId xmlns:a16="http://schemas.microsoft.com/office/drawing/2014/main" id="{3864B26D-BFE8-2AC5-0544-166A4B0FE238}"/>
                </a:ext>
              </a:extLst>
            </p:cNvPr>
            <p:cNvSpPr/>
            <p:nvPr/>
          </p:nvSpPr>
          <p:spPr>
            <a:xfrm>
              <a:off x="4265139" y="1433520"/>
              <a:ext cx="907554" cy="252000"/>
            </a:xfrm>
            <a:prstGeom prst="roundRect">
              <a:avLst/>
            </a:prstGeom>
            <a:solidFill>
              <a:schemeClr val="bg1">
                <a:lumMod val="95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sz="1050" dirty="0"/>
                <a:t>実装ガイドライン</a:t>
              </a:r>
            </a:p>
          </p:txBody>
        </p:sp>
        <p:sp>
          <p:nvSpPr>
            <p:cNvPr id="36" name="四角形: 角を丸くする 35">
              <a:extLst>
                <a:ext uri="{FF2B5EF4-FFF2-40B4-BE49-F238E27FC236}">
                  <a16:creationId xmlns:a16="http://schemas.microsoft.com/office/drawing/2014/main" id="{51D18E81-FE7E-8733-53C5-3FB1739DC01C}"/>
                </a:ext>
              </a:extLst>
            </p:cNvPr>
            <p:cNvSpPr/>
            <p:nvPr/>
          </p:nvSpPr>
          <p:spPr>
            <a:xfrm>
              <a:off x="5224663" y="1433520"/>
              <a:ext cx="907554" cy="252000"/>
            </a:xfrm>
            <a:prstGeom prst="roundRect">
              <a:avLst/>
            </a:prstGeom>
            <a:solidFill>
              <a:schemeClr val="bg1">
                <a:lumMod val="95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050" dirty="0"/>
                <a:t>ガバナンス</a:t>
              </a:r>
              <a:endParaRPr kumimoji="1" lang="ja-JP" altLang="en-US" sz="1050" dirty="0"/>
            </a:p>
          </p:txBody>
        </p:sp>
        <p:sp>
          <p:nvSpPr>
            <p:cNvPr id="37" name="テキスト ボックス 36">
              <a:extLst>
                <a:ext uri="{FF2B5EF4-FFF2-40B4-BE49-F238E27FC236}">
                  <a16:creationId xmlns:a16="http://schemas.microsoft.com/office/drawing/2014/main" id="{E4D503D3-CEE7-8D16-ACB2-CD69A80A877B}"/>
                </a:ext>
              </a:extLst>
            </p:cNvPr>
            <p:cNvSpPr txBox="1"/>
            <p:nvPr/>
          </p:nvSpPr>
          <p:spPr>
            <a:xfrm>
              <a:off x="6210486" y="1486864"/>
              <a:ext cx="230832" cy="184666"/>
            </a:xfrm>
            <a:prstGeom prst="rect">
              <a:avLst/>
            </a:prstGeom>
            <a:noFill/>
          </p:spPr>
          <p:txBody>
            <a:bodyPr wrap="none" lIns="0" tIns="0" rIns="0" bIns="0" rtlCol="0">
              <a:spAutoFit/>
            </a:bodyPr>
            <a:lstStyle/>
            <a:p>
              <a:r>
                <a:rPr kumimoji="1" lang="ja-JP" altLang="en-US" sz="1200" dirty="0">
                  <a:latin typeface="+mn-ea"/>
                  <a:ea typeface="+mn-ea"/>
                </a:rPr>
                <a:t>・・・</a:t>
              </a:r>
            </a:p>
          </p:txBody>
        </p:sp>
        <p:sp>
          <p:nvSpPr>
            <p:cNvPr id="40" name="正方形/長方形 39">
              <a:extLst>
                <a:ext uri="{FF2B5EF4-FFF2-40B4-BE49-F238E27FC236}">
                  <a16:creationId xmlns:a16="http://schemas.microsoft.com/office/drawing/2014/main" id="{03EB8451-122C-6791-9D42-945C89361C88}"/>
                </a:ext>
              </a:extLst>
            </p:cNvPr>
            <p:cNvSpPr/>
            <p:nvPr/>
          </p:nvSpPr>
          <p:spPr>
            <a:xfrm>
              <a:off x="560388" y="1282145"/>
              <a:ext cx="2194883" cy="2717599"/>
            </a:xfrm>
            <a:prstGeom prst="rect">
              <a:avLst/>
            </a:prstGeom>
            <a:solidFill>
              <a:schemeClr val="accent1">
                <a:lumMod val="20000"/>
                <a:lumOff val="80000"/>
              </a:schemeClr>
            </a:solidFill>
            <a:ln w="1270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t" anchorCtr="0"/>
            <a:lstStyle/>
            <a:p>
              <a:pPr algn="ctr"/>
              <a:r>
                <a:rPr kumimoji="1" lang="ja-JP" altLang="en-US" sz="1400" b="1" dirty="0">
                  <a:solidFill>
                    <a:schemeClr val="accent1"/>
                  </a:solidFill>
                </a:rPr>
                <a:t>ステークホルダ</a:t>
              </a:r>
              <a:endParaRPr kumimoji="1" lang="en-US" altLang="ja-JP" sz="1400" b="1" dirty="0">
                <a:solidFill>
                  <a:schemeClr val="accent1"/>
                </a:solidFill>
              </a:endParaRPr>
            </a:p>
            <a:p>
              <a:pPr algn="ctr"/>
              <a:r>
                <a:rPr lang="en-US" altLang="ja-JP" sz="1400" b="1" dirty="0">
                  <a:solidFill>
                    <a:schemeClr val="accent1"/>
                  </a:solidFill>
                </a:rPr>
                <a:t>(</a:t>
              </a:r>
              <a:r>
                <a:rPr lang="ja-JP" altLang="en-US" sz="1400" b="1" dirty="0">
                  <a:solidFill>
                    <a:schemeClr val="accent1"/>
                  </a:solidFill>
                </a:rPr>
                <a:t>実証コミュニティ</a:t>
              </a:r>
              <a:r>
                <a:rPr lang="en-US" altLang="ja-JP" sz="1400" b="1" dirty="0">
                  <a:solidFill>
                    <a:schemeClr val="accent1"/>
                  </a:solidFill>
                </a:rPr>
                <a:t>)</a:t>
              </a:r>
              <a:endParaRPr kumimoji="1" lang="en-US" altLang="ja-JP" sz="1400" b="1" dirty="0">
                <a:solidFill>
                  <a:schemeClr val="accent1"/>
                </a:solidFill>
              </a:endParaRPr>
            </a:p>
          </p:txBody>
        </p:sp>
        <p:sp>
          <p:nvSpPr>
            <p:cNvPr id="46" name="正方形/長方形 45">
              <a:extLst>
                <a:ext uri="{FF2B5EF4-FFF2-40B4-BE49-F238E27FC236}">
                  <a16:creationId xmlns:a16="http://schemas.microsoft.com/office/drawing/2014/main" id="{71DE8D08-AEB8-8103-13C8-839CAC536C58}"/>
                </a:ext>
              </a:extLst>
            </p:cNvPr>
            <p:cNvSpPr/>
            <p:nvPr/>
          </p:nvSpPr>
          <p:spPr>
            <a:xfrm>
              <a:off x="3148880" y="2277523"/>
              <a:ext cx="3476847" cy="865776"/>
            </a:xfrm>
            <a:prstGeom prst="rect">
              <a:avLst/>
            </a:prstGeom>
            <a:solidFill>
              <a:schemeClr val="accent1"/>
            </a:solidFill>
            <a:ln w="1270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t" anchorCtr="0"/>
            <a:lstStyle/>
            <a:p>
              <a:pPr algn="ctr"/>
              <a:r>
                <a:rPr lang="ja-JP" altLang="en-US" sz="1400" b="1" dirty="0">
                  <a:solidFill>
                    <a:schemeClr val="bg1"/>
                  </a:solidFill>
                </a:rPr>
                <a:t>ガバナンス・</a:t>
              </a:r>
              <a:r>
                <a:rPr kumimoji="1" lang="ja-JP" altLang="en-US" sz="1400" b="1" dirty="0">
                  <a:solidFill>
                    <a:schemeClr val="bg1"/>
                  </a:solidFill>
                </a:rPr>
                <a:t>ルール</a:t>
              </a:r>
            </a:p>
          </p:txBody>
        </p:sp>
        <p:grpSp>
          <p:nvGrpSpPr>
            <p:cNvPr id="68" name="グループ化 67">
              <a:extLst>
                <a:ext uri="{FF2B5EF4-FFF2-40B4-BE49-F238E27FC236}">
                  <a16:creationId xmlns:a16="http://schemas.microsoft.com/office/drawing/2014/main" id="{8CA45242-DD70-BC27-8211-F1481C111552}"/>
                </a:ext>
              </a:extLst>
            </p:cNvPr>
            <p:cNvGrpSpPr/>
            <p:nvPr/>
          </p:nvGrpSpPr>
          <p:grpSpPr>
            <a:xfrm>
              <a:off x="4638255" y="3223311"/>
              <a:ext cx="541181" cy="373995"/>
              <a:chOff x="5970080" y="3033645"/>
              <a:chExt cx="789252" cy="545430"/>
            </a:xfrm>
            <a:solidFill>
              <a:schemeClr val="tx2"/>
            </a:solidFill>
          </p:grpSpPr>
          <p:sp>
            <p:nvSpPr>
              <p:cNvPr id="66" name="矢印: 上カーブ 65">
                <a:extLst>
                  <a:ext uri="{FF2B5EF4-FFF2-40B4-BE49-F238E27FC236}">
                    <a16:creationId xmlns:a16="http://schemas.microsoft.com/office/drawing/2014/main" id="{B35A40C2-AB3C-C31D-5D64-67CB9A23F773}"/>
                  </a:ext>
                </a:extLst>
              </p:cNvPr>
              <p:cNvSpPr/>
              <p:nvPr/>
            </p:nvSpPr>
            <p:spPr>
              <a:xfrm rot="5400000">
                <a:off x="5887453" y="3132313"/>
                <a:ext cx="529389" cy="364136"/>
              </a:xfrm>
              <a:prstGeom prst="curvedUpArrow">
                <a:avLst/>
              </a:prstGeom>
              <a:grpFill/>
              <a:ln w="12700">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endParaRPr kumimoji="1" lang="ja-JP" altLang="en-US" dirty="0">
                  <a:solidFill>
                    <a:schemeClr val="tx1"/>
                  </a:solidFill>
                </a:endParaRPr>
              </a:p>
            </p:txBody>
          </p:sp>
          <p:sp>
            <p:nvSpPr>
              <p:cNvPr id="67" name="矢印: 上カーブ 66">
                <a:extLst>
                  <a:ext uri="{FF2B5EF4-FFF2-40B4-BE49-F238E27FC236}">
                    <a16:creationId xmlns:a16="http://schemas.microsoft.com/office/drawing/2014/main" id="{D93ED4FF-36B1-1F7C-6121-3F08321F35DE}"/>
                  </a:ext>
                </a:extLst>
              </p:cNvPr>
              <p:cNvSpPr/>
              <p:nvPr/>
            </p:nvSpPr>
            <p:spPr>
              <a:xfrm rot="16200000">
                <a:off x="6312569" y="3116272"/>
                <a:ext cx="529389" cy="364136"/>
              </a:xfrm>
              <a:prstGeom prst="curvedUpArrow">
                <a:avLst/>
              </a:prstGeom>
              <a:grpFill/>
              <a:ln w="12700">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endParaRPr kumimoji="1" lang="ja-JP" altLang="en-US" dirty="0">
                  <a:solidFill>
                    <a:schemeClr val="tx1"/>
                  </a:solidFill>
                </a:endParaRPr>
              </a:p>
            </p:txBody>
          </p:sp>
        </p:grpSp>
        <p:sp>
          <p:nvSpPr>
            <p:cNvPr id="78" name="四角形: 角を丸くする 77">
              <a:extLst>
                <a:ext uri="{FF2B5EF4-FFF2-40B4-BE49-F238E27FC236}">
                  <a16:creationId xmlns:a16="http://schemas.microsoft.com/office/drawing/2014/main" id="{D45B0D69-1C45-A72C-C6E0-4C35953C74DC}"/>
                </a:ext>
              </a:extLst>
            </p:cNvPr>
            <p:cNvSpPr/>
            <p:nvPr/>
          </p:nvSpPr>
          <p:spPr>
            <a:xfrm>
              <a:off x="3303175" y="2869649"/>
              <a:ext cx="907554" cy="252000"/>
            </a:xfrm>
            <a:prstGeom prst="roundRect">
              <a:avLst/>
            </a:prstGeom>
            <a:solidFill>
              <a:schemeClr val="accent1">
                <a:lumMod val="20000"/>
                <a:lumOff val="80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sz="1050" dirty="0"/>
                <a:t>データ</a:t>
              </a:r>
              <a:r>
                <a:rPr lang="ja-JP" altLang="en-US" sz="1050" dirty="0"/>
                <a:t>モデル</a:t>
              </a:r>
              <a:endParaRPr kumimoji="1" lang="ja-JP" altLang="en-US" sz="1050" dirty="0"/>
            </a:p>
          </p:txBody>
        </p:sp>
        <p:sp>
          <p:nvSpPr>
            <p:cNvPr id="79" name="正方形/長方形 78">
              <a:extLst>
                <a:ext uri="{FF2B5EF4-FFF2-40B4-BE49-F238E27FC236}">
                  <a16:creationId xmlns:a16="http://schemas.microsoft.com/office/drawing/2014/main" id="{C73B9916-1664-7C67-E17F-E58EBA8B8B6A}"/>
                </a:ext>
              </a:extLst>
            </p:cNvPr>
            <p:cNvSpPr/>
            <p:nvPr/>
          </p:nvSpPr>
          <p:spPr>
            <a:xfrm>
              <a:off x="3161177" y="3654282"/>
              <a:ext cx="3476847" cy="345462"/>
            </a:xfrm>
            <a:prstGeom prst="rect">
              <a:avLst/>
            </a:prstGeom>
            <a:solidFill>
              <a:schemeClr val="bg1">
                <a:lumMod val="85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200" dirty="0"/>
                <a:t>構築されたサービス・システム</a:t>
              </a:r>
              <a:endParaRPr lang="en-US" altLang="ja-JP" sz="1200" dirty="0"/>
            </a:p>
            <a:p>
              <a:pPr algn="ctr"/>
              <a:r>
                <a:rPr lang="ja-JP" altLang="en-US" sz="1200" dirty="0"/>
                <a:t>（プロトタイプシステム企画・開発）</a:t>
              </a:r>
              <a:endParaRPr lang="en-US" altLang="ja-JP" sz="1200" dirty="0"/>
            </a:p>
          </p:txBody>
        </p:sp>
        <p:sp>
          <p:nvSpPr>
            <p:cNvPr id="84" name="四角形: 角を丸くする 83">
              <a:extLst>
                <a:ext uri="{FF2B5EF4-FFF2-40B4-BE49-F238E27FC236}">
                  <a16:creationId xmlns:a16="http://schemas.microsoft.com/office/drawing/2014/main" id="{8606D035-71DA-C897-9CE9-04D8677A6E8E}"/>
                </a:ext>
              </a:extLst>
            </p:cNvPr>
            <p:cNvSpPr/>
            <p:nvPr/>
          </p:nvSpPr>
          <p:spPr>
            <a:xfrm>
              <a:off x="5210919" y="2869649"/>
              <a:ext cx="907554" cy="252000"/>
            </a:xfrm>
            <a:prstGeom prst="roundRect">
              <a:avLst/>
            </a:prstGeom>
            <a:solidFill>
              <a:schemeClr val="accent1">
                <a:lumMod val="20000"/>
                <a:lumOff val="80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050" dirty="0"/>
                <a:t>相互運用性</a:t>
              </a:r>
              <a:endParaRPr kumimoji="1" lang="ja-JP" altLang="en-US" sz="1050" dirty="0"/>
            </a:p>
          </p:txBody>
        </p:sp>
        <p:sp>
          <p:nvSpPr>
            <p:cNvPr id="85" name="四角形: 角を丸くする 84">
              <a:extLst>
                <a:ext uri="{FF2B5EF4-FFF2-40B4-BE49-F238E27FC236}">
                  <a16:creationId xmlns:a16="http://schemas.microsoft.com/office/drawing/2014/main" id="{6870F667-9855-1F39-6885-06B78FA42152}"/>
                </a:ext>
              </a:extLst>
            </p:cNvPr>
            <p:cNvSpPr/>
            <p:nvPr/>
          </p:nvSpPr>
          <p:spPr>
            <a:xfrm>
              <a:off x="4265139" y="2869649"/>
              <a:ext cx="907554" cy="252000"/>
            </a:xfrm>
            <a:prstGeom prst="roundRect">
              <a:avLst/>
            </a:prstGeom>
            <a:solidFill>
              <a:schemeClr val="accent1">
                <a:lumMod val="20000"/>
                <a:lumOff val="80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sz="1050" dirty="0"/>
                <a:t>ステークホルダ</a:t>
              </a:r>
              <a:endParaRPr kumimoji="1" lang="en-US" altLang="ja-JP" sz="1050" dirty="0"/>
            </a:p>
            <a:p>
              <a:pPr algn="ctr"/>
              <a:r>
                <a:rPr kumimoji="1" lang="ja-JP" altLang="en-US" sz="1050" dirty="0"/>
                <a:t>役割・責務</a:t>
              </a:r>
            </a:p>
          </p:txBody>
        </p:sp>
        <p:sp>
          <p:nvSpPr>
            <p:cNvPr id="86" name="テキスト ボックス 85">
              <a:extLst>
                <a:ext uri="{FF2B5EF4-FFF2-40B4-BE49-F238E27FC236}">
                  <a16:creationId xmlns:a16="http://schemas.microsoft.com/office/drawing/2014/main" id="{A8F1E8DE-BBCE-5AE2-78CF-88EF767725B3}"/>
                </a:ext>
              </a:extLst>
            </p:cNvPr>
            <p:cNvSpPr txBox="1"/>
            <p:nvPr/>
          </p:nvSpPr>
          <p:spPr>
            <a:xfrm>
              <a:off x="6202465" y="2774980"/>
              <a:ext cx="230832" cy="184666"/>
            </a:xfrm>
            <a:prstGeom prst="rect">
              <a:avLst/>
            </a:prstGeom>
            <a:noFill/>
          </p:spPr>
          <p:txBody>
            <a:bodyPr wrap="none" lIns="0" tIns="0" rIns="0" bIns="0" rtlCol="0">
              <a:spAutoFit/>
            </a:bodyPr>
            <a:lstStyle/>
            <a:p>
              <a:r>
                <a:rPr kumimoji="1" lang="ja-JP" altLang="en-US" sz="1200" dirty="0">
                  <a:solidFill>
                    <a:schemeClr val="bg1"/>
                  </a:solidFill>
                  <a:latin typeface="+mn-ea"/>
                  <a:ea typeface="+mn-ea"/>
                </a:rPr>
                <a:t>・・・</a:t>
              </a:r>
            </a:p>
          </p:txBody>
        </p:sp>
        <p:sp>
          <p:nvSpPr>
            <p:cNvPr id="87" name="正方形/長方形 86">
              <a:extLst>
                <a:ext uri="{FF2B5EF4-FFF2-40B4-BE49-F238E27FC236}">
                  <a16:creationId xmlns:a16="http://schemas.microsoft.com/office/drawing/2014/main" id="{74FD87BF-7020-8B82-CFD5-198ADB17D80F}"/>
                </a:ext>
              </a:extLst>
            </p:cNvPr>
            <p:cNvSpPr/>
            <p:nvPr/>
          </p:nvSpPr>
          <p:spPr>
            <a:xfrm>
              <a:off x="685218" y="2638789"/>
              <a:ext cx="1980624" cy="535543"/>
            </a:xfrm>
            <a:prstGeom prst="rect">
              <a:avLst/>
            </a:prstGeom>
            <a:solidFill>
              <a:schemeClr val="bg1">
                <a:lumMod val="75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sz="1200" b="1" dirty="0"/>
                <a:t>エンドユーザ</a:t>
              </a:r>
              <a:endParaRPr kumimoji="1" lang="en-US" altLang="ja-JP" sz="1200" b="1" dirty="0"/>
            </a:p>
            <a:p>
              <a:pPr algn="ctr"/>
              <a:endParaRPr kumimoji="1" lang="ja-JP" altLang="en-US" sz="1200" b="1" dirty="0"/>
            </a:p>
          </p:txBody>
        </p:sp>
        <p:sp>
          <p:nvSpPr>
            <p:cNvPr id="88" name="正方形/長方形 87">
              <a:extLst>
                <a:ext uri="{FF2B5EF4-FFF2-40B4-BE49-F238E27FC236}">
                  <a16:creationId xmlns:a16="http://schemas.microsoft.com/office/drawing/2014/main" id="{5ED38D3A-4EAE-1DCE-630D-94B7F1CC02D8}"/>
                </a:ext>
              </a:extLst>
            </p:cNvPr>
            <p:cNvSpPr/>
            <p:nvPr/>
          </p:nvSpPr>
          <p:spPr>
            <a:xfrm>
              <a:off x="675589" y="1976197"/>
              <a:ext cx="1980624" cy="484820"/>
            </a:xfrm>
            <a:prstGeom prst="rect">
              <a:avLst/>
            </a:prstGeom>
            <a:solidFill>
              <a:schemeClr val="bg1">
                <a:lumMod val="75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200" b="1" dirty="0"/>
                <a:t>Trusted Web</a:t>
              </a:r>
            </a:p>
            <a:p>
              <a:pPr algn="ctr"/>
              <a:r>
                <a:rPr lang="ja-JP" altLang="en-US" sz="1200" b="1" dirty="0"/>
                <a:t>ユースケース</a:t>
              </a:r>
              <a:r>
                <a:rPr kumimoji="1" lang="ja-JP" altLang="en-US" sz="1200" b="1" dirty="0"/>
                <a:t>事業者</a:t>
              </a:r>
            </a:p>
          </p:txBody>
        </p:sp>
        <p:grpSp>
          <p:nvGrpSpPr>
            <p:cNvPr id="74" name="グループ化 73">
              <a:extLst>
                <a:ext uri="{FF2B5EF4-FFF2-40B4-BE49-F238E27FC236}">
                  <a16:creationId xmlns:a16="http://schemas.microsoft.com/office/drawing/2014/main" id="{262873FD-836D-954D-0564-53134918F84B}"/>
                </a:ext>
              </a:extLst>
            </p:cNvPr>
            <p:cNvGrpSpPr/>
            <p:nvPr/>
          </p:nvGrpSpPr>
          <p:grpSpPr>
            <a:xfrm>
              <a:off x="725194" y="2931177"/>
              <a:ext cx="1903706" cy="201378"/>
              <a:chOff x="1743556" y="6117939"/>
              <a:chExt cx="2903604" cy="307777"/>
            </a:xfrm>
            <a:solidFill>
              <a:schemeClr val="tx2"/>
            </a:solidFill>
          </p:grpSpPr>
          <p:sp>
            <p:nvSpPr>
              <p:cNvPr id="70" name="正方形/長方形 69">
                <a:extLst>
                  <a:ext uri="{FF2B5EF4-FFF2-40B4-BE49-F238E27FC236}">
                    <a16:creationId xmlns:a16="http://schemas.microsoft.com/office/drawing/2014/main" id="{99106123-8493-F6A6-CD42-FA1FE3C2F818}"/>
                  </a:ext>
                </a:extLst>
              </p:cNvPr>
              <p:cNvSpPr/>
              <p:nvPr/>
            </p:nvSpPr>
            <p:spPr>
              <a:xfrm>
                <a:off x="1743556" y="6117939"/>
                <a:ext cx="872406" cy="307777"/>
              </a:xfrm>
              <a:prstGeom prst="rect">
                <a:avLst/>
              </a:prstGeom>
              <a:solidFill>
                <a:schemeClr val="bg1">
                  <a:lumMod val="95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050" b="1" dirty="0">
                    <a:solidFill>
                      <a:schemeClr val="tx2"/>
                    </a:solidFill>
                  </a:rPr>
                  <a:t>発行者</a:t>
                </a:r>
              </a:p>
            </p:txBody>
          </p:sp>
          <p:sp>
            <p:nvSpPr>
              <p:cNvPr id="71" name="正方形/長方形 70">
                <a:extLst>
                  <a:ext uri="{FF2B5EF4-FFF2-40B4-BE49-F238E27FC236}">
                    <a16:creationId xmlns:a16="http://schemas.microsoft.com/office/drawing/2014/main" id="{F89E2087-8630-DEF0-3E64-EFB1B0F6EF88}"/>
                  </a:ext>
                </a:extLst>
              </p:cNvPr>
              <p:cNvSpPr/>
              <p:nvPr/>
            </p:nvSpPr>
            <p:spPr>
              <a:xfrm>
                <a:off x="2759155" y="6117939"/>
                <a:ext cx="872406" cy="307777"/>
              </a:xfrm>
              <a:prstGeom prst="rect">
                <a:avLst/>
              </a:prstGeom>
              <a:solidFill>
                <a:schemeClr val="bg1">
                  <a:lumMod val="95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050" b="1" dirty="0">
                    <a:solidFill>
                      <a:schemeClr val="tx2"/>
                    </a:solidFill>
                  </a:rPr>
                  <a:t>保有者</a:t>
                </a:r>
              </a:p>
            </p:txBody>
          </p:sp>
          <p:sp>
            <p:nvSpPr>
              <p:cNvPr id="72" name="正方形/長方形 71">
                <a:extLst>
                  <a:ext uri="{FF2B5EF4-FFF2-40B4-BE49-F238E27FC236}">
                    <a16:creationId xmlns:a16="http://schemas.microsoft.com/office/drawing/2014/main" id="{A463FDC1-F319-69A8-B283-B7AC970F7549}"/>
                  </a:ext>
                </a:extLst>
              </p:cNvPr>
              <p:cNvSpPr/>
              <p:nvPr/>
            </p:nvSpPr>
            <p:spPr>
              <a:xfrm>
                <a:off x="3774754" y="6117939"/>
                <a:ext cx="872406" cy="307777"/>
              </a:xfrm>
              <a:prstGeom prst="rect">
                <a:avLst/>
              </a:prstGeom>
              <a:solidFill>
                <a:schemeClr val="bg1">
                  <a:lumMod val="95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050" b="1" dirty="0">
                    <a:solidFill>
                      <a:schemeClr val="tx2"/>
                    </a:solidFill>
                  </a:rPr>
                  <a:t>検証者</a:t>
                </a:r>
              </a:p>
            </p:txBody>
          </p:sp>
        </p:grpSp>
        <p:sp>
          <p:nvSpPr>
            <p:cNvPr id="116" name="矢印: 下 115">
              <a:extLst>
                <a:ext uri="{FF2B5EF4-FFF2-40B4-BE49-F238E27FC236}">
                  <a16:creationId xmlns:a16="http://schemas.microsoft.com/office/drawing/2014/main" id="{D943C02B-E2EC-679C-9F80-E0931D9389B0}"/>
                </a:ext>
              </a:extLst>
            </p:cNvPr>
            <p:cNvSpPr/>
            <p:nvPr/>
          </p:nvSpPr>
          <p:spPr>
            <a:xfrm rot="5400000">
              <a:off x="6514648" y="2543263"/>
              <a:ext cx="541181" cy="360000"/>
            </a:xfrm>
            <a:prstGeom prst="downArrow">
              <a:avLst/>
            </a:prstGeom>
            <a:solidFill>
              <a:schemeClr val="accent1">
                <a:lumMod val="20000"/>
                <a:lumOff val="80000"/>
              </a:schemeClr>
            </a:solidFill>
            <a:ln w="1270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vert="vert270" wrap="none" rtlCol="0" anchor="ctr"/>
            <a:lstStyle/>
            <a:p>
              <a:pPr algn="ctr"/>
              <a:r>
                <a:rPr lang="ja-JP" altLang="en-US" sz="1400" b="1" dirty="0">
                  <a:solidFill>
                    <a:schemeClr val="accent1"/>
                  </a:solidFill>
                </a:rPr>
                <a:t>②</a:t>
              </a:r>
            </a:p>
          </p:txBody>
        </p:sp>
        <p:sp>
          <p:nvSpPr>
            <p:cNvPr id="117" name="矢印: 下 116">
              <a:extLst>
                <a:ext uri="{FF2B5EF4-FFF2-40B4-BE49-F238E27FC236}">
                  <a16:creationId xmlns:a16="http://schemas.microsoft.com/office/drawing/2014/main" id="{AF05A53D-B870-5BA8-F2D3-63DE993B5591}"/>
                </a:ext>
              </a:extLst>
            </p:cNvPr>
            <p:cNvSpPr/>
            <p:nvPr/>
          </p:nvSpPr>
          <p:spPr>
            <a:xfrm rot="16200000">
              <a:off x="2733881" y="2566122"/>
              <a:ext cx="541181" cy="360000"/>
            </a:xfrm>
            <a:prstGeom prst="downArrow">
              <a:avLst/>
            </a:prstGeom>
            <a:solidFill>
              <a:schemeClr val="accent1">
                <a:lumMod val="20000"/>
                <a:lumOff val="80000"/>
              </a:schemeClr>
            </a:solidFill>
            <a:ln w="1270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vert="vert" wrap="none" rtlCol="0" anchor="ctr"/>
            <a:lstStyle/>
            <a:p>
              <a:pPr algn="ctr"/>
              <a:r>
                <a:rPr lang="ja-JP" altLang="en-US" sz="1400" b="1" dirty="0">
                  <a:solidFill>
                    <a:schemeClr val="accent1"/>
                  </a:solidFill>
                </a:rPr>
                <a:t>①</a:t>
              </a:r>
            </a:p>
          </p:txBody>
        </p:sp>
        <p:grpSp>
          <p:nvGrpSpPr>
            <p:cNvPr id="118" name="グループ化 117">
              <a:extLst>
                <a:ext uri="{FF2B5EF4-FFF2-40B4-BE49-F238E27FC236}">
                  <a16:creationId xmlns:a16="http://schemas.microsoft.com/office/drawing/2014/main" id="{3D16A4D9-BF7C-2BFC-5BC8-6F0F3803B8C6}"/>
                </a:ext>
              </a:extLst>
            </p:cNvPr>
            <p:cNvGrpSpPr/>
            <p:nvPr/>
          </p:nvGrpSpPr>
          <p:grpSpPr>
            <a:xfrm>
              <a:off x="4638255" y="1841373"/>
              <a:ext cx="541181" cy="373995"/>
              <a:chOff x="5970080" y="3033645"/>
              <a:chExt cx="789252" cy="545430"/>
            </a:xfrm>
            <a:solidFill>
              <a:schemeClr val="tx2"/>
            </a:solidFill>
          </p:grpSpPr>
          <p:sp>
            <p:nvSpPr>
              <p:cNvPr id="119" name="矢印: 上カーブ 118">
                <a:extLst>
                  <a:ext uri="{FF2B5EF4-FFF2-40B4-BE49-F238E27FC236}">
                    <a16:creationId xmlns:a16="http://schemas.microsoft.com/office/drawing/2014/main" id="{B705ECF5-8505-F350-D00C-0A0719DE8550}"/>
                  </a:ext>
                </a:extLst>
              </p:cNvPr>
              <p:cNvSpPr/>
              <p:nvPr/>
            </p:nvSpPr>
            <p:spPr>
              <a:xfrm rot="5400000">
                <a:off x="5887453" y="3132313"/>
                <a:ext cx="529389" cy="364136"/>
              </a:xfrm>
              <a:prstGeom prst="curvedUpArrow">
                <a:avLst/>
              </a:prstGeom>
              <a:grpFill/>
              <a:ln w="12700">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endParaRPr kumimoji="1" lang="ja-JP" altLang="en-US" dirty="0">
                  <a:solidFill>
                    <a:schemeClr val="tx1"/>
                  </a:solidFill>
                </a:endParaRPr>
              </a:p>
            </p:txBody>
          </p:sp>
          <p:sp>
            <p:nvSpPr>
              <p:cNvPr id="120" name="矢印: 上カーブ 119">
                <a:extLst>
                  <a:ext uri="{FF2B5EF4-FFF2-40B4-BE49-F238E27FC236}">
                    <a16:creationId xmlns:a16="http://schemas.microsoft.com/office/drawing/2014/main" id="{EDA369B5-A503-9194-A8AB-4C574DE42856}"/>
                  </a:ext>
                </a:extLst>
              </p:cNvPr>
              <p:cNvSpPr/>
              <p:nvPr/>
            </p:nvSpPr>
            <p:spPr>
              <a:xfrm rot="16200000">
                <a:off x="6312569" y="3116272"/>
                <a:ext cx="529389" cy="364136"/>
              </a:xfrm>
              <a:prstGeom prst="curvedUpArrow">
                <a:avLst/>
              </a:prstGeom>
              <a:grpFill/>
              <a:ln w="12700">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endParaRPr kumimoji="1" lang="ja-JP" altLang="en-US" dirty="0">
                  <a:solidFill>
                    <a:schemeClr val="tx1"/>
                  </a:solidFill>
                </a:endParaRPr>
              </a:p>
            </p:txBody>
          </p:sp>
        </p:grpSp>
        <p:sp>
          <p:nvSpPr>
            <p:cNvPr id="138" name="正方形/長方形 137">
              <a:extLst>
                <a:ext uri="{FF2B5EF4-FFF2-40B4-BE49-F238E27FC236}">
                  <a16:creationId xmlns:a16="http://schemas.microsoft.com/office/drawing/2014/main" id="{FE4C730D-420D-26FA-C23A-6CB2181D0469}"/>
                </a:ext>
              </a:extLst>
            </p:cNvPr>
            <p:cNvSpPr/>
            <p:nvPr/>
          </p:nvSpPr>
          <p:spPr>
            <a:xfrm>
              <a:off x="2454243" y="4300214"/>
              <a:ext cx="3677974" cy="753353"/>
            </a:xfrm>
            <a:prstGeom prst="rect">
              <a:avLst/>
            </a:prstGeom>
            <a:noFill/>
            <a:ln w="1270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marL="182563" indent="-182563">
                <a:buFont typeface="Arial" panose="020B0604020202020204" pitchFamily="34" charset="0"/>
                <a:buChar char="•"/>
              </a:pPr>
              <a:r>
                <a:rPr lang="ja-JP" altLang="en-US" sz="1200" dirty="0"/>
                <a:t>トラストフレームワークの策定</a:t>
              </a:r>
              <a:br>
                <a:rPr lang="en-US" altLang="ja-JP" sz="1200" dirty="0"/>
              </a:br>
              <a:r>
                <a:rPr lang="en-US" altLang="ja-JP" sz="1200" dirty="0"/>
                <a:t>(</a:t>
              </a:r>
              <a:r>
                <a:rPr lang="ja-JP" altLang="en-US" sz="1200" dirty="0"/>
                <a:t>ステークホルダ別役割・責務の整理</a:t>
              </a:r>
              <a:r>
                <a:rPr lang="en-US" altLang="ja-JP" sz="1200" dirty="0"/>
                <a:t>)</a:t>
              </a:r>
            </a:p>
            <a:p>
              <a:pPr marL="182563" indent="-182563">
                <a:buFont typeface="Arial" panose="020B0604020202020204" pitchFamily="34" charset="0"/>
                <a:buChar char="•"/>
              </a:pPr>
              <a:r>
                <a:rPr lang="ja-JP" altLang="en-US" sz="1200" dirty="0"/>
                <a:t>やり取りするデータモデルの標準化</a:t>
              </a:r>
              <a:endParaRPr lang="en-US" altLang="ja-JP" sz="1200" dirty="0"/>
            </a:p>
            <a:p>
              <a:pPr marL="182563" indent="-182563">
                <a:buFont typeface="Arial" panose="020B0604020202020204" pitchFamily="34" charset="0"/>
                <a:buChar char="•"/>
              </a:pPr>
              <a:r>
                <a:rPr lang="ja-JP" altLang="en-US" sz="1200" dirty="0"/>
                <a:t>ウォレット等相互運用性テスト・ルール策定</a:t>
              </a:r>
            </a:p>
          </p:txBody>
        </p:sp>
        <p:sp>
          <p:nvSpPr>
            <p:cNvPr id="139" name="正方形/長方形 138">
              <a:extLst>
                <a:ext uri="{FF2B5EF4-FFF2-40B4-BE49-F238E27FC236}">
                  <a16:creationId xmlns:a16="http://schemas.microsoft.com/office/drawing/2014/main" id="{D3D0E248-A386-EF8B-AF28-11C373CFBF9A}"/>
                </a:ext>
              </a:extLst>
            </p:cNvPr>
            <p:cNvSpPr/>
            <p:nvPr/>
          </p:nvSpPr>
          <p:spPr>
            <a:xfrm>
              <a:off x="873491" y="5127367"/>
              <a:ext cx="1518385" cy="684000"/>
            </a:xfrm>
            <a:prstGeom prst="rect">
              <a:avLst/>
            </a:prstGeom>
            <a:solidFill>
              <a:schemeClr val="accent1">
                <a:lumMod val="20000"/>
                <a:lumOff val="80000"/>
              </a:schemeClr>
            </a:solidFill>
            <a:ln w="1270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rtlCol="0" anchor="ctr"/>
            <a:lstStyle/>
            <a:p>
              <a:pPr algn="ctr"/>
              <a:r>
                <a:rPr lang="ja-JP" altLang="en-US" sz="1400" b="1" dirty="0">
                  <a:solidFill>
                    <a:schemeClr val="accent1"/>
                  </a:solidFill>
                </a:rPr>
                <a:t>①ステークホルダ内検証・協議</a:t>
              </a:r>
              <a:endParaRPr lang="en-US" altLang="ja-JP" sz="1400" b="1" dirty="0">
                <a:solidFill>
                  <a:schemeClr val="accent1"/>
                </a:solidFill>
              </a:endParaRPr>
            </a:p>
          </p:txBody>
        </p:sp>
        <p:sp>
          <p:nvSpPr>
            <p:cNvPr id="140" name="正方形/長方形 139">
              <a:extLst>
                <a:ext uri="{FF2B5EF4-FFF2-40B4-BE49-F238E27FC236}">
                  <a16:creationId xmlns:a16="http://schemas.microsoft.com/office/drawing/2014/main" id="{87C193E5-5B0B-4435-74B9-DDC238A4A266}"/>
                </a:ext>
              </a:extLst>
            </p:cNvPr>
            <p:cNvSpPr/>
            <p:nvPr/>
          </p:nvSpPr>
          <p:spPr>
            <a:xfrm>
              <a:off x="560388" y="4300214"/>
              <a:ext cx="1831488" cy="750429"/>
            </a:xfrm>
            <a:prstGeom prst="rect">
              <a:avLst/>
            </a:prstGeom>
            <a:solidFill>
              <a:schemeClr val="accent1"/>
            </a:solidFill>
            <a:ln w="1270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400" b="1" dirty="0">
                  <a:solidFill>
                    <a:schemeClr val="bg1"/>
                  </a:solidFill>
                </a:rPr>
                <a:t>ガバナンスルール策定</a:t>
              </a:r>
            </a:p>
          </p:txBody>
        </p:sp>
        <p:sp>
          <p:nvSpPr>
            <p:cNvPr id="141" name="正方形/長方形 140">
              <a:extLst>
                <a:ext uri="{FF2B5EF4-FFF2-40B4-BE49-F238E27FC236}">
                  <a16:creationId xmlns:a16="http://schemas.microsoft.com/office/drawing/2014/main" id="{0A839834-AA58-8E74-4DA7-95E4CE29031D}"/>
                </a:ext>
              </a:extLst>
            </p:cNvPr>
            <p:cNvSpPr/>
            <p:nvPr/>
          </p:nvSpPr>
          <p:spPr>
            <a:xfrm>
              <a:off x="2454244" y="5907991"/>
              <a:ext cx="3668071" cy="740388"/>
            </a:xfrm>
            <a:prstGeom prst="rect">
              <a:avLst/>
            </a:prstGeom>
            <a:noFill/>
            <a:ln w="1270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marL="182563" indent="-182563">
                <a:buFont typeface="Arial" panose="020B0604020202020204" pitchFamily="34" charset="0"/>
                <a:buChar char="•"/>
              </a:pPr>
              <a:r>
                <a:rPr lang="ja-JP" altLang="en-US" sz="1200" dirty="0"/>
                <a:t>海外・国内規制と規制当局調査</a:t>
              </a:r>
              <a:endParaRPr lang="en-US" altLang="ja-JP" sz="1200" dirty="0"/>
            </a:p>
            <a:p>
              <a:pPr marL="182563" indent="-182563">
                <a:buFont typeface="Arial" panose="020B0604020202020204" pitchFamily="34" charset="0"/>
                <a:buChar char="•"/>
              </a:pPr>
              <a:r>
                <a:rPr lang="ja-JP" altLang="en-US" sz="1200" dirty="0"/>
                <a:t>規格団体・規格調査</a:t>
              </a:r>
              <a:endParaRPr lang="en-US" altLang="ja-JP" sz="1200" dirty="0"/>
            </a:p>
            <a:p>
              <a:pPr marL="182563" indent="-182563">
                <a:buFont typeface="Arial" panose="020B0604020202020204" pitchFamily="34" charset="0"/>
                <a:buChar char="•"/>
              </a:pPr>
              <a:r>
                <a:rPr lang="ja-JP" altLang="en-US" sz="1200" dirty="0"/>
                <a:t>デジタルアイデンティティに関るトラストフレームワーク調査</a:t>
              </a:r>
              <a:endParaRPr lang="en-US" altLang="ja-JP" sz="1200" dirty="0"/>
            </a:p>
            <a:p>
              <a:pPr marL="182563" indent="-182563">
                <a:buFont typeface="Arial" panose="020B0604020202020204" pitchFamily="34" charset="0"/>
                <a:buChar char="•"/>
              </a:pPr>
              <a:r>
                <a:rPr lang="ja-JP" altLang="en-US" sz="1200" dirty="0"/>
                <a:t>先行サービスのビジネスモデル・規約調査</a:t>
              </a:r>
              <a:endParaRPr lang="en-US" altLang="ja-JP" sz="1200" dirty="0"/>
            </a:p>
          </p:txBody>
        </p:sp>
        <p:sp>
          <p:nvSpPr>
            <p:cNvPr id="142" name="正方形/長方形 141">
              <a:extLst>
                <a:ext uri="{FF2B5EF4-FFF2-40B4-BE49-F238E27FC236}">
                  <a16:creationId xmlns:a16="http://schemas.microsoft.com/office/drawing/2014/main" id="{A3AC4147-C652-25BE-A5A1-C4A8EC333EEA}"/>
                </a:ext>
              </a:extLst>
            </p:cNvPr>
            <p:cNvSpPr/>
            <p:nvPr/>
          </p:nvSpPr>
          <p:spPr>
            <a:xfrm>
              <a:off x="2447489" y="5150940"/>
              <a:ext cx="3682162" cy="684000"/>
            </a:xfrm>
            <a:prstGeom prst="rect">
              <a:avLst/>
            </a:prstGeom>
            <a:noFill/>
            <a:ln w="1270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marL="182563" indent="-182563">
                <a:buFont typeface="Arial" panose="020B0604020202020204" pitchFamily="34" charset="0"/>
                <a:buChar char="•"/>
              </a:pPr>
              <a:r>
                <a:rPr lang="ja-JP" altLang="en-US" sz="1200" dirty="0"/>
                <a:t>ビジネスモデル・</a:t>
              </a:r>
              <a:r>
                <a:rPr lang="en-US" altLang="ja-JP" sz="1200" dirty="0"/>
                <a:t>UI/UX</a:t>
              </a:r>
              <a:r>
                <a:rPr lang="ja-JP" altLang="en-US" sz="1200" dirty="0"/>
                <a:t>・業務適合性検証</a:t>
              </a:r>
              <a:endParaRPr lang="en-US" altLang="ja-JP" sz="1200" dirty="0"/>
            </a:p>
            <a:p>
              <a:pPr marL="182563" indent="-182563">
                <a:buFont typeface="Arial" panose="020B0604020202020204" pitchFamily="34" charset="0"/>
                <a:buChar char="•"/>
              </a:pPr>
              <a:r>
                <a:rPr lang="ja-JP" altLang="en-US" sz="1200" dirty="0"/>
                <a:t>新規業界団体・コミュニティの設立、ポリシー策定</a:t>
              </a:r>
              <a:endParaRPr lang="en-US" altLang="ja-JP" sz="1200" dirty="0"/>
            </a:p>
            <a:p>
              <a:pPr marL="182563" indent="-182563">
                <a:buFont typeface="Arial" panose="020B0604020202020204" pitchFamily="34" charset="0"/>
                <a:buChar char="•"/>
              </a:pPr>
              <a:r>
                <a:rPr lang="ja-JP" altLang="en-US" sz="1200" dirty="0"/>
                <a:t>既存団体のシステム運用参画に向けた交渉</a:t>
              </a:r>
              <a:endParaRPr lang="en-US" altLang="ja-JP" sz="1200" dirty="0"/>
            </a:p>
            <a:p>
              <a:pPr marL="182563" indent="-182563">
                <a:buFont typeface="Arial" panose="020B0604020202020204" pitchFamily="34" charset="0"/>
                <a:buChar char="•"/>
              </a:pPr>
              <a:r>
                <a:rPr lang="ja-JP" altLang="en-US" sz="1200" dirty="0"/>
                <a:t>規格団体・技術実装団体へ発信・ルール整備の討議</a:t>
              </a:r>
              <a:endParaRPr lang="en-US" altLang="ja-JP" sz="1200" dirty="0"/>
            </a:p>
          </p:txBody>
        </p:sp>
        <p:sp>
          <p:nvSpPr>
            <p:cNvPr id="143" name="正方形/長方形 142">
              <a:extLst>
                <a:ext uri="{FF2B5EF4-FFF2-40B4-BE49-F238E27FC236}">
                  <a16:creationId xmlns:a16="http://schemas.microsoft.com/office/drawing/2014/main" id="{385901EB-C1FC-5A9F-5E6F-A8E44AC0BA19}"/>
                </a:ext>
              </a:extLst>
            </p:cNvPr>
            <p:cNvSpPr/>
            <p:nvPr/>
          </p:nvSpPr>
          <p:spPr>
            <a:xfrm>
              <a:off x="873491" y="5893506"/>
              <a:ext cx="1518385" cy="684000"/>
            </a:xfrm>
            <a:prstGeom prst="rect">
              <a:avLst/>
            </a:prstGeom>
            <a:solidFill>
              <a:schemeClr val="accent1">
                <a:lumMod val="20000"/>
                <a:lumOff val="80000"/>
              </a:schemeClr>
            </a:solidFill>
            <a:ln w="1270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rtlCol="0" anchor="ctr"/>
            <a:lstStyle/>
            <a:p>
              <a:pPr algn="ctr"/>
              <a:r>
                <a:rPr lang="ja-JP" altLang="en-US" sz="1400" b="1" dirty="0">
                  <a:solidFill>
                    <a:schemeClr val="accent1"/>
                  </a:solidFill>
                </a:rPr>
                <a:t>②ベンチマーク</a:t>
              </a:r>
              <a:endParaRPr lang="en-US" altLang="ja-JP" sz="1400" b="1" dirty="0">
                <a:solidFill>
                  <a:schemeClr val="accent1"/>
                </a:solidFill>
              </a:endParaRPr>
            </a:p>
            <a:p>
              <a:pPr algn="ctr"/>
              <a:r>
                <a:rPr lang="ja-JP" altLang="en-US" sz="1400" b="1" dirty="0">
                  <a:solidFill>
                    <a:schemeClr val="accent1"/>
                  </a:solidFill>
                </a:rPr>
                <a:t>調査・分析</a:t>
              </a:r>
              <a:endParaRPr lang="en-US" altLang="ja-JP" sz="1400" b="1" dirty="0">
                <a:solidFill>
                  <a:schemeClr val="accent1"/>
                </a:solidFill>
              </a:endParaRPr>
            </a:p>
          </p:txBody>
        </p:sp>
        <p:sp>
          <p:nvSpPr>
            <p:cNvPr id="144" name="正方形/長方形 143">
              <a:extLst>
                <a:ext uri="{FF2B5EF4-FFF2-40B4-BE49-F238E27FC236}">
                  <a16:creationId xmlns:a16="http://schemas.microsoft.com/office/drawing/2014/main" id="{65A87B3B-AF7E-13E6-36FF-6D4D024C87A0}"/>
                </a:ext>
              </a:extLst>
            </p:cNvPr>
            <p:cNvSpPr/>
            <p:nvPr/>
          </p:nvSpPr>
          <p:spPr>
            <a:xfrm>
              <a:off x="609781" y="4937767"/>
              <a:ext cx="229976" cy="97397"/>
            </a:xfrm>
            <a:prstGeom prst="rect">
              <a:avLst/>
            </a:prstGeom>
            <a:solidFill>
              <a:schemeClr val="accent1"/>
            </a:solidFill>
            <a:ln w="1270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endParaRPr kumimoji="1" lang="ja-JP" altLang="en-US" dirty="0"/>
            </a:p>
          </p:txBody>
        </p:sp>
        <p:cxnSp>
          <p:nvCxnSpPr>
            <p:cNvPr id="145" name="コネクタ: カギ線 144">
              <a:extLst>
                <a:ext uri="{FF2B5EF4-FFF2-40B4-BE49-F238E27FC236}">
                  <a16:creationId xmlns:a16="http://schemas.microsoft.com/office/drawing/2014/main" id="{3A52C6C3-DE92-31CD-06D3-5E5C895C509D}"/>
                </a:ext>
              </a:extLst>
            </p:cNvPr>
            <p:cNvCxnSpPr>
              <a:stCxn id="144" idx="2"/>
              <a:endCxn id="139" idx="1"/>
            </p:cNvCxnSpPr>
            <p:nvPr/>
          </p:nvCxnSpPr>
          <p:spPr>
            <a:xfrm rot="16200000" flipH="1">
              <a:off x="582029" y="5177904"/>
              <a:ext cx="434203" cy="148722"/>
            </a:xfrm>
            <a:prstGeom prst="bentConnector2">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6" name="コネクタ: カギ線 145">
              <a:extLst>
                <a:ext uri="{FF2B5EF4-FFF2-40B4-BE49-F238E27FC236}">
                  <a16:creationId xmlns:a16="http://schemas.microsoft.com/office/drawing/2014/main" id="{96CF0ECD-753B-00FA-9333-63C1B1A31D6D}"/>
                </a:ext>
              </a:extLst>
            </p:cNvPr>
            <p:cNvCxnSpPr>
              <a:cxnSpLocks/>
              <a:stCxn id="144" idx="2"/>
              <a:endCxn id="143" idx="1"/>
            </p:cNvCxnSpPr>
            <p:nvPr/>
          </p:nvCxnSpPr>
          <p:spPr>
            <a:xfrm rot="16200000" flipH="1">
              <a:off x="198959" y="5560974"/>
              <a:ext cx="1200342" cy="148722"/>
            </a:xfrm>
            <a:prstGeom prst="bentConnector2">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2" name="直線コネクタ 151">
              <a:extLst>
                <a:ext uri="{FF2B5EF4-FFF2-40B4-BE49-F238E27FC236}">
                  <a16:creationId xmlns:a16="http://schemas.microsoft.com/office/drawing/2014/main" id="{2994FEE6-9B79-D907-D492-63A008A80C4B}"/>
                </a:ext>
              </a:extLst>
            </p:cNvPr>
            <p:cNvCxnSpPr>
              <a:cxnSpLocks/>
            </p:cNvCxnSpPr>
            <p:nvPr/>
          </p:nvCxnSpPr>
          <p:spPr>
            <a:xfrm>
              <a:off x="2454243" y="5083822"/>
              <a:ext cx="3731021" cy="56247"/>
            </a:xfrm>
            <a:prstGeom prst="line">
              <a:avLst/>
            </a:prstGeom>
            <a:ln w="12700">
              <a:solidFill>
                <a:schemeClr val="tx2"/>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3" name="直線コネクタ 152">
              <a:extLst>
                <a:ext uri="{FF2B5EF4-FFF2-40B4-BE49-F238E27FC236}">
                  <a16:creationId xmlns:a16="http://schemas.microsoft.com/office/drawing/2014/main" id="{E876C091-37B6-3FF3-9191-9C853383D230}"/>
                </a:ext>
              </a:extLst>
            </p:cNvPr>
            <p:cNvCxnSpPr>
              <a:cxnSpLocks/>
            </p:cNvCxnSpPr>
            <p:nvPr/>
          </p:nvCxnSpPr>
          <p:spPr>
            <a:xfrm>
              <a:off x="2454243" y="5865400"/>
              <a:ext cx="3731021" cy="28106"/>
            </a:xfrm>
            <a:prstGeom prst="line">
              <a:avLst/>
            </a:prstGeom>
            <a:ln w="12700">
              <a:solidFill>
                <a:schemeClr val="tx2"/>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 name="テキスト ボックス 6">
              <a:extLst>
                <a:ext uri="{FF2B5EF4-FFF2-40B4-BE49-F238E27FC236}">
                  <a16:creationId xmlns:a16="http://schemas.microsoft.com/office/drawing/2014/main" id="{A742BF5C-6551-21D5-1A46-F9FBBB2289C0}"/>
                </a:ext>
              </a:extLst>
            </p:cNvPr>
            <p:cNvSpPr txBox="1"/>
            <p:nvPr/>
          </p:nvSpPr>
          <p:spPr>
            <a:xfrm>
              <a:off x="3974303" y="1960391"/>
              <a:ext cx="543702" cy="184666"/>
            </a:xfrm>
            <a:prstGeom prst="rect">
              <a:avLst/>
            </a:prstGeom>
            <a:noFill/>
          </p:spPr>
          <p:txBody>
            <a:bodyPr wrap="square" lIns="0" tIns="0" rIns="0" bIns="0" rtlCol="0">
              <a:spAutoFit/>
            </a:bodyPr>
            <a:lstStyle/>
            <a:p>
              <a:r>
                <a:rPr lang="ja-JP" altLang="en-US" sz="1200" dirty="0">
                  <a:latin typeface="+mn-ea"/>
                  <a:ea typeface="+mn-ea"/>
                </a:rPr>
                <a:t>準拠</a:t>
              </a:r>
              <a:endParaRPr kumimoji="1" lang="ja-JP" altLang="en-US" sz="1200" dirty="0">
                <a:latin typeface="+mn-ea"/>
                <a:ea typeface="+mn-ea"/>
              </a:endParaRPr>
            </a:p>
          </p:txBody>
        </p:sp>
        <p:sp>
          <p:nvSpPr>
            <p:cNvPr id="8" name="テキスト ボックス 7">
              <a:extLst>
                <a:ext uri="{FF2B5EF4-FFF2-40B4-BE49-F238E27FC236}">
                  <a16:creationId xmlns:a16="http://schemas.microsoft.com/office/drawing/2014/main" id="{E883FED5-1094-CF4A-312C-25C5F20075B0}"/>
                </a:ext>
              </a:extLst>
            </p:cNvPr>
            <p:cNvSpPr txBox="1"/>
            <p:nvPr/>
          </p:nvSpPr>
          <p:spPr>
            <a:xfrm>
              <a:off x="5439963" y="1864890"/>
              <a:ext cx="1165275" cy="369332"/>
            </a:xfrm>
            <a:prstGeom prst="rect">
              <a:avLst/>
            </a:prstGeom>
            <a:noFill/>
          </p:spPr>
          <p:txBody>
            <a:bodyPr wrap="square" lIns="0" tIns="0" rIns="0" bIns="0" rtlCol="0">
              <a:spAutoFit/>
            </a:bodyPr>
            <a:lstStyle/>
            <a:p>
              <a:r>
                <a:rPr lang="ja-JP" altLang="en-US" sz="1200" dirty="0">
                  <a:latin typeface="+mn-ea"/>
                  <a:ea typeface="+mn-ea"/>
                </a:rPr>
                <a:t>実証による</a:t>
              </a:r>
              <a:endParaRPr lang="en-US" altLang="ja-JP" sz="1200" dirty="0">
                <a:latin typeface="+mn-ea"/>
                <a:ea typeface="+mn-ea"/>
              </a:endParaRPr>
            </a:p>
            <a:p>
              <a:r>
                <a:rPr lang="ja-JP" altLang="en-US" sz="1200" dirty="0">
                  <a:latin typeface="+mn-ea"/>
                  <a:ea typeface="+mn-ea"/>
                </a:rPr>
                <a:t>フィードバック</a:t>
              </a:r>
              <a:endParaRPr kumimoji="1" lang="ja-JP" altLang="en-US" sz="1200" dirty="0">
                <a:latin typeface="+mn-ea"/>
                <a:ea typeface="+mn-ea"/>
              </a:endParaRPr>
            </a:p>
          </p:txBody>
        </p:sp>
        <p:sp>
          <p:nvSpPr>
            <p:cNvPr id="18" name="正方形/長方形 17">
              <a:extLst>
                <a:ext uri="{FF2B5EF4-FFF2-40B4-BE49-F238E27FC236}">
                  <a16:creationId xmlns:a16="http://schemas.microsoft.com/office/drawing/2014/main" id="{44AB4A16-CD01-14E7-31E1-BEB1E4E347C2}"/>
                </a:ext>
              </a:extLst>
            </p:cNvPr>
            <p:cNvSpPr/>
            <p:nvPr/>
          </p:nvSpPr>
          <p:spPr>
            <a:xfrm>
              <a:off x="6317881" y="4673692"/>
              <a:ext cx="3026641" cy="603565"/>
            </a:xfrm>
            <a:prstGeom prst="rect">
              <a:avLst/>
            </a:prstGeom>
            <a:solidFill>
              <a:schemeClr val="accent5">
                <a:lumMod val="20000"/>
                <a:lumOff val="80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rtlCol="0" anchor="ctr"/>
            <a:lstStyle/>
            <a:p>
              <a:pPr marL="171450" indent="-171450">
                <a:buFont typeface="Arial" panose="020B0604020202020204" pitchFamily="34" charset="0"/>
                <a:buChar char="•"/>
              </a:pPr>
              <a:r>
                <a:rPr lang="ja-JP" altLang="en-US" sz="1200" dirty="0"/>
                <a:t>本実証事業内で、</a:t>
              </a:r>
              <a:r>
                <a:rPr lang="en-US" altLang="ja-JP" sz="1200" dirty="0"/>
                <a:t>OIDF</a:t>
              </a:r>
              <a:r>
                <a:rPr lang="ja-JP" altLang="en-US" sz="1200" dirty="0"/>
                <a:t>コンフォーマンステストの支援を実施</a:t>
              </a:r>
              <a:endParaRPr lang="en-US" altLang="ja-JP" sz="1200" dirty="0"/>
            </a:p>
          </p:txBody>
        </p:sp>
        <p:sp>
          <p:nvSpPr>
            <p:cNvPr id="21" name="正方形/長方形 20">
              <a:extLst>
                <a:ext uri="{FF2B5EF4-FFF2-40B4-BE49-F238E27FC236}">
                  <a16:creationId xmlns:a16="http://schemas.microsoft.com/office/drawing/2014/main" id="{628B46F9-A9B5-E6EA-B195-DBF6F2371D1F}"/>
                </a:ext>
              </a:extLst>
            </p:cNvPr>
            <p:cNvSpPr/>
            <p:nvPr/>
          </p:nvSpPr>
          <p:spPr>
            <a:xfrm>
              <a:off x="6317881" y="5411112"/>
              <a:ext cx="3026641" cy="1166394"/>
            </a:xfrm>
            <a:prstGeom prst="rect">
              <a:avLst/>
            </a:prstGeom>
            <a:solidFill>
              <a:schemeClr val="accent5">
                <a:lumMod val="20000"/>
                <a:lumOff val="80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rtlCol="0" anchor="ctr"/>
            <a:lstStyle/>
            <a:p>
              <a:pPr marL="171450" indent="-171450">
                <a:buFont typeface="Arial" panose="020B0604020202020204" pitchFamily="34" charset="0"/>
                <a:buChar char="•"/>
              </a:pPr>
              <a:r>
                <a:rPr lang="ja-JP" altLang="en-US" sz="1200" dirty="0"/>
                <a:t>本事業内で、</a:t>
              </a:r>
              <a:r>
                <a:rPr lang="en-US" altLang="ja-JP" sz="1200" dirty="0"/>
                <a:t>OIDF</a:t>
              </a:r>
              <a:r>
                <a:rPr lang="ja-JP" altLang="en-US" sz="1200" dirty="0"/>
                <a:t>、</a:t>
              </a:r>
              <a:r>
                <a:rPr lang="en-US" altLang="ja-JP" sz="1200" dirty="0"/>
                <a:t>OpenWallet</a:t>
              </a:r>
              <a:r>
                <a:rPr lang="ja-JP" altLang="en-US" sz="1200" dirty="0"/>
                <a:t> </a:t>
              </a:r>
              <a:r>
                <a:rPr lang="en-US" altLang="ja-JP" sz="1200" dirty="0"/>
                <a:t>Foundation</a:t>
              </a:r>
              <a:r>
                <a:rPr lang="ja-JP" altLang="en-US" sz="1200" dirty="0"/>
                <a:t>、</a:t>
              </a:r>
              <a:r>
                <a:rPr lang="en-US" altLang="ja-JP" sz="1200" dirty="0"/>
                <a:t>OIX</a:t>
              </a:r>
              <a:r>
                <a:rPr lang="ja-JP" altLang="en-US" sz="1200" dirty="0"/>
                <a:t>、</a:t>
              </a:r>
              <a:r>
                <a:rPr lang="en-US" altLang="ja-JP" sz="1200" dirty="0"/>
                <a:t>EUDIW</a:t>
              </a:r>
              <a:r>
                <a:rPr lang="ja-JP" altLang="en-US" sz="1200" dirty="0"/>
                <a:t>メンバとのとの相互運用性にかかる協議を実施</a:t>
              </a:r>
              <a:endParaRPr lang="en-US" altLang="ja-JP" sz="1200" dirty="0"/>
            </a:p>
            <a:p>
              <a:pPr marL="171450" indent="-171450">
                <a:buFont typeface="Arial" panose="020B0604020202020204" pitchFamily="34" charset="0"/>
                <a:buChar char="•"/>
              </a:pPr>
              <a:r>
                <a:rPr lang="ja-JP" altLang="en-US" sz="1200" dirty="0"/>
                <a:t>本事業内で</a:t>
              </a:r>
              <a:r>
                <a:rPr lang="en-US" altLang="ja-JP" sz="1200" dirty="0"/>
                <a:t>BGIN</a:t>
              </a:r>
              <a:r>
                <a:rPr lang="ja-JP" altLang="en-US" sz="1200" dirty="0"/>
                <a:t>においてユースケース取組の発信・ディスカッションを実施</a:t>
              </a:r>
              <a:endParaRPr lang="en-US" altLang="ja-JP" sz="1200" dirty="0"/>
            </a:p>
          </p:txBody>
        </p:sp>
        <p:cxnSp>
          <p:nvCxnSpPr>
            <p:cNvPr id="23" name="直線コネクタ 22">
              <a:extLst>
                <a:ext uri="{FF2B5EF4-FFF2-40B4-BE49-F238E27FC236}">
                  <a16:creationId xmlns:a16="http://schemas.microsoft.com/office/drawing/2014/main" id="{12143461-55AF-2342-8023-B89C9987EB67}"/>
                </a:ext>
              </a:extLst>
            </p:cNvPr>
            <p:cNvCxnSpPr>
              <a:cxnSpLocks/>
            </p:cNvCxnSpPr>
            <p:nvPr/>
          </p:nvCxnSpPr>
          <p:spPr>
            <a:xfrm>
              <a:off x="5967167" y="5751743"/>
              <a:ext cx="350714" cy="0"/>
            </a:xfrm>
            <a:prstGeom prst="line">
              <a:avLst/>
            </a:prstGeom>
            <a:ln w="12700">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13A97894-FAAA-5D5D-3106-D20672187806}"/>
                </a:ext>
              </a:extLst>
            </p:cNvPr>
            <p:cNvCxnSpPr>
              <a:cxnSpLocks/>
              <a:stCxn id="18" idx="1"/>
            </p:cNvCxnSpPr>
            <p:nvPr/>
          </p:nvCxnSpPr>
          <p:spPr>
            <a:xfrm flipH="1">
              <a:off x="5224663" y="4975475"/>
              <a:ext cx="1093218" cy="0"/>
            </a:xfrm>
            <a:prstGeom prst="line">
              <a:avLst/>
            </a:prstGeom>
            <a:ln w="12700">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9" name="テキスト ボックス 28">
              <a:extLst>
                <a:ext uri="{FF2B5EF4-FFF2-40B4-BE49-F238E27FC236}">
                  <a16:creationId xmlns:a16="http://schemas.microsoft.com/office/drawing/2014/main" id="{5E16BD78-2F04-83C6-316D-CDE808C1D9D4}"/>
                </a:ext>
              </a:extLst>
            </p:cNvPr>
            <p:cNvSpPr txBox="1"/>
            <p:nvPr/>
          </p:nvSpPr>
          <p:spPr>
            <a:xfrm>
              <a:off x="3974303" y="3327963"/>
              <a:ext cx="543702" cy="184666"/>
            </a:xfrm>
            <a:prstGeom prst="rect">
              <a:avLst/>
            </a:prstGeom>
            <a:noFill/>
          </p:spPr>
          <p:txBody>
            <a:bodyPr wrap="square" lIns="0" tIns="0" rIns="0" bIns="0" rtlCol="0">
              <a:spAutoFit/>
            </a:bodyPr>
            <a:lstStyle/>
            <a:p>
              <a:r>
                <a:rPr lang="ja-JP" altLang="en-US" sz="1200" dirty="0">
                  <a:latin typeface="+mn-ea"/>
                  <a:ea typeface="+mn-ea"/>
                </a:rPr>
                <a:t>準拠</a:t>
              </a:r>
              <a:endParaRPr kumimoji="1" lang="ja-JP" altLang="en-US" sz="1200" dirty="0">
                <a:latin typeface="+mn-ea"/>
                <a:ea typeface="+mn-ea"/>
              </a:endParaRPr>
            </a:p>
          </p:txBody>
        </p:sp>
        <p:sp>
          <p:nvSpPr>
            <p:cNvPr id="31" name="テキスト ボックス 30">
              <a:extLst>
                <a:ext uri="{FF2B5EF4-FFF2-40B4-BE49-F238E27FC236}">
                  <a16:creationId xmlns:a16="http://schemas.microsoft.com/office/drawing/2014/main" id="{5B24E689-AD9A-3048-A9A8-6117E9A4C0A9}"/>
                </a:ext>
              </a:extLst>
            </p:cNvPr>
            <p:cNvSpPr txBox="1"/>
            <p:nvPr/>
          </p:nvSpPr>
          <p:spPr>
            <a:xfrm>
              <a:off x="5439963" y="3216403"/>
              <a:ext cx="1165275" cy="369332"/>
            </a:xfrm>
            <a:prstGeom prst="rect">
              <a:avLst/>
            </a:prstGeom>
            <a:noFill/>
          </p:spPr>
          <p:txBody>
            <a:bodyPr wrap="square" lIns="0" tIns="0" rIns="0" bIns="0" rtlCol="0">
              <a:spAutoFit/>
            </a:bodyPr>
            <a:lstStyle/>
            <a:p>
              <a:r>
                <a:rPr lang="ja-JP" altLang="en-US" sz="1200" dirty="0">
                  <a:latin typeface="+mn-ea"/>
                  <a:ea typeface="+mn-ea"/>
                </a:rPr>
                <a:t>実証による</a:t>
              </a:r>
              <a:endParaRPr lang="en-US" altLang="ja-JP" sz="1200" dirty="0">
                <a:latin typeface="+mn-ea"/>
                <a:ea typeface="+mn-ea"/>
              </a:endParaRPr>
            </a:p>
            <a:p>
              <a:r>
                <a:rPr lang="ja-JP" altLang="en-US" sz="1200" dirty="0">
                  <a:latin typeface="+mn-ea"/>
                  <a:ea typeface="+mn-ea"/>
                </a:rPr>
                <a:t>フィードバック</a:t>
              </a:r>
              <a:endParaRPr kumimoji="1" lang="ja-JP" altLang="en-US" sz="1200" dirty="0">
                <a:latin typeface="+mn-ea"/>
                <a:ea typeface="+mn-ea"/>
              </a:endParaRPr>
            </a:p>
          </p:txBody>
        </p:sp>
        <p:grpSp>
          <p:nvGrpSpPr>
            <p:cNvPr id="4" name="グループ化 3">
              <a:extLst>
                <a:ext uri="{FF2B5EF4-FFF2-40B4-BE49-F238E27FC236}">
                  <a16:creationId xmlns:a16="http://schemas.microsoft.com/office/drawing/2014/main" id="{B0C2FAA5-B67B-9A97-1FCD-14F07AF0EF44}"/>
                </a:ext>
              </a:extLst>
            </p:cNvPr>
            <p:cNvGrpSpPr/>
            <p:nvPr/>
          </p:nvGrpSpPr>
          <p:grpSpPr>
            <a:xfrm>
              <a:off x="7043931" y="1204147"/>
              <a:ext cx="2300591" cy="2795596"/>
              <a:chOff x="7043931" y="1204147"/>
              <a:chExt cx="2300591" cy="2795596"/>
            </a:xfrm>
          </p:grpSpPr>
          <p:sp>
            <p:nvSpPr>
              <p:cNvPr id="69" name="正方形/長方形 68">
                <a:extLst>
                  <a:ext uri="{FF2B5EF4-FFF2-40B4-BE49-F238E27FC236}">
                    <a16:creationId xmlns:a16="http://schemas.microsoft.com/office/drawing/2014/main" id="{E1F84725-9D8E-ADA0-BCEF-374A3186963E}"/>
                  </a:ext>
                </a:extLst>
              </p:cNvPr>
              <p:cNvSpPr/>
              <p:nvPr/>
            </p:nvSpPr>
            <p:spPr>
              <a:xfrm>
                <a:off x="7043931" y="1204147"/>
                <a:ext cx="2300591" cy="2795596"/>
              </a:xfrm>
              <a:prstGeom prst="rect">
                <a:avLst/>
              </a:prstGeom>
              <a:solidFill>
                <a:schemeClr val="accent1">
                  <a:lumMod val="20000"/>
                  <a:lumOff val="80000"/>
                </a:schemeClr>
              </a:solidFill>
              <a:ln w="1270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t" anchorCtr="0"/>
              <a:lstStyle/>
              <a:p>
                <a:pPr algn="ctr"/>
                <a:r>
                  <a:rPr lang="ja-JP" altLang="en-US" sz="1400" b="1" dirty="0">
                    <a:solidFill>
                      <a:schemeClr val="accent1"/>
                    </a:solidFill>
                  </a:rPr>
                  <a:t>外部団体・規制等</a:t>
                </a:r>
                <a:endParaRPr lang="en-US" altLang="ja-JP" sz="1400" b="1" dirty="0">
                  <a:solidFill>
                    <a:schemeClr val="accent1"/>
                  </a:solidFill>
                </a:endParaRPr>
              </a:p>
              <a:p>
                <a:pPr algn="ctr"/>
                <a:endParaRPr lang="en-US" altLang="ja-JP" sz="1400" b="1" dirty="0">
                  <a:solidFill>
                    <a:schemeClr val="accent1"/>
                  </a:solidFill>
                </a:endParaRPr>
              </a:p>
              <a:p>
                <a:pPr algn="ctr"/>
                <a:endParaRPr lang="en-US" altLang="ja-JP" sz="1400" b="1" dirty="0">
                  <a:solidFill>
                    <a:schemeClr val="accent1"/>
                  </a:solidFill>
                </a:endParaRPr>
              </a:p>
              <a:p>
                <a:pPr algn="ctr"/>
                <a:endParaRPr lang="en-US" altLang="ja-JP" sz="1400" b="1" dirty="0">
                  <a:solidFill>
                    <a:schemeClr val="accent1"/>
                  </a:solidFill>
                </a:endParaRPr>
              </a:p>
              <a:p>
                <a:pPr algn="ctr"/>
                <a:endParaRPr lang="en-US" altLang="ja-JP" sz="1400" b="1" dirty="0">
                  <a:solidFill>
                    <a:schemeClr val="accent1"/>
                  </a:solidFill>
                </a:endParaRPr>
              </a:p>
              <a:p>
                <a:pPr algn="ctr"/>
                <a:endParaRPr lang="en-US" altLang="ja-JP" sz="1400" b="1" dirty="0">
                  <a:solidFill>
                    <a:schemeClr val="accent1"/>
                  </a:solidFill>
                </a:endParaRPr>
              </a:p>
              <a:p>
                <a:pPr algn="ctr"/>
                <a:endParaRPr lang="en-US" altLang="ja-JP" sz="1400" b="1" dirty="0">
                  <a:solidFill>
                    <a:schemeClr val="accent1"/>
                  </a:solidFill>
                </a:endParaRPr>
              </a:p>
              <a:p>
                <a:pPr algn="ctr"/>
                <a:endParaRPr lang="en-US" altLang="ja-JP" sz="1400" b="1" dirty="0">
                  <a:solidFill>
                    <a:schemeClr val="accent1"/>
                  </a:solidFill>
                </a:endParaRPr>
              </a:p>
              <a:p>
                <a:pPr algn="ctr"/>
                <a:endParaRPr lang="en-US" altLang="ja-JP" sz="1400" b="1" dirty="0">
                  <a:solidFill>
                    <a:schemeClr val="accent1"/>
                  </a:solidFill>
                </a:endParaRPr>
              </a:p>
              <a:p>
                <a:pPr algn="ctr"/>
                <a:endParaRPr lang="en-US" altLang="ja-JP" sz="1400" b="1" dirty="0">
                  <a:solidFill>
                    <a:schemeClr val="accent1"/>
                  </a:solidFill>
                </a:endParaRPr>
              </a:p>
              <a:p>
                <a:pPr algn="ctr"/>
                <a:endParaRPr lang="en-US" altLang="ja-JP" sz="1400" b="1" dirty="0">
                  <a:solidFill>
                    <a:schemeClr val="accent1"/>
                  </a:solidFill>
                </a:endParaRPr>
              </a:p>
            </p:txBody>
          </p:sp>
          <p:sp>
            <p:nvSpPr>
              <p:cNvPr id="93" name="四角形: 角を丸くする 92">
                <a:extLst>
                  <a:ext uri="{FF2B5EF4-FFF2-40B4-BE49-F238E27FC236}">
                    <a16:creationId xmlns:a16="http://schemas.microsoft.com/office/drawing/2014/main" id="{46931018-FD68-4C6D-0A04-B80EF1FAE757}"/>
                  </a:ext>
                </a:extLst>
              </p:cNvPr>
              <p:cNvSpPr/>
              <p:nvPr/>
            </p:nvSpPr>
            <p:spPr>
              <a:xfrm>
                <a:off x="7988162" y="1634704"/>
                <a:ext cx="1052960" cy="252000"/>
              </a:xfrm>
              <a:prstGeom prst="roundRect">
                <a:avLst/>
              </a:prstGeom>
              <a:solidFill>
                <a:schemeClr val="bg1">
                  <a:lumMod val="95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050" dirty="0"/>
                  <a:t>個人情報</a:t>
                </a:r>
                <a:r>
                  <a:rPr kumimoji="1" lang="ja-JP" altLang="en-US" sz="1050" dirty="0"/>
                  <a:t>規制</a:t>
                </a:r>
              </a:p>
            </p:txBody>
          </p:sp>
          <p:sp>
            <p:nvSpPr>
              <p:cNvPr id="95" name="正方形/長方形 94">
                <a:extLst>
                  <a:ext uri="{FF2B5EF4-FFF2-40B4-BE49-F238E27FC236}">
                    <a16:creationId xmlns:a16="http://schemas.microsoft.com/office/drawing/2014/main" id="{99EB8A9F-3524-41B5-C947-249098461991}"/>
                  </a:ext>
                </a:extLst>
              </p:cNvPr>
              <p:cNvSpPr/>
              <p:nvPr/>
            </p:nvSpPr>
            <p:spPr>
              <a:xfrm>
                <a:off x="7122767" y="1549126"/>
                <a:ext cx="786703" cy="417598"/>
              </a:xfrm>
              <a:prstGeom prst="rect">
                <a:avLst/>
              </a:prstGeom>
              <a:solidFill>
                <a:schemeClr val="bg1">
                  <a:lumMod val="75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000" b="1" dirty="0"/>
                  <a:t>海外規制当局</a:t>
                </a:r>
                <a:endParaRPr kumimoji="1" lang="ja-JP" altLang="en-US" sz="1000" b="1" dirty="0"/>
              </a:p>
            </p:txBody>
          </p:sp>
          <p:sp>
            <p:nvSpPr>
              <p:cNvPr id="108" name="テキスト ボックス 107">
                <a:extLst>
                  <a:ext uri="{FF2B5EF4-FFF2-40B4-BE49-F238E27FC236}">
                    <a16:creationId xmlns:a16="http://schemas.microsoft.com/office/drawing/2014/main" id="{14854A38-4E8C-3CCF-8BDF-10014D56A5FA}"/>
                  </a:ext>
                </a:extLst>
              </p:cNvPr>
              <p:cNvSpPr txBox="1"/>
              <p:nvPr/>
            </p:nvSpPr>
            <p:spPr>
              <a:xfrm>
                <a:off x="9077406" y="1665592"/>
                <a:ext cx="230832" cy="184666"/>
              </a:xfrm>
              <a:prstGeom prst="rect">
                <a:avLst/>
              </a:prstGeom>
              <a:noFill/>
            </p:spPr>
            <p:txBody>
              <a:bodyPr wrap="none" lIns="0" tIns="0" rIns="0" bIns="0" rtlCol="0">
                <a:spAutoFit/>
              </a:bodyPr>
              <a:lstStyle/>
              <a:p>
                <a:r>
                  <a:rPr kumimoji="1" lang="ja-JP" altLang="en-US" sz="1200" dirty="0">
                    <a:latin typeface="+mn-ea"/>
                    <a:ea typeface="+mn-ea"/>
                  </a:rPr>
                  <a:t>・・・</a:t>
                </a:r>
              </a:p>
            </p:txBody>
          </p:sp>
          <p:sp>
            <p:nvSpPr>
              <p:cNvPr id="96" name="正方形/長方形 95">
                <a:extLst>
                  <a:ext uri="{FF2B5EF4-FFF2-40B4-BE49-F238E27FC236}">
                    <a16:creationId xmlns:a16="http://schemas.microsoft.com/office/drawing/2014/main" id="{3BED0F67-C87F-2E45-7F3E-B4A93DA227A5}"/>
                  </a:ext>
                </a:extLst>
              </p:cNvPr>
              <p:cNvSpPr/>
              <p:nvPr/>
            </p:nvSpPr>
            <p:spPr>
              <a:xfrm>
                <a:off x="7122767" y="2050582"/>
                <a:ext cx="786703" cy="417598"/>
              </a:xfrm>
              <a:prstGeom prst="rect">
                <a:avLst/>
              </a:prstGeom>
              <a:solidFill>
                <a:schemeClr val="bg1">
                  <a:lumMod val="75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000" b="1" dirty="0"/>
                  <a:t>国内規制当局</a:t>
                </a:r>
                <a:endParaRPr lang="en-US" altLang="ja-JP" sz="1000" b="1" dirty="0"/>
              </a:p>
              <a:p>
                <a:pPr algn="ctr"/>
                <a:r>
                  <a:rPr kumimoji="1" lang="ja-JP" altLang="en-US" sz="1000" b="1" dirty="0"/>
                  <a:t>自主規制団体</a:t>
                </a:r>
              </a:p>
            </p:txBody>
          </p:sp>
          <p:sp>
            <p:nvSpPr>
              <p:cNvPr id="97" name="四角形: 角を丸くする 96">
                <a:extLst>
                  <a:ext uri="{FF2B5EF4-FFF2-40B4-BE49-F238E27FC236}">
                    <a16:creationId xmlns:a16="http://schemas.microsoft.com/office/drawing/2014/main" id="{AA0F49D6-0B5C-070A-1A87-174F8DA3A854}"/>
                  </a:ext>
                </a:extLst>
              </p:cNvPr>
              <p:cNvSpPr/>
              <p:nvPr/>
            </p:nvSpPr>
            <p:spPr>
              <a:xfrm>
                <a:off x="7988162" y="2117441"/>
                <a:ext cx="1052960" cy="252000"/>
              </a:xfrm>
              <a:prstGeom prst="roundRect">
                <a:avLst/>
              </a:prstGeom>
              <a:solidFill>
                <a:schemeClr val="bg1">
                  <a:lumMod val="95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sz="1050" dirty="0"/>
                  <a:t>金融・医療規制</a:t>
                </a:r>
              </a:p>
            </p:txBody>
          </p:sp>
          <p:sp>
            <p:nvSpPr>
              <p:cNvPr id="109" name="テキスト ボックス 108">
                <a:extLst>
                  <a:ext uri="{FF2B5EF4-FFF2-40B4-BE49-F238E27FC236}">
                    <a16:creationId xmlns:a16="http://schemas.microsoft.com/office/drawing/2014/main" id="{84CCF54C-2566-C02C-4EB0-687495AE489A}"/>
                  </a:ext>
                </a:extLst>
              </p:cNvPr>
              <p:cNvSpPr txBox="1"/>
              <p:nvPr/>
            </p:nvSpPr>
            <p:spPr>
              <a:xfrm>
                <a:off x="9077406" y="2159432"/>
                <a:ext cx="230832" cy="184666"/>
              </a:xfrm>
              <a:prstGeom prst="rect">
                <a:avLst/>
              </a:prstGeom>
              <a:noFill/>
            </p:spPr>
            <p:txBody>
              <a:bodyPr wrap="none" lIns="0" tIns="0" rIns="0" bIns="0" rtlCol="0">
                <a:spAutoFit/>
              </a:bodyPr>
              <a:lstStyle/>
              <a:p>
                <a:r>
                  <a:rPr kumimoji="1" lang="ja-JP" altLang="en-US" sz="1200" dirty="0">
                    <a:latin typeface="+mn-ea"/>
                    <a:ea typeface="+mn-ea"/>
                  </a:rPr>
                  <a:t>・・・</a:t>
                </a:r>
              </a:p>
            </p:txBody>
          </p:sp>
          <p:sp>
            <p:nvSpPr>
              <p:cNvPr id="99" name="正方形/長方形 98">
                <a:extLst>
                  <a:ext uri="{FF2B5EF4-FFF2-40B4-BE49-F238E27FC236}">
                    <a16:creationId xmlns:a16="http://schemas.microsoft.com/office/drawing/2014/main" id="{F9FB5BA1-5184-8776-3451-BAD4A42401F2}"/>
                  </a:ext>
                </a:extLst>
              </p:cNvPr>
              <p:cNvSpPr/>
              <p:nvPr/>
            </p:nvSpPr>
            <p:spPr>
              <a:xfrm>
                <a:off x="7122767" y="2552038"/>
                <a:ext cx="786703" cy="417598"/>
              </a:xfrm>
              <a:prstGeom prst="rect">
                <a:avLst/>
              </a:prstGeom>
              <a:solidFill>
                <a:schemeClr val="bg1">
                  <a:lumMod val="75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sz="1000" b="1" dirty="0"/>
                  <a:t>規格団体</a:t>
                </a:r>
                <a:endParaRPr kumimoji="1" lang="en-US" altLang="ja-JP" sz="1000" b="1" dirty="0"/>
              </a:p>
            </p:txBody>
          </p:sp>
          <p:sp>
            <p:nvSpPr>
              <p:cNvPr id="100" name="四角形: 角を丸くする 99">
                <a:extLst>
                  <a:ext uri="{FF2B5EF4-FFF2-40B4-BE49-F238E27FC236}">
                    <a16:creationId xmlns:a16="http://schemas.microsoft.com/office/drawing/2014/main" id="{2BED09D3-17AC-703E-2200-623EBCE4BCB6}"/>
                  </a:ext>
                </a:extLst>
              </p:cNvPr>
              <p:cNvSpPr/>
              <p:nvPr/>
            </p:nvSpPr>
            <p:spPr>
              <a:xfrm>
                <a:off x="7988162" y="2618897"/>
                <a:ext cx="1052960" cy="252000"/>
              </a:xfrm>
              <a:prstGeom prst="roundRect">
                <a:avLst/>
              </a:prstGeom>
              <a:solidFill>
                <a:schemeClr val="bg1">
                  <a:lumMod val="95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en-US" altLang="ja-JP" sz="1050" dirty="0"/>
                  <a:t>ISO</a:t>
                </a:r>
                <a:r>
                  <a:rPr lang="ja-JP" altLang="en-US" sz="1050" dirty="0"/>
                  <a:t>規格</a:t>
                </a:r>
                <a:endParaRPr kumimoji="1" lang="ja-JP" altLang="en-US" sz="1050" dirty="0"/>
              </a:p>
            </p:txBody>
          </p:sp>
          <p:sp>
            <p:nvSpPr>
              <p:cNvPr id="110" name="テキスト ボックス 109">
                <a:extLst>
                  <a:ext uri="{FF2B5EF4-FFF2-40B4-BE49-F238E27FC236}">
                    <a16:creationId xmlns:a16="http://schemas.microsoft.com/office/drawing/2014/main" id="{CA0D4276-9C93-3418-F80F-6F0D1C321B95}"/>
                  </a:ext>
                </a:extLst>
              </p:cNvPr>
              <p:cNvSpPr txBox="1"/>
              <p:nvPr/>
            </p:nvSpPr>
            <p:spPr>
              <a:xfrm>
                <a:off x="9077406" y="2678589"/>
                <a:ext cx="230832" cy="184666"/>
              </a:xfrm>
              <a:prstGeom prst="rect">
                <a:avLst/>
              </a:prstGeom>
              <a:noFill/>
            </p:spPr>
            <p:txBody>
              <a:bodyPr wrap="none" lIns="0" tIns="0" rIns="0" bIns="0" rtlCol="0">
                <a:spAutoFit/>
              </a:bodyPr>
              <a:lstStyle/>
              <a:p>
                <a:r>
                  <a:rPr kumimoji="1" lang="ja-JP" altLang="en-US" sz="1200" dirty="0">
                    <a:latin typeface="+mn-ea"/>
                    <a:ea typeface="+mn-ea"/>
                  </a:rPr>
                  <a:t>・・・</a:t>
                </a:r>
              </a:p>
            </p:txBody>
          </p:sp>
          <p:sp>
            <p:nvSpPr>
              <p:cNvPr id="102" name="正方形/長方形 101">
                <a:extLst>
                  <a:ext uri="{FF2B5EF4-FFF2-40B4-BE49-F238E27FC236}">
                    <a16:creationId xmlns:a16="http://schemas.microsoft.com/office/drawing/2014/main" id="{8E9AE0C0-95F0-AB03-949B-92BF2F908AF1}"/>
                  </a:ext>
                </a:extLst>
              </p:cNvPr>
              <p:cNvSpPr/>
              <p:nvPr/>
            </p:nvSpPr>
            <p:spPr>
              <a:xfrm>
                <a:off x="7122767" y="3053494"/>
                <a:ext cx="786703" cy="417598"/>
              </a:xfrm>
              <a:prstGeom prst="rect">
                <a:avLst/>
              </a:prstGeom>
              <a:solidFill>
                <a:schemeClr val="bg1">
                  <a:lumMod val="75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000" b="1" dirty="0"/>
                  <a:t>技術実装</a:t>
                </a:r>
                <a:r>
                  <a:rPr kumimoji="1" lang="ja-JP" altLang="en-US" sz="1000" b="1" dirty="0"/>
                  <a:t>団体</a:t>
                </a:r>
                <a:endParaRPr kumimoji="1" lang="en-US" altLang="ja-JP" sz="1000" b="1" dirty="0"/>
              </a:p>
            </p:txBody>
          </p:sp>
          <p:sp>
            <p:nvSpPr>
              <p:cNvPr id="106" name="四角形: 角を丸くする 105">
                <a:extLst>
                  <a:ext uri="{FF2B5EF4-FFF2-40B4-BE49-F238E27FC236}">
                    <a16:creationId xmlns:a16="http://schemas.microsoft.com/office/drawing/2014/main" id="{B8F2C38F-E1E1-C8BD-2AC0-87CBFE9323FE}"/>
                  </a:ext>
                </a:extLst>
              </p:cNvPr>
              <p:cNvSpPr/>
              <p:nvPr/>
            </p:nvSpPr>
            <p:spPr>
              <a:xfrm>
                <a:off x="7988162" y="3120353"/>
                <a:ext cx="1052960" cy="252000"/>
              </a:xfrm>
              <a:prstGeom prst="roundRect">
                <a:avLst/>
              </a:prstGeom>
              <a:solidFill>
                <a:schemeClr val="bg1">
                  <a:lumMod val="95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050" dirty="0"/>
                  <a:t>相互運用性ルール</a:t>
                </a:r>
                <a:endParaRPr kumimoji="1" lang="ja-JP" altLang="en-US" sz="1050" dirty="0"/>
              </a:p>
            </p:txBody>
          </p:sp>
          <p:sp>
            <p:nvSpPr>
              <p:cNvPr id="111" name="テキスト ボックス 110">
                <a:extLst>
                  <a:ext uri="{FF2B5EF4-FFF2-40B4-BE49-F238E27FC236}">
                    <a16:creationId xmlns:a16="http://schemas.microsoft.com/office/drawing/2014/main" id="{1DABA51B-228B-9139-7300-7851F1C35C43}"/>
                  </a:ext>
                </a:extLst>
              </p:cNvPr>
              <p:cNvSpPr txBox="1"/>
              <p:nvPr/>
            </p:nvSpPr>
            <p:spPr>
              <a:xfrm>
                <a:off x="9077406" y="3154020"/>
                <a:ext cx="230832" cy="184666"/>
              </a:xfrm>
              <a:prstGeom prst="rect">
                <a:avLst/>
              </a:prstGeom>
              <a:noFill/>
            </p:spPr>
            <p:txBody>
              <a:bodyPr wrap="none" lIns="0" tIns="0" rIns="0" bIns="0" rtlCol="0">
                <a:spAutoFit/>
              </a:bodyPr>
              <a:lstStyle/>
              <a:p>
                <a:r>
                  <a:rPr kumimoji="1" lang="ja-JP" altLang="en-US" sz="1200" dirty="0">
                    <a:latin typeface="+mn-ea"/>
                    <a:ea typeface="+mn-ea"/>
                  </a:rPr>
                  <a:t>・・・</a:t>
                </a:r>
              </a:p>
            </p:txBody>
          </p:sp>
          <p:sp>
            <p:nvSpPr>
              <p:cNvPr id="45" name="正方形/長方形 44">
                <a:extLst>
                  <a:ext uri="{FF2B5EF4-FFF2-40B4-BE49-F238E27FC236}">
                    <a16:creationId xmlns:a16="http://schemas.microsoft.com/office/drawing/2014/main" id="{18F63B31-3DA3-2F01-4A71-EAE0F3F09040}"/>
                  </a:ext>
                </a:extLst>
              </p:cNvPr>
              <p:cNvSpPr/>
              <p:nvPr/>
            </p:nvSpPr>
            <p:spPr>
              <a:xfrm>
                <a:off x="7122767" y="3554949"/>
                <a:ext cx="786703" cy="417598"/>
              </a:xfrm>
              <a:prstGeom prst="rect">
                <a:avLst/>
              </a:prstGeom>
              <a:solidFill>
                <a:schemeClr val="bg1">
                  <a:lumMod val="75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000" b="1" dirty="0"/>
                  <a:t>民間事業者</a:t>
                </a:r>
                <a:endParaRPr kumimoji="1" lang="en-US" altLang="ja-JP" sz="1000" b="1" dirty="0"/>
              </a:p>
            </p:txBody>
          </p:sp>
          <p:sp>
            <p:nvSpPr>
              <p:cNvPr id="47" name="四角形: 角を丸くする 46">
                <a:extLst>
                  <a:ext uri="{FF2B5EF4-FFF2-40B4-BE49-F238E27FC236}">
                    <a16:creationId xmlns:a16="http://schemas.microsoft.com/office/drawing/2014/main" id="{7BCE0BD5-D6AD-B2CB-337B-9768A1AD3EC9}"/>
                  </a:ext>
                </a:extLst>
              </p:cNvPr>
              <p:cNvSpPr/>
              <p:nvPr/>
            </p:nvSpPr>
            <p:spPr>
              <a:xfrm>
                <a:off x="7988162" y="3621808"/>
                <a:ext cx="1052960" cy="252000"/>
              </a:xfrm>
              <a:prstGeom prst="roundRect">
                <a:avLst/>
              </a:prstGeom>
              <a:solidFill>
                <a:schemeClr val="bg1">
                  <a:lumMod val="95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050" dirty="0"/>
                  <a:t>規約</a:t>
                </a:r>
                <a:endParaRPr kumimoji="1" lang="ja-JP" altLang="en-US" sz="1050" dirty="0"/>
              </a:p>
            </p:txBody>
          </p:sp>
          <p:sp>
            <p:nvSpPr>
              <p:cNvPr id="48" name="テキスト ボックス 47">
                <a:extLst>
                  <a:ext uri="{FF2B5EF4-FFF2-40B4-BE49-F238E27FC236}">
                    <a16:creationId xmlns:a16="http://schemas.microsoft.com/office/drawing/2014/main" id="{4C44521F-FCC4-72BE-8F7C-9858732A19E0}"/>
                  </a:ext>
                </a:extLst>
              </p:cNvPr>
              <p:cNvSpPr txBox="1"/>
              <p:nvPr/>
            </p:nvSpPr>
            <p:spPr>
              <a:xfrm>
                <a:off x="9077406" y="3655475"/>
                <a:ext cx="230832" cy="184666"/>
              </a:xfrm>
              <a:prstGeom prst="rect">
                <a:avLst/>
              </a:prstGeom>
              <a:noFill/>
            </p:spPr>
            <p:txBody>
              <a:bodyPr wrap="none" lIns="0" tIns="0" rIns="0" bIns="0" rtlCol="0">
                <a:spAutoFit/>
              </a:bodyPr>
              <a:lstStyle/>
              <a:p>
                <a:r>
                  <a:rPr kumimoji="1" lang="ja-JP" altLang="en-US" sz="1200" dirty="0">
                    <a:latin typeface="+mn-ea"/>
                    <a:ea typeface="+mn-ea"/>
                  </a:rPr>
                  <a:t>・・・</a:t>
                </a:r>
              </a:p>
            </p:txBody>
          </p:sp>
        </p:grpSp>
        <p:sp>
          <p:nvSpPr>
            <p:cNvPr id="5" name="四角形: 角を丸くする 4">
              <a:extLst>
                <a:ext uri="{FF2B5EF4-FFF2-40B4-BE49-F238E27FC236}">
                  <a16:creationId xmlns:a16="http://schemas.microsoft.com/office/drawing/2014/main" id="{ACB002B0-3C9F-D16B-D3AD-37449AAA8EE7}"/>
                </a:ext>
              </a:extLst>
            </p:cNvPr>
            <p:cNvSpPr/>
            <p:nvPr/>
          </p:nvSpPr>
          <p:spPr>
            <a:xfrm>
              <a:off x="3300763" y="2599064"/>
              <a:ext cx="2815298" cy="199272"/>
            </a:xfrm>
            <a:prstGeom prst="roundRect">
              <a:avLst/>
            </a:prstGeom>
            <a:solidFill>
              <a:schemeClr val="accent1">
                <a:lumMod val="20000"/>
                <a:lumOff val="80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sz="1050" dirty="0"/>
                <a:t>コミュニティポリシー</a:t>
              </a:r>
            </a:p>
          </p:txBody>
        </p:sp>
        <p:sp>
          <p:nvSpPr>
            <p:cNvPr id="9" name="正方形/長方形 8">
              <a:extLst>
                <a:ext uri="{FF2B5EF4-FFF2-40B4-BE49-F238E27FC236}">
                  <a16:creationId xmlns:a16="http://schemas.microsoft.com/office/drawing/2014/main" id="{0A257FD3-35F2-D081-593F-B51B2C67B06D}"/>
                </a:ext>
              </a:extLst>
            </p:cNvPr>
            <p:cNvSpPr/>
            <p:nvPr/>
          </p:nvSpPr>
          <p:spPr>
            <a:xfrm>
              <a:off x="685218" y="3342352"/>
              <a:ext cx="1980624" cy="535543"/>
            </a:xfrm>
            <a:prstGeom prst="rect">
              <a:avLst/>
            </a:prstGeom>
            <a:solidFill>
              <a:schemeClr val="bg1">
                <a:lumMod val="75000"/>
              </a:schemeClr>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200" b="1" dirty="0"/>
                <a:t>業界団体等</a:t>
              </a:r>
              <a:endParaRPr kumimoji="1" lang="en-US" altLang="ja-JP" sz="1200" b="1" dirty="0"/>
            </a:p>
          </p:txBody>
        </p:sp>
      </p:grpSp>
    </p:spTree>
    <p:extLst>
      <p:ext uri="{BB962C8B-B14F-4D97-AF65-F5344CB8AC3E}">
        <p14:creationId xmlns:p14="http://schemas.microsoft.com/office/powerpoint/2010/main" val="9253645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F9AF41DA-FEA0-9FA5-E12D-6960D0400946}"/>
              </a:ext>
            </a:extLst>
          </p:cNvPr>
          <p:cNvGraphicFramePr>
            <a:graphicFrameLocks noChangeAspect="1"/>
          </p:cNvGraphicFramePr>
          <p:nvPr>
            <p:custDataLst>
              <p:tags r:id="rId1"/>
            </p:custDataLst>
            <p:extLst>
              <p:ext uri="{D42A27DB-BD31-4B8C-83A1-F6EECF244321}">
                <p14:modId xmlns:p14="http://schemas.microsoft.com/office/powerpoint/2010/main" val="35350930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2" imgH="623" progId="TCLayout.ActiveDocument.1">
                  <p:embed/>
                </p:oleObj>
              </mc:Choice>
              <mc:Fallback>
                <p:oleObj name="think-cell スライド" r:id="rId3" imgW="622" imgH="623" progId="TCLayout.ActiveDocument.1">
                  <p:embed/>
                  <p:pic>
                    <p:nvPicPr>
                      <p:cNvPr id="6" name="think-cell data - do not delete" hidden="1">
                        <a:extLst>
                          <a:ext uri="{FF2B5EF4-FFF2-40B4-BE49-F238E27FC236}">
                            <a16:creationId xmlns:a16="http://schemas.microsoft.com/office/drawing/2014/main" id="{F9AF41DA-FEA0-9FA5-E12D-6960D040094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0B20E2D5-EF20-0F2C-B362-B0282293D317}"/>
              </a:ext>
            </a:extLst>
          </p:cNvPr>
          <p:cNvSpPr>
            <a:spLocks noGrp="1"/>
          </p:cNvSpPr>
          <p:nvPr>
            <p:ph type="title"/>
          </p:nvPr>
        </p:nvSpPr>
        <p:spPr/>
        <p:txBody>
          <a:bodyPr vert="horz"/>
          <a:lstStyle/>
          <a:p>
            <a:r>
              <a:rPr kumimoji="1" lang="en-US" altLang="ja-JP" dirty="0"/>
              <a:t>6.2. </a:t>
            </a:r>
            <a:r>
              <a:rPr kumimoji="1" lang="ja-JP" altLang="en-US" dirty="0"/>
              <a:t>ガバナンス・ルール策定実施概要（</a:t>
            </a:r>
            <a:r>
              <a:rPr kumimoji="1" lang="en-US" altLang="ja-JP" dirty="0"/>
              <a:t>1/2</a:t>
            </a:r>
            <a:r>
              <a:rPr kumimoji="1" lang="ja-JP" altLang="en-US" dirty="0"/>
              <a:t>）</a:t>
            </a:r>
          </a:p>
        </p:txBody>
      </p:sp>
      <p:sp>
        <p:nvSpPr>
          <p:cNvPr id="3" name="テキスト プレースホルダー 2">
            <a:extLst>
              <a:ext uri="{FF2B5EF4-FFF2-40B4-BE49-F238E27FC236}">
                <a16:creationId xmlns:a16="http://schemas.microsoft.com/office/drawing/2014/main" id="{F30F43F1-4424-0689-9938-D1521C45F492}"/>
              </a:ext>
            </a:extLst>
          </p:cNvPr>
          <p:cNvSpPr>
            <a:spLocks noGrp="1"/>
          </p:cNvSpPr>
          <p:nvPr>
            <p:ph type="body" sz="quarter" idx="10"/>
          </p:nvPr>
        </p:nvSpPr>
        <p:spPr>
          <a:xfrm>
            <a:off x="273050" y="188913"/>
            <a:ext cx="7848600" cy="161583"/>
          </a:xfrm>
        </p:spPr>
        <p:txBody>
          <a:bodyPr/>
          <a:lstStyle/>
          <a:p>
            <a:r>
              <a:rPr lang="en-US" altLang="ja-JP" sz="1050" dirty="0"/>
              <a:t>6.</a:t>
            </a:r>
            <a:r>
              <a:rPr lang="ja-JP" altLang="en-US" dirty="0"/>
              <a:t> 実証事業</a:t>
            </a:r>
            <a:r>
              <a:rPr lang="en-US" altLang="ja-JP" dirty="0"/>
              <a:t>‐</a:t>
            </a:r>
            <a:r>
              <a:rPr lang="ja-JP" altLang="en-US" dirty="0"/>
              <a:t>ガバナンス・ビジネス普及に向けた取組</a:t>
            </a:r>
            <a:endParaRPr lang="ja-JP" altLang="en-US" sz="1050" dirty="0"/>
          </a:p>
        </p:txBody>
      </p:sp>
      <p:graphicFrame>
        <p:nvGraphicFramePr>
          <p:cNvPr id="4" name="表 3">
            <a:extLst>
              <a:ext uri="{FF2B5EF4-FFF2-40B4-BE49-F238E27FC236}">
                <a16:creationId xmlns:a16="http://schemas.microsoft.com/office/drawing/2014/main" id="{3EAFDAB8-33D0-4AC3-F82B-25255A6CA24F}"/>
              </a:ext>
            </a:extLst>
          </p:cNvPr>
          <p:cNvGraphicFramePr>
            <a:graphicFrameLocks noGrp="1"/>
          </p:cNvGraphicFramePr>
          <p:nvPr>
            <p:extLst>
              <p:ext uri="{D42A27DB-BD31-4B8C-83A1-F6EECF244321}">
                <p14:modId xmlns:p14="http://schemas.microsoft.com/office/powerpoint/2010/main" val="2243254107"/>
              </p:ext>
            </p:extLst>
          </p:nvPr>
        </p:nvGraphicFramePr>
        <p:xfrm>
          <a:off x="277354" y="908049"/>
          <a:ext cx="9355597" cy="4847400"/>
        </p:xfrm>
        <a:graphic>
          <a:graphicData uri="http://schemas.openxmlformats.org/drawingml/2006/table">
            <a:tbl>
              <a:tblPr>
                <a:tableStyleId>{5C22544A-7EE6-4342-B048-85BDC9FD1C3A}</a:tableStyleId>
              </a:tblPr>
              <a:tblGrid>
                <a:gridCol w="1109744">
                  <a:extLst>
                    <a:ext uri="{9D8B030D-6E8A-4147-A177-3AD203B41FA5}">
                      <a16:colId xmlns:a16="http://schemas.microsoft.com/office/drawing/2014/main" val="2198383193"/>
                    </a:ext>
                  </a:extLst>
                </a:gridCol>
                <a:gridCol w="5196582">
                  <a:extLst>
                    <a:ext uri="{9D8B030D-6E8A-4147-A177-3AD203B41FA5}">
                      <a16:colId xmlns:a16="http://schemas.microsoft.com/office/drawing/2014/main" val="863816558"/>
                    </a:ext>
                  </a:extLst>
                </a:gridCol>
                <a:gridCol w="3049271">
                  <a:extLst>
                    <a:ext uri="{9D8B030D-6E8A-4147-A177-3AD203B41FA5}">
                      <a16:colId xmlns:a16="http://schemas.microsoft.com/office/drawing/2014/main" val="919379750"/>
                    </a:ext>
                  </a:extLst>
                </a:gridCol>
              </a:tblGrid>
              <a:tr h="123688">
                <a:tc>
                  <a:txBody>
                    <a:bodyPr/>
                    <a:lstStyle/>
                    <a:p>
                      <a:pPr algn="ctr" fontAlgn="ctr"/>
                      <a:r>
                        <a:rPr lang="ja-JP" altLang="en-US" sz="1200" b="1" u="none" strike="noStrike" dirty="0">
                          <a:solidFill>
                            <a:schemeClr val="bg1"/>
                          </a:solidFill>
                          <a:effectLst/>
                          <a:latin typeface="+mn-ea"/>
                          <a:ea typeface="+mn-ea"/>
                        </a:rPr>
                        <a:t>代表機関</a:t>
                      </a:r>
                      <a:endParaRPr lang="ja-JP" altLang="en-US" sz="1200" b="1" i="0" u="none" strike="noStrike" dirty="0">
                        <a:solidFill>
                          <a:schemeClr val="bg1"/>
                        </a:solidFill>
                        <a:effectLst/>
                        <a:latin typeface="+mn-ea"/>
                        <a:ea typeface="+mn-ea"/>
                      </a:endParaRPr>
                    </a:p>
                  </a:txBody>
                  <a:tcPr marL="36000" marR="36000" marT="36000" marB="36000" anchor="ctr">
                    <a:lnB w="12700" cap="flat" cmpd="sng" algn="ctr">
                      <a:solidFill>
                        <a:schemeClr val="bg1">
                          <a:lumMod val="75000"/>
                        </a:schemeClr>
                      </a:solidFill>
                      <a:prstDash val="solid"/>
                      <a:round/>
                      <a:headEnd type="none" w="med" len="med"/>
                      <a:tailEnd type="none" w="med" len="med"/>
                    </a:lnB>
                    <a:solidFill>
                      <a:schemeClr val="accent1"/>
                    </a:solidFill>
                  </a:tcPr>
                </a:tc>
                <a:tc>
                  <a:txBody>
                    <a:bodyPr/>
                    <a:lstStyle/>
                    <a:p>
                      <a:pPr algn="ctr" fontAlgn="ctr"/>
                      <a:r>
                        <a:rPr lang="ja-JP" altLang="en-US" sz="1200" b="1" i="0" u="none" strike="noStrike" dirty="0">
                          <a:solidFill>
                            <a:schemeClr val="bg1"/>
                          </a:solidFill>
                          <a:effectLst/>
                          <a:latin typeface="+mn-ea"/>
                          <a:ea typeface="+mn-ea"/>
                        </a:rPr>
                        <a:t>策定概要</a:t>
                      </a:r>
                    </a:p>
                  </a:txBody>
                  <a:tcPr marL="36000" marR="36000" marT="36000" marB="36000" anchor="ctr">
                    <a:lnB w="12700" cap="flat" cmpd="sng" algn="ctr">
                      <a:solidFill>
                        <a:schemeClr val="bg1">
                          <a:lumMod val="75000"/>
                        </a:schemeClr>
                      </a:solidFill>
                      <a:prstDash val="solid"/>
                      <a:round/>
                      <a:headEnd type="none" w="med" len="med"/>
                      <a:tailEnd type="none" w="med" len="med"/>
                    </a:lnB>
                    <a:solidFill>
                      <a:schemeClr val="accent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200" b="1" i="0" u="none" strike="noStrike" dirty="0">
                          <a:solidFill>
                            <a:schemeClr val="bg1"/>
                          </a:solidFill>
                          <a:effectLst/>
                          <a:latin typeface="+mn-ea"/>
                          <a:ea typeface="+mn-ea"/>
                        </a:rPr>
                        <a:t>本実証でのガバナンス・ルール策定・検討主体</a:t>
                      </a:r>
                    </a:p>
                  </a:txBody>
                  <a:tcPr marL="36000" marR="36000" marT="36000" marB="36000" anchor="ctr">
                    <a:lnB w="12700" cap="flat" cmpd="sng" algn="ctr">
                      <a:solidFill>
                        <a:schemeClr val="bg1">
                          <a:lumMod val="75000"/>
                        </a:schemeClr>
                      </a:solidFill>
                      <a:prstDash val="solid"/>
                      <a:round/>
                      <a:headEnd type="none" w="med" len="med"/>
                      <a:tailEnd type="none" w="med" len="med"/>
                    </a:lnB>
                    <a:solidFill>
                      <a:schemeClr val="accent1"/>
                    </a:solidFill>
                  </a:tcPr>
                </a:tc>
                <a:extLst>
                  <a:ext uri="{0D108BD9-81ED-4DB2-BD59-A6C34878D82A}">
                    <a16:rowId xmlns:a16="http://schemas.microsoft.com/office/drawing/2014/main" val="78677057"/>
                  </a:ext>
                </a:extLst>
              </a:tr>
              <a:tr h="369680">
                <a:tc>
                  <a:txBody>
                    <a:bodyPr/>
                    <a:lstStyle/>
                    <a:p>
                      <a:pPr algn="ctr" fontAlgn="ctr"/>
                      <a:r>
                        <a:rPr lang="en-US" sz="1050" b="1" u="none" strike="noStrike" dirty="0">
                          <a:effectLst/>
                          <a:latin typeface="+mn-ea"/>
                          <a:ea typeface="+mn-ea"/>
                        </a:rPr>
                        <a:t>DataSign</a:t>
                      </a:r>
                      <a:endParaRPr lang="en-US" sz="1050" b="1" i="0" u="none" strike="noStrike" dirty="0">
                        <a:solidFill>
                          <a:srgbClr val="000000"/>
                        </a:solidFill>
                        <a:effectLst/>
                        <a:latin typeface="+mn-ea"/>
                        <a:ea typeface="+mn-ea"/>
                      </a:endParaRPr>
                    </a:p>
                  </a:txBody>
                  <a:tcPr marL="36000" marR="36000" marT="36000" marB="36000" anchor="ctr">
                    <a:lnT w="12700" cap="flat" cmpd="sng" algn="ctr">
                      <a:solidFill>
                        <a:schemeClr val="bg1">
                          <a:lumMod val="7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171450" indent="-171450" algn="l" fontAlgn="ctr">
                        <a:buFont typeface="Arial" panose="020B0604020202020204" pitchFamily="34" charset="0"/>
                        <a:buChar char="•"/>
                      </a:pPr>
                      <a:r>
                        <a:rPr lang="ja-JP" altLang="en-US" sz="1050" b="0" i="0" u="none" strike="noStrike" dirty="0">
                          <a:solidFill>
                            <a:srgbClr val="000000"/>
                          </a:solidFill>
                          <a:effectLst/>
                          <a:latin typeface="+mn-ea"/>
                          <a:ea typeface="+mn-ea"/>
                        </a:rPr>
                        <a:t>ガバナンスのあり方やビジネスモデル策定を目的に</a:t>
                      </a:r>
                      <a:r>
                        <a:rPr lang="ja-JP" altLang="en-US" sz="1050" b="0" i="0" u="none" strike="noStrike" dirty="0">
                          <a:solidFill>
                            <a:schemeClr val="accent1"/>
                          </a:solidFill>
                          <a:effectLst/>
                          <a:latin typeface="+mn-ea"/>
                          <a:ea typeface="+mn-ea"/>
                        </a:rPr>
                        <a:t>ホワイトペーパーを策定</a:t>
                      </a:r>
                      <a:br>
                        <a:rPr lang="en-US" altLang="ja-JP" sz="1050" b="0" i="0" u="none" strike="noStrike" dirty="0">
                          <a:solidFill>
                            <a:srgbClr val="000000"/>
                          </a:solidFill>
                          <a:effectLst/>
                          <a:latin typeface="+mn-ea"/>
                          <a:ea typeface="+mn-ea"/>
                        </a:rPr>
                      </a:br>
                      <a:r>
                        <a:rPr lang="ja-JP" altLang="en-US" sz="1050" b="0" i="0" u="none" strike="noStrike" dirty="0">
                          <a:solidFill>
                            <a:srgbClr val="000000"/>
                          </a:solidFill>
                          <a:effectLst/>
                          <a:latin typeface="+mn-ea"/>
                          <a:ea typeface="+mn-ea"/>
                        </a:rPr>
                        <a:t>（ビジョン・ミッション・コアバリュー、課題・提供価値、ガバナンス構造、技術アーキテクチャ、ビジネスモデル検討等を記載）</a:t>
                      </a:r>
                      <a:endParaRPr lang="en-US" altLang="ja-JP" sz="1050" b="0" i="0" u="none" strike="noStrike" dirty="0">
                        <a:solidFill>
                          <a:srgbClr val="000000"/>
                        </a:solidFill>
                        <a:effectLst/>
                        <a:latin typeface="+mn-ea"/>
                        <a:ea typeface="+mn-ea"/>
                      </a:endParaRPr>
                    </a:p>
                    <a:p>
                      <a:pPr marL="171450" indent="-171450" algn="l" fontAlgn="ctr">
                        <a:buFont typeface="Arial" panose="020B0604020202020204" pitchFamily="34" charset="0"/>
                        <a:buChar char="•"/>
                      </a:pPr>
                      <a:r>
                        <a:rPr lang="en-US" altLang="ja-JP" sz="1050" b="0" i="0" u="none" strike="noStrike" dirty="0">
                          <a:solidFill>
                            <a:schemeClr val="accent1"/>
                          </a:solidFill>
                          <a:effectLst/>
                          <a:latin typeface="+mn-ea"/>
                          <a:ea typeface="+mn-ea"/>
                        </a:rPr>
                        <a:t>OIDF</a:t>
                      </a:r>
                      <a:r>
                        <a:rPr lang="ja-JP" altLang="en-US" sz="1050" b="0" i="0" u="none" strike="noStrike" dirty="0">
                          <a:solidFill>
                            <a:schemeClr val="accent1"/>
                          </a:solidFill>
                          <a:effectLst/>
                          <a:latin typeface="+mn-ea"/>
                          <a:ea typeface="+mn-ea"/>
                        </a:rPr>
                        <a:t>のコンフォーマンステスト参加</a:t>
                      </a:r>
                      <a:endParaRPr lang="en-US" altLang="ja-JP" sz="1050" b="0" i="0" u="none" strike="noStrike" dirty="0">
                        <a:solidFill>
                          <a:schemeClr val="accent1"/>
                        </a:solidFill>
                        <a:effectLst/>
                        <a:latin typeface="+mn-ea"/>
                        <a:ea typeface="+mn-ea"/>
                      </a:endParaRPr>
                    </a:p>
                  </a:txBody>
                  <a:tcPr marL="36000" marR="36000" marT="36000" marB="36000" anchor="ctr">
                    <a:lnT w="12700" cap="flat" cmpd="sng" algn="ctr">
                      <a:solidFill>
                        <a:schemeClr val="bg1">
                          <a:lumMod val="7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171450" indent="-171450" algn="l" fontAlgn="ctr">
                        <a:buFont typeface="Arial" panose="020B0604020202020204" pitchFamily="34" charset="0"/>
                        <a:buChar char="•"/>
                      </a:pPr>
                      <a:r>
                        <a:rPr lang="en-US" altLang="ja-JP" sz="1050" b="0" i="0" u="none" strike="noStrike" dirty="0">
                          <a:solidFill>
                            <a:schemeClr val="accent1"/>
                          </a:solidFill>
                          <a:effectLst/>
                          <a:latin typeface="+mn-ea"/>
                          <a:ea typeface="+mn-ea"/>
                        </a:rPr>
                        <a:t>OWND Project</a:t>
                      </a:r>
                      <a:br>
                        <a:rPr lang="en-US" altLang="ja-JP" sz="1050" b="0" i="0" u="none" strike="noStrike" dirty="0">
                          <a:solidFill>
                            <a:srgbClr val="000000"/>
                          </a:solidFill>
                          <a:effectLst/>
                          <a:latin typeface="+mn-ea"/>
                          <a:ea typeface="+mn-ea"/>
                        </a:rPr>
                      </a:br>
                      <a:r>
                        <a:rPr lang="ja-JP" altLang="en-US" sz="1050" b="0" i="0" u="none" strike="noStrike" dirty="0">
                          <a:solidFill>
                            <a:srgbClr val="000000"/>
                          </a:solidFill>
                          <a:effectLst/>
                          <a:latin typeface="+mn-ea"/>
                          <a:ea typeface="+mn-ea"/>
                        </a:rPr>
                        <a:t>（</a:t>
                      </a:r>
                      <a:r>
                        <a:rPr lang="en-US" altLang="ja-JP" sz="1050" b="0" i="0" u="none" strike="noStrike" dirty="0">
                          <a:solidFill>
                            <a:srgbClr val="000000"/>
                          </a:solidFill>
                          <a:effectLst/>
                          <a:latin typeface="+mn-ea"/>
                          <a:ea typeface="+mn-ea"/>
                        </a:rPr>
                        <a:t>DataSign</a:t>
                      </a:r>
                      <a:r>
                        <a:rPr lang="ja-JP" altLang="en-US" sz="1050" b="0" i="0" u="none" strike="noStrike" dirty="0">
                          <a:solidFill>
                            <a:srgbClr val="000000"/>
                          </a:solidFill>
                          <a:effectLst/>
                          <a:latin typeface="+mn-ea"/>
                          <a:ea typeface="+mn-ea"/>
                        </a:rPr>
                        <a:t>が主となって立ち上げたオープンソースコミュニティ）</a:t>
                      </a:r>
                      <a:endParaRPr lang="en-US" altLang="ja-JP" sz="1050" b="0" i="0" u="none" strike="noStrike" dirty="0">
                        <a:solidFill>
                          <a:srgbClr val="000000"/>
                        </a:solidFill>
                        <a:effectLst/>
                        <a:latin typeface="+mn-ea"/>
                        <a:ea typeface="+mn-ea"/>
                      </a:endParaRPr>
                    </a:p>
                  </a:txBody>
                  <a:tcPr marL="36000" marR="36000" marT="36000" marB="36000" anchor="ctr">
                    <a:lnT w="12700" cap="flat" cmpd="sng" algn="ctr">
                      <a:solidFill>
                        <a:schemeClr val="bg1">
                          <a:lumMod val="7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62223151"/>
                  </a:ext>
                </a:extLst>
              </a:tr>
              <a:tr h="554521">
                <a:tc>
                  <a:txBody>
                    <a:bodyPr/>
                    <a:lstStyle/>
                    <a:p>
                      <a:pPr algn="ctr" fontAlgn="ctr"/>
                      <a:r>
                        <a:rPr lang="en-US" altLang="ja-JP" sz="1050" b="1" i="0" u="none" strike="noStrike" dirty="0">
                          <a:solidFill>
                            <a:srgbClr val="000000"/>
                          </a:solidFill>
                          <a:effectLst/>
                          <a:latin typeface="+mn-ea"/>
                          <a:ea typeface="+mn-ea"/>
                        </a:rPr>
                        <a:t>DNP</a:t>
                      </a:r>
                      <a:endParaRPr lang="ja-JP" altLang="en-US" sz="1050" b="1" i="0" u="none" strike="noStrike" dirty="0">
                        <a:solidFill>
                          <a:srgbClr val="000000"/>
                        </a:solidFill>
                        <a:effectLst/>
                        <a:latin typeface="+mn-ea"/>
                        <a:ea typeface="+mn-ea"/>
                      </a:endParaRP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171450" indent="-171450" algn="l" fontAlgn="ctr">
                        <a:buFont typeface="Arial" panose="020B0604020202020204" pitchFamily="34" charset="0"/>
                        <a:buChar char="•"/>
                      </a:pPr>
                      <a:r>
                        <a:rPr lang="en-US" altLang="ja-JP" sz="1050" dirty="0">
                          <a:solidFill>
                            <a:srgbClr val="211E1E"/>
                          </a:solidFill>
                          <a:effectLst/>
                          <a:latin typeface="+mn-ea"/>
                        </a:rPr>
                        <a:t>Open Identity Exchange</a:t>
                      </a:r>
                      <a:r>
                        <a:rPr lang="ja-JP" altLang="en-US" sz="1050" dirty="0">
                          <a:solidFill>
                            <a:srgbClr val="211E1E"/>
                          </a:solidFill>
                          <a:effectLst/>
                          <a:latin typeface="+mn-ea"/>
                        </a:rPr>
                        <a:t>を参考に</a:t>
                      </a:r>
                      <a:r>
                        <a:rPr lang="ja-JP" altLang="en-US" sz="1050" dirty="0">
                          <a:solidFill>
                            <a:schemeClr val="accent1"/>
                          </a:solidFill>
                          <a:effectLst/>
                          <a:latin typeface="+mn-ea"/>
                        </a:rPr>
                        <a:t>共助トラストフレームワークを策定</a:t>
                      </a:r>
                      <a:br>
                        <a:rPr lang="en" altLang="ja-JP" sz="1050" dirty="0">
                          <a:solidFill>
                            <a:schemeClr val="accent1"/>
                          </a:solidFill>
                          <a:effectLst/>
                          <a:latin typeface="+mn-ea"/>
                        </a:rPr>
                      </a:br>
                      <a:r>
                        <a:rPr lang="ja-JP" altLang="en-US" sz="1050" b="0" i="0" u="none" strike="noStrike" dirty="0">
                          <a:solidFill>
                            <a:srgbClr val="000000"/>
                          </a:solidFill>
                          <a:effectLst/>
                          <a:latin typeface="+mn-ea"/>
                          <a:ea typeface="+mn-ea"/>
                        </a:rPr>
                        <a:t>（通信プロトコル・標準規格管理方針、プライバシーポリシー、証明書発行・検証方針、データスキーマ管理、証明書有効期限・失効管理の方針、エコシステム参加者に関する方針、ユーザーに関する方針、</a:t>
                      </a:r>
                      <a:r>
                        <a:rPr lang="en-US" altLang="ja-JP" sz="1050" b="0" i="0" u="none" strike="noStrike" dirty="0">
                          <a:solidFill>
                            <a:srgbClr val="000000"/>
                          </a:solidFill>
                          <a:effectLst/>
                          <a:latin typeface="+mn-ea"/>
                          <a:ea typeface="+mn-ea"/>
                        </a:rPr>
                        <a:t>Wallet</a:t>
                      </a:r>
                      <a:r>
                        <a:rPr lang="ja-JP" altLang="en-US" sz="1050" b="0" i="0" u="none" strike="noStrike" dirty="0">
                          <a:solidFill>
                            <a:srgbClr val="000000"/>
                          </a:solidFill>
                          <a:effectLst/>
                          <a:latin typeface="+mn-ea"/>
                          <a:ea typeface="+mn-ea"/>
                        </a:rPr>
                        <a:t>に関するポリシー等を記載）</a:t>
                      </a:r>
                      <a:endParaRPr lang="en-US" altLang="ja-JP" sz="1050" b="0" i="0" u="none" strike="noStrike" dirty="0">
                        <a:solidFill>
                          <a:srgbClr val="000000"/>
                        </a:solidFill>
                        <a:effectLst/>
                        <a:latin typeface="+mn-ea"/>
                        <a:ea typeface="+mn-ea"/>
                      </a:endParaRPr>
                    </a:p>
                    <a:p>
                      <a:pPr marL="171450" indent="-171450" algn="l" fontAlgn="ctr">
                        <a:buFont typeface="Arial" panose="020B0604020202020204" pitchFamily="34" charset="0"/>
                        <a:buChar char="•"/>
                      </a:pPr>
                      <a:r>
                        <a:rPr lang="en-US" altLang="ja-JP" sz="1050" b="0" i="0" u="none" strike="noStrike" dirty="0">
                          <a:solidFill>
                            <a:schemeClr val="accent1"/>
                          </a:solidFill>
                          <a:effectLst/>
                          <a:latin typeface="+mn-ea"/>
                          <a:ea typeface="+mn-ea"/>
                        </a:rPr>
                        <a:t>OIDF</a:t>
                      </a:r>
                      <a:r>
                        <a:rPr lang="ja-JP" altLang="en-US" sz="1050" b="0" i="0" u="none" strike="noStrike" dirty="0">
                          <a:solidFill>
                            <a:schemeClr val="accent1"/>
                          </a:solidFill>
                          <a:effectLst/>
                          <a:latin typeface="+mn-ea"/>
                          <a:ea typeface="+mn-ea"/>
                        </a:rPr>
                        <a:t>コンフォーマンステスト参加</a:t>
                      </a:r>
                      <a:endParaRPr lang="en-US" altLang="ja-JP" sz="1050" b="0" i="0" u="none" strike="noStrike" dirty="0">
                        <a:solidFill>
                          <a:schemeClr val="accent1"/>
                        </a:solidFill>
                        <a:effectLst/>
                        <a:latin typeface="+mn-ea"/>
                        <a:ea typeface="+mn-ea"/>
                      </a:endParaRPr>
                    </a:p>
                    <a:p>
                      <a:pPr marL="171450" indent="-171450" algn="l" fontAlgn="ctr">
                        <a:buFont typeface="Arial" panose="020B0604020202020204" pitchFamily="34" charset="0"/>
                        <a:buChar char="•"/>
                      </a:pPr>
                      <a:r>
                        <a:rPr lang="ja-JP" altLang="en-US" sz="1050" b="0" i="0" u="none" strike="noStrike" dirty="0">
                          <a:solidFill>
                            <a:schemeClr val="accent1"/>
                          </a:solidFill>
                          <a:effectLst/>
                          <a:latin typeface="+mn-ea"/>
                          <a:ea typeface="+mn-ea"/>
                        </a:rPr>
                        <a:t>海外共助アプリとの相互運用性テスト実施</a:t>
                      </a: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171450" indent="-171450" algn="l" fontAlgn="ctr">
                        <a:buFont typeface="Arial" panose="020B0604020202020204" pitchFamily="34" charset="0"/>
                        <a:buChar char="•"/>
                      </a:pPr>
                      <a:r>
                        <a:rPr lang="en-US" altLang="ja-JP" sz="1050" dirty="0">
                          <a:solidFill>
                            <a:srgbClr val="211E1E"/>
                          </a:solidFill>
                          <a:effectLst/>
                          <a:latin typeface="+mn-ea"/>
                        </a:rPr>
                        <a:t>DNP</a:t>
                      </a:r>
                      <a:br>
                        <a:rPr lang="en-US" altLang="ja-JP" sz="1050" dirty="0">
                          <a:solidFill>
                            <a:srgbClr val="211E1E"/>
                          </a:solidFill>
                          <a:effectLst/>
                          <a:latin typeface="+mn-ea"/>
                        </a:rPr>
                      </a:br>
                      <a:r>
                        <a:rPr lang="ja-JP" altLang="en-US" sz="1050" dirty="0">
                          <a:solidFill>
                            <a:srgbClr val="211E1E"/>
                          </a:solidFill>
                          <a:effectLst/>
                          <a:latin typeface="+mn-ea"/>
                        </a:rPr>
                        <a:t>（今後共助アプリを活用する団体（</a:t>
                      </a:r>
                      <a:r>
                        <a:rPr lang="ja-JP" altLang="en-US" sz="1050" dirty="0">
                          <a:solidFill>
                            <a:schemeClr val="accent1"/>
                          </a:solidFill>
                          <a:effectLst/>
                          <a:latin typeface="+mn-ea"/>
                        </a:rPr>
                        <a:t>共助トラストコンソーシアム</a:t>
                      </a:r>
                      <a:r>
                        <a:rPr lang="ja-JP" altLang="en-US" sz="1050" dirty="0">
                          <a:solidFill>
                            <a:srgbClr val="211E1E"/>
                          </a:solidFill>
                          <a:effectLst/>
                          <a:latin typeface="+mn-ea"/>
                        </a:rPr>
                        <a:t>）で運営する想定）</a:t>
                      </a:r>
                      <a:endParaRPr lang="en" altLang="ja-JP" sz="1050" dirty="0">
                        <a:solidFill>
                          <a:srgbClr val="211E1E"/>
                        </a:solidFill>
                        <a:effectLst/>
                        <a:latin typeface="+mn-ea"/>
                      </a:endParaRP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82573914"/>
                  </a:ext>
                </a:extLst>
              </a:tr>
              <a:tr h="462101">
                <a:tc>
                  <a:txBody>
                    <a:bodyPr/>
                    <a:lstStyle/>
                    <a:p>
                      <a:pPr algn="ctr" fontAlgn="ctr"/>
                      <a:r>
                        <a:rPr lang="en-US" altLang="ja-JP" sz="1050" b="1" i="0" u="none" strike="noStrike" dirty="0">
                          <a:solidFill>
                            <a:srgbClr val="000000"/>
                          </a:solidFill>
                          <a:effectLst/>
                          <a:latin typeface="+mn-ea"/>
                          <a:ea typeface="+mn-ea"/>
                        </a:rPr>
                        <a:t>IGS</a:t>
                      </a:r>
                      <a:endParaRPr lang="ja-JP" altLang="en-US" sz="1050" b="1" i="0" u="none" strike="noStrike" dirty="0">
                        <a:solidFill>
                          <a:srgbClr val="000000"/>
                        </a:solidFill>
                        <a:effectLst/>
                        <a:latin typeface="+mn-ea"/>
                        <a:ea typeface="+mn-ea"/>
                      </a:endParaRP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171450" indent="-171450" algn="l" fontAlgn="ctr">
                        <a:buFont typeface="Arial" panose="020B0604020202020204" pitchFamily="34" charset="0"/>
                        <a:buChar char="•"/>
                      </a:pPr>
                      <a:r>
                        <a:rPr lang="ja-JP" altLang="en-US" sz="1050" u="none" strike="noStrike" dirty="0">
                          <a:effectLst/>
                          <a:latin typeface="+mn-ea"/>
                          <a:ea typeface="+mn-ea"/>
                        </a:rPr>
                        <a:t>「国際間の教育拡充と労働市場の流動性を高める信頼ネットワーク」の利用にかかる</a:t>
                      </a:r>
                      <a:r>
                        <a:rPr lang="ja-JP" altLang="en-US" sz="1050" u="none" strike="noStrike" dirty="0">
                          <a:solidFill>
                            <a:schemeClr val="accent1"/>
                          </a:solidFill>
                          <a:effectLst/>
                          <a:latin typeface="+mn-ea"/>
                          <a:ea typeface="+mn-ea"/>
                        </a:rPr>
                        <a:t>ガバナンス・ルール案を作成</a:t>
                      </a:r>
                      <a:br>
                        <a:rPr lang="en-US" altLang="ja-JP" sz="1050" u="none" strike="noStrike" dirty="0">
                          <a:effectLst/>
                          <a:latin typeface="+mn-ea"/>
                          <a:ea typeface="+mn-ea"/>
                        </a:rPr>
                      </a:br>
                      <a:r>
                        <a:rPr lang="ja-JP" altLang="en-US" sz="1050" u="none" strike="noStrike" dirty="0">
                          <a:effectLst/>
                          <a:latin typeface="+mn-ea"/>
                          <a:ea typeface="+mn-ea"/>
                        </a:rPr>
                        <a:t>（求職者のデータプライバシー・個人情報の取扱い、ステークホルダごとの役割、やり取りするデータ標準、国際間での採用マッチングにかかるルール等を記載）</a:t>
                      </a:r>
                      <a:endParaRPr lang="en-US" altLang="ja-JP" sz="1050" u="none" strike="noStrike" dirty="0">
                        <a:effectLst/>
                        <a:latin typeface="+mn-ea"/>
                        <a:ea typeface="+mn-ea"/>
                      </a:endParaRPr>
                    </a:p>
                    <a:p>
                      <a:pPr marL="171450" indent="-171450" algn="l" fontAlgn="ctr">
                        <a:buFont typeface="Arial" panose="020B0604020202020204" pitchFamily="34" charset="0"/>
                        <a:buChar char="•"/>
                      </a:pPr>
                      <a:r>
                        <a:rPr lang="en-US" altLang="ja-JP" sz="1050" u="none" strike="noStrike" dirty="0">
                          <a:solidFill>
                            <a:schemeClr val="accent1"/>
                          </a:solidFill>
                          <a:effectLst/>
                          <a:latin typeface="+mn-ea"/>
                          <a:ea typeface="+mn-ea"/>
                        </a:rPr>
                        <a:t>ESCO</a:t>
                      </a:r>
                      <a:r>
                        <a:rPr lang="ja-JP" altLang="en-US" sz="1050" u="none" strike="noStrike" dirty="0">
                          <a:solidFill>
                            <a:schemeClr val="accent1"/>
                          </a:solidFill>
                          <a:effectLst/>
                          <a:latin typeface="+mn-ea"/>
                          <a:ea typeface="+mn-ea"/>
                        </a:rPr>
                        <a:t>基準のデータモデルを採用マッチング向けに標準化</a:t>
                      </a:r>
                      <a:endParaRPr lang="en-US" altLang="ja-JP" sz="1050" u="none" strike="noStrike" dirty="0">
                        <a:solidFill>
                          <a:schemeClr val="accent1"/>
                        </a:solidFill>
                        <a:effectLst/>
                        <a:latin typeface="+mn-ea"/>
                        <a:ea typeface="+mn-ea"/>
                      </a:endParaRP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171450" indent="-171450" algn="l" fontAlgn="ctr">
                        <a:buFont typeface="Arial" panose="020B0604020202020204" pitchFamily="34" charset="0"/>
                        <a:buChar char="•"/>
                      </a:pPr>
                      <a:r>
                        <a:rPr lang="en-US" altLang="ja-JP" sz="1050" u="none" strike="noStrike" dirty="0">
                          <a:effectLst/>
                          <a:latin typeface="+mn-ea"/>
                          <a:ea typeface="+mn-ea"/>
                        </a:rPr>
                        <a:t>IGS</a:t>
                      </a:r>
                      <a:r>
                        <a:rPr lang="ja-JP" altLang="en-US" sz="1050" u="none" strike="noStrike" dirty="0">
                          <a:effectLst/>
                          <a:latin typeface="+mn-ea"/>
                          <a:ea typeface="+mn-ea"/>
                        </a:rPr>
                        <a:t>の実証コミュニティ</a:t>
                      </a:r>
                      <a:br>
                        <a:rPr lang="en-US" altLang="ja-JP" sz="1050" u="none" strike="noStrike" dirty="0">
                          <a:effectLst/>
                          <a:latin typeface="+mn-ea"/>
                          <a:ea typeface="+mn-ea"/>
                        </a:rPr>
                      </a:br>
                      <a:r>
                        <a:rPr lang="ja-JP" altLang="en-US" sz="1050" u="none" strike="noStrike" dirty="0">
                          <a:effectLst/>
                          <a:latin typeface="+mn-ea"/>
                          <a:ea typeface="+mn-ea"/>
                        </a:rPr>
                        <a:t>（教育機関・転職先企業・政府機関）</a:t>
                      </a:r>
                      <a:endParaRPr lang="en-US" altLang="ja-JP" sz="1050" u="none" strike="noStrike" dirty="0">
                        <a:effectLst/>
                        <a:latin typeface="+mn-ea"/>
                        <a:ea typeface="+mn-ea"/>
                      </a:endParaRP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55036761"/>
                  </a:ext>
                </a:extLst>
              </a:tr>
              <a:tr h="369680">
                <a:tc>
                  <a:txBody>
                    <a:bodyPr/>
                    <a:lstStyle/>
                    <a:p>
                      <a:pPr algn="ctr" fontAlgn="ctr"/>
                      <a:r>
                        <a:rPr lang="ja-JP" altLang="en-US" sz="1050" b="1" u="none" strike="noStrike" dirty="0">
                          <a:effectLst/>
                          <a:latin typeface="+mn-ea"/>
                          <a:ea typeface="+mn-ea"/>
                        </a:rPr>
                        <a:t>富士通</a:t>
                      </a:r>
                      <a:r>
                        <a:rPr lang="en-US" sz="1050" b="1" u="none" strike="noStrike" dirty="0">
                          <a:effectLst/>
                          <a:latin typeface="+mn-ea"/>
                          <a:ea typeface="+mn-ea"/>
                        </a:rPr>
                        <a:t>Japan</a:t>
                      </a:r>
                      <a:endParaRPr lang="en-US" sz="1050" b="1" i="0" u="none" strike="noStrike" dirty="0">
                        <a:solidFill>
                          <a:srgbClr val="000000"/>
                        </a:solidFill>
                        <a:effectLst/>
                        <a:latin typeface="+mn-ea"/>
                        <a:ea typeface="+mn-ea"/>
                      </a:endParaRP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171450" indent="-171450" algn="l" fontAlgn="ctr">
                        <a:buFont typeface="Arial" panose="020B0604020202020204" pitchFamily="34" charset="0"/>
                        <a:buChar char="•"/>
                      </a:pPr>
                      <a:r>
                        <a:rPr lang="ja-JP" altLang="en-US" sz="1050" u="none" strike="noStrike" dirty="0">
                          <a:effectLst/>
                          <a:latin typeface="+mn-ea"/>
                          <a:ea typeface="+mn-ea"/>
                        </a:rPr>
                        <a:t>各種</a:t>
                      </a:r>
                      <a:r>
                        <a:rPr lang="ja-JP" altLang="en-US" sz="1050" u="none" strike="noStrike" dirty="0">
                          <a:solidFill>
                            <a:schemeClr val="accent1"/>
                          </a:solidFill>
                          <a:effectLst/>
                          <a:latin typeface="+mn-ea"/>
                          <a:ea typeface="+mn-ea"/>
                        </a:rPr>
                        <a:t>証明にかかるプロセスと各主体の役割を明確化</a:t>
                      </a:r>
                      <a:br>
                        <a:rPr lang="en-US" altLang="ja-JP" sz="1050" u="none" strike="noStrike" dirty="0">
                          <a:effectLst/>
                          <a:latin typeface="+mn-ea"/>
                          <a:ea typeface="+mn-ea"/>
                        </a:rPr>
                      </a:br>
                      <a:r>
                        <a:rPr lang="ja-JP" altLang="en-US" sz="1050" u="none" strike="noStrike" dirty="0">
                          <a:effectLst/>
                          <a:latin typeface="+mn-ea"/>
                          <a:ea typeface="+mn-ea"/>
                        </a:rPr>
                        <a:t>（人・組織の実存証明、スキル情報の証明、資格情報の証明、実績情報の証明、マッチングにかかる証明）</a:t>
                      </a:r>
                      <a:endParaRPr lang="en-US" altLang="ja-JP" sz="1050" u="none" strike="noStrike" dirty="0">
                        <a:effectLst/>
                        <a:latin typeface="+mn-ea"/>
                        <a:ea typeface="+mn-ea"/>
                      </a:endParaRPr>
                    </a:p>
                    <a:p>
                      <a:pPr marL="171450" indent="-171450" algn="l" fontAlgn="ctr">
                        <a:buFont typeface="Arial" panose="020B0604020202020204" pitchFamily="34" charset="0"/>
                        <a:buChar char="•"/>
                      </a:pPr>
                      <a:r>
                        <a:rPr lang="ja-JP" altLang="en-US" sz="1050" u="none" strike="noStrike" dirty="0">
                          <a:effectLst/>
                          <a:latin typeface="+mn-ea"/>
                          <a:ea typeface="+mn-ea"/>
                        </a:rPr>
                        <a:t>技術職員の</a:t>
                      </a:r>
                      <a:r>
                        <a:rPr lang="ja-JP" altLang="en-US" sz="1050" u="none" strike="noStrike" dirty="0">
                          <a:solidFill>
                            <a:schemeClr val="accent1"/>
                          </a:solidFill>
                          <a:effectLst/>
                          <a:latin typeface="+mn-ea"/>
                          <a:ea typeface="+mn-ea"/>
                        </a:rPr>
                        <a:t>スキルカタログの標準化</a:t>
                      </a:r>
                      <a:endParaRPr lang="en-US" altLang="ja-JP" sz="1050" u="none" strike="noStrike" dirty="0">
                        <a:solidFill>
                          <a:schemeClr val="accent1"/>
                        </a:solidFill>
                        <a:effectLst/>
                        <a:latin typeface="+mn-ea"/>
                        <a:ea typeface="+mn-ea"/>
                      </a:endParaRP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171450" indent="-171450" algn="l" fontAlgn="ctr">
                        <a:buFont typeface="Arial" panose="020B0604020202020204" pitchFamily="34" charset="0"/>
                        <a:buChar char="•"/>
                      </a:pPr>
                      <a:r>
                        <a:rPr lang="ja-JP" altLang="en-US" sz="1050" u="none" strike="noStrike" dirty="0">
                          <a:solidFill>
                            <a:schemeClr val="tx1"/>
                          </a:solidFill>
                          <a:effectLst/>
                          <a:latin typeface="+mn-ea"/>
                          <a:ea typeface="+mn-ea"/>
                        </a:rPr>
                        <a:t>富士通</a:t>
                      </a:r>
                      <a:r>
                        <a:rPr lang="en-US" altLang="ja-JP" sz="1050" u="none" strike="noStrike" dirty="0">
                          <a:solidFill>
                            <a:schemeClr val="tx1"/>
                          </a:solidFill>
                          <a:effectLst/>
                          <a:latin typeface="+mn-ea"/>
                          <a:ea typeface="+mn-ea"/>
                        </a:rPr>
                        <a:t>Japan</a:t>
                      </a:r>
                      <a:br>
                        <a:rPr lang="en-US" altLang="ja-JP" sz="1050" u="none" strike="noStrike" dirty="0">
                          <a:solidFill>
                            <a:schemeClr val="accent1"/>
                          </a:solidFill>
                          <a:effectLst/>
                          <a:latin typeface="+mn-ea"/>
                          <a:ea typeface="+mn-ea"/>
                        </a:rPr>
                      </a:br>
                      <a:r>
                        <a:rPr lang="ja-JP" altLang="en-US" sz="1050" u="none" strike="noStrike" dirty="0">
                          <a:solidFill>
                            <a:schemeClr val="tx1"/>
                          </a:solidFill>
                          <a:effectLst/>
                          <a:latin typeface="+mn-ea"/>
                          <a:ea typeface="+mn-ea"/>
                        </a:rPr>
                        <a:t>（今後</a:t>
                      </a:r>
                      <a:r>
                        <a:rPr kumimoji="1" lang="ja-JP" altLang="en-US" sz="1050" b="0" i="0" u="none" strike="noStrike" kern="1200" cap="none" spc="0" normalizeH="0" baseline="0" noProof="0" dirty="0">
                          <a:ln>
                            <a:noFill/>
                          </a:ln>
                          <a:solidFill>
                            <a:srgbClr val="005EAD"/>
                          </a:solidFill>
                          <a:effectLst/>
                          <a:uLnTx/>
                          <a:uFillTx/>
                          <a:latin typeface="+mn-lt"/>
                          <a:ea typeface="+mn-ea"/>
                          <a:cs typeface="+mn-cs"/>
                        </a:rPr>
                        <a:t>共助トラストコンソーシアム</a:t>
                      </a:r>
                      <a:r>
                        <a:rPr lang="ja-JP" altLang="en-US" sz="1050" u="none" strike="noStrike" dirty="0">
                          <a:solidFill>
                            <a:schemeClr val="accent1"/>
                          </a:solidFill>
                          <a:effectLst/>
                          <a:latin typeface="+mn-ea"/>
                          <a:ea typeface="+mn-ea"/>
                        </a:rPr>
                        <a:t>研究基盤協議会</a:t>
                      </a:r>
                      <a:r>
                        <a:rPr lang="ja-JP" altLang="en-US" sz="1050" u="none" strike="noStrike" dirty="0">
                          <a:effectLst/>
                          <a:latin typeface="+mn-ea"/>
                          <a:ea typeface="+mn-ea"/>
                        </a:rPr>
                        <a:t>・研究基盤協議会に所属する大学・富士通を中心とするメンバで詳細検討）</a:t>
                      </a: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02330174"/>
                  </a:ext>
                </a:extLst>
              </a:tr>
              <a:tr h="277260">
                <a:tc>
                  <a:txBody>
                    <a:bodyPr/>
                    <a:lstStyle/>
                    <a:p>
                      <a:pPr algn="ctr" fontAlgn="ctr"/>
                      <a:r>
                        <a:rPr lang="en-US" altLang="ja-JP" sz="1050" b="1" i="0" u="none" strike="noStrike" dirty="0">
                          <a:solidFill>
                            <a:srgbClr val="000000"/>
                          </a:solidFill>
                          <a:effectLst/>
                          <a:latin typeface="+mn-ea"/>
                          <a:ea typeface="+mn-ea"/>
                        </a:rPr>
                        <a:t>PitPa</a:t>
                      </a:r>
                      <a:endParaRPr lang="ja-JP" altLang="en-US" sz="1050" b="1" i="0" u="none" strike="noStrike" dirty="0">
                        <a:solidFill>
                          <a:srgbClr val="000000"/>
                        </a:solidFill>
                        <a:effectLst/>
                        <a:latin typeface="+mn-ea"/>
                        <a:ea typeface="+mn-ea"/>
                      </a:endParaRP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171450" indent="-171450" algn="l" fontAlgn="ctr">
                        <a:buFont typeface="Arial" panose="020B0604020202020204" pitchFamily="34" charset="0"/>
                        <a:buChar char="•"/>
                      </a:pPr>
                      <a:r>
                        <a:rPr lang="en-US" altLang="ja-JP" sz="1050" dirty="0">
                          <a:solidFill>
                            <a:srgbClr val="211E1E"/>
                          </a:solidFill>
                          <a:effectLst/>
                          <a:latin typeface="+mn-ea"/>
                        </a:rPr>
                        <a:t>Open Identity Exchange</a:t>
                      </a:r>
                      <a:r>
                        <a:rPr lang="ja-JP" altLang="en-US" sz="1050" dirty="0">
                          <a:solidFill>
                            <a:srgbClr val="211E1E"/>
                          </a:solidFill>
                          <a:effectLst/>
                          <a:latin typeface="+mn-ea"/>
                        </a:rPr>
                        <a:t>を参考に</a:t>
                      </a:r>
                      <a:r>
                        <a:rPr lang="ja-JP" altLang="en-US" sz="1050" u="none" strike="noStrike" dirty="0">
                          <a:effectLst/>
                          <a:latin typeface="+mn-ea"/>
                          <a:ea typeface="+mn-ea"/>
                        </a:rPr>
                        <a:t>外国人材市場における外国人材採用推進コミュニティに対する</a:t>
                      </a:r>
                      <a:r>
                        <a:rPr lang="ja-JP" altLang="en-US" sz="1050" u="none" strike="noStrike" dirty="0">
                          <a:solidFill>
                            <a:schemeClr val="accent1"/>
                          </a:solidFill>
                          <a:effectLst/>
                          <a:latin typeface="+mn-ea"/>
                          <a:ea typeface="+mn-ea"/>
                        </a:rPr>
                        <a:t>ガバナンス・ルール（ドラフト版）を策定</a:t>
                      </a: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171450" indent="-171450" algn="l" fontAlgn="ctr">
                        <a:buFont typeface="Arial" panose="020B0604020202020204" pitchFamily="34" charset="0"/>
                        <a:buChar char="•"/>
                      </a:pPr>
                      <a:r>
                        <a:rPr lang="en-US" altLang="ja-JP" sz="1050" u="none" strike="noStrike" dirty="0">
                          <a:effectLst/>
                          <a:latin typeface="+mn-ea"/>
                          <a:ea typeface="+mn-ea"/>
                        </a:rPr>
                        <a:t>PitPa</a:t>
                      </a:r>
                      <a:br>
                        <a:rPr lang="en-US" altLang="ja-JP" sz="1050" u="none" strike="noStrike" dirty="0">
                          <a:effectLst/>
                          <a:latin typeface="+mn-ea"/>
                          <a:ea typeface="+mn-ea"/>
                        </a:rPr>
                      </a:br>
                      <a:r>
                        <a:rPr lang="ja-JP" altLang="en-US" sz="1050" u="none" strike="noStrike" dirty="0">
                          <a:effectLst/>
                          <a:latin typeface="+mn-ea"/>
                          <a:ea typeface="+mn-ea"/>
                        </a:rPr>
                        <a:t>（今後外国人材採用推進コミュニティを設立し、その中で策定予定）</a:t>
                      </a: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26300140"/>
                  </a:ext>
                </a:extLst>
              </a:tr>
              <a:tr h="554521">
                <a:tc>
                  <a:txBody>
                    <a:bodyPr/>
                    <a:lstStyle/>
                    <a:p>
                      <a:pPr algn="ctr" fontAlgn="ctr"/>
                      <a:r>
                        <a:rPr lang="ja-JP" altLang="en-US" sz="1050" b="1" i="0" u="none" strike="noStrike" dirty="0">
                          <a:solidFill>
                            <a:srgbClr val="000000"/>
                          </a:solidFill>
                          <a:effectLst/>
                          <a:latin typeface="+mn-ea"/>
                          <a:ea typeface="+mn-ea"/>
                        </a:rPr>
                        <a:t>みずほ</a:t>
                      </a:r>
                      <a:r>
                        <a:rPr lang="en-US" altLang="ja-JP" sz="1050" b="1" i="0" u="none" strike="noStrike" dirty="0">
                          <a:solidFill>
                            <a:srgbClr val="000000"/>
                          </a:solidFill>
                          <a:effectLst/>
                          <a:latin typeface="+mn-ea"/>
                          <a:ea typeface="+mn-ea"/>
                        </a:rPr>
                        <a:t>R&amp;T</a:t>
                      </a:r>
                      <a:endParaRPr lang="en-US" sz="1050" b="1" i="0" u="none" strike="noStrike" dirty="0">
                        <a:solidFill>
                          <a:srgbClr val="000000"/>
                        </a:solidFill>
                        <a:effectLst/>
                        <a:latin typeface="+mn-ea"/>
                        <a:ea typeface="+mn-ea"/>
                      </a:endParaRP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171450" indent="-171450" algn="l" fontAlgn="ctr">
                        <a:buFont typeface="Arial" panose="020B0604020202020204" pitchFamily="34" charset="0"/>
                        <a:buChar char="•"/>
                      </a:pPr>
                      <a:r>
                        <a:rPr lang="ja-JP" altLang="en-US" sz="1050" b="0" i="0" u="none" strike="noStrike" dirty="0">
                          <a:solidFill>
                            <a:srgbClr val="000000"/>
                          </a:solidFill>
                          <a:effectLst/>
                          <a:latin typeface="+mn-ea"/>
                          <a:ea typeface="+mn-ea"/>
                        </a:rPr>
                        <a:t>既存の製品含有化学物質情報伝達スキームである</a:t>
                      </a:r>
                      <a:r>
                        <a:rPr lang="en-US" altLang="ja-JP" sz="1050" b="0" i="0" u="none" strike="noStrike" dirty="0">
                          <a:solidFill>
                            <a:srgbClr val="000000"/>
                          </a:solidFill>
                          <a:effectLst/>
                          <a:latin typeface="+mn-ea"/>
                          <a:ea typeface="+mn-ea"/>
                        </a:rPr>
                        <a:t>IMDS</a:t>
                      </a:r>
                      <a:r>
                        <a:rPr lang="ja-JP" altLang="en-US" sz="1050" b="0" i="0" u="none" strike="noStrike" dirty="0">
                          <a:solidFill>
                            <a:srgbClr val="000000"/>
                          </a:solidFill>
                          <a:effectLst/>
                          <a:latin typeface="+mn-ea"/>
                          <a:ea typeface="+mn-ea"/>
                        </a:rPr>
                        <a:t>や</a:t>
                      </a:r>
                      <a:r>
                        <a:rPr lang="en-US" altLang="ja-JP" sz="1050" b="0" i="0" u="none" strike="noStrike" dirty="0" err="1">
                          <a:solidFill>
                            <a:srgbClr val="000000"/>
                          </a:solidFill>
                          <a:effectLst/>
                          <a:latin typeface="+mn-ea"/>
                          <a:ea typeface="+mn-ea"/>
                        </a:rPr>
                        <a:t>chemSHERPA</a:t>
                      </a:r>
                      <a:r>
                        <a:rPr lang="ja-JP" altLang="en-US" sz="1050" b="0" i="0" u="none" strike="noStrike" dirty="0">
                          <a:solidFill>
                            <a:srgbClr val="000000"/>
                          </a:solidFill>
                          <a:effectLst/>
                          <a:latin typeface="+mn-ea"/>
                          <a:ea typeface="+mn-ea"/>
                        </a:rPr>
                        <a:t>のルールを参考に</a:t>
                      </a:r>
                      <a:r>
                        <a:rPr lang="en-US" altLang="ja-JP" sz="1050" b="0" i="0" u="none" strike="noStrike" dirty="0">
                          <a:solidFill>
                            <a:srgbClr val="000000"/>
                          </a:solidFill>
                          <a:effectLst/>
                          <a:latin typeface="+mn-ea"/>
                          <a:ea typeface="+mn-ea"/>
                        </a:rPr>
                        <a:t>Chemical Management Platform</a:t>
                      </a:r>
                      <a:r>
                        <a:rPr lang="ja-JP" altLang="en-US" sz="1050" b="0" i="0" u="none" strike="noStrike" dirty="0">
                          <a:solidFill>
                            <a:srgbClr val="000000"/>
                          </a:solidFill>
                          <a:effectLst/>
                          <a:latin typeface="+mn-ea"/>
                          <a:ea typeface="+mn-ea"/>
                        </a:rPr>
                        <a:t>タスクフォース内で、</a:t>
                      </a:r>
                      <a:r>
                        <a:rPr lang="en-US" altLang="ja-JP" sz="1050" b="0" i="0" u="none" strike="noStrike" dirty="0">
                          <a:solidFill>
                            <a:schemeClr val="accent1"/>
                          </a:solidFill>
                          <a:effectLst/>
                          <a:latin typeface="+mn-ea"/>
                          <a:ea typeface="+mn-ea"/>
                        </a:rPr>
                        <a:t>CMP</a:t>
                      </a:r>
                      <a:r>
                        <a:rPr lang="ja-JP" altLang="en-US" sz="1050" b="0" i="0" u="none" strike="noStrike" dirty="0">
                          <a:solidFill>
                            <a:schemeClr val="accent1"/>
                          </a:solidFill>
                          <a:effectLst/>
                          <a:latin typeface="+mn-ea"/>
                          <a:ea typeface="+mn-ea"/>
                        </a:rPr>
                        <a:t>利用ルール（案）を整備</a:t>
                      </a:r>
                      <a:br>
                        <a:rPr lang="en-US" altLang="ja-JP" sz="1050" b="0" i="0" u="none" strike="noStrike" dirty="0">
                          <a:solidFill>
                            <a:srgbClr val="000000"/>
                          </a:solidFill>
                          <a:effectLst/>
                          <a:latin typeface="+mn-ea"/>
                          <a:ea typeface="+mn-ea"/>
                        </a:rPr>
                      </a:br>
                      <a:r>
                        <a:rPr lang="ja-JP" altLang="en-US" sz="1050" b="0" i="0" u="none" strike="noStrike" dirty="0">
                          <a:solidFill>
                            <a:srgbClr val="000000"/>
                          </a:solidFill>
                          <a:effectLst/>
                          <a:latin typeface="+mn-ea"/>
                          <a:ea typeface="+mn-ea"/>
                        </a:rPr>
                        <a:t>（製品含有化学物質管理体制の構築、</a:t>
                      </a:r>
                      <a:r>
                        <a:rPr lang="zh-TW" altLang="en-US" sz="1050" b="0" i="0" u="none" strike="noStrike" dirty="0">
                          <a:solidFill>
                            <a:srgbClr val="000000"/>
                          </a:solidFill>
                          <a:effectLst/>
                          <a:latin typeface="+mn-ea"/>
                          <a:ea typeface="+mn-ea"/>
                        </a:rPr>
                        <a:t>製品含有化学物質情報</a:t>
                      </a:r>
                      <a:r>
                        <a:rPr lang="ja-JP" altLang="en-US" sz="1050" b="0" i="0" u="none" strike="noStrike" dirty="0">
                          <a:solidFill>
                            <a:srgbClr val="000000"/>
                          </a:solidFill>
                          <a:effectLst/>
                          <a:latin typeface="+mn-ea"/>
                          <a:ea typeface="+mn-ea"/>
                        </a:rPr>
                        <a:t>、製品含有化学物質情報伝達、化学品・成型品の製品含有化学物質情報伝達にかかるルール等を記載）</a:t>
                      </a:r>
                      <a:endParaRPr lang="en-US" altLang="ja-JP" sz="1050" b="0" i="0" u="none" strike="noStrike" dirty="0">
                        <a:solidFill>
                          <a:srgbClr val="000000"/>
                        </a:solidFill>
                        <a:effectLst/>
                        <a:latin typeface="+mn-ea"/>
                        <a:ea typeface="+mn-ea"/>
                      </a:endParaRP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171450" indent="-171450" algn="l" fontAlgn="ctr">
                        <a:buFont typeface="Arial" panose="020B0604020202020204" pitchFamily="34" charset="0"/>
                        <a:buChar char="•"/>
                      </a:pPr>
                      <a:r>
                        <a:rPr lang="en-US" altLang="ja-JP" sz="1050" b="0" i="0" u="none" strike="noStrike" dirty="0">
                          <a:solidFill>
                            <a:schemeClr val="accent1"/>
                          </a:solidFill>
                          <a:effectLst/>
                          <a:latin typeface="+mn-ea"/>
                          <a:ea typeface="+mn-ea"/>
                        </a:rPr>
                        <a:t>Chemical Management Platform</a:t>
                      </a:r>
                      <a:r>
                        <a:rPr lang="ja-JP" altLang="en-US" sz="1050" b="0" i="0" u="none" strike="noStrike" dirty="0">
                          <a:solidFill>
                            <a:schemeClr val="accent1"/>
                          </a:solidFill>
                          <a:effectLst/>
                          <a:latin typeface="+mn-ea"/>
                          <a:ea typeface="+mn-ea"/>
                        </a:rPr>
                        <a:t>コンソーシアム</a:t>
                      </a:r>
                      <a:endParaRPr lang="en-US" altLang="ja-JP" sz="1050" b="0" i="0" u="none" strike="noStrike" dirty="0">
                        <a:solidFill>
                          <a:schemeClr val="accent1"/>
                        </a:solidFill>
                        <a:effectLst/>
                        <a:latin typeface="+mn-ea"/>
                        <a:ea typeface="+mn-ea"/>
                      </a:endParaRP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5880195"/>
                  </a:ext>
                </a:extLst>
              </a:tr>
            </a:tbl>
          </a:graphicData>
        </a:graphic>
      </p:graphicFrame>
    </p:spTree>
    <p:extLst>
      <p:ext uri="{BB962C8B-B14F-4D97-AF65-F5344CB8AC3E}">
        <p14:creationId xmlns:p14="http://schemas.microsoft.com/office/powerpoint/2010/main" val="37492014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09B59C18-4054-1B1D-08B0-39E562D1A94B}"/>
              </a:ext>
            </a:extLst>
          </p:cNvPr>
          <p:cNvGraphicFramePr>
            <a:graphicFrameLocks noChangeAspect="1"/>
          </p:cNvGraphicFramePr>
          <p:nvPr>
            <p:custDataLst>
              <p:tags r:id="rId1"/>
            </p:custDataLst>
            <p:extLst>
              <p:ext uri="{D42A27DB-BD31-4B8C-83A1-F6EECF244321}">
                <p14:modId xmlns:p14="http://schemas.microsoft.com/office/powerpoint/2010/main" val="16437794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2" imgH="623" progId="TCLayout.ActiveDocument.1">
                  <p:embed/>
                </p:oleObj>
              </mc:Choice>
              <mc:Fallback>
                <p:oleObj name="think-cell スライド" r:id="rId3" imgW="622" imgH="623" progId="TCLayout.ActiveDocument.1">
                  <p:embed/>
                  <p:pic>
                    <p:nvPicPr>
                      <p:cNvPr id="6" name="think-cell data - do not delete" hidden="1">
                        <a:extLst>
                          <a:ext uri="{FF2B5EF4-FFF2-40B4-BE49-F238E27FC236}">
                            <a16:creationId xmlns:a16="http://schemas.microsoft.com/office/drawing/2014/main" id="{09B59C18-4054-1B1D-08B0-39E562D1A94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A08E40C6-B328-0A2D-1AF1-80672269F7C4}"/>
              </a:ext>
            </a:extLst>
          </p:cNvPr>
          <p:cNvSpPr>
            <a:spLocks noGrp="1"/>
          </p:cNvSpPr>
          <p:nvPr>
            <p:ph type="title"/>
          </p:nvPr>
        </p:nvSpPr>
        <p:spPr/>
        <p:txBody>
          <a:bodyPr vert="horz"/>
          <a:lstStyle/>
          <a:p>
            <a:r>
              <a:rPr kumimoji="1" lang="en-US" altLang="ja-JP" dirty="0"/>
              <a:t>6.2. </a:t>
            </a:r>
            <a:r>
              <a:rPr kumimoji="1" lang="ja-JP" altLang="en-US" dirty="0"/>
              <a:t>ガバナンス・ルール策定実施概要（</a:t>
            </a:r>
            <a:r>
              <a:rPr kumimoji="1" lang="en-US" altLang="ja-JP" dirty="0"/>
              <a:t>2/2</a:t>
            </a:r>
            <a:r>
              <a:rPr kumimoji="1" lang="ja-JP" altLang="en-US" dirty="0"/>
              <a:t>）</a:t>
            </a:r>
          </a:p>
        </p:txBody>
      </p:sp>
      <p:sp>
        <p:nvSpPr>
          <p:cNvPr id="3" name="テキスト プレースホルダー 2">
            <a:extLst>
              <a:ext uri="{FF2B5EF4-FFF2-40B4-BE49-F238E27FC236}">
                <a16:creationId xmlns:a16="http://schemas.microsoft.com/office/drawing/2014/main" id="{28F65166-4EB9-4846-30B2-CF4635946201}"/>
              </a:ext>
            </a:extLst>
          </p:cNvPr>
          <p:cNvSpPr>
            <a:spLocks noGrp="1"/>
          </p:cNvSpPr>
          <p:nvPr>
            <p:ph type="body" sz="quarter" idx="10"/>
          </p:nvPr>
        </p:nvSpPr>
        <p:spPr>
          <a:xfrm>
            <a:off x="273050" y="188913"/>
            <a:ext cx="7848600" cy="161583"/>
          </a:xfrm>
        </p:spPr>
        <p:txBody>
          <a:bodyPr/>
          <a:lstStyle/>
          <a:p>
            <a:r>
              <a:rPr lang="en-US" altLang="ja-JP" sz="1050" dirty="0"/>
              <a:t>6.</a:t>
            </a:r>
            <a:r>
              <a:rPr lang="ja-JP" altLang="en-US" dirty="0"/>
              <a:t> 実証事業</a:t>
            </a:r>
            <a:r>
              <a:rPr lang="en-US" altLang="ja-JP" dirty="0"/>
              <a:t>‐</a:t>
            </a:r>
            <a:r>
              <a:rPr lang="ja-JP" altLang="en-US" dirty="0"/>
              <a:t>ガバナンス・ビジネス普及に向けた取組</a:t>
            </a:r>
            <a:endParaRPr lang="ja-JP" altLang="en-US" sz="1050" dirty="0"/>
          </a:p>
        </p:txBody>
      </p:sp>
      <p:graphicFrame>
        <p:nvGraphicFramePr>
          <p:cNvPr id="4" name="表 3">
            <a:extLst>
              <a:ext uri="{FF2B5EF4-FFF2-40B4-BE49-F238E27FC236}">
                <a16:creationId xmlns:a16="http://schemas.microsoft.com/office/drawing/2014/main" id="{8179AA6E-8CE4-1F40-63AE-98634CBEED22}"/>
              </a:ext>
            </a:extLst>
          </p:cNvPr>
          <p:cNvGraphicFramePr>
            <a:graphicFrameLocks noGrp="1"/>
          </p:cNvGraphicFramePr>
          <p:nvPr>
            <p:extLst>
              <p:ext uri="{D42A27DB-BD31-4B8C-83A1-F6EECF244321}">
                <p14:modId xmlns:p14="http://schemas.microsoft.com/office/powerpoint/2010/main" val="1026307762"/>
              </p:ext>
            </p:extLst>
          </p:nvPr>
        </p:nvGraphicFramePr>
        <p:xfrm>
          <a:off x="277354" y="908049"/>
          <a:ext cx="9355597" cy="4351949"/>
        </p:xfrm>
        <a:graphic>
          <a:graphicData uri="http://schemas.openxmlformats.org/drawingml/2006/table">
            <a:tbl>
              <a:tblPr>
                <a:tableStyleId>{5C22544A-7EE6-4342-B048-85BDC9FD1C3A}</a:tableStyleId>
              </a:tblPr>
              <a:tblGrid>
                <a:gridCol w="1109744">
                  <a:extLst>
                    <a:ext uri="{9D8B030D-6E8A-4147-A177-3AD203B41FA5}">
                      <a16:colId xmlns:a16="http://schemas.microsoft.com/office/drawing/2014/main" val="2198383193"/>
                    </a:ext>
                  </a:extLst>
                </a:gridCol>
                <a:gridCol w="5196582">
                  <a:extLst>
                    <a:ext uri="{9D8B030D-6E8A-4147-A177-3AD203B41FA5}">
                      <a16:colId xmlns:a16="http://schemas.microsoft.com/office/drawing/2014/main" val="863816558"/>
                    </a:ext>
                  </a:extLst>
                </a:gridCol>
                <a:gridCol w="3049271">
                  <a:extLst>
                    <a:ext uri="{9D8B030D-6E8A-4147-A177-3AD203B41FA5}">
                      <a16:colId xmlns:a16="http://schemas.microsoft.com/office/drawing/2014/main" val="919379750"/>
                    </a:ext>
                  </a:extLst>
                </a:gridCol>
              </a:tblGrid>
              <a:tr h="208586">
                <a:tc>
                  <a:txBody>
                    <a:bodyPr/>
                    <a:lstStyle/>
                    <a:p>
                      <a:pPr algn="ctr" fontAlgn="ctr"/>
                      <a:r>
                        <a:rPr lang="ja-JP" altLang="en-US" sz="1200" b="1" u="none" strike="noStrike" dirty="0">
                          <a:solidFill>
                            <a:schemeClr val="bg1"/>
                          </a:solidFill>
                          <a:effectLst/>
                          <a:latin typeface="+mn-ea"/>
                          <a:ea typeface="+mn-ea"/>
                        </a:rPr>
                        <a:t>代表機関</a:t>
                      </a:r>
                      <a:endParaRPr lang="ja-JP" altLang="en-US" sz="1200" b="1" i="0" u="none" strike="noStrike" dirty="0">
                        <a:solidFill>
                          <a:schemeClr val="bg1"/>
                        </a:solidFill>
                        <a:effectLst/>
                        <a:latin typeface="+mn-ea"/>
                        <a:ea typeface="+mn-ea"/>
                      </a:endParaRPr>
                    </a:p>
                  </a:txBody>
                  <a:tcPr marL="36000" marR="36000" marT="36000" marB="36000" anchor="ctr">
                    <a:lnB w="12700" cap="flat" cmpd="sng" algn="ctr">
                      <a:solidFill>
                        <a:schemeClr val="bg1">
                          <a:lumMod val="75000"/>
                        </a:schemeClr>
                      </a:solidFill>
                      <a:prstDash val="solid"/>
                      <a:round/>
                      <a:headEnd type="none" w="med" len="med"/>
                      <a:tailEnd type="none" w="med" len="med"/>
                    </a:lnB>
                    <a:solidFill>
                      <a:schemeClr val="accent1"/>
                    </a:solidFill>
                  </a:tcPr>
                </a:tc>
                <a:tc>
                  <a:txBody>
                    <a:bodyPr/>
                    <a:lstStyle/>
                    <a:p>
                      <a:pPr algn="ctr" fontAlgn="ctr"/>
                      <a:r>
                        <a:rPr lang="ja-JP" altLang="en-US" sz="1200" b="1" i="0" u="none" strike="noStrike" dirty="0">
                          <a:solidFill>
                            <a:schemeClr val="bg1"/>
                          </a:solidFill>
                          <a:effectLst/>
                          <a:latin typeface="+mn-ea"/>
                          <a:ea typeface="+mn-ea"/>
                        </a:rPr>
                        <a:t>策定概要</a:t>
                      </a:r>
                    </a:p>
                  </a:txBody>
                  <a:tcPr marL="36000" marR="36000" marT="36000" marB="36000" anchor="ctr">
                    <a:lnB w="12700" cap="flat" cmpd="sng" algn="ctr">
                      <a:solidFill>
                        <a:schemeClr val="bg1">
                          <a:lumMod val="75000"/>
                        </a:schemeClr>
                      </a:solidFill>
                      <a:prstDash val="solid"/>
                      <a:round/>
                      <a:headEnd type="none" w="med" len="med"/>
                      <a:tailEnd type="none" w="med" len="med"/>
                    </a:lnB>
                    <a:solidFill>
                      <a:schemeClr val="accent1"/>
                    </a:solidFill>
                  </a:tcPr>
                </a:tc>
                <a:tc>
                  <a:txBody>
                    <a:bodyPr/>
                    <a:lstStyle/>
                    <a:p>
                      <a:pPr algn="ctr" fontAlgn="ctr"/>
                      <a:r>
                        <a:rPr lang="ja-JP" altLang="en-US" sz="1200" b="1" i="0" u="none" strike="noStrike" dirty="0">
                          <a:solidFill>
                            <a:schemeClr val="bg1"/>
                          </a:solidFill>
                          <a:effectLst/>
                          <a:latin typeface="+mn-ea"/>
                          <a:ea typeface="+mn-ea"/>
                        </a:rPr>
                        <a:t>本実証でのガバナンス・ルール策定・検討主体</a:t>
                      </a:r>
                    </a:p>
                  </a:txBody>
                  <a:tcPr marL="36000" marR="36000" marT="36000" marB="36000" anchor="ctr">
                    <a:lnB w="12700" cap="flat" cmpd="sng" algn="ctr">
                      <a:solidFill>
                        <a:schemeClr val="bg1">
                          <a:lumMod val="75000"/>
                        </a:schemeClr>
                      </a:solidFill>
                      <a:prstDash val="solid"/>
                      <a:round/>
                      <a:headEnd type="none" w="med" len="med"/>
                      <a:tailEnd type="none" w="med" len="med"/>
                    </a:lnB>
                    <a:solidFill>
                      <a:schemeClr val="accent1"/>
                    </a:solidFill>
                  </a:tcPr>
                </a:tc>
                <a:extLst>
                  <a:ext uri="{0D108BD9-81ED-4DB2-BD59-A6C34878D82A}">
                    <a16:rowId xmlns:a16="http://schemas.microsoft.com/office/drawing/2014/main" val="78677057"/>
                  </a:ext>
                </a:extLst>
              </a:tr>
              <a:tr h="834343">
                <a:tc>
                  <a:txBody>
                    <a:bodyPr/>
                    <a:lstStyle/>
                    <a:p>
                      <a:pPr algn="ctr" fontAlgn="ctr"/>
                      <a:r>
                        <a:rPr lang="en-US" altLang="ja-JP" sz="1000" b="1" i="0" u="none" strike="noStrike" dirty="0">
                          <a:solidFill>
                            <a:srgbClr val="000000"/>
                          </a:solidFill>
                          <a:effectLst/>
                          <a:latin typeface="+mn-ea"/>
                          <a:ea typeface="+mn-ea"/>
                        </a:rPr>
                        <a:t>SBI</a:t>
                      </a:r>
                      <a:r>
                        <a:rPr lang="ja-JP" altLang="en-US" sz="1000" b="1" i="0" u="none" strike="noStrike" dirty="0">
                          <a:solidFill>
                            <a:srgbClr val="000000"/>
                          </a:solidFill>
                          <a:effectLst/>
                          <a:latin typeface="+mn-ea"/>
                          <a:ea typeface="+mn-ea"/>
                        </a:rPr>
                        <a:t> </a:t>
                      </a:r>
                      <a:r>
                        <a:rPr lang="en-US" altLang="ja-JP" sz="1000" b="1" i="0" u="none" strike="noStrike" dirty="0">
                          <a:solidFill>
                            <a:srgbClr val="000000"/>
                          </a:solidFill>
                          <a:effectLst/>
                          <a:latin typeface="+mn-ea"/>
                          <a:ea typeface="+mn-ea"/>
                        </a:rPr>
                        <a:t>HD</a:t>
                      </a:r>
                    </a:p>
                  </a:txBody>
                  <a:tcPr marL="36000" marR="36000" marT="36000" marB="36000" anchor="ctr">
                    <a:lnT w="12700" cap="flat" cmpd="sng" algn="ctr">
                      <a:solidFill>
                        <a:schemeClr val="bg1">
                          <a:lumMod val="7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171450" indent="-171450" algn="l" fontAlgn="ctr">
                        <a:buFont typeface="Arial" panose="020B0604020202020204" pitchFamily="34" charset="0"/>
                        <a:buChar char="•"/>
                      </a:pPr>
                      <a:r>
                        <a:rPr lang="ja-JP" altLang="en-US" sz="1200" dirty="0">
                          <a:latin typeface="+mn-ea"/>
                          <a:ea typeface="+mn-ea"/>
                          <a:cs typeface="Arial"/>
                        </a:rPr>
                        <a:t>国内にある既存のトラストサービス（</a:t>
                      </a:r>
                      <a:r>
                        <a:rPr lang="en-US" altLang="ja-JP" sz="1200" dirty="0">
                          <a:latin typeface="+mn-ea"/>
                          <a:ea typeface="+mn-ea"/>
                          <a:cs typeface="Arial"/>
                        </a:rPr>
                        <a:t>e</a:t>
                      </a:r>
                      <a:r>
                        <a:rPr lang="ja-JP" altLang="en-US" sz="1200" dirty="0">
                          <a:latin typeface="+mn-ea"/>
                          <a:ea typeface="+mn-ea"/>
                          <a:cs typeface="Arial"/>
                        </a:rPr>
                        <a:t>シール等）を参考に事業所（</a:t>
                      </a:r>
                      <a:r>
                        <a:rPr lang="en-US" altLang="ja-JP" sz="1200" dirty="0">
                          <a:latin typeface="+mn-ea"/>
                          <a:ea typeface="+mn-ea"/>
                          <a:cs typeface="Arial"/>
                        </a:rPr>
                        <a:t>VC</a:t>
                      </a:r>
                      <a:r>
                        <a:rPr lang="ja-JP" altLang="en-US" sz="1200" dirty="0">
                          <a:latin typeface="+mn-ea"/>
                          <a:ea typeface="+mn-ea"/>
                          <a:cs typeface="Arial"/>
                        </a:rPr>
                        <a:t>）を発行する</a:t>
                      </a:r>
                      <a:r>
                        <a:rPr lang="ja-JP" altLang="en-US" sz="1200" dirty="0">
                          <a:solidFill>
                            <a:schemeClr val="accent1"/>
                          </a:solidFill>
                          <a:latin typeface="+mn-ea"/>
                          <a:ea typeface="+mn-ea"/>
                          <a:cs typeface="Arial"/>
                        </a:rPr>
                        <a:t>デジタル認証機構のトラストフレームワークに関するガバナンス・ルール案を作成</a:t>
                      </a:r>
                      <a:br>
                        <a:rPr lang="en-US" altLang="ja-JP" sz="1200" dirty="0">
                          <a:latin typeface="+mn-ea"/>
                          <a:ea typeface="+mn-ea"/>
                          <a:cs typeface="Arial"/>
                        </a:rPr>
                      </a:br>
                      <a:r>
                        <a:rPr lang="ja-JP" altLang="en-US" sz="1200" dirty="0">
                          <a:latin typeface="+mn-ea"/>
                          <a:ea typeface="+mn-ea"/>
                          <a:cs typeface="Arial"/>
                        </a:rPr>
                        <a:t>（</a:t>
                      </a:r>
                      <a:r>
                        <a:rPr lang="en-US" altLang="ja-JP" sz="1200" dirty="0">
                          <a:latin typeface="+mn-ea"/>
                          <a:ea typeface="+mn-ea"/>
                          <a:cs typeface="Arial"/>
                        </a:rPr>
                        <a:t>Issuer</a:t>
                      </a:r>
                      <a:r>
                        <a:rPr lang="ja-JP" altLang="en-US" sz="1200" dirty="0">
                          <a:latin typeface="+mn-ea"/>
                          <a:ea typeface="+mn-ea"/>
                          <a:cs typeface="Arial"/>
                        </a:rPr>
                        <a:t>のルール、</a:t>
                      </a:r>
                      <a:r>
                        <a:rPr lang="en-US" altLang="ja-JP" sz="1200" dirty="0">
                          <a:latin typeface="+mn-ea"/>
                          <a:ea typeface="+mn-ea"/>
                          <a:cs typeface="Arial"/>
                        </a:rPr>
                        <a:t>Issuer</a:t>
                      </a:r>
                      <a:r>
                        <a:rPr lang="ja-JP" altLang="en-US" sz="1200" dirty="0">
                          <a:latin typeface="+mn-ea"/>
                          <a:ea typeface="+mn-ea"/>
                          <a:cs typeface="Arial"/>
                        </a:rPr>
                        <a:t>の適格認定、デジタル証明の国際間の利用、サービスプロバイダ</a:t>
                      </a:r>
                      <a:r>
                        <a:rPr lang="en-US" altLang="ja-JP" sz="1200" dirty="0">
                          <a:latin typeface="+mn-ea"/>
                          <a:ea typeface="+mn-ea"/>
                          <a:cs typeface="Arial"/>
                        </a:rPr>
                        <a:t>―</a:t>
                      </a:r>
                      <a:r>
                        <a:rPr lang="ja-JP" altLang="en-US" sz="1200" dirty="0">
                          <a:latin typeface="+mn-ea"/>
                          <a:ea typeface="+mn-ea"/>
                          <a:cs typeface="Arial"/>
                        </a:rPr>
                        <a:t>の共通要件等を記載）</a:t>
                      </a:r>
                      <a:endParaRPr lang="en-US" altLang="ja-JP" sz="1200" dirty="0">
                        <a:latin typeface="+mn-ea"/>
                        <a:ea typeface="+mn-ea"/>
                        <a:cs typeface="Arial"/>
                      </a:endParaRPr>
                    </a:p>
                  </a:txBody>
                  <a:tcPr marL="36000" marR="36000" marT="36000" marB="36000" anchor="ctr">
                    <a:lnT w="12700" cap="flat" cmpd="sng" algn="ctr">
                      <a:solidFill>
                        <a:schemeClr val="bg1">
                          <a:lumMod val="7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171450" indent="-171450" algn="l" fontAlgn="ctr">
                        <a:buFont typeface="Arial" panose="020B0604020202020204" pitchFamily="34" charset="0"/>
                        <a:buChar char="•"/>
                      </a:pPr>
                      <a:r>
                        <a:rPr lang="en-US" altLang="ja-JP" sz="1200" dirty="0">
                          <a:latin typeface="+mn-ea"/>
                          <a:ea typeface="+mn-ea"/>
                          <a:cs typeface="Arial"/>
                        </a:rPr>
                        <a:t>SBI HD</a:t>
                      </a:r>
                      <a:br>
                        <a:rPr lang="en-US" altLang="ja-JP" sz="1200" dirty="0">
                          <a:latin typeface="+mn-ea"/>
                          <a:ea typeface="+mn-ea"/>
                          <a:cs typeface="Arial"/>
                        </a:rPr>
                      </a:br>
                      <a:r>
                        <a:rPr lang="ja-JP" altLang="en-US" sz="1200" dirty="0">
                          <a:latin typeface="+mn-ea"/>
                          <a:ea typeface="+mn-ea"/>
                          <a:cs typeface="Arial"/>
                        </a:rPr>
                        <a:t>（</a:t>
                      </a:r>
                      <a:r>
                        <a:rPr lang="ja-JP" altLang="en-US" sz="1200" dirty="0">
                          <a:solidFill>
                            <a:schemeClr val="accent1"/>
                          </a:solidFill>
                          <a:latin typeface="+mn-ea"/>
                          <a:ea typeface="+mn-ea"/>
                          <a:cs typeface="Arial"/>
                        </a:rPr>
                        <a:t>インターネット協会</a:t>
                      </a:r>
                      <a:r>
                        <a:rPr lang="en-US" altLang="ja-JP" sz="1200" dirty="0">
                          <a:solidFill>
                            <a:schemeClr val="accent1"/>
                          </a:solidFill>
                          <a:latin typeface="+mn-ea"/>
                          <a:ea typeface="+mn-ea"/>
                          <a:cs typeface="Arial"/>
                        </a:rPr>
                        <a:t>OIC BRP</a:t>
                      </a:r>
                      <a:r>
                        <a:rPr lang="ja-JP" altLang="en-US" sz="1200" dirty="0">
                          <a:solidFill>
                            <a:schemeClr val="accent1"/>
                          </a:solidFill>
                          <a:latin typeface="+mn-ea"/>
                          <a:ea typeface="+mn-ea"/>
                          <a:cs typeface="Arial"/>
                        </a:rPr>
                        <a:t>コンソーシアム、沖縄オープンラボラトリ</a:t>
                      </a:r>
                      <a:r>
                        <a:rPr lang="en-US" altLang="ja-JP" sz="1200" dirty="0">
                          <a:solidFill>
                            <a:schemeClr val="accent1"/>
                          </a:solidFill>
                          <a:latin typeface="+mn-ea"/>
                          <a:ea typeface="+mn-ea"/>
                          <a:cs typeface="Arial"/>
                        </a:rPr>
                        <a:t>Trusted Network</a:t>
                      </a:r>
                      <a:r>
                        <a:rPr lang="ja-JP" altLang="en-US" sz="1200" dirty="0">
                          <a:solidFill>
                            <a:schemeClr val="accent1"/>
                          </a:solidFill>
                          <a:latin typeface="+mn-ea"/>
                          <a:ea typeface="+mn-ea"/>
                          <a:cs typeface="Arial"/>
                        </a:rPr>
                        <a:t>プロジェクトと連携</a:t>
                      </a:r>
                      <a:r>
                        <a:rPr lang="ja-JP" altLang="en-US" sz="1200" dirty="0">
                          <a:latin typeface="+mn-ea"/>
                          <a:ea typeface="+mn-ea"/>
                          <a:cs typeface="Arial"/>
                        </a:rPr>
                        <a:t>）</a:t>
                      </a:r>
                      <a:endParaRPr lang="en-US" altLang="ja-JP" sz="1200" dirty="0">
                        <a:latin typeface="+mn-ea"/>
                        <a:ea typeface="+mn-ea"/>
                        <a:cs typeface="Arial"/>
                      </a:endParaRPr>
                    </a:p>
                  </a:txBody>
                  <a:tcPr marL="36000" marR="36000" marT="36000" marB="36000" anchor="ctr">
                    <a:lnT w="12700" cap="flat" cmpd="sng" algn="ctr">
                      <a:solidFill>
                        <a:schemeClr val="bg1">
                          <a:lumMod val="7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02841862"/>
                  </a:ext>
                </a:extLst>
              </a:tr>
              <a:tr h="625757">
                <a:tc>
                  <a:txBody>
                    <a:bodyPr/>
                    <a:lstStyle/>
                    <a:p>
                      <a:pPr algn="ctr" fontAlgn="ctr"/>
                      <a:r>
                        <a:rPr lang="ja-JP" altLang="en-US" sz="1000" b="1" i="0" u="none" strike="noStrike" dirty="0">
                          <a:solidFill>
                            <a:srgbClr val="000000"/>
                          </a:solidFill>
                          <a:effectLst/>
                          <a:latin typeface="+mn-ea"/>
                          <a:ea typeface="+mn-ea"/>
                        </a:rPr>
                        <a:t>シミック</a:t>
                      </a: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171450" indent="-171450" algn="l" fontAlgn="ctr">
                        <a:buFont typeface="Arial" panose="020B0604020202020204" pitchFamily="34" charset="0"/>
                        <a:buChar char="•"/>
                      </a:pPr>
                      <a:r>
                        <a:rPr lang="ja-JP" altLang="en-US" sz="1200" dirty="0"/>
                        <a:t>上市されているデバイスのウェアラブルデバイスへの</a:t>
                      </a:r>
                      <a:r>
                        <a:rPr lang="en-US" altLang="ja-JP" sz="1200" dirty="0"/>
                        <a:t>DID</a:t>
                      </a:r>
                      <a:r>
                        <a:rPr lang="ja-JP" altLang="en-US" sz="1200" dirty="0"/>
                        <a:t>実装可否リストの作成</a:t>
                      </a:r>
                      <a:endParaRPr lang="en-US" altLang="ja-JP" sz="1200" dirty="0"/>
                    </a:p>
                    <a:p>
                      <a:pPr marL="171450" indent="-171450" algn="l" fontAlgn="ctr">
                        <a:buFont typeface="Arial" panose="020B0604020202020204" pitchFamily="34" charset="0"/>
                        <a:buChar char="•"/>
                      </a:pPr>
                      <a:r>
                        <a:rPr lang="en-US" altLang="ja-JP" sz="1200" dirty="0"/>
                        <a:t>PHR</a:t>
                      </a:r>
                      <a:r>
                        <a:rPr lang="ja-JP" altLang="en-US" sz="1200" dirty="0"/>
                        <a:t>サービス事業協会との連携し、日常診療や臨床試験等におけるウェアラブルデバイス等の</a:t>
                      </a:r>
                      <a:r>
                        <a:rPr lang="en-US" altLang="ja-JP" sz="1200" dirty="0"/>
                        <a:t>PHR</a:t>
                      </a:r>
                      <a:r>
                        <a:rPr lang="ja-JP" altLang="en-US" sz="1200" dirty="0"/>
                        <a:t>利活用のためのあるべきガバナンスやルールについて今後策定予定</a:t>
                      </a:r>
                      <a:endParaRPr lang="en-US" altLang="ja-JP" sz="1200" dirty="0"/>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171450" indent="-171450" algn="l" fontAlgn="ctr">
                        <a:buFont typeface="Arial" panose="020B0604020202020204" pitchFamily="34" charset="0"/>
                        <a:buChar char="•"/>
                      </a:pPr>
                      <a:r>
                        <a:rPr lang="ja-JP" altLang="en-US" sz="1200" dirty="0"/>
                        <a:t>シミック</a:t>
                      </a:r>
                      <a:br>
                        <a:rPr lang="en-US" altLang="ja-JP" sz="1200" dirty="0"/>
                      </a:br>
                      <a:r>
                        <a:rPr lang="ja-JP" altLang="en-US" sz="1200" dirty="0"/>
                        <a:t>（</a:t>
                      </a:r>
                      <a:r>
                        <a:rPr lang="en-US" altLang="ja-JP" sz="1200" dirty="0">
                          <a:solidFill>
                            <a:schemeClr val="accent1"/>
                          </a:solidFill>
                        </a:rPr>
                        <a:t>PHR</a:t>
                      </a:r>
                      <a:r>
                        <a:rPr lang="ja-JP" altLang="en-US" sz="1200" dirty="0">
                          <a:solidFill>
                            <a:schemeClr val="accent1"/>
                          </a:solidFill>
                        </a:rPr>
                        <a:t>サービス事業協会</a:t>
                      </a:r>
                      <a:r>
                        <a:rPr lang="ja-JP" altLang="en-US" sz="1200" dirty="0"/>
                        <a:t>と連携）</a:t>
                      </a:r>
                      <a:endParaRPr lang="en-US" altLang="ja-JP" sz="1200" dirty="0"/>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58240447"/>
                  </a:ext>
                </a:extLst>
              </a:tr>
              <a:tr h="499636">
                <a:tc>
                  <a:txBody>
                    <a:bodyPr/>
                    <a:lstStyle/>
                    <a:p>
                      <a:pPr algn="ctr" fontAlgn="ctr"/>
                      <a:r>
                        <a:rPr lang="en-US" altLang="ja-JP" sz="1000" b="1" u="none" strike="noStrike" dirty="0">
                          <a:effectLst/>
                          <a:latin typeface="+mn-ea"/>
                          <a:ea typeface="+mn-ea"/>
                        </a:rPr>
                        <a:t>ORPHE</a:t>
                      </a: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171450" indent="-171450" algn="l" fontAlgn="ctr">
                        <a:buFont typeface="Arial" panose="020B0604020202020204" pitchFamily="34" charset="0"/>
                        <a:buChar char="•"/>
                      </a:pPr>
                      <a:r>
                        <a:rPr lang="en-US" altLang="ja-JP" sz="1200" b="0" i="0" u="none" strike="noStrike" dirty="0">
                          <a:solidFill>
                            <a:srgbClr val="000000"/>
                          </a:solidFill>
                          <a:effectLst/>
                          <a:latin typeface="+mn-ea"/>
                          <a:ea typeface="+mn-ea"/>
                        </a:rPr>
                        <a:t>Health Level Seven Fast Healthcare Interoperability Resources </a:t>
                      </a:r>
                      <a:r>
                        <a:rPr lang="ja-JP" altLang="en-US" sz="1200" b="0" i="0" u="none" strike="noStrike" dirty="0">
                          <a:solidFill>
                            <a:srgbClr val="000000"/>
                          </a:solidFill>
                          <a:effectLst/>
                          <a:latin typeface="+mn-ea"/>
                          <a:ea typeface="+mn-ea"/>
                        </a:rPr>
                        <a:t>（</a:t>
                      </a:r>
                      <a:r>
                        <a:rPr lang="en-US" altLang="ja-JP" sz="1200" b="0" i="0" u="none" strike="noStrike" dirty="0">
                          <a:solidFill>
                            <a:srgbClr val="000000"/>
                          </a:solidFill>
                          <a:effectLst/>
                          <a:latin typeface="+mn-ea"/>
                          <a:ea typeface="+mn-ea"/>
                        </a:rPr>
                        <a:t>HL7I FHIR</a:t>
                      </a:r>
                      <a:r>
                        <a:rPr lang="ja-JP" altLang="en-US" sz="1200" b="0" i="0" u="none" strike="noStrike" dirty="0">
                          <a:solidFill>
                            <a:srgbClr val="000000"/>
                          </a:solidFill>
                          <a:effectLst/>
                          <a:latin typeface="+mn-ea"/>
                          <a:ea typeface="+mn-ea"/>
                        </a:rPr>
                        <a:t>）をもとに今後ガバナンス・ルール案を策定予定</a:t>
                      </a:r>
                      <a:r>
                        <a:rPr lang="en-US" altLang="ja-JP" sz="1200" b="0" i="0" u="none" strike="noStrike" dirty="0">
                          <a:solidFill>
                            <a:srgbClr val="000000"/>
                          </a:solidFill>
                          <a:effectLst/>
                          <a:latin typeface="+mn-ea"/>
                          <a:ea typeface="+mn-ea"/>
                        </a:rPr>
                        <a:t> </a:t>
                      </a:r>
                    </a:p>
                    <a:p>
                      <a:pPr marL="171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en-US" altLang="ja-JP" sz="1200" b="0" i="0" u="none" strike="noStrike" dirty="0">
                          <a:solidFill>
                            <a:schemeClr val="accent1"/>
                          </a:solidFill>
                          <a:effectLst/>
                          <a:latin typeface="+mn-ea"/>
                          <a:ea typeface="+mn-ea"/>
                        </a:rPr>
                        <a:t>OIDF</a:t>
                      </a:r>
                      <a:r>
                        <a:rPr lang="ja-JP" altLang="en-US" sz="1200" b="0" i="0" u="none" strike="noStrike" dirty="0">
                          <a:solidFill>
                            <a:schemeClr val="accent1"/>
                          </a:solidFill>
                          <a:effectLst/>
                          <a:latin typeface="+mn-ea"/>
                          <a:ea typeface="+mn-ea"/>
                        </a:rPr>
                        <a:t>コンフォーマンステスト参加</a:t>
                      </a:r>
                      <a:endParaRPr lang="en-US" altLang="ja-JP" sz="1200" b="0" i="0" u="none" strike="noStrike" dirty="0">
                        <a:solidFill>
                          <a:schemeClr val="accent1"/>
                        </a:solidFill>
                        <a:effectLst/>
                        <a:latin typeface="+mn-ea"/>
                        <a:ea typeface="+mn-ea"/>
                      </a:endParaRP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171450" indent="-171450" algn="l" fontAlgn="ctr">
                        <a:buFont typeface="Arial" panose="020B0604020202020204" pitchFamily="34" charset="0"/>
                        <a:buChar char="•"/>
                      </a:pPr>
                      <a:r>
                        <a:rPr lang="en-US" altLang="ja-JP" sz="1200" b="0" i="0" u="none" strike="noStrike" dirty="0">
                          <a:solidFill>
                            <a:srgbClr val="000000"/>
                          </a:solidFill>
                          <a:effectLst/>
                          <a:latin typeface="+mn-ea"/>
                          <a:ea typeface="+mn-ea"/>
                        </a:rPr>
                        <a:t>ORPHE</a:t>
                      </a:r>
                      <a:br>
                        <a:rPr lang="en-US" altLang="ja-JP" sz="1200" b="0" i="0" u="none" strike="noStrike" dirty="0">
                          <a:solidFill>
                            <a:srgbClr val="000000"/>
                          </a:solidFill>
                          <a:effectLst/>
                          <a:latin typeface="+mn-ea"/>
                          <a:ea typeface="+mn-ea"/>
                        </a:rPr>
                      </a:br>
                      <a:r>
                        <a:rPr lang="ja-JP" altLang="en-US" sz="1200" b="0" i="0" u="none" strike="noStrike" dirty="0">
                          <a:solidFill>
                            <a:srgbClr val="000000"/>
                          </a:solidFill>
                          <a:effectLst/>
                          <a:latin typeface="+mn-ea"/>
                          <a:ea typeface="+mn-ea"/>
                        </a:rPr>
                        <a:t>（連携機関は今後検討）</a:t>
                      </a:r>
                      <a:endParaRPr lang="en-US" altLang="ja-JP" sz="1200" b="0" i="0" u="none" strike="noStrike" dirty="0">
                        <a:solidFill>
                          <a:srgbClr val="000000"/>
                        </a:solidFill>
                        <a:effectLst/>
                        <a:latin typeface="+mn-ea"/>
                        <a:ea typeface="+mn-ea"/>
                      </a:endParaRP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876338"/>
                  </a:ext>
                </a:extLst>
              </a:tr>
              <a:tr h="834343">
                <a:tc>
                  <a:txBody>
                    <a:bodyPr/>
                    <a:lstStyle/>
                    <a:p>
                      <a:pPr algn="ctr" fontAlgn="ctr"/>
                      <a:r>
                        <a:rPr lang="ja-JP" altLang="en-US" sz="1000" b="1" i="0" u="none" strike="noStrike" dirty="0">
                          <a:solidFill>
                            <a:srgbClr val="000000"/>
                          </a:solidFill>
                          <a:effectLst/>
                          <a:latin typeface="+mn-ea"/>
                          <a:ea typeface="+mn-ea"/>
                        </a:rPr>
                        <a:t>電通総研</a:t>
                      </a: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171450" indent="-171450" algn="l" fontAlgn="ctr">
                        <a:buFont typeface="Arial" panose="020B0604020202020204" pitchFamily="34" charset="0"/>
                        <a:buChar char="•"/>
                      </a:pPr>
                      <a:r>
                        <a:rPr lang="en-US" altLang="ja-JP" sz="1200" b="0" i="0" u="none" strike="noStrike" dirty="0" err="1">
                          <a:solidFill>
                            <a:srgbClr val="000000"/>
                          </a:solidFill>
                          <a:effectLst/>
                          <a:latin typeface="+mn-ea"/>
                          <a:ea typeface="+mn-ea"/>
                        </a:rPr>
                        <a:t>eIDAS</a:t>
                      </a:r>
                      <a:r>
                        <a:rPr lang="ja-JP" altLang="en-US" sz="1200" b="0" i="0" u="none" strike="noStrike" dirty="0">
                          <a:solidFill>
                            <a:srgbClr val="000000"/>
                          </a:solidFill>
                          <a:effectLst/>
                          <a:latin typeface="+mn-ea"/>
                          <a:ea typeface="+mn-ea"/>
                        </a:rPr>
                        <a:t>との互換性を意識してサービスの全体運営管理や監視を行う組織・団体等の設立の必要性を提示</a:t>
                      </a:r>
                      <a:br>
                        <a:rPr lang="en-US" altLang="ja-JP" sz="1200" b="0" i="0" u="none" strike="noStrike" dirty="0">
                          <a:solidFill>
                            <a:srgbClr val="000000"/>
                          </a:solidFill>
                          <a:effectLst/>
                          <a:latin typeface="+mn-ea"/>
                          <a:ea typeface="+mn-ea"/>
                        </a:rPr>
                      </a:br>
                      <a:r>
                        <a:rPr lang="ja-JP" altLang="en-US" sz="1200" b="0" i="0" u="none" strike="noStrike" dirty="0">
                          <a:solidFill>
                            <a:srgbClr val="000000"/>
                          </a:solidFill>
                          <a:effectLst/>
                          <a:latin typeface="+mn-ea"/>
                          <a:ea typeface="+mn-ea"/>
                        </a:rPr>
                        <a:t>（事業者の認定条件設定・監査・認定取消機能の必要性、ウォレット、プロトコル、ネットワークやソースコードに関するシステム仕様の必要性等を提示）</a:t>
                      </a:r>
                      <a:endParaRPr lang="en-US" altLang="ja-JP" sz="1200" b="0" i="0" u="none" strike="noStrike" dirty="0">
                        <a:solidFill>
                          <a:srgbClr val="000000"/>
                        </a:solidFill>
                        <a:effectLst/>
                        <a:latin typeface="+mn-ea"/>
                        <a:ea typeface="+mn-ea"/>
                      </a:endParaRP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171450" indent="-171450" algn="l" fontAlgn="ctr">
                        <a:buFont typeface="Arial" panose="020B0604020202020204" pitchFamily="34" charset="0"/>
                        <a:buChar char="•"/>
                      </a:pPr>
                      <a:r>
                        <a:rPr lang="ja-JP" altLang="en-US" sz="1200" b="0" i="0" u="none" strike="noStrike" dirty="0">
                          <a:solidFill>
                            <a:srgbClr val="000000"/>
                          </a:solidFill>
                          <a:effectLst/>
                          <a:latin typeface="+mn-ea"/>
                          <a:ea typeface="+mn-ea"/>
                        </a:rPr>
                        <a:t>電通総研</a:t>
                      </a:r>
                      <a:br>
                        <a:rPr lang="en-US" altLang="ja-JP" sz="1200" b="0" i="0" u="none" strike="noStrike" dirty="0">
                          <a:solidFill>
                            <a:srgbClr val="000000"/>
                          </a:solidFill>
                          <a:effectLst/>
                          <a:latin typeface="+mn-ea"/>
                          <a:ea typeface="+mn-ea"/>
                        </a:rPr>
                      </a:br>
                      <a:r>
                        <a:rPr lang="ja-JP" altLang="en-US" sz="1200" b="0" i="0" u="none" strike="noStrike" dirty="0">
                          <a:solidFill>
                            <a:srgbClr val="000000"/>
                          </a:solidFill>
                          <a:effectLst/>
                          <a:latin typeface="+mn-ea"/>
                          <a:ea typeface="+mn-ea"/>
                        </a:rPr>
                        <a:t>（連携機関は今後検討）</a:t>
                      </a:r>
                      <a:endParaRPr lang="en-US" altLang="ja-JP" sz="1200" b="0" i="0" u="none" strike="noStrike" dirty="0">
                        <a:solidFill>
                          <a:srgbClr val="000000"/>
                        </a:solidFill>
                        <a:effectLst/>
                        <a:latin typeface="+mn-ea"/>
                        <a:ea typeface="+mn-ea"/>
                      </a:endParaRP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63247151"/>
                  </a:ext>
                </a:extLst>
              </a:tr>
              <a:tr h="834343">
                <a:tc>
                  <a:txBody>
                    <a:bodyPr/>
                    <a:lstStyle/>
                    <a:p>
                      <a:pPr algn="ctr" fontAlgn="ctr"/>
                      <a:r>
                        <a:rPr lang="en-US" sz="1000" b="1" u="none" strike="noStrike" dirty="0">
                          <a:effectLst/>
                          <a:latin typeface="+mn-ea"/>
                          <a:ea typeface="+mn-ea"/>
                        </a:rPr>
                        <a:t>JISA</a:t>
                      </a:r>
                      <a:endParaRPr lang="en-US" sz="1000" b="1" i="0" u="none" strike="noStrike" dirty="0">
                        <a:solidFill>
                          <a:srgbClr val="000000"/>
                        </a:solidFill>
                        <a:effectLst/>
                        <a:latin typeface="+mn-ea"/>
                        <a:ea typeface="+mn-ea"/>
                      </a:endParaRP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171450" indent="-171450" algn="l" fontAlgn="ctr">
                        <a:buFont typeface="Arial" panose="020B0604020202020204" pitchFamily="34" charset="0"/>
                        <a:buChar char="•"/>
                      </a:pPr>
                      <a:r>
                        <a:rPr lang="ja-JP" altLang="en-US" sz="1200" b="0" i="0" u="none" strike="noStrike" dirty="0">
                          <a:solidFill>
                            <a:srgbClr val="000000"/>
                          </a:solidFill>
                          <a:effectLst/>
                          <a:latin typeface="+mn-ea"/>
                          <a:ea typeface="+mn-ea"/>
                        </a:rPr>
                        <a:t>「事業者</a:t>
                      </a:r>
                      <a:r>
                        <a:rPr lang="en-US" altLang="ja-JP" sz="1200" b="0" i="0" u="none" strike="noStrike" dirty="0">
                          <a:solidFill>
                            <a:srgbClr val="000000"/>
                          </a:solidFill>
                          <a:effectLst/>
                          <a:latin typeface="+mn-ea"/>
                          <a:ea typeface="+mn-ea"/>
                        </a:rPr>
                        <a:t>KYC/KYB</a:t>
                      </a:r>
                      <a:r>
                        <a:rPr lang="ja-JP" altLang="en-US" sz="1200" b="0" i="0" u="none" strike="noStrike" dirty="0">
                          <a:solidFill>
                            <a:srgbClr val="000000"/>
                          </a:solidFill>
                          <a:effectLst/>
                          <a:latin typeface="+mn-ea"/>
                          <a:ea typeface="+mn-ea"/>
                        </a:rPr>
                        <a:t>に関わる範囲」「支出・投資の事実確認に関わる範囲」において事業者アイデンティティに関わる</a:t>
                      </a:r>
                      <a:r>
                        <a:rPr lang="en-US" altLang="ja-JP" sz="1200" b="0" i="0" u="none" strike="noStrike" dirty="0">
                          <a:solidFill>
                            <a:srgbClr val="000000"/>
                          </a:solidFill>
                          <a:effectLst/>
                          <a:latin typeface="+mn-ea"/>
                          <a:ea typeface="+mn-ea"/>
                        </a:rPr>
                        <a:t>Verifiable Identity Community</a:t>
                      </a:r>
                      <a:r>
                        <a:rPr lang="ja-JP" altLang="en-US" sz="1200" b="0" i="0" u="none" strike="noStrike" dirty="0">
                          <a:solidFill>
                            <a:srgbClr val="000000"/>
                          </a:solidFill>
                          <a:effectLst/>
                          <a:latin typeface="+mn-ea"/>
                          <a:ea typeface="+mn-ea"/>
                        </a:rPr>
                        <a:t>（官民連携）のルール整備・コミュニティ形成の必要性を提示</a:t>
                      </a:r>
                      <a:endParaRPr lang="en-US" altLang="ja-JP" sz="1200" b="0" i="0" u="none" strike="noStrike" dirty="0">
                        <a:solidFill>
                          <a:srgbClr val="000000"/>
                        </a:solidFill>
                        <a:effectLst/>
                        <a:latin typeface="+mn-ea"/>
                        <a:ea typeface="+mn-ea"/>
                      </a:endParaRPr>
                    </a:p>
                    <a:p>
                      <a:pPr marL="171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en-US" altLang="ja-JP" sz="1200" b="0" i="0" u="none" strike="noStrike" dirty="0">
                          <a:solidFill>
                            <a:schemeClr val="accent1"/>
                          </a:solidFill>
                          <a:effectLst/>
                          <a:latin typeface="+mn-ea"/>
                          <a:ea typeface="+mn-ea"/>
                        </a:rPr>
                        <a:t>OIDF</a:t>
                      </a:r>
                      <a:r>
                        <a:rPr lang="ja-JP" altLang="en-US" sz="1200" b="0" i="0" u="none" strike="noStrike" dirty="0">
                          <a:solidFill>
                            <a:schemeClr val="accent1"/>
                          </a:solidFill>
                          <a:effectLst/>
                          <a:latin typeface="+mn-ea"/>
                          <a:ea typeface="+mn-ea"/>
                        </a:rPr>
                        <a:t>コンフォーマンステスト参加</a:t>
                      </a:r>
                      <a:endParaRPr lang="en-US" altLang="ja-JP" sz="1200" b="0" i="0" u="none" strike="noStrike" dirty="0">
                        <a:solidFill>
                          <a:schemeClr val="accent1"/>
                        </a:solidFill>
                        <a:effectLst/>
                        <a:latin typeface="+mn-ea"/>
                        <a:ea typeface="+mn-ea"/>
                      </a:endParaRP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171450" indent="-171450" algn="l" fontAlgn="ctr">
                        <a:buFont typeface="Arial" panose="020B0604020202020204" pitchFamily="34" charset="0"/>
                        <a:buChar char="•"/>
                      </a:pPr>
                      <a:r>
                        <a:rPr lang="en-US" altLang="ja-JP" sz="1200" b="0" i="0" u="none" strike="noStrike" dirty="0">
                          <a:solidFill>
                            <a:srgbClr val="000000"/>
                          </a:solidFill>
                          <a:effectLst/>
                          <a:latin typeface="+mn-ea"/>
                          <a:ea typeface="+mn-ea"/>
                        </a:rPr>
                        <a:t>JISA</a:t>
                      </a:r>
                    </a:p>
                    <a:p>
                      <a:pPr marL="171450" indent="-171450" algn="l" fontAlgn="ctr">
                        <a:buFont typeface="Arial" panose="020B0604020202020204" pitchFamily="34" charset="0"/>
                        <a:buChar char="•"/>
                      </a:pPr>
                      <a:r>
                        <a:rPr lang="ja-JP" altLang="en-US" sz="1200" b="0" i="0" u="none" strike="noStrike" dirty="0">
                          <a:solidFill>
                            <a:srgbClr val="000000"/>
                          </a:solidFill>
                          <a:effectLst/>
                          <a:latin typeface="+mn-ea"/>
                          <a:ea typeface="+mn-ea"/>
                        </a:rPr>
                        <a:t>（今後補助金事務局の管轄省庁、行政データ発行の管轄省庁、民間データのガバナンス機関・民間事業者の連携が必要）</a:t>
                      </a:r>
                      <a:endParaRPr lang="en-US" altLang="ja-JP" sz="1200" b="0" i="0" u="none" strike="noStrike" dirty="0">
                        <a:solidFill>
                          <a:srgbClr val="000000"/>
                        </a:solidFill>
                        <a:effectLst/>
                        <a:latin typeface="+mn-ea"/>
                        <a:ea typeface="+mn-ea"/>
                      </a:endParaRP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48437112"/>
                  </a:ext>
                </a:extLst>
              </a:tr>
              <a:tr h="347643">
                <a:tc>
                  <a:txBody>
                    <a:bodyPr/>
                    <a:lstStyle/>
                    <a:p>
                      <a:pPr algn="ctr" fontAlgn="ctr"/>
                      <a:r>
                        <a:rPr lang="en-US" altLang="ja-JP" sz="1000" b="1" i="0" u="none" strike="noStrike" dirty="0">
                          <a:solidFill>
                            <a:srgbClr val="000000"/>
                          </a:solidFill>
                          <a:effectLst/>
                          <a:latin typeface="+mn-ea"/>
                          <a:ea typeface="+mn-ea"/>
                        </a:rPr>
                        <a:t>OP CIP</a:t>
                      </a: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171450" indent="-171450" algn="l" fontAlgn="ctr">
                        <a:buFont typeface="Arial" panose="020B0604020202020204" pitchFamily="34" charset="0"/>
                        <a:buChar char="•"/>
                      </a:pPr>
                      <a:r>
                        <a:rPr lang="ja-JP" altLang="en-US" sz="1200" b="0" i="0" u="none" strike="noStrike" dirty="0">
                          <a:solidFill>
                            <a:srgbClr val="000000"/>
                          </a:solidFill>
                          <a:effectLst/>
                          <a:latin typeface="+mn-ea"/>
                          <a:ea typeface="+mn-ea"/>
                        </a:rPr>
                        <a:t>ステークホルダの役割を規定、原則となる</a:t>
                      </a:r>
                      <a:r>
                        <a:rPr lang="en-US" altLang="ja-JP" sz="1200" b="0" i="0" u="none" strike="noStrike" dirty="0">
                          <a:solidFill>
                            <a:schemeClr val="accent1"/>
                          </a:solidFill>
                          <a:effectLst/>
                          <a:latin typeface="+mn-ea"/>
                          <a:ea typeface="+mn-ea"/>
                        </a:rPr>
                        <a:t>OP</a:t>
                      </a:r>
                      <a:r>
                        <a:rPr lang="ja-JP" altLang="en-US" sz="1200" b="0" i="0" u="none" strike="noStrike" dirty="0">
                          <a:solidFill>
                            <a:schemeClr val="accent1"/>
                          </a:solidFill>
                          <a:effectLst/>
                          <a:latin typeface="+mn-ea"/>
                          <a:ea typeface="+mn-ea"/>
                        </a:rPr>
                        <a:t>憲章</a:t>
                      </a:r>
                      <a:r>
                        <a:rPr lang="ja-JP" altLang="en-US" sz="1200" b="0" i="0" u="none" strike="noStrike" dirty="0">
                          <a:solidFill>
                            <a:srgbClr val="000000"/>
                          </a:solidFill>
                          <a:effectLst/>
                          <a:latin typeface="+mn-ea"/>
                          <a:ea typeface="+mn-ea"/>
                        </a:rPr>
                        <a:t>を策定</a:t>
                      </a:r>
                      <a:endParaRPr lang="en-US" altLang="ja-JP" sz="1200" b="0" i="0" u="none" strike="noStrike" dirty="0">
                        <a:solidFill>
                          <a:srgbClr val="000000"/>
                        </a:solidFill>
                        <a:effectLst/>
                        <a:latin typeface="+mn-ea"/>
                        <a:ea typeface="+mn-ea"/>
                      </a:endParaRP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en-US" altLang="ja-JP" sz="1200" b="0" i="0" u="none" strike="noStrike" dirty="0">
                          <a:solidFill>
                            <a:schemeClr val="accent1"/>
                          </a:solidFill>
                          <a:effectLst/>
                          <a:latin typeface="+mn-ea"/>
                          <a:ea typeface="+mn-ea"/>
                        </a:rPr>
                        <a:t>OP CIP</a:t>
                      </a:r>
                      <a:r>
                        <a:rPr lang="ja-JP" altLang="en-US" sz="1200" b="0" i="0" u="none" strike="noStrike" dirty="0">
                          <a:solidFill>
                            <a:schemeClr val="accent1"/>
                          </a:solidFill>
                          <a:effectLst/>
                          <a:latin typeface="+mn-ea"/>
                          <a:ea typeface="+mn-ea"/>
                        </a:rPr>
                        <a:t>理事会</a:t>
                      </a:r>
                      <a:endParaRPr lang="en-US" altLang="ja-JP" sz="1200" b="0" i="0" u="none" strike="noStrike" dirty="0">
                        <a:solidFill>
                          <a:schemeClr val="accent1"/>
                        </a:solidFill>
                        <a:effectLst/>
                        <a:latin typeface="+mn-ea"/>
                        <a:ea typeface="+mn-ea"/>
                      </a:endParaRP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94488744"/>
                  </a:ext>
                </a:extLst>
              </a:tr>
            </a:tbl>
          </a:graphicData>
        </a:graphic>
      </p:graphicFrame>
    </p:spTree>
    <p:extLst>
      <p:ext uri="{BB962C8B-B14F-4D97-AF65-F5344CB8AC3E}">
        <p14:creationId xmlns:p14="http://schemas.microsoft.com/office/powerpoint/2010/main" val="38835725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7DB3733-68F3-08F5-A9E1-BF3D73E51B21}"/>
              </a:ext>
            </a:extLst>
          </p:cNvPr>
          <p:cNvSpPr>
            <a:spLocks noGrp="1"/>
          </p:cNvSpPr>
          <p:nvPr>
            <p:ph type="title"/>
          </p:nvPr>
        </p:nvSpPr>
        <p:spPr/>
        <p:txBody>
          <a:bodyPr/>
          <a:lstStyle/>
          <a:p>
            <a:r>
              <a:rPr kumimoji="1" lang="en-US" altLang="ja-JP" dirty="0"/>
              <a:t>6.3. </a:t>
            </a:r>
            <a:r>
              <a:rPr kumimoji="1" lang="ja-JP" altLang="en-US" dirty="0"/>
              <a:t>ステークホルダ協議・ヒアリング等実施概要</a:t>
            </a:r>
          </a:p>
        </p:txBody>
      </p:sp>
      <p:sp>
        <p:nvSpPr>
          <p:cNvPr id="3" name="テキスト プレースホルダー 2">
            <a:extLst>
              <a:ext uri="{FF2B5EF4-FFF2-40B4-BE49-F238E27FC236}">
                <a16:creationId xmlns:a16="http://schemas.microsoft.com/office/drawing/2014/main" id="{07FF375E-6187-9479-CFF4-3BC2A530D67A}"/>
              </a:ext>
            </a:extLst>
          </p:cNvPr>
          <p:cNvSpPr>
            <a:spLocks noGrp="1"/>
          </p:cNvSpPr>
          <p:nvPr>
            <p:ph type="body" sz="quarter" idx="10"/>
          </p:nvPr>
        </p:nvSpPr>
        <p:spPr>
          <a:xfrm>
            <a:off x="273050" y="188913"/>
            <a:ext cx="7848600" cy="161583"/>
          </a:xfrm>
        </p:spPr>
        <p:txBody>
          <a:bodyPr/>
          <a:lstStyle/>
          <a:p>
            <a:r>
              <a:rPr lang="en-US" altLang="ja-JP" sz="1050" dirty="0"/>
              <a:t>6.</a:t>
            </a:r>
            <a:r>
              <a:rPr lang="ja-JP" altLang="en-US" dirty="0"/>
              <a:t> 実証事業</a:t>
            </a:r>
            <a:r>
              <a:rPr lang="en-US" altLang="ja-JP" dirty="0"/>
              <a:t>‐</a:t>
            </a:r>
            <a:r>
              <a:rPr lang="ja-JP" altLang="en-US" dirty="0"/>
              <a:t>ガバナンス・ビジネス普及に向けた取組</a:t>
            </a:r>
            <a:endParaRPr lang="ja-JP" altLang="en-US" sz="1050" dirty="0"/>
          </a:p>
        </p:txBody>
      </p:sp>
      <p:graphicFrame>
        <p:nvGraphicFramePr>
          <p:cNvPr id="4" name="表 3">
            <a:extLst>
              <a:ext uri="{FF2B5EF4-FFF2-40B4-BE49-F238E27FC236}">
                <a16:creationId xmlns:a16="http://schemas.microsoft.com/office/drawing/2014/main" id="{EFAC764D-9BDC-892F-7DF7-3C56B0524EB9}"/>
              </a:ext>
            </a:extLst>
          </p:cNvPr>
          <p:cNvGraphicFramePr>
            <a:graphicFrameLocks noGrp="1"/>
          </p:cNvGraphicFramePr>
          <p:nvPr>
            <p:extLst>
              <p:ext uri="{D42A27DB-BD31-4B8C-83A1-F6EECF244321}">
                <p14:modId xmlns:p14="http://schemas.microsoft.com/office/powerpoint/2010/main" val="2366875646"/>
              </p:ext>
            </p:extLst>
          </p:nvPr>
        </p:nvGraphicFramePr>
        <p:xfrm>
          <a:off x="277354" y="908049"/>
          <a:ext cx="9355596" cy="5655989"/>
        </p:xfrm>
        <a:graphic>
          <a:graphicData uri="http://schemas.openxmlformats.org/drawingml/2006/table">
            <a:tbl>
              <a:tblPr>
                <a:tableStyleId>{5C22544A-7EE6-4342-B048-85BDC9FD1C3A}</a:tableStyleId>
              </a:tblPr>
              <a:tblGrid>
                <a:gridCol w="1081546">
                  <a:extLst>
                    <a:ext uri="{9D8B030D-6E8A-4147-A177-3AD203B41FA5}">
                      <a16:colId xmlns:a16="http://schemas.microsoft.com/office/drawing/2014/main" val="2198383193"/>
                    </a:ext>
                  </a:extLst>
                </a:gridCol>
                <a:gridCol w="8274050">
                  <a:extLst>
                    <a:ext uri="{9D8B030D-6E8A-4147-A177-3AD203B41FA5}">
                      <a16:colId xmlns:a16="http://schemas.microsoft.com/office/drawing/2014/main" val="829206285"/>
                    </a:ext>
                  </a:extLst>
                </a:gridCol>
              </a:tblGrid>
              <a:tr h="250428">
                <a:tc>
                  <a:txBody>
                    <a:bodyPr/>
                    <a:lstStyle/>
                    <a:p>
                      <a:pPr algn="ctr" fontAlgn="ctr"/>
                      <a:r>
                        <a:rPr lang="ja-JP" altLang="en-US" sz="1200" b="1" u="none" strike="noStrike" dirty="0">
                          <a:solidFill>
                            <a:schemeClr val="bg1"/>
                          </a:solidFill>
                          <a:effectLst/>
                          <a:latin typeface="+mn-ea"/>
                          <a:ea typeface="+mn-ea"/>
                        </a:rPr>
                        <a:t>代表機関</a:t>
                      </a:r>
                      <a:endParaRPr lang="ja-JP" altLang="en-US" sz="1200" b="1" i="0" u="none" strike="noStrike" dirty="0">
                        <a:solidFill>
                          <a:schemeClr val="bg1"/>
                        </a:solidFill>
                        <a:effectLst/>
                        <a:latin typeface="+mn-ea"/>
                        <a:ea typeface="+mn-ea"/>
                      </a:endParaRPr>
                    </a:p>
                  </a:txBody>
                  <a:tcPr marL="36000" marR="36000" marT="36000" marB="36000" anchor="ctr">
                    <a:lnB w="12700" cap="flat" cmpd="sng" algn="ctr">
                      <a:solidFill>
                        <a:schemeClr val="bg1">
                          <a:lumMod val="75000"/>
                        </a:schemeClr>
                      </a:solidFill>
                      <a:prstDash val="solid"/>
                      <a:round/>
                      <a:headEnd type="none" w="med" len="med"/>
                      <a:tailEnd type="none" w="med" len="med"/>
                    </a:lnB>
                    <a:solidFill>
                      <a:schemeClr val="accent1"/>
                    </a:solidFill>
                  </a:tcPr>
                </a:tc>
                <a:tc>
                  <a:txBody>
                    <a:bodyPr/>
                    <a:lstStyle/>
                    <a:p>
                      <a:pPr algn="ctr" fontAlgn="ctr"/>
                      <a:r>
                        <a:rPr lang="ja-JP" altLang="en-US" sz="1200" b="1" i="0" u="none" strike="noStrike" dirty="0">
                          <a:solidFill>
                            <a:schemeClr val="bg1"/>
                          </a:solidFill>
                          <a:effectLst/>
                          <a:latin typeface="+mn-ea"/>
                          <a:ea typeface="+mn-ea"/>
                        </a:rPr>
                        <a:t>ステークホルダ（エンドユーザ）との協議・ヒアリング</a:t>
                      </a:r>
                    </a:p>
                  </a:txBody>
                  <a:tcPr marL="36000" marR="36000" marT="36000" marB="36000" anchor="ctr">
                    <a:lnB w="12700" cap="flat" cmpd="sng" algn="ctr">
                      <a:solidFill>
                        <a:schemeClr val="bg1">
                          <a:lumMod val="75000"/>
                        </a:schemeClr>
                      </a:solidFill>
                      <a:prstDash val="solid"/>
                      <a:round/>
                      <a:headEnd type="none" w="med" len="med"/>
                      <a:tailEnd type="none" w="med" len="med"/>
                    </a:lnB>
                    <a:solidFill>
                      <a:schemeClr val="accent1"/>
                    </a:solidFill>
                  </a:tcPr>
                </a:tc>
                <a:extLst>
                  <a:ext uri="{0D108BD9-81ED-4DB2-BD59-A6C34878D82A}">
                    <a16:rowId xmlns:a16="http://schemas.microsoft.com/office/drawing/2014/main" val="78677057"/>
                  </a:ext>
                </a:extLst>
              </a:tr>
              <a:tr h="542417">
                <a:tc>
                  <a:txBody>
                    <a:bodyPr/>
                    <a:lstStyle/>
                    <a:p>
                      <a:pPr algn="ctr" fontAlgn="ctr"/>
                      <a:r>
                        <a:rPr lang="en-US" sz="1000" b="1" u="none" strike="noStrike" dirty="0">
                          <a:effectLst/>
                          <a:latin typeface="+mn-ea"/>
                          <a:ea typeface="+mn-ea"/>
                        </a:rPr>
                        <a:t>DataSign</a:t>
                      </a:r>
                      <a:endParaRPr lang="en-US" sz="1000" b="1" i="0" u="none" strike="noStrike" dirty="0">
                        <a:solidFill>
                          <a:srgbClr val="000000"/>
                        </a:solidFill>
                        <a:effectLst/>
                        <a:latin typeface="+mn-ea"/>
                        <a:ea typeface="+mn-ea"/>
                      </a:endParaRPr>
                    </a:p>
                  </a:txBody>
                  <a:tcPr marL="36000" marR="36000" marT="36000" marB="36000" anchor="ctr">
                    <a:lnT w="12700" cap="flat" cmpd="sng" algn="ctr">
                      <a:solidFill>
                        <a:schemeClr val="bg1">
                          <a:lumMod val="7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171450" indent="-171450" algn="l" fontAlgn="ctr">
                        <a:buFont typeface="Arial" panose="020B0604020202020204" pitchFamily="34" charset="0"/>
                        <a:buChar char="•"/>
                      </a:pPr>
                      <a:r>
                        <a:rPr lang="en-US" altLang="ja-JP" sz="1050" b="0" i="0" u="none" strike="noStrike" dirty="0">
                          <a:solidFill>
                            <a:srgbClr val="000000"/>
                          </a:solidFill>
                          <a:effectLst/>
                          <a:latin typeface="+mn-ea"/>
                          <a:ea typeface="+mn-ea"/>
                        </a:rPr>
                        <a:t>OWND Project</a:t>
                      </a:r>
                      <a:r>
                        <a:rPr lang="ja-JP" altLang="en-US" sz="1050" b="0" i="0" u="none" strike="noStrike" dirty="0">
                          <a:solidFill>
                            <a:srgbClr val="000000"/>
                          </a:solidFill>
                          <a:effectLst/>
                          <a:latin typeface="+mn-ea"/>
                          <a:ea typeface="+mn-ea"/>
                        </a:rPr>
                        <a:t>の推進、ビジネスフィージビリティ検証として以下のステークホルダと協議</a:t>
                      </a:r>
                      <a:br>
                        <a:rPr lang="en-US" altLang="ja-JP" sz="1050" b="0" i="0" u="none" strike="noStrike" dirty="0">
                          <a:solidFill>
                            <a:srgbClr val="000000"/>
                          </a:solidFill>
                          <a:effectLst/>
                          <a:latin typeface="+mn-ea"/>
                          <a:ea typeface="+mn-ea"/>
                        </a:rPr>
                      </a:br>
                      <a:r>
                        <a:rPr lang="ja-JP" altLang="en-US" sz="1050" b="0" i="0" u="none" strike="noStrike" dirty="0">
                          <a:solidFill>
                            <a:srgbClr val="000000"/>
                          </a:solidFill>
                          <a:effectLst/>
                          <a:latin typeface="+mn-ea"/>
                          <a:ea typeface="+mn-ea"/>
                        </a:rPr>
                        <a:t>（</a:t>
                      </a:r>
                      <a:r>
                        <a:rPr lang="en-US" altLang="ja-JP" sz="1050" b="0" i="0" u="none" strike="noStrike" dirty="0">
                          <a:solidFill>
                            <a:srgbClr val="000000"/>
                          </a:solidFill>
                          <a:effectLst/>
                          <a:latin typeface="+mn-ea"/>
                          <a:ea typeface="+mn-ea"/>
                        </a:rPr>
                        <a:t>Code for Japan /</a:t>
                      </a:r>
                      <a:r>
                        <a:rPr lang="ja-JP" altLang="en-US" sz="1050" b="0" i="0" u="none" strike="noStrike" dirty="0">
                          <a:solidFill>
                            <a:srgbClr val="000000"/>
                          </a:solidFill>
                          <a:effectLst/>
                          <a:latin typeface="+mn-ea"/>
                          <a:ea typeface="+mn-ea"/>
                        </a:rPr>
                        <a:t> </a:t>
                      </a:r>
                      <a:r>
                        <a:rPr lang="en-US" altLang="ja-JP" sz="1050" b="0" i="0" u="none" strike="noStrike" dirty="0" err="1">
                          <a:solidFill>
                            <a:srgbClr val="000000"/>
                          </a:solidFill>
                          <a:effectLst/>
                          <a:latin typeface="+mn-ea"/>
                          <a:ea typeface="+mn-ea"/>
                        </a:rPr>
                        <a:t>MyData</a:t>
                      </a:r>
                      <a:r>
                        <a:rPr lang="en-US" altLang="ja-JP" sz="1050" b="0" i="0" u="none" strike="noStrike" dirty="0">
                          <a:solidFill>
                            <a:srgbClr val="000000"/>
                          </a:solidFill>
                          <a:effectLst/>
                          <a:latin typeface="+mn-ea"/>
                          <a:ea typeface="+mn-ea"/>
                        </a:rPr>
                        <a:t> Japan / OpenID</a:t>
                      </a:r>
                      <a:r>
                        <a:rPr lang="ja-JP" altLang="en-US" sz="1050" b="0" i="0" u="none" strike="noStrike" dirty="0">
                          <a:solidFill>
                            <a:srgbClr val="000000"/>
                          </a:solidFill>
                          <a:effectLst/>
                          <a:latin typeface="+mn-ea"/>
                          <a:ea typeface="+mn-ea"/>
                        </a:rPr>
                        <a:t> </a:t>
                      </a:r>
                      <a:r>
                        <a:rPr lang="en-US" altLang="ja-JP" sz="1050" b="0" i="0" u="none" strike="noStrike" dirty="0">
                          <a:solidFill>
                            <a:srgbClr val="000000"/>
                          </a:solidFill>
                          <a:effectLst/>
                          <a:latin typeface="+mn-ea"/>
                          <a:ea typeface="+mn-ea"/>
                        </a:rPr>
                        <a:t>Foundation</a:t>
                      </a:r>
                      <a:r>
                        <a:rPr lang="ja-JP" altLang="en-US" sz="1050" b="0" i="0" u="none" strike="noStrike" dirty="0">
                          <a:solidFill>
                            <a:srgbClr val="000000"/>
                          </a:solidFill>
                          <a:effectLst/>
                          <a:latin typeface="+mn-ea"/>
                          <a:ea typeface="+mn-ea"/>
                        </a:rPr>
                        <a:t>コミュニティメンバ、有識者、政府機関関係者・関連団体・事業者）</a:t>
                      </a:r>
                      <a:endParaRPr lang="en-US" altLang="ja-JP" sz="1050" b="0" i="0" u="none" strike="noStrike" dirty="0">
                        <a:solidFill>
                          <a:srgbClr val="000000"/>
                        </a:solidFill>
                        <a:effectLst/>
                        <a:latin typeface="+mn-ea"/>
                        <a:ea typeface="+mn-ea"/>
                      </a:endParaRPr>
                    </a:p>
                    <a:p>
                      <a:pPr marL="171450" indent="-171450" algn="l" fontAlgn="ctr">
                        <a:buFont typeface="Arial" panose="020B0604020202020204" pitchFamily="34" charset="0"/>
                        <a:buChar char="•"/>
                      </a:pPr>
                      <a:r>
                        <a:rPr lang="ja-JP" altLang="en-US" sz="1050" b="0" i="0" u="none" strike="noStrike" dirty="0">
                          <a:solidFill>
                            <a:srgbClr val="000000"/>
                          </a:solidFill>
                          <a:effectLst/>
                          <a:latin typeface="+mn-ea"/>
                          <a:ea typeface="+mn-ea"/>
                        </a:rPr>
                        <a:t>ウォレットのユーザビリティテスト（エンドユーザ）</a:t>
                      </a:r>
                      <a:endParaRPr lang="en-US" altLang="ja-JP" sz="1050" b="0" i="0" u="none" strike="noStrike" dirty="0">
                        <a:solidFill>
                          <a:srgbClr val="000000"/>
                        </a:solidFill>
                        <a:effectLst/>
                        <a:latin typeface="+mn-ea"/>
                        <a:ea typeface="+mn-ea"/>
                      </a:endParaRPr>
                    </a:p>
                  </a:txBody>
                  <a:tcPr marL="36000" marR="36000" marT="36000" marB="36000" anchor="ctr">
                    <a:lnT w="12700" cap="flat" cmpd="sng" algn="ctr">
                      <a:solidFill>
                        <a:schemeClr val="bg1">
                          <a:lumMod val="7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62223151"/>
                  </a:ext>
                </a:extLst>
              </a:tr>
              <a:tr h="856867">
                <a:tc>
                  <a:txBody>
                    <a:bodyPr/>
                    <a:lstStyle/>
                    <a:p>
                      <a:pPr algn="ctr" fontAlgn="ctr"/>
                      <a:r>
                        <a:rPr lang="en-US" altLang="ja-JP" sz="1000" b="1" i="0" u="none" strike="noStrike" dirty="0">
                          <a:solidFill>
                            <a:srgbClr val="000000"/>
                          </a:solidFill>
                          <a:effectLst/>
                          <a:latin typeface="+mn-ea"/>
                          <a:ea typeface="+mn-ea"/>
                        </a:rPr>
                        <a:t>DNP</a:t>
                      </a:r>
                      <a:endParaRPr lang="ja-JP" altLang="en-US" sz="1000" b="1" i="0" u="none" strike="noStrike" dirty="0">
                        <a:solidFill>
                          <a:srgbClr val="000000"/>
                        </a:solidFill>
                        <a:effectLst/>
                        <a:latin typeface="+mn-ea"/>
                        <a:ea typeface="+mn-ea"/>
                      </a:endParaRP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171450" indent="-171450" algn="l" fontAlgn="ctr">
                        <a:buFont typeface="Arial" panose="020B0604020202020204" pitchFamily="34" charset="0"/>
                        <a:buChar char="•"/>
                      </a:pPr>
                      <a:r>
                        <a:rPr lang="ja-JP" altLang="en-US" sz="1050" dirty="0">
                          <a:latin typeface="+mn-ea"/>
                        </a:rPr>
                        <a:t>国内共助アプリ団体と</a:t>
                      </a:r>
                      <a:r>
                        <a:rPr lang="en-US" altLang="ja-JP" sz="1050" dirty="0">
                          <a:latin typeface="+mn-ea"/>
                        </a:rPr>
                        <a:t>UX/UI</a:t>
                      </a:r>
                      <a:r>
                        <a:rPr lang="ja-JP" altLang="en-US" sz="1050" dirty="0">
                          <a:latin typeface="+mn-ea"/>
                        </a:rPr>
                        <a:t>・ビジネスフィージビリティ検証</a:t>
                      </a:r>
                      <a:br>
                        <a:rPr lang="en-US" altLang="ja-JP" sz="1050" dirty="0">
                          <a:latin typeface="+mn-ea"/>
                        </a:rPr>
                      </a:br>
                      <a:r>
                        <a:rPr lang="ja-JP" altLang="en-US" sz="1050" dirty="0">
                          <a:latin typeface="+mn-ea"/>
                        </a:rPr>
                        <a:t>（カヤック、</a:t>
                      </a:r>
                      <a:r>
                        <a:rPr lang="en-US" altLang="ja-JP" sz="1050" dirty="0" err="1">
                          <a:latin typeface="+mn-ea"/>
                        </a:rPr>
                        <a:t>Asmama</a:t>
                      </a:r>
                      <a:r>
                        <a:rPr lang="ja-JP" altLang="en-US" sz="1050" dirty="0">
                          <a:latin typeface="+mn-ea"/>
                        </a:rPr>
                        <a:t>、アサヒ飲料、保育園に子供を預けている</a:t>
                      </a:r>
                      <a:r>
                        <a:rPr lang="en-US" altLang="ja-JP" sz="1050" dirty="0">
                          <a:latin typeface="+mn-ea"/>
                        </a:rPr>
                        <a:t>or</a:t>
                      </a:r>
                      <a:r>
                        <a:rPr lang="ja-JP" altLang="en-US" sz="1050" dirty="0">
                          <a:latin typeface="+mn-ea"/>
                        </a:rPr>
                        <a:t>過去預けていた、共働きの夫婦等）</a:t>
                      </a:r>
                      <a:endParaRPr lang="en-US" altLang="ja-JP" sz="1050" dirty="0">
                        <a:latin typeface="+mn-ea"/>
                      </a:endParaRPr>
                    </a:p>
                    <a:p>
                      <a:pPr marL="171450" indent="-171450" algn="l" fontAlgn="ctr">
                        <a:buFont typeface="Arial" panose="020B0604020202020204" pitchFamily="34" charset="0"/>
                        <a:buChar char="•"/>
                      </a:pPr>
                      <a:r>
                        <a:rPr lang="ja-JP" altLang="en-US" sz="1050" dirty="0">
                          <a:latin typeface="+mn-ea"/>
                        </a:rPr>
                        <a:t>海外共助アプリ（ボランティア証明書発行サービス）との連携を想定した協議</a:t>
                      </a:r>
                      <a:endParaRPr lang="en-US" altLang="ja-JP" sz="1050" dirty="0">
                        <a:latin typeface="+mn-ea"/>
                      </a:endParaRPr>
                    </a:p>
                    <a:p>
                      <a:pPr marL="171450" indent="-171450" algn="l" fontAlgn="ctr">
                        <a:buFont typeface="Arial" panose="020B0604020202020204" pitchFamily="34" charset="0"/>
                        <a:buChar char="•"/>
                      </a:pPr>
                      <a:r>
                        <a:rPr lang="en-US" altLang="ja-JP" sz="1050" dirty="0">
                          <a:latin typeface="+mn-ea"/>
                        </a:rPr>
                        <a:t>VC</a:t>
                      </a:r>
                      <a:r>
                        <a:rPr lang="ja-JP" altLang="en-US" sz="1050" dirty="0">
                          <a:latin typeface="+mn-ea"/>
                        </a:rPr>
                        <a:t>発行・検証における官民の役割にかかるディスカッション</a:t>
                      </a:r>
                      <a:br>
                        <a:rPr lang="en-US" altLang="ja-JP" sz="1050" dirty="0">
                          <a:latin typeface="+mn-ea"/>
                        </a:rPr>
                      </a:br>
                      <a:r>
                        <a:rPr lang="ja-JP" altLang="en-US" sz="1050" dirty="0">
                          <a:latin typeface="+mn-ea"/>
                        </a:rPr>
                        <a:t>（</a:t>
                      </a:r>
                      <a:r>
                        <a:rPr lang="en-US" altLang="ja-JP" sz="1050" dirty="0">
                          <a:latin typeface="+mn-ea"/>
                        </a:rPr>
                        <a:t>Internet Identity Workshop</a:t>
                      </a:r>
                      <a:r>
                        <a:rPr lang="ja-JP" altLang="en-US" sz="1050" dirty="0">
                          <a:latin typeface="+mn-ea"/>
                        </a:rPr>
                        <a:t>のセッション主催・</a:t>
                      </a:r>
                      <a:r>
                        <a:rPr lang="en-US" altLang="ja-JP" sz="1050" dirty="0">
                          <a:latin typeface="+mn-ea"/>
                        </a:rPr>
                        <a:t>Open Identity Exchange</a:t>
                      </a:r>
                      <a:r>
                        <a:rPr lang="ja-JP" altLang="en-US" sz="1050" dirty="0">
                          <a:latin typeface="+mn-ea"/>
                        </a:rPr>
                        <a:t>と協議）</a:t>
                      </a:r>
                      <a:endParaRPr lang="ja-JP" altLang="en-US" sz="1050" b="0" i="0" u="none" strike="noStrike" dirty="0">
                        <a:solidFill>
                          <a:srgbClr val="000000"/>
                        </a:solidFill>
                        <a:effectLst/>
                        <a:latin typeface="+mn-ea"/>
                        <a:ea typeface="+mn-ea"/>
                      </a:endParaRP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82573914"/>
                  </a:ext>
                </a:extLst>
              </a:tr>
              <a:tr h="385192">
                <a:tc>
                  <a:txBody>
                    <a:bodyPr/>
                    <a:lstStyle/>
                    <a:p>
                      <a:pPr algn="ctr" fontAlgn="ctr"/>
                      <a:r>
                        <a:rPr lang="en-US" altLang="ja-JP" sz="1000" b="1" i="0" u="none" strike="noStrike" dirty="0">
                          <a:solidFill>
                            <a:srgbClr val="000000"/>
                          </a:solidFill>
                          <a:effectLst/>
                          <a:latin typeface="+mn-ea"/>
                          <a:ea typeface="+mn-ea"/>
                        </a:rPr>
                        <a:t>IGS</a:t>
                      </a:r>
                      <a:endParaRPr lang="ja-JP" altLang="en-US" sz="1000" b="1" i="0" u="none" strike="noStrike" dirty="0">
                        <a:solidFill>
                          <a:srgbClr val="000000"/>
                        </a:solidFill>
                        <a:effectLst/>
                        <a:latin typeface="+mn-ea"/>
                        <a:ea typeface="+mn-ea"/>
                      </a:endParaRP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171450" indent="-171450" algn="l" fontAlgn="ctr">
                        <a:buFont typeface="Arial" panose="020B0604020202020204" pitchFamily="34" charset="0"/>
                        <a:buChar char="•"/>
                      </a:pPr>
                      <a:r>
                        <a:rPr lang="ja-JP" altLang="en-US" sz="1050" u="none" strike="noStrike" dirty="0">
                          <a:effectLst/>
                          <a:latin typeface="+mn-ea"/>
                          <a:ea typeface="+mn-ea"/>
                        </a:rPr>
                        <a:t>国際間採用マッチング検証と検証に向けた討議・ビジネスフィージビリティにかかるヒアリング、プロトタイプシステムを活用した検証</a:t>
                      </a:r>
                      <a:br>
                        <a:rPr lang="en-US" altLang="ja-JP" sz="1050" u="none" strike="noStrike" dirty="0">
                          <a:effectLst/>
                          <a:latin typeface="+mn-ea"/>
                          <a:ea typeface="+mn-ea"/>
                        </a:rPr>
                      </a:br>
                      <a:r>
                        <a:rPr lang="ja-JP" altLang="en-US" sz="1050" u="none" strike="noStrike" dirty="0">
                          <a:effectLst/>
                          <a:latin typeface="+mn-ea"/>
                          <a:ea typeface="+mn-ea"/>
                        </a:rPr>
                        <a:t>（国内採用企業・教育支援機関（</a:t>
                      </a:r>
                      <a:r>
                        <a:rPr lang="en-US" altLang="ja-JP" sz="1050" u="none" strike="noStrike" dirty="0">
                          <a:effectLst/>
                          <a:latin typeface="+mn-ea"/>
                          <a:ea typeface="+mn-ea"/>
                        </a:rPr>
                        <a:t>FTU</a:t>
                      </a:r>
                      <a:r>
                        <a:rPr lang="ja-JP" altLang="en-US" sz="1050" u="none" strike="noStrike" dirty="0">
                          <a:effectLst/>
                          <a:latin typeface="+mn-ea"/>
                          <a:ea typeface="+mn-ea"/>
                        </a:rPr>
                        <a:t>）</a:t>
                      </a:r>
                      <a:r>
                        <a:rPr lang="en-US" altLang="ja-JP" sz="1050" u="none" strike="noStrike" dirty="0">
                          <a:effectLst/>
                          <a:latin typeface="+mn-ea"/>
                          <a:ea typeface="+mn-ea"/>
                        </a:rPr>
                        <a:t>FTU</a:t>
                      </a:r>
                      <a:r>
                        <a:rPr lang="ja-JP" altLang="en-US" sz="1050" u="none" strike="noStrike" dirty="0">
                          <a:effectLst/>
                          <a:latin typeface="+mn-ea"/>
                          <a:ea typeface="+mn-ea"/>
                        </a:rPr>
                        <a:t>学生・教育機関（慶応大学経済学部フィンテック研究所）等）</a:t>
                      </a:r>
                      <a:endParaRPr lang="en-US" altLang="ja-JP" sz="1050" u="none" strike="noStrike" dirty="0">
                        <a:effectLst/>
                        <a:latin typeface="+mn-ea"/>
                        <a:ea typeface="+mn-ea"/>
                      </a:endParaRP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55036761"/>
                  </a:ext>
                </a:extLst>
              </a:tr>
              <a:tr h="385192">
                <a:tc>
                  <a:txBody>
                    <a:bodyPr/>
                    <a:lstStyle/>
                    <a:p>
                      <a:pPr algn="ctr" fontAlgn="ctr"/>
                      <a:r>
                        <a:rPr lang="ja-JP" altLang="en-US" sz="1000" b="1" u="none" strike="noStrike" dirty="0">
                          <a:effectLst/>
                          <a:latin typeface="+mn-ea"/>
                          <a:ea typeface="+mn-ea"/>
                        </a:rPr>
                        <a:t>富士通</a:t>
                      </a:r>
                      <a:r>
                        <a:rPr lang="en-US" sz="1000" b="1" u="none" strike="noStrike" dirty="0">
                          <a:effectLst/>
                          <a:latin typeface="+mn-ea"/>
                          <a:ea typeface="+mn-ea"/>
                        </a:rPr>
                        <a:t>Japan</a:t>
                      </a:r>
                      <a:endParaRPr lang="en-US" sz="1000" b="1" i="0" u="none" strike="noStrike" dirty="0">
                        <a:solidFill>
                          <a:srgbClr val="000000"/>
                        </a:solidFill>
                        <a:effectLst/>
                        <a:latin typeface="+mn-ea"/>
                        <a:ea typeface="+mn-ea"/>
                      </a:endParaRP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171450" indent="-171450" algn="l" fontAlgn="ctr">
                        <a:buFont typeface="Arial" panose="020B0604020202020204" pitchFamily="34" charset="0"/>
                        <a:buChar char="•"/>
                      </a:pPr>
                      <a:r>
                        <a:rPr lang="ja-JP" altLang="en-US" sz="1050" u="none" strike="noStrike" dirty="0">
                          <a:effectLst/>
                          <a:latin typeface="+mn-ea"/>
                          <a:ea typeface="+mn-ea"/>
                        </a:rPr>
                        <a:t>ヒアリング、ガバナンス・ビジネスモデル検討、スキル標準化にかかる討議（技術研究組合・国立大学とその技術職員）</a:t>
                      </a:r>
                      <a:endParaRPr lang="en-US" altLang="ja-JP" sz="1050" u="none" strike="noStrike" dirty="0">
                        <a:effectLst/>
                        <a:latin typeface="+mn-ea"/>
                        <a:ea typeface="+mn-ea"/>
                      </a:endParaRPr>
                    </a:p>
                    <a:p>
                      <a:pPr marL="171450" indent="-171450" algn="l" fontAlgn="ctr">
                        <a:buFont typeface="Arial" panose="020B0604020202020204" pitchFamily="34" charset="0"/>
                        <a:buChar char="•"/>
                      </a:pPr>
                      <a:r>
                        <a:rPr lang="ja-JP" altLang="en-US" sz="1050" u="none" strike="noStrike" dirty="0">
                          <a:effectLst/>
                          <a:latin typeface="+mn-ea"/>
                          <a:ea typeface="+mn-ea"/>
                        </a:rPr>
                        <a:t>ビジネスフィージビリティにかかるヒアリング（地域民間事業者）</a:t>
                      </a: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02330174"/>
                  </a:ext>
                </a:extLst>
              </a:tr>
              <a:tr h="542417">
                <a:tc>
                  <a:txBody>
                    <a:bodyPr/>
                    <a:lstStyle/>
                    <a:p>
                      <a:pPr algn="ctr" fontAlgn="ctr"/>
                      <a:r>
                        <a:rPr lang="en-US" altLang="ja-JP" sz="1000" b="1" i="0" u="none" strike="noStrike" dirty="0">
                          <a:solidFill>
                            <a:srgbClr val="000000"/>
                          </a:solidFill>
                          <a:effectLst/>
                          <a:latin typeface="+mn-ea"/>
                          <a:ea typeface="+mn-ea"/>
                        </a:rPr>
                        <a:t>PitPa</a:t>
                      </a:r>
                      <a:endParaRPr lang="ja-JP" altLang="en-US" sz="1000" b="1" i="0" u="none" strike="noStrike" dirty="0">
                        <a:solidFill>
                          <a:srgbClr val="000000"/>
                        </a:solidFill>
                        <a:effectLst/>
                        <a:latin typeface="+mn-ea"/>
                        <a:ea typeface="+mn-ea"/>
                      </a:endParaRP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171450" indent="-171450" algn="l" fontAlgn="ctr">
                        <a:buFont typeface="Arial" panose="020B0604020202020204" pitchFamily="34" charset="0"/>
                        <a:buChar char="•"/>
                      </a:pPr>
                      <a:r>
                        <a:rPr lang="ja-JP" altLang="en-US" sz="1050" u="none" strike="noStrike" dirty="0">
                          <a:effectLst/>
                          <a:latin typeface="+mn-ea"/>
                          <a:ea typeface="+mn-ea"/>
                        </a:rPr>
                        <a:t>ビジネスフィージビリティにかかるヒアリング（受入機関・送出機関・育成機関・仲介業者・日本語関係機関）</a:t>
                      </a:r>
                      <a:endParaRPr lang="en-US" altLang="ja-JP" sz="1050" u="none" strike="noStrike" dirty="0">
                        <a:effectLst/>
                        <a:latin typeface="+mn-ea"/>
                        <a:ea typeface="+mn-ea"/>
                      </a:endParaRPr>
                    </a:p>
                    <a:p>
                      <a:pPr marL="171450" indent="-171450" algn="l" fontAlgn="ctr">
                        <a:buFont typeface="Arial" panose="020B0604020202020204" pitchFamily="34" charset="0"/>
                        <a:buChar char="•"/>
                      </a:pPr>
                      <a:r>
                        <a:rPr lang="ja-JP" altLang="en-US" sz="1050" u="none" strike="noStrike" dirty="0">
                          <a:effectLst/>
                          <a:latin typeface="+mn-ea"/>
                          <a:ea typeface="+mn-ea"/>
                        </a:rPr>
                        <a:t>外国人材へのアンケート</a:t>
                      </a:r>
                      <a:endParaRPr lang="en-US" altLang="ja-JP" sz="1050" u="none" strike="noStrike" dirty="0">
                        <a:effectLst/>
                        <a:latin typeface="+mn-ea"/>
                        <a:ea typeface="+mn-ea"/>
                      </a:endParaRPr>
                    </a:p>
                    <a:p>
                      <a:pPr marL="171450" indent="-171450" algn="l" fontAlgn="ctr">
                        <a:buFont typeface="Arial" panose="020B0604020202020204" pitchFamily="34" charset="0"/>
                        <a:buChar char="•"/>
                      </a:pPr>
                      <a:r>
                        <a:rPr lang="ja-JP" altLang="en-US" sz="1050" u="none" strike="noStrike" dirty="0">
                          <a:effectLst/>
                          <a:latin typeface="+mn-ea"/>
                          <a:ea typeface="+mn-ea"/>
                        </a:rPr>
                        <a:t>日本企業での証明書発行プロセスの検証</a:t>
                      </a: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26300140"/>
                  </a:ext>
                </a:extLst>
              </a:tr>
              <a:tr h="227967">
                <a:tc>
                  <a:txBody>
                    <a:bodyPr/>
                    <a:lstStyle/>
                    <a:p>
                      <a:pPr algn="ctr" fontAlgn="ctr"/>
                      <a:r>
                        <a:rPr lang="ja-JP" altLang="en-US" sz="1000" b="1" i="0" u="none" strike="noStrike" dirty="0">
                          <a:solidFill>
                            <a:srgbClr val="000000"/>
                          </a:solidFill>
                          <a:effectLst/>
                          <a:latin typeface="+mn-ea"/>
                          <a:ea typeface="+mn-ea"/>
                        </a:rPr>
                        <a:t>みずほ</a:t>
                      </a:r>
                      <a:r>
                        <a:rPr lang="en-US" altLang="ja-JP" sz="1000" b="1" i="0" u="none" strike="noStrike" dirty="0">
                          <a:solidFill>
                            <a:srgbClr val="000000"/>
                          </a:solidFill>
                          <a:effectLst/>
                          <a:latin typeface="+mn-ea"/>
                          <a:ea typeface="+mn-ea"/>
                        </a:rPr>
                        <a:t>R&amp;T</a:t>
                      </a:r>
                      <a:endParaRPr lang="en-US" sz="1000" b="1" i="0" u="none" strike="noStrike" dirty="0">
                        <a:solidFill>
                          <a:srgbClr val="000000"/>
                        </a:solidFill>
                        <a:effectLst/>
                        <a:latin typeface="+mn-ea"/>
                        <a:ea typeface="+mn-ea"/>
                      </a:endParaRP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171450" indent="-171450" algn="l" fontAlgn="ctr">
                        <a:buFont typeface="Arial" panose="020B0604020202020204" pitchFamily="34" charset="0"/>
                        <a:buChar char="•"/>
                      </a:pPr>
                      <a:r>
                        <a:rPr lang="en-US" altLang="ja-JP" sz="1050" b="0" i="0" u="none" strike="noStrike" dirty="0">
                          <a:solidFill>
                            <a:srgbClr val="000000"/>
                          </a:solidFill>
                          <a:effectLst/>
                          <a:latin typeface="+mn-ea"/>
                          <a:ea typeface="+mn-ea"/>
                        </a:rPr>
                        <a:t>CMP</a:t>
                      </a:r>
                      <a:r>
                        <a:rPr lang="ja-JP" altLang="en-US" sz="1050" b="0" i="0" u="none" strike="noStrike" dirty="0">
                          <a:solidFill>
                            <a:srgbClr val="000000"/>
                          </a:solidFill>
                          <a:effectLst/>
                          <a:latin typeface="+mn-ea"/>
                          <a:ea typeface="+mn-ea"/>
                        </a:rPr>
                        <a:t>タスクフォース内でビジネスフィージビリティ・ガバナンス案検討</a:t>
                      </a: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5880195"/>
                  </a:ext>
                </a:extLst>
              </a:tr>
              <a:tr h="542417">
                <a:tc>
                  <a:txBody>
                    <a:bodyPr/>
                    <a:lstStyle/>
                    <a:p>
                      <a:pPr algn="ctr" fontAlgn="ctr"/>
                      <a:r>
                        <a:rPr lang="en-US" altLang="ja-JP" sz="1000" b="1" i="0" u="none" strike="noStrike" dirty="0">
                          <a:solidFill>
                            <a:srgbClr val="000000"/>
                          </a:solidFill>
                          <a:effectLst/>
                          <a:latin typeface="+mn-ea"/>
                          <a:ea typeface="+mn-ea"/>
                        </a:rPr>
                        <a:t>SBI HD</a:t>
                      </a: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ja-JP" altLang="en-US" sz="1050" dirty="0">
                          <a:latin typeface="+mn-ea"/>
                          <a:ea typeface="+mn-ea"/>
                          <a:cs typeface="Arial"/>
                        </a:rPr>
                        <a:t>沖縄オープンラボラトリ（</a:t>
                      </a:r>
                      <a:r>
                        <a:rPr lang="en-US" altLang="ja-JP" sz="1050" dirty="0">
                          <a:latin typeface="+mn-lt"/>
                          <a:ea typeface="+mn-ea"/>
                          <a:cs typeface="Arial"/>
                        </a:rPr>
                        <a:t>OOL</a:t>
                      </a:r>
                      <a:r>
                        <a:rPr lang="ja-JP" altLang="en-US" sz="1050" dirty="0">
                          <a:latin typeface="+mn-ea"/>
                          <a:ea typeface="+mn-ea"/>
                          <a:cs typeface="Arial"/>
                        </a:rPr>
                        <a:t>）の「</a:t>
                      </a:r>
                      <a:r>
                        <a:rPr lang="en-US" altLang="ja-JP" sz="1050" dirty="0">
                          <a:latin typeface="+mn-ea"/>
                          <a:ea typeface="+mn-ea"/>
                          <a:cs typeface="Arial"/>
                        </a:rPr>
                        <a:t>Trusted Network PJ Phase 2</a:t>
                      </a:r>
                      <a:r>
                        <a:rPr lang="ja-JP" altLang="en-US" sz="1050" dirty="0">
                          <a:latin typeface="+mn-ea"/>
                          <a:ea typeface="+mn-ea"/>
                          <a:cs typeface="Arial"/>
                        </a:rPr>
                        <a:t>」と連携し実証検証</a:t>
                      </a:r>
                      <a:endParaRPr lang="en-US" altLang="ja-JP" sz="1050" dirty="0">
                        <a:latin typeface="+mn-ea"/>
                        <a:ea typeface="+mn-ea"/>
                        <a:cs typeface="Arial"/>
                      </a:endParaRPr>
                    </a:p>
                    <a:p>
                      <a:pPr marL="171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en-US" altLang="ja-JP" sz="1050" dirty="0">
                          <a:latin typeface="+mn-ea"/>
                          <a:ea typeface="+mn-ea"/>
                          <a:cs typeface="Arial"/>
                        </a:rPr>
                        <a:t>ISO/TC292/WG4</a:t>
                      </a:r>
                      <a:r>
                        <a:rPr lang="ja-JP" altLang="en-US" sz="1050" dirty="0">
                          <a:latin typeface="+mn-ea"/>
                          <a:ea typeface="+mn-ea"/>
                          <a:cs typeface="Arial"/>
                        </a:rPr>
                        <a:t>国際会議での発信</a:t>
                      </a:r>
                      <a:endParaRPr lang="en-US" altLang="ja-JP" sz="1050" dirty="0">
                        <a:latin typeface="+mn-ea"/>
                        <a:ea typeface="+mn-ea"/>
                        <a:cs typeface="Arial"/>
                      </a:endParaRPr>
                    </a:p>
                    <a:p>
                      <a:pPr marL="171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ja-JP" altLang="en-US" sz="1050" dirty="0">
                          <a:latin typeface="+mn-ea"/>
                        </a:rPr>
                        <a:t>ドイツ </a:t>
                      </a:r>
                      <a:r>
                        <a:rPr lang="en-US" altLang="ja-JP" sz="1050" dirty="0">
                          <a:latin typeface="+mn-ea"/>
                        </a:rPr>
                        <a:t>Industrie4.0</a:t>
                      </a:r>
                      <a:r>
                        <a:rPr lang="ja-JP" altLang="en-US" sz="1050" dirty="0">
                          <a:latin typeface="+mn-ea"/>
                        </a:rPr>
                        <a:t>の専門委員会より、招待を受けプロトタイプシステムデモとビジネスにかかる討議を実施</a:t>
                      </a:r>
                      <a:endParaRPr lang="ja-JP" altLang="en-US" sz="1050" dirty="0">
                        <a:latin typeface="+mn-ea"/>
                        <a:ea typeface="+mn-ea"/>
                        <a:cs typeface="Arial"/>
                      </a:endParaRP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02841862"/>
                  </a:ext>
                </a:extLst>
              </a:tr>
              <a:tr h="385192">
                <a:tc>
                  <a:txBody>
                    <a:bodyPr/>
                    <a:lstStyle/>
                    <a:p>
                      <a:pPr algn="ctr" fontAlgn="ctr"/>
                      <a:r>
                        <a:rPr lang="ja-JP" altLang="en-US" sz="1000" b="1" i="0" u="none" strike="noStrike" dirty="0">
                          <a:solidFill>
                            <a:srgbClr val="000000"/>
                          </a:solidFill>
                          <a:effectLst/>
                          <a:latin typeface="+mn-ea"/>
                          <a:ea typeface="+mn-ea"/>
                        </a:rPr>
                        <a:t>シミック</a:t>
                      </a: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171450" indent="-171450" algn="l" fontAlgn="ctr">
                        <a:buFont typeface="Arial" panose="020B0604020202020204" pitchFamily="34" charset="0"/>
                        <a:buChar char="•"/>
                      </a:pPr>
                      <a:r>
                        <a:rPr lang="ja-JP" altLang="en-US" sz="1050" dirty="0"/>
                        <a:t>デバイスメーカー、製薬企業、医療機関、社内外有識者へのヒアリング</a:t>
                      </a:r>
                      <a:endParaRPr lang="en-US" altLang="ja-JP" sz="1050" dirty="0"/>
                    </a:p>
                    <a:p>
                      <a:pPr marL="171450" indent="-171450" algn="l" fontAlgn="ctr">
                        <a:buFont typeface="Arial" panose="020B0604020202020204" pitchFamily="34" charset="0"/>
                        <a:buChar char="•"/>
                      </a:pPr>
                      <a:r>
                        <a:rPr lang="ja-JP" altLang="en-US" sz="1050" b="0" i="0" u="none" strike="noStrike" dirty="0">
                          <a:solidFill>
                            <a:srgbClr val="000000"/>
                          </a:solidFill>
                          <a:effectLst/>
                          <a:latin typeface="+mn-ea"/>
                          <a:ea typeface="+mn-ea"/>
                        </a:rPr>
                        <a:t>医療機関での実証、医療機関・患者へのヒアリング</a:t>
                      </a: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58240447"/>
                  </a:ext>
                </a:extLst>
              </a:tr>
              <a:tr h="385192">
                <a:tc>
                  <a:txBody>
                    <a:bodyPr/>
                    <a:lstStyle/>
                    <a:p>
                      <a:pPr algn="ctr" fontAlgn="ctr"/>
                      <a:r>
                        <a:rPr lang="en-US" altLang="ja-JP" sz="1000" b="1" u="none" strike="noStrike" dirty="0">
                          <a:effectLst/>
                          <a:latin typeface="+mn-ea"/>
                          <a:ea typeface="+mn-ea"/>
                        </a:rPr>
                        <a:t>ORPHE</a:t>
                      </a: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171450" indent="-171450" algn="l" fontAlgn="ctr">
                        <a:buFont typeface="Arial" panose="020B0604020202020204" pitchFamily="34" charset="0"/>
                        <a:buChar char="•"/>
                      </a:pPr>
                      <a:r>
                        <a:rPr lang="zh-TW" altLang="en-US" sz="1050" b="0" i="0" u="none" strike="noStrike" dirty="0">
                          <a:solidFill>
                            <a:srgbClr val="000000"/>
                          </a:solidFill>
                          <a:effectLst/>
                          <a:latin typeface="+mn-ea"/>
                          <a:ea typeface="+mn-ea"/>
                        </a:rPr>
                        <a:t>企業（</a:t>
                      </a:r>
                      <a:r>
                        <a:rPr lang="en-US" altLang="zh-TW" sz="1050" b="0" i="0" u="none" strike="noStrike" dirty="0">
                          <a:solidFill>
                            <a:srgbClr val="000000"/>
                          </a:solidFill>
                          <a:effectLst/>
                          <a:latin typeface="+mn-ea"/>
                          <a:ea typeface="+mn-ea"/>
                        </a:rPr>
                        <a:t>CRO</a:t>
                      </a:r>
                      <a:r>
                        <a:rPr lang="ja-JP" altLang="en-US" sz="1050" b="0" i="0" u="none" strike="noStrike" dirty="0">
                          <a:solidFill>
                            <a:srgbClr val="000000"/>
                          </a:solidFill>
                          <a:effectLst/>
                          <a:latin typeface="+mn-ea"/>
                          <a:ea typeface="+mn-ea"/>
                        </a:rPr>
                        <a:t>・</a:t>
                      </a:r>
                      <a:r>
                        <a:rPr lang="zh-TW" altLang="en-US" sz="1050" b="0" i="0" u="none" strike="noStrike" dirty="0">
                          <a:solidFill>
                            <a:srgbClr val="000000"/>
                          </a:solidFill>
                          <a:effectLst/>
                          <a:latin typeface="+mn-ea"/>
                          <a:ea typeface="+mn-ea"/>
                        </a:rPr>
                        <a:t>製薬企業</a:t>
                      </a:r>
                      <a:r>
                        <a:rPr lang="ja-JP" altLang="en-US" sz="1050" b="0" i="0" u="none" strike="noStrike" dirty="0">
                          <a:solidFill>
                            <a:srgbClr val="000000"/>
                          </a:solidFill>
                          <a:effectLst/>
                          <a:latin typeface="+mn-ea"/>
                          <a:ea typeface="+mn-ea"/>
                        </a:rPr>
                        <a:t>）、下肢運動器系疾患患者・既往歴を有するユーザー、医療従事者へのヒアリング</a:t>
                      </a:r>
                      <a:endParaRPr lang="en-US" altLang="ja-JP" sz="1050" b="0" i="0" u="none" strike="noStrike" dirty="0">
                        <a:solidFill>
                          <a:srgbClr val="000000"/>
                        </a:solidFill>
                        <a:effectLst/>
                        <a:latin typeface="+mn-ea"/>
                        <a:ea typeface="+mn-ea"/>
                      </a:endParaRPr>
                    </a:p>
                    <a:p>
                      <a:pPr marL="171450" indent="-171450" algn="l" fontAlgn="ctr">
                        <a:buFont typeface="Arial" panose="020B0604020202020204" pitchFamily="34" charset="0"/>
                        <a:buChar char="•"/>
                      </a:pPr>
                      <a:r>
                        <a:rPr lang="ja-JP" altLang="en-US" sz="1050" b="0" i="0" u="none" strike="noStrike" dirty="0">
                          <a:solidFill>
                            <a:srgbClr val="000000"/>
                          </a:solidFill>
                          <a:effectLst/>
                          <a:latin typeface="+mn-ea"/>
                          <a:ea typeface="+mn-ea"/>
                        </a:rPr>
                        <a:t>データ計測や共有に対するポイント・</a:t>
                      </a:r>
                      <a:r>
                        <a:rPr lang="en-US" altLang="ja-JP" sz="1050" b="0" i="0" u="none" strike="noStrike" dirty="0">
                          <a:solidFill>
                            <a:srgbClr val="000000"/>
                          </a:solidFill>
                          <a:effectLst/>
                          <a:latin typeface="+mn-ea"/>
                          <a:ea typeface="+mn-ea"/>
                        </a:rPr>
                        <a:t>NFT</a:t>
                      </a:r>
                      <a:r>
                        <a:rPr lang="ja-JP" altLang="en-US" sz="1050" b="0" i="0" u="none" strike="noStrike" dirty="0">
                          <a:solidFill>
                            <a:srgbClr val="000000"/>
                          </a:solidFill>
                          <a:effectLst/>
                          <a:latin typeface="+mn-ea"/>
                          <a:ea typeface="+mn-ea"/>
                        </a:rPr>
                        <a:t>の付与と参加動機の検証</a:t>
                      </a:r>
                      <a:endParaRPr lang="en-US" altLang="ja-JP" sz="1050" b="0" i="0" u="none" strike="noStrike" dirty="0">
                        <a:solidFill>
                          <a:srgbClr val="000000"/>
                        </a:solidFill>
                        <a:effectLst/>
                        <a:latin typeface="+mn-ea"/>
                        <a:ea typeface="+mn-ea"/>
                      </a:endParaRP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876338"/>
                  </a:ext>
                </a:extLst>
              </a:tr>
              <a:tr h="448589">
                <a:tc>
                  <a:txBody>
                    <a:bodyPr/>
                    <a:lstStyle/>
                    <a:p>
                      <a:pPr algn="ctr" fontAlgn="ctr"/>
                      <a:r>
                        <a:rPr lang="ja-JP" altLang="en-US" sz="1000" b="1" i="0" u="none" strike="noStrike" dirty="0">
                          <a:solidFill>
                            <a:srgbClr val="000000"/>
                          </a:solidFill>
                          <a:effectLst/>
                          <a:latin typeface="+mn-ea"/>
                          <a:ea typeface="+mn-ea"/>
                        </a:rPr>
                        <a:t>電通総研</a:t>
                      </a: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171450" indent="-171450" algn="l" fontAlgn="ctr">
                        <a:buFont typeface="Arial" panose="020B0604020202020204" pitchFamily="34" charset="0"/>
                        <a:buChar char="•"/>
                      </a:pPr>
                      <a:r>
                        <a:rPr lang="en-US" altLang="ja-JP" sz="1050" b="0" i="0" u="none" strike="noStrike" dirty="0">
                          <a:solidFill>
                            <a:srgbClr val="000000"/>
                          </a:solidFill>
                          <a:effectLst/>
                          <a:latin typeface="+mn-ea"/>
                          <a:ea typeface="+mn-ea"/>
                        </a:rPr>
                        <a:t>GAIN PoC</a:t>
                      </a:r>
                      <a:r>
                        <a:rPr lang="ja-JP" altLang="en-US" sz="1050" b="0" i="0" u="none" strike="noStrike" dirty="0">
                          <a:solidFill>
                            <a:srgbClr val="000000"/>
                          </a:solidFill>
                          <a:effectLst/>
                          <a:latin typeface="+mn-ea"/>
                          <a:ea typeface="+mn-ea"/>
                        </a:rPr>
                        <a:t>プロジェクトで</a:t>
                      </a:r>
                      <a:r>
                        <a:rPr lang="en-US" altLang="ja-JP" sz="1050" b="0" i="0" u="none" strike="noStrike" dirty="0">
                          <a:solidFill>
                            <a:srgbClr val="000000"/>
                          </a:solidFill>
                          <a:effectLst/>
                          <a:latin typeface="+mn-ea"/>
                          <a:ea typeface="+mn-ea"/>
                        </a:rPr>
                        <a:t>OID4VCI</a:t>
                      </a:r>
                      <a:r>
                        <a:rPr lang="ja-JP" altLang="en-US" sz="1050" b="0" i="0" u="none" strike="noStrike" dirty="0">
                          <a:solidFill>
                            <a:srgbClr val="000000"/>
                          </a:solidFill>
                          <a:effectLst/>
                          <a:latin typeface="+mn-ea"/>
                          <a:ea typeface="+mn-ea"/>
                        </a:rPr>
                        <a:t>の実装にかかる討議、</a:t>
                      </a:r>
                      <a:r>
                        <a:rPr lang="en-US" altLang="ja-JP" sz="1050" b="0" i="0" u="none" strike="noStrike" dirty="0">
                          <a:solidFill>
                            <a:srgbClr val="000000"/>
                          </a:solidFill>
                          <a:effectLst/>
                          <a:latin typeface="+mn-ea"/>
                          <a:ea typeface="+mn-ea"/>
                        </a:rPr>
                        <a:t>OpenID</a:t>
                      </a:r>
                      <a:r>
                        <a:rPr lang="ja-JP" altLang="en-US" sz="1050" b="0" i="0" u="none" strike="noStrike" dirty="0">
                          <a:solidFill>
                            <a:srgbClr val="000000"/>
                          </a:solidFill>
                          <a:effectLst/>
                          <a:latin typeface="+mn-ea"/>
                          <a:ea typeface="+mn-ea"/>
                        </a:rPr>
                        <a:t>ファウンデーション・ジャパンで法人実在性にかかる議論参加</a:t>
                      </a:r>
                      <a:endParaRPr lang="en-US" altLang="ja-JP" sz="1050" b="0" i="0" u="none" strike="noStrike" dirty="0">
                        <a:solidFill>
                          <a:srgbClr val="000000"/>
                        </a:solidFill>
                        <a:effectLst/>
                        <a:latin typeface="+mn-ea"/>
                        <a:ea typeface="+mn-ea"/>
                      </a:endParaRPr>
                    </a:p>
                    <a:p>
                      <a:pPr marL="171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ja-JP" altLang="en-US" sz="1050" b="0" i="0" u="none" strike="noStrike" dirty="0">
                          <a:solidFill>
                            <a:srgbClr val="000000"/>
                          </a:solidFill>
                          <a:effectLst/>
                          <a:latin typeface="+mn-ea"/>
                          <a:ea typeface="+mn-ea"/>
                        </a:rPr>
                        <a:t>金融機関</a:t>
                      </a:r>
                      <a:r>
                        <a:rPr lang="ja-JP" altLang="en-US" sz="1050" dirty="0">
                          <a:latin typeface="Meiryo UI" panose="020B0604030504040204" pitchFamily="50" charset="-128"/>
                          <a:ea typeface="Meiryo UI" panose="020B0604030504040204" pitchFamily="50" charset="-128"/>
                          <a:sym typeface="Meiryo UI" panose="020B0604030504040204" pitchFamily="50" charset="-128"/>
                        </a:rPr>
                        <a:t>都市銀行・地方銀行とビジネスフィージビリティや</a:t>
                      </a:r>
                      <a:r>
                        <a:rPr lang="en-US" altLang="ja-JP" sz="1050" dirty="0">
                          <a:latin typeface="Meiryo UI" panose="020B0604030504040204" pitchFamily="50" charset="-128"/>
                          <a:ea typeface="Meiryo UI" panose="020B0604030504040204" pitchFamily="50" charset="-128"/>
                          <a:sym typeface="Meiryo UI" panose="020B0604030504040204" pitchFamily="50" charset="-128"/>
                        </a:rPr>
                        <a:t>KYB VC</a:t>
                      </a:r>
                      <a:r>
                        <a:rPr lang="ja-JP" altLang="en-US" sz="1050" dirty="0">
                          <a:latin typeface="Meiryo UI" panose="020B0604030504040204" pitchFamily="50" charset="-128"/>
                          <a:ea typeface="Meiryo UI" panose="020B0604030504040204" pitchFamily="50" charset="-128"/>
                          <a:sym typeface="Meiryo UI" panose="020B0604030504040204" pitchFamily="50" charset="-128"/>
                        </a:rPr>
                        <a:t>の仕様に関するヒアリング、業務等に関する意見交換</a:t>
                      </a: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63247151"/>
                  </a:ext>
                </a:extLst>
              </a:tr>
              <a:tr h="227967">
                <a:tc>
                  <a:txBody>
                    <a:bodyPr/>
                    <a:lstStyle/>
                    <a:p>
                      <a:pPr algn="ctr" fontAlgn="ctr"/>
                      <a:r>
                        <a:rPr lang="en-US" sz="1000" b="1" u="none" strike="noStrike" dirty="0">
                          <a:effectLst/>
                          <a:latin typeface="+mn-ea"/>
                          <a:ea typeface="+mn-ea"/>
                        </a:rPr>
                        <a:t>JISA</a:t>
                      </a:r>
                      <a:endParaRPr lang="en-US" sz="1000" b="1" i="0" u="none" strike="noStrike" dirty="0">
                        <a:solidFill>
                          <a:srgbClr val="000000"/>
                        </a:solidFill>
                        <a:effectLst/>
                        <a:latin typeface="+mn-ea"/>
                        <a:ea typeface="+mn-ea"/>
                      </a:endParaRP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171450" indent="-171450" algn="l" fontAlgn="ctr">
                        <a:buFont typeface="Arial" panose="020B0604020202020204" pitchFamily="34" charset="0"/>
                        <a:buChar char="•"/>
                      </a:pPr>
                      <a:r>
                        <a:rPr lang="ja-JP" altLang="en-US" sz="1050" b="0" i="0" u="none" strike="noStrike" dirty="0">
                          <a:solidFill>
                            <a:srgbClr val="000000"/>
                          </a:solidFill>
                          <a:effectLst/>
                          <a:latin typeface="+mn-ea"/>
                          <a:ea typeface="+mn-ea"/>
                        </a:rPr>
                        <a:t>補助金事務局事業者・補助金運営政府当局との協議</a:t>
                      </a: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48437112"/>
                  </a:ext>
                </a:extLst>
              </a:tr>
              <a:tr h="385192">
                <a:tc>
                  <a:txBody>
                    <a:bodyPr/>
                    <a:lstStyle/>
                    <a:p>
                      <a:pPr algn="ctr" fontAlgn="ctr"/>
                      <a:r>
                        <a:rPr lang="en-US" altLang="ja-JP" sz="1000" b="1" i="0" u="none" strike="noStrike" dirty="0">
                          <a:solidFill>
                            <a:srgbClr val="000000"/>
                          </a:solidFill>
                          <a:effectLst/>
                          <a:latin typeface="+mn-ea"/>
                          <a:ea typeface="+mn-ea"/>
                        </a:rPr>
                        <a:t>OP CIP</a:t>
                      </a:r>
                      <a:endParaRPr lang="ja-JP" altLang="en-US" sz="1000" b="1" i="0" u="none" strike="noStrike" dirty="0">
                        <a:solidFill>
                          <a:srgbClr val="000000"/>
                        </a:solidFill>
                        <a:effectLst/>
                        <a:latin typeface="+mn-ea"/>
                        <a:ea typeface="+mn-ea"/>
                      </a:endParaRP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171450" indent="-171450" algn="l" fontAlgn="ctr">
                        <a:buFont typeface="Arial" panose="020B0604020202020204" pitchFamily="34" charset="0"/>
                        <a:buChar char="•"/>
                      </a:pPr>
                      <a:r>
                        <a:rPr lang="en-US" altLang="ja-JP" sz="1050" b="0" i="0" u="none" strike="noStrike" dirty="0">
                          <a:solidFill>
                            <a:srgbClr val="000000"/>
                          </a:solidFill>
                          <a:effectLst/>
                          <a:latin typeface="+mn-ea"/>
                          <a:ea typeface="+mn-ea"/>
                        </a:rPr>
                        <a:t>JICDAQ</a:t>
                      </a:r>
                      <a:r>
                        <a:rPr lang="ja-JP" altLang="en-US" sz="1050" b="0" i="0" u="none" strike="noStrike" dirty="0">
                          <a:solidFill>
                            <a:srgbClr val="000000"/>
                          </a:solidFill>
                          <a:effectLst/>
                          <a:latin typeface="+mn-ea"/>
                          <a:ea typeface="+mn-ea"/>
                        </a:rPr>
                        <a:t>とガバナンスにかかる協議</a:t>
                      </a:r>
                      <a:endParaRPr lang="en-US" altLang="ja-JP" sz="1050" b="0" i="0" u="none" strike="noStrike" dirty="0">
                        <a:solidFill>
                          <a:srgbClr val="000000"/>
                        </a:solidFill>
                        <a:effectLst/>
                        <a:latin typeface="+mn-ea"/>
                        <a:ea typeface="+mn-ea"/>
                      </a:endParaRPr>
                    </a:p>
                    <a:p>
                      <a:pPr marL="171450" indent="-171450" algn="l" fontAlgn="ctr">
                        <a:buFont typeface="Arial" panose="020B0604020202020204" pitchFamily="34" charset="0"/>
                        <a:buChar char="•"/>
                      </a:pPr>
                      <a:r>
                        <a:rPr lang="en-US" altLang="ja-JP" sz="1050" b="0" i="0" u="none" strike="noStrike" dirty="0">
                          <a:solidFill>
                            <a:srgbClr val="000000"/>
                          </a:solidFill>
                          <a:effectLst/>
                          <a:latin typeface="+mn-ea"/>
                          <a:ea typeface="+mn-ea"/>
                        </a:rPr>
                        <a:t>OP CIP</a:t>
                      </a:r>
                      <a:r>
                        <a:rPr lang="ja-JP" altLang="en-US" sz="1050" b="0" i="0" u="none" strike="noStrike" dirty="0">
                          <a:solidFill>
                            <a:srgbClr val="000000"/>
                          </a:solidFill>
                          <a:effectLst/>
                          <a:latin typeface="+mn-ea"/>
                          <a:ea typeface="+mn-ea"/>
                        </a:rPr>
                        <a:t>参加者への実装フィージビリティ・運営にかかる協議、プロトタイプシステムを通じた業務検証</a:t>
                      </a:r>
                      <a:endParaRPr lang="en-US" altLang="ja-JP" sz="1050" b="0" i="0" u="none" strike="noStrike" dirty="0">
                        <a:solidFill>
                          <a:srgbClr val="000000"/>
                        </a:solidFill>
                        <a:effectLst/>
                        <a:latin typeface="+mn-ea"/>
                        <a:ea typeface="+mn-ea"/>
                      </a:endParaRPr>
                    </a:p>
                  </a:txBody>
                  <a:tcPr marL="36000" marR="36000" marT="36000" marB="3600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94488744"/>
                  </a:ext>
                </a:extLst>
              </a:tr>
            </a:tbl>
          </a:graphicData>
        </a:graphic>
      </p:graphicFrame>
    </p:spTree>
    <p:extLst>
      <p:ext uri="{BB962C8B-B14F-4D97-AF65-F5344CB8AC3E}">
        <p14:creationId xmlns:p14="http://schemas.microsoft.com/office/powerpoint/2010/main" val="3372257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94A6B5C6-CBA0-B302-1037-3AA94CB1FCF6}"/>
              </a:ext>
            </a:extLst>
          </p:cNvPr>
          <p:cNvGraphicFramePr>
            <a:graphicFrameLocks noChangeAspect="1"/>
          </p:cNvGraphicFramePr>
          <p:nvPr>
            <p:custDataLst>
              <p:tags r:id="rId1"/>
            </p:custDataLst>
            <p:extLst>
              <p:ext uri="{D42A27DB-BD31-4B8C-83A1-F6EECF244321}">
                <p14:modId xmlns:p14="http://schemas.microsoft.com/office/powerpoint/2010/main" val="2445357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2" imgH="623" progId="TCLayout.ActiveDocument.1">
                  <p:embed/>
                </p:oleObj>
              </mc:Choice>
              <mc:Fallback>
                <p:oleObj name="think-cell スライド" r:id="rId3" imgW="622" imgH="623" progId="TCLayout.ActiveDocument.1">
                  <p:embed/>
                  <p:pic>
                    <p:nvPicPr>
                      <p:cNvPr id="5" name="think-cell data - do not delete" hidden="1">
                        <a:extLst>
                          <a:ext uri="{FF2B5EF4-FFF2-40B4-BE49-F238E27FC236}">
                            <a16:creationId xmlns:a16="http://schemas.microsoft.com/office/drawing/2014/main" id="{94A6B5C6-CBA0-B302-1037-3AA94CB1FCF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47DB3733-68F3-08F5-A9E1-BF3D73E51B21}"/>
              </a:ext>
            </a:extLst>
          </p:cNvPr>
          <p:cNvSpPr>
            <a:spLocks noGrp="1"/>
          </p:cNvSpPr>
          <p:nvPr>
            <p:ph type="title"/>
          </p:nvPr>
        </p:nvSpPr>
        <p:spPr>
          <a:xfrm>
            <a:off x="273050" y="384919"/>
            <a:ext cx="7848302" cy="307777"/>
          </a:xfrm>
        </p:spPr>
        <p:txBody>
          <a:bodyPr vert="horz"/>
          <a:lstStyle/>
          <a:p>
            <a:r>
              <a:rPr kumimoji="1" lang="en-US" altLang="ja-JP" dirty="0"/>
              <a:t>6.4. </a:t>
            </a:r>
            <a:r>
              <a:rPr kumimoji="1" lang="ja-JP" altLang="en-US" dirty="0"/>
              <a:t>調査分析等を実施したベンチーマーク先（</a:t>
            </a:r>
            <a:r>
              <a:rPr kumimoji="1" lang="en-US" altLang="ja-JP" dirty="0"/>
              <a:t>1/2</a:t>
            </a:r>
            <a:r>
              <a:rPr kumimoji="1" lang="ja-JP" altLang="en-US" dirty="0"/>
              <a:t>）</a:t>
            </a:r>
          </a:p>
        </p:txBody>
      </p:sp>
      <p:sp>
        <p:nvSpPr>
          <p:cNvPr id="3" name="テキスト プレースホルダー 2">
            <a:extLst>
              <a:ext uri="{FF2B5EF4-FFF2-40B4-BE49-F238E27FC236}">
                <a16:creationId xmlns:a16="http://schemas.microsoft.com/office/drawing/2014/main" id="{07FF375E-6187-9479-CFF4-3BC2A530D67A}"/>
              </a:ext>
            </a:extLst>
          </p:cNvPr>
          <p:cNvSpPr>
            <a:spLocks noGrp="1"/>
          </p:cNvSpPr>
          <p:nvPr>
            <p:ph type="body" sz="quarter" idx="10"/>
          </p:nvPr>
        </p:nvSpPr>
        <p:spPr>
          <a:xfrm>
            <a:off x="273050" y="188913"/>
            <a:ext cx="7848600" cy="161583"/>
          </a:xfrm>
        </p:spPr>
        <p:txBody>
          <a:bodyPr/>
          <a:lstStyle/>
          <a:p>
            <a:r>
              <a:rPr lang="en-US" altLang="ja-JP" sz="1050" dirty="0"/>
              <a:t>6.</a:t>
            </a:r>
            <a:r>
              <a:rPr lang="ja-JP" altLang="en-US" dirty="0"/>
              <a:t> 実証事業</a:t>
            </a:r>
            <a:r>
              <a:rPr lang="en-US" altLang="ja-JP" dirty="0"/>
              <a:t>‐</a:t>
            </a:r>
            <a:r>
              <a:rPr lang="ja-JP" altLang="en-US" dirty="0"/>
              <a:t>ガバナンス・ビジネス普及に向けた取組</a:t>
            </a:r>
            <a:endParaRPr lang="ja-JP" altLang="en-US" sz="1050" dirty="0"/>
          </a:p>
        </p:txBody>
      </p:sp>
      <p:graphicFrame>
        <p:nvGraphicFramePr>
          <p:cNvPr id="6" name="表 5">
            <a:extLst>
              <a:ext uri="{FF2B5EF4-FFF2-40B4-BE49-F238E27FC236}">
                <a16:creationId xmlns:a16="http://schemas.microsoft.com/office/drawing/2014/main" id="{81E1D902-62ED-A0B6-7F60-3A4131A4C3AE}"/>
              </a:ext>
            </a:extLst>
          </p:cNvPr>
          <p:cNvGraphicFramePr>
            <a:graphicFrameLocks noGrp="1"/>
          </p:cNvGraphicFramePr>
          <p:nvPr>
            <p:extLst>
              <p:ext uri="{D42A27DB-BD31-4B8C-83A1-F6EECF244321}">
                <p14:modId xmlns:p14="http://schemas.microsoft.com/office/powerpoint/2010/main" val="2973400482"/>
              </p:ext>
            </p:extLst>
          </p:nvPr>
        </p:nvGraphicFramePr>
        <p:xfrm>
          <a:off x="277354" y="908050"/>
          <a:ext cx="9355599" cy="4686300"/>
        </p:xfrm>
        <a:graphic>
          <a:graphicData uri="http://schemas.openxmlformats.org/drawingml/2006/table">
            <a:tbl>
              <a:tblPr>
                <a:tableStyleId>{5C22544A-7EE6-4342-B048-85BDC9FD1C3A}</a:tableStyleId>
              </a:tblPr>
              <a:tblGrid>
                <a:gridCol w="924429">
                  <a:extLst>
                    <a:ext uri="{9D8B030D-6E8A-4147-A177-3AD203B41FA5}">
                      <a16:colId xmlns:a16="http://schemas.microsoft.com/office/drawing/2014/main" val="2198383193"/>
                    </a:ext>
                  </a:extLst>
                </a:gridCol>
                <a:gridCol w="1686234">
                  <a:extLst>
                    <a:ext uri="{9D8B030D-6E8A-4147-A177-3AD203B41FA5}">
                      <a16:colId xmlns:a16="http://schemas.microsoft.com/office/drawing/2014/main" val="1812880451"/>
                    </a:ext>
                  </a:extLst>
                </a:gridCol>
                <a:gridCol w="1686234">
                  <a:extLst>
                    <a:ext uri="{9D8B030D-6E8A-4147-A177-3AD203B41FA5}">
                      <a16:colId xmlns:a16="http://schemas.microsoft.com/office/drawing/2014/main" val="1124767727"/>
                    </a:ext>
                  </a:extLst>
                </a:gridCol>
                <a:gridCol w="1686234">
                  <a:extLst>
                    <a:ext uri="{9D8B030D-6E8A-4147-A177-3AD203B41FA5}">
                      <a16:colId xmlns:a16="http://schemas.microsoft.com/office/drawing/2014/main" val="1246575780"/>
                    </a:ext>
                  </a:extLst>
                </a:gridCol>
                <a:gridCol w="1686234">
                  <a:extLst>
                    <a:ext uri="{9D8B030D-6E8A-4147-A177-3AD203B41FA5}">
                      <a16:colId xmlns:a16="http://schemas.microsoft.com/office/drawing/2014/main" val="863816558"/>
                    </a:ext>
                  </a:extLst>
                </a:gridCol>
                <a:gridCol w="1686234">
                  <a:extLst>
                    <a:ext uri="{9D8B030D-6E8A-4147-A177-3AD203B41FA5}">
                      <a16:colId xmlns:a16="http://schemas.microsoft.com/office/drawing/2014/main" val="829206285"/>
                    </a:ext>
                  </a:extLst>
                </a:gridCol>
              </a:tblGrid>
              <a:tr h="124007">
                <a:tc rowSpan="2">
                  <a:txBody>
                    <a:bodyPr/>
                    <a:lstStyle/>
                    <a:p>
                      <a:pPr algn="ctr" fontAlgn="ctr"/>
                      <a:r>
                        <a:rPr lang="ja-JP" altLang="en-US" sz="1200" b="1" u="none" strike="noStrike" dirty="0">
                          <a:solidFill>
                            <a:schemeClr val="bg1"/>
                          </a:solidFill>
                          <a:effectLst/>
                          <a:latin typeface="+mn-ea"/>
                          <a:ea typeface="+mn-ea"/>
                        </a:rPr>
                        <a:t>代表機関</a:t>
                      </a:r>
                      <a:endParaRPr lang="ja-JP" altLang="en-US" sz="1200" b="1" i="0" u="none" strike="noStrike" dirty="0">
                        <a:solidFill>
                          <a:schemeClr val="bg1"/>
                        </a:solidFill>
                        <a:effectLst/>
                        <a:latin typeface="+mn-ea"/>
                        <a:ea typeface="+mn-ea"/>
                      </a:endParaRPr>
                    </a:p>
                  </a:txBody>
                  <a:tcPr marL="0" marR="0" marT="0" marB="0" anchor="ctr">
                    <a:lnB w="12700" cap="flat" cmpd="sng" algn="ctr">
                      <a:solidFill>
                        <a:schemeClr val="bg1">
                          <a:lumMod val="75000"/>
                        </a:schemeClr>
                      </a:solidFill>
                      <a:prstDash val="solid"/>
                      <a:round/>
                      <a:headEnd type="none" w="med" len="med"/>
                      <a:tailEnd type="none" w="med" len="med"/>
                    </a:lnB>
                    <a:solidFill>
                      <a:schemeClr val="accent1"/>
                    </a:solidFill>
                  </a:tcPr>
                </a:tc>
                <a:tc gridSpan="5">
                  <a:txBody>
                    <a:bodyPr/>
                    <a:lstStyle/>
                    <a:p>
                      <a:pPr algn="ctr" fontAlgn="ctr"/>
                      <a:r>
                        <a:rPr lang="ja-JP" altLang="en-US" sz="1200" b="1" i="0" u="none" strike="noStrike" dirty="0">
                          <a:solidFill>
                            <a:schemeClr val="bg1"/>
                          </a:solidFill>
                          <a:effectLst/>
                          <a:latin typeface="+mn-ea"/>
                          <a:ea typeface="+mn-ea"/>
                        </a:rPr>
                        <a:t>ベンチマーク先</a:t>
                      </a:r>
                    </a:p>
                  </a:txBody>
                  <a:tcPr marL="0" marR="0" marT="0" marB="0" anchor="ctr">
                    <a:lnB w="12700" cap="flat" cmpd="sng" algn="ctr">
                      <a:solidFill>
                        <a:schemeClr val="bg1">
                          <a:lumMod val="75000"/>
                        </a:schemeClr>
                      </a:solidFill>
                      <a:prstDash val="solid"/>
                      <a:round/>
                      <a:headEnd type="none" w="med" len="med"/>
                      <a:tailEnd type="none" w="med" len="med"/>
                    </a:lnB>
                    <a:solidFill>
                      <a:schemeClr val="accent1"/>
                    </a:solidFill>
                  </a:tcPr>
                </a:tc>
                <a:tc hMerge="1">
                  <a:txBody>
                    <a:bodyPr/>
                    <a:lstStyle/>
                    <a:p>
                      <a:pPr algn="ctr" fontAlgn="ctr"/>
                      <a:endParaRPr lang="ja-JP" altLang="en-US" sz="1200" b="1" i="0" u="none" strike="noStrike" dirty="0">
                        <a:solidFill>
                          <a:schemeClr val="bg1"/>
                        </a:solidFill>
                        <a:effectLst/>
                        <a:latin typeface="+mn-ea"/>
                        <a:ea typeface="+mn-ea"/>
                      </a:endParaRPr>
                    </a:p>
                  </a:txBody>
                  <a:tcPr marL="0" marR="0" marT="0" marB="0" anchor="ctr">
                    <a:lnB w="12700" cap="flat" cmpd="sng" algn="ctr">
                      <a:solidFill>
                        <a:schemeClr val="bg1">
                          <a:lumMod val="75000"/>
                        </a:schemeClr>
                      </a:solidFill>
                      <a:prstDash val="solid"/>
                      <a:round/>
                      <a:headEnd type="none" w="med" len="med"/>
                      <a:tailEnd type="none" w="med" len="med"/>
                    </a:lnB>
                    <a:solidFill>
                      <a:schemeClr val="accent1"/>
                    </a:solidFill>
                  </a:tcPr>
                </a:tc>
                <a:tc hMerge="1">
                  <a:txBody>
                    <a:bodyPr/>
                    <a:lstStyle/>
                    <a:p>
                      <a:pPr algn="ctr" fontAlgn="ctr"/>
                      <a:endParaRPr lang="ja-JP" altLang="en-US" sz="1200" b="1" i="0" u="none" strike="noStrike" dirty="0">
                        <a:solidFill>
                          <a:schemeClr val="bg1"/>
                        </a:solidFill>
                        <a:effectLst/>
                        <a:latin typeface="+mn-ea"/>
                        <a:ea typeface="+mn-ea"/>
                      </a:endParaRPr>
                    </a:p>
                  </a:txBody>
                  <a:tcPr marL="0" marR="0" marT="0" marB="0" anchor="ctr">
                    <a:lnB w="12700" cap="flat" cmpd="sng" algn="ctr">
                      <a:solidFill>
                        <a:schemeClr val="bg1">
                          <a:lumMod val="75000"/>
                        </a:schemeClr>
                      </a:solidFill>
                      <a:prstDash val="solid"/>
                      <a:round/>
                      <a:headEnd type="none" w="med" len="med"/>
                      <a:tailEnd type="none" w="med" len="med"/>
                    </a:lnB>
                    <a:solidFill>
                      <a:schemeClr val="accent1"/>
                    </a:solidFill>
                  </a:tcPr>
                </a:tc>
                <a:tc hMerge="1">
                  <a:txBody>
                    <a:bodyPr/>
                    <a:lstStyle/>
                    <a:p>
                      <a:pPr algn="ctr" fontAlgn="ctr"/>
                      <a:endParaRPr lang="ja-JP" altLang="en-US" sz="1200" b="1" i="0" u="none" strike="noStrike" dirty="0">
                        <a:solidFill>
                          <a:schemeClr val="bg1"/>
                        </a:solidFill>
                        <a:effectLst/>
                        <a:latin typeface="+mn-ea"/>
                        <a:ea typeface="+mn-ea"/>
                      </a:endParaRPr>
                    </a:p>
                  </a:txBody>
                  <a:tcPr marL="0" marR="0" marT="0" marB="0" anchor="ctr">
                    <a:lnB w="12700" cap="flat" cmpd="sng" algn="ctr">
                      <a:solidFill>
                        <a:schemeClr val="bg1">
                          <a:lumMod val="75000"/>
                        </a:schemeClr>
                      </a:solidFill>
                      <a:prstDash val="solid"/>
                      <a:round/>
                      <a:headEnd type="none" w="med" len="med"/>
                      <a:tailEnd type="none" w="med" len="med"/>
                    </a:lnB>
                    <a:solidFill>
                      <a:schemeClr val="accent1"/>
                    </a:solidFill>
                  </a:tcPr>
                </a:tc>
                <a:tc hMerge="1">
                  <a:txBody>
                    <a:bodyPr/>
                    <a:lstStyle/>
                    <a:p>
                      <a:pPr algn="ctr" fontAlgn="ctr"/>
                      <a:endParaRPr lang="ja-JP" altLang="en-US" sz="1200" b="1" i="0" u="none" strike="noStrike" dirty="0">
                        <a:solidFill>
                          <a:schemeClr val="bg1"/>
                        </a:solidFill>
                        <a:effectLst/>
                        <a:latin typeface="+mn-ea"/>
                        <a:ea typeface="+mn-ea"/>
                      </a:endParaRPr>
                    </a:p>
                  </a:txBody>
                  <a:tcPr marL="0" marR="0" marT="0" marB="0" anchor="ctr">
                    <a:lnB w="12700" cap="flat" cmpd="sng" algn="ctr">
                      <a:solidFill>
                        <a:schemeClr val="bg1">
                          <a:lumMod val="75000"/>
                        </a:schemeClr>
                      </a:solidFill>
                      <a:prstDash val="solid"/>
                      <a:round/>
                      <a:headEnd type="none" w="med" len="med"/>
                      <a:tailEnd type="none" w="med" len="med"/>
                    </a:lnB>
                    <a:solidFill>
                      <a:schemeClr val="accent1"/>
                    </a:solidFill>
                  </a:tcPr>
                </a:tc>
                <a:extLst>
                  <a:ext uri="{0D108BD9-81ED-4DB2-BD59-A6C34878D82A}">
                    <a16:rowId xmlns:a16="http://schemas.microsoft.com/office/drawing/2014/main" val="1249734912"/>
                  </a:ext>
                </a:extLst>
              </a:tr>
              <a:tr h="124007">
                <a:tc vMerge="1">
                  <a:txBody>
                    <a:bodyPr/>
                    <a:lstStyle/>
                    <a:p>
                      <a:pPr algn="ctr" fontAlgn="ctr"/>
                      <a:r>
                        <a:rPr lang="ja-JP" altLang="en-US" sz="1200" b="1" u="none" strike="noStrike" dirty="0">
                          <a:solidFill>
                            <a:schemeClr val="bg1"/>
                          </a:solidFill>
                          <a:effectLst/>
                          <a:latin typeface="+mn-ea"/>
                          <a:ea typeface="+mn-ea"/>
                        </a:rPr>
                        <a:t>代表機関</a:t>
                      </a:r>
                      <a:endParaRPr lang="ja-JP" altLang="en-US" sz="1200" b="1" i="0" u="none" strike="noStrike" dirty="0">
                        <a:solidFill>
                          <a:schemeClr val="bg1"/>
                        </a:solidFill>
                        <a:effectLst/>
                        <a:latin typeface="+mn-ea"/>
                        <a:ea typeface="+mn-ea"/>
                      </a:endParaRPr>
                    </a:p>
                  </a:txBody>
                  <a:tcPr marL="0" marR="0" marT="0" marB="0" anchor="ct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200" b="1" i="0" u="none" strike="noStrike" dirty="0">
                          <a:solidFill>
                            <a:schemeClr val="bg1"/>
                          </a:solidFill>
                          <a:effectLst/>
                          <a:latin typeface="+mn-ea"/>
                          <a:ea typeface="+mn-ea"/>
                        </a:rPr>
                        <a:t>一般法規制・ルール</a:t>
                      </a:r>
                    </a:p>
                  </a:txBody>
                  <a:tcPr marL="0" marR="0" marT="0" marB="0" anchor="ct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60000"/>
                        <a:lumOff val="40000"/>
                      </a:schemeClr>
                    </a:solidFill>
                  </a:tcPr>
                </a:tc>
                <a:tc>
                  <a:txBody>
                    <a:bodyPr/>
                    <a:lstStyle/>
                    <a:p>
                      <a:pPr algn="ctr" fontAlgn="ctr"/>
                      <a:r>
                        <a:rPr lang="ja-JP" altLang="en-US" sz="1200" b="1" i="0" u="none" strike="noStrike" dirty="0">
                          <a:solidFill>
                            <a:schemeClr val="bg1"/>
                          </a:solidFill>
                          <a:effectLst/>
                          <a:latin typeface="+mn-ea"/>
                          <a:ea typeface="+mn-ea"/>
                        </a:rPr>
                        <a:t>業界法規制・ガイドライン</a:t>
                      </a:r>
                    </a:p>
                  </a:txBody>
                  <a:tcPr marL="0" marR="0" marT="0" marB="0" anchor="ct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60000"/>
                        <a:lumOff val="40000"/>
                      </a:schemeClr>
                    </a:solidFill>
                  </a:tcPr>
                </a:tc>
                <a:tc>
                  <a:txBody>
                    <a:bodyPr/>
                    <a:lstStyle/>
                    <a:p>
                      <a:pPr algn="ctr" fontAlgn="ctr"/>
                      <a:r>
                        <a:rPr lang="ja-JP" altLang="en-US" sz="1200" b="1" i="0" u="none" strike="noStrike" dirty="0">
                          <a:solidFill>
                            <a:schemeClr val="bg1"/>
                          </a:solidFill>
                          <a:effectLst/>
                          <a:latin typeface="+mn-ea"/>
                          <a:ea typeface="+mn-ea"/>
                        </a:rPr>
                        <a:t>規格・技術標準</a:t>
                      </a:r>
                    </a:p>
                  </a:txBody>
                  <a:tcPr marL="0" marR="0" marT="0" marB="0" anchor="ct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60000"/>
                        <a:lumOff val="4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200" b="1" i="0" u="none" strike="noStrike" dirty="0">
                          <a:solidFill>
                            <a:schemeClr val="bg1"/>
                          </a:solidFill>
                          <a:effectLst/>
                          <a:latin typeface="+mn-ea"/>
                          <a:ea typeface="+mn-ea"/>
                        </a:rPr>
                        <a:t>業界団体・自主規制</a:t>
                      </a:r>
                    </a:p>
                  </a:txBody>
                  <a:tcPr marL="0" marR="0" marT="0" marB="0" anchor="ct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60000"/>
                        <a:lumOff val="40000"/>
                      </a:schemeClr>
                    </a:solidFill>
                  </a:tcPr>
                </a:tc>
                <a:tc>
                  <a:txBody>
                    <a:bodyPr/>
                    <a:lstStyle/>
                    <a:p>
                      <a:pPr algn="ctr" fontAlgn="ctr"/>
                      <a:r>
                        <a:rPr lang="ja-JP" altLang="en-US" sz="1200" b="1" i="0" u="none" strike="noStrike" dirty="0">
                          <a:solidFill>
                            <a:schemeClr val="bg1"/>
                          </a:solidFill>
                          <a:effectLst/>
                          <a:latin typeface="+mn-ea"/>
                          <a:ea typeface="+mn-ea"/>
                        </a:rPr>
                        <a:t>サービス・個社取組</a:t>
                      </a:r>
                    </a:p>
                  </a:txBody>
                  <a:tcPr marL="0" marR="0" marT="0" marB="0" anchor="ct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78677057"/>
                  </a:ext>
                </a:extLst>
              </a:tr>
              <a:tr h="325519">
                <a:tc>
                  <a:txBody>
                    <a:bodyPr/>
                    <a:lstStyle/>
                    <a:p>
                      <a:pPr algn="ctr" fontAlgn="ctr"/>
                      <a:r>
                        <a:rPr lang="en-US" sz="1000" b="1" u="none" strike="noStrike" dirty="0">
                          <a:effectLst/>
                          <a:latin typeface="+mn-ea"/>
                          <a:ea typeface="+mn-ea"/>
                        </a:rPr>
                        <a:t>DataSign</a:t>
                      </a:r>
                      <a:endParaRPr lang="en-US" sz="1000" b="1" i="0" u="none" strike="noStrike" dirty="0">
                        <a:solidFill>
                          <a:srgbClr val="000000"/>
                        </a:solidFill>
                        <a:effectLst/>
                        <a:latin typeface="+mn-ea"/>
                        <a:ea typeface="+mn-ea"/>
                      </a:endParaRPr>
                    </a:p>
                  </a:txBody>
                  <a:tcPr marL="0" marR="0" marT="0" marB="0" anchor="ctr">
                    <a:lnT w="12700" cap="flat" cmpd="sng" algn="ctr">
                      <a:solidFill>
                        <a:schemeClr val="bg1">
                          <a:lumMod val="7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269875" indent="-182563" algn="l" fontAlgn="ctr">
                        <a:buFont typeface="Arial" panose="020B0604020202020204" pitchFamily="34" charset="0"/>
                        <a:buChar char="•"/>
                      </a:pPr>
                      <a:r>
                        <a:rPr lang="en-US" altLang="ja-JP" sz="1050" b="0" i="0" u="none" strike="noStrike" dirty="0">
                          <a:solidFill>
                            <a:srgbClr val="000000"/>
                          </a:solidFill>
                          <a:effectLst/>
                          <a:latin typeface="+mn-ea"/>
                          <a:ea typeface="+mn-ea"/>
                        </a:rPr>
                        <a:t>GDPR</a:t>
                      </a:r>
                    </a:p>
                    <a:p>
                      <a:pPr marL="269875" indent="-182563" algn="l" fontAlgn="ctr">
                        <a:buFont typeface="Arial" panose="020B0604020202020204" pitchFamily="34" charset="0"/>
                        <a:buChar char="•"/>
                      </a:pPr>
                      <a:r>
                        <a:rPr lang="en-US" altLang="ja-JP" sz="1050" b="0" i="0" u="none" strike="noStrike" dirty="0">
                          <a:solidFill>
                            <a:srgbClr val="000000"/>
                          </a:solidFill>
                          <a:effectLst/>
                          <a:latin typeface="+mn-ea"/>
                          <a:ea typeface="+mn-ea"/>
                        </a:rPr>
                        <a:t>eIDAS2.0</a:t>
                      </a:r>
                    </a:p>
                  </a:txBody>
                  <a:tcPr marL="0" marR="0" marT="0" marB="0" anchor="ctr">
                    <a:lnT w="12700" cap="flat" cmpd="sng" algn="ctr">
                      <a:solidFill>
                        <a:schemeClr val="bg1">
                          <a:lumMod val="7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kumimoji="1" lang="ja-JP" altLang="en-US" sz="1050" b="0" i="0" u="none" strike="noStrike" kern="1200" cap="none" spc="0" normalizeH="0" baseline="0" noProof="0" dirty="0">
                          <a:ln>
                            <a:noFill/>
                          </a:ln>
                          <a:solidFill>
                            <a:srgbClr val="000000"/>
                          </a:solidFill>
                          <a:effectLst/>
                          <a:uLnTx/>
                          <a:uFillTx/>
                          <a:latin typeface="Yu Gothic UI"/>
                          <a:ea typeface="Yu Gothic UI"/>
                          <a:cs typeface="+mn-cs"/>
                        </a:rPr>
                        <a:t>ー</a:t>
                      </a:r>
                      <a:endParaRPr kumimoji="1" lang="en-US" altLang="ja-JP" sz="1050" b="0" i="0" u="none" strike="noStrike" kern="1200" cap="none" spc="0" normalizeH="0" baseline="0" noProof="0" dirty="0">
                        <a:ln>
                          <a:noFill/>
                        </a:ln>
                        <a:solidFill>
                          <a:srgbClr val="000000"/>
                        </a:solidFill>
                        <a:effectLst/>
                        <a:uLnTx/>
                        <a:uFillTx/>
                        <a:latin typeface="Yu Gothic UI"/>
                        <a:ea typeface="Yu Gothic UI"/>
                        <a:cs typeface="+mn-cs"/>
                      </a:endParaRPr>
                    </a:p>
                  </a:txBody>
                  <a:tcPr marL="0" marR="0" marT="0" marB="0" anchor="ctr">
                    <a:lnT w="12700" cap="flat" cmpd="sng" algn="ctr">
                      <a:solidFill>
                        <a:schemeClr val="bg1">
                          <a:lumMod val="7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marL="269875" indent="-182563" algn="l" fontAlgn="ctr">
                        <a:buFont typeface="Arial" panose="020B0604020202020204" pitchFamily="34" charset="0"/>
                        <a:buChar char="•"/>
                      </a:pPr>
                      <a:r>
                        <a:rPr lang="en-US" altLang="ja-JP" sz="1050" b="0" i="0" u="none" strike="noStrike" dirty="0">
                          <a:solidFill>
                            <a:srgbClr val="000000"/>
                          </a:solidFill>
                          <a:effectLst/>
                          <a:latin typeface="+mn-ea"/>
                          <a:ea typeface="+mn-ea"/>
                        </a:rPr>
                        <a:t>OpenID Foundation</a:t>
                      </a:r>
                    </a:p>
                    <a:p>
                      <a:pPr marL="269875" indent="-182563" algn="l" fontAlgn="ctr">
                        <a:buFont typeface="Arial" panose="020B0604020202020204" pitchFamily="34" charset="0"/>
                        <a:buChar char="•"/>
                      </a:pPr>
                      <a:r>
                        <a:rPr lang="en-US" altLang="ja-JP" sz="1050" b="0" i="0" u="none" strike="noStrike" dirty="0">
                          <a:solidFill>
                            <a:srgbClr val="000000"/>
                          </a:solidFill>
                          <a:effectLst/>
                          <a:latin typeface="+mn-ea"/>
                          <a:ea typeface="+mn-ea"/>
                        </a:rPr>
                        <a:t>Matrix.org Foundation</a:t>
                      </a:r>
                    </a:p>
                    <a:p>
                      <a:pPr marL="269875" indent="-182563" algn="l" fontAlgn="ctr">
                        <a:buFont typeface="Arial" panose="020B0604020202020204" pitchFamily="34" charset="0"/>
                        <a:buChar char="•"/>
                      </a:pPr>
                      <a:r>
                        <a:rPr lang="en-US" altLang="ja-JP" sz="1050" b="0" i="0" u="none" strike="noStrike" dirty="0" err="1">
                          <a:solidFill>
                            <a:srgbClr val="000000"/>
                          </a:solidFill>
                          <a:effectLst/>
                          <a:latin typeface="+mn-ea"/>
                          <a:ea typeface="+mn-ea"/>
                        </a:rPr>
                        <a:t>OpenWallet</a:t>
                      </a:r>
                      <a:r>
                        <a:rPr lang="en-US" altLang="ja-JP" sz="1050" b="0" i="0" u="none" strike="noStrike" dirty="0">
                          <a:solidFill>
                            <a:srgbClr val="000000"/>
                          </a:solidFill>
                          <a:effectLst/>
                          <a:latin typeface="+mn-ea"/>
                          <a:ea typeface="+mn-ea"/>
                        </a:rPr>
                        <a:t> Foundation </a:t>
                      </a:r>
                    </a:p>
                  </a:txBody>
                  <a:tcPr marL="0" marR="0" marT="0" marB="0" anchor="ctr">
                    <a:lnT w="12700" cap="flat" cmpd="sng" algn="ctr">
                      <a:solidFill>
                        <a:schemeClr val="bg1">
                          <a:lumMod val="7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kumimoji="1" lang="ja-JP" altLang="en-US" sz="1050" b="0" i="0" u="none" strike="noStrike" kern="1200" cap="none" spc="0" normalizeH="0" baseline="0" noProof="0" dirty="0">
                          <a:ln>
                            <a:noFill/>
                          </a:ln>
                          <a:solidFill>
                            <a:srgbClr val="000000"/>
                          </a:solidFill>
                          <a:effectLst/>
                          <a:uLnTx/>
                          <a:uFillTx/>
                          <a:latin typeface="Yu Gothic UI"/>
                          <a:ea typeface="Yu Gothic UI"/>
                          <a:cs typeface="+mn-cs"/>
                        </a:rPr>
                        <a:t>ー</a:t>
                      </a:r>
                      <a:endParaRPr kumimoji="1" lang="en-US" altLang="ja-JP" sz="1050" b="0" i="0" u="none" strike="noStrike" kern="1200" cap="none" spc="0" normalizeH="0" baseline="0" noProof="0" dirty="0">
                        <a:ln>
                          <a:noFill/>
                        </a:ln>
                        <a:solidFill>
                          <a:srgbClr val="000000"/>
                        </a:solidFill>
                        <a:effectLst/>
                        <a:uLnTx/>
                        <a:uFillTx/>
                        <a:latin typeface="Yu Gothic UI"/>
                        <a:ea typeface="Yu Gothic UI"/>
                        <a:cs typeface="+mn-cs"/>
                      </a:endParaRPr>
                    </a:p>
                  </a:txBody>
                  <a:tcPr marL="0" marR="0" marT="0" marB="0" anchor="ctr">
                    <a:lnT w="12700" cap="flat" cmpd="sng" algn="ctr">
                      <a:solidFill>
                        <a:schemeClr val="bg1">
                          <a:lumMod val="7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marL="269875" indent="-182563" algn="l" fontAlgn="ctr">
                        <a:buFont typeface="Arial" panose="020B0604020202020204" pitchFamily="34" charset="0"/>
                        <a:buChar char="•"/>
                      </a:pPr>
                      <a:r>
                        <a:rPr lang="en-US" altLang="ja-JP" sz="1050" b="0" i="0" u="none" strike="noStrike" dirty="0">
                          <a:solidFill>
                            <a:srgbClr val="000000"/>
                          </a:solidFill>
                          <a:effectLst/>
                          <a:latin typeface="+mn-ea"/>
                          <a:ea typeface="+mn-ea"/>
                        </a:rPr>
                        <a:t>EU</a:t>
                      </a:r>
                      <a:r>
                        <a:rPr lang="ja-JP" altLang="en-US" sz="1050" b="0" i="0" u="none" strike="noStrike" dirty="0">
                          <a:solidFill>
                            <a:srgbClr val="000000"/>
                          </a:solidFill>
                          <a:effectLst/>
                          <a:latin typeface="+mn-ea"/>
                          <a:ea typeface="+mn-ea"/>
                        </a:rPr>
                        <a:t>デジタルアイデンティティウォレット</a:t>
                      </a:r>
                      <a:br>
                        <a:rPr lang="en-US" altLang="ja-JP" sz="1050" b="0" i="0" u="none" strike="noStrike" dirty="0">
                          <a:solidFill>
                            <a:srgbClr val="000000"/>
                          </a:solidFill>
                          <a:effectLst/>
                          <a:latin typeface="+mn-ea"/>
                          <a:ea typeface="+mn-ea"/>
                        </a:rPr>
                      </a:br>
                      <a:r>
                        <a:rPr lang="en-US" altLang="ja-JP" sz="1050" b="0" i="0" u="none" strike="noStrike" dirty="0">
                          <a:solidFill>
                            <a:srgbClr val="000000"/>
                          </a:solidFill>
                          <a:effectLst/>
                          <a:latin typeface="+mn-ea"/>
                          <a:ea typeface="+mn-ea"/>
                        </a:rPr>
                        <a:t>(EUDIW ARF Type 1</a:t>
                      </a:r>
                      <a:r>
                        <a:rPr lang="ja-JP" altLang="en-US" sz="1050" b="0" i="0" u="none" strike="noStrike" dirty="0">
                          <a:solidFill>
                            <a:srgbClr val="000000"/>
                          </a:solidFill>
                          <a:effectLst/>
                          <a:latin typeface="+mn-ea"/>
                          <a:ea typeface="+mn-ea"/>
                        </a:rPr>
                        <a:t>）</a:t>
                      </a:r>
                    </a:p>
                  </a:txBody>
                  <a:tcPr marL="0" marR="0" marT="0" marB="0" anchor="ctr">
                    <a:lnT w="12700" cap="flat" cmpd="sng" algn="ctr">
                      <a:solidFill>
                        <a:schemeClr val="bg1">
                          <a:lumMod val="7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562223151"/>
                  </a:ext>
                </a:extLst>
              </a:tr>
              <a:tr h="759544">
                <a:tc>
                  <a:txBody>
                    <a:bodyPr/>
                    <a:lstStyle/>
                    <a:p>
                      <a:pPr algn="ctr" fontAlgn="ctr"/>
                      <a:r>
                        <a:rPr lang="en-US" altLang="ja-JP" sz="1000" b="1" i="0" u="none" strike="noStrike" dirty="0">
                          <a:solidFill>
                            <a:srgbClr val="000000"/>
                          </a:solidFill>
                          <a:effectLst/>
                          <a:latin typeface="+mn-ea"/>
                          <a:ea typeface="+mn-ea"/>
                        </a:rPr>
                        <a:t>DNP</a:t>
                      </a:r>
                      <a:endParaRPr lang="ja-JP" altLang="en-US" sz="1000" b="1" i="0" u="none" strike="noStrike" dirty="0">
                        <a:solidFill>
                          <a:srgbClr val="000000"/>
                        </a:solidFill>
                        <a:effectLst/>
                        <a:latin typeface="+mn-ea"/>
                        <a:ea typeface="+mn-ea"/>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kumimoji="1" lang="ja-JP" altLang="en-US" sz="1050" b="0" i="0" u="none" strike="noStrike" kern="1200" cap="none" spc="0" normalizeH="0" baseline="0" noProof="0" dirty="0">
                          <a:ln>
                            <a:noFill/>
                          </a:ln>
                          <a:solidFill>
                            <a:srgbClr val="000000"/>
                          </a:solidFill>
                          <a:effectLst/>
                          <a:uLnTx/>
                          <a:uFillTx/>
                          <a:latin typeface="+mn-lt"/>
                          <a:ea typeface="+mn-ea"/>
                          <a:cs typeface="+mn-cs"/>
                        </a:rPr>
                        <a:t>ー</a:t>
                      </a:r>
                      <a:endParaRPr kumimoji="1" lang="en-US" altLang="ja-JP" sz="1050" b="0" i="0" u="none" strike="noStrike" kern="1200" cap="none" spc="0" normalizeH="0" baseline="0" noProof="0" dirty="0">
                        <a:ln>
                          <a:noFill/>
                        </a:ln>
                        <a:solidFill>
                          <a:srgbClr val="000000"/>
                        </a:solidFill>
                        <a:effectLst/>
                        <a:uLnTx/>
                        <a:uFillTx/>
                        <a:latin typeface="+mn-lt"/>
                        <a:ea typeface="+mn-ea"/>
                        <a:cs typeface="+mn-cs"/>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kumimoji="1" lang="ja-JP" altLang="en-US" sz="1050" b="0" i="0" u="none" strike="noStrike" kern="1200" cap="none" spc="0" normalizeH="0" baseline="0" noProof="0" dirty="0">
                          <a:ln>
                            <a:noFill/>
                          </a:ln>
                          <a:solidFill>
                            <a:srgbClr val="000000"/>
                          </a:solidFill>
                          <a:effectLst/>
                          <a:uLnTx/>
                          <a:uFillTx/>
                          <a:latin typeface="Yu Gothic UI"/>
                          <a:ea typeface="Yu Gothic UI"/>
                          <a:cs typeface="+mn-cs"/>
                        </a:rPr>
                        <a:t>ー</a:t>
                      </a:r>
                      <a:endParaRPr kumimoji="1" lang="en-US" altLang="ja-JP" sz="1050" b="0" i="0" u="none" strike="noStrike" kern="1200" cap="none" spc="0" normalizeH="0" baseline="0" noProof="0" dirty="0">
                        <a:ln>
                          <a:noFill/>
                        </a:ln>
                        <a:solidFill>
                          <a:srgbClr val="000000"/>
                        </a:solidFill>
                        <a:effectLst/>
                        <a:uLnTx/>
                        <a:uFillTx/>
                        <a:latin typeface="Yu Gothic UI"/>
                        <a:ea typeface="Yu Gothic UI"/>
                        <a:cs typeface="+mn-cs"/>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marL="269875" indent="-182563" algn="l" fontAlgn="ctr">
                        <a:buFont typeface="Arial" panose="020B0604020202020204" pitchFamily="34" charset="0"/>
                        <a:buChar char="•"/>
                      </a:pPr>
                      <a:r>
                        <a:rPr lang="en-US" altLang="ja-JP" sz="1050" dirty="0">
                          <a:solidFill>
                            <a:srgbClr val="211E1E"/>
                          </a:solidFill>
                          <a:effectLst/>
                          <a:latin typeface="+mn-ea"/>
                        </a:rPr>
                        <a:t>ISO/TS 42501</a:t>
                      </a:r>
                    </a:p>
                    <a:p>
                      <a:pPr marL="269875" marR="0" lvl="0" indent="-182563"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en-US" altLang="ja-JP" sz="1050" b="0" i="0" u="none" strike="noStrike" dirty="0">
                          <a:solidFill>
                            <a:srgbClr val="000000"/>
                          </a:solidFill>
                          <a:effectLst/>
                          <a:latin typeface="+mn-ea"/>
                          <a:ea typeface="+mn-ea"/>
                        </a:rPr>
                        <a:t>OpenID Foundation</a:t>
                      </a:r>
                      <a:endParaRPr lang="en-US" altLang="ja-JP" sz="1050" u="none" strike="noStrike" dirty="0">
                        <a:effectLst/>
                        <a:latin typeface="+mn-ea"/>
                        <a:ea typeface="+mn-ea"/>
                      </a:endParaRPr>
                    </a:p>
                    <a:p>
                      <a:pPr marL="269875" indent="-182563" algn="l" fontAlgn="ctr">
                        <a:buFont typeface="Arial" panose="020B0604020202020204" pitchFamily="34" charset="0"/>
                        <a:buChar char="•"/>
                      </a:pPr>
                      <a:r>
                        <a:rPr lang="en-US" altLang="ja-JP" sz="1050" u="none" strike="noStrike" dirty="0">
                          <a:effectLst/>
                          <a:latin typeface="+mn-ea"/>
                          <a:ea typeface="+mn-ea"/>
                        </a:rPr>
                        <a:t>Open Identity Exchange</a:t>
                      </a:r>
                    </a:p>
                    <a:p>
                      <a:pPr marL="269875" indent="-182563" algn="l" fontAlgn="ctr">
                        <a:buFont typeface="Arial" panose="020B0604020202020204" pitchFamily="34" charset="0"/>
                        <a:buChar char="•"/>
                      </a:pPr>
                      <a:r>
                        <a:rPr lang="en-US" altLang="ja-JP" sz="1050" u="none" strike="noStrike" dirty="0">
                          <a:effectLst/>
                          <a:latin typeface="+mn-ea"/>
                          <a:ea typeface="+mn-ea"/>
                        </a:rPr>
                        <a:t>Hyperledger Project</a:t>
                      </a:r>
                      <a:endParaRPr lang="en" altLang="ja-JP" sz="1050" dirty="0">
                        <a:solidFill>
                          <a:srgbClr val="211E1E"/>
                        </a:solidFill>
                        <a:effectLst/>
                        <a:latin typeface="+mn-ea"/>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269875" marR="0" lvl="0" indent="-182563"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rgbClr val="000000"/>
                          </a:solidFill>
                          <a:effectLst/>
                          <a:uLnTx/>
                          <a:uFillTx/>
                          <a:latin typeface="Yu Gothic UI"/>
                          <a:ea typeface="Yu Gothic UI"/>
                          <a:cs typeface="+mn-cs"/>
                        </a:rPr>
                        <a:t>シェアリングエコノミー協会</a:t>
                      </a:r>
                      <a:endParaRPr kumimoji="1" lang="en-US" altLang="ja-JP" sz="1050" b="0" i="0" u="none" strike="noStrike" kern="1200" cap="none" spc="0" normalizeH="0" baseline="0" noProof="0" dirty="0">
                        <a:ln>
                          <a:noFill/>
                        </a:ln>
                        <a:solidFill>
                          <a:srgbClr val="000000"/>
                        </a:solidFill>
                        <a:effectLst/>
                        <a:uLnTx/>
                        <a:uFillTx/>
                        <a:latin typeface="Yu Gothic UI"/>
                        <a:ea typeface="Yu Gothic UI"/>
                        <a:cs typeface="+mn-cs"/>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269875" indent="-182563" algn="l" fontAlgn="ctr">
                        <a:buFont typeface="Arial" panose="020B0604020202020204" pitchFamily="34" charset="0"/>
                        <a:buChar char="•"/>
                      </a:pPr>
                      <a:r>
                        <a:rPr lang="en-US" altLang="ja-JP" sz="1050" b="0" i="0" u="none" strike="noStrike" dirty="0">
                          <a:solidFill>
                            <a:srgbClr val="000000"/>
                          </a:solidFill>
                          <a:effectLst/>
                          <a:latin typeface="+mn-ea"/>
                          <a:ea typeface="+mn-ea"/>
                        </a:rPr>
                        <a:t>Turing Space</a:t>
                      </a:r>
                      <a:br>
                        <a:rPr lang="en-US" altLang="ja-JP" sz="1050" b="0" i="0" u="none" strike="noStrike" dirty="0">
                          <a:solidFill>
                            <a:srgbClr val="000000"/>
                          </a:solidFill>
                          <a:effectLst/>
                          <a:latin typeface="+mn-ea"/>
                          <a:ea typeface="+mn-ea"/>
                        </a:rPr>
                      </a:br>
                      <a:r>
                        <a:rPr lang="en-US" altLang="ja-JP" sz="1050" b="0" i="0" u="none" strike="noStrike" dirty="0">
                          <a:solidFill>
                            <a:srgbClr val="000000"/>
                          </a:solidFill>
                          <a:effectLst/>
                          <a:latin typeface="+mn-ea"/>
                          <a:ea typeface="+mn-ea"/>
                        </a:rPr>
                        <a:t>(</a:t>
                      </a:r>
                      <a:r>
                        <a:rPr lang="ja-JP" altLang="en-US" sz="1050" b="0" i="0" u="none" strike="noStrike" dirty="0">
                          <a:solidFill>
                            <a:srgbClr val="000000"/>
                          </a:solidFill>
                          <a:effectLst/>
                          <a:latin typeface="+mn-ea"/>
                          <a:ea typeface="+mn-ea"/>
                        </a:rPr>
                        <a:t>台湾の証明書発行・管理ウォレットベンダ</a:t>
                      </a:r>
                      <a:r>
                        <a:rPr lang="en-US" altLang="ja-JP" sz="1050" b="0" i="0" u="none" strike="noStrike" dirty="0">
                          <a:solidFill>
                            <a:srgbClr val="000000"/>
                          </a:solidFill>
                          <a:effectLst/>
                          <a:latin typeface="+mn-ea"/>
                          <a:ea typeface="+mn-ea"/>
                        </a:rPr>
                        <a:t>)</a:t>
                      </a:r>
                    </a:p>
                    <a:p>
                      <a:pPr marL="269875" indent="-182563" algn="l" fontAlgn="ctr">
                        <a:buFont typeface="Arial" panose="020B0604020202020204" pitchFamily="34" charset="0"/>
                        <a:buChar char="•"/>
                      </a:pPr>
                      <a:r>
                        <a:rPr lang="en-US" altLang="ja-JP" sz="1050" b="0" i="0" u="none" strike="noStrike" dirty="0">
                          <a:solidFill>
                            <a:srgbClr val="000000"/>
                          </a:solidFill>
                          <a:effectLst/>
                          <a:latin typeface="+mn-ea"/>
                          <a:ea typeface="+mn-ea"/>
                        </a:rPr>
                        <a:t>Hyperledger Indy</a:t>
                      </a:r>
                      <a:r>
                        <a:rPr lang="ja-JP" altLang="en-US" sz="1050" b="0" i="0" u="none" strike="noStrike" dirty="0">
                          <a:solidFill>
                            <a:srgbClr val="000000"/>
                          </a:solidFill>
                          <a:effectLst/>
                          <a:latin typeface="+mn-ea"/>
                          <a:ea typeface="+mn-ea"/>
                        </a:rPr>
                        <a:t>を活用した事例</a:t>
                      </a:r>
                      <a:br>
                        <a:rPr lang="en-US" altLang="ja-JP" sz="1050" b="0" i="0" u="none" strike="noStrike" dirty="0">
                          <a:solidFill>
                            <a:srgbClr val="000000"/>
                          </a:solidFill>
                          <a:effectLst/>
                          <a:latin typeface="+mn-ea"/>
                          <a:ea typeface="+mn-ea"/>
                        </a:rPr>
                      </a:br>
                      <a:r>
                        <a:rPr lang="en-US" altLang="ja-JP" sz="1050" b="0" i="0" u="none" strike="noStrike" dirty="0">
                          <a:solidFill>
                            <a:srgbClr val="000000"/>
                          </a:solidFill>
                          <a:effectLst/>
                          <a:latin typeface="+mn-ea"/>
                          <a:ea typeface="+mn-ea"/>
                        </a:rPr>
                        <a:t>(SITA</a:t>
                      </a:r>
                      <a:r>
                        <a:rPr lang="ja-JP" altLang="en-US" sz="1050" b="0" i="0" u="none" strike="noStrike" dirty="0">
                          <a:solidFill>
                            <a:srgbClr val="000000"/>
                          </a:solidFill>
                          <a:effectLst/>
                          <a:latin typeface="+mn-ea"/>
                          <a:ea typeface="+mn-ea"/>
                        </a:rPr>
                        <a:t>、</a:t>
                      </a:r>
                      <a:r>
                        <a:rPr lang="en-US" altLang="ja-JP" sz="1050" b="0" i="0" u="none" strike="noStrike" dirty="0" err="1">
                          <a:solidFill>
                            <a:srgbClr val="000000"/>
                          </a:solidFill>
                          <a:effectLst/>
                          <a:latin typeface="+mn-ea"/>
                          <a:ea typeface="+mn-ea"/>
                        </a:rPr>
                        <a:t>IDunion</a:t>
                      </a:r>
                      <a:r>
                        <a:rPr lang="ja-JP" altLang="en-US" sz="1050" b="0" i="0" u="none" strike="noStrike" dirty="0">
                          <a:solidFill>
                            <a:srgbClr val="000000"/>
                          </a:solidFill>
                          <a:effectLst/>
                          <a:latin typeface="+mn-ea"/>
                          <a:ea typeface="+mn-ea"/>
                        </a:rPr>
                        <a:t>、</a:t>
                      </a:r>
                      <a:r>
                        <a:rPr lang="en-US" altLang="ja-JP" sz="1050" b="0" i="0" u="none" strike="noStrike" dirty="0" err="1">
                          <a:solidFill>
                            <a:srgbClr val="000000"/>
                          </a:solidFill>
                          <a:effectLst/>
                          <a:latin typeface="+mn-ea"/>
                          <a:ea typeface="+mn-ea"/>
                        </a:rPr>
                        <a:t>Instnt</a:t>
                      </a:r>
                      <a:r>
                        <a:rPr lang="ja-JP" altLang="en-US" sz="1050" b="0" i="0" u="none" strike="noStrike" dirty="0">
                          <a:solidFill>
                            <a:srgbClr val="000000"/>
                          </a:solidFill>
                          <a:effectLst/>
                          <a:latin typeface="+mn-ea"/>
                          <a:ea typeface="+mn-ea"/>
                        </a:rPr>
                        <a:t>、カナダ</a:t>
                      </a:r>
                      <a:r>
                        <a:rPr lang="en-US" altLang="ja-JP" sz="1050" b="0" i="0" u="none" strike="noStrike" dirty="0">
                          <a:solidFill>
                            <a:srgbClr val="000000"/>
                          </a:solidFill>
                          <a:effectLst/>
                          <a:latin typeface="+mn-ea"/>
                          <a:ea typeface="+mn-ea"/>
                        </a:rPr>
                        <a:t>BC</a:t>
                      </a:r>
                      <a:r>
                        <a:rPr lang="ja-JP" altLang="en-US" sz="1050" b="0" i="0" u="none" strike="noStrike" dirty="0">
                          <a:solidFill>
                            <a:srgbClr val="000000"/>
                          </a:solidFill>
                          <a:effectLst/>
                          <a:latin typeface="+mn-ea"/>
                          <a:ea typeface="+mn-ea"/>
                        </a:rPr>
                        <a:t>州、</a:t>
                      </a:r>
                      <a:r>
                        <a:rPr lang="en-US" altLang="ja-JP" sz="1050" b="0" i="0" u="none" strike="noStrike" dirty="0">
                          <a:solidFill>
                            <a:srgbClr val="000000"/>
                          </a:solidFill>
                          <a:effectLst/>
                          <a:latin typeface="+mn-ea"/>
                          <a:ea typeface="+mn-ea"/>
                        </a:rPr>
                        <a:t>DICE ID)</a:t>
                      </a:r>
                      <a:endParaRPr lang="ja-JP" altLang="en-US" sz="1050" b="0" i="0" u="none" strike="noStrike" dirty="0">
                        <a:solidFill>
                          <a:srgbClr val="000000"/>
                        </a:solidFill>
                        <a:effectLst/>
                        <a:latin typeface="+mn-ea"/>
                        <a:ea typeface="+mn-ea"/>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682573914"/>
                  </a:ext>
                </a:extLst>
              </a:tr>
              <a:tr h="434025">
                <a:tc>
                  <a:txBody>
                    <a:bodyPr/>
                    <a:lstStyle/>
                    <a:p>
                      <a:pPr algn="ctr" fontAlgn="ctr"/>
                      <a:r>
                        <a:rPr lang="en-US" altLang="ja-JP" sz="1000" b="1" i="0" u="none" strike="noStrike" dirty="0">
                          <a:solidFill>
                            <a:srgbClr val="000000"/>
                          </a:solidFill>
                          <a:effectLst/>
                          <a:latin typeface="+mn-ea"/>
                          <a:ea typeface="+mn-ea"/>
                        </a:rPr>
                        <a:t>IGS</a:t>
                      </a:r>
                      <a:endParaRPr lang="ja-JP" altLang="en-US" sz="1000" b="1" i="0" u="none" strike="noStrike" dirty="0">
                        <a:solidFill>
                          <a:srgbClr val="000000"/>
                        </a:solidFill>
                        <a:effectLst/>
                        <a:latin typeface="+mn-ea"/>
                        <a:ea typeface="+mn-ea"/>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269875" indent="-182563" algn="l" fontAlgn="ctr">
                        <a:buFont typeface="Arial" panose="020B0604020202020204" pitchFamily="34" charset="0"/>
                        <a:buChar char="•"/>
                      </a:pPr>
                      <a:r>
                        <a:rPr lang="ja-JP" altLang="en-US" sz="1050" u="none" strike="noStrike" dirty="0">
                          <a:effectLst/>
                          <a:latin typeface="+mn-ea"/>
                          <a:ea typeface="+mn-ea"/>
                        </a:rPr>
                        <a:t>ベトナム個人情報規制</a:t>
                      </a:r>
                      <a:endParaRPr lang="en-US" altLang="ja-JP" sz="1050" u="none" strike="noStrike" dirty="0">
                        <a:effectLst/>
                        <a:latin typeface="+mn-ea"/>
                        <a:ea typeface="+mn-ea"/>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269875" indent="-182563" algn="l" fontAlgn="ctr">
                        <a:buFont typeface="Arial" panose="020B0604020202020204" pitchFamily="34" charset="0"/>
                        <a:buChar char="•"/>
                      </a:pPr>
                      <a:r>
                        <a:rPr lang="en-US" altLang="ja-JP" sz="1050" u="none" strike="noStrike" dirty="0">
                          <a:effectLst/>
                          <a:latin typeface="+mn-ea"/>
                          <a:ea typeface="+mn-ea"/>
                        </a:rPr>
                        <a:t>ESCO</a:t>
                      </a:r>
                      <a:r>
                        <a:rPr lang="ja-JP" altLang="en-US" sz="1050" u="none" strike="noStrike" dirty="0">
                          <a:effectLst/>
                          <a:latin typeface="+mn-ea"/>
                          <a:ea typeface="+mn-ea"/>
                        </a:rPr>
                        <a:t>基準</a:t>
                      </a:r>
                      <a:br>
                        <a:rPr lang="en-US" altLang="ja-JP" sz="1050" u="none" strike="noStrike" dirty="0">
                          <a:effectLst/>
                          <a:latin typeface="+mn-ea"/>
                          <a:ea typeface="+mn-ea"/>
                        </a:rPr>
                      </a:br>
                      <a:r>
                        <a:rPr lang="en-US" altLang="ja-JP" sz="1050" u="none" strike="noStrike" dirty="0">
                          <a:effectLst/>
                          <a:latin typeface="+mn-ea"/>
                          <a:ea typeface="+mn-ea"/>
                        </a:rPr>
                        <a:t>(</a:t>
                      </a:r>
                      <a:r>
                        <a:rPr lang="ja-JP" altLang="en-US" sz="1050" u="none" strike="noStrike" dirty="0">
                          <a:effectLst/>
                          <a:latin typeface="+mn-ea"/>
                          <a:ea typeface="+mn-ea"/>
                        </a:rPr>
                        <a:t>欧州のスキル標準</a:t>
                      </a:r>
                      <a:r>
                        <a:rPr lang="en-US" altLang="ja-JP" sz="1050" u="none" strike="noStrike" dirty="0">
                          <a:effectLst/>
                          <a:latin typeface="+mn-ea"/>
                          <a:ea typeface="+mn-ea"/>
                        </a:rPr>
                        <a:t>)</a:t>
                      </a:r>
                    </a:p>
                    <a:p>
                      <a:pPr marL="269875" indent="-182563" algn="l" fontAlgn="ctr">
                        <a:buFont typeface="Arial" panose="020B0604020202020204" pitchFamily="34" charset="0"/>
                        <a:buChar char="•"/>
                      </a:pPr>
                      <a:r>
                        <a:rPr lang="en-US" altLang="ja-JP" sz="1050" u="none" strike="noStrike" dirty="0">
                          <a:effectLst/>
                          <a:latin typeface="+mn-ea"/>
                          <a:ea typeface="+mn-ea"/>
                        </a:rPr>
                        <a:t>EQF</a:t>
                      </a:r>
                      <a:br>
                        <a:rPr lang="en-US" altLang="ja-JP" sz="1050" u="none" strike="noStrike" dirty="0">
                          <a:effectLst/>
                          <a:latin typeface="+mn-ea"/>
                          <a:ea typeface="+mn-ea"/>
                        </a:rPr>
                      </a:br>
                      <a:r>
                        <a:rPr lang="en-US" altLang="ja-JP" sz="1050" u="none" strike="noStrike" dirty="0">
                          <a:effectLst/>
                          <a:latin typeface="+mn-ea"/>
                          <a:ea typeface="+mn-ea"/>
                        </a:rPr>
                        <a:t>(</a:t>
                      </a:r>
                      <a:r>
                        <a:rPr lang="ja-JP" altLang="en-US" sz="1050" u="none" strike="noStrike" dirty="0">
                          <a:effectLst/>
                          <a:latin typeface="+mn-ea"/>
                          <a:ea typeface="+mn-ea"/>
                        </a:rPr>
                        <a:t>欧州の資格レベルを標準</a:t>
                      </a:r>
                      <a:r>
                        <a:rPr lang="en-US" altLang="ja-JP" sz="1050" u="none" strike="noStrike" dirty="0">
                          <a:effectLst/>
                          <a:latin typeface="+mn-ea"/>
                          <a:ea typeface="+mn-ea"/>
                        </a:rPr>
                        <a:t>)</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ja-JP" altLang="en-US" sz="1050" u="none" strike="noStrike" dirty="0">
                          <a:effectLst/>
                          <a:latin typeface="+mn-ea"/>
                          <a:ea typeface="+mn-ea"/>
                        </a:rPr>
                        <a:t>ー</a:t>
                      </a:r>
                      <a:endParaRPr lang="en-US" altLang="ja-JP" sz="1050" u="none" strike="noStrike" dirty="0">
                        <a:effectLst/>
                        <a:latin typeface="+mn-ea"/>
                        <a:ea typeface="+mn-ea"/>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marL="0" indent="0" algn="ctr" fontAlgn="ctr">
                        <a:buFont typeface="Arial" panose="020B0604020202020204" pitchFamily="34" charset="0"/>
                        <a:buNone/>
                      </a:pPr>
                      <a:r>
                        <a:rPr lang="ja-JP" altLang="en-US" sz="1050" u="none" strike="noStrike" dirty="0">
                          <a:effectLst/>
                          <a:latin typeface="+mn-ea"/>
                          <a:ea typeface="+mn-ea"/>
                        </a:rPr>
                        <a:t>ー</a:t>
                      </a:r>
                      <a:endParaRPr lang="en-US" altLang="ja-JP" sz="1050" u="none" strike="noStrike" dirty="0">
                        <a:effectLst/>
                        <a:latin typeface="+mn-ea"/>
                        <a:ea typeface="+mn-ea"/>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marL="0" indent="0" algn="ctr" fontAlgn="ctr">
                        <a:buFont typeface="Arial" panose="020B0604020202020204" pitchFamily="34" charset="0"/>
                        <a:buNone/>
                      </a:pPr>
                      <a:r>
                        <a:rPr lang="ja-JP" altLang="en-US" sz="1050" u="none" strike="noStrike" dirty="0">
                          <a:effectLst/>
                          <a:latin typeface="+mn-ea"/>
                          <a:ea typeface="+mn-ea"/>
                        </a:rPr>
                        <a:t>ー</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55036761"/>
                  </a:ext>
                </a:extLst>
              </a:tr>
              <a:tr h="217013">
                <a:tc>
                  <a:txBody>
                    <a:bodyPr/>
                    <a:lstStyle/>
                    <a:p>
                      <a:pPr algn="ctr" fontAlgn="ctr"/>
                      <a:r>
                        <a:rPr lang="ja-JP" altLang="en-US" sz="1000" b="1" u="none" strike="noStrike" dirty="0">
                          <a:effectLst/>
                          <a:latin typeface="+mn-ea"/>
                          <a:ea typeface="+mn-ea"/>
                        </a:rPr>
                        <a:t>富士通</a:t>
                      </a:r>
                      <a:r>
                        <a:rPr lang="en-US" sz="1000" b="1" u="none" strike="noStrike" dirty="0">
                          <a:effectLst/>
                          <a:latin typeface="+mn-ea"/>
                          <a:ea typeface="+mn-ea"/>
                        </a:rPr>
                        <a:t>Japan</a:t>
                      </a:r>
                      <a:endParaRPr lang="en-US" sz="1000" b="1" i="0" u="none" strike="noStrike" dirty="0">
                        <a:solidFill>
                          <a:srgbClr val="000000"/>
                        </a:solidFill>
                        <a:effectLst/>
                        <a:latin typeface="+mn-ea"/>
                        <a:ea typeface="+mn-ea"/>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269875" indent="-182563" algn="ctr" fontAlgn="ctr">
                        <a:buFont typeface="Arial" panose="020B0604020202020204" pitchFamily="34" charset="0"/>
                        <a:buNone/>
                      </a:pPr>
                      <a:r>
                        <a:rPr lang="ja-JP" altLang="en-US" sz="1050" u="none" strike="noStrike" dirty="0">
                          <a:effectLst/>
                          <a:latin typeface="+mn-ea"/>
                          <a:ea typeface="+mn-ea"/>
                        </a:rPr>
                        <a:t>ー</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marL="269875" indent="-182563" algn="l" fontAlgn="ctr">
                        <a:buFont typeface="Arial" panose="020B0604020202020204" pitchFamily="34" charset="0"/>
                        <a:buChar char="•"/>
                      </a:pPr>
                      <a:r>
                        <a:rPr lang="ja-JP" altLang="en-US" sz="1050" u="none" strike="noStrike" dirty="0">
                          <a:effectLst/>
                          <a:latin typeface="+mn-ea"/>
                          <a:ea typeface="+mn-ea"/>
                        </a:rPr>
                        <a:t>厚生労働省策定</a:t>
                      </a:r>
                      <a:br>
                        <a:rPr lang="en-US" altLang="ja-JP" sz="1050" u="none" strike="noStrike" dirty="0">
                          <a:effectLst/>
                          <a:latin typeface="+mn-ea"/>
                          <a:ea typeface="+mn-ea"/>
                        </a:rPr>
                      </a:br>
                      <a:r>
                        <a:rPr lang="ja-JP" altLang="en-US" sz="1050" u="none" strike="noStrike" dirty="0">
                          <a:effectLst/>
                          <a:latin typeface="+mn-ea"/>
                          <a:ea typeface="+mn-ea"/>
                        </a:rPr>
                        <a:t>キャリアマップ</a:t>
                      </a:r>
                      <a:endParaRPr lang="en-US" altLang="ja-JP" sz="1050" u="none" strike="noStrike" dirty="0">
                        <a:effectLst/>
                        <a:latin typeface="+mn-ea"/>
                        <a:ea typeface="+mn-ea"/>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indent="0" algn="ctr" fontAlgn="ctr">
                        <a:buFont typeface="Arial" panose="020B0604020202020204" pitchFamily="34" charset="0"/>
                        <a:buNone/>
                      </a:pPr>
                      <a:r>
                        <a:rPr lang="ja-JP" altLang="en-US" sz="1050" u="none" strike="noStrike" dirty="0">
                          <a:effectLst/>
                          <a:latin typeface="+mn-ea"/>
                          <a:ea typeface="+mn-ea"/>
                        </a:rPr>
                        <a:t>ー</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marL="269875" indent="-182563" algn="l" fontAlgn="ctr">
                        <a:buFont typeface="Arial" panose="020B0604020202020204" pitchFamily="34" charset="0"/>
                        <a:buChar char="•"/>
                      </a:pPr>
                      <a:r>
                        <a:rPr lang="zh-TW" altLang="en-US" sz="1050" u="none" strike="noStrike" dirty="0">
                          <a:effectLst/>
                          <a:latin typeface="+mn-ea"/>
                          <a:ea typeface="+mn-ea"/>
                        </a:rPr>
                        <a:t>研究基盤協議会</a:t>
                      </a:r>
                      <a:endParaRPr lang="en-US" altLang="zh-TW" sz="1050" u="none" strike="noStrike" dirty="0">
                        <a:effectLst/>
                        <a:latin typeface="+mn-ea"/>
                        <a:ea typeface="+mn-ea"/>
                      </a:endParaRPr>
                    </a:p>
                    <a:p>
                      <a:pPr marL="269875" indent="-182563" algn="l" fontAlgn="ctr">
                        <a:buFont typeface="Arial" panose="020B0604020202020204" pitchFamily="34" charset="0"/>
                        <a:buChar char="•"/>
                      </a:pPr>
                      <a:r>
                        <a:rPr lang="ja-JP" altLang="en-US" sz="1050" u="none" strike="noStrike" dirty="0">
                          <a:effectLst/>
                          <a:latin typeface="+mn-ea"/>
                          <a:ea typeface="+mn-ea"/>
                        </a:rPr>
                        <a:t>大学の各種規定</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indent="0" algn="ctr" fontAlgn="ctr">
                        <a:buFont typeface="Arial" panose="020B0604020202020204" pitchFamily="34" charset="0"/>
                        <a:buNone/>
                      </a:pPr>
                      <a:r>
                        <a:rPr lang="ja-JP" altLang="en-US" sz="1050" u="none" strike="noStrike" dirty="0">
                          <a:effectLst/>
                          <a:latin typeface="+mn-ea"/>
                          <a:ea typeface="+mn-ea"/>
                        </a:rPr>
                        <a:t>ー</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02330174"/>
                  </a:ext>
                </a:extLst>
              </a:tr>
              <a:tr h="217013">
                <a:tc>
                  <a:txBody>
                    <a:bodyPr/>
                    <a:lstStyle/>
                    <a:p>
                      <a:pPr algn="ctr" fontAlgn="ctr"/>
                      <a:r>
                        <a:rPr lang="en-US" altLang="ja-JP" sz="1000" b="1" i="0" u="none" strike="noStrike" dirty="0">
                          <a:solidFill>
                            <a:srgbClr val="000000"/>
                          </a:solidFill>
                          <a:effectLst/>
                          <a:latin typeface="+mn-ea"/>
                          <a:ea typeface="+mn-ea"/>
                        </a:rPr>
                        <a:t>PitPa</a:t>
                      </a:r>
                      <a:endParaRPr lang="ja-JP" altLang="en-US" sz="1000" b="1" i="0" u="none" strike="noStrike" dirty="0">
                        <a:solidFill>
                          <a:srgbClr val="000000"/>
                        </a:solidFill>
                        <a:effectLst/>
                        <a:latin typeface="+mn-ea"/>
                        <a:ea typeface="+mn-ea"/>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269875" indent="-182563" algn="l" fontAlgn="ctr">
                        <a:buFont typeface="Arial" panose="020B0604020202020204" pitchFamily="34" charset="0"/>
                        <a:buChar char="•"/>
                      </a:pPr>
                      <a:r>
                        <a:rPr lang="ja-JP" altLang="en-US" sz="1050" u="none" strike="noStrike" dirty="0">
                          <a:effectLst/>
                          <a:latin typeface="+mn-ea"/>
                          <a:ea typeface="+mn-ea"/>
                        </a:rPr>
                        <a:t>ネパール関連規制</a:t>
                      </a:r>
                      <a:endParaRPr lang="en-US" altLang="ja-JP" sz="1050" u="none" strike="noStrike" dirty="0">
                        <a:effectLst/>
                        <a:latin typeface="+mn-ea"/>
                        <a:ea typeface="+mn-ea"/>
                      </a:endParaRPr>
                    </a:p>
                    <a:p>
                      <a:pPr marL="269875" indent="-182563" algn="l" fontAlgn="ctr">
                        <a:buFont typeface="Arial" panose="020B0604020202020204" pitchFamily="34" charset="0"/>
                        <a:buChar char="•"/>
                      </a:pPr>
                      <a:r>
                        <a:rPr lang="ja-JP" altLang="en-US" sz="1050" u="none" strike="noStrike" dirty="0">
                          <a:effectLst/>
                          <a:latin typeface="+mn-ea"/>
                          <a:ea typeface="+mn-ea"/>
                        </a:rPr>
                        <a:t>ネパール政府</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269875" indent="-182563" algn="ctr" fontAlgn="ctr">
                        <a:buFont typeface="Arial" panose="020B0604020202020204" pitchFamily="34" charset="0"/>
                        <a:buNone/>
                      </a:pPr>
                      <a:r>
                        <a:rPr lang="ja-JP" altLang="en-US" sz="1050" u="none" strike="noStrike" dirty="0">
                          <a:effectLst/>
                          <a:latin typeface="+mn-ea"/>
                          <a:ea typeface="+mn-ea"/>
                        </a:rPr>
                        <a:t>ー</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marL="269875" marR="0" lvl="0" indent="-182563"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en-US" altLang="ja-JP" sz="1050" u="none" strike="noStrike" dirty="0">
                          <a:effectLst/>
                          <a:latin typeface="+mn-ea"/>
                          <a:ea typeface="+mn-ea"/>
                        </a:rPr>
                        <a:t>W3</a:t>
                      </a:r>
                      <a:r>
                        <a:rPr kumimoji="1" lang="en-US" altLang="ja-JP" sz="1050" b="0" i="0" u="none" strike="noStrike" kern="1200" dirty="0">
                          <a:solidFill>
                            <a:srgbClr val="000000"/>
                          </a:solidFill>
                          <a:effectLst/>
                          <a:latin typeface="+mn-ea"/>
                          <a:ea typeface="+mn-ea"/>
                          <a:cs typeface="+mn-cs"/>
                        </a:rPr>
                        <a:t>C</a:t>
                      </a:r>
                    </a:p>
                    <a:p>
                      <a:pPr marL="269875" marR="0" lvl="0" indent="-182563"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050" b="0" i="0" u="none" strike="noStrike" kern="1200" dirty="0">
                          <a:solidFill>
                            <a:srgbClr val="000000"/>
                          </a:solidFill>
                          <a:effectLst/>
                          <a:latin typeface="+mn-ea"/>
                          <a:ea typeface="+mn-ea"/>
                          <a:cs typeface="+mn-cs"/>
                        </a:rPr>
                        <a:t>Op</a:t>
                      </a:r>
                      <a:r>
                        <a:rPr lang="en-US" altLang="ja-JP" sz="1050" u="none" strike="noStrike" dirty="0">
                          <a:effectLst/>
                          <a:latin typeface="+mn-ea"/>
                          <a:ea typeface="+mn-ea"/>
                        </a:rPr>
                        <a:t>en Identity Exchange</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indent="0" algn="ctr" fontAlgn="ctr">
                        <a:buFont typeface="Arial" panose="020B0604020202020204" pitchFamily="34" charset="0"/>
                        <a:buNone/>
                      </a:pPr>
                      <a:r>
                        <a:rPr lang="ja-JP" altLang="en-US" sz="1050" u="none" strike="noStrike" dirty="0">
                          <a:effectLst/>
                          <a:latin typeface="+mn-ea"/>
                          <a:ea typeface="+mn-ea"/>
                        </a:rPr>
                        <a:t>ー</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marL="0" indent="0" algn="ctr" fontAlgn="ctr">
                        <a:buFont typeface="Arial" panose="020B0604020202020204" pitchFamily="34" charset="0"/>
                        <a:buNone/>
                      </a:pPr>
                      <a:r>
                        <a:rPr lang="ja-JP" altLang="en-US" sz="1050" u="none" strike="noStrike" dirty="0">
                          <a:effectLst/>
                          <a:latin typeface="+mn-ea"/>
                          <a:ea typeface="+mn-ea"/>
                        </a:rPr>
                        <a:t>ー</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326300140"/>
                  </a:ext>
                </a:extLst>
              </a:tr>
              <a:tr h="868051">
                <a:tc>
                  <a:txBody>
                    <a:bodyPr/>
                    <a:lstStyle/>
                    <a:p>
                      <a:pPr algn="ctr" fontAlgn="ctr"/>
                      <a:r>
                        <a:rPr lang="ja-JP" altLang="en-US" sz="1000" b="1" i="0" u="none" strike="noStrike" dirty="0">
                          <a:solidFill>
                            <a:srgbClr val="000000"/>
                          </a:solidFill>
                          <a:effectLst/>
                          <a:latin typeface="+mn-ea"/>
                          <a:ea typeface="+mn-ea"/>
                        </a:rPr>
                        <a:t>みずほ</a:t>
                      </a:r>
                      <a:r>
                        <a:rPr lang="en-US" altLang="ja-JP" sz="1000" b="1" i="0" u="none" strike="noStrike" dirty="0">
                          <a:solidFill>
                            <a:srgbClr val="000000"/>
                          </a:solidFill>
                          <a:effectLst/>
                          <a:latin typeface="+mn-ea"/>
                          <a:ea typeface="+mn-ea"/>
                        </a:rPr>
                        <a:t>R&amp;T</a:t>
                      </a:r>
                      <a:endParaRPr lang="en-US" sz="1000" b="1" i="0" u="none" strike="noStrike" dirty="0">
                        <a:solidFill>
                          <a:srgbClr val="000000"/>
                        </a:solidFill>
                        <a:effectLst/>
                        <a:latin typeface="+mn-ea"/>
                        <a:ea typeface="+mn-ea"/>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indent="0" algn="ctr" fontAlgn="ctr">
                        <a:buFont typeface="Arial" panose="020B0604020202020204" pitchFamily="34" charset="0"/>
                        <a:buNone/>
                      </a:pPr>
                      <a:r>
                        <a:rPr lang="ja-JP" altLang="en-US" sz="1050" b="0" i="0" u="none" strike="noStrike" dirty="0">
                          <a:solidFill>
                            <a:srgbClr val="000000"/>
                          </a:solidFill>
                          <a:effectLst/>
                          <a:latin typeface="+mn-ea"/>
                          <a:ea typeface="+mn-ea"/>
                        </a:rPr>
                        <a:t>ー</a:t>
                      </a:r>
                      <a:endParaRPr lang="en-US" altLang="ja-JP" sz="1050" b="0" i="0" u="none" strike="noStrike" dirty="0">
                        <a:solidFill>
                          <a:srgbClr val="000000"/>
                        </a:solidFill>
                        <a:effectLst/>
                        <a:latin typeface="+mn-ea"/>
                        <a:ea typeface="+mn-ea"/>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marL="269875" indent="-182563" algn="l" fontAlgn="ctr">
                        <a:buFont typeface="Arial" panose="020B0604020202020204" pitchFamily="34" charset="0"/>
                        <a:buChar char="•"/>
                      </a:pPr>
                      <a:r>
                        <a:rPr lang="en-US" altLang="ja-JP" sz="1050" b="0" i="0" u="none" strike="noStrike" dirty="0">
                          <a:solidFill>
                            <a:srgbClr val="000000"/>
                          </a:solidFill>
                          <a:effectLst/>
                          <a:latin typeface="+mn-ea"/>
                          <a:ea typeface="+mn-ea"/>
                        </a:rPr>
                        <a:t>ELV</a:t>
                      </a:r>
                      <a:r>
                        <a:rPr lang="ja-JP" altLang="en-US" sz="1050" b="0" i="0" u="none" strike="noStrike" dirty="0">
                          <a:solidFill>
                            <a:srgbClr val="000000"/>
                          </a:solidFill>
                          <a:effectLst/>
                          <a:latin typeface="+mn-ea"/>
                          <a:ea typeface="+mn-ea"/>
                        </a:rPr>
                        <a:t>指令</a:t>
                      </a:r>
                      <a:endParaRPr lang="en-US" altLang="ja-JP" sz="1050" b="0" i="0" u="none" strike="noStrike" dirty="0">
                        <a:solidFill>
                          <a:srgbClr val="000000"/>
                        </a:solidFill>
                        <a:effectLst/>
                        <a:latin typeface="+mn-ea"/>
                        <a:ea typeface="+mn-ea"/>
                      </a:endParaRPr>
                    </a:p>
                    <a:p>
                      <a:pPr marL="269875" indent="-182563" algn="l" fontAlgn="ctr">
                        <a:buFont typeface="Arial" panose="020B0604020202020204" pitchFamily="34" charset="0"/>
                        <a:buChar char="•"/>
                      </a:pPr>
                      <a:r>
                        <a:rPr lang="en-US" altLang="ja-JP" sz="1050" b="0" i="0" u="none" strike="noStrike" dirty="0">
                          <a:solidFill>
                            <a:srgbClr val="000000"/>
                          </a:solidFill>
                          <a:effectLst/>
                          <a:latin typeface="+mn-ea"/>
                          <a:ea typeface="+mn-ea"/>
                        </a:rPr>
                        <a:t>RoHS</a:t>
                      </a:r>
                      <a:r>
                        <a:rPr lang="ja-JP" altLang="en-US" sz="1050" b="0" i="0" u="none" strike="noStrike" dirty="0">
                          <a:solidFill>
                            <a:srgbClr val="000000"/>
                          </a:solidFill>
                          <a:effectLst/>
                          <a:latin typeface="+mn-ea"/>
                          <a:ea typeface="+mn-ea"/>
                        </a:rPr>
                        <a:t>指令</a:t>
                      </a:r>
                      <a:endParaRPr lang="en-US" altLang="ja-JP" sz="1050" b="0" i="0" u="none" strike="noStrike" dirty="0">
                        <a:solidFill>
                          <a:srgbClr val="000000"/>
                        </a:solidFill>
                        <a:effectLst/>
                        <a:latin typeface="+mn-ea"/>
                        <a:ea typeface="+mn-ea"/>
                      </a:endParaRPr>
                    </a:p>
                    <a:p>
                      <a:pPr marL="269875" indent="-182563" algn="l" fontAlgn="ctr">
                        <a:buFont typeface="Arial" panose="020B0604020202020204" pitchFamily="34" charset="0"/>
                        <a:buChar char="•"/>
                      </a:pPr>
                      <a:r>
                        <a:rPr lang="en-US" altLang="ja-JP" sz="1050" b="0" i="0" u="none" strike="noStrike" dirty="0">
                          <a:solidFill>
                            <a:srgbClr val="000000"/>
                          </a:solidFill>
                          <a:effectLst/>
                          <a:latin typeface="+mn-ea"/>
                          <a:ea typeface="+mn-ea"/>
                        </a:rPr>
                        <a:t>TSCA</a:t>
                      </a:r>
                    </a:p>
                    <a:p>
                      <a:pPr marL="269875" indent="-182563" algn="l" fontAlgn="ctr">
                        <a:buFont typeface="Arial" panose="020B0604020202020204" pitchFamily="34" charset="0"/>
                        <a:buChar char="•"/>
                      </a:pPr>
                      <a:r>
                        <a:rPr lang="en-US" altLang="ja-JP" sz="1050" b="0" i="0" u="none" strike="noStrike" dirty="0">
                          <a:solidFill>
                            <a:srgbClr val="000000"/>
                          </a:solidFill>
                          <a:effectLst/>
                          <a:latin typeface="+mn-ea"/>
                          <a:ea typeface="+mn-ea"/>
                        </a:rPr>
                        <a:t>REACH</a:t>
                      </a:r>
                      <a:r>
                        <a:rPr lang="ja-JP" altLang="en-US" sz="1050" b="0" i="0" u="none" strike="noStrike" dirty="0">
                          <a:solidFill>
                            <a:srgbClr val="000000"/>
                          </a:solidFill>
                          <a:effectLst/>
                          <a:latin typeface="+mn-ea"/>
                          <a:ea typeface="+mn-ea"/>
                        </a:rPr>
                        <a:t>規則</a:t>
                      </a:r>
                      <a:endParaRPr lang="en-US" altLang="ja-JP" sz="1050" b="0" i="0" u="none" strike="noStrike" dirty="0">
                        <a:solidFill>
                          <a:srgbClr val="000000"/>
                        </a:solidFill>
                        <a:effectLst/>
                        <a:latin typeface="+mn-ea"/>
                        <a:ea typeface="+mn-ea"/>
                      </a:endParaRPr>
                    </a:p>
                    <a:p>
                      <a:pPr marL="269875" indent="-182563" algn="l" fontAlgn="ctr">
                        <a:buFont typeface="Arial" panose="020B0604020202020204" pitchFamily="34" charset="0"/>
                        <a:buChar char="•"/>
                      </a:pPr>
                      <a:r>
                        <a:rPr lang="en-US" altLang="ja-JP" sz="1050" b="0" i="0" u="none" strike="noStrike" dirty="0">
                          <a:solidFill>
                            <a:srgbClr val="000000"/>
                          </a:solidFill>
                          <a:effectLst/>
                          <a:latin typeface="+mn-ea"/>
                          <a:ea typeface="+mn-ea"/>
                        </a:rPr>
                        <a:t>SCIP</a:t>
                      </a:r>
                      <a:r>
                        <a:rPr lang="ja-JP" altLang="en-US" sz="1050" b="0" i="0" u="none" strike="noStrike" dirty="0">
                          <a:solidFill>
                            <a:srgbClr val="000000"/>
                          </a:solidFill>
                          <a:effectLst/>
                          <a:latin typeface="+mn-ea"/>
                          <a:ea typeface="+mn-ea"/>
                        </a:rPr>
                        <a:t>データベース</a:t>
                      </a:r>
                      <a:endParaRPr lang="en-US" altLang="ja-JP" sz="1050" b="0" i="0" u="none" strike="noStrike" dirty="0">
                        <a:solidFill>
                          <a:srgbClr val="000000"/>
                        </a:solidFill>
                        <a:effectLst/>
                        <a:latin typeface="+mn-ea"/>
                        <a:ea typeface="+mn-ea"/>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269875" indent="-182563" algn="l" fontAlgn="ctr">
                        <a:buFont typeface="Arial" panose="020B0604020202020204" pitchFamily="34" charset="0"/>
                        <a:buChar char="•"/>
                      </a:pPr>
                      <a:r>
                        <a:rPr lang="en-US" altLang="ja-JP" sz="1050" b="0" i="0" u="none" strike="noStrike" dirty="0">
                          <a:solidFill>
                            <a:srgbClr val="000000"/>
                          </a:solidFill>
                          <a:effectLst/>
                          <a:latin typeface="+mn-ea"/>
                          <a:ea typeface="+mn-ea"/>
                        </a:rPr>
                        <a:t>ISO/IEC82474</a:t>
                      </a:r>
                    </a:p>
                    <a:p>
                      <a:pPr marL="269875" indent="-182563" algn="l" fontAlgn="ctr">
                        <a:buFont typeface="Arial" panose="020B0604020202020204" pitchFamily="34" charset="0"/>
                        <a:buChar char="•"/>
                      </a:pPr>
                      <a:r>
                        <a:rPr lang="en-US" altLang="ja-JP" sz="1050" b="0" i="0" u="none" strike="noStrike" dirty="0">
                          <a:solidFill>
                            <a:srgbClr val="000000"/>
                          </a:solidFill>
                          <a:effectLst/>
                          <a:latin typeface="+mn-ea"/>
                          <a:ea typeface="+mn-ea"/>
                        </a:rPr>
                        <a:t>ISO/TC323 PCDS</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269875" indent="-182563" algn="l" fontAlgn="ctr">
                        <a:buFont typeface="Arial" panose="020B0604020202020204" pitchFamily="34" charset="0"/>
                        <a:buChar char="•"/>
                      </a:pPr>
                      <a:r>
                        <a:rPr lang="en-US" altLang="ja-JP" sz="1050" b="0" i="0" u="none" strike="noStrike" dirty="0">
                          <a:solidFill>
                            <a:srgbClr val="000000"/>
                          </a:solidFill>
                          <a:effectLst/>
                          <a:latin typeface="+mn-ea"/>
                          <a:ea typeface="+mn-ea"/>
                        </a:rPr>
                        <a:t>IMDS</a:t>
                      </a:r>
                      <a:r>
                        <a:rPr lang="ja-JP" altLang="en-US" sz="1050" b="0" i="0" u="none" strike="noStrike" dirty="0">
                          <a:solidFill>
                            <a:srgbClr val="000000"/>
                          </a:solidFill>
                          <a:effectLst/>
                          <a:latin typeface="+mn-ea"/>
                          <a:ea typeface="+mn-ea"/>
                        </a:rPr>
                        <a:t>コミュニティ</a:t>
                      </a:r>
                      <a:endParaRPr lang="en-US" altLang="ja-JP" sz="1050" b="0" i="0" u="none" strike="noStrike" dirty="0">
                        <a:solidFill>
                          <a:srgbClr val="000000"/>
                        </a:solidFill>
                        <a:effectLst/>
                        <a:latin typeface="+mn-ea"/>
                        <a:ea typeface="+mn-ea"/>
                      </a:endParaRPr>
                    </a:p>
                    <a:p>
                      <a:pPr marL="269875" indent="-182563" algn="l" fontAlgn="ctr">
                        <a:buFont typeface="Arial" panose="020B0604020202020204" pitchFamily="34" charset="0"/>
                        <a:buChar char="•"/>
                      </a:pPr>
                      <a:r>
                        <a:rPr lang="en-US" altLang="ja-JP" sz="1050" b="0" i="0" u="none" strike="noStrike" dirty="0">
                          <a:solidFill>
                            <a:srgbClr val="000000"/>
                          </a:solidFill>
                          <a:effectLst/>
                          <a:latin typeface="+mn-ea"/>
                          <a:ea typeface="+mn-ea"/>
                        </a:rPr>
                        <a:t>MOBI</a:t>
                      </a:r>
                    </a:p>
                    <a:p>
                      <a:pPr marL="269875" indent="-182563" algn="l" fontAlgn="ctr">
                        <a:buFont typeface="Arial" panose="020B0604020202020204" pitchFamily="34" charset="0"/>
                        <a:buChar char="•"/>
                      </a:pPr>
                      <a:r>
                        <a:rPr lang="en-US" altLang="ja-JP" sz="1050" b="0" i="0" u="none" strike="noStrike" dirty="0">
                          <a:solidFill>
                            <a:srgbClr val="000000"/>
                          </a:solidFill>
                          <a:effectLst/>
                          <a:latin typeface="+mn-ea"/>
                          <a:ea typeface="+mn-ea"/>
                        </a:rPr>
                        <a:t>Gaia X</a:t>
                      </a:r>
                      <a:r>
                        <a:rPr lang="ja-JP" altLang="en-US" sz="1050" b="0" i="0" u="none" strike="noStrike" dirty="0">
                          <a:solidFill>
                            <a:srgbClr val="000000"/>
                          </a:solidFill>
                          <a:effectLst/>
                          <a:latin typeface="+mn-ea"/>
                          <a:ea typeface="+mn-ea"/>
                        </a:rPr>
                        <a:t>、</a:t>
                      </a:r>
                      <a:r>
                        <a:rPr lang="en-US" altLang="ja-JP" sz="1050" b="0" i="0" u="none" strike="noStrike" dirty="0">
                          <a:solidFill>
                            <a:srgbClr val="000000"/>
                          </a:solidFill>
                          <a:effectLst/>
                          <a:latin typeface="+mn-ea"/>
                          <a:ea typeface="+mn-ea"/>
                        </a:rPr>
                        <a:t>Catena-X</a:t>
                      </a:r>
                    </a:p>
                    <a:p>
                      <a:pPr marL="269875" indent="-182563" algn="l" fontAlgn="ctr">
                        <a:buFont typeface="Arial" panose="020B0604020202020204" pitchFamily="34" charset="0"/>
                        <a:buChar char="•"/>
                      </a:pPr>
                      <a:r>
                        <a:rPr lang="ja-JP" altLang="en-US" sz="1050" b="0" i="0" u="none" strike="noStrike" dirty="0">
                          <a:solidFill>
                            <a:srgbClr val="000000"/>
                          </a:solidFill>
                          <a:effectLst/>
                          <a:latin typeface="+mn-ea"/>
                          <a:ea typeface="+mn-ea"/>
                        </a:rPr>
                        <a:t>アーティクルマネジメント推進協議会</a:t>
                      </a:r>
                      <a:r>
                        <a:rPr lang="en-US" altLang="ja-JP" sz="1050" b="0" i="0" u="none" strike="noStrike" dirty="0">
                          <a:solidFill>
                            <a:srgbClr val="000000"/>
                          </a:solidFill>
                          <a:effectLst/>
                          <a:latin typeface="+mn-ea"/>
                          <a:ea typeface="+mn-ea"/>
                        </a:rPr>
                        <a:t>(</a:t>
                      </a:r>
                      <a:r>
                        <a:rPr lang="en-US" altLang="ja-JP" sz="1050" b="0" i="0" u="none" strike="noStrike" dirty="0" err="1">
                          <a:solidFill>
                            <a:srgbClr val="000000"/>
                          </a:solidFill>
                          <a:effectLst/>
                          <a:latin typeface="+mn-ea"/>
                          <a:ea typeface="+mn-ea"/>
                        </a:rPr>
                        <a:t>chemSHERPA</a:t>
                      </a:r>
                      <a:r>
                        <a:rPr lang="en-US" altLang="ja-JP" sz="1050" b="0" i="0" u="none" strike="noStrike" dirty="0">
                          <a:solidFill>
                            <a:srgbClr val="000000"/>
                          </a:solidFill>
                          <a:effectLst/>
                          <a:latin typeface="+mn-ea"/>
                          <a:ea typeface="+mn-ea"/>
                        </a:rPr>
                        <a:t>)</a:t>
                      </a:r>
                    </a:p>
                    <a:p>
                      <a:pPr marL="269875" indent="-182563" algn="l" fontAlgn="ctr">
                        <a:buFont typeface="Arial" panose="020B0604020202020204" pitchFamily="34" charset="0"/>
                        <a:buChar char="•"/>
                      </a:pPr>
                      <a:r>
                        <a:rPr lang="en-US" altLang="ja-JP" sz="1050" b="0" i="0" u="none" strike="noStrike" dirty="0">
                          <a:solidFill>
                            <a:srgbClr val="000000"/>
                          </a:solidFill>
                          <a:effectLst/>
                          <a:latin typeface="+mn-ea"/>
                          <a:ea typeface="+mn-ea"/>
                        </a:rPr>
                        <a:t>IPA DADC</a:t>
                      </a:r>
                      <a:br>
                        <a:rPr lang="en-US" altLang="ja-JP" sz="1050" b="0" i="0" u="none" strike="noStrike" dirty="0">
                          <a:solidFill>
                            <a:srgbClr val="000000"/>
                          </a:solidFill>
                          <a:effectLst/>
                          <a:latin typeface="+mn-ea"/>
                          <a:ea typeface="+mn-ea"/>
                        </a:rPr>
                      </a:br>
                      <a:r>
                        <a:rPr lang="en-US" altLang="ja-JP" sz="1050" b="0" i="0" u="none" strike="noStrike" dirty="0">
                          <a:solidFill>
                            <a:srgbClr val="000000"/>
                          </a:solidFill>
                          <a:effectLst/>
                          <a:latin typeface="+mn-ea"/>
                          <a:ea typeface="+mn-ea"/>
                        </a:rPr>
                        <a:t>(</a:t>
                      </a:r>
                      <a:r>
                        <a:rPr lang="ja-JP" altLang="en-US" sz="1050" b="0" i="0" u="none" strike="noStrike" dirty="0">
                          <a:solidFill>
                            <a:srgbClr val="000000"/>
                          </a:solidFill>
                          <a:effectLst/>
                          <a:latin typeface="+mn-ea"/>
                          <a:ea typeface="+mn-ea"/>
                        </a:rPr>
                        <a:t>ウラノスエコシステム</a:t>
                      </a:r>
                      <a:r>
                        <a:rPr lang="en-US" altLang="ja-JP" sz="1050" b="0" i="0" u="none" strike="noStrike" dirty="0">
                          <a:solidFill>
                            <a:srgbClr val="000000"/>
                          </a:solidFill>
                          <a:effectLst/>
                          <a:latin typeface="+mn-ea"/>
                          <a:ea typeface="+mn-ea"/>
                        </a:rPr>
                        <a:t>)</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269875" indent="-182563" algn="l" fontAlgn="ctr">
                        <a:buFont typeface="Arial" panose="020B0604020202020204" pitchFamily="34" charset="0"/>
                        <a:buChar char="•"/>
                      </a:pPr>
                      <a:r>
                        <a:rPr lang="en-US" altLang="ja-JP" sz="1050" dirty="0">
                          <a:latin typeface="+mn-ea"/>
                        </a:rPr>
                        <a:t>Hyperledger Fabric</a:t>
                      </a:r>
                      <a:r>
                        <a:rPr lang="ja-JP" altLang="en-US" sz="1050" dirty="0">
                          <a:latin typeface="+mn-ea"/>
                        </a:rPr>
                        <a:t>を活用した事例</a:t>
                      </a:r>
                      <a:br>
                        <a:rPr lang="en-US" altLang="ja-JP" sz="1050" b="0" i="0" u="none" strike="noStrike" dirty="0">
                          <a:solidFill>
                            <a:srgbClr val="000000"/>
                          </a:solidFill>
                          <a:effectLst/>
                          <a:latin typeface="+mn-ea"/>
                          <a:ea typeface="+mn-ea"/>
                        </a:rPr>
                      </a:br>
                      <a:r>
                        <a:rPr lang="en-US" altLang="ja-JP" sz="1050" b="0" i="0" u="none" strike="noStrike" dirty="0">
                          <a:solidFill>
                            <a:srgbClr val="000000"/>
                          </a:solidFill>
                          <a:effectLst/>
                          <a:latin typeface="+mn-ea"/>
                          <a:ea typeface="+mn-ea"/>
                        </a:rPr>
                        <a:t>(</a:t>
                      </a:r>
                      <a:r>
                        <a:rPr lang="ja-JP" altLang="en-US" sz="1050" b="0" i="0" u="none" strike="noStrike" dirty="0">
                          <a:solidFill>
                            <a:srgbClr val="000000"/>
                          </a:solidFill>
                          <a:effectLst/>
                          <a:latin typeface="+mn-ea"/>
                          <a:ea typeface="+mn-ea"/>
                        </a:rPr>
                        <a:t>三井化学、</a:t>
                      </a:r>
                      <a:r>
                        <a:rPr lang="en-US" altLang="ja-JP" sz="1050" b="0" i="0" u="none" strike="noStrike" dirty="0" err="1">
                          <a:solidFill>
                            <a:srgbClr val="000000"/>
                          </a:solidFill>
                          <a:effectLst/>
                          <a:latin typeface="+mn-ea"/>
                          <a:ea typeface="+mn-ea"/>
                        </a:rPr>
                        <a:t>Chemchain</a:t>
                      </a:r>
                      <a:r>
                        <a:rPr lang="ja-JP" altLang="en-US" sz="1050" b="0" i="0" u="none" strike="noStrike" dirty="0">
                          <a:solidFill>
                            <a:srgbClr val="000000"/>
                          </a:solidFill>
                          <a:effectLst/>
                          <a:latin typeface="+mn-ea"/>
                          <a:ea typeface="+mn-ea"/>
                        </a:rPr>
                        <a:t>、</a:t>
                      </a:r>
                      <a:r>
                        <a:rPr lang="en-US" altLang="ja-JP" sz="1050" b="0" i="0" u="none" strike="noStrike" dirty="0" err="1">
                          <a:solidFill>
                            <a:srgbClr val="000000"/>
                          </a:solidFill>
                          <a:effectLst/>
                          <a:latin typeface="+mn-ea"/>
                          <a:ea typeface="+mn-ea"/>
                        </a:rPr>
                        <a:t>TradeWaltz</a:t>
                      </a:r>
                      <a:r>
                        <a:rPr lang="ja-JP" altLang="en-US" sz="1050" b="0" i="0" u="none" strike="noStrike" dirty="0">
                          <a:solidFill>
                            <a:srgbClr val="000000"/>
                          </a:solidFill>
                          <a:effectLst/>
                          <a:latin typeface="+mn-ea"/>
                          <a:ea typeface="+mn-ea"/>
                        </a:rPr>
                        <a:t>、</a:t>
                      </a:r>
                      <a:r>
                        <a:rPr lang="en-US" altLang="ja-JP" sz="1050" b="0" i="0" u="none" strike="noStrike" dirty="0" err="1">
                          <a:solidFill>
                            <a:srgbClr val="000000"/>
                          </a:solidFill>
                          <a:effectLst/>
                          <a:latin typeface="+mn-ea"/>
                          <a:ea typeface="+mn-ea"/>
                        </a:rPr>
                        <a:t>Circulor</a:t>
                      </a:r>
                      <a:r>
                        <a:rPr lang="en-US" altLang="ja-JP" sz="1050" b="0" i="0" u="none" strike="noStrike" dirty="0">
                          <a:solidFill>
                            <a:srgbClr val="000000"/>
                          </a:solidFill>
                          <a:effectLst/>
                          <a:latin typeface="+mn-ea"/>
                          <a:ea typeface="+mn-ea"/>
                        </a:rPr>
                        <a:t>)</a:t>
                      </a:r>
                    </a:p>
                    <a:p>
                      <a:pPr marL="269875" indent="-182563" algn="l" fontAlgn="ctr">
                        <a:buFont typeface="Arial" panose="020B0604020202020204" pitchFamily="34" charset="0"/>
                        <a:buChar char="•"/>
                      </a:pPr>
                      <a:r>
                        <a:rPr lang="en-US" altLang="ja-JP" sz="1050" b="0" i="0" u="none" strike="noStrike" dirty="0">
                          <a:solidFill>
                            <a:srgbClr val="000000"/>
                          </a:solidFill>
                          <a:effectLst/>
                          <a:latin typeface="+mn-ea"/>
                          <a:ea typeface="+mn-ea"/>
                        </a:rPr>
                        <a:t>Corda</a:t>
                      </a:r>
                      <a:r>
                        <a:rPr lang="ja-JP" altLang="en-US" sz="1050" b="0" i="0" u="none" strike="noStrike" dirty="0">
                          <a:solidFill>
                            <a:srgbClr val="000000"/>
                          </a:solidFill>
                          <a:effectLst/>
                          <a:latin typeface="+mn-ea"/>
                          <a:ea typeface="+mn-ea"/>
                        </a:rPr>
                        <a:t>を活用した事例</a:t>
                      </a:r>
                      <a:br>
                        <a:rPr lang="en-US" altLang="ja-JP" sz="1050" b="0" i="0" u="none" strike="noStrike" dirty="0">
                          <a:solidFill>
                            <a:srgbClr val="000000"/>
                          </a:solidFill>
                          <a:effectLst/>
                          <a:latin typeface="+mn-ea"/>
                          <a:ea typeface="+mn-ea"/>
                        </a:rPr>
                      </a:br>
                      <a:r>
                        <a:rPr lang="en-US" altLang="ja-JP" sz="1050" b="0" i="0" u="none" strike="noStrike" dirty="0">
                          <a:solidFill>
                            <a:srgbClr val="000000"/>
                          </a:solidFill>
                          <a:effectLst/>
                          <a:latin typeface="+mn-ea"/>
                          <a:ea typeface="+mn-ea"/>
                        </a:rPr>
                        <a:t>(SBI Traceability</a:t>
                      </a:r>
                      <a:r>
                        <a:rPr lang="ja-JP" altLang="en-US" sz="1050" b="0" i="0" u="none" strike="noStrike" dirty="0">
                          <a:solidFill>
                            <a:srgbClr val="000000"/>
                          </a:solidFill>
                          <a:effectLst/>
                          <a:latin typeface="+mn-ea"/>
                          <a:ea typeface="+mn-ea"/>
                        </a:rPr>
                        <a:t>、</a:t>
                      </a:r>
                      <a:r>
                        <a:rPr lang="en-US" altLang="ja-JP" sz="1050" b="0" i="0" u="none" strike="noStrike" dirty="0" err="1">
                          <a:solidFill>
                            <a:srgbClr val="000000"/>
                          </a:solidFill>
                          <a:effectLst/>
                          <a:latin typeface="+mn-ea"/>
                          <a:ea typeface="+mn-ea"/>
                        </a:rPr>
                        <a:t>axedras</a:t>
                      </a:r>
                      <a:r>
                        <a:rPr lang="ja-JP" altLang="en-US" sz="1050" b="0" i="0" u="none" strike="noStrike" dirty="0">
                          <a:solidFill>
                            <a:srgbClr val="000000"/>
                          </a:solidFill>
                          <a:effectLst/>
                          <a:latin typeface="+mn-ea"/>
                          <a:ea typeface="+mn-ea"/>
                        </a:rPr>
                        <a:t>等</a:t>
                      </a:r>
                      <a:r>
                        <a:rPr lang="en-US" altLang="ja-JP" sz="1050" b="0" i="0" u="none" strike="noStrike" dirty="0">
                          <a:solidFill>
                            <a:srgbClr val="000000"/>
                          </a:solidFill>
                          <a:effectLst/>
                          <a:latin typeface="+mn-ea"/>
                          <a:ea typeface="+mn-ea"/>
                        </a:rPr>
                        <a:t>)</a:t>
                      </a:r>
                    </a:p>
                    <a:p>
                      <a:pPr marL="269875" indent="-182563" algn="l" fontAlgn="ctr">
                        <a:buFont typeface="Arial" panose="020B0604020202020204" pitchFamily="34" charset="0"/>
                        <a:buChar char="•"/>
                      </a:pPr>
                      <a:r>
                        <a:rPr lang="ja-JP" altLang="en-US" sz="1050" b="0" i="0" u="none" strike="noStrike" dirty="0">
                          <a:solidFill>
                            <a:srgbClr val="000000"/>
                          </a:solidFill>
                          <a:effectLst/>
                          <a:latin typeface="+mn-ea"/>
                          <a:ea typeface="+mn-ea"/>
                        </a:rPr>
                        <a:t>他事例</a:t>
                      </a:r>
                      <a:br>
                        <a:rPr lang="en-US" altLang="ja-JP" sz="1050" b="0" i="0" u="none" strike="noStrike" dirty="0">
                          <a:solidFill>
                            <a:srgbClr val="000000"/>
                          </a:solidFill>
                          <a:effectLst/>
                          <a:latin typeface="+mn-ea"/>
                          <a:ea typeface="+mn-ea"/>
                        </a:rPr>
                      </a:br>
                      <a:r>
                        <a:rPr lang="en-US" altLang="ja-JP" sz="1050" b="0" i="0" u="none" strike="noStrike" dirty="0">
                          <a:solidFill>
                            <a:srgbClr val="000000"/>
                          </a:solidFill>
                          <a:effectLst/>
                          <a:latin typeface="+mn-ea"/>
                          <a:ea typeface="+mn-ea"/>
                        </a:rPr>
                        <a:t>(SEMI)</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125880195"/>
                  </a:ext>
                </a:extLst>
              </a:tr>
            </a:tbl>
          </a:graphicData>
        </a:graphic>
      </p:graphicFrame>
    </p:spTree>
    <p:extLst>
      <p:ext uri="{BB962C8B-B14F-4D97-AF65-F5344CB8AC3E}">
        <p14:creationId xmlns:p14="http://schemas.microsoft.com/office/powerpoint/2010/main" val="26604519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3ED073AD-E6AF-2019-7D2C-51C42F73DE29}"/>
              </a:ext>
            </a:extLst>
          </p:cNvPr>
          <p:cNvGraphicFramePr>
            <a:graphicFrameLocks noChangeAspect="1"/>
          </p:cNvGraphicFramePr>
          <p:nvPr>
            <p:custDataLst>
              <p:tags r:id="rId1"/>
            </p:custDataLst>
            <p:extLst>
              <p:ext uri="{D42A27DB-BD31-4B8C-83A1-F6EECF244321}">
                <p14:modId xmlns:p14="http://schemas.microsoft.com/office/powerpoint/2010/main" val="40555307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2" imgH="623" progId="TCLayout.ActiveDocument.1">
                  <p:embed/>
                </p:oleObj>
              </mc:Choice>
              <mc:Fallback>
                <p:oleObj name="think-cell スライド" r:id="rId3" imgW="622" imgH="623" progId="TCLayout.ActiveDocument.1">
                  <p:embed/>
                  <p:pic>
                    <p:nvPicPr>
                      <p:cNvPr id="5" name="think-cell data - do not delete" hidden="1">
                        <a:extLst>
                          <a:ext uri="{FF2B5EF4-FFF2-40B4-BE49-F238E27FC236}">
                            <a16:creationId xmlns:a16="http://schemas.microsoft.com/office/drawing/2014/main" id="{3ED073AD-E6AF-2019-7D2C-51C42F73DE2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5453DFCB-FCC3-6852-01D6-45D3C102821C}"/>
              </a:ext>
            </a:extLst>
          </p:cNvPr>
          <p:cNvSpPr>
            <a:spLocks noGrp="1"/>
          </p:cNvSpPr>
          <p:nvPr>
            <p:ph type="title"/>
          </p:nvPr>
        </p:nvSpPr>
        <p:spPr/>
        <p:txBody>
          <a:bodyPr vert="horz"/>
          <a:lstStyle/>
          <a:p>
            <a:r>
              <a:rPr kumimoji="1" lang="en-US" altLang="ja-JP" dirty="0"/>
              <a:t>6.4. </a:t>
            </a:r>
            <a:r>
              <a:rPr kumimoji="1" lang="ja-JP" altLang="en-US" dirty="0"/>
              <a:t>調査分析等を実施したベンチーマーク先（</a:t>
            </a:r>
            <a:r>
              <a:rPr kumimoji="1" lang="en-US" altLang="ja-JP" dirty="0"/>
              <a:t>2/2</a:t>
            </a:r>
            <a:r>
              <a:rPr kumimoji="1" lang="ja-JP" altLang="en-US" dirty="0"/>
              <a:t>）</a:t>
            </a:r>
          </a:p>
        </p:txBody>
      </p:sp>
      <p:sp>
        <p:nvSpPr>
          <p:cNvPr id="3" name="テキスト プレースホルダー 2">
            <a:extLst>
              <a:ext uri="{FF2B5EF4-FFF2-40B4-BE49-F238E27FC236}">
                <a16:creationId xmlns:a16="http://schemas.microsoft.com/office/drawing/2014/main" id="{7BCD7DEA-3DF1-E131-874E-BBB2C9F17183}"/>
              </a:ext>
            </a:extLst>
          </p:cNvPr>
          <p:cNvSpPr>
            <a:spLocks noGrp="1"/>
          </p:cNvSpPr>
          <p:nvPr>
            <p:ph type="body" sz="quarter" idx="10"/>
          </p:nvPr>
        </p:nvSpPr>
        <p:spPr>
          <a:xfrm>
            <a:off x="273050" y="188913"/>
            <a:ext cx="7848600" cy="161583"/>
          </a:xfrm>
        </p:spPr>
        <p:txBody>
          <a:bodyPr/>
          <a:lstStyle/>
          <a:p>
            <a:r>
              <a:rPr lang="en-US" altLang="ja-JP" sz="1050" dirty="0"/>
              <a:t>6.</a:t>
            </a:r>
            <a:r>
              <a:rPr lang="ja-JP" altLang="en-US" dirty="0"/>
              <a:t> 実証事業</a:t>
            </a:r>
            <a:r>
              <a:rPr lang="en-US" altLang="ja-JP" dirty="0"/>
              <a:t>‐</a:t>
            </a:r>
            <a:r>
              <a:rPr lang="ja-JP" altLang="en-US" dirty="0"/>
              <a:t>ガバナンス・ビジネス普及に向けた取組</a:t>
            </a:r>
            <a:endParaRPr lang="ja-JP" altLang="en-US" sz="1050" dirty="0"/>
          </a:p>
        </p:txBody>
      </p:sp>
      <p:graphicFrame>
        <p:nvGraphicFramePr>
          <p:cNvPr id="6" name="表 5">
            <a:extLst>
              <a:ext uri="{FF2B5EF4-FFF2-40B4-BE49-F238E27FC236}">
                <a16:creationId xmlns:a16="http://schemas.microsoft.com/office/drawing/2014/main" id="{AB99FDF3-4493-AC37-693F-B3025BCB667F}"/>
              </a:ext>
            </a:extLst>
          </p:cNvPr>
          <p:cNvGraphicFramePr>
            <a:graphicFrameLocks noGrp="1"/>
          </p:cNvGraphicFramePr>
          <p:nvPr>
            <p:extLst>
              <p:ext uri="{D42A27DB-BD31-4B8C-83A1-F6EECF244321}">
                <p14:modId xmlns:p14="http://schemas.microsoft.com/office/powerpoint/2010/main" val="2830546224"/>
              </p:ext>
            </p:extLst>
          </p:nvPr>
        </p:nvGraphicFramePr>
        <p:xfrm>
          <a:off x="277354" y="910353"/>
          <a:ext cx="9355598" cy="5646420"/>
        </p:xfrm>
        <a:graphic>
          <a:graphicData uri="http://schemas.openxmlformats.org/drawingml/2006/table">
            <a:tbl>
              <a:tblPr>
                <a:tableStyleId>{5C22544A-7EE6-4342-B048-85BDC9FD1C3A}</a:tableStyleId>
              </a:tblPr>
              <a:tblGrid>
                <a:gridCol w="898303">
                  <a:extLst>
                    <a:ext uri="{9D8B030D-6E8A-4147-A177-3AD203B41FA5}">
                      <a16:colId xmlns:a16="http://schemas.microsoft.com/office/drawing/2014/main" val="2198383193"/>
                    </a:ext>
                  </a:extLst>
                </a:gridCol>
                <a:gridCol w="1691459">
                  <a:extLst>
                    <a:ext uri="{9D8B030D-6E8A-4147-A177-3AD203B41FA5}">
                      <a16:colId xmlns:a16="http://schemas.microsoft.com/office/drawing/2014/main" val="1812880451"/>
                    </a:ext>
                  </a:extLst>
                </a:gridCol>
                <a:gridCol w="1691459">
                  <a:extLst>
                    <a:ext uri="{9D8B030D-6E8A-4147-A177-3AD203B41FA5}">
                      <a16:colId xmlns:a16="http://schemas.microsoft.com/office/drawing/2014/main" val="1124767727"/>
                    </a:ext>
                  </a:extLst>
                </a:gridCol>
                <a:gridCol w="1691459">
                  <a:extLst>
                    <a:ext uri="{9D8B030D-6E8A-4147-A177-3AD203B41FA5}">
                      <a16:colId xmlns:a16="http://schemas.microsoft.com/office/drawing/2014/main" val="1246575780"/>
                    </a:ext>
                  </a:extLst>
                </a:gridCol>
                <a:gridCol w="1691459">
                  <a:extLst>
                    <a:ext uri="{9D8B030D-6E8A-4147-A177-3AD203B41FA5}">
                      <a16:colId xmlns:a16="http://schemas.microsoft.com/office/drawing/2014/main" val="863816558"/>
                    </a:ext>
                  </a:extLst>
                </a:gridCol>
                <a:gridCol w="1691459">
                  <a:extLst>
                    <a:ext uri="{9D8B030D-6E8A-4147-A177-3AD203B41FA5}">
                      <a16:colId xmlns:a16="http://schemas.microsoft.com/office/drawing/2014/main" val="829206285"/>
                    </a:ext>
                  </a:extLst>
                </a:gridCol>
              </a:tblGrid>
              <a:tr h="96960">
                <a:tc rowSpan="2">
                  <a:txBody>
                    <a:bodyPr/>
                    <a:lstStyle/>
                    <a:p>
                      <a:pPr algn="ctr" fontAlgn="ctr"/>
                      <a:r>
                        <a:rPr lang="ja-JP" altLang="en-US" sz="1200" b="1" u="none" strike="noStrike" dirty="0">
                          <a:solidFill>
                            <a:schemeClr val="bg1"/>
                          </a:solidFill>
                          <a:effectLst/>
                          <a:latin typeface="+mn-ea"/>
                          <a:ea typeface="+mn-ea"/>
                        </a:rPr>
                        <a:t>代表機関</a:t>
                      </a:r>
                      <a:endParaRPr lang="ja-JP" altLang="en-US" sz="1200" b="1" i="0" u="none" strike="noStrike" dirty="0">
                        <a:solidFill>
                          <a:schemeClr val="bg1"/>
                        </a:solidFill>
                        <a:effectLst/>
                        <a:latin typeface="+mn-ea"/>
                        <a:ea typeface="+mn-ea"/>
                      </a:endParaRPr>
                    </a:p>
                  </a:txBody>
                  <a:tcPr marL="0" marR="0" marT="0" marB="0" anchor="ctr">
                    <a:lnB w="12700" cap="flat" cmpd="sng" algn="ctr">
                      <a:solidFill>
                        <a:schemeClr val="bg1">
                          <a:lumMod val="75000"/>
                        </a:schemeClr>
                      </a:solidFill>
                      <a:prstDash val="solid"/>
                      <a:round/>
                      <a:headEnd type="none" w="med" len="med"/>
                      <a:tailEnd type="none" w="med" len="med"/>
                    </a:lnB>
                    <a:solidFill>
                      <a:schemeClr val="accent1"/>
                    </a:solidFill>
                  </a:tcPr>
                </a:tc>
                <a:tc gridSpan="5">
                  <a:txBody>
                    <a:bodyPr/>
                    <a:lstStyle/>
                    <a:p>
                      <a:pPr algn="ctr" fontAlgn="ctr"/>
                      <a:r>
                        <a:rPr lang="ja-JP" altLang="en-US" sz="1200" b="1" i="0" u="none" strike="noStrike" dirty="0">
                          <a:solidFill>
                            <a:schemeClr val="bg1"/>
                          </a:solidFill>
                          <a:effectLst/>
                          <a:latin typeface="+mn-ea"/>
                          <a:ea typeface="+mn-ea"/>
                        </a:rPr>
                        <a:t>ベンチマーク先</a:t>
                      </a:r>
                    </a:p>
                  </a:txBody>
                  <a:tcPr marL="0" marR="0" marT="0" marB="0" anchor="ctr">
                    <a:lnB w="12700" cap="flat" cmpd="sng" algn="ctr">
                      <a:solidFill>
                        <a:schemeClr val="bg1">
                          <a:lumMod val="75000"/>
                        </a:schemeClr>
                      </a:solidFill>
                      <a:prstDash val="solid"/>
                      <a:round/>
                      <a:headEnd type="none" w="med" len="med"/>
                      <a:tailEnd type="none" w="med" len="med"/>
                    </a:lnB>
                    <a:solidFill>
                      <a:schemeClr val="accent1"/>
                    </a:solidFill>
                  </a:tcPr>
                </a:tc>
                <a:tc hMerge="1">
                  <a:txBody>
                    <a:bodyPr/>
                    <a:lstStyle/>
                    <a:p>
                      <a:pPr algn="ctr" fontAlgn="ctr"/>
                      <a:endParaRPr lang="ja-JP" altLang="en-US" sz="1200" b="1" i="0" u="none" strike="noStrike" dirty="0">
                        <a:solidFill>
                          <a:schemeClr val="bg1"/>
                        </a:solidFill>
                        <a:effectLst/>
                        <a:latin typeface="+mn-ea"/>
                        <a:ea typeface="+mn-ea"/>
                      </a:endParaRPr>
                    </a:p>
                  </a:txBody>
                  <a:tcPr marL="0" marR="0" marT="0" marB="0" anchor="ctr">
                    <a:lnB w="12700" cap="flat" cmpd="sng" algn="ctr">
                      <a:solidFill>
                        <a:schemeClr val="bg1">
                          <a:lumMod val="75000"/>
                        </a:schemeClr>
                      </a:solidFill>
                      <a:prstDash val="solid"/>
                      <a:round/>
                      <a:headEnd type="none" w="med" len="med"/>
                      <a:tailEnd type="none" w="med" len="med"/>
                    </a:lnB>
                    <a:solidFill>
                      <a:schemeClr val="accent1"/>
                    </a:solidFill>
                  </a:tcPr>
                </a:tc>
                <a:tc hMerge="1">
                  <a:txBody>
                    <a:bodyPr/>
                    <a:lstStyle/>
                    <a:p>
                      <a:pPr algn="ctr" fontAlgn="ctr"/>
                      <a:endParaRPr lang="ja-JP" altLang="en-US" sz="1200" b="1" i="0" u="none" strike="noStrike" dirty="0">
                        <a:solidFill>
                          <a:schemeClr val="bg1"/>
                        </a:solidFill>
                        <a:effectLst/>
                        <a:latin typeface="+mn-ea"/>
                        <a:ea typeface="+mn-ea"/>
                      </a:endParaRPr>
                    </a:p>
                  </a:txBody>
                  <a:tcPr marL="0" marR="0" marT="0" marB="0" anchor="ctr">
                    <a:lnB w="12700" cap="flat" cmpd="sng" algn="ctr">
                      <a:solidFill>
                        <a:schemeClr val="bg1">
                          <a:lumMod val="75000"/>
                        </a:schemeClr>
                      </a:solidFill>
                      <a:prstDash val="solid"/>
                      <a:round/>
                      <a:headEnd type="none" w="med" len="med"/>
                      <a:tailEnd type="none" w="med" len="med"/>
                    </a:lnB>
                    <a:solidFill>
                      <a:schemeClr val="accent1"/>
                    </a:solidFill>
                  </a:tcPr>
                </a:tc>
                <a:tc hMerge="1">
                  <a:txBody>
                    <a:bodyPr/>
                    <a:lstStyle/>
                    <a:p>
                      <a:pPr algn="ctr" fontAlgn="ctr"/>
                      <a:endParaRPr lang="ja-JP" altLang="en-US" sz="1200" b="1" i="0" u="none" strike="noStrike" dirty="0">
                        <a:solidFill>
                          <a:schemeClr val="bg1"/>
                        </a:solidFill>
                        <a:effectLst/>
                        <a:latin typeface="+mn-ea"/>
                        <a:ea typeface="+mn-ea"/>
                      </a:endParaRPr>
                    </a:p>
                  </a:txBody>
                  <a:tcPr marL="0" marR="0" marT="0" marB="0" anchor="ctr">
                    <a:lnB w="12700" cap="flat" cmpd="sng" algn="ctr">
                      <a:solidFill>
                        <a:schemeClr val="bg1">
                          <a:lumMod val="75000"/>
                        </a:schemeClr>
                      </a:solidFill>
                      <a:prstDash val="solid"/>
                      <a:round/>
                      <a:headEnd type="none" w="med" len="med"/>
                      <a:tailEnd type="none" w="med" len="med"/>
                    </a:lnB>
                    <a:solidFill>
                      <a:schemeClr val="accent1"/>
                    </a:solidFill>
                  </a:tcPr>
                </a:tc>
                <a:tc hMerge="1">
                  <a:txBody>
                    <a:bodyPr/>
                    <a:lstStyle/>
                    <a:p>
                      <a:pPr algn="ctr" fontAlgn="ctr"/>
                      <a:endParaRPr lang="ja-JP" altLang="en-US" sz="1200" b="1" i="0" u="none" strike="noStrike" dirty="0">
                        <a:solidFill>
                          <a:schemeClr val="bg1"/>
                        </a:solidFill>
                        <a:effectLst/>
                        <a:latin typeface="+mn-ea"/>
                        <a:ea typeface="+mn-ea"/>
                      </a:endParaRPr>
                    </a:p>
                  </a:txBody>
                  <a:tcPr marL="0" marR="0" marT="0" marB="0" anchor="ctr">
                    <a:lnB w="12700" cap="flat" cmpd="sng" algn="ctr">
                      <a:solidFill>
                        <a:schemeClr val="bg1">
                          <a:lumMod val="75000"/>
                        </a:schemeClr>
                      </a:solidFill>
                      <a:prstDash val="solid"/>
                      <a:round/>
                      <a:headEnd type="none" w="med" len="med"/>
                      <a:tailEnd type="none" w="med" len="med"/>
                    </a:lnB>
                    <a:solidFill>
                      <a:schemeClr val="accent1"/>
                    </a:solidFill>
                  </a:tcPr>
                </a:tc>
                <a:extLst>
                  <a:ext uri="{0D108BD9-81ED-4DB2-BD59-A6C34878D82A}">
                    <a16:rowId xmlns:a16="http://schemas.microsoft.com/office/drawing/2014/main" val="1249734912"/>
                  </a:ext>
                </a:extLst>
              </a:tr>
              <a:tr h="96960">
                <a:tc vMerge="1">
                  <a:txBody>
                    <a:bodyPr/>
                    <a:lstStyle/>
                    <a:p>
                      <a:pPr algn="ctr" fontAlgn="ctr"/>
                      <a:r>
                        <a:rPr lang="ja-JP" altLang="en-US" sz="1200" b="1" u="none" strike="noStrike" dirty="0">
                          <a:solidFill>
                            <a:schemeClr val="bg1"/>
                          </a:solidFill>
                          <a:effectLst/>
                          <a:latin typeface="+mn-ea"/>
                          <a:ea typeface="+mn-ea"/>
                        </a:rPr>
                        <a:t>代表機関</a:t>
                      </a:r>
                      <a:endParaRPr lang="ja-JP" altLang="en-US" sz="1200" b="1" i="0" u="none" strike="noStrike" dirty="0">
                        <a:solidFill>
                          <a:schemeClr val="bg1"/>
                        </a:solidFill>
                        <a:effectLst/>
                        <a:latin typeface="+mn-ea"/>
                        <a:ea typeface="+mn-ea"/>
                      </a:endParaRPr>
                    </a:p>
                  </a:txBody>
                  <a:tcPr marL="0" marR="0" marT="0" marB="0" anchor="ct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200" b="1" i="0" u="none" strike="noStrike" dirty="0">
                          <a:solidFill>
                            <a:schemeClr val="bg1"/>
                          </a:solidFill>
                          <a:effectLst/>
                          <a:latin typeface="+mn-ea"/>
                          <a:ea typeface="+mn-ea"/>
                        </a:rPr>
                        <a:t>一般法規制・ルール</a:t>
                      </a:r>
                    </a:p>
                  </a:txBody>
                  <a:tcPr marL="0" marR="0" marT="0" marB="0" anchor="ct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60000"/>
                        <a:lumOff val="40000"/>
                      </a:schemeClr>
                    </a:solidFill>
                  </a:tcPr>
                </a:tc>
                <a:tc>
                  <a:txBody>
                    <a:bodyPr/>
                    <a:lstStyle/>
                    <a:p>
                      <a:pPr algn="ctr" fontAlgn="ctr"/>
                      <a:r>
                        <a:rPr lang="ja-JP" altLang="en-US" sz="1200" b="1" i="0" u="none" strike="noStrike" dirty="0">
                          <a:solidFill>
                            <a:schemeClr val="bg1"/>
                          </a:solidFill>
                          <a:effectLst/>
                          <a:latin typeface="+mn-ea"/>
                          <a:ea typeface="+mn-ea"/>
                        </a:rPr>
                        <a:t>業界規制・ガイドライン</a:t>
                      </a:r>
                    </a:p>
                  </a:txBody>
                  <a:tcPr marL="0" marR="0" marT="0" marB="0" anchor="ct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60000"/>
                        <a:lumOff val="40000"/>
                      </a:schemeClr>
                    </a:solidFill>
                  </a:tcPr>
                </a:tc>
                <a:tc>
                  <a:txBody>
                    <a:bodyPr/>
                    <a:lstStyle/>
                    <a:p>
                      <a:pPr algn="ctr" fontAlgn="ctr"/>
                      <a:r>
                        <a:rPr lang="ja-JP" altLang="en-US" sz="1200" b="1" i="0" u="none" strike="noStrike" dirty="0">
                          <a:solidFill>
                            <a:schemeClr val="bg1"/>
                          </a:solidFill>
                          <a:effectLst/>
                          <a:latin typeface="+mn-ea"/>
                          <a:ea typeface="+mn-ea"/>
                        </a:rPr>
                        <a:t>規格・技術標準</a:t>
                      </a:r>
                    </a:p>
                  </a:txBody>
                  <a:tcPr marL="0" marR="0" marT="0" marB="0" anchor="ct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60000"/>
                        <a:lumOff val="4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200" b="1" i="0" u="none" strike="noStrike" dirty="0">
                          <a:solidFill>
                            <a:schemeClr val="bg1"/>
                          </a:solidFill>
                          <a:effectLst/>
                          <a:latin typeface="+mn-ea"/>
                          <a:ea typeface="+mn-ea"/>
                        </a:rPr>
                        <a:t>業界団体・自主規制</a:t>
                      </a:r>
                    </a:p>
                  </a:txBody>
                  <a:tcPr marL="0" marR="0" marT="0" marB="0" anchor="ct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60000"/>
                        <a:lumOff val="40000"/>
                      </a:schemeClr>
                    </a:solidFill>
                  </a:tcPr>
                </a:tc>
                <a:tc>
                  <a:txBody>
                    <a:bodyPr/>
                    <a:lstStyle/>
                    <a:p>
                      <a:pPr algn="ctr" fontAlgn="ctr"/>
                      <a:r>
                        <a:rPr lang="ja-JP" altLang="en-US" sz="1200" b="1" i="0" u="none" strike="noStrike" dirty="0">
                          <a:solidFill>
                            <a:schemeClr val="bg1"/>
                          </a:solidFill>
                          <a:effectLst/>
                          <a:latin typeface="+mn-ea"/>
                          <a:ea typeface="+mn-ea"/>
                        </a:rPr>
                        <a:t>サービス</a:t>
                      </a:r>
                    </a:p>
                  </a:txBody>
                  <a:tcPr marL="0" marR="0" marT="0" marB="0" anchor="ct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78677057"/>
                  </a:ext>
                </a:extLst>
              </a:tr>
              <a:tr h="509040">
                <a:tc>
                  <a:txBody>
                    <a:bodyPr/>
                    <a:lstStyle/>
                    <a:p>
                      <a:pPr algn="ctr" fontAlgn="ctr"/>
                      <a:r>
                        <a:rPr lang="en-US" altLang="ja-JP" sz="1000" b="1" i="0" u="none" strike="noStrike" dirty="0">
                          <a:solidFill>
                            <a:srgbClr val="000000"/>
                          </a:solidFill>
                          <a:effectLst/>
                          <a:latin typeface="+mn-ea"/>
                          <a:ea typeface="+mn-ea"/>
                        </a:rPr>
                        <a:t>SBI HD</a:t>
                      </a:r>
                    </a:p>
                  </a:txBody>
                  <a:tcPr marL="0" marR="0" marT="0" marB="0" anchor="ctr">
                    <a:lnT w="12700" cap="flat" cmpd="sng" algn="ctr">
                      <a:solidFill>
                        <a:schemeClr val="bg1">
                          <a:lumMod val="7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269875" indent="-182563" algn="l" fontAlgn="ctr">
                        <a:buFont typeface="Arial" panose="020B0604020202020204" pitchFamily="34" charset="0"/>
                        <a:buChar char="•"/>
                      </a:pPr>
                      <a:r>
                        <a:rPr lang="en-US" altLang="ja-JP" sz="1050" b="0" i="0" u="none" strike="noStrike" dirty="0" err="1">
                          <a:solidFill>
                            <a:srgbClr val="000000"/>
                          </a:solidFill>
                          <a:effectLst/>
                          <a:latin typeface="+mn-ea"/>
                          <a:ea typeface="+mn-ea"/>
                        </a:rPr>
                        <a:t>eIDAS</a:t>
                      </a:r>
                      <a:endParaRPr lang="en-US" altLang="ja-JP" sz="1050" b="0" i="0" u="none" strike="noStrike" dirty="0">
                        <a:solidFill>
                          <a:srgbClr val="000000"/>
                        </a:solidFill>
                        <a:effectLst/>
                        <a:latin typeface="+mn-ea"/>
                        <a:ea typeface="+mn-ea"/>
                      </a:endParaRPr>
                    </a:p>
                    <a:p>
                      <a:pPr marL="269875" indent="-182563" algn="l" fontAlgn="ctr">
                        <a:buFont typeface="Arial" panose="020B0604020202020204" pitchFamily="34" charset="0"/>
                        <a:buChar char="•"/>
                      </a:pPr>
                      <a:r>
                        <a:rPr lang="ja-JP" altLang="en-US" sz="1050" b="0" i="0" u="none" strike="noStrike" dirty="0">
                          <a:solidFill>
                            <a:srgbClr val="000000"/>
                          </a:solidFill>
                          <a:effectLst/>
                          <a:latin typeface="+mn-ea"/>
                          <a:ea typeface="+mn-ea"/>
                        </a:rPr>
                        <a:t>電子署名法</a:t>
                      </a:r>
                      <a:endParaRPr lang="en-US" altLang="ja-JP" sz="1050" b="0" i="0" u="none" strike="noStrike" dirty="0">
                        <a:solidFill>
                          <a:srgbClr val="000000"/>
                        </a:solidFill>
                        <a:effectLst/>
                        <a:latin typeface="+mn-ea"/>
                        <a:ea typeface="+mn-ea"/>
                      </a:endParaRPr>
                    </a:p>
                    <a:p>
                      <a:pPr marL="269875" indent="-182563" algn="l" fontAlgn="ctr">
                        <a:buFont typeface="Arial" panose="020B0604020202020204" pitchFamily="34" charset="0"/>
                        <a:buChar char="•"/>
                      </a:pPr>
                      <a:r>
                        <a:rPr lang="ja-JP" altLang="en-US" sz="1050" b="0" i="0" u="none" strike="noStrike" dirty="0">
                          <a:solidFill>
                            <a:srgbClr val="000000"/>
                          </a:solidFill>
                          <a:effectLst/>
                          <a:latin typeface="+mn-ea"/>
                          <a:ea typeface="+mn-ea"/>
                        </a:rPr>
                        <a:t>（</a:t>
                      </a:r>
                      <a:r>
                        <a:rPr lang="en-US" altLang="ja-JP" sz="1050" b="0" i="0" u="none" strike="noStrike" dirty="0">
                          <a:solidFill>
                            <a:srgbClr val="000000"/>
                          </a:solidFill>
                          <a:effectLst/>
                          <a:latin typeface="+mn-ea"/>
                          <a:ea typeface="+mn-ea"/>
                        </a:rPr>
                        <a:t>e</a:t>
                      </a:r>
                      <a:r>
                        <a:rPr lang="ja-JP" altLang="en-US" sz="1050" b="0" i="0" u="none" strike="noStrike" dirty="0">
                          <a:solidFill>
                            <a:srgbClr val="000000"/>
                          </a:solidFill>
                          <a:effectLst/>
                          <a:latin typeface="+mn-ea"/>
                          <a:ea typeface="+mn-ea"/>
                        </a:rPr>
                        <a:t>シールに係る検討）</a:t>
                      </a:r>
                      <a:endParaRPr lang="en-US" altLang="ja-JP" sz="1050" b="0" i="0" u="none" strike="noStrike" dirty="0">
                        <a:solidFill>
                          <a:srgbClr val="000000"/>
                        </a:solidFill>
                        <a:effectLst/>
                        <a:latin typeface="+mn-ea"/>
                        <a:ea typeface="+mn-ea"/>
                      </a:endParaRPr>
                    </a:p>
                  </a:txBody>
                  <a:tcPr marL="0" marR="0" marT="0" marB="0" anchor="ctr">
                    <a:lnT w="12700" cap="flat" cmpd="sng" algn="ctr">
                      <a:solidFill>
                        <a:schemeClr val="bg1">
                          <a:lumMod val="7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indent="0" algn="ctr" fontAlgn="ctr">
                        <a:buFont typeface="Arial" panose="020B0604020202020204" pitchFamily="34" charset="0"/>
                        <a:buNone/>
                      </a:pPr>
                      <a:r>
                        <a:rPr lang="ja-JP" altLang="en-US" sz="1050" b="0" i="0" u="none" strike="noStrike" dirty="0">
                          <a:solidFill>
                            <a:srgbClr val="000000"/>
                          </a:solidFill>
                          <a:effectLst/>
                          <a:latin typeface="+mn-ea"/>
                          <a:ea typeface="+mn-ea"/>
                        </a:rPr>
                        <a:t>ー</a:t>
                      </a:r>
                      <a:endParaRPr lang="en-US" altLang="ja-JP" sz="1050" b="0" i="0" u="none" strike="noStrike" dirty="0">
                        <a:solidFill>
                          <a:srgbClr val="000000"/>
                        </a:solidFill>
                        <a:effectLst/>
                        <a:latin typeface="+mn-ea"/>
                        <a:ea typeface="+mn-ea"/>
                      </a:endParaRPr>
                    </a:p>
                  </a:txBody>
                  <a:tcPr marL="0" marR="0" marT="0" marB="0" anchor="ctr">
                    <a:lnT w="12700" cap="flat" cmpd="sng" algn="ctr">
                      <a:solidFill>
                        <a:schemeClr val="bg1">
                          <a:lumMod val="7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marL="269875" indent="-182563" algn="l" fontAlgn="ctr">
                        <a:buFont typeface="Arial" panose="020B0604020202020204" pitchFamily="34" charset="0"/>
                        <a:buChar char="•"/>
                      </a:pPr>
                      <a:r>
                        <a:rPr lang="en-US" altLang="ja-JP" sz="1050" b="0" i="0" u="none" strike="noStrike" dirty="0">
                          <a:solidFill>
                            <a:srgbClr val="000000"/>
                          </a:solidFill>
                          <a:effectLst/>
                          <a:latin typeface="+mn-ea"/>
                          <a:ea typeface="+mn-ea"/>
                        </a:rPr>
                        <a:t>ISO/TC292</a:t>
                      </a:r>
                    </a:p>
                    <a:p>
                      <a:pPr marL="269875" indent="-182563" algn="l" fontAlgn="ctr">
                        <a:buFont typeface="Arial" panose="020B0604020202020204" pitchFamily="34" charset="0"/>
                        <a:buChar char="•"/>
                      </a:pPr>
                      <a:r>
                        <a:rPr lang="en-US" altLang="ja-JP" sz="1050" b="0" i="0" u="none" strike="noStrike" dirty="0">
                          <a:solidFill>
                            <a:srgbClr val="000000"/>
                          </a:solidFill>
                          <a:effectLst/>
                          <a:latin typeface="+mn-ea"/>
                          <a:ea typeface="+mn-ea"/>
                        </a:rPr>
                        <a:t>ISO/IEC 17065</a:t>
                      </a:r>
                    </a:p>
                    <a:p>
                      <a:pPr marL="269875" indent="-182563" algn="l" fontAlgn="ctr">
                        <a:buFont typeface="Arial" panose="020B0604020202020204" pitchFamily="34" charset="0"/>
                        <a:buChar char="•"/>
                      </a:pPr>
                      <a:r>
                        <a:rPr lang="en-US" altLang="ja-JP" sz="1050" b="0" i="0" u="none" strike="noStrike" dirty="0">
                          <a:solidFill>
                            <a:srgbClr val="000000"/>
                          </a:solidFill>
                          <a:effectLst/>
                          <a:latin typeface="+mn-ea"/>
                          <a:ea typeface="+mn-ea"/>
                        </a:rPr>
                        <a:t>ETSI EN 319 403</a:t>
                      </a:r>
                    </a:p>
                    <a:p>
                      <a:pPr marL="269875" marR="0" lvl="0" indent="-182563"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en-US" altLang="ja-JP" sz="1050" b="0" i="0" u="none" strike="noStrike" dirty="0">
                          <a:solidFill>
                            <a:srgbClr val="000000"/>
                          </a:solidFill>
                          <a:effectLst/>
                          <a:latin typeface="+mn-ea"/>
                          <a:ea typeface="+mn-ea"/>
                        </a:rPr>
                        <a:t>NIST SP800-63-4</a:t>
                      </a:r>
                    </a:p>
                    <a:p>
                      <a:pPr marL="269875" marR="0" lvl="0" indent="-182563"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en-US" altLang="ja-JP" sz="1050" b="0" i="0" u="none" strike="noStrike" dirty="0">
                          <a:solidFill>
                            <a:srgbClr val="000000"/>
                          </a:solidFill>
                          <a:effectLst/>
                          <a:latin typeface="+mn-ea"/>
                          <a:ea typeface="+mn-ea"/>
                        </a:rPr>
                        <a:t>W3C Credential Community Group </a:t>
                      </a:r>
                      <a:r>
                        <a:rPr lang="ja-JP" altLang="en-US" sz="1050" b="0" i="0" u="none" strike="noStrike" dirty="0">
                          <a:solidFill>
                            <a:srgbClr val="000000"/>
                          </a:solidFill>
                          <a:effectLst/>
                          <a:latin typeface="+mn-ea"/>
                          <a:ea typeface="+mn-ea"/>
                        </a:rPr>
                        <a:t>等</a:t>
                      </a:r>
                      <a:endParaRPr lang="en-US" altLang="ja-JP" sz="1050" b="0" i="0" u="none" strike="noStrike" dirty="0">
                        <a:solidFill>
                          <a:srgbClr val="000000"/>
                        </a:solidFill>
                        <a:effectLst/>
                        <a:latin typeface="+mn-ea"/>
                        <a:ea typeface="+mn-ea"/>
                      </a:endParaRPr>
                    </a:p>
                  </a:txBody>
                  <a:tcPr marL="0" marR="0" marT="0" marB="0" anchor="ctr">
                    <a:lnT w="12700" cap="flat" cmpd="sng" algn="ctr">
                      <a:solidFill>
                        <a:schemeClr val="bg1">
                          <a:lumMod val="7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269875" indent="-182563" algn="l" fontAlgn="ctr">
                        <a:buFont typeface="Arial" panose="020B0604020202020204" pitchFamily="34" charset="0"/>
                        <a:buChar char="•"/>
                      </a:pPr>
                      <a:r>
                        <a:rPr lang="ja-JP" altLang="en-US" sz="1050" b="0" i="0" u="none" strike="noStrike" dirty="0">
                          <a:solidFill>
                            <a:srgbClr val="000000"/>
                          </a:solidFill>
                          <a:effectLst/>
                          <a:latin typeface="+mn-ea"/>
                          <a:ea typeface="+mn-ea"/>
                        </a:rPr>
                        <a:t>一般社団法人沖縄オープンラボラトリ</a:t>
                      </a:r>
                      <a:endParaRPr lang="en-US" altLang="ja-JP" sz="1050" b="0" i="0" u="none" strike="noStrike" dirty="0">
                        <a:solidFill>
                          <a:srgbClr val="000000"/>
                        </a:solidFill>
                        <a:effectLst/>
                        <a:latin typeface="+mn-ea"/>
                        <a:ea typeface="+mn-ea"/>
                      </a:endParaRPr>
                    </a:p>
                    <a:p>
                      <a:pPr marL="269875" indent="-182563" algn="l" fontAlgn="ctr">
                        <a:buFont typeface="Arial" panose="020B0604020202020204" pitchFamily="34" charset="0"/>
                        <a:buChar char="•"/>
                      </a:pPr>
                      <a:r>
                        <a:rPr lang="ja-JP" altLang="en-US" sz="1050" b="0" i="0" u="none" strike="noStrike" dirty="0">
                          <a:solidFill>
                            <a:srgbClr val="000000"/>
                          </a:solidFill>
                          <a:effectLst/>
                          <a:latin typeface="+mn-ea"/>
                          <a:ea typeface="+mn-ea"/>
                        </a:rPr>
                        <a:t>インターネット協会</a:t>
                      </a:r>
                      <a:r>
                        <a:rPr lang="en-US" altLang="ja-JP" sz="1050" b="0" i="0" u="none" strike="noStrike" dirty="0">
                          <a:solidFill>
                            <a:srgbClr val="000000"/>
                          </a:solidFill>
                          <a:effectLst/>
                          <a:latin typeface="+mn-ea"/>
                          <a:ea typeface="+mn-ea"/>
                        </a:rPr>
                        <a:t>OIC BRP</a:t>
                      </a:r>
                      <a:r>
                        <a:rPr lang="ja-JP" altLang="en-US" sz="1050" b="0" i="0" u="none" strike="noStrike" dirty="0">
                          <a:solidFill>
                            <a:srgbClr val="000000"/>
                          </a:solidFill>
                          <a:effectLst/>
                          <a:latin typeface="+mn-ea"/>
                          <a:ea typeface="+mn-ea"/>
                        </a:rPr>
                        <a:t>コンソーシアム</a:t>
                      </a:r>
                      <a:endParaRPr lang="en-US" altLang="ja-JP" sz="1050" b="0" i="0" u="none" strike="noStrike" dirty="0">
                        <a:solidFill>
                          <a:srgbClr val="000000"/>
                        </a:solidFill>
                        <a:effectLst/>
                        <a:latin typeface="+mn-ea"/>
                        <a:ea typeface="+mn-ea"/>
                      </a:endParaRPr>
                    </a:p>
                    <a:p>
                      <a:pPr marL="269875" indent="-182563" algn="l" fontAlgn="ctr">
                        <a:buFont typeface="Arial" panose="020B0604020202020204" pitchFamily="34" charset="0"/>
                        <a:buChar char="•"/>
                      </a:pPr>
                      <a:r>
                        <a:rPr lang="en-US" altLang="ja-JP" sz="1050" b="0" i="0" u="none" strike="noStrike" dirty="0">
                          <a:solidFill>
                            <a:srgbClr val="000000"/>
                          </a:solidFill>
                          <a:effectLst/>
                          <a:latin typeface="+mn-ea"/>
                          <a:ea typeface="+mn-ea"/>
                        </a:rPr>
                        <a:t>IPA DADC</a:t>
                      </a:r>
                      <a:r>
                        <a:rPr lang="ja-JP" altLang="en-US" sz="1050" b="0" i="0" u="none" strike="noStrike" dirty="0">
                          <a:solidFill>
                            <a:srgbClr val="000000"/>
                          </a:solidFill>
                          <a:effectLst/>
                          <a:latin typeface="+mn-ea"/>
                          <a:ea typeface="+mn-ea"/>
                        </a:rPr>
                        <a:t>（ウラノスエコシステム） 等</a:t>
                      </a:r>
                      <a:endParaRPr lang="en-US" altLang="ja-JP" sz="1050" b="0" i="0" u="none" strike="noStrike" dirty="0">
                        <a:solidFill>
                          <a:srgbClr val="000000"/>
                        </a:solidFill>
                        <a:effectLst/>
                        <a:latin typeface="+mn-ea"/>
                        <a:ea typeface="+mn-ea"/>
                      </a:endParaRPr>
                    </a:p>
                  </a:txBody>
                  <a:tcPr marL="0" marR="0" marT="0" marB="0" anchor="ctr">
                    <a:lnT w="12700" cap="flat" cmpd="sng" algn="ctr">
                      <a:solidFill>
                        <a:schemeClr val="bg1">
                          <a:lumMod val="7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269875" indent="-182563" algn="l" fontAlgn="ctr">
                        <a:buFont typeface="Arial" panose="020B0604020202020204" pitchFamily="34" charset="0"/>
                        <a:buChar char="•"/>
                      </a:pPr>
                      <a:r>
                        <a:rPr lang="en-US" altLang="ja-JP" sz="1050" b="0" i="0" u="none" strike="noStrike" dirty="0">
                          <a:solidFill>
                            <a:srgbClr val="000000"/>
                          </a:solidFill>
                          <a:effectLst/>
                          <a:latin typeface="+mn-ea"/>
                          <a:ea typeface="+mn-ea"/>
                        </a:rPr>
                        <a:t>JIPDEC</a:t>
                      </a:r>
                      <a:r>
                        <a:rPr lang="ja-JP" altLang="en-US" sz="1050" b="0" i="0" u="none" strike="noStrike" dirty="0">
                          <a:solidFill>
                            <a:srgbClr val="000000"/>
                          </a:solidFill>
                          <a:effectLst/>
                          <a:latin typeface="+mn-ea"/>
                          <a:ea typeface="+mn-ea"/>
                        </a:rPr>
                        <a:t>トラステッド・サービス登録（認証局）</a:t>
                      </a:r>
                      <a:endParaRPr lang="en-US" altLang="ja-JP" sz="1050" b="0" i="0" u="none" strike="noStrike" dirty="0">
                        <a:solidFill>
                          <a:srgbClr val="000000"/>
                        </a:solidFill>
                        <a:effectLst/>
                        <a:latin typeface="+mn-ea"/>
                        <a:ea typeface="+mn-ea"/>
                      </a:endParaRPr>
                    </a:p>
                    <a:p>
                      <a:pPr marL="269875" indent="-182563" algn="l" fontAlgn="ctr">
                        <a:buFont typeface="Arial" panose="020B0604020202020204" pitchFamily="34" charset="0"/>
                        <a:buChar char="•"/>
                      </a:pPr>
                      <a:endParaRPr lang="ja-JP" altLang="en-US" sz="1050" b="0" i="0" u="none" strike="noStrike" dirty="0">
                        <a:solidFill>
                          <a:srgbClr val="000000"/>
                        </a:solidFill>
                        <a:effectLst/>
                        <a:latin typeface="+mn-ea"/>
                        <a:ea typeface="+mn-ea"/>
                      </a:endParaRPr>
                    </a:p>
                  </a:txBody>
                  <a:tcPr marL="0" marR="0" marT="0" marB="0" anchor="ctr">
                    <a:lnT w="12700" cap="flat" cmpd="sng" algn="ctr">
                      <a:solidFill>
                        <a:schemeClr val="bg1">
                          <a:lumMod val="7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202841862"/>
                  </a:ext>
                </a:extLst>
              </a:tr>
              <a:tr h="593722">
                <a:tc>
                  <a:txBody>
                    <a:bodyPr/>
                    <a:lstStyle/>
                    <a:p>
                      <a:pPr algn="ctr" fontAlgn="ctr"/>
                      <a:r>
                        <a:rPr lang="ja-JP" altLang="en-US" sz="1000" b="1" i="0" u="none" strike="noStrike" dirty="0">
                          <a:solidFill>
                            <a:srgbClr val="000000"/>
                          </a:solidFill>
                          <a:effectLst/>
                          <a:latin typeface="+mn-ea"/>
                          <a:ea typeface="+mn-ea"/>
                        </a:rPr>
                        <a:t>シミック</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269875" indent="-182563" algn="l" fontAlgn="ctr">
                        <a:buFont typeface="Arial" panose="020B0604020202020204" pitchFamily="34" charset="0"/>
                        <a:buChar char="•"/>
                      </a:pPr>
                      <a:r>
                        <a:rPr lang="en-US" altLang="ja-JP" sz="1050" b="0" i="0" u="none" strike="noStrike" dirty="0">
                          <a:solidFill>
                            <a:srgbClr val="000000"/>
                          </a:solidFill>
                          <a:effectLst/>
                          <a:latin typeface="+mn-ea"/>
                          <a:ea typeface="+mn-ea"/>
                        </a:rPr>
                        <a:t>GDPR</a:t>
                      </a:r>
                    </a:p>
                    <a:p>
                      <a:pPr marL="269875" indent="-182563" algn="l" fontAlgn="ctr">
                        <a:buFont typeface="Arial" panose="020B0604020202020204" pitchFamily="34" charset="0"/>
                        <a:buChar char="•"/>
                      </a:pPr>
                      <a:r>
                        <a:rPr lang="en-US" altLang="ja-JP" sz="1050" b="0" i="0" u="none" strike="noStrike" dirty="0">
                          <a:solidFill>
                            <a:srgbClr val="000000"/>
                          </a:solidFill>
                          <a:effectLst/>
                          <a:latin typeface="+mn-ea"/>
                          <a:ea typeface="+mn-ea"/>
                        </a:rPr>
                        <a:t>21 CFR Part11</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269875" marR="0" lvl="0" indent="-182563"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050" b="0" i="0" u="none" strike="noStrike" kern="1200" cap="none" spc="0" normalizeH="0" baseline="0" noProof="0" dirty="0">
                          <a:ln>
                            <a:noFill/>
                          </a:ln>
                          <a:solidFill>
                            <a:schemeClr val="tx1"/>
                          </a:solidFill>
                          <a:effectLst/>
                          <a:uLnTx/>
                          <a:uFillTx/>
                          <a:latin typeface="+mn-ea"/>
                          <a:ea typeface="+mn-ea"/>
                          <a:cs typeface="Arial" charset="0"/>
                        </a:rPr>
                        <a:t>HIPAA</a:t>
                      </a:r>
                      <a:endParaRPr lang="en-US" altLang="ja-JP" sz="1050" b="0" i="0" u="none" strike="noStrike" dirty="0">
                        <a:solidFill>
                          <a:srgbClr val="000000"/>
                        </a:solidFill>
                        <a:effectLst/>
                        <a:latin typeface="+mn-ea"/>
                        <a:ea typeface="+mn-ea"/>
                      </a:endParaRPr>
                    </a:p>
                    <a:p>
                      <a:pPr marL="269875" marR="0" lvl="0" indent="-182563"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050" b="0" i="0" u="none" strike="noStrike" kern="1200" cap="none" spc="0" normalizeH="0" baseline="0" noProof="0" dirty="0">
                          <a:ln>
                            <a:noFill/>
                          </a:ln>
                          <a:solidFill>
                            <a:schemeClr val="tx1"/>
                          </a:solidFill>
                          <a:effectLst/>
                          <a:uLnTx/>
                          <a:uFillTx/>
                          <a:latin typeface="+mn-ea"/>
                          <a:ea typeface="+mn-ea"/>
                          <a:cs typeface="Arial" charset="0"/>
                        </a:rPr>
                        <a:t>Digital Health Technologies</a:t>
                      </a:r>
                      <a:r>
                        <a:rPr kumimoji="1" lang="ja-JP" altLang="en-US" sz="1050" b="0" i="0" u="none" strike="noStrike" kern="1200" cap="none" spc="0" normalizeH="0" baseline="0" noProof="0" dirty="0">
                          <a:ln>
                            <a:noFill/>
                          </a:ln>
                          <a:solidFill>
                            <a:schemeClr val="tx1"/>
                          </a:solidFill>
                          <a:effectLst/>
                          <a:uLnTx/>
                          <a:uFillTx/>
                          <a:latin typeface="+mn-ea"/>
                          <a:ea typeface="+mn-ea"/>
                          <a:cs typeface="Arial" charset="0"/>
                        </a:rPr>
                        <a:t>（</a:t>
                      </a:r>
                      <a:r>
                        <a:rPr kumimoji="1" lang="en-US" altLang="ja-JP" sz="1050" b="0" i="0" u="none" strike="noStrike" kern="1200" cap="none" spc="0" normalizeH="0" baseline="0" noProof="0" dirty="0">
                          <a:ln>
                            <a:noFill/>
                          </a:ln>
                          <a:solidFill>
                            <a:schemeClr val="tx1"/>
                          </a:solidFill>
                          <a:effectLst/>
                          <a:uLnTx/>
                          <a:uFillTx/>
                          <a:latin typeface="+mn-ea"/>
                          <a:ea typeface="+mn-ea"/>
                          <a:cs typeface="Arial" charset="0"/>
                        </a:rPr>
                        <a:t>DHT</a:t>
                      </a:r>
                      <a:r>
                        <a:rPr kumimoji="1" lang="ja-JP" altLang="en-US" sz="1050" b="0" i="0" u="none" strike="noStrike" kern="1200" cap="none" spc="0" normalizeH="0" baseline="0" noProof="0" dirty="0">
                          <a:ln>
                            <a:noFill/>
                          </a:ln>
                          <a:solidFill>
                            <a:schemeClr val="tx1"/>
                          </a:solidFill>
                          <a:effectLst/>
                          <a:uLnTx/>
                          <a:uFillTx/>
                          <a:latin typeface="+mn-ea"/>
                          <a:ea typeface="+mn-ea"/>
                          <a:cs typeface="Arial" charset="0"/>
                        </a:rPr>
                        <a:t>）</a:t>
                      </a:r>
                      <a:r>
                        <a:rPr kumimoji="1" lang="en-US" altLang="ja-JP" sz="1050" b="0" i="0" u="none" strike="noStrike" kern="1200" cap="none" spc="0" normalizeH="0" baseline="0" noProof="0" dirty="0">
                          <a:ln>
                            <a:noFill/>
                          </a:ln>
                          <a:solidFill>
                            <a:schemeClr val="tx1"/>
                          </a:solidFill>
                          <a:effectLst/>
                          <a:uLnTx/>
                          <a:uFillTx/>
                          <a:latin typeface="+mn-ea"/>
                          <a:ea typeface="+mn-ea"/>
                          <a:cs typeface="Arial" charset="0"/>
                        </a:rPr>
                        <a:t> for Remote Data Acquisition in Clinical Investigations</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indent="0" algn="ctr" fontAlgn="ctr">
                        <a:buFont typeface="Arial" panose="020B0604020202020204" pitchFamily="34" charset="0"/>
                        <a:buNone/>
                      </a:pPr>
                      <a:r>
                        <a:rPr lang="ja-JP" altLang="en-US" sz="1050" b="0" i="0" u="none" strike="noStrike" dirty="0">
                          <a:solidFill>
                            <a:srgbClr val="000000"/>
                          </a:solidFill>
                          <a:effectLst/>
                          <a:latin typeface="+mn-ea"/>
                          <a:ea typeface="+mn-ea"/>
                        </a:rPr>
                        <a:t>ー</a:t>
                      </a:r>
                      <a:endParaRPr lang="en-US" altLang="ja-JP" sz="1050" b="0" i="0" u="none" strike="noStrike" dirty="0">
                        <a:solidFill>
                          <a:srgbClr val="000000"/>
                        </a:solidFill>
                        <a:effectLst/>
                        <a:latin typeface="+mn-ea"/>
                        <a:ea typeface="+mn-ea"/>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marL="269875" indent="-182563" algn="l" fontAlgn="ctr">
                        <a:buFont typeface="Arial" panose="020B0604020202020204" pitchFamily="34" charset="0"/>
                        <a:buChar char="•"/>
                      </a:pPr>
                      <a:r>
                        <a:rPr lang="en-US" altLang="ja-JP" sz="1050" b="0" i="0" u="none" strike="noStrike" dirty="0">
                          <a:solidFill>
                            <a:srgbClr val="000000"/>
                          </a:solidFill>
                          <a:effectLst/>
                          <a:latin typeface="+mn-ea"/>
                          <a:ea typeface="+mn-ea"/>
                        </a:rPr>
                        <a:t>Decentralized Trials Research Alliance (DTRA)</a:t>
                      </a:r>
                    </a:p>
                    <a:p>
                      <a:pPr marL="269875" marR="0" lvl="0" indent="-182563"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zh-TW" altLang="en-US" sz="1050" dirty="0">
                          <a:solidFill>
                            <a:srgbClr val="211E1E"/>
                          </a:solidFill>
                          <a:effectLst/>
                          <a:latin typeface="+mn-ea"/>
                        </a:rPr>
                        <a:t>一般社団法人</a:t>
                      </a:r>
                      <a:r>
                        <a:rPr lang="en-US" altLang="zh-TW" sz="1050" dirty="0">
                          <a:solidFill>
                            <a:srgbClr val="211E1E"/>
                          </a:solidFill>
                          <a:effectLst/>
                          <a:latin typeface="+mn-ea"/>
                        </a:rPr>
                        <a:t>PHR</a:t>
                      </a:r>
                      <a:r>
                        <a:rPr lang="zh-TW" altLang="en-US" sz="1050" dirty="0">
                          <a:solidFill>
                            <a:srgbClr val="211E1E"/>
                          </a:solidFill>
                          <a:effectLst/>
                          <a:latin typeface="+mn-ea"/>
                        </a:rPr>
                        <a:t>普及推進協議会</a:t>
                      </a:r>
                      <a:endParaRPr lang="en-US" altLang="ja-JP" sz="1050" b="0" i="0" u="none" strike="noStrike" dirty="0">
                        <a:solidFill>
                          <a:srgbClr val="000000"/>
                        </a:solidFill>
                        <a:effectLst/>
                        <a:latin typeface="+mn-ea"/>
                        <a:ea typeface="+mn-ea"/>
                      </a:endParaRPr>
                    </a:p>
                    <a:p>
                      <a:pPr marL="269875" indent="-182563" algn="l" fontAlgn="ctr">
                        <a:buFont typeface="Arial" panose="020B0604020202020204" pitchFamily="34" charset="0"/>
                        <a:buChar char="•"/>
                      </a:pPr>
                      <a:r>
                        <a:rPr lang="en-US" altLang="ja-JP" sz="1050" b="0" i="0" u="none" strike="noStrike" dirty="0">
                          <a:solidFill>
                            <a:srgbClr val="000000"/>
                          </a:solidFill>
                          <a:effectLst/>
                          <a:latin typeface="+mn-ea"/>
                          <a:ea typeface="+mn-ea"/>
                        </a:rPr>
                        <a:t>PHR</a:t>
                      </a:r>
                      <a:r>
                        <a:rPr lang="ja-JP" altLang="en-US" sz="1050" b="0" i="0" u="none" strike="noStrike" dirty="0">
                          <a:solidFill>
                            <a:srgbClr val="000000"/>
                          </a:solidFill>
                          <a:effectLst/>
                          <a:latin typeface="+mn-ea"/>
                          <a:ea typeface="+mn-ea"/>
                        </a:rPr>
                        <a:t>サービス事業協会</a:t>
                      </a:r>
                      <a:endParaRPr lang="en-US" altLang="ja-JP" sz="1050" b="0" i="0" u="none" strike="noStrike" dirty="0">
                        <a:solidFill>
                          <a:srgbClr val="000000"/>
                        </a:solidFill>
                        <a:effectLst/>
                        <a:latin typeface="+mn-ea"/>
                        <a:ea typeface="+mn-ea"/>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269875" indent="-182563" algn="l" fontAlgn="ctr">
                        <a:buFont typeface="Arial" panose="020B0604020202020204" pitchFamily="34" charset="0"/>
                        <a:buChar char="•"/>
                      </a:pPr>
                      <a:r>
                        <a:rPr lang="en-US" altLang="ja-JP" sz="1050" b="0" i="0" u="none" strike="noStrike" dirty="0">
                          <a:solidFill>
                            <a:srgbClr val="000000"/>
                          </a:solidFill>
                          <a:effectLst/>
                          <a:latin typeface="+mn-ea"/>
                          <a:ea typeface="+mn-ea"/>
                        </a:rPr>
                        <a:t>ORPHE</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758240447"/>
                  </a:ext>
                </a:extLst>
              </a:tr>
              <a:tr h="509040">
                <a:tc>
                  <a:txBody>
                    <a:bodyPr/>
                    <a:lstStyle/>
                    <a:p>
                      <a:pPr algn="ctr" fontAlgn="ctr"/>
                      <a:r>
                        <a:rPr lang="en-US" altLang="ja-JP" sz="1000" b="1" u="none" strike="noStrike" dirty="0">
                          <a:effectLst/>
                          <a:latin typeface="+mn-ea"/>
                          <a:ea typeface="+mn-ea"/>
                        </a:rPr>
                        <a:t>ORPHE</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269875" marR="0" lvl="0" indent="-182563"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zh-TW" altLang="en-US" sz="1050" dirty="0">
                          <a:solidFill>
                            <a:srgbClr val="211E1E"/>
                          </a:solidFill>
                          <a:effectLst/>
                          <a:latin typeface="+mn-ea"/>
                        </a:rPr>
                        <a:t>個人情報保護法</a:t>
                      </a:r>
                      <a:endParaRPr lang="en" altLang="ja-JP" sz="1050" dirty="0">
                        <a:solidFill>
                          <a:srgbClr val="211E1E"/>
                        </a:solidFill>
                        <a:effectLst/>
                        <a:latin typeface="+mn-ea"/>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269875" marR="0" lvl="0" indent="-182563"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en-US" altLang="ja-JP" sz="1050" dirty="0">
                          <a:solidFill>
                            <a:srgbClr val="211E1E"/>
                          </a:solidFill>
                          <a:effectLst/>
                          <a:latin typeface="+mn-ea"/>
                        </a:rPr>
                        <a:t>ALCOA</a:t>
                      </a:r>
                      <a:r>
                        <a:rPr lang="ja-JP" altLang="en-US" sz="1050" dirty="0">
                          <a:solidFill>
                            <a:srgbClr val="211E1E"/>
                          </a:solidFill>
                          <a:effectLst/>
                          <a:latin typeface="+mn-ea"/>
                        </a:rPr>
                        <a:t>原則</a:t>
                      </a:r>
                      <a:endParaRPr lang="en-US" altLang="ja-JP" sz="1050" dirty="0">
                        <a:solidFill>
                          <a:srgbClr val="211E1E"/>
                        </a:solidFill>
                        <a:effectLst/>
                        <a:latin typeface="+mn-ea"/>
                      </a:endParaRPr>
                    </a:p>
                    <a:p>
                      <a:pPr marL="269875" marR="0" lvl="0" indent="-182563"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ja-JP" altLang="en-US" sz="1050" dirty="0">
                          <a:solidFill>
                            <a:srgbClr val="211E1E"/>
                          </a:solidFill>
                          <a:effectLst/>
                          <a:latin typeface="+mn-ea"/>
                        </a:rPr>
                        <a:t>次世代医療基盤法</a:t>
                      </a:r>
                      <a:endParaRPr lang="en-US" altLang="ja-JP" sz="1050" dirty="0">
                        <a:solidFill>
                          <a:srgbClr val="211E1E"/>
                        </a:solidFill>
                        <a:effectLst/>
                        <a:latin typeface="+mn-ea"/>
                      </a:endParaRPr>
                    </a:p>
                    <a:p>
                      <a:pPr marL="269875" marR="0" lvl="0" indent="-182563"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ja-JP" altLang="en-US" sz="1050" dirty="0">
                          <a:solidFill>
                            <a:srgbClr val="211E1E"/>
                          </a:solidFill>
                          <a:effectLst/>
                          <a:latin typeface="+mn-ea"/>
                        </a:rPr>
                        <a:t>経済産業省</a:t>
                      </a:r>
                      <a:r>
                        <a:rPr lang="en-US" altLang="ja-JP" sz="1050" dirty="0">
                          <a:solidFill>
                            <a:srgbClr val="211E1E"/>
                          </a:solidFill>
                          <a:effectLst/>
                          <a:latin typeface="+mn-ea"/>
                        </a:rPr>
                        <a:t>_</a:t>
                      </a:r>
                      <a:r>
                        <a:rPr lang="ja-JP" altLang="en-US" sz="1050" dirty="0">
                          <a:solidFill>
                            <a:srgbClr val="211E1E"/>
                          </a:solidFill>
                          <a:effectLst/>
                          <a:latin typeface="+mn-ea"/>
                        </a:rPr>
                        <a:t>医療情報を取り扱う情報システム・サービスの提供事業者における安全管理ガイドライン</a:t>
                      </a:r>
                      <a:endParaRPr lang="en-US" altLang="ja-JP" sz="1050" dirty="0">
                        <a:solidFill>
                          <a:srgbClr val="211E1E"/>
                        </a:solidFill>
                        <a:effectLst/>
                        <a:latin typeface="+mn-ea"/>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ja-JP" altLang="en-US" sz="1050" b="0" i="0" u="none" strike="noStrike" dirty="0">
                          <a:solidFill>
                            <a:srgbClr val="000000"/>
                          </a:solidFill>
                          <a:effectLst/>
                          <a:latin typeface="+mn-ea"/>
                          <a:ea typeface="+mn-ea"/>
                        </a:rPr>
                        <a:t>ー</a:t>
                      </a:r>
                      <a:endParaRPr lang="en" altLang="ja-JP" sz="1050" dirty="0">
                        <a:solidFill>
                          <a:srgbClr val="211E1E"/>
                        </a:solidFill>
                        <a:effectLst/>
                        <a:latin typeface="+mn-ea"/>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marL="269875" marR="0" lvl="0" indent="-182563"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zh-TW" altLang="en-US" sz="1050" dirty="0">
                          <a:solidFill>
                            <a:srgbClr val="211E1E"/>
                          </a:solidFill>
                          <a:effectLst/>
                          <a:latin typeface="+mn-ea"/>
                        </a:rPr>
                        <a:t>一般社団法人</a:t>
                      </a:r>
                      <a:r>
                        <a:rPr lang="en-US" altLang="zh-TW" sz="1050" dirty="0">
                          <a:solidFill>
                            <a:srgbClr val="211E1E"/>
                          </a:solidFill>
                          <a:effectLst/>
                          <a:latin typeface="+mn-ea"/>
                        </a:rPr>
                        <a:t>PHR</a:t>
                      </a:r>
                      <a:r>
                        <a:rPr lang="zh-TW" altLang="en-US" sz="1050" dirty="0">
                          <a:solidFill>
                            <a:srgbClr val="211E1E"/>
                          </a:solidFill>
                          <a:effectLst/>
                          <a:latin typeface="+mn-ea"/>
                        </a:rPr>
                        <a:t>普及推進協議会</a:t>
                      </a:r>
                      <a:endParaRPr lang="en" altLang="ja-JP" sz="1050" dirty="0">
                        <a:solidFill>
                          <a:srgbClr val="211E1E"/>
                        </a:solidFill>
                        <a:effectLst/>
                        <a:latin typeface="+mn-ea"/>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269875" marR="0" lvl="0" indent="-182563"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ja-JP" altLang="en-US" sz="1050" b="0" i="0" u="none" strike="noStrike" dirty="0">
                          <a:solidFill>
                            <a:srgbClr val="000000"/>
                          </a:solidFill>
                          <a:effectLst/>
                          <a:latin typeface="+mn-ea"/>
                          <a:ea typeface="+mn-ea"/>
                        </a:rPr>
                        <a:t>シミック</a:t>
                      </a:r>
                      <a:endParaRPr lang="en-US" altLang="ja-JP" sz="1050" b="0" i="0" u="none" strike="noStrike" dirty="0">
                        <a:solidFill>
                          <a:srgbClr val="000000"/>
                        </a:solidFill>
                        <a:effectLst/>
                        <a:latin typeface="+mn-ea"/>
                        <a:ea typeface="+mn-ea"/>
                      </a:endParaRPr>
                    </a:p>
                    <a:p>
                      <a:pPr marL="269875" marR="0" lvl="0" indent="-182563"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en-US" altLang="ja-JP" sz="1050" b="0" i="0" u="none" strike="noStrike" dirty="0">
                          <a:solidFill>
                            <a:srgbClr val="000000"/>
                          </a:solidFill>
                          <a:effectLst/>
                          <a:latin typeface="+mn-ea"/>
                          <a:ea typeface="+mn-ea"/>
                        </a:rPr>
                        <a:t>Patients Know Best</a:t>
                      </a:r>
                    </a:p>
                    <a:p>
                      <a:pPr marL="269875" marR="0" lvl="0" indent="-182563"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en-US" altLang="ja-JP" sz="1050" b="0" i="0" u="none" strike="noStrike" dirty="0">
                          <a:solidFill>
                            <a:srgbClr val="000000"/>
                          </a:solidFill>
                          <a:effectLst/>
                          <a:latin typeface="+mn-ea"/>
                          <a:ea typeface="+mn-ea"/>
                        </a:rPr>
                        <a:t>Intuit Mint</a:t>
                      </a:r>
                      <a:r>
                        <a:rPr lang="ja-JP" altLang="en-US" sz="1050" b="0" i="0" u="none" strike="noStrike" dirty="0">
                          <a:solidFill>
                            <a:srgbClr val="000000"/>
                          </a:solidFill>
                          <a:effectLst/>
                          <a:latin typeface="+mn-ea"/>
                          <a:ea typeface="+mn-ea"/>
                        </a:rPr>
                        <a:t> 等</a:t>
                      </a:r>
                      <a:endParaRPr lang="en-US" altLang="ja-JP" sz="1050" b="0" i="0" u="none" strike="noStrike" dirty="0">
                        <a:solidFill>
                          <a:srgbClr val="000000"/>
                        </a:solidFill>
                        <a:effectLst/>
                        <a:latin typeface="+mn-ea"/>
                        <a:ea typeface="+mn-ea"/>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1876338"/>
                  </a:ext>
                </a:extLst>
              </a:tr>
              <a:tr h="339360">
                <a:tc>
                  <a:txBody>
                    <a:bodyPr/>
                    <a:lstStyle/>
                    <a:p>
                      <a:pPr algn="ctr" fontAlgn="ctr"/>
                      <a:r>
                        <a:rPr lang="ja-JP" altLang="en-US" sz="1000" b="1" i="0" u="none" strike="noStrike" dirty="0">
                          <a:solidFill>
                            <a:srgbClr val="000000"/>
                          </a:solidFill>
                          <a:effectLst/>
                          <a:latin typeface="+mn-ea"/>
                          <a:ea typeface="+mn-ea"/>
                        </a:rPr>
                        <a:t>電通総研</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269875" indent="-182563" algn="l" fontAlgn="ctr">
                        <a:buFont typeface="Arial" panose="020B0604020202020204" pitchFamily="34" charset="0"/>
                        <a:buChar char="•"/>
                      </a:pPr>
                      <a:r>
                        <a:rPr lang="en-US" altLang="ja-JP" sz="1050" b="0" i="0" u="none" strike="noStrike" dirty="0">
                          <a:solidFill>
                            <a:srgbClr val="000000"/>
                          </a:solidFill>
                          <a:effectLst/>
                          <a:latin typeface="+mn-ea"/>
                          <a:ea typeface="+mn-ea"/>
                        </a:rPr>
                        <a:t>eIDAS2.0</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269875" indent="-182563" algn="l" fontAlgn="ctr">
                        <a:buFont typeface="Arial" panose="020B0604020202020204" pitchFamily="34" charset="0"/>
                        <a:buChar char="•"/>
                      </a:pPr>
                      <a:r>
                        <a:rPr lang="ja-JP" altLang="en-US" sz="1050" b="0" i="0" u="none" strike="noStrike" dirty="0">
                          <a:solidFill>
                            <a:srgbClr val="000000"/>
                          </a:solidFill>
                          <a:effectLst/>
                          <a:latin typeface="+mn-ea"/>
                          <a:ea typeface="+mn-ea"/>
                        </a:rPr>
                        <a:t>犯罪収益移転防止法</a:t>
                      </a:r>
                      <a:endParaRPr lang="en-US" altLang="ja-JP" sz="1050" b="0" i="0" u="none" strike="noStrike" dirty="0">
                        <a:solidFill>
                          <a:srgbClr val="000000"/>
                        </a:solidFill>
                        <a:effectLst/>
                        <a:latin typeface="+mn-ea"/>
                        <a:ea typeface="+mn-ea"/>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269875" indent="-182563" algn="l" fontAlgn="ctr">
                        <a:buFont typeface="Arial" panose="020B0604020202020204" pitchFamily="34" charset="0"/>
                        <a:buChar char="•"/>
                      </a:pPr>
                      <a:r>
                        <a:rPr lang="en-US" altLang="ja-JP" sz="1050" b="0" i="0" u="none" strike="noStrike" dirty="0">
                          <a:solidFill>
                            <a:srgbClr val="000000"/>
                          </a:solidFill>
                          <a:effectLst/>
                          <a:latin typeface="+mn-ea"/>
                          <a:ea typeface="+mn-ea"/>
                        </a:rPr>
                        <a:t>GAIN PoC</a:t>
                      </a:r>
                      <a:r>
                        <a:rPr lang="ja-JP" altLang="en-US" sz="1050" b="0" i="0" u="none" strike="noStrike" dirty="0">
                          <a:solidFill>
                            <a:srgbClr val="000000"/>
                          </a:solidFill>
                          <a:effectLst/>
                          <a:latin typeface="+mn-ea"/>
                          <a:ea typeface="+mn-ea"/>
                        </a:rPr>
                        <a:t>プロジェクト</a:t>
                      </a:r>
                      <a:endParaRPr lang="en-US" altLang="ja-JP" sz="1050" b="0" i="0" u="none" strike="noStrike" dirty="0">
                        <a:solidFill>
                          <a:srgbClr val="000000"/>
                        </a:solidFill>
                        <a:effectLst/>
                        <a:latin typeface="+mn-ea"/>
                        <a:ea typeface="+mn-ea"/>
                      </a:endParaRPr>
                    </a:p>
                    <a:p>
                      <a:pPr marL="269875" indent="-182563" algn="l" fontAlgn="ctr">
                        <a:buFont typeface="Arial" panose="020B0604020202020204" pitchFamily="34" charset="0"/>
                        <a:buChar char="•"/>
                      </a:pPr>
                      <a:r>
                        <a:rPr lang="en-US" altLang="ja-JP" sz="1050" b="0" i="0" u="none" strike="noStrike" dirty="0">
                          <a:solidFill>
                            <a:srgbClr val="000000"/>
                          </a:solidFill>
                          <a:effectLst/>
                          <a:latin typeface="+mn-ea"/>
                          <a:ea typeface="+mn-ea"/>
                        </a:rPr>
                        <a:t>OpenID Foundation</a:t>
                      </a:r>
                    </a:p>
                    <a:p>
                      <a:pPr marL="269875" indent="-182563" algn="l" fontAlgn="ctr">
                        <a:buFont typeface="Arial" panose="020B0604020202020204" pitchFamily="34" charset="0"/>
                        <a:buChar char="•"/>
                      </a:pPr>
                      <a:r>
                        <a:rPr lang="en-US" altLang="ja-JP" sz="1050" b="0" i="0" u="none" strike="noStrike" dirty="0">
                          <a:solidFill>
                            <a:srgbClr val="000000"/>
                          </a:solidFill>
                          <a:effectLst/>
                          <a:latin typeface="+mn-ea"/>
                          <a:ea typeface="+mn-ea"/>
                        </a:rPr>
                        <a:t>ISO/IEC 27017</a:t>
                      </a:r>
                    </a:p>
                    <a:p>
                      <a:pPr marL="269875" indent="-182563" algn="l" fontAlgn="ctr">
                        <a:buFont typeface="Arial" panose="020B0604020202020204" pitchFamily="34" charset="0"/>
                        <a:buChar char="•"/>
                      </a:pPr>
                      <a:r>
                        <a:rPr lang="en-US" altLang="ja-JP" sz="1050" b="0" i="0" u="none" strike="noStrike" dirty="0">
                          <a:solidFill>
                            <a:srgbClr val="000000"/>
                          </a:solidFill>
                          <a:effectLst/>
                          <a:latin typeface="+mn-ea"/>
                          <a:ea typeface="+mn-ea"/>
                        </a:rPr>
                        <a:t>ISO/IEC 27001</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indent="0" algn="ctr" fontAlgn="ctr">
                        <a:buFont typeface="Arial" panose="020B0604020202020204" pitchFamily="34" charset="0"/>
                        <a:buNone/>
                      </a:pPr>
                      <a:r>
                        <a:rPr lang="ja-JP" altLang="en-US" sz="1050" b="0" i="0" u="none" strike="noStrike" dirty="0">
                          <a:solidFill>
                            <a:srgbClr val="000000"/>
                          </a:solidFill>
                          <a:effectLst/>
                          <a:latin typeface="+mn-ea"/>
                          <a:ea typeface="+mn-ea"/>
                        </a:rPr>
                        <a:t>ー</a:t>
                      </a:r>
                      <a:endParaRPr lang="en-US" altLang="ja-JP" sz="1050" b="0" i="0" u="none" strike="noStrike" dirty="0">
                        <a:solidFill>
                          <a:srgbClr val="000000"/>
                        </a:solidFill>
                        <a:effectLst/>
                        <a:latin typeface="+mn-ea"/>
                        <a:ea typeface="+mn-ea"/>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marL="0" indent="0" algn="ctr" fontAlgn="ctr">
                        <a:buFont typeface="Arial" panose="020B0604020202020204" pitchFamily="34" charset="0"/>
                        <a:buNone/>
                      </a:pPr>
                      <a:r>
                        <a:rPr lang="ja-JP" altLang="en-US" sz="1050" b="0" i="0" u="none" strike="noStrike" dirty="0">
                          <a:solidFill>
                            <a:srgbClr val="000000"/>
                          </a:solidFill>
                          <a:effectLst/>
                          <a:latin typeface="+mn-ea"/>
                          <a:ea typeface="+mn-ea"/>
                        </a:rPr>
                        <a:t>ー</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63247151"/>
                  </a:ext>
                </a:extLst>
              </a:tr>
              <a:tr h="424200">
                <a:tc>
                  <a:txBody>
                    <a:bodyPr/>
                    <a:lstStyle/>
                    <a:p>
                      <a:pPr algn="ctr" fontAlgn="ctr"/>
                      <a:r>
                        <a:rPr lang="en-US" sz="1000" b="1" u="none" strike="noStrike" dirty="0">
                          <a:effectLst/>
                          <a:latin typeface="+mn-ea"/>
                          <a:ea typeface="+mn-ea"/>
                        </a:rPr>
                        <a:t>JISA</a:t>
                      </a:r>
                      <a:endParaRPr lang="en-US" sz="1000" b="1" i="0" u="none" strike="noStrike" dirty="0">
                        <a:solidFill>
                          <a:srgbClr val="000000"/>
                        </a:solidFill>
                        <a:effectLst/>
                        <a:latin typeface="+mn-ea"/>
                        <a:ea typeface="+mn-ea"/>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269875" marR="0" lvl="0" indent="-182563"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en-US" altLang="ja-JP" sz="1050" b="0" i="0" u="none" strike="noStrike" dirty="0">
                          <a:solidFill>
                            <a:srgbClr val="000000"/>
                          </a:solidFill>
                          <a:effectLst/>
                          <a:latin typeface="+mn-ea"/>
                          <a:ea typeface="+mn-ea"/>
                        </a:rPr>
                        <a:t>eIDAS2.0</a:t>
                      </a:r>
                    </a:p>
                    <a:p>
                      <a:pPr marL="269875" indent="-182563" algn="l" fontAlgn="ctr">
                        <a:buFont typeface="Arial" panose="020B0604020202020204" pitchFamily="34" charset="0"/>
                        <a:buChar char="•"/>
                      </a:pPr>
                      <a:r>
                        <a:rPr lang="ja-JP" altLang="en-US" sz="1050" b="0" i="0" u="none" strike="noStrike" dirty="0">
                          <a:solidFill>
                            <a:srgbClr val="000000"/>
                          </a:solidFill>
                          <a:effectLst/>
                          <a:latin typeface="+mn-ea"/>
                          <a:ea typeface="+mn-ea"/>
                        </a:rPr>
                        <a:t>インドにおけるアカウントアグリゲーターフレームワーク</a:t>
                      </a:r>
                      <a:endParaRPr lang="en-US" altLang="ja-JP" sz="1050" b="0" i="0" u="none" strike="noStrike" dirty="0">
                        <a:solidFill>
                          <a:srgbClr val="000000"/>
                        </a:solidFill>
                        <a:effectLst/>
                        <a:latin typeface="+mn-ea"/>
                        <a:ea typeface="+mn-ea"/>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269875" indent="-182563" algn="l" fontAlgn="ctr">
                        <a:buFont typeface="Arial" panose="020B0604020202020204" pitchFamily="34" charset="0"/>
                        <a:buChar char="•"/>
                      </a:pPr>
                      <a:r>
                        <a:rPr lang="ja-JP" altLang="en-US" sz="1050" b="0" i="0" u="none" strike="noStrike" dirty="0">
                          <a:solidFill>
                            <a:srgbClr val="000000"/>
                          </a:solidFill>
                          <a:effectLst/>
                          <a:latin typeface="+mn-ea"/>
                          <a:ea typeface="+mn-ea"/>
                        </a:rPr>
                        <a:t>各種省庁の補助金事務にかかるガイドライン</a:t>
                      </a:r>
                      <a:endParaRPr lang="en-US" altLang="ja-JP" sz="1050" b="0" i="0" u="none" strike="noStrike" dirty="0">
                        <a:solidFill>
                          <a:srgbClr val="000000"/>
                        </a:solidFill>
                        <a:effectLst/>
                        <a:latin typeface="+mn-ea"/>
                        <a:ea typeface="+mn-ea"/>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indent="0" algn="ctr" fontAlgn="ctr">
                        <a:buFont typeface="Arial" panose="020B0604020202020204" pitchFamily="34" charset="0"/>
                        <a:buNone/>
                      </a:pPr>
                      <a:r>
                        <a:rPr lang="ja-JP" altLang="en-US" sz="1050" b="0" i="0" u="none" strike="noStrike" dirty="0">
                          <a:solidFill>
                            <a:srgbClr val="000000"/>
                          </a:solidFill>
                          <a:effectLst/>
                          <a:latin typeface="+mn-ea"/>
                          <a:ea typeface="+mn-ea"/>
                        </a:rPr>
                        <a:t>ー</a:t>
                      </a:r>
                      <a:endParaRPr lang="en-US" altLang="ja-JP" sz="1050" b="0" i="0" u="none" strike="noStrike" dirty="0">
                        <a:solidFill>
                          <a:srgbClr val="000000"/>
                        </a:solidFill>
                        <a:effectLst/>
                        <a:latin typeface="+mn-ea"/>
                        <a:ea typeface="+mn-ea"/>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marL="0" indent="0" algn="ctr" fontAlgn="ctr">
                        <a:buFont typeface="Arial" panose="020B0604020202020204" pitchFamily="34" charset="0"/>
                        <a:buNone/>
                      </a:pPr>
                      <a:r>
                        <a:rPr lang="ja-JP" altLang="en-US" sz="1050" b="0" i="0" u="none" strike="noStrike" dirty="0">
                          <a:solidFill>
                            <a:srgbClr val="000000"/>
                          </a:solidFill>
                          <a:effectLst/>
                          <a:latin typeface="+mn-ea"/>
                          <a:ea typeface="+mn-ea"/>
                        </a:rPr>
                        <a:t>ー</a:t>
                      </a:r>
                      <a:endParaRPr lang="en-US" altLang="ja-JP" sz="1050" b="0" i="0" u="none" strike="noStrike" dirty="0">
                        <a:solidFill>
                          <a:srgbClr val="000000"/>
                        </a:solidFill>
                        <a:effectLst/>
                        <a:latin typeface="+mn-ea"/>
                        <a:ea typeface="+mn-ea"/>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marL="269875" indent="-182563" algn="l" fontAlgn="ctr">
                        <a:buFont typeface="Arial" panose="020B0604020202020204" pitchFamily="34" charset="0"/>
                        <a:buChar char="•"/>
                      </a:pPr>
                      <a:r>
                        <a:rPr lang="en-US" altLang="ja-JP" sz="1050" b="0" i="0" u="none" strike="noStrike" dirty="0">
                          <a:solidFill>
                            <a:srgbClr val="000000"/>
                          </a:solidFill>
                          <a:effectLst/>
                          <a:latin typeface="+mn-ea"/>
                          <a:ea typeface="+mn-ea"/>
                        </a:rPr>
                        <a:t>EBSI-VECTOR</a:t>
                      </a:r>
                      <a:r>
                        <a:rPr lang="ja-JP" altLang="en-US" sz="1050" b="0" i="0" u="none" strike="noStrike" dirty="0">
                          <a:solidFill>
                            <a:srgbClr val="000000"/>
                          </a:solidFill>
                          <a:effectLst/>
                          <a:latin typeface="+mn-ea"/>
                          <a:ea typeface="+mn-ea"/>
                        </a:rPr>
                        <a:t>プロジェクトにおける法人ウォレット</a:t>
                      </a:r>
                      <a:endParaRPr lang="en-US" altLang="ja-JP" sz="1050" b="0" i="0" u="none" strike="noStrike" dirty="0">
                        <a:solidFill>
                          <a:srgbClr val="000000"/>
                        </a:solidFill>
                        <a:effectLst/>
                        <a:latin typeface="+mn-ea"/>
                        <a:ea typeface="+mn-ea"/>
                      </a:endParaRPr>
                    </a:p>
                    <a:p>
                      <a:pPr marL="269875" indent="-182563" algn="l" fontAlgn="ctr">
                        <a:buFont typeface="Arial" panose="020B0604020202020204" pitchFamily="34" charset="0"/>
                        <a:buChar char="•"/>
                      </a:pPr>
                      <a:r>
                        <a:rPr lang="en-US" altLang="ja-JP" sz="1050" b="0" i="0" u="none" strike="noStrike" dirty="0">
                          <a:solidFill>
                            <a:srgbClr val="000000"/>
                          </a:solidFill>
                          <a:effectLst/>
                          <a:latin typeface="+mn-ea"/>
                          <a:ea typeface="+mn-ea"/>
                        </a:rPr>
                        <a:t>G</a:t>
                      </a:r>
                      <a:r>
                        <a:rPr lang="ja-JP" altLang="en-US" sz="1050" b="0" i="0" u="none" strike="noStrike" dirty="0">
                          <a:solidFill>
                            <a:srgbClr val="000000"/>
                          </a:solidFill>
                          <a:effectLst/>
                          <a:latin typeface="+mn-ea"/>
                          <a:ea typeface="+mn-ea"/>
                        </a:rPr>
                        <a:t>ビズ</a:t>
                      </a:r>
                      <a:r>
                        <a:rPr lang="en-US" altLang="ja-JP" sz="1050" b="0" i="0" u="none" strike="noStrike" dirty="0">
                          <a:solidFill>
                            <a:srgbClr val="000000"/>
                          </a:solidFill>
                          <a:effectLst/>
                          <a:latin typeface="+mn-ea"/>
                          <a:ea typeface="+mn-ea"/>
                        </a:rPr>
                        <a:t>ID</a:t>
                      </a:r>
                    </a:p>
                    <a:p>
                      <a:pPr marL="269875" marR="0" lvl="0" indent="-182563"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ja-JP" altLang="en-US" sz="1050" b="0" i="0" u="none" strike="noStrike" dirty="0">
                          <a:solidFill>
                            <a:srgbClr val="000000"/>
                          </a:solidFill>
                          <a:effectLst/>
                          <a:latin typeface="+mn-ea"/>
                          <a:ea typeface="+mn-ea"/>
                        </a:rPr>
                        <a:t>国税庁納税情報の添付自動化の仕組み</a:t>
                      </a:r>
                      <a:endParaRPr lang="en-US" altLang="ja-JP" sz="1050" b="0" i="0" u="none" strike="noStrike" dirty="0">
                        <a:solidFill>
                          <a:srgbClr val="000000"/>
                        </a:solidFill>
                        <a:effectLst/>
                        <a:latin typeface="+mn-ea"/>
                        <a:ea typeface="+mn-ea"/>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548437112"/>
                  </a:ext>
                </a:extLst>
              </a:tr>
              <a:tr h="509040">
                <a:tc>
                  <a:txBody>
                    <a:bodyPr/>
                    <a:lstStyle/>
                    <a:p>
                      <a:pPr algn="ctr" fontAlgn="ctr"/>
                      <a:r>
                        <a:rPr lang="en-US" altLang="ja-JP" sz="1000" b="1" i="0" u="none" strike="noStrike" dirty="0">
                          <a:solidFill>
                            <a:srgbClr val="000000"/>
                          </a:solidFill>
                          <a:effectLst/>
                          <a:latin typeface="+mn-ea"/>
                          <a:ea typeface="+mn-ea"/>
                        </a:rPr>
                        <a:t>OP CIP</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indent="0" algn="ctr" fontAlgn="ctr">
                        <a:buFont typeface="Arial" panose="020B0604020202020204" pitchFamily="34" charset="0"/>
                        <a:buNone/>
                      </a:pPr>
                      <a:r>
                        <a:rPr lang="ja-JP" altLang="en-US" sz="1050" b="0" i="0" u="none" strike="noStrike" dirty="0">
                          <a:solidFill>
                            <a:srgbClr val="000000"/>
                          </a:solidFill>
                          <a:effectLst/>
                          <a:latin typeface="+mn-ea"/>
                          <a:ea typeface="+mn-ea"/>
                        </a:rPr>
                        <a:t>ー</a:t>
                      </a:r>
                      <a:endParaRPr lang="en-US" altLang="ja-JP" sz="1050" b="0" i="0" u="none" strike="noStrike" dirty="0">
                        <a:solidFill>
                          <a:srgbClr val="000000"/>
                        </a:solidFill>
                        <a:effectLst/>
                        <a:latin typeface="+mn-ea"/>
                        <a:ea typeface="+mn-ea"/>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marL="0" indent="0" algn="ctr" fontAlgn="ctr">
                        <a:buFont typeface="Arial" panose="020B0604020202020204" pitchFamily="34" charset="0"/>
                        <a:buNone/>
                      </a:pPr>
                      <a:r>
                        <a:rPr lang="ja-JP" altLang="en-US" sz="1050" b="0" i="0" u="none" strike="noStrike" dirty="0">
                          <a:solidFill>
                            <a:srgbClr val="000000"/>
                          </a:solidFill>
                          <a:effectLst/>
                          <a:latin typeface="+mn-ea"/>
                          <a:ea typeface="+mn-ea"/>
                        </a:rPr>
                        <a:t>ー</a:t>
                      </a:r>
                      <a:endParaRPr lang="en-US" altLang="ja-JP" sz="1050" b="0" i="0" u="none" strike="noStrike" dirty="0">
                        <a:solidFill>
                          <a:srgbClr val="000000"/>
                        </a:solidFill>
                        <a:effectLst/>
                        <a:latin typeface="+mn-ea"/>
                        <a:ea typeface="+mn-ea"/>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marL="269875" indent="-182563" algn="l" fontAlgn="ctr">
                        <a:buFont typeface="Arial" panose="020B0604020202020204" pitchFamily="34" charset="0"/>
                        <a:buChar char="•"/>
                      </a:pPr>
                      <a:r>
                        <a:rPr lang="en-US" altLang="ja-JP" sz="1050" b="0" i="0" u="none" strike="noStrike" dirty="0">
                          <a:solidFill>
                            <a:srgbClr val="000000"/>
                          </a:solidFill>
                          <a:effectLst/>
                          <a:latin typeface="+mn-ea"/>
                          <a:ea typeface="+mn-ea"/>
                        </a:rPr>
                        <a:t>EV SSL</a:t>
                      </a:r>
                      <a:r>
                        <a:rPr lang="ja-JP" altLang="en-US" sz="1050" b="0" i="0" u="none" strike="noStrike" dirty="0">
                          <a:solidFill>
                            <a:srgbClr val="000000"/>
                          </a:solidFill>
                          <a:effectLst/>
                          <a:latin typeface="+mn-ea"/>
                          <a:ea typeface="+mn-ea"/>
                        </a:rPr>
                        <a:t>規格</a:t>
                      </a:r>
                      <a:endParaRPr lang="en-US" altLang="ja-JP" sz="1050" b="0" i="0" u="none" strike="noStrike" dirty="0">
                        <a:solidFill>
                          <a:srgbClr val="000000"/>
                        </a:solidFill>
                        <a:effectLst/>
                        <a:latin typeface="+mn-ea"/>
                        <a:ea typeface="+mn-ea"/>
                      </a:endParaRPr>
                    </a:p>
                    <a:p>
                      <a:pPr marL="269875" indent="-182563" algn="l" fontAlgn="ctr">
                        <a:buFont typeface="Arial" panose="020B0604020202020204" pitchFamily="34" charset="0"/>
                        <a:buChar char="•"/>
                      </a:pPr>
                      <a:r>
                        <a:rPr lang="en-US" altLang="ja-JP" sz="1050" b="0" i="0" u="none" strike="noStrike" dirty="0">
                          <a:solidFill>
                            <a:srgbClr val="000000"/>
                          </a:solidFill>
                          <a:effectLst/>
                          <a:latin typeface="+mn-ea"/>
                          <a:ea typeface="+mn-ea"/>
                        </a:rPr>
                        <a:t>Open Graph Protocol</a:t>
                      </a:r>
                    </a:p>
                    <a:p>
                      <a:pPr marL="269875" indent="-182563" algn="l" fontAlgn="ctr">
                        <a:buFont typeface="Arial" panose="020B0604020202020204" pitchFamily="34" charset="0"/>
                        <a:buChar char="•"/>
                      </a:pPr>
                      <a:r>
                        <a:rPr lang="en-US" altLang="ja-JP" sz="1050" b="0" i="0" u="none" strike="noStrike" dirty="0">
                          <a:solidFill>
                            <a:srgbClr val="000000"/>
                          </a:solidFill>
                          <a:effectLst/>
                          <a:latin typeface="+mn-ea"/>
                          <a:ea typeface="+mn-ea"/>
                        </a:rPr>
                        <a:t>JOURNALISM TRUST INITIATIVE</a:t>
                      </a:r>
                    </a:p>
                    <a:p>
                      <a:pPr marL="269875" indent="-182563" algn="l" fontAlgn="ctr">
                        <a:buFont typeface="Arial" panose="020B0604020202020204" pitchFamily="34" charset="0"/>
                        <a:buChar char="•"/>
                      </a:pPr>
                      <a:r>
                        <a:rPr lang="en-US" altLang="ja-JP" sz="1050" b="0" i="0" u="none" strike="noStrike" dirty="0">
                          <a:solidFill>
                            <a:srgbClr val="000000"/>
                          </a:solidFill>
                          <a:effectLst/>
                          <a:latin typeface="+mn-ea"/>
                          <a:ea typeface="+mn-ea"/>
                        </a:rPr>
                        <a:t>ads.txt </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269875" indent="-182563" algn="l" fontAlgn="ctr">
                        <a:buFont typeface="Arial" panose="020B0604020202020204" pitchFamily="34" charset="0"/>
                        <a:buChar char="•"/>
                      </a:pPr>
                      <a:r>
                        <a:rPr lang="en-US" altLang="ja-JP" sz="1050" b="0" i="0" u="none" strike="noStrike" dirty="0">
                          <a:solidFill>
                            <a:srgbClr val="000000"/>
                          </a:solidFill>
                          <a:effectLst/>
                          <a:latin typeface="+mn-ea"/>
                          <a:ea typeface="+mn-ea"/>
                        </a:rPr>
                        <a:t>Coalition for Content Provenance and Authenticity </a:t>
                      </a:r>
                      <a:r>
                        <a:rPr lang="ja-JP" altLang="en-US" sz="1050" b="0" i="0" u="none" strike="noStrike" dirty="0">
                          <a:solidFill>
                            <a:srgbClr val="000000"/>
                          </a:solidFill>
                          <a:effectLst/>
                          <a:latin typeface="+mn-ea"/>
                          <a:ea typeface="+mn-ea"/>
                        </a:rPr>
                        <a:t>（</a:t>
                      </a:r>
                      <a:r>
                        <a:rPr lang="en-US" altLang="ja-JP" sz="1050" b="0" i="0" u="none" strike="noStrike" dirty="0">
                          <a:solidFill>
                            <a:srgbClr val="000000"/>
                          </a:solidFill>
                          <a:effectLst/>
                          <a:latin typeface="+mn-ea"/>
                          <a:ea typeface="+mn-ea"/>
                        </a:rPr>
                        <a:t>C2PA</a:t>
                      </a:r>
                      <a:r>
                        <a:rPr lang="ja-JP" altLang="en-US" sz="1050" b="0" i="0" u="none" strike="noStrike" dirty="0">
                          <a:solidFill>
                            <a:srgbClr val="000000"/>
                          </a:solidFill>
                          <a:effectLst/>
                          <a:latin typeface="+mn-ea"/>
                          <a:ea typeface="+mn-ea"/>
                        </a:rPr>
                        <a:t>）</a:t>
                      </a:r>
                      <a:endParaRPr lang="en-US" altLang="ja-JP" sz="1050" b="0" i="0" u="none" strike="noStrike" dirty="0">
                        <a:solidFill>
                          <a:srgbClr val="000000"/>
                        </a:solidFill>
                        <a:effectLst/>
                        <a:latin typeface="+mn-ea"/>
                        <a:ea typeface="+mn-ea"/>
                      </a:endParaRPr>
                    </a:p>
                    <a:p>
                      <a:pPr marL="269875" indent="-182563" algn="l" fontAlgn="ctr">
                        <a:buFont typeface="Arial" panose="020B0604020202020204" pitchFamily="34" charset="0"/>
                        <a:buChar char="•"/>
                      </a:pPr>
                      <a:r>
                        <a:rPr lang="en-US" altLang="ja-JP" sz="1050" b="0" i="0" u="none" strike="noStrike" dirty="0">
                          <a:solidFill>
                            <a:srgbClr val="000000"/>
                          </a:solidFill>
                          <a:effectLst/>
                          <a:latin typeface="+mn-ea"/>
                          <a:ea typeface="+mn-ea"/>
                        </a:rPr>
                        <a:t>JIQDAQ</a:t>
                      </a:r>
                    </a:p>
                    <a:p>
                      <a:pPr marL="269875" indent="-182563" algn="l" fontAlgn="ctr">
                        <a:buFont typeface="Arial" panose="020B0604020202020204" pitchFamily="34" charset="0"/>
                        <a:buChar char="•"/>
                      </a:pPr>
                      <a:r>
                        <a:rPr lang="en-US" altLang="ja-JP" sz="1050" b="0" i="0" u="none" strike="noStrike" dirty="0">
                          <a:solidFill>
                            <a:srgbClr val="000000"/>
                          </a:solidFill>
                          <a:effectLst/>
                          <a:latin typeface="+mn-ea"/>
                          <a:ea typeface="+mn-ea"/>
                        </a:rPr>
                        <a:t>Trustworthy Accountability Group</a:t>
                      </a: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269875" indent="-182563" algn="l" fontAlgn="ctr">
                        <a:buFont typeface="Arial" panose="020B0604020202020204" pitchFamily="34" charset="0"/>
                        <a:buChar char="•"/>
                      </a:pPr>
                      <a:r>
                        <a:rPr lang="en-US" altLang="ja-JP" sz="1050" b="0" i="0" u="none" strike="noStrike" dirty="0" err="1">
                          <a:solidFill>
                            <a:srgbClr val="000000"/>
                          </a:solidFill>
                          <a:effectLst/>
                          <a:latin typeface="+mn-ea"/>
                          <a:ea typeface="+mn-ea"/>
                        </a:rPr>
                        <a:t>NewsGuard</a:t>
                      </a:r>
                      <a:endParaRPr lang="ja-JP" altLang="en-US" sz="1050" b="0" i="0" u="none" strike="noStrike" dirty="0">
                        <a:solidFill>
                          <a:srgbClr val="000000"/>
                        </a:solidFill>
                        <a:effectLst/>
                        <a:latin typeface="+mn-ea"/>
                        <a:ea typeface="+mn-ea"/>
                      </a:endParaRPr>
                    </a:p>
                  </a:txBody>
                  <a:tcPr marL="0" marR="0" marT="0" marB="0"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794488744"/>
                  </a:ext>
                </a:extLst>
              </a:tr>
            </a:tbl>
          </a:graphicData>
        </a:graphic>
      </p:graphicFrame>
    </p:spTree>
    <p:extLst>
      <p:ext uri="{BB962C8B-B14F-4D97-AF65-F5344CB8AC3E}">
        <p14:creationId xmlns:p14="http://schemas.microsoft.com/office/powerpoint/2010/main" val="31530547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5CDCB79-8FF4-FA5B-79AD-82CE78DB5E40}"/>
              </a:ext>
            </a:extLst>
          </p:cNvPr>
          <p:cNvSpPr>
            <a:spLocks noGrp="1"/>
          </p:cNvSpPr>
          <p:nvPr>
            <p:ph type="title"/>
          </p:nvPr>
        </p:nvSpPr>
        <p:spPr>
          <a:xfrm>
            <a:off x="273050" y="384919"/>
            <a:ext cx="8311274" cy="307777"/>
          </a:xfrm>
        </p:spPr>
        <p:txBody>
          <a:bodyPr/>
          <a:lstStyle/>
          <a:p>
            <a:r>
              <a:rPr kumimoji="1" lang="en-US" altLang="ja-JP" dirty="0"/>
              <a:t>6.5.</a:t>
            </a:r>
            <a:r>
              <a:rPr lang="ja-JP" altLang="en-US" dirty="0"/>
              <a:t>ガバナンス・ビジネス普及に向けた取組</a:t>
            </a:r>
            <a:r>
              <a:rPr kumimoji="1" lang="ja-JP" altLang="en-US" dirty="0"/>
              <a:t>考察 </a:t>
            </a:r>
            <a:r>
              <a:rPr kumimoji="1" lang="en-US" altLang="ja-JP" sz="1600" dirty="0"/>
              <a:t>–</a:t>
            </a:r>
            <a:r>
              <a:rPr kumimoji="1" lang="ja-JP" altLang="en-US" sz="1600" dirty="0"/>
              <a:t> </a:t>
            </a:r>
            <a:r>
              <a:rPr lang="ja-JP" altLang="en-US" sz="1600" dirty="0"/>
              <a:t>ガバナンス・ルール策定</a:t>
            </a:r>
            <a:endParaRPr kumimoji="1" lang="ja-JP" altLang="en-US" sz="1600" dirty="0"/>
          </a:p>
        </p:txBody>
      </p:sp>
      <p:sp>
        <p:nvSpPr>
          <p:cNvPr id="3" name="テキスト プレースホルダー 2">
            <a:extLst>
              <a:ext uri="{FF2B5EF4-FFF2-40B4-BE49-F238E27FC236}">
                <a16:creationId xmlns:a16="http://schemas.microsoft.com/office/drawing/2014/main" id="{96153428-A819-F02D-AAA7-5C6475ADE306}"/>
              </a:ext>
            </a:extLst>
          </p:cNvPr>
          <p:cNvSpPr>
            <a:spLocks noGrp="1"/>
          </p:cNvSpPr>
          <p:nvPr>
            <p:ph type="body" sz="quarter" idx="10"/>
          </p:nvPr>
        </p:nvSpPr>
        <p:spPr>
          <a:xfrm>
            <a:off x="273050" y="188913"/>
            <a:ext cx="7848600" cy="161583"/>
          </a:xfrm>
        </p:spPr>
        <p:txBody>
          <a:bodyPr/>
          <a:lstStyle/>
          <a:p>
            <a:r>
              <a:rPr lang="en-US" altLang="ja-JP" sz="1050" dirty="0"/>
              <a:t>6.</a:t>
            </a:r>
            <a:r>
              <a:rPr lang="ja-JP" altLang="en-US" dirty="0"/>
              <a:t> 実証事業</a:t>
            </a:r>
            <a:r>
              <a:rPr lang="en-US" altLang="ja-JP" dirty="0"/>
              <a:t>‐</a:t>
            </a:r>
            <a:r>
              <a:rPr lang="ja-JP" altLang="en-US" dirty="0"/>
              <a:t>ガバナンス・ビジネス普及に向けた取組</a:t>
            </a:r>
            <a:endParaRPr lang="ja-JP" altLang="en-US" sz="1050" dirty="0"/>
          </a:p>
        </p:txBody>
      </p:sp>
      <p:sp>
        <p:nvSpPr>
          <p:cNvPr id="4" name="正方形/長方形 3">
            <a:extLst>
              <a:ext uri="{FF2B5EF4-FFF2-40B4-BE49-F238E27FC236}">
                <a16:creationId xmlns:a16="http://schemas.microsoft.com/office/drawing/2014/main" id="{87087912-4278-3A1C-398A-55E6D1E2A3B9}"/>
              </a:ext>
            </a:extLst>
          </p:cNvPr>
          <p:cNvSpPr/>
          <p:nvPr/>
        </p:nvSpPr>
        <p:spPr>
          <a:xfrm>
            <a:off x="273051" y="908050"/>
            <a:ext cx="9359900" cy="5616575"/>
          </a:xfrm>
          <a:prstGeom prst="rect">
            <a:avLst/>
          </a:prstGeom>
          <a:no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rtlCol="0" anchor="t" anchorCtr="0"/>
          <a:lstStyle/>
          <a:p>
            <a:pPr>
              <a:spcBef>
                <a:spcPts val="600"/>
              </a:spcBef>
            </a:pPr>
            <a:r>
              <a:rPr lang="ja-JP" altLang="en-US" sz="1400" b="1" u="sng" dirty="0"/>
              <a:t>主な</a:t>
            </a:r>
            <a:r>
              <a:rPr kumimoji="1" lang="ja-JP" altLang="en-US" sz="1400" b="1" u="sng" dirty="0"/>
              <a:t>成果</a:t>
            </a:r>
            <a:endParaRPr kumimoji="1" lang="en-US" altLang="ja-JP" sz="1400" b="1" u="sng" dirty="0"/>
          </a:p>
          <a:p>
            <a:pPr marL="285750" indent="-285750">
              <a:spcBef>
                <a:spcPts val="600"/>
              </a:spcBef>
              <a:buFont typeface="Wingdings" panose="05000000000000000000" pitchFamily="2" charset="2"/>
              <a:buChar char="n"/>
            </a:pPr>
            <a:r>
              <a:rPr kumimoji="1" lang="ja-JP" altLang="en-US" sz="1400" dirty="0">
                <a:solidFill>
                  <a:schemeClr val="accent1"/>
                </a:solidFill>
              </a:rPr>
              <a:t>各フローに対してのステークホルダの責任分界点・技術論点の整理</a:t>
            </a:r>
            <a:r>
              <a:rPr kumimoji="1" lang="ja-JP" altLang="en-US" sz="1400" dirty="0"/>
              <a:t>を行った</a:t>
            </a:r>
            <a:r>
              <a:rPr kumimoji="1" lang="en-US" altLang="ja-JP" sz="1400" dirty="0"/>
              <a:t>(DNP)</a:t>
            </a:r>
            <a:r>
              <a:rPr kumimoji="1" lang="ja-JP" altLang="en-US" sz="1400" dirty="0"/>
              <a:t>。また、</a:t>
            </a:r>
            <a:r>
              <a:rPr kumimoji="1" lang="ja-JP" altLang="en-US" sz="1400" dirty="0">
                <a:solidFill>
                  <a:schemeClr val="accent1"/>
                </a:solidFill>
              </a:rPr>
              <a:t>異常系が発生した際の保証・補償内容</a:t>
            </a:r>
            <a:r>
              <a:rPr kumimoji="1" lang="ja-JP" altLang="en-US" sz="1400" dirty="0"/>
              <a:t>等を明確にしていく必要</a:t>
            </a:r>
            <a:r>
              <a:rPr lang="ja-JP" altLang="en-US" sz="1400" dirty="0"/>
              <a:t>性が提示された</a:t>
            </a:r>
            <a:r>
              <a:rPr lang="en-US" altLang="ja-JP" sz="1400" dirty="0"/>
              <a:t>(</a:t>
            </a:r>
            <a:r>
              <a:rPr kumimoji="1" lang="ja-JP" altLang="en-US" sz="1400" dirty="0"/>
              <a:t>電通総研</a:t>
            </a:r>
            <a:r>
              <a:rPr lang="en-US" altLang="ja-JP" sz="1400" dirty="0"/>
              <a:t>)</a:t>
            </a:r>
            <a:r>
              <a:rPr lang="ja-JP" altLang="en-US" sz="1400" dirty="0"/>
              <a:t>。これに対して、</a:t>
            </a:r>
            <a:r>
              <a:rPr kumimoji="1" lang="ja-JP" altLang="en-US" sz="1400" dirty="0"/>
              <a:t>契約法の区分に則って、どのケースで誰が誰に対して責任を果たすべきかというのをフレームワークとして提示して</a:t>
            </a:r>
            <a:r>
              <a:rPr lang="ja-JP" altLang="en-US" sz="1400" dirty="0"/>
              <a:t>いくことが有効ではないかという意見を有識者からいただいた</a:t>
            </a:r>
            <a:endParaRPr kumimoji="1" lang="en-US" altLang="ja-JP" sz="1400" dirty="0"/>
          </a:p>
          <a:p>
            <a:pPr>
              <a:spcBef>
                <a:spcPts val="600"/>
              </a:spcBef>
            </a:pPr>
            <a:r>
              <a:rPr lang="ja-JP" altLang="en-US" sz="1400" b="1" u="sng" dirty="0"/>
              <a:t>継続課題・今後の対応方針</a:t>
            </a:r>
            <a:endParaRPr lang="en-US" altLang="ja-JP" sz="1400" b="1" u="sng" dirty="0"/>
          </a:p>
          <a:p>
            <a:pPr marL="285750" indent="-285750">
              <a:spcBef>
                <a:spcPts val="600"/>
              </a:spcBef>
              <a:buFont typeface="Wingdings" panose="05000000000000000000" pitchFamily="2" charset="2"/>
              <a:buChar char="n"/>
            </a:pPr>
            <a:r>
              <a:rPr lang="ja-JP" altLang="en-US" sz="1400" dirty="0"/>
              <a:t>ガバナンス・ルールを策定することは与えられたルールに準拠することよりも高度であり、専門性・ノウハウを要するためガバナンス・ルールの策定を支援する取組が必要である</a:t>
            </a:r>
            <a:endParaRPr lang="en-US" altLang="ja-JP" sz="1400" dirty="0"/>
          </a:p>
          <a:p>
            <a:pPr marL="742950" lvl="1" indent="-285750">
              <a:spcBef>
                <a:spcPts val="600"/>
              </a:spcBef>
              <a:buFont typeface="Yu Gothic UI" panose="020B0500000000000000" pitchFamily="50" charset="-128"/>
              <a:buChar char="➡"/>
            </a:pPr>
            <a:r>
              <a:rPr lang="ja-JP" altLang="en-US" sz="1400" dirty="0">
                <a:solidFill>
                  <a:schemeClr val="accent1"/>
                </a:solidFill>
              </a:rPr>
              <a:t>トラストフレームワーク策定・コミュニティ形成等の取り組みを進めるにあたっては、作成ノウハウを共有化、ガイドライン化することで事業者が社会実装を早めることができる素地を醸成することが重要である</a:t>
            </a:r>
            <a:r>
              <a:rPr lang="en-US" altLang="ja-JP" sz="1400" dirty="0">
                <a:solidFill>
                  <a:schemeClr val="accent1"/>
                </a:solidFill>
              </a:rPr>
              <a:t>(</a:t>
            </a:r>
            <a:r>
              <a:rPr lang="ja-JP" altLang="en-US" sz="1400" dirty="0">
                <a:solidFill>
                  <a:schemeClr val="accent1"/>
                </a:solidFill>
              </a:rPr>
              <a:t>事業者が検討すべき事項は次々頁参照</a:t>
            </a:r>
            <a:r>
              <a:rPr lang="en-US" altLang="ja-JP" sz="1400" dirty="0">
                <a:solidFill>
                  <a:schemeClr val="accent1"/>
                </a:solidFill>
              </a:rPr>
              <a:t>)</a:t>
            </a:r>
            <a:endParaRPr kumimoji="1" lang="en-US" altLang="ja-JP" sz="1400" dirty="0"/>
          </a:p>
          <a:p>
            <a:pPr marL="285750" indent="-285750">
              <a:spcBef>
                <a:spcPts val="600"/>
              </a:spcBef>
              <a:buFont typeface="Wingdings" panose="05000000000000000000" pitchFamily="2" charset="2"/>
              <a:buChar char="n"/>
            </a:pPr>
            <a:r>
              <a:rPr kumimoji="1" lang="ja-JP" altLang="en-US" sz="1400" dirty="0"/>
              <a:t>海外とのデータやり取りをする場合、ガバナンス・ルールの討議を行う前段階で、海外法規制や政府との調整を要する。また、事業者間で合意した内容がプライバシー上の観点で問題ないかを確認する必要がある</a:t>
            </a:r>
            <a:endParaRPr kumimoji="1" lang="en-US" altLang="ja-JP" sz="1400" dirty="0"/>
          </a:p>
          <a:p>
            <a:pPr marL="742950" lvl="1" indent="-285750">
              <a:spcBef>
                <a:spcPts val="600"/>
              </a:spcBef>
              <a:buFont typeface="Yu Gothic UI" panose="020B0500000000000000" pitchFamily="50" charset="-128"/>
              <a:buChar char="➡"/>
            </a:pPr>
            <a:r>
              <a:rPr kumimoji="1" lang="ja-JP" altLang="en-US" sz="1400" dirty="0">
                <a:solidFill>
                  <a:schemeClr val="accent1"/>
                </a:solidFill>
              </a:rPr>
              <a:t>各国のプライバシー規制・トラストフレームワークとの相互運用性確保は政府がリードして行っていく必要がある。例えば、</a:t>
            </a:r>
            <a:r>
              <a:rPr kumimoji="1" lang="en-US" altLang="ja-JP" sz="1400" dirty="0">
                <a:solidFill>
                  <a:schemeClr val="accent1"/>
                </a:solidFill>
              </a:rPr>
              <a:t>EU-</a:t>
            </a:r>
            <a:r>
              <a:rPr kumimoji="1" lang="ja-JP" altLang="en-US" sz="1400" dirty="0">
                <a:solidFill>
                  <a:schemeClr val="accent1"/>
                </a:solidFill>
              </a:rPr>
              <a:t>米国間では、データプライバシーフレームワーク</a:t>
            </a:r>
            <a:r>
              <a:rPr kumimoji="1" lang="en-US" altLang="ja-JP" sz="1400" dirty="0">
                <a:solidFill>
                  <a:schemeClr val="accent1"/>
                </a:solidFill>
              </a:rPr>
              <a:t>(DPF)</a:t>
            </a:r>
            <a:r>
              <a:rPr kumimoji="1" lang="ja-JP" altLang="en-US" sz="1400" dirty="0">
                <a:solidFill>
                  <a:schemeClr val="accent1"/>
                </a:solidFill>
              </a:rPr>
              <a:t>の十分性認定や、デジタルアイデンティティの保証レベルのマッピング等が進められている</a:t>
            </a:r>
          </a:p>
          <a:p>
            <a:pPr marL="285750" indent="-285750">
              <a:spcBef>
                <a:spcPts val="600"/>
              </a:spcBef>
              <a:buFont typeface="Wingdings" panose="05000000000000000000" pitchFamily="2" charset="2"/>
              <a:buChar char="n"/>
            </a:pPr>
            <a:r>
              <a:rPr kumimoji="1" lang="ja-JP" altLang="en-US" sz="1400" dirty="0"/>
              <a:t>ステークホルダが果たすべき責任はユースケースの業界で適用されるルールや慣習によって異なり、業界によってはステークホルダ内外の調整を要し社会実装の課題になるケースがある</a:t>
            </a:r>
            <a:endParaRPr kumimoji="1" lang="en-US" altLang="ja-JP" sz="1400" dirty="0"/>
          </a:p>
          <a:p>
            <a:pPr marL="447675" indent="-285750">
              <a:spcBef>
                <a:spcPts val="600"/>
              </a:spcBef>
              <a:buFont typeface="Wingdings" panose="05000000000000000000" pitchFamily="2" charset="2"/>
              <a:buChar char="ü"/>
            </a:pPr>
            <a:r>
              <a:rPr lang="ja-JP" altLang="en-US" sz="1200" dirty="0"/>
              <a:t>金融・サプライチェーン・ヘルスケア等は現行の業界関連国内外の規制や業界団体が存在しており、どのルールに準拠して仕組みを構築していくかの検討や、ステークホルダ内の意思決定が困難</a:t>
            </a:r>
            <a:endParaRPr lang="en-US" altLang="ja-JP" sz="1200" dirty="0"/>
          </a:p>
          <a:p>
            <a:pPr marL="447675" indent="-285750">
              <a:spcBef>
                <a:spcPts val="600"/>
              </a:spcBef>
              <a:buFont typeface="Wingdings" panose="05000000000000000000" pitchFamily="2" charset="2"/>
              <a:buChar char="ü"/>
            </a:pPr>
            <a:r>
              <a:rPr lang="ja-JP" altLang="en-US" sz="1200" dirty="0"/>
              <a:t>行政手続のデジタル化等、関係省庁や業界横断の取組は、上記に比較してステークホルダや、調整すべきルールがより多様であるため、ステークホルダ間の責任分界点の整理自体が困難</a:t>
            </a:r>
            <a:endParaRPr lang="en-US" altLang="ja-JP" sz="1200" dirty="0"/>
          </a:p>
          <a:p>
            <a:pPr marL="742950" lvl="1" indent="-285750">
              <a:spcBef>
                <a:spcPts val="600"/>
              </a:spcBef>
              <a:buFont typeface="Yu Gothic UI" panose="020B0500000000000000" pitchFamily="50" charset="-128"/>
              <a:buChar char="➡"/>
            </a:pPr>
            <a:r>
              <a:rPr lang="ja-JP" altLang="en-US" sz="1400" dirty="0">
                <a:solidFill>
                  <a:schemeClr val="accent1"/>
                </a:solidFill>
              </a:rPr>
              <a:t>業界間で参照すべき規制・ルールが複雑化していたり、監督省庁が複数いたりすることでルール策定が困難な場合、政府機関・事業者等の連合</a:t>
            </a:r>
            <a:r>
              <a:rPr lang="en-US" altLang="ja-JP" sz="1400" dirty="0">
                <a:solidFill>
                  <a:schemeClr val="accent1"/>
                </a:solidFill>
              </a:rPr>
              <a:t>(</a:t>
            </a:r>
            <a:r>
              <a:rPr lang="ja-JP" altLang="en-US" sz="1400" dirty="0">
                <a:solidFill>
                  <a:schemeClr val="accent1"/>
                </a:solidFill>
              </a:rPr>
              <a:t>官民コンソーシアムの組成</a:t>
            </a:r>
            <a:r>
              <a:rPr lang="en-US" altLang="ja-JP" sz="1400" dirty="0">
                <a:solidFill>
                  <a:schemeClr val="accent1"/>
                </a:solidFill>
              </a:rPr>
              <a:t>)</a:t>
            </a:r>
            <a:r>
              <a:rPr lang="ja-JP" altLang="en-US" sz="1400" dirty="0">
                <a:solidFill>
                  <a:schemeClr val="accent1"/>
                </a:solidFill>
              </a:rPr>
              <a:t>等を組成し、ルール形成を行っていくことが必要</a:t>
            </a:r>
            <a:r>
              <a:rPr lang="ja-JP" altLang="en-US" sz="1400" dirty="0"/>
              <a:t>となる。また、ルール・ステークホルダが複雑な場合は一体的な法改正についても検討する必要がある</a:t>
            </a:r>
            <a:endParaRPr lang="en-US" altLang="ja-JP" sz="1400" dirty="0"/>
          </a:p>
          <a:p>
            <a:pPr marL="285750" indent="-285750">
              <a:spcBef>
                <a:spcPts val="600"/>
              </a:spcBef>
              <a:buFont typeface="Wingdings" panose="05000000000000000000" pitchFamily="2" charset="2"/>
              <a:buChar char="n"/>
            </a:pPr>
            <a:endParaRPr lang="en-US" altLang="ja-JP" sz="1400" dirty="0">
              <a:solidFill>
                <a:schemeClr val="accent1"/>
              </a:solidFill>
            </a:endParaRPr>
          </a:p>
        </p:txBody>
      </p:sp>
    </p:spTree>
    <p:extLst>
      <p:ext uri="{BB962C8B-B14F-4D97-AF65-F5344CB8AC3E}">
        <p14:creationId xmlns:p14="http://schemas.microsoft.com/office/powerpoint/2010/main" val="40714928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83713FFC-2170-4224-80D3-D4804C8D9DC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2" imgH="623" progId="TCLayout.ActiveDocument.1">
                  <p:embed/>
                </p:oleObj>
              </mc:Choice>
              <mc:Fallback>
                <p:oleObj name="think-cell スライド" r:id="rId3" imgW="622" imgH="623" progId="TCLayout.ActiveDocument.1">
                  <p:embed/>
                  <p:pic>
                    <p:nvPicPr>
                      <p:cNvPr id="3" name="think-cell data - do not delete" hidden="1">
                        <a:extLst>
                          <a:ext uri="{FF2B5EF4-FFF2-40B4-BE49-F238E27FC236}">
                            <a16:creationId xmlns:a16="http://schemas.microsoft.com/office/drawing/2014/main" id="{83713FFC-2170-4224-80D3-D4804C8D9DC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F9003AF3-CCAD-AAD8-BC85-BFF6B8F0ABDB}"/>
              </a:ext>
            </a:extLst>
          </p:cNvPr>
          <p:cNvSpPr>
            <a:spLocks noGrp="1"/>
          </p:cNvSpPr>
          <p:nvPr>
            <p:ph type="title"/>
          </p:nvPr>
        </p:nvSpPr>
        <p:spPr>
          <a:xfrm>
            <a:off x="273050" y="384919"/>
            <a:ext cx="7848302" cy="307777"/>
          </a:xfrm>
        </p:spPr>
        <p:txBody>
          <a:bodyPr vert="horz"/>
          <a:lstStyle/>
          <a:p>
            <a:r>
              <a:rPr kumimoji="1" lang="en-US" altLang="ja-JP" dirty="0"/>
              <a:t>6.5.</a:t>
            </a:r>
            <a:r>
              <a:rPr lang="ja-JP" altLang="en-US" dirty="0"/>
              <a:t>ガバナンス・ビジネス普及に向けた取組</a:t>
            </a:r>
            <a:r>
              <a:rPr kumimoji="1" lang="ja-JP" altLang="en-US" dirty="0"/>
              <a:t>考察</a:t>
            </a:r>
            <a:r>
              <a:rPr kumimoji="1" lang="ja-JP" altLang="en-US" sz="1600" dirty="0"/>
              <a:t> </a:t>
            </a:r>
            <a:r>
              <a:rPr kumimoji="1" lang="en-US" altLang="ja-JP" sz="1600" dirty="0"/>
              <a:t>– </a:t>
            </a:r>
            <a:r>
              <a:rPr kumimoji="1" lang="ja-JP" altLang="en-US" sz="1600" dirty="0"/>
              <a:t>取組発信</a:t>
            </a:r>
            <a:endParaRPr kumimoji="1" lang="ja-JP" altLang="en-US" dirty="0"/>
          </a:p>
        </p:txBody>
      </p:sp>
      <p:sp>
        <p:nvSpPr>
          <p:cNvPr id="4" name="テキスト プレースホルダー 2">
            <a:extLst>
              <a:ext uri="{FF2B5EF4-FFF2-40B4-BE49-F238E27FC236}">
                <a16:creationId xmlns:a16="http://schemas.microsoft.com/office/drawing/2014/main" id="{EA0966C3-C69D-B7F4-5D63-F362B45DCA64}"/>
              </a:ext>
            </a:extLst>
          </p:cNvPr>
          <p:cNvSpPr>
            <a:spLocks noGrp="1"/>
          </p:cNvSpPr>
          <p:nvPr>
            <p:ph type="body" sz="quarter" idx="10"/>
          </p:nvPr>
        </p:nvSpPr>
        <p:spPr>
          <a:xfrm>
            <a:off x="273050" y="188913"/>
            <a:ext cx="7848600" cy="161583"/>
          </a:xfrm>
        </p:spPr>
        <p:txBody>
          <a:bodyPr/>
          <a:lstStyle/>
          <a:p>
            <a:r>
              <a:rPr lang="en-US" altLang="ja-JP" sz="1050" dirty="0"/>
              <a:t>6.</a:t>
            </a:r>
            <a:r>
              <a:rPr lang="ja-JP" altLang="en-US" dirty="0"/>
              <a:t> 実証事業</a:t>
            </a:r>
            <a:r>
              <a:rPr lang="en-US" altLang="ja-JP" dirty="0"/>
              <a:t>‐</a:t>
            </a:r>
            <a:r>
              <a:rPr lang="ja-JP" altLang="en-US" dirty="0"/>
              <a:t>ガバナンス・ビジネス普及に向けた取組</a:t>
            </a:r>
            <a:endParaRPr lang="ja-JP" altLang="en-US" sz="1050" dirty="0"/>
          </a:p>
        </p:txBody>
      </p:sp>
      <p:sp>
        <p:nvSpPr>
          <p:cNvPr id="6" name="正方形/長方形 5">
            <a:extLst>
              <a:ext uri="{FF2B5EF4-FFF2-40B4-BE49-F238E27FC236}">
                <a16:creationId xmlns:a16="http://schemas.microsoft.com/office/drawing/2014/main" id="{E079FA08-9F84-86DF-E2C0-B5265E30D5F7}"/>
              </a:ext>
            </a:extLst>
          </p:cNvPr>
          <p:cNvSpPr/>
          <p:nvPr/>
        </p:nvSpPr>
        <p:spPr>
          <a:xfrm>
            <a:off x="273051" y="908050"/>
            <a:ext cx="9359900" cy="5616575"/>
          </a:xfrm>
          <a:prstGeom prst="rect">
            <a:avLst/>
          </a:prstGeom>
          <a:no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rtlCol="0" anchor="t" anchorCtr="0"/>
          <a:lstStyle/>
          <a:p>
            <a:pPr>
              <a:spcBef>
                <a:spcPts val="600"/>
              </a:spcBef>
            </a:pPr>
            <a:r>
              <a:rPr lang="ja-JP" altLang="en-US" sz="1400" b="1" u="sng" dirty="0"/>
              <a:t>主な</a:t>
            </a:r>
            <a:r>
              <a:rPr kumimoji="1" lang="ja-JP" altLang="en-US" sz="1400" b="1" u="sng" dirty="0"/>
              <a:t>成果</a:t>
            </a:r>
            <a:endParaRPr kumimoji="1" lang="en-US" altLang="ja-JP" sz="1400" b="1" u="sng" dirty="0"/>
          </a:p>
          <a:p>
            <a:pPr marL="285750" indent="-285750">
              <a:spcBef>
                <a:spcPts val="600"/>
              </a:spcBef>
              <a:buFont typeface="Wingdings" panose="05000000000000000000" pitchFamily="2" charset="2"/>
              <a:buChar char="n"/>
            </a:pPr>
            <a:r>
              <a:rPr lang="ja-JP" altLang="en-US" sz="1400" dirty="0">
                <a:solidFill>
                  <a:schemeClr val="accent1"/>
                </a:solidFill>
              </a:rPr>
              <a:t>国際標準の働きかけやオープンソースコミュニティを形成して発信</a:t>
            </a:r>
            <a:r>
              <a:rPr lang="ja-JP" altLang="en-US" sz="1400" dirty="0"/>
              <a:t>する事業者を確認した（</a:t>
            </a:r>
            <a:r>
              <a:rPr lang="en-US" altLang="ja-JP" sz="1400" dirty="0"/>
              <a:t>SBI </a:t>
            </a:r>
            <a:r>
              <a:rPr lang="ja-JP" altLang="en-US" sz="1400" dirty="0"/>
              <a:t>ホールディングス、</a:t>
            </a:r>
            <a:r>
              <a:rPr lang="en-US" altLang="ja-JP" sz="1400" dirty="0" err="1"/>
              <a:t>DataSign</a:t>
            </a:r>
            <a:r>
              <a:rPr lang="ja-JP" altLang="en-US" sz="1400" dirty="0"/>
              <a:t>）</a:t>
            </a:r>
            <a:endParaRPr lang="en-US" altLang="ja-JP" sz="1400" dirty="0"/>
          </a:p>
          <a:p>
            <a:pPr marL="285750" indent="-285750">
              <a:spcBef>
                <a:spcPts val="600"/>
              </a:spcBef>
              <a:buFont typeface="Wingdings" panose="05000000000000000000" pitchFamily="2" charset="2"/>
              <a:buChar char="n"/>
            </a:pPr>
            <a:r>
              <a:rPr lang="en-US" altLang="ja-JP" sz="1400" dirty="0"/>
              <a:t>OIDF</a:t>
            </a:r>
            <a:r>
              <a:rPr lang="ja-JP" altLang="en-US" sz="1400" dirty="0"/>
              <a:t>、</a:t>
            </a:r>
            <a:r>
              <a:rPr lang="en-US" altLang="ja-JP" sz="1400" dirty="0" err="1"/>
              <a:t>OpenWallet</a:t>
            </a:r>
            <a:r>
              <a:rPr lang="en-US" altLang="ja-JP" sz="1400" dirty="0"/>
              <a:t> Foundation</a:t>
            </a:r>
            <a:r>
              <a:rPr lang="ja-JP" altLang="en-US" sz="1400" dirty="0"/>
              <a:t>、</a:t>
            </a:r>
            <a:r>
              <a:rPr lang="en-US" altLang="ja-JP" sz="1400" dirty="0"/>
              <a:t>OIX</a:t>
            </a:r>
            <a:r>
              <a:rPr lang="ja-JP" altLang="en-US" sz="1400" dirty="0"/>
              <a:t>、</a:t>
            </a:r>
            <a:r>
              <a:rPr lang="en-US" altLang="ja-JP" sz="1400" dirty="0"/>
              <a:t>EUDIW</a:t>
            </a:r>
            <a:r>
              <a:rPr lang="ja-JP" altLang="en-US" sz="1400" dirty="0"/>
              <a:t>メンバとのとの相互運用性にかかる協議や、</a:t>
            </a:r>
            <a:r>
              <a:rPr lang="en-US" altLang="ja-JP" sz="1400" dirty="0"/>
              <a:t>BGIN</a:t>
            </a:r>
            <a:r>
              <a:rPr lang="ja-JP" altLang="en-US" sz="1400" dirty="0"/>
              <a:t>においてユースケース取組の発信・ディスカッションを実施した</a:t>
            </a:r>
            <a:endParaRPr lang="en-US" altLang="ja-JP" sz="1400" dirty="0"/>
          </a:p>
          <a:p>
            <a:pPr marL="742950" lvl="1" indent="-285750">
              <a:spcBef>
                <a:spcPts val="600"/>
              </a:spcBef>
              <a:buFont typeface="Yu Gothic UI" panose="020B0500000000000000" pitchFamily="50" charset="-128"/>
              <a:buChar char="➡"/>
            </a:pPr>
            <a:r>
              <a:rPr lang="ja-JP" altLang="en-US" sz="1400" dirty="0">
                <a:solidFill>
                  <a:schemeClr val="accent1"/>
                </a:solidFill>
              </a:rPr>
              <a:t>コミュニティ形成・他コミュニティでの発信・技術標準策定の取組を進めることで、技術標準団体からの支援等を受けることができ、自身のユースケースが活用する技術の普及・相互運用性の確保等が期待される</a:t>
            </a:r>
            <a:endParaRPr lang="en-US" altLang="ja-JP" sz="1400" dirty="0">
              <a:solidFill>
                <a:schemeClr val="accent1"/>
              </a:solidFill>
            </a:endParaRPr>
          </a:p>
          <a:p>
            <a:pPr>
              <a:spcBef>
                <a:spcPts val="600"/>
              </a:spcBef>
            </a:pPr>
            <a:r>
              <a:rPr lang="ja-JP" altLang="en-US" sz="1400" b="1" u="sng" dirty="0"/>
              <a:t>継続課題・今後の対応方針</a:t>
            </a:r>
            <a:endParaRPr lang="en-US" altLang="ja-JP" sz="1400" dirty="0"/>
          </a:p>
          <a:p>
            <a:pPr marL="285750" indent="-285750">
              <a:spcBef>
                <a:spcPts val="600"/>
              </a:spcBef>
              <a:buFont typeface="Wingdings" panose="05000000000000000000" pitchFamily="2" charset="2"/>
              <a:buChar char="n"/>
            </a:pPr>
            <a:r>
              <a:rPr lang="ja-JP" altLang="en-US" sz="1400" dirty="0"/>
              <a:t>ガバナンス・ルール策定の結果は英語での文書化・国際会議等の場での発信が重要となり、ユースケース実証が終わっても引き続き取り組んでいく必要がある</a:t>
            </a:r>
            <a:endParaRPr lang="en-US" altLang="ja-JP" sz="1400" dirty="0"/>
          </a:p>
          <a:p>
            <a:pPr marL="742950" lvl="1" indent="-285750">
              <a:spcBef>
                <a:spcPts val="600"/>
              </a:spcBef>
              <a:buFont typeface="Yu Gothic UI" panose="020B0500000000000000" pitchFamily="50" charset="-128"/>
              <a:buChar char="➡"/>
            </a:pPr>
            <a:r>
              <a:rPr lang="ja-JP" altLang="en-US" sz="1400" dirty="0">
                <a:solidFill>
                  <a:schemeClr val="accent1"/>
                </a:solidFill>
              </a:rPr>
              <a:t>政府機関がアイデンティティ・プライバシーにかかる国際会議の場を設定することで標準化・相互運用性の確保が期待される</a:t>
            </a:r>
            <a:endParaRPr lang="en-US" altLang="ja-JP" sz="1400" dirty="0">
              <a:solidFill>
                <a:schemeClr val="accent1"/>
              </a:solidFill>
            </a:endParaRPr>
          </a:p>
          <a:p>
            <a:pPr marL="742950" lvl="1" indent="-285750">
              <a:spcBef>
                <a:spcPts val="600"/>
              </a:spcBef>
              <a:buFont typeface="Yu Gothic UI" panose="020B0500000000000000" pitchFamily="50" charset="-128"/>
              <a:buChar char="➡"/>
            </a:pPr>
            <a:r>
              <a:rPr lang="ja-JP" altLang="en-US" sz="1400" dirty="0">
                <a:solidFill>
                  <a:schemeClr val="accent1"/>
                </a:solidFill>
              </a:rPr>
              <a:t>事業者の国際会議での発信や英語文書化にかかるインセンティブ設計が期待される</a:t>
            </a:r>
            <a:endParaRPr lang="en-US" altLang="ja-JP" sz="1400" dirty="0"/>
          </a:p>
        </p:txBody>
      </p:sp>
    </p:spTree>
    <p:extLst>
      <p:ext uri="{BB962C8B-B14F-4D97-AF65-F5344CB8AC3E}">
        <p14:creationId xmlns:p14="http://schemas.microsoft.com/office/powerpoint/2010/main" val="25206725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FB66EFE3-FFB8-67CF-2FD6-90D0E03B3F24}"/>
              </a:ext>
            </a:extLst>
          </p:cNvPr>
          <p:cNvGraphicFramePr>
            <a:graphicFrameLocks noChangeAspect="1"/>
          </p:cNvGraphicFramePr>
          <p:nvPr>
            <p:custDataLst>
              <p:tags r:id="rId1"/>
            </p:custDataLst>
            <p:extLst>
              <p:ext uri="{D42A27DB-BD31-4B8C-83A1-F6EECF244321}">
                <p14:modId xmlns:p14="http://schemas.microsoft.com/office/powerpoint/2010/main" val="16362941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2" imgH="623" progId="TCLayout.ActiveDocument.1">
                  <p:embed/>
                </p:oleObj>
              </mc:Choice>
              <mc:Fallback>
                <p:oleObj name="think-cell スライド" r:id="rId3" imgW="622" imgH="623" progId="TCLayout.ActiveDocument.1">
                  <p:embed/>
                  <p:pic>
                    <p:nvPicPr>
                      <p:cNvPr id="8" name="think-cell data - do not delete" hidden="1">
                        <a:extLst>
                          <a:ext uri="{FF2B5EF4-FFF2-40B4-BE49-F238E27FC236}">
                            <a16:creationId xmlns:a16="http://schemas.microsoft.com/office/drawing/2014/main" id="{FB66EFE3-FFB8-67CF-2FD6-90D0E03B3F2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F9003AF3-CCAD-AAD8-BC85-BFF6B8F0ABDB}"/>
              </a:ext>
            </a:extLst>
          </p:cNvPr>
          <p:cNvSpPr>
            <a:spLocks noGrp="1"/>
          </p:cNvSpPr>
          <p:nvPr>
            <p:ph type="title"/>
          </p:nvPr>
        </p:nvSpPr>
        <p:spPr>
          <a:xfrm>
            <a:off x="273049" y="384919"/>
            <a:ext cx="8571405" cy="307777"/>
          </a:xfrm>
        </p:spPr>
        <p:txBody>
          <a:bodyPr vert="horz"/>
          <a:lstStyle/>
          <a:p>
            <a:r>
              <a:rPr kumimoji="1" lang="en-US" altLang="ja-JP" dirty="0"/>
              <a:t>6.5.</a:t>
            </a:r>
            <a:r>
              <a:rPr lang="ja-JP" altLang="en-US" dirty="0"/>
              <a:t>ガバナンス・ビジネス普及に向けた取組</a:t>
            </a:r>
            <a:r>
              <a:rPr kumimoji="1" lang="ja-JP" altLang="en-US" dirty="0"/>
              <a:t>考察</a:t>
            </a:r>
            <a:r>
              <a:rPr kumimoji="1" lang="ja-JP" altLang="en-US" sz="1600" dirty="0"/>
              <a:t> </a:t>
            </a:r>
            <a:r>
              <a:rPr kumimoji="1" lang="en-US" altLang="ja-JP" sz="1600" dirty="0"/>
              <a:t>– </a:t>
            </a:r>
            <a:r>
              <a:rPr kumimoji="1" lang="ja-JP" altLang="en-US" sz="1600" dirty="0"/>
              <a:t>社会実装に向けて留意すべき事項</a:t>
            </a:r>
          </a:p>
        </p:txBody>
      </p:sp>
      <p:sp>
        <p:nvSpPr>
          <p:cNvPr id="4" name="テキスト プレースホルダー 2">
            <a:extLst>
              <a:ext uri="{FF2B5EF4-FFF2-40B4-BE49-F238E27FC236}">
                <a16:creationId xmlns:a16="http://schemas.microsoft.com/office/drawing/2014/main" id="{EA0966C3-C69D-B7F4-5D63-F362B45DCA64}"/>
              </a:ext>
            </a:extLst>
          </p:cNvPr>
          <p:cNvSpPr>
            <a:spLocks noGrp="1"/>
          </p:cNvSpPr>
          <p:nvPr>
            <p:ph type="body" sz="quarter" idx="10"/>
          </p:nvPr>
        </p:nvSpPr>
        <p:spPr>
          <a:xfrm>
            <a:off x="273050" y="188913"/>
            <a:ext cx="7848600" cy="161583"/>
          </a:xfrm>
        </p:spPr>
        <p:txBody>
          <a:bodyPr/>
          <a:lstStyle/>
          <a:p>
            <a:r>
              <a:rPr lang="en-US" altLang="ja-JP" sz="1050" dirty="0"/>
              <a:t>6.</a:t>
            </a:r>
            <a:r>
              <a:rPr lang="ja-JP" altLang="en-US" dirty="0"/>
              <a:t> 実証事業</a:t>
            </a:r>
            <a:r>
              <a:rPr lang="en-US" altLang="ja-JP" dirty="0"/>
              <a:t>‐</a:t>
            </a:r>
            <a:r>
              <a:rPr lang="ja-JP" altLang="en-US" dirty="0"/>
              <a:t>ガバナンス・ビジネス普及に向けた取組</a:t>
            </a:r>
            <a:endParaRPr lang="ja-JP" altLang="en-US" sz="1050" dirty="0"/>
          </a:p>
        </p:txBody>
      </p:sp>
      <p:sp>
        <p:nvSpPr>
          <p:cNvPr id="5" name="正方形/長方形 4">
            <a:extLst>
              <a:ext uri="{FF2B5EF4-FFF2-40B4-BE49-F238E27FC236}">
                <a16:creationId xmlns:a16="http://schemas.microsoft.com/office/drawing/2014/main" id="{F6738876-80B8-28F3-355E-BE39602399E6}"/>
              </a:ext>
            </a:extLst>
          </p:cNvPr>
          <p:cNvSpPr/>
          <p:nvPr/>
        </p:nvSpPr>
        <p:spPr>
          <a:xfrm>
            <a:off x="2078556" y="1338508"/>
            <a:ext cx="2099306" cy="1600547"/>
          </a:xfrm>
          <a:prstGeom prst="rect">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marL="177800" indent="-177800">
              <a:buFont typeface="Arial" panose="020B0604020202020204" pitchFamily="34" charset="0"/>
              <a:buChar char="•"/>
            </a:pPr>
            <a:r>
              <a:rPr kumimoji="1" lang="ja-JP" altLang="en-US" sz="1400" dirty="0"/>
              <a:t>民法の契約法</a:t>
            </a:r>
            <a:endParaRPr kumimoji="1" lang="en-US" altLang="ja-JP" sz="1400" dirty="0"/>
          </a:p>
          <a:p>
            <a:pPr marL="177800" indent="-177800">
              <a:buFont typeface="Arial" panose="020B0604020202020204" pitchFamily="34" charset="0"/>
              <a:buChar char="•"/>
            </a:pPr>
            <a:r>
              <a:rPr kumimoji="1" lang="ja-JP" altLang="en-US" sz="1400" dirty="0"/>
              <a:t>電子署名法</a:t>
            </a:r>
            <a:br>
              <a:rPr kumimoji="1" lang="en-US" altLang="ja-JP" sz="1400" dirty="0"/>
            </a:br>
            <a:r>
              <a:rPr kumimoji="1" lang="ja-JP" altLang="en-US" sz="1400" dirty="0"/>
              <a:t>（</a:t>
            </a:r>
            <a:r>
              <a:rPr kumimoji="1" lang="en-US" altLang="ja-JP" sz="1400" dirty="0"/>
              <a:t>e</a:t>
            </a:r>
            <a:r>
              <a:rPr kumimoji="1" lang="ja-JP" altLang="en-US" sz="1400" dirty="0"/>
              <a:t>シール等）</a:t>
            </a:r>
            <a:endParaRPr kumimoji="1" lang="en-US" altLang="ja-JP" sz="1400" dirty="0"/>
          </a:p>
          <a:p>
            <a:pPr marL="177800" indent="-177800">
              <a:buFont typeface="Arial" panose="020B0604020202020204" pitchFamily="34" charset="0"/>
              <a:buChar char="•"/>
            </a:pPr>
            <a:r>
              <a:rPr lang="ja-JP" altLang="en-US" sz="1400" dirty="0"/>
              <a:t>個人情報保護法</a:t>
            </a:r>
            <a:br>
              <a:rPr lang="en-US" altLang="ja-JP" sz="1400" dirty="0"/>
            </a:br>
            <a:r>
              <a:rPr lang="ja-JP" altLang="en-US" sz="1400" dirty="0"/>
              <a:t>（</a:t>
            </a:r>
            <a:r>
              <a:rPr lang="en-US" altLang="ja-JP" sz="1400" dirty="0"/>
              <a:t>GDPR</a:t>
            </a:r>
            <a:r>
              <a:rPr lang="ja-JP" altLang="en-US" sz="1400" dirty="0"/>
              <a:t>等）</a:t>
            </a:r>
            <a:endParaRPr lang="en-US" altLang="ja-JP" sz="1400" dirty="0"/>
          </a:p>
          <a:p>
            <a:pPr marL="177800" indent="-177800">
              <a:buFont typeface="Arial" panose="020B0604020202020204" pitchFamily="34" charset="0"/>
              <a:buChar char="•"/>
            </a:pPr>
            <a:r>
              <a:rPr lang="ja-JP" altLang="en-US" sz="1400" dirty="0"/>
              <a:t>ほか海外規制 等</a:t>
            </a:r>
            <a:endParaRPr lang="en-US" altLang="ja-JP" sz="1400" dirty="0"/>
          </a:p>
        </p:txBody>
      </p:sp>
      <p:sp>
        <p:nvSpPr>
          <p:cNvPr id="3" name="正方形/長方形 2">
            <a:extLst>
              <a:ext uri="{FF2B5EF4-FFF2-40B4-BE49-F238E27FC236}">
                <a16:creationId xmlns:a16="http://schemas.microsoft.com/office/drawing/2014/main" id="{A8101422-4585-63E9-564B-2BA8C0E36E4F}"/>
              </a:ext>
            </a:extLst>
          </p:cNvPr>
          <p:cNvSpPr/>
          <p:nvPr/>
        </p:nvSpPr>
        <p:spPr>
          <a:xfrm>
            <a:off x="780393" y="1338508"/>
            <a:ext cx="1233054" cy="1600547"/>
          </a:xfrm>
          <a:prstGeom prst="rect">
            <a:avLst/>
          </a:prstGeom>
          <a:solidFill>
            <a:schemeClr val="accent5">
              <a:lumMod val="20000"/>
              <a:lumOff val="80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sz="1400" dirty="0"/>
              <a:t>基本法</a:t>
            </a:r>
          </a:p>
        </p:txBody>
      </p:sp>
      <p:sp>
        <p:nvSpPr>
          <p:cNvPr id="6" name="正方形/長方形 5">
            <a:extLst>
              <a:ext uri="{FF2B5EF4-FFF2-40B4-BE49-F238E27FC236}">
                <a16:creationId xmlns:a16="http://schemas.microsoft.com/office/drawing/2014/main" id="{12F0BE5F-49F4-D09D-D98F-9CE8B92DAF2A}"/>
              </a:ext>
            </a:extLst>
          </p:cNvPr>
          <p:cNvSpPr/>
          <p:nvPr/>
        </p:nvSpPr>
        <p:spPr>
          <a:xfrm>
            <a:off x="780393" y="2985473"/>
            <a:ext cx="1233054" cy="1321969"/>
          </a:xfrm>
          <a:prstGeom prst="rect">
            <a:avLst/>
          </a:prstGeom>
          <a:solidFill>
            <a:schemeClr val="accent5">
              <a:lumMod val="20000"/>
              <a:lumOff val="80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sz="1400" dirty="0"/>
              <a:t>業界ルール</a:t>
            </a:r>
            <a:endParaRPr lang="en-US" altLang="ja-JP" sz="1400" dirty="0"/>
          </a:p>
        </p:txBody>
      </p:sp>
      <p:sp>
        <p:nvSpPr>
          <p:cNvPr id="7" name="正方形/長方形 6">
            <a:extLst>
              <a:ext uri="{FF2B5EF4-FFF2-40B4-BE49-F238E27FC236}">
                <a16:creationId xmlns:a16="http://schemas.microsoft.com/office/drawing/2014/main" id="{C33DF009-2E68-F0B9-5277-318A48082946}"/>
              </a:ext>
            </a:extLst>
          </p:cNvPr>
          <p:cNvSpPr/>
          <p:nvPr/>
        </p:nvSpPr>
        <p:spPr>
          <a:xfrm>
            <a:off x="780392" y="4353860"/>
            <a:ext cx="1233054" cy="1443033"/>
          </a:xfrm>
          <a:prstGeom prst="rect">
            <a:avLst/>
          </a:prstGeom>
          <a:solidFill>
            <a:schemeClr val="accent5">
              <a:lumMod val="20000"/>
              <a:lumOff val="80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sz="1400" dirty="0"/>
              <a:t>規格・標準</a:t>
            </a:r>
            <a:endParaRPr kumimoji="1" lang="en-US" altLang="ja-JP" sz="1400" dirty="0"/>
          </a:p>
          <a:p>
            <a:pPr algn="ctr"/>
            <a:r>
              <a:rPr lang="ja-JP" altLang="en-US" sz="1400" dirty="0"/>
              <a:t>（フレームワーク等）</a:t>
            </a:r>
            <a:endParaRPr kumimoji="1" lang="ja-JP" altLang="en-US" sz="1400" dirty="0"/>
          </a:p>
        </p:txBody>
      </p:sp>
      <p:sp>
        <p:nvSpPr>
          <p:cNvPr id="9" name="正方形/長方形 8">
            <a:extLst>
              <a:ext uri="{FF2B5EF4-FFF2-40B4-BE49-F238E27FC236}">
                <a16:creationId xmlns:a16="http://schemas.microsoft.com/office/drawing/2014/main" id="{CDFF84D9-6643-CC7C-2265-BE3C2A4BB90A}"/>
              </a:ext>
            </a:extLst>
          </p:cNvPr>
          <p:cNvSpPr/>
          <p:nvPr/>
        </p:nvSpPr>
        <p:spPr>
          <a:xfrm>
            <a:off x="780392" y="5836372"/>
            <a:ext cx="1233055" cy="759412"/>
          </a:xfrm>
          <a:prstGeom prst="rect">
            <a:avLst/>
          </a:prstGeom>
          <a:solidFill>
            <a:schemeClr val="accent5">
              <a:lumMod val="20000"/>
              <a:lumOff val="80000"/>
            </a:schemeClr>
          </a:solidFill>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400" dirty="0"/>
              <a:t>規定</a:t>
            </a:r>
            <a:endParaRPr lang="en-US" altLang="ja-JP" sz="1400" dirty="0"/>
          </a:p>
          <a:p>
            <a:pPr algn="ctr"/>
            <a:r>
              <a:rPr kumimoji="1" lang="ja-JP" altLang="en-US" sz="1400" dirty="0"/>
              <a:t>（組織・業務）</a:t>
            </a:r>
          </a:p>
        </p:txBody>
      </p:sp>
      <p:sp>
        <p:nvSpPr>
          <p:cNvPr id="21" name="正方形/長方形 20">
            <a:extLst>
              <a:ext uri="{FF2B5EF4-FFF2-40B4-BE49-F238E27FC236}">
                <a16:creationId xmlns:a16="http://schemas.microsoft.com/office/drawing/2014/main" id="{1E361E49-025F-E977-3AC4-9F21AC34A3CF}"/>
              </a:ext>
            </a:extLst>
          </p:cNvPr>
          <p:cNvSpPr/>
          <p:nvPr/>
        </p:nvSpPr>
        <p:spPr>
          <a:xfrm>
            <a:off x="2078556" y="2985473"/>
            <a:ext cx="2099306" cy="1321969"/>
          </a:xfrm>
          <a:prstGeom prst="rect">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rtlCol="0" anchor="ctr"/>
          <a:lstStyle/>
          <a:p>
            <a:pPr marL="177800" indent="-177800">
              <a:buFont typeface="Arial" panose="020B0604020202020204" pitchFamily="34" charset="0"/>
              <a:buChar char="•"/>
            </a:pPr>
            <a:r>
              <a:rPr lang="ja-JP" altLang="en-US" sz="1400" dirty="0"/>
              <a:t>身元確認・デジタルアイデンティティにかかる規制</a:t>
            </a:r>
            <a:endParaRPr lang="en-US" altLang="ja-JP" sz="1400" dirty="0"/>
          </a:p>
          <a:p>
            <a:pPr marL="177800" indent="-177800">
              <a:buFont typeface="Arial" panose="020B0604020202020204" pitchFamily="34" charset="0"/>
              <a:buChar char="•"/>
            </a:pPr>
            <a:r>
              <a:rPr lang="ja-JP" altLang="en-US" sz="1400" dirty="0"/>
              <a:t>行政手続きに係る規制</a:t>
            </a:r>
            <a:endParaRPr lang="en-US" altLang="ja-JP" sz="1400" dirty="0"/>
          </a:p>
          <a:p>
            <a:pPr marL="177800" indent="-177800">
              <a:buFont typeface="Arial" panose="020B0604020202020204" pitchFamily="34" charset="0"/>
              <a:buChar char="•"/>
            </a:pPr>
            <a:r>
              <a:rPr lang="ja-JP" altLang="en-US" sz="1400" dirty="0"/>
              <a:t>金融規制</a:t>
            </a:r>
            <a:endParaRPr lang="en-US" altLang="ja-JP" sz="1400" dirty="0"/>
          </a:p>
          <a:p>
            <a:pPr marL="177800" indent="-177800">
              <a:buFont typeface="Arial" panose="020B0604020202020204" pitchFamily="34" charset="0"/>
              <a:buChar char="•"/>
            </a:pPr>
            <a:r>
              <a:rPr lang="ja-JP" altLang="en-US" sz="1400" dirty="0"/>
              <a:t>医療・ヘルスケア規制</a:t>
            </a:r>
            <a:endParaRPr lang="en-US" altLang="ja-JP" sz="1400" dirty="0"/>
          </a:p>
          <a:p>
            <a:pPr marL="177800" indent="-177800">
              <a:buFont typeface="Arial" panose="020B0604020202020204" pitchFamily="34" charset="0"/>
              <a:buChar char="•"/>
            </a:pPr>
            <a:r>
              <a:rPr kumimoji="1" lang="ja-JP" altLang="en-US" sz="1400" dirty="0"/>
              <a:t>サプライチェーン規制 </a:t>
            </a:r>
            <a:r>
              <a:rPr lang="ja-JP" altLang="en-US" sz="1400" dirty="0"/>
              <a:t>等</a:t>
            </a:r>
            <a:endParaRPr kumimoji="1" lang="en-US" altLang="ja-JP" sz="1400" dirty="0"/>
          </a:p>
        </p:txBody>
      </p:sp>
      <p:sp>
        <p:nvSpPr>
          <p:cNvPr id="22" name="正方形/長方形 21">
            <a:extLst>
              <a:ext uri="{FF2B5EF4-FFF2-40B4-BE49-F238E27FC236}">
                <a16:creationId xmlns:a16="http://schemas.microsoft.com/office/drawing/2014/main" id="{816F502C-60B1-4A77-B575-B81EDB22BE45}"/>
              </a:ext>
            </a:extLst>
          </p:cNvPr>
          <p:cNvSpPr/>
          <p:nvPr/>
        </p:nvSpPr>
        <p:spPr>
          <a:xfrm>
            <a:off x="2078556" y="4353860"/>
            <a:ext cx="2099306" cy="1443030"/>
          </a:xfrm>
          <a:prstGeom prst="rect">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marL="177800" indent="-177800">
              <a:buFont typeface="Arial" panose="020B0604020202020204" pitchFamily="34" charset="0"/>
              <a:buChar char="•"/>
            </a:pPr>
            <a:r>
              <a:rPr lang="en-US" altLang="ja-JP" sz="1400" dirty="0"/>
              <a:t>ISO</a:t>
            </a:r>
          </a:p>
          <a:p>
            <a:pPr marL="177800" indent="-177800">
              <a:buFont typeface="Arial" panose="020B0604020202020204" pitchFamily="34" charset="0"/>
              <a:buChar char="•"/>
            </a:pPr>
            <a:r>
              <a:rPr lang="en-US" altLang="ja-JP" sz="1400" dirty="0"/>
              <a:t>ETSI</a:t>
            </a:r>
          </a:p>
          <a:p>
            <a:pPr marL="177800" indent="-177800">
              <a:buFont typeface="Arial" panose="020B0604020202020204" pitchFamily="34" charset="0"/>
              <a:buChar char="•"/>
            </a:pPr>
            <a:r>
              <a:rPr lang="en-US" altLang="ja-JP" sz="1400" dirty="0"/>
              <a:t>W3C</a:t>
            </a:r>
          </a:p>
          <a:p>
            <a:pPr marL="177800" indent="-177800">
              <a:buFont typeface="Arial" panose="020B0604020202020204" pitchFamily="34" charset="0"/>
              <a:buChar char="•"/>
            </a:pPr>
            <a:r>
              <a:rPr lang="en-US" altLang="ja-JP" sz="1400" dirty="0"/>
              <a:t>NIST</a:t>
            </a:r>
            <a:r>
              <a:rPr lang="ja-JP" altLang="en-US" sz="1400" dirty="0"/>
              <a:t> 等</a:t>
            </a:r>
            <a:endParaRPr lang="en-US" altLang="ja-JP" sz="1400" dirty="0"/>
          </a:p>
        </p:txBody>
      </p:sp>
      <p:sp>
        <p:nvSpPr>
          <p:cNvPr id="26" name="正方形/長方形 25">
            <a:extLst>
              <a:ext uri="{FF2B5EF4-FFF2-40B4-BE49-F238E27FC236}">
                <a16:creationId xmlns:a16="http://schemas.microsoft.com/office/drawing/2014/main" id="{4729BD23-235B-0027-0BC7-A050217D0B5C}"/>
              </a:ext>
            </a:extLst>
          </p:cNvPr>
          <p:cNvSpPr/>
          <p:nvPr/>
        </p:nvSpPr>
        <p:spPr>
          <a:xfrm>
            <a:off x="2078556" y="5834971"/>
            <a:ext cx="2099306" cy="759412"/>
          </a:xfrm>
          <a:prstGeom prst="rect">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marL="177800" indent="-177800">
              <a:buFont typeface="Arial" panose="020B0604020202020204" pitchFamily="34" charset="0"/>
              <a:buChar char="•"/>
            </a:pPr>
            <a:r>
              <a:rPr lang="ja-JP" altLang="en-US" sz="1400" dirty="0"/>
              <a:t>雇用規定</a:t>
            </a:r>
            <a:endParaRPr lang="en-US" altLang="ja-JP" sz="1400" dirty="0"/>
          </a:p>
          <a:p>
            <a:pPr marL="177800" indent="-177800">
              <a:buFont typeface="Arial" panose="020B0604020202020204" pitchFamily="34" charset="0"/>
              <a:buChar char="•"/>
            </a:pPr>
            <a:r>
              <a:rPr lang="ja-JP" altLang="en-US" sz="1400" dirty="0"/>
              <a:t>業務ルール 等</a:t>
            </a:r>
          </a:p>
        </p:txBody>
      </p:sp>
      <p:sp>
        <p:nvSpPr>
          <p:cNvPr id="10" name="正方形/長方形 9">
            <a:extLst>
              <a:ext uri="{FF2B5EF4-FFF2-40B4-BE49-F238E27FC236}">
                <a16:creationId xmlns:a16="http://schemas.microsoft.com/office/drawing/2014/main" id="{257B162C-9FF7-AE58-CB30-C7BB5637D0CD}"/>
              </a:ext>
            </a:extLst>
          </p:cNvPr>
          <p:cNvSpPr/>
          <p:nvPr/>
        </p:nvSpPr>
        <p:spPr>
          <a:xfrm>
            <a:off x="4242970" y="1338508"/>
            <a:ext cx="5389979" cy="1600547"/>
          </a:xfrm>
          <a:prstGeom prst="rect">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rtlCol="0" anchor="ctr"/>
          <a:lstStyle/>
          <a:p>
            <a:pPr marL="177800" indent="-177800">
              <a:buFont typeface="Arial" panose="020B0604020202020204" pitchFamily="34" charset="0"/>
              <a:buChar char="•"/>
            </a:pPr>
            <a:r>
              <a:rPr lang="ja-JP" altLang="en-US" sz="1400" dirty="0">
                <a:solidFill>
                  <a:schemeClr val="accent1"/>
                </a:solidFill>
              </a:rPr>
              <a:t>トラストフレームワーク等を活用することで責任分界点・補償の範囲等を明確にすること</a:t>
            </a:r>
            <a:r>
              <a:rPr lang="ja-JP" altLang="en-US" sz="1400" dirty="0"/>
              <a:t>、契約と一体となっていて当事者間において</a:t>
            </a:r>
            <a:r>
              <a:rPr lang="ja-JP" altLang="en-US" sz="1400" dirty="0">
                <a:solidFill>
                  <a:schemeClr val="accent1"/>
                </a:solidFill>
              </a:rPr>
              <a:t>複雑な契約にならないような工夫</a:t>
            </a:r>
            <a:r>
              <a:rPr lang="ja-JP" altLang="en-US" sz="1400" dirty="0"/>
              <a:t>がされていること</a:t>
            </a:r>
            <a:endParaRPr lang="en-US" altLang="ja-JP" sz="1400" dirty="0"/>
          </a:p>
          <a:p>
            <a:pPr marL="177800" indent="-177800">
              <a:buFont typeface="Arial" panose="020B0604020202020204" pitchFamily="34" charset="0"/>
              <a:buChar char="•"/>
            </a:pPr>
            <a:r>
              <a:rPr lang="ja-JP" altLang="en-US" sz="1400" dirty="0">
                <a:solidFill>
                  <a:schemeClr val="accent1"/>
                </a:solidFill>
              </a:rPr>
              <a:t>発行者・利用者の署名・同意を法的根拠があるように実装</a:t>
            </a:r>
            <a:r>
              <a:rPr lang="ja-JP" altLang="en-US" sz="1400" dirty="0"/>
              <a:t>すること</a:t>
            </a:r>
            <a:endParaRPr lang="en-US" altLang="ja-JP" sz="1400" dirty="0"/>
          </a:p>
          <a:p>
            <a:pPr marL="177800" indent="-177800">
              <a:buFont typeface="Arial" panose="020B0604020202020204" pitchFamily="34" charset="0"/>
              <a:buChar char="•"/>
            </a:pPr>
            <a:r>
              <a:rPr kumimoji="1" lang="ja-JP" altLang="en-US" sz="1400" dirty="0"/>
              <a:t>海外から</a:t>
            </a:r>
            <a:r>
              <a:rPr kumimoji="1" lang="en-US" altLang="ja-JP" sz="1400" dirty="0"/>
              <a:t>/</a:t>
            </a:r>
            <a:r>
              <a:rPr kumimoji="1" lang="ja-JP" altLang="en-US" sz="1400" dirty="0"/>
              <a:t>へのデータ移転について</a:t>
            </a:r>
            <a:r>
              <a:rPr kumimoji="1" lang="ja-JP" altLang="en-US" sz="1400" dirty="0">
                <a:solidFill>
                  <a:schemeClr val="accent1"/>
                </a:solidFill>
              </a:rPr>
              <a:t>十分なプライバシーの対策</a:t>
            </a:r>
            <a:r>
              <a:rPr kumimoji="1" lang="ja-JP" altLang="en-US" sz="1400" dirty="0"/>
              <a:t>を行うこと、各国の法規制について十分な留意をすること（暗号資産等のトークン管理・個人情報保護等）</a:t>
            </a:r>
          </a:p>
        </p:txBody>
      </p:sp>
      <p:cxnSp>
        <p:nvCxnSpPr>
          <p:cNvPr id="17" name="直線コネクタ 16">
            <a:extLst>
              <a:ext uri="{FF2B5EF4-FFF2-40B4-BE49-F238E27FC236}">
                <a16:creationId xmlns:a16="http://schemas.microsoft.com/office/drawing/2014/main" id="{A9EC58A1-BE8A-5066-E320-CDDDF8E4F645}"/>
              </a:ext>
            </a:extLst>
          </p:cNvPr>
          <p:cNvCxnSpPr>
            <a:cxnSpLocks/>
          </p:cNvCxnSpPr>
          <p:nvPr/>
        </p:nvCxnSpPr>
        <p:spPr>
          <a:xfrm>
            <a:off x="4242970" y="1168108"/>
            <a:ext cx="5389980" cy="0"/>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7" name="正方形/長方形 26">
            <a:extLst>
              <a:ext uri="{FF2B5EF4-FFF2-40B4-BE49-F238E27FC236}">
                <a16:creationId xmlns:a16="http://schemas.microsoft.com/office/drawing/2014/main" id="{E4629EC4-7063-3BF6-C55F-4813041A0A7B}"/>
              </a:ext>
            </a:extLst>
          </p:cNvPr>
          <p:cNvSpPr/>
          <p:nvPr/>
        </p:nvSpPr>
        <p:spPr>
          <a:xfrm>
            <a:off x="5186849" y="1045521"/>
            <a:ext cx="3548865" cy="255717"/>
          </a:xfrm>
          <a:prstGeom prst="rect">
            <a:avLst/>
          </a:prstGeom>
          <a:solidFill>
            <a:schemeClr val="bg1"/>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400" dirty="0"/>
              <a:t>ユースケースの社会実装に向けて留意すべき事項</a:t>
            </a:r>
            <a:endParaRPr kumimoji="1" lang="ja-JP" altLang="en-US" sz="1400" dirty="0"/>
          </a:p>
        </p:txBody>
      </p:sp>
      <p:grpSp>
        <p:nvGrpSpPr>
          <p:cNvPr id="20" name="グループ化 19">
            <a:extLst>
              <a:ext uri="{FF2B5EF4-FFF2-40B4-BE49-F238E27FC236}">
                <a16:creationId xmlns:a16="http://schemas.microsoft.com/office/drawing/2014/main" id="{DC60122D-6496-52D9-0C8D-F883E628E201}"/>
              </a:ext>
            </a:extLst>
          </p:cNvPr>
          <p:cNvGrpSpPr/>
          <p:nvPr/>
        </p:nvGrpSpPr>
        <p:grpSpPr>
          <a:xfrm>
            <a:off x="273051" y="1045521"/>
            <a:ext cx="3904811" cy="255717"/>
            <a:chOff x="679642" y="908050"/>
            <a:chExt cx="5282232" cy="255717"/>
          </a:xfrm>
        </p:grpSpPr>
        <p:cxnSp>
          <p:nvCxnSpPr>
            <p:cNvPr id="18" name="直線コネクタ 17">
              <a:extLst>
                <a:ext uri="{FF2B5EF4-FFF2-40B4-BE49-F238E27FC236}">
                  <a16:creationId xmlns:a16="http://schemas.microsoft.com/office/drawing/2014/main" id="{6B024A91-0012-3B65-C4E3-BD2910A8A628}"/>
                </a:ext>
              </a:extLst>
            </p:cNvPr>
            <p:cNvCxnSpPr/>
            <p:nvPr/>
          </p:nvCxnSpPr>
          <p:spPr>
            <a:xfrm>
              <a:off x="679642" y="1030637"/>
              <a:ext cx="5282232" cy="0"/>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9" name="正方形/長方形 18">
              <a:extLst>
                <a:ext uri="{FF2B5EF4-FFF2-40B4-BE49-F238E27FC236}">
                  <a16:creationId xmlns:a16="http://schemas.microsoft.com/office/drawing/2014/main" id="{C70FC49D-E4EA-D8CD-05C8-594342416AA1}"/>
                </a:ext>
              </a:extLst>
            </p:cNvPr>
            <p:cNvSpPr/>
            <p:nvPr/>
          </p:nvSpPr>
          <p:spPr>
            <a:xfrm>
              <a:off x="2671417" y="908050"/>
              <a:ext cx="1298683" cy="255717"/>
            </a:xfrm>
            <a:prstGeom prst="rect">
              <a:avLst/>
            </a:prstGeom>
            <a:solidFill>
              <a:schemeClr val="bg1"/>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sz="1400" dirty="0"/>
                <a:t>分類</a:t>
              </a:r>
            </a:p>
          </p:txBody>
        </p:sp>
      </p:grpSp>
      <p:sp>
        <p:nvSpPr>
          <p:cNvPr id="24" name="正方形/長方形 23">
            <a:extLst>
              <a:ext uri="{FF2B5EF4-FFF2-40B4-BE49-F238E27FC236}">
                <a16:creationId xmlns:a16="http://schemas.microsoft.com/office/drawing/2014/main" id="{341C893C-F39A-49A4-BFD7-F9FC07F3CA1E}"/>
              </a:ext>
            </a:extLst>
          </p:cNvPr>
          <p:cNvSpPr/>
          <p:nvPr/>
        </p:nvSpPr>
        <p:spPr>
          <a:xfrm>
            <a:off x="4242970" y="2985473"/>
            <a:ext cx="5389979" cy="1321969"/>
          </a:xfrm>
          <a:prstGeom prst="rect">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rtlCol="0" anchor="ctr"/>
          <a:lstStyle/>
          <a:p>
            <a:pPr marL="177800" indent="-177800">
              <a:buFont typeface="Arial" panose="020B0604020202020204" pitchFamily="34" charset="0"/>
              <a:buChar char="•"/>
            </a:pPr>
            <a:r>
              <a:rPr lang="ja-JP" altLang="en-US" sz="1400" dirty="0"/>
              <a:t>個別業界のルール・慣習に沿った対応を行うこと</a:t>
            </a:r>
            <a:br>
              <a:rPr lang="en-US" altLang="ja-JP" sz="1400" dirty="0"/>
            </a:br>
            <a:r>
              <a:rPr lang="ja-JP" altLang="en-US" sz="1400" dirty="0"/>
              <a:t>（</a:t>
            </a:r>
            <a:r>
              <a:rPr lang="ja-JP" altLang="en-US" sz="1400" dirty="0">
                <a:solidFill>
                  <a:schemeClr val="accent1"/>
                </a:solidFill>
              </a:rPr>
              <a:t>発行した証明書の法的効力や、データ項目</a:t>
            </a:r>
            <a:r>
              <a:rPr lang="en-US" altLang="ja-JP" sz="1400" dirty="0">
                <a:solidFill>
                  <a:schemeClr val="accent1"/>
                </a:solidFill>
              </a:rPr>
              <a:t>/</a:t>
            </a:r>
            <a:r>
              <a:rPr lang="ja-JP" altLang="en-US" sz="1400" dirty="0">
                <a:solidFill>
                  <a:schemeClr val="accent1"/>
                </a:solidFill>
              </a:rPr>
              <a:t>流通</a:t>
            </a:r>
            <a:r>
              <a:rPr lang="en-US" altLang="ja-JP" sz="1400" dirty="0">
                <a:solidFill>
                  <a:schemeClr val="accent1"/>
                </a:solidFill>
              </a:rPr>
              <a:t>/</a:t>
            </a:r>
            <a:r>
              <a:rPr lang="ja-JP" altLang="en-US" sz="1400" dirty="0">
                <a:solidFill>
                  <a:schemeClr val="accent1"/>
                </a:solidFill>
              </a:rPr>
              <a:t>保護の要件充足性等について検討すること</a:t>
            </a:r>
            <a:r>
              <a:rPr lang="ja-JP" altLang="en-US" sz="1400" dirty="0"/>
              <a:t>）</a:t>
            </a:r>
            <a:endParaRPr lang="en-US" altLang="ja-JP" sz="1400" dirty="0"/>
          </a:p>
          <a:p>
            <a:pPr marL="177800" indent="-177800">
              <a:buFont typeface="Arial" panose="020B0604020202020204" pitchFamily="34" charset="0"/>
              <a:buChar char="•"/>
            </a:pPr>
            <a:r>
              <a:rPr kumimoji="1" lang="ja-JP" altLang="en-US" sz="1400" dirty="0">
                <a:solidFill>
                  <a:schemeClr val="accent1"/>
                </a:solidFill>
              </a:rPr>
              <a:t>既存の業界団体・規制を管轄する関係省庁との調整</a:t>
            </a:r>
            <a:r>
              <a:rPr kumimoji="1" lang="ja-JP" altLang="en-US" sz="1400" dirty="0"/>
              <a:t>を十分に検討したうえで、ステークホルダの巻き込み・コミュニティ形成を行っていくこと</a:t>
            </a:r>
            <a:br>
              <a:rPr lang="en-US" altLang="ja-JP" sz="1400" dirty="0"/>
            </a:br>
            <a:r>
              <a:rPr lang="ja-JP" altLang="en-US" sz="1400" dirty="0"/>
              <a:t>（特に複数のエコシステム・コミュニティにまたがる領域は注意すること）</a:t>
            </a:r>
            <a:endParaRPr kumimoji="1" lang="en-US" altLang="ja-JP" sz="1400" dirty="0"/>
          </a:p>
        </p:txBody>
      </p:sp>
      <p:sp>
        <p:nvSpPr>
          <p:cNvPr id="30" name="正方形/長方形 29">
            <a:extLst>
              <a:ext uri="{FF2B5EF4-FFF2-40B4-BE49-F238E27FC236}">
                <a16:creationId xmlns:a16="http://schemas.microsoft.com/office/drawing/2014/main" id="{1FD41F96-ECFA-8B26-2EE4-267B0FF404C3}"/>
              </a:ext>
            </a:extLst>
          </p:cNvPr>
          <p:cNvSpPr/>
          <p:nvPr/>
        </p:nvSpPr>
        <p:spPr>
          <a:xfrm>
            <a:off x="4242970" y="4353860"/>
            <a:ext cx="5389979" cy="1443030"/>
          </a:xfrm>
          <a:prstGeom prst="rect">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rtlCol="0" anchor="ctr"/>
          <a:lstStyle/>
          <a:p>
            <a:pPr marL="177800" indent="-177800">
              <a:buFont typeface="Arial" panose="020B0604020202020204" pitchFamily="34" charset="0"/>
              <a:buChar char="•"/>
            </a:pPr>
            <a:r>
              <a:rPr lang="ja-JP" altLang="en-US" sz="1400" dirty="0">
                <a:solidFill>
                  <a:schemeClr val="accent1"/>
                </a:solidFill>
              </a:rPr>
              <a:t>ウォレットの規格や、セキュリティやプライバシー等は既存の検討されている標準規格等に対応</a:t>
            </a:r>
            <a:r>
              <a:rPr lang="ja-JP" altLang="en-US" sz="1400" dirty="0"/>
              <a:t>すること</a:t>
            </a:r>
            <a:endParaRPr lang="en-US" altLang="ja-JP" sz="1400" dirty="0"/>
          </a:p>
          <a:p>
            <a:pPr marL="177800" indent="-177800">
              <a:buFont typeface="Arial" panose="020B0604020202020204" pitchFamily="34" charset="0"/>
              <a:buChar char="•"/>
            </a:pPr>
            <a:r>
              <a:rPr kumimoji="1" lang="ja-JP" altLang="en-US" sz="1400" dirty="0"/>
              <a:t>相互運用性を高める際は</a:t>
            </a:r>
            <a:r>
              <a:rPr kumimoji="1" lang="ja-JP" altLang="en-US" sz="1400" dirty="0">
                <a:solidFill>
                  <a:schemeClr val="accent1"/>
                </a:solidFill>
              </a:rPr>
              <a:t>海外の同様の取り組みをしているサービス・事業者の対応している国際規格を確認すること</a:t>
            </a:r>
            <a:endParaRPr kumimoji="1" lang="en-US" altLang="ja-JP" sz="1400" dirty="0">
              <a:solidFill>
                <a:schemeClr val="accent1"/>
              </a:solidFill>
            </a:endParaRPr>
          </a:p>
          <a:p>
            <a:pPr marL="177800" indent="-177800">
              <a:buFont typeface="Arial" panose="020B0604020202020204" pitchFamily="34" charset="0"/>
              <a:buChar char="•"/>
            </a:pPr>
            <a:r>
              <a:rPr lang="ja-JP" altLang="en-US" sz="1400" dirty="0"/>
              <a:t>自社・コミュニティ等で取り組んだ内容は</a:t>
            </a:r>
            <a:r>
              <a:rPr lang="ja-JP" altLang="en-US" sz="1400" dirty="0">
                <a:solidFill>
                  <a:schemeClr val="accent1"/>
                </a:solidFill>
              </a:rPr>
              <a:t>ドキュメント化（英語）・発信することで標準化の支援を行う</a:t>
            </a:r>
            <a:r>
              <a:rPr lang="ja-JP" altLang="en-US" sz="1400" dirty="0"/>
              <a:t>こと</a:t>
            </a:r>
            <a:endParaRPr kumimoji="1" lang="en-US" altLang="ja-JP" sz="1400" dirty="0"/>
          </a:p>
        </p:txBody>
      </p:sp>
      <p:sp>
        <p:nvSpPr>
          <p:cNvPr id="39" name="二等辺三角形 38">
            <a:extLst>
              <a:ext uri="{FF2B5EF4-FFF2-40B4-BE49-F238E27FC236}">
                <a16:creationId xmlns:a16="http://schemas.microsoft.com/office/drawing/2014/main" id="{A0645714-19CC-93FE-29AD-353F11EA5820}"/>
              </a:ext>
            </a:extLst>
          </p:cNvPr>
          <p:cNvSpPr/>
          <p:nvPr/>
        </p:nvSpPr>
        <p:spPr>
          <a:xfrm rot="10800000">
            <a:off x="364128" y="1619033"/>
            <a:ext cx="287338" cy="4887008"/>
          </a:xfrm>
          <a:prstGeom prst="triangle">
            <a:avLst/>
          </a:prstGeom>
          <a:gradFill flip="none" rotWithShape="1">
            <a:gsLst>
              <a:gs pos="0">
                <a:schemeClr val="accent1">
                  <a:lumMod val="20000"/>
                  <a:lumOff val="80000"/>
                </a:schemeClr>
              </a:gs>
              <a:gs pos="36000">
                <a:schemeClr val="accent1">
                  <a:lumMod val="20000"/>
                  <a:lumOff val="80000"/>
                </a:schemeClr>
              </a:gs>
              <a:gs pos="68000">
                <a:schemeClr val="accent1">
                  <a:lumMod val="40000"/>
                  <a:lumOff val="60000"/>
                </a:schemeClr>
              </a:gs>
              <a:gs pos="100000">
                <a:schemeClr val="accent1">
                  <a:lumMod val="60000"/>
                  <a:lumOff val="40000"/>
                </a:schemeClr>
              </a:gs>
            </a:gsLst>
            <a:lin ang="5400000" scaled="1"/>
            <a:tileRect/>
          </a:gradFill>
          <a:ln w="1270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endParaRPr kumimoji="1" lang="ja-JP" altLang="en-US" dirty="0"/>
          </a:p>
        </p:txBody>
      </p:sp>
      <p:sp>
        <p:nvSpPr>
          <p:cNvPr id="40" name="テキスト ボックス 39">
            <a:extLst>
              <a:ext uri="{FF2B5EF4-FFF2-40B4-BE49-F238E27FC236}">
                <a16:creationId xmlns:a16="http://schemas.microsoft.com/office/drawing/2014/main" id="{0C771B26-2786-CF4D-43B7-9E557DB177F2}"/>
              </a:ext>
            </a:extLst>
          </p:cNvPr>
          <p:cNvSpPr txBox="1"/>
          <p:nvPr/>
        </p:nvSpPr>
        <p:spPr>
          <a:xfrm>
            <a:off x="415464" y="3341334"/>
            <a:ext cx="184666" cy="1322611"/>
          </a:xfrm>
          <a:prstGeom prst="rect">
            <a:avLst/>
          </a:prstGeom>
          <a:noFill/>
        </p:spPr>
        <p:txBody>
          <a:bodyPr vert="eaVert" wrap="square" lIns="0" tIns="0" rIns="0" bIns="0" rtlCol="0">
            <a:spAutoFit/>
          </a:bodyPr>
          <a:lstStyle/>
          <a:p>
            <a:pPr algn="ctr"/>
            <a:r>
              <a:rPr kumimoji="1" lang="ja-JP" altLang="en-US" sz="1200" dirty="0">
                <a:latin typeface="+mn-ea"/>
                <a:ea typeface="+mn-ea"/>
              </a:rPr>
              <a:t>検討の優先度</a:t>
            </a:r>
          </a:p>
        </p:txBody>
      </p:sp>
      <p:sp>
        <p:nvSpPr>
          <p:cNvPr id="41" name="テキスト ボックス 40">
            <a:extLst>
              <a:ext uri="{FF2B5EF4-FFF2-40B4-BE49-F238E27FC236}">
                <a16:creationId xmlns:a16="http://schemas.microsoft.com/office/drawing/2014/main" id="{881E598F-C382-3797-31DD-C25351F464E4}"/>
              </a:ext>
            </a:extLst>
          </p:cNvPr>
          <p:cNvSpPr txBox="1"/>
          <p:nvPr/>
        </p:nvSpPr>
        <p:spPr>
          <a:xfrm>
            <a:off x="430853" y="1301238"/>
            <a:ext cx="153888" cy="184666"/>
          </a:xfrm>
          <a:prstGeom prst="rect">
            <a:avLst/>
          </a:prstGeom>
          <a:noFill/>
        </p:spPr>
        <p:txBody>
          <a:bodyPr wrap="none" lIns="0" tIns="0" rIns="0" bIns="0" rtlCol="0">
            <a:spAutoFit/>
          </a:bodyPr>
          <a:lstStyle/>
          <a:p>
            <a:r>
              <a:rPr kumimoji="1" lang="ja-JP" altLang="en-US" sz="1200" dirty="0">
                <a:latin typeface="+mn-ea"/>
                <a:ea typeface="+mn-ea"/>
              </a:rPr>
              <a:t>高</a:t>
            </a:r>
          </a:p>
        </p:txBody>
      </p:sp>
      <p:sp>
        <p:nvSpPr>
          <p:cNvPr id="42" name="テキスト ボックス 41">
            <a:extLst>
              <a:ext uri="{FF2B5EF4-FFF2-40B4-BE49-F238E27FC236}">
                <a16:creationId xmlns:a16="http://schemas.microsoft.com/office/drawing/2014/main" id="{F1697F34-8A79-8747-F48E-AF9742D5F227}"/>
              </a:ext>
            </a:extLst>
          </p:cNvPr>
          <p:cNvSpPr txBox="1"/>
          <p:nvPr/>
        </p:nvSpPr>
        <p:spPr>
          <a:xfrm>
            <a:off x="430853" y="6386246"/>
            <a:ext cx="153888" cy="184666"/>
          </a:xfrm>
          <a:prstGeom prst="rect">
            <a:avLst/>
          </a:prstGeom>
          <a:noFill/>
        </p:spPr>
        <p:txBody>
          <a:bodyPr wrap="none" lIns="0" tIns="0" rIns="0" bIns="0" rtlCol="0">
            <a:spAutoFit/>
          </a:bodyPr>
          <a:lstStyle/>
          <a:p>
            <a:r>
              <a:rPr kumimoji="1" lang="ja-JP" altLang="en-US" sz="1200" dirty="0">
                <a:latin typeface="+mn-ea"/>
                <a:ea typeface="+mn-ea"/>
              </a:rPr>
              <a:t>低</a:t>
            </a:r>
          </a:p>
        </p:txBody>
      </p:sp>
      <p:sp>
        <p:nvSpPr>
          <p:cNvPr id="43" name="正方形/長方形 42">
            <a:extLst>
              <a:ext uri="{FF2B5EF4-FFF2-40B4-BE49-F238E27FC236}">
                <a16:creationId xmlns:a16="http://schemas.microsoft.com/office/drawing/2014/main" id="{7533AA80-5AC3-174E-9854-33F20D034798}"/>
              </a:ext>
            </a:extLst>
          </p:cNvPr>
          <p:cNvSpPr/>
          <p:nvPr/>
        </p:nvSpPr>
        <p:spPr>
          <a:xfrm>
            <a:off x="4242970" y="5834970"/>
            <a:ext cx="5389979" cy="759412"/>
          </a:xfrm>
          <a:prstGeom prst="rect">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rtlCol="0" anchor="ctr"/>
          <a:lstStyle/>
          <a:p>
            <a:pPr marL="177800" indent="-177800">
              <a:buFont typeface="Arial" panose="020B0604020202020204" pitchFamily="34" charset="0"/>
              <a:buChar char="•"/>
            </a:pPr>
            <a:r>
              <a:rPr lang="ja-JP" altLang="en-US" sz="1400" dirty="0">
                <a:solidFill>
                  <a:schemeClr val="accent1"/>
                </a:solidFill>
              </a:rPr>
              <a:t>雇用関係・業務規程に留意して、法人</a:t>
            </a:r>
            <a:r>
              <a:rPr lang="en-US" altLang="ja-JP" sz="1400" dirty="0">
                <a:solidFill>
                  <a:schemeClr val="accent1"/>
                </a:solidFill>
              </a:rPr>
              <a:t>/</a:t>
            </a:r>
            <a:r>
              <a:rPr lang="ja-JP" altLang="en-US" sz="1400" dirty="0">
                <a:solidFill>
                  <a:schemeClr val="accent1"/>
                </a:solidFill>
              </a:rPr>
              <a:t>個人のデータ持ち主、データ共有の権限を決定すること</a:t>
            </a:r>
            <a:br>
              <a:rPr lang="en-US" altLang="ja-JP" sz="1400" dirty="0"/>
            </a:br>
            <a:r>
              <a:rPr lang="ja-JP" altLang="en-US" sz="1400" dirty="0"/>
              <a:t>（法人担当者と法人の権限管理</a:t>
            </a:r>
            <a:r>
              <a:rPr lang="en-US" altLang="ja-JP" sz="1400" dirty="0"/>
              <a:t>/</a:t>
            </a:r>
            <a:r>
              <a:rPr lang="ja-JP" altLang="en-US" sz="1400" dirty="0"/>
              <a:t>職員経歴の共有権限等）</a:t>
            </a:r>
            <a:endParaRPr lang="en-US" altLang="ja-JP" sz="1400" dirty="0"/>
          </a:p>
        </p:txBody>
      </p:sp>
    </p:spTree>
    <p:extLst>
      <p:ext uri="{BB962C8B-B14F-4D97-AF65-F5344CB8AC3E}">
        <p14:creationId xmlns:p14="http://schemas.microsoft.com/office/powerpoint/2010/main" val="6201017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329B75CE-84DB-5603-113F-5DB9561648F8}"/>
              </a:ext>
            </a:extLst>
          </p:cNvPr>
          <p:cNvGraphicFramePr>
            <a:graphicFrameLocks noChangeAspect="1"/>
          </p:cNvGraphicFramePr>
          <p:nvPr>
            <p:custDataLst>
              <p:tags r:id="rId1"/>
            </p:custDataLst>
            <p:extLst>
              <p:ext uri="{D42A27DB-BD31-4B8C-83A1-F6EECF244321}">
                <p14:modId xmlns:p14="http://schemas.microsoft.com/office/powerpoint/2010/main" val="23841044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2" imgH="623" progId="TCLayout.ActiveDocument.1">
                  <p:embed/>
                </p:oleObj>
              </mc:Choice>
              <mc:Fallback>
                <p:oleObj name="think-cell スライド" r:id="rId3" imgW="622" imgH="623" progId="TCLayout.ActiveDocument.1">
                  <p:embed/>
                  <p:pic>
                    <p:nvPicPr>
                      <p:cNvPr id="9" name="think-cell data - do not delete" hidden="1">
                        <a:extLst>
                          <a:ext uri="{FF2B5EF4-FFF2-40B4-BE49-F238E27FC236}">
                            <a16:creationId xmlns:a16="http://schemas.microsoft.com/office/drawing/2014/main" id="{329B75CE-84DB-5603-113F-5DB9561648F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08ABFC5F-58DF-F187-DB92-DF0BD129CAE9}"/>
              </a:ext>
            </a:extLst>
          </p:cNvPr>
          <p:cNvSpPr>
            <a:spLocks noGrp="1"/>
          </p:cNvSpPr>
          <p:nvPr>
            <p:ph type="title"/>
          </p:nvPr>
        </p:nvSpPr>
        <p:spPr/>
        <p:txBody>
          <a:bodyPr vert="horz"/>
          <a:lstStyle/>
          <a:p>
            <a:r>
              <a:rPr kumimoji="1" lang="en-US" altLang="ja-JP" dirty="0"/>
              <a:t>7.1. Trusted Web</a:t>
            </a:r>
            <a:r>
              <a:rPr kumimoji="1" lang="ja-JP" altLang="en-US" dirty="0"/>
              <a:t>に関する事業者からの課題提起（</a:t>
            </a:r>
            <a:r>
              <a:rPr kumimoji="1" lang="en-US" altLang="ja-JP" dirty="0"/>
              <a:t>1/3</a:t>
            </a:r>
            <a:r>
              <a:rPr kumimoji="1" lang="ja-JP" altLang="en-US" dirty="0"/>
              <a:t>）</a:t>
            </a:r>
          </a:p>
        </p:txBody>
      </p:sp>
      <p:sp>
        <p:nvSpPr>
          <p:cNvPr id="3" name="テキスト プレースホルダー 2">
            <a:extLst>
              <a:ext uri="{FF2B5EF4-FFF2-40B4-BE49-F238E27FC236}">
                <a16:creationId xmlns:a16="http://schemas.microsoft.com/office/drawing/2014/main" id="{17849F4D-06FE-00D1-EB01-682472BE47AE}"/>
              </a:ext>
            </a:extLst>
          </p:cNvPr>
          <p:cNvSpPr>
            <a:spLocks noGrp="1"/>
          </p:cNvSpPr>
          <p:nvPr>
            <p:ph type="body" sz="quarter" idx="10"/>
          </p:nvPr>
        </p:nvSpPr>
        <p:spPr>
          <a:xfrm>
            <a:off x="273050" y="188913"/>
            <a:ext cx="7848600" cy="161583"/>
          </a:xfrm>
        </p:spPr>
        <p:txBody>
          <a:bodyPr/>
          <a:lstStyle/>
          <a:p>
            <a:r>
              <a:rPr lang="en-US" altLang="ja-JP" dirty="0"/>
              <a:t>7.</a:t>
            </a:r>
            <a:r>
              <a:rPr lang="ja-JP" altLang="en-US" dirty="0"/>
              <a:t> </a:t>
            </a:r>
            <a:r>
              <a:rPr lang="en-US" altLang="ja-JP" dirty="0"/>
              <a:t>Trusted Web</a:t>
            </a:r>
            <a:r>
              <a:rPr lang="ja-JP" altLang="en-US" dirty="0"/>
              <a:t>に関する考察・分析</a:t>
            </a:r>
            <a:endParaRPr lang="ja-JP" altLang="en-US" sz="1050" dirty="0"/>
          </a:p>
        </p:txBody>
      </p:sp>
      <p:grpSp>
        <p:nvGrpSpPr>
          <p:cNvPr id="5" name="グループ化 4">
            <a:extLst>
              <a:ext uri="{FF2B5EF4-FFF2-40B4-BE49-F238E27FC236}">
                <a16:creationId xmlns:a16="http://schemas.microsoft.com/office/drawing/2014/main" id="{2D5D55C6-DC83-C97F-2117-B0F00302D01D}"/>
              </a:ext>
            </a:extLst>
          </p:cNvPr>
          <p:cNvGrpSpPr/>
          <p:nvPr/>
        </p:nvGrpSpPr>
        <p:grpSpPr>
          <a:xfrm>
            <a:off x="1521229" y="908050"/>
            <a:ext cx="8111720" cy="255717"/>
            <a:chOff x="679642" y="908050"/>
            <a:chExt cx="5282232" cy="255717"/>
          </a:xfrm>
        </p:grpSpPr>
        <p:cxnSp>
          <p:nvCxnSpPr>
            <p:cNvPr id="6" name="直線コネクタ 5">
              <a:extLst>
                <a:ext uri="{FF2B5EF4-FFF2-40B4-BE49-F238E27FC236}">
                  <a16:creationId xmlns:a16="http://schemas.microsoft.com/office/drawing/2014/main" id="{506E1283-D550-7B7C-1A7A-638456373550}"/>
                </a:ext>
              </a:extLst>
            </p:cNvPr>
            <p:cNvCxnSpPr/>
            <p:nvPr/>
          </p:nvCxnSpPr>
          <p:spPr>
            <a:xfrm>
              <a:off x="679642" y="1030637"/>
              <a:ext cx="5282232" cy="0"/>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 name="正方形/長方形 6">
              <a:extLst>
                <a:ext uri="{FF2B5EF4-FFF2-40B4-BE49-F238E27FC236}">
                  <a16:creationId xmlns:a16="http://schemas.microsoft.com/office/drawing/2014/main" id="{905A76C6-D678-77FF-D4B4-9262E65B2400}"/>
                </a:ext>
              </a:extLst>
            </p:cNvPr>
            <p:cNvSpPr/>
            <p:nvPr/>
          </p:nvSpPr>
          <p:spPr>
            <a:xfrm>
              <a:off x="2496269" y="908050"/>
              <a:ext cx="1648983" cy="255717"/>
            </a:xfrm>
            <a:prstGeom prst="rect">
              <a:avLst/>
            </a:prstGeom>
            <a:solidFill>
              <a:schemeClr val="bg1"/>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400" dirty="0"/>
                <a:t>事業者からの課題・提言</a:t>
              </a:r>
              <a:endParaRPr kumimoji="1" lang="ja-JP" altLang="en-US" sz="1400" dirty="0"/>
            </a:p>
          </p:txBody>
        </p:sp>
      </p:grpSp>
      <p:sp>
        <p:nvSpPr>
          <p:cNvPr id="4" name="正方形/長方形 3">
            <a:extLst>
              <a:ext uri="{FF2B5EF4-FFF2-40B4-BE49-F238E27FC236}">
                <a16:creationId xmlns:a16="http://schemas.microsoft.com/office/drawing/2014/main" id="{94E04AB3-30FE-7359-81E4-904823D093E6}"/>
              </a:ext>
            </a:extLst>
          </p:cNvPr>
          <p:cNvSpPr/>
          <p:nvPr/>
        </p:nvSpPr>
        <p:spPr>
          <a:xfrm>
            <a:off x="273050" y="1258235"/>
            <a:ext cx="1156740" cy="1691081"/>
          </a:xfrm>
          <a:prstGeom prst="rect">
            <a:avLst/>
          </a:prstGeom>
          <a:solidFill>
            <a:schemeClr val="accent1"/>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sz="1400" dirty="0">
                <a:solidFill>
                  <a:schemeClr val="bg1"/>
                </a:solidFill>
              </a:rPr>
              <a:t>①持続可能な</a:t>
            </a:r>
            <a:endParaRPr kumimoji="1" lang="en-US" altLang="ja-JP" sz="1400" dirty="0">
              <a:solidFill>
                <a:schemeClr val="bg1"/>
              </a:solidFill>
            </a:endParaRPr>
          </a:p>
          <a:p>
            <a:pPr algn="ctr"/>
            <a:r>
              <a:rPr kumimoji="1" lang="ja-JP" altLang="en-US" sz="1400" dirty="0">
                <a:solidFill>
                  <a:schemeClr val="bg1"/>
                </a:solidFill>
              </a:rPr>
              <a:t>エコシステム</a:t>
            </a:r>
          </a:p>
        </p:txBody>
      </p:sp>
      <p:sp>
        <p:nvSpPr>
          <p:cNvPr id="11" name="正方形/長方形 10">
            <a:extLst>
              <a:ext uri="{FF2B5EF4-FFF2-40B4-BE49-F238E27FC236}">
                <a16:creationId xmlns:a16="http://schemas.microsoft.com/office/drawing/2014/main" id="{249BC292-8A53-54C6-523B-6D86B08521B9}"/>
              </a:ext>
            </a:extLst>
          </p:cNvPr>
          <p:cNvSpPr/>
          <p:nvPr/>
        </p:nvSpPr>
        <p:spPr>
          <a:xfrm>
            <a:off x="1521229" y="1258235"/>
            <a:ext cx="8111721" cy="1691081"/>
          </a:xfrm>
          <a:prstGeom prst="rect">
            <a:avLst/>
          </a:prstGeom>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rtlCol="0" anchor="ctr"/>
          <a:lstStyle/>
          <a:p>
            <a:pPr marL="177800" indent="-177800">
              <a:buFont typeface="Arial" panose="020B0604020202020204" pitchFamily="34" charset="0"/>
              <a:buChar char="•"/>
            </a:pPr>
            <a:r>
              <a:rPr lang="ja-JP" altLang="en-US" sz="1400" dirty="0"/>
              <a:t>エコシステム実現とビジネス化は鶏が先か卵が先かの問題が存在する</a:t>
            </a:r>
            <a:br>
              <a:rPr lang="en-US" altLang="ja-JP" sz="1400" dirty="0"/>
            </a:br>
            <a:r>
              <a:rPr lang="ja-JP" altLang="en-US" sz="1400" dirty="0"/>
              <a:t>（ビジネスのインセンティブとして</a:t>
            </a:r>
            <a:r>
              <a:rPr lang="ja-JP" altLang="en-US" sz="1400" dirty="0">
                <a:solidFill>
                  <a:schemeClr val="accent1"/>
                </a:solidFill>
              </a:rPr>
              <a:t>多様なステークホルダーを巻き込みながらユースケース創出できることが必要であるが</a:t>
            </a:r>
            <a:r>
              <a:rPr lang="ja-JP" altLang="en-US" sz="1400" dirty="0"/>
              <a:t>、</a:t>
            </a:r>
            <a:r>
              <a:rPr lang="ja-JP" altLang="en-US" sz="1400" dirty="0">
                <a:solidFill>
                  <a:schemeClr val="accent1"/>
                </a:solidFill>
              </a:rPr>
              <a:t>初期はビジネス利用のインセンティブが無いためステークホルダが参加せずエコシステム形成ができない</a:t>
            </a:r>
            <a:r>
              <a:rPr lang="ja-JP" altLang="en-US" sz="1400" dirty="0"/>
              <a:t>）</a:t>
            </a:r>
          </a:p>
          <a:p>
            <a:pPr marL="177800" indent="-177800">
              <a:buFont typeface="Arial" panose="020B0604020202020204" pitchFamily="34" charset="0"/>
              <a:buChar char="•"/>
            </a:pPr>
            <a:r>
              <a:rPr lang="ja-JP" altLang="en-US" sz="1400" dirty="0"/>
              <a:t>エコシステムが適切に形成・運営されていることの</a:t>
            </a:r>
            <a:r>
              <a:rPr lang="ja-JP" altLang="en-US" sz="1400" dirty="0">
                <a:solidFill>
                  <a:schemeClr val="accent1"/>
                </a:solidFill>
              </a:rPr>
              <a:t>可視化・効果測定の仕組みを構築することに課題がある　</a:t>
            </a:r>
            <a:endParaRPr lang="en-US" altLang="ja-JP" sz="1400" dirty="0">
              <a:solidFill>
                <a:schemeClr val="accent1"/>
              </a:solidFill>
            </a:endParaRPr>
          </a:p>
          <a:p>
            <a:pPr marL="177800" indent="-177800">
              <a:buFont typeface="Arial" panose="020B0604020202020204" pitchFamily="34" charset="0"/>
              <a:buChar char="•"/>
            </a:pPr>
            <a:r>
              <a:rPr lang="ja-JP" altLang="en-US" sz="1400" dirty="0"/>
              <a:t>エコシステムやそのインセンティブを構築するためには、</a:t>
            </a:r>
            <a:r>
              <a:rPr lang="ja-JP" altLang="en-US" sz="1400" dirty="0">
                <a:solidFill>
                  <a:schemeClr val="accent1"/>
                </a:solidFill>
              </a:rPr>
              <a:t>規制・ガイダンスでの発信が必要であることもあり規制当局・業界団体との議論が求められる</a:t>
            </a:r>
            <a:endParaRPr lang="en-US" altLang="ja-JP" sz="1400" dirty="0">
              <a:solidFill>
                <a:schemeClr val="accent1"/>
              </a:solidFill>
            </a:endParaRPr>
          </a:p>
        </p:txBody>
      </p:sp>
      <p:sp>
        <p:nvSpPr>
          <p:cNvPr id="13" name="正方形/長方形 12">
            <a:extLst>
              <a:ext uri="{FF2B5EF4-FFF2-40B4-BE49-F238E27FC236}">
                <a16:creationId xmlns:a16="http://schemas.microsoft.com/office/drawing/2014/main" id="{2BDA92DA-271A-D030-9B55-4177D68FB5D8}"/>
              </a:ext>
            </a:extLst>
          </p:cNvPr>
          <p:cNvSpPr/>
          <p:nvPr/>
        </p:nvSpPr>
        <p:spPr>
          <a:xfrm>
            <a:off x="273050" y="3050561"/>
            <a:ext cx="1156740" cy="1691081"/>
          </a:xfrm>
          <a:prstGeom prst="rect">
            <a:avLst/>
          </a:prstGeom>
          <a:solidFill>
            <a:schemeClr val="accent1"/>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sz="1400" dirty="0">
                <a:solidFill>
                  <a:schemeClr val="bg1"/>
                </a:solidFill>
              </a:rPr>
              <a:t>②マルチステーク</a:t>
            </a:r>
            <a:endParaRPr kumimoji="1" lang="en-US" altLang="ja-JP" sz="1400" dirty="0">
              <a:solidFill>
                <a:schemeClr val="bg1"/>
              </a:solidFill>
            </a:endParaRPr>
          </a:p>
          <a:p>
            <a:pPr algn="ctr"/>
            <a:r>
              <a:rPr kumimoji="1" lang="ja-JP" altLang="en-US" sz="1400" dirty="0">
                <a:solidFill>
                  <a:schemeClr val="bg1"/>
                </a:solidFill>
              </a:rPr>
              <a:t>ホルダによる</a:t>
            </a:r>
            <a:endParaRPr kumimoji="1" lang="en-US" altLang="ja-JP" sz="1400">
              <a:solidFill>
                <a:schemeClr val="bg1"/>
              </a:solidFill>
            </a:endParaRPr>
          </a:p>
          <a:p>
            <a:pPr algn="ctr"/>
            <a:r>
              <a:rPr kumimoji="1" lang="ja-JP" altLang="en-US" sz="1400" dirty="0">
                <a:solidFill>
                  <a:schemeClr val="bg1"/>
                </a:solidFill>
              </a:rPr>
              <a:t>ガバナンス</a:t>
            </a:r>
          </a:p>
        </p:txBody>
      </p:sp>
      <p:sp>
        <p:nvSpPr>
          <p:cNvPr id="14" name="正方形/長方形 13">
            <a:extLst>
              <a:ext uri="{FF2B5EF4-FFF2-40B4-BE49-F238E27FC236}">
                <a16:creationId xmlns:a16="http://schemas.microsoft.com/office/drawing/2014/main" id="{3C4793CD-E623-8168-C957-5AFC669F7A3F}"/>
              </a:ext>
            </a:extLst>
          </p:cNvPr>
          <p:cNvSpPr/>
          <p:nvPr/>
        </p:nvSpPr>
        <p:spPr>
          <a:xfrm>
            <a:off x="1521229" y="3050561"/>
            <a:ext cx="8111721" cy="1691081"/>
          </a:xfrm>
          <a:prstGeom prst="rect">
            <a:avLst/>
          </a:prstGeom>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rtlCol="0" anchor="ctr"/>
          <a:lstStyle/>
          <a:p>
            <a:pPr marL="177800" indent="-177800">
              <a:buFont typeface="Arial" panose="020B0604020202020204" pitchFamily="34" charset="0"/>
              <a:buChar char="•"/>
            </a:pPr>
            <a:r>
              <a:rPr lang="ja-JP" altLang="en-US" sz="1400" dirty="0"/>
              <a:t>マルチステークホルダーによる参加は可能となるが、</a:t>
            </a:r>
            <a:r>
              <a:rPr lang="ja-JP" altLang="en-US" sz="1400" dirty="0">
                <a:solidFill>
                  <a:schemeClr val="accent1"/>
                </a:solidFill>
              </a:rPr>
              <a:t>コミュニティ参加者においてすべてのステークホルダーの責任を明確にするのは難しい</a:t>
            </a:r>
            <a:endParaRPr lang="en-US" altLang="ja-JP" sz="1400" dirty="0">
              <a:solidFill>
                <a:schemeClr val="accent1"/>
              </a:solidFill>
            </a:endParaRPr>
          </a:p>
          <a:p>
            <a:pPr marL="177800" indent="-177800">
              <a:buFont typeface="Arial" panose="020B0604020202020204" pitchFamily="34" charset="0"/>
              <a:buChar char="•"/>
            </a:pPr>
            <a:r>
              <a:rPr lang="ja-JP" altLang="en-US" sz="1400" dirty="0"/>
              <a:t>ステークホルダーが増えれば増えるほど</a:t>
            </a:r>
            <a:r>
              <a:rPr lang="ja-JP" altLang="en-US" sz="1400" dirty="0">
                <a:solidFill>
                  <a:schemeClr val="accent1"/>
                </a:solidFill>
              </a:rPr>
              <a:t>ガバナンスが有効に機能しているのか判断する難易度</a:t>
            </a:r>
            <a:r>
              <a:rPr lang="ja-JP" altLang="en-US" sz="1400" dirty="0"/>
              <a:t>が高まり、タイミングも複雑になる</a:t>
            </a:r>
          </a:p>
          <a:p>
            <a:pPr marL="177800" indent="-177800">
              <a:buFont typeface="Arial" panose="020B0604020202020204" pitchFamily="34" charset="0"/>
              <a:buChar char="•"/>
            </a:pPr>
            <a:r>
              <a:rPr lang="ja-JP" altLang="en-US" sz="1400" dirty="0"/>
              <a:t>エコシステム全体において、</a:t>
            </a:r>
            <a:r>
              <a:rPr lang="ja-JP" altLang="en-US" sz="1400" dirty="0">
                <a:solidFill>
                  <a:schemeClr val="accent1"/>
                </a:solidFill>
              </a:rPr>
              <a:t>トラスト形成のために各ステークホルダーが担う責任が時系列ごとに変化していくため、抜け漏れなく全体像を指し示すことが難しい</a:t>
            </a:r>
            <a:endParaRPr lang="en-US" altLang="ja-JP" sz="1400" dirty="0">
              <a:solidFill>
                <a:schemeClr val="accent1"/>
              </a:solidFill>
            </a:endParaRPr>
          </a:p>
          <a:p>
            <a:pPr marL="177800" indent="-177800">
              <a:buFont typeface="Arial" panose="020B0604020202020204" pitchFamily="34" charset="0"/>
              <a:buChar char="•"/>
            </a:pPr>
            <a:r>
              <a:rPr lang="ja-JP" altLang="en-US" sz="1400" dirty="0">
                <a:solidFill>
                  <a:schemeClr val="accent1"/>
                </a:solidFill>
              </a:rPr>
              <a:t>海外との連携で、データの管理の仕方における思想的部分の擦り合わせ</a:t>
            </a:r>
            <a:r>
              <a:rPr lang="ja-JP" altLang="en-US" sz="1400" dirty="0"/>
              <a:t>に時間を</a:t>
            </a:r>
            <a:r>
              <a:rPr lang="ja-JP" altLang="en-US" sz="1400"/>
              <a:t>要する</a:t>
            </a:r>
            <a:r>
              <a:rPr lang="ja-JP" altLang="en-US" sz="1400" dirty="0"/>
              <a:t>　</a:t>
            </a:r>
          </a:p>
        </p:txBody>
      </p:sp>
      <p:sp>
        <p:nvSpPr>
          <p:cNvPr id="16" name="正方形/長方形 15">
            <a:extLst>
              <a:ext uri="{FF2B5EF4-FFF2-40B4-BE49-F238E27FC236}">
                <a16:creationId xmlns:a16="http://schemas.microsoft.com/office/drawing/2014/main" id="{992C1C4E-5C7A-9859-ADE6-8C77A1EFB1E1}"/>
              </a:ext>
            </a:extLst>
          </p:cNvPr>
          <p:cNvSpPr/>
          <p:nvPr/>
        </p:nvSpPr>
        <p:spPr>
          <a:xfrm>
            <a:off x="273050" y="4833543"/>
            <a:ext cx="1156740" cy="1691081"/>
          </a:xfrm>
          <a:prstGeom prst="rect">
            <a:avLst/>
          </a:prstGeom>
          <a:solidFill>
            <a:schemeClr val="accent1"/>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kumimoji="1" lang="ja-JP" altLang="en-US" sz="1400" dirty="0">
                <a:solidFill>
                  <a:schemeClr val="bg1"/>
                </a:solidFill>
              </a:rPr>
              <a:t>③オープンネスと</a:t>
            </a:r>
            <a:endParaRPr kumimoji="1" lang="en-US" altLang="ja-JP" sz="1400" dirty="0">
              <a:solidFill>
                <a:schemeClr val="bg1"/>
              </a:solidFill>
            </a:endParaRPr>
          </a:p>
          <a:p>
            <a:pPr algn="ctr"/>
            <a:r>
              <a:rPr kumimoji="1" lang="ja-JP" altLang="en-US" sz="1400" dirty="0">
                <a:solidFill>
                  <a:schemeClr val="bg1"/>
                </a:solidFill>
              </a:rPr>
              <a:t>透明性</a:t>
            </a:r>
          </a:p>
        </p:txBody>
      </p:sp>
      <p:sp>
        <p:nvSpPr>
          <p:cNvPr id="17" name="正方形/長方形 16">
            <a:extLst>
              <a:ext uri="{FF2B5EF4-FFF2-40B4-BE49-F238E27FC236}">
                <a16:creationId xmlns:a16="http://schemas.microsoft.com/office/drawing/2014/main" id="{10A4248C-6978-C209-773E-6C2295DE0DB2}"/>
              </a:ext>
            </a:extLst>
          </p:cNvPr>
          <p:cNvSpPr/>
          <p:nvPr/>
        </p:nvSpPr>
        <p:spPr>
          <a:xfrm>
            <a:off x="1521229" y="4833543"/>
            <a:ext cx="8111721" cy="1691081"/>
          </a:xfrm>
          <a:prstGeom prst="rect">
            <a:avLst/>
          </a:prstGeom>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rtlCol="0" anchor="ctr"/>
          <a:lstStyle/>
          <a:p>
            <a:pPr marL="177800" indent="-177800">
              <a:buFont typeface="Arial" panose="020B0604020202020204" pitchFamily="34" charset="0"/>
              <a:buChar char="•"/>
            </a:pPr>
            <a:r>
              <a:rPr lang="ja-JP" altLang="en-US" sz="1400" dirty="0"/>
              <a:t>ユーザー目線でトラストの検証範囲が透明性を持って実感できるかどうか検証が必要。ユースケースごとにヒアリング調査を実施し、</a:t>
            </a:r>
            <a:r>
              <a:rPr lang="en-US" altLang="ja-JP" sz="1400" dirty="0"/>
              <a:t>UI/UX</a:t>
            </a:r>
            <a:r>
              <a:rPr lang="ja-JP" altLang="en-US" sz="1400" dirty="0"/>
              <a:t>の観点からもオープンネスと透明性について検討を行う必要がある</a:t>
            </a:r>
            <a:endParaRPr lang="en-US" altLang="ja-JP" sz="1400" dirty="0"/>
          </a:p>
          <a:p>
            <a:pPr marL="177800" indent="-177800">
              <a:buFont typeface="Arial" panose="020B0604020202020204" pitchFamily="34" charset="0"/>
              <a:buChar char="•"/>
            </a:pPr>
            <a:r>
              <a:rPr lang="ja-JP" altLang="en-US" sz="1400"/>
              <a:t>プライバシーを高めるための暗号化</a:t>
            </a:r>
            <a:r>
              <a:rPr lang="ja-JP" altLang="en-US" sz="1400" dirty="0"/>
              <a:t>方法が</a:t>
            </a:r>
            <a:r>
              <a:rPr lang="ja-JP" altLang="en-US" sz="1400"/>
              <a:t>サービス上ブラックボックス化</a:t>
            </a:r>
            <a:r>
              <a:rPr lang="ja-JP" altLang="en-US" sz="1400" dirty="0"/>
              <a:t>されてしまうので、その方法のアカウンタビリティをどう</a:t>
            </a:r>
            <a:r>
              <a:rPr lang="ja-JP" altLang="en-US" sz="1400"/>
              <a:t>担保</a:t>
            </a:r>
            <a:r>
              <a:rPr lang="ja-JP" altLang="en-US" sz="1400" dirty="0"/>
              <a:t>するかが課題</a:t>
            </a:r>
            <a:r>
              <a:rPr lang="ja-JP" altLang="en-US" sz="1400"/>
              <a:t>となる</a:t>
            </a:r>
            <a:endParaRPr lang="en-US" altLang="ja-JP" sz="1400" dirty="0"/>
          </a:p>
          <a:p>
            <a:pPr marL="177800" indent="-177800">
              <a:buFont typeface="Arial" panose="020B0604020202020204" pitchFamily="34" charset="0"/>
              <a:buChar char="•"/>
            </a:pPr>
            <a:r>
              <a:rPr lang="ja-JP" altLang="en-US" sz="1400"/>
              <a:t>透明性を高めるための取組で</a:t>
            </a:r>
            <a:r>
              <a:rPr lang="ja-JP" altLang="en-US" sz="1400" dirty="0"/>
              <a:t>は</a:t>
            </a:r>
            <a:r>
              <a:rPr lang="ja-JP" altLang="en-US" sz="1400"/>
              <a:t>、</a:t>
            </a:r>
            <a:r>
              <a:rPr lang="ja-JP" altLang="en-US" sz="1400" dirty="0">
                <a:solidFill>
                  <a:schemeClr val="accent1"/>
                </a:solidFill>
              </a:rPr>
              <a:t>ステークホルダの認定・ホワイトリスト等の管理する費用等が発生し、その運用コストをどのように負担するか</a:t>
            </a:r>
            <a:r>
              <a:rPr lang="ja-JP" altLang="en-US" sz="1400"/>
              <a:t>が</a:t>
            </a:r>
            <a:r>
              <a:rPr lang="ja-JP" altLang="en-US" sz="1400" dirty="0"/>
              <a:t>課題</a:t>
            </a:r>
            <a:r>
              <a:rPr lang="ja-JP" altLang="en-US" sz="1400"/>
              <a:t>となる</a:t>
            </a:r>
            <a:endParaRPr lang="en-US" altLang="ja-JP" sz="1400" dirty="0"/>
          </a:p>
        </p:txBody>
      </p:sp>
      <p:cxnSp>
        <p:nvCxnSpPr>
          <p:cNvPr id="21" name="直線コネクタ 20">
            <a:extLst>
              <a:ext uri="{FF2B5EF4-FFF2-40B4-BE49-F238E27FC236}">
                <a16:creationId xmlns:a16="http://schemas.microsoft.com/office/drawing/2014/main" id="{5E173656-1A32-A212-7FE9-169AC4850A6A}"/>
              </a:ext>
            </a:extLst>
          </p:cNvPr>
          <p:cNvCxnSpPr/>
          <p:nvPr/>
        </p:nvCxnSpPr>
        <p:spPr>
          <a:xfrm>
            <a:off x="1521229" y="2989072"/>
            <a:ext cx="8111720" cy="0"/>
          </a:xfrm>
          <a:prstGeom prst="line">
            <a:avLst/>
          </a:prstGeom>
          <a:ln w="12700">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55B07204-1F4D-3B7F-D557-BB754F3441AA}"/>
              </a:ext>
            </a:extLst>
          </p:cNvPr>
          <p:cNvCxnSpPr/>
          <p:nvPr/>
        </p:nvCxnSpPr>
        <p:spPr>
          <a:xfrm>
            <a:off x="1521229" y="4793787"/>
            <a:ext cx="8111720" cy="0"/>
          </a:xfrm>
          <a:prstGeom prst="line">
            <a:avLst/>
          </a:prstGeom>
          <a:ln w="12700">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41636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30767E34-936A-BC08-B817-26F8F0F2FFD6}"/>
              </a:ext>
            </a:extLst>
          </p:cNvPr>
          <p:cNvGraphicFramePr>
            <a:graphicFrameLocks noChangeAspect="1"/>
          </p:cNvGraphicFramePr>
          <p:nvPr>
            <p:custDataLst>
              <p:tags r:id="rId1"/>
            </p:custDataLst>
            <p:extLst>
              <p:ext uri="{D42A27DB-BD31-4B8C-83A1-F6EECF244321}">
                <p14:modId xmlns:p14="http://schemas.microsoft.com/office/powerpoint/2010/main" val="34006081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2" imgH="623" progId="TCLayout.ActiveDocument.1">
                  <p:embed/>
                </p:oleObj>
              </mc:Choice>
              <mc:Fallback>
                <p:oleObj name="think-cell スライド" r:id="rId3" imgW="622" imgH="623" progId="TCLayout.ActiveDocument.1">
                  <p:embed/>
                  <p:pic>
                    <p:nvPicPr>
                      <p:cNvPr id="8" name="think-cell data - do not delete" hidden="1">
                        <a:extLst>
                          <a:ext uri="{FF2B5EF4-FFF2-40B4-BE49-F238E27FC236}">
                            <a16:creationId xmlns:a16="http://schemas.microsoft.com/office/drawing/2014/main" id="{30767E34-936A-BC08-B817-26F8F0F2FF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40B8B89F-2C42-B2AD-9227-6AE9D1EF8916}"/>
              </a:ext>
            </a:extLst>
          </p:cNvPr>
          <p:cNvSpPr>
            <a:spLocks noGrp="1"/>
          </p:cNvSpPr>
          <p:nvPr>
            <p:ph type="title"/>
          </p:nvPr>
        </p:nvSpPr>
        <p:spPr/>
        <p:txBody>
          <a:bodyPr vert="horz"/>
          <a:lstStyle/>
          <a:p>
            <a:r>
              <a:rPr kumimoji="1" lang="en-US" altLang="ja-JP" dirty="0"/>
              <a:t>7.1. Trusted Web</a:t>
            </a:r>
            <a:r>
              <a:rPr kumimoji="1" lang="ja-JP" altLang="en-US" dirty="0"/>
              <a:t>に関する事業者からの課題提起（</a:t>
            </a:r>
            <a:r>
              <a:rPr kumimoji="1" lang="en-US" altLang="ja-JP" dirty="0"/>
              <a:t>2/3</a:t>
            </a:r>
            <a:r>
              <a:rPr kumimoji="1" lang="ja-JP" altLang="en-US" dirty="0"/>
              <a:t>）</a:t>
            </a:r>
          </a:p>
        </p:txBody>
      </p:sp>
      <p:sp>
        <p:nvSpPr>
          <p:cNvPr id="3" name="テキスト プレースホルダー 2">
            <a:extLst>
              <a:ext uri="{FF2B5EF4-FFF2-40B4-BE49-F238E27FC236}">
                <a16:creationId xmlns:a16="http://schemas.microsoft.com/office/drawing/2014/main" id="{5E102460-AD38-0D32-300F-311AB15104EF}"/>
              </a:ext>
            </a:extLst>
          </p:cNvPr>
          <p:cNvSpPr>
            <a:spLocks noGrp="1"/>
          </p:cNvSpPr>
          <p:nvPr>
            <p:ph type="body" sz="quarter" idx="10"/>
          </p:nvPr>
        </p:nvSpPr>
        <p:spPr>
          <a:xfrm>
            <a:off x="273050" y="188913"/>
            <a:ext cx="7848600" cy="161583"/>
          </a:xfrm>
        </p:spPr>
        <p:txBody>
          <a:bodyPr/>
          <a:lstStyle/>
          <a:p>
            <a:r>
              <a:rPr lang="en-US" altLang="ja-JP" dirty="0"/>
              <a:t>7.</a:t>
            </a:r>
            <a:r>
              <a:rPr lang="ja-JP" altLang="en-US" dirty="0"/>
              <a:t> </a:t>
            </a:r>
            <a:r>
              <a:rPr lang="en-US" altLang="ja-JP" dirty="0"/>
              <a:t>Trusted Web</a:t>
            </a:r>
            <a:r>
              <a:rPr lang="ja-JP" altLang="en-US" dirty="0"/>
              <a:t>に関する考察・分析</a:t>
            </a:r>
            <a:endParaRPr lang="ja-JP" altLang="en-US" sz="1050" dirty="0"/>
          </a:p>
        </p:txBody>
      </p:sp>
      <p:cxnSp>
        <p:nvCxnSpPr>
          <p:cNvPr id="5" name="直線コネクタ 4">
            <a:extLst>
              <a:ext uri="{FF2B5EF4-FFF2-40B4-BE49-F238E27FC236}">
                <a16:creationId xmlns:a16="http://schemas.microsoft.com/office/drawing/2014/main" id="{A0CC4374-F050-738A-7324-24A7B88044FB}"/>
              </a:ext>
            </a:extLst>
          </p:cNvPr>
          <p:cNvCxnSpPr/>
          <p:nvPr/>
        </p:nvCxnSpPr>
        <p:spPr>
          <a:xfrm>
            <a:off x="1504605" y="1030637"/>
            <a:ext cx="8128346" cy="0"/>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正方形/長方形 9">
            <a:extLst>
              <a:ext uri="{FF2B5EF4-FFF2-40B4-BE49-F238E27FC236}">
                <a16:creationId xmlns:a16="http://schemas.microsoft.com/office/drawing/2014/main" id="{3CBA8561-4091-30AB-13E9-22FDC6CAA70B}"/>
              </a:ext>
            </a:extLst>
          </p:cNvPr>
          <p:cNvSpPr/>
          <p:nvPr/>
        </p:nvSpPr>
        <p:spPr>
          <a:xfrm>
            <a:off x="273049" y="1191975"/>
            <a:ext cx="1155600" cy="2360446"/>
          </a:xfrm>
          <a:prstGeom prst="rect">
            <a:avLst/>
          </a:prstGeom>
          <a:solidFill>
            <a:schemeClr val="accent1"/>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400" dirty="0">
                <a:solidFill>
                  <a:schemeClr val="bg1"/>
                </a:solidFill>
              </a:rPr>
              <a:t>④データ主体</a:t>
            </a:r>
            <a:endParaRPr lang="en-US" altLang="ja-JP" sz="1400" dirty="0">
              <a:solidFill>
                <a:schemeClr val="bg1"/>
              </a:solidFill>
            </a:endParaRPr>
          </a:p>
          <a:p>
            <a:pPr algn="ctr"/>
            <a:r>
              <a:rPr lang="ja-JP" altLang="en-US" sz="1400">
                <a:solidFill>
                  <a:schemeClr val="bg1"/>
                </a:solidFill>
              </a:rPr>
              <a:t>による</a:t>
            </a:r>
            <a:endParaRPr lang="en-US" altLang="ja-JP" sz="1400" dirty="0">
              <a:solidFill>
                <a:schemeClr val="bg1"/>
              </a:solidFill>
            </a:endParaRPr>
          </a:p>
          <a:p>
            <a:pPr algn="ctr"/>
            <a:r>
              <a:rPr lang="ja-JP" altLang="en-US" sz="1400" dirty="0">
                <a:solidFill>
                  <a:schemeClr val="bg1"/>
                </a:solidFill>
              </a:rPr>
              <a:t>コントロール</a:t>
            </a:r>
          </a:p>
        </p:txBody>
      </p:sp>
      <p:sp>
        <p:nvSpPr>
          <p:cNvPr id="11" name="正方形/長方形 10">
            <a:extLst>
              <a:ext uri="{FF2B5EF4-FFF2-40B4-BE49-F238E27FC236}">
                <a16:creationId xmlns:a16="http://schemas.microsoft.com/office/drawing/2014/main" id="{8AEE3FA8-EE7A-D3FA-8B13-AC262E24EC84}"/>
              </a:ext>
            </a:extLst>
          </p:cNvPr>
          <p:cNvSpPr/>
          <p:nvPr/>
        </p:nvSpPr>
        <p:spPr>
          <a:xfrm>
            <a:off x="1504605" y="1191975"/>
            <a:ext cx="8128346" cy="2360446"/>
          </a:xfrm>
          <a:prstGeom prst="rect">
            <a:avLst/>
          </a:prstGeom>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rtlCol="0" anchor="ctr"/>
          <a:lstStyle/>
          <a:p>
            <a:pPr marL="177800" indent="-177800">
              <a:buFont typeface="Arial" panose="020B0604020202020204" pitchFamily="34" charset="0"/>
              <a:buChar char="•"/>
            </a:pPr>
            <a:r>
              <a:rPr lang="ja-JP" altLang="en-US" sz="1400" dirty="0"/>
              <a:t>検証者によるデータの取得について、どのタイミングでユーザーからの同意を取るか議論が必要。</a:t>
            </a:r>
            <a:r>
              <a:rPr lang="ja-JP" altLang="en-US" sz="1400" dirty="0">
                <a:solidFill>
                  <a:schemeClr val="accent1"/>
                </a:solidFill>
              </a:rPr>
              <a:t>毎回ユーザーに確認すると、ユーザービリティが損なわれる可能性がある</a:t>
            </a:r>
            <a:endParaRPr lang="en-US" altLang="ja-JP" sz="1400" dirty="0">
              <a:solidFill>
                <a:schemeClr val="accent1"/>
              </a:solidFill>
            </a:endParaRPr>
          </a:p>
          <a:p>
            <a:pPr marL="177800" indent="-177800">
              <a:buFont typeface="Arial" panose="020B0604020202020204" pitchFamily="34" charset="0"/>
              <a:buChar char="•"/>
            </a:pPr>
            <a:r>
              <a:rPr lang="ja-JP" altLang="en-US" sz="1400" dirty="0"/>
              <a:t>将来的にユースケース等が広がってくると、</a:t>
            </a:r>
            <a:r>
              <a:rPr lang="ja-JP" altLang="en-US" sz="1400" dirty="0">
                <a:solidFill>
                  <a:schemeClr val="accent1"/>
                </a:solidFill>
              </a:rPr>
              <a:t>データ主体がすべてのデータをコントロールすることが難しくなるため、データ主体によるコントロールを保証する代理人のような存在をどのように定義するかが課題</a:t>
            </a:r>
            <a:r>
              <a:rPr lang="ja-JP" altLang="en-US" sz="1400" dirty="0"/>
              <a:t>となる</a:t>
            </a:r>
            <a:endParaRPr lang="en-US" altLang="ja-JP" sz="1400" dirty="0"/>
          </a:p>
          <a:p>
            <a:pPr marL="177800" indent="-177800">
              <a:buFont typeface="Arial" panose="020B0604020202020204" pitchFamily="34" charset="0"/>
              <a:buChar char="•"/>
            </a:pPr>
            <a:r>
              <a:rPr lang="ja-JP" altLang="en-US" sz="1400" dirty="0"/>
              <a:t>事業者に関係する情報は、法人格の情報と、事業者に関連する自然人の情報の</a:t>
            </a:r>
            <a:r>
              <a:rPr lang="en-US" altLang="ja-JP" sz="1400" dirty="0"/>
              <a:t>2</a:t>
            </a:r>
            <a:r>
              <a:rPr lang="ja-JP" altLang="en-US" sz="1400" dirty="0"/>
              <a:t>つが存在する、</a:t>
            </a:r>
            <a:r>
              <a:rPr lang="ja-JP" altLang="en-US" sz="1400" dirty="0">
                <a:solidFill>
                  <a:schemeClr val="accent1"/>
                </a:solidFill>
              </a:rPr>
              <a:t>各々の主体の識別と当人性の確認、およびデータ管理の観点で、法人格と自然人を機能分離しながら、業務運用上、円滑に制御と連携が可能とする仕組みの検討が必要</a:t>
            </a:r>
            <a:r>
              <a:rPr lang="ja-JP" altLang="en-US" sz="1400" dirty="0"/>
              <a:t>となる</a:t>
            </a:r>
            <a:endParaRPr lang="en-US" altLang="ja-JP" sz="1400" dirty="0"/>
          </a:p>
          <a:p>
            <a:pPr marL="177800" indent="-177800">
              <a:buFont typeface="Arial" panose="020B0604020202020204" pitchFamily="34" charset="0"/>
              <a:buChar char="•"/>
            </a:pPr>
            <a:r>
              <a:rPr lang="ja-JP" altLang="en-US" sz="1400" dirty="0"/>
              <a:t>利用者が保持する全てのデータに対して開示</a:t>
            </a:r>
            <a:r>
              <a:rPr lang="en-US" altLang="ja-JP" sz="1400" dirty="0"/>
              <a:t>/</a:t>
            </a:r>
            <a:r>
              <a:rPr lang="ja-JP" altLang="en-US" sz="1400" dirty="0"/>
              <a:t>非開示の権限を与えるべきだが、</a:t>
            </a:r>
            <a:r>
              <a:rPr lang="ja-JP" altLang="en-US" sz="1400" dirty="0">
                <a:solidFill>
                  <a:schemeClr val="accent1"/>
                </a:solidFill>
              </a:rPr>
              <a:t>最初から個人ごとに権限を与えすぎると事業者が成立しないケースが多く想定された。また、利用者自身のデータであるが組織の機密ポリシー上利用者が開示コントロールができないケースも存在した</a:t>
            </a:r>
          </a:p>
        </p:txBody>
      </p:sp>
      <p:sp>
        <p:nvSpPr>
          <p:cNvPr id="13" name="正方形/長方形 12">
            <a:extLst>
              <a:ext uri="{FF2B5EF4-FFF2-40B4-BE49-F238E27FC236}">
                <a16:creationId xmlns:a16="http://schemas.microsoft.com/office/drawing/2014/main" id="{4AB89A18-1D74-5A1E-FA40-CC02BF0423C4}"/>
              </a:ext>
            </a:extLst>
          </p:cNvPr>
          <p:cNvSpPr/>
          <p:nvPr/>
        </p:nvSpPr>
        <p:spPr>
          <a:xfrm>
            <a:off x="273049" y="3645793"/>
            <a:ext cx="1155600" cy="2022546"/>
          </a:xfrm>
          <a:prstGeom prst="rect">
            <a:avLst/>
          </a:prstGeom>
          <a:solidFill>
            <a:schemeClr val="accent1"/>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400" dirty="0">
                <a:solidFill>
                  <a:schemeClr val="bg1"/>
                </a:solidFill>
              </a:rPr>
              <a:t>⑤ユニバーサル性</a:t>
            </a:r>
          </a:p>
        </p:txBody>
      </p:sp>
      <p:sp>
        <p:nvSpPr>
          <p:cNvPr id="14" name="正方形/長方形 13">
            <a:extLst>
              <a:ext uri="{FF2B5EF4-FFF2-40B4-BE49-F238E27FC236}">
                <a16:creationId xmlns:a16="http://schemas.microsoft.com/office/drawing/2014/main" id="{76331CE9-D823-D725-4376-6F3A5F079F1F}"/>
              </a:ext>
            </a:extLst>
          </p:cNvPr>
          <p:cNvSpPr/>
          <p:nvPr/>
        </p:nvSpPr>
        <p:spPr>
          <a:xfrm>
            <a:off x="1504605" y="3645793"/>
            <a:ext cx="8128346" cy="2022546"/>
          </a:xfrm>
          <a:prstGeom prst="rect">
            <a:avLst/>
          </a:prstGeom>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rtlCol="0" anchor="ctr"/>
          <a:lstStyle/>
          <a:p>
            <a:pPr marL="177800" indent="-177800">
              <a:buFont typeface="Arial" panose="020B0604020202020204" pitchFamily="34" charset="0"/>
              <a:buChar char="•"/>
            </a:pPr>
            <a:r>
              <a:rPr lang="ja-JP" altLang="en-US" sz="1400" dirty="0">
                <a:solidFill>
                  <a:schemeClr val="accent1"/>
                </a:solidFill>
              </a:rPr>
              <a:t>資格証明実績の蓄積がない人が社会的に排除されることがないように</a:t>
            </a:r>
            <a:r>
              <a:rPr lang="ja-JP" altLang="en-US" sz="1400" dirty="0"/>
              <a:t>、その蓄積方法や活用シーンについてはユースケースごとに事業者も含めて慎重に検討する必要がある一方で、</a:t>
            </a:r>
            <a:r>
              <a:rPr lang="ja-JP" altLang="en-US" sz="1400" dirty="0">
                <a:solidFill>
                  <a:schemeClr val="accent1"/>
                </a:solidFill>
              </a:rPr>
              <a:t>悪意を持った第三者からの攻撃を想定した対策は、新規参入者へのハードルにもなりかねない</a:t>
            </a:r>
            <a:r>
              <a:rPr lang="ja-JP" altLang="en-US" sz="1400" dirty="0"/>
              <a:t>ためユースケースごとに対策のレベルを調整する必要がある</a:t>
            </a:r>
            <a:endParaRPr lang="en-US" altLang="ja-JP" sz="1400" dirty="0"/>
          </a:p>
          <a:p>
            <a:pPr marL="177800" indent="-177800">
              <a:buFont typeface="Arial" panose="020B0604020202020204" pitchFamily="34" charset="0"/>
              <a:buChar char="•"/>
            </a:pPr>
            <a:r>
              <a:rPr lang="ja-JP" altLang="en-US" sz="1400" dirty="0">
                <a:solidFill>
                  <a:schemeClr val="accent1"/>
                </a:solidFill>
              </a:rPr>
              <a:t>技術的な制約により対応しているスマホや</a:t>
            </a:r>
            <a:r>
              <a:rPr lang="en-US" altLang="ja-JP" sz="1400" dirty="0">
                <a:solidFill>
                  <a:schemeClr val="accent1"/>
                </a:solidFill>
              </a:rPr>
              <a:t>PC</a:t>
            </a:r>
            <a:r>
              <a:rPr lang="ja-JP" altLang="en-US" sz="1400" dirty="0">
                <a:solidFill>
                  <a:schemeClr val="accent1"/>
                </a:solidFill>
              </a:rPr>
              <a:t>を持っていない人は排除することになってしまう</a:t>
            </a:r>
            <a:r>
              <a:rPr lang="ja-JP" altLang="en-US" sz="1400" dirty="0"/>
              <a:t>ことは課題となる</a:t>
            </a:r>
            <a:endParaRPr lang="en-US" altLang="ja-JP" sz="1400" dirty="0"/>
          </a:p>
          <a:p>
            <a:pPr marL="177800" indent="-177800">
              <a:buFont typeface="Arial" panose="020B0604020202020204" pitchFamily="34" charset="0"/>
              <a:buChar char="•"/>
            </a:pPr>
            <a:r>
              <a:rPr lang="ja-JP" altLang="en-US" sz="1400" dirty="0"/>
              <a:t>デジタルアイデンティティウォレットの利用は新しい体験となるため、使い方を理解してもらうためには現状においてはハードルがあると感じており、それが排除につながることが危惧される</a:t>
            </a:r>
          </a:p>
          <a:p>
            <a:pPr marL="177800" indent="-177800">
              <a:buFont typeface="Arial" panose="020B0604020202020204" pitchFamily="34" charset="0"/>
              <a:buChar char="•"/>
            </a:pPr>
            <a:r>
              <a:rPr lang="ja-JP" altLang="en-US" sz="1400" dirty="0"/>
              <a:t>どんな企業も参加できる仕組みは想定していない。例えば評価機関の評定や、海外とのやり取りが発生する際には安全保障上（技術</a:t>
            </a:r>
            <a:r>
              <a:rPr lang="en-US" altLang="ja-JP" sz="1400" dirty="0"/>
              <a:t>/</a:t>
            </a:r>
            <a:r>
              <a:rPr lang="ja-JP" altLang="en-US" sz="1400" dirty="0"/>
              <a:t>人の輸出）の観点をクリアした企業とそのプロジェクトを推進するのが一般的である。そのため、参画する企業の信頼性を評価する必要が別途発生する</a:t>
            </a:r>
          </a:p>
        </p:txBody>
      </p:sp>
      <p:sp>
        <p:nvSpPr>
          <p:cNvPr id="16" name="正方形/長方形 15">
            <a:extLst>
              <a:ext uri="{FF2B5EF4-FFF2-40B4-BE49-F238E27FC236}">
                <a16:creationId xmlns:a16="http://schemas.microsoft.com/office/drawing/2014/main" id="{9676A83A-A74D-9A32-0970-0C7543C61A1D}"/>
              </a:ext>
            </a:extLst>
          </p:cNvPr>
          <p:cNvSpPr/>
          <p:nvPr/>
        </p:nvSpPr>
        <p:spPr>
          <a:xfrm>
            <a:off x="273049" y="5752407"/>
            <a:ext cx="1155600" cy="772218"/>
          </a:xfrm>
          <a:prstGeom prst="rect">
            <a:avLst/>
          </a:prstGeom>
          <a:solidFill>
            <a:schemeClr val="accent1"/>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400" dirty="0">
                <a:solidFill>
                  <a:schemeClr val="bg1"/>
                </a:solidFill>
              </a:rPr>
              <a:t>⑥ユーザ視点</a:t>
            </a:r>
          </a:p>
        </p:txBody>
      </p:sp>
      <p:sp>
        <p:nvSpPr>
          <p:cNvPr id="17" name="正方形/長方形 16">
            <a:extLst>
              <a:ext uri="{FF2B5EF4-FFF2-40B4-BE49-F238E27FC236}">
                <a16:creationId xmlns:a16="http://schemas.microsoft.com/office/drawing/2014/main" id="{F3B9C351-397D-A576-5420-48B5FB957877}"/>
              </a:ext>
            </a:extLst>
          </p:cNvPr>
          <p:cNvSpPr/>
          <p:nvPr/>
        </p:nvSpPr>
        <p:spPr>
          <a:xfrm>
            <a:off x="1504605" y="5752407"/>
            <a:ext cx="8128346" cy="772218"/>
          </a:xfrm>
          <a:prstGeom prst="rect">
            <a:avLst/>
          </a:prstGeom>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rtlCol="0" anchor="ctr"/>
          <a:lstStyle/>
          <a:p>
            <a:pPr marL="177800" indent="-177800">
              <a:buFont typeface="Arial" panose="020B0604020202020204" pitchFamily="34" charset="0"/>
              <a:buChar char="•"/>
            </a:pPr>
            <a:r>
              <a:rPr lang="en-US" altLang="ja-JP" sz="1400" dirty="0"/>
              <a:t>Wallet</a:t>
            </a:r>
            <a:r>
              <a:rPr lang="ja-JP" altLang="en-US" sz="1400" dirty="0"/>
              <a:t>という概念を知らない生活者に対して、</a:t>
            </a:r>
            <a:r>
              <a:rPr lang="ja-JP" altLang="en-US" sz="1400" dirty="0">
                <a:solidFill>
                  <a:schemeClr val="accent1"/>
                </a:solidFill>
              </a:rPr>
              <a:t>様々なアイデンティティ情報が蓄積されて、サービス利用時に連携可能であるというコンセプトを伝えることにハードル</a:t>
            </a:r>
            <a:r>
              <a:rPr lang="ja-JP" altLang="en-US" sz="1400" dirty="0"/>
              <a:t>が存在</a:t>
            </a:r>
            <a:r>
              <a:rPr lang="ja-JP" altLang="en-US" sz="1400"/>
              <a:t>する。</a:t>
            </a:r>
            <a:endParaRPr lang="en-US" altLang="ja-JP" sz="1400" dirty="0"/>
          </a:p>
          <a:p>
            <a:pPr marL="177800" indent="-177800">
              <a:buFont typeface="Arial" panose="020B0604020202020204" pitchFamily="34" charset="0"/>
              <a:buChar char="•"/>
            </a:pPr>
            <a:r>
              <a:rPr lang="ja-JP" altLang="en-US" sz="1400" dirty="0">
                <a:solidFill>
                  <a:schemeClr val="accent1"/>
                </a:solidFill>
              </a:rPr>
              <a:t>複数の発行者、複数の</a:t>
            </a:r>
            <a:r>
              <a:rPr lang="en-US" altLang="ja-JP" sz="1400" dirty="0">
                <a:solidFill>
                  <a:schemeClr val="accent1"/>
                </a:solidFill>
              </a:rPr>
              <a:t>VC</a:t>
            </a:r>
            <a:r>
              <a:rPr lang="ja-JP" altLang="en-US" sz="1400" dirty="0">
                <a:solidFill>
                  <a:schemeClr val="accent1"/>
                </a:solidFill>
              </a:rPr>
              <a:t>、複数の検証者が選択可能となった場合の</a:t>
            </a:r>
            <a:r>
              <a:rPr lang="en-US" altLang="ja-JP" sz="1400" dirty="0">
                <a:solidFill>
                  <a:schemeClr val="accent1"/>
                </a:solidFill>
              </a:rPr>
              <a:t>UX</a:t>
            </a:r>
            <a:r>
              <a:rPr lang="ja-JP" altLang="en-US" sz="1400" dirty="0">
                <a:solidFill>
                  <a:schemeClr val="accent1"/>
                </a:solidFill>
              </a:rPr>
              <a:t>の複雑さが課題</a:t>
            </a:r>
            <a:r>
              <a:rPr lang="ja-JP" altLang="en-US" sz="1400"/>
              <a:t>となる</a:t>
            </a:r>
            <a:endParaRPr lang="en-US" altLang="ja-JP" sz="1400" dirty="0"/>
          </a:p>
        </p:txBody>
      </p:sp>
      <p:cxnSp>
        <p:nvCxnSpPr>
          <p:cNvPr id="20" name="直線コネクタ 19">
            <a:extLst>
              <a:ext uri="{FF2B5EF4-FFF2-40B4-BE49-F238E27FC236}">
                <a16:creationId xmlns:a16="http://schemas.microsoft.com/office/drawing/2014/main" id="{8674783A-78DA-3A01-C2D2-9EA36AA3C5CF}"/>
              </a:ext>
            </a:extLst>
          </p:cNvPr>
          <p:cNvCxnSpPr/>
          <p:nvPr/>
        </p:nvCxnSpPr>
        <p:spPr>
          <a:xfrm>
            <a:off x="1521229" y="3598674"/>
            <a:ext cx="8111720" cy="0"/>
          </a:xfrm>
          <a:prstGeom prst="line">
            <a:avLst/>
          </a:prstGeom>
          <a:ln w="12700">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直線コネクタ 20">
            <a:extLst>
              <a:ext uri="{FF2B5EF4-FFF2-40B4-BE49-F238E27FC236}">
                <a16:creationId xmlns:a16="http://schemas.microsoft.com/office/drawing/2014/main" id="{90950B20-50E5-B5DF-CD37-96561C42EB9A}"/>
              </a:ext>
            </a:extLst>
          </p:cNvPr>
          <p:cNvCxnSpPr/>
          <p:nvPr/>
        </p:nvCxnSpPr>
        <p:spPr>
          <a:xfrm>
            <a:off x="1521229" y="5721440"/>
            <a:ext cx="8111720" cy="0"/>
          </a:xfrm>
          <a:prstGeom prst="line">
            <a:avLst/>
          </a:prstGeom>
          <a:ln w="12700">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2" name="正方形/長方形 11">
            <a:extLst>
              <a:ext uri="{FF2B5EF4-FFF2-40B4-BE49-F238E27FC236}">
                <a16:creationId xmlns:a16="http://schemas.microsoft.com/office/drawing/2014/main" id="{425A8092-8BDA-3CA5-4D7B-F24CB7D5997E}"/>
              </a:ext>
            </a:extLst>
          </p:cNvPr>
          <p:cNvSpPr/>
          <p:nvPr/>
        </p:nvSpPr>
        <p:spPr>
          <a:xfrm>
            <a:off x="4310953" y="908050"/>
            <a:ext cx="2532280" cy="255717"/>
          </a:xfrm>
          <a:prstGeom prst="rect">
            <a:avLst/>
          </a:prstGeom>
          <a:solidFill>
            <a:schemeClr val="bg1"/>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400" dirty="0"/>
              <a:t>事業者からの課題・提言</a:t>
            </a:r>
            <a:endParaRPr kumimoji="1" lang="ja-JP" altLang="en-US" sz="1400" dirty="0"/>
          </a:p>
        </p:txBody>
      </p:sp>
    </p:spTree>
    <p:extLst>
      <p:ext uri="{BB962C8B-B14F-4D97-AF65-F5344CB8AC3E}">
        <p14:creationId xmlns:p14="http://schemas.microsoft.com/office/powerpoint/2010/main" val="9257472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FEEE992A-23B4-5449-F29E-69CF6E325047}"/>
              </a:ext>
            </a:extLst>
          </p:cNvPr>
          <p:cNvGraphicFramePr>
            <a:graphicFrameLocks noChangeAspect="1"/>
          </p:cNvGraphicFramePr>
          <p:nvPr>
            <p:custDataLst>
              <p:tags r:id="rId1"/>
            </p:custDataLst>
            <p:extLst>
              <p:ext uri="{D42A27DB-BD31-4B8C-83A1-F6EECF244321}">
                <p14:modId xmlns:p14="http://schemas.microsoft.com/office/powerpoint/2010/main" val="38286795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2" imgH="623" progId="TCLayout.ActiveDocument.1">
                  <p:embed/>
                </p:oleObj>
              </mc:Choice>
              <mc:Fallback>
                <p:oleObj name="think-cell スライド" r:id="rId3" imgW="622" imgH="623" progId="TCLayout.ActiveDocument.1">
                  <p:embed/>
                  <p:pic>
                    <p:nvPicPr>
                      <p:cNvPr id="8" name="think-cell data - do not delete" hidden="1">
                        <a:extLst>
                          <a:ext uri="{FF2B5EF4-FFF2-40B4-BE49-F238E27FC236}">
                            <a16:creationId xmlns:a16="http://schemas.microsoft.com/office/drawing/2014/main" id="{FEEE992A-23B4-5449-F29E-69CF6E32504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40B8B89F-2C42-B2AD-9227-6AE9D1EF8916}"/>
              </a:ext>
            </a:extLst>
          </p:cNvPr>
          <p:cNvSpPr>
            <a:spLocks noGrp="1"/>
          </p:cNvSpPr>
          <p:nvPr>
            <p:ph type="title"/>
          </p:nvPr>
        </p:nvSpPr>
        <p:spPr/>
        <p:txBody>
          <a:bodyPr vert="horz"/>
          <a:lstStyle/>
          <a:p>
            <a:r>
              <a:rPr kumimoji="1" lang="en-US" altLang="ja-JP" dirty="0"/>
              <a:t>7.1. Trusted Web</a:t>
            </a:r>
            <a:r>
              <a:rPr kumimoji="1" lang="ja-JP" altLang="en-US" dirty="0"/>
              <a:t>に関する事業者からの課題提起（</a:t>
            </a:r>
            <a:r>
              <a:rPr kumimoji="1" lang="en-US" altLang="ja-JP" dirty="0"/>
              <a:t>3/3</a:t>
            </a:r>
            <a:r>
              <a:rPr kumimoji="1" lang="ja-JP" altLang="en-US" dirty="0"/>
              <a:t>）</a:t>
            </a:r>
          </a:p>
        </p:txBody>
      </p:sp>
      <p:sp>
        <p:nvSpPr>
          <p:cNvPr id="3" name="テキスト プレースホルダー 2">
            <a:extLst>
              <a:ext uri="{FF2B5EF4-FFF2-40B4-BE49-F238E27FC236}">
                <a16:creationId xmlns:a16="http://schemas.microsoft.com/office/drawing/2014/main" id="{5E102460-AD38-0D32-300F-311AB15104EF}"/>
              </a:ext>
            </a:extLst>
          </p:cNvPr>
          <p:cNvSpPr>
            <a:spLocks noGrp="1"/>
          </p:cNvSpPr>
          <p:nvPr>
            <p:ph type="body" sz="quarter" idx="10"/>
          </p:nvPr>
        </p:nvSpPr>
        <p:spPr>
          <a:xfrm>
            <a:off x="273050" y="188913"/>
            <a:ext cx="7848600" cy="161583"/>
          </a:xfrm>
        </p:spPr>
        <p:txBody>
          <a:bodyPr/>
          <a:lstStyle/>
          <a:p>
            <a:r>
              <a:rPr lang="en-US" altLang="ja-JP" dirty="0"/>
              <a:t>7.</a:t>
            </a:r>
            <a:r>
              <a:rPr lang="ja-JP" altLang="en-US" dirty="0"/>
              <a:t> </a:t>
            </a:r>
            <a:r>
              <a:rPr lang="en-US" altLang="ja-JP" dirty="0"/>
              <a:t>Trusted Web</a:t>
            </a:r>
            <a:r>
              <a:rPr lang="ja-JP" altLang="en-US" dirty="0"/>
              <a:t>に関する考察・分析</a:t>
            </a:r>
            <a:endParaRPr lang="ja-JP" altLang="en-US" sz="1050" dirty="0"/>
          </a:p>
        </p:txBody>
      </p:sp>
      <p:cxnSp>
        <p:nvCxnSpPr>
          <p:cNvPr id="5" name="直線コネクタ 4">
            <a:extLst>
              <a:ext uri="{FF2B5EF4-FFF2-40B4-BE49-F238E27FC236}">
                <a16:creationId xmlns:a16="http://schemas.microsoft.com/office/drawing/2014/main" id="{A0CC4374-F050-738A-7324-24A7B88044FB}"/>
              </a:ext>
            </a:extLst>
          </p:cNvPr>
          <p:cNvCxnSpPr/>
          <p:nvPr/>
        </p:nvCxnSpPr>
        <p:spPr>
          <a:xfrm>
            <a:off x="1521229" y="1030637"/>
            <a:ext cx="8111721" cy="0"/>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正方形/長方形 9">
            <a:extLst>
              <a:ext uri="{FF2B5EF4-FFF2-40B4-BE49-F238E27FC236}">
                <a16:creationId xmlns:a16="http://schemas.microsoft.com/office/drawing/2014/main" id="{3CBA8561-4091-30AB-13E9-22FDC6CAA70B}"/>
              </a:ext>
            </a:extLst>
          </p:cNvPr>
          <p:cNvSpPr/>
          <p:nvPr/>
        </p:nvSpPr>
        <p:spPr>
          <a:xfrm>
            <a:off x="273050" y="1258236"/>
            <a:ext cx="1155600" cy="998549"/>
          </a:xfrm>
          <a:prstGeom prst="rect">
            <a:avLst/>
          </a:prstGeom>
          <a:solidFill>
            <a:schemeClr val="accent1"/>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400" dirty="0">
                <a:solidFill>
                  <a:schemeClr val="bg1"/>
                </a:solidFill>
              </a:rPr>
              <a:t>⑦継続性</a:t>
            </a:r>
          </a:p>
        </p:txBody>
      </p:sp>
      <p:sp>
        <p:nvSpPr>
          <p:cNvPr id="11" name="正方形/長方形 10">
            <a:extLst>
              <a:ext uri="{FF2B5EF4-FFF2-40B4-BE49-F238E27FC236}">
                <a16:creationId xmlns:a16="http://schemas.microsoft.com/office/drawing/2014/main" id="{8AEE3FA8-EE7A-D3FA-8B13-AC262E24EC84}"/>
              </a:ext>
            </a:extLst>
          </p:cNvPr>
          <p:cNvSpPr/>
          <p:nvPr/>
        </p:nvSpPr>
        <p:spPr>
          <a:xfrm>
            <a:off x="1521229" y="1258236"/>
            <a:ext cx="8111721" cy="998549"/>
          </a:xfrm>
          <a:prstGeom prst="rect">
            <a:avLst/>
          </a:prstGeom>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rtlCol="0" anchor="ctr"/>
          <a:lstStyle/>
          <a:p>
            <a:pPr marL="177800" indent="-177800">
              <a:buFont typeface="Arial" panose="020B0604020202020204" pitchFamily="34" charset="0"/>
              <a:buChar char="•"/>
            </a:pPr>
            <a:r>
              <a:rPr lang="ja-JP" altLang="en-US" sz="1400" dirty="0">
                <a:solidFill>
                  <a:schemeClr val="accent1"/>
                </a:solidFill>
              </a:rPr>
              <a:t>既存のトラスト手段とのフェデレーションをするためにトラストチェーンが複雑になってしまうこともある</a:t>
            </a:r>
            <a:endParaRPr lang="en-US" altLang="ja-JP" sz="1400" dirty="0">
              <a:solidFill>
                <a:schemeClr val="accent1"/>
              </a:solidFill>
            </a:endParaRPr>
          </a:p>
          <a:p>
            <a:pPr marL="177800" indent="-177800">
              <a:buFont typeface="Arial" panose="020B0604020202020204" pitchFamily="34" charset="0"/>
              <a:buChar char="•"/>
            </a:pPr>
            <a:r>
              <a:rPr lang="ja-JP" altLang="en-US" sz="1400" dirty="0">
                <a:solidFill>
                  <a:schemeClr val="accent1"/>
                </a:solidFill>
              </a:rPr>
              <a:t>従来まで存在しない領域へのトラスト付与となるためコストが高価になる可能性がある</a:t>
            </a:r>
            <a:r>
              <a:rPr lang="ja-JP" altLang="en-US" sz="1400" dirty="0"/>
              <a:t>。コストを安価にしていくためには参画していくステークホルダーを増やす必要があり、その初期のステークホルダーを増やす期間にはコストに対する補助策や各ステークホルダーへのトラスト自体の啓蒙が必要である</a:t>
            </a:r>
          </a:p>
        </p:txBody>
      </p:sp>
      <p:sp>
        <p:nvSpPr>
          <p:cNvPr id="13" name="正方形/長方形 12">
            <a:extLst>
              <a:ext uri="{FF2B5EF4-FFF2-40B4-BE49-F238E27FC236}">
                <a16:creationId xmlns:a16="http://schemas.microsoft.com/office/drawing/2014/main" id="{4AB89A18-1D74-5A1E-FA40-CC02BF0423C4}"/>
              </a:ext>
            </a:extLst>
          </p:cNvPr>
          <p:cNvSpPr/>
          <p:nvPr/>
        </p:nvSpPr>
        <p:spPr>
          <a:xfrm>
            <a:off x="273050" y="2342833"/>
            <a:ext cx="1155600" cy="1260996"/>
          </a:xfrm>
          <a:prstGeom prst="rect">
            <a:avLst/>
          </a:prstGeom>
          <a:solidFill>
            <a:schemeClr val="accent1"/>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400" dirty="0">
                <a:solidFill>
                  <a:schemeClr val="bg1"/>
                </a:solidFill>
              </a:rPr>
              <a:t>⑧柔軟性</a:t>
            </a:r>
          </a:p>
        </p:txBody>
      </p:sp>
      <p:sp>
        <p:nvSpPr>
          <p:cNvPr id="14" name="正方形/長方形 13">
            <a:extLst>
              <a:ext uri="{FF2B5EF4-FFF2-40B4-BE49-F238E27FC236}">
                <a16:creationId xmlns:a16="http://schemas.microsoft.com/office/drawing/2014/main" id="{76331CE9-D823-D725-4376-6F3A5F079F1F}"/>
              </a:ext>
            </a:extLst>
          </p:cNvPr>
          <p:cNvSpPr/>
          <p:nvPr/>
        </p:nvSpPr>
        <p:spPr>
          <a:xfrm>
            <a:off x="1521229" y="2342833"/>
            <a:ext cx="8111721" cy="1260996"/>
          </a:xfrm>
          <a:prstGeom prst="rect">
            <a:avLst/>
          </a:prstGeom>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rtlCol="0" anchor="ctr"/>
          <a:lstStyle/>
          <a:p>
            <a:pPr marL="177800" indent="-177800">
              <a:buFont typeface="Arial" panose="020B0604020202020204" pitchFamily="34" charset="0"/>
              <a:buChar char="•"/>
            </a:pPr>
            <a:r>
              <a:rPr lang="ja-JP" altLang="en-US" sz="1400" dirty="0">
                <a:solidFill>
                  <a:schemeClr val="accent1"/>
                </a:solidFill>
              </a:rPr>
              <a:t>すべての構成部品を疎結合にすることは逆に効率性が失われることもあるため、どの程度の拡張性を持たせるかに課題がある</a:t>
            </a:r>
            <a:endParaRPr lang="en-US" altLang="ja-JP" sz="1400" dirty="0">
              <a:solidFill>
                <a:schemeClr val="accent1"/>
              </a:solidFill>
            </a:endParaRPr>
          </a:p>
          <a:p>
            <a:pPr marL="177800" indent="-177800">
              <a:buFont typeface="Arial" panose="020B0604020202020204" pitchFamily="34" charset="0"/>
              <a:buChar char="•"/>
            </a:pPr>
            <a:r>
              <a:rPr lang="ja-JP" altLang="en-US" sz="1400" dirty="0"/>
              <a:t>可能な限り疎結合で構成部品を検討したい一方で、</a:t>
            </a:r>
            <a:r>
              <a:rPr lang="ja-JP" altLang="en-US" sz="1400" dirty="0">
                <a:solidFill>
                  <a:schemeClr val="accent1"/>
                </a:solidFill>
              </a:rPr>
              <a:t>データの保守やリカバリーの問題を考慮すると企業側が一定程度の管理をした方がユーザービリティが高くなる領域がでてくる。両者のバランスを鑑みながら、実装の実情に則したアーキテクチャ設計の検討が必要</a:t>
            </a:r>
            <a:endParaRPr lang="en-US" altLang="ja-JP" sz="1400" dirty="0">
              <a:solidFill>
                <a:schemeClr val="accent1"/>
              </a:solidFill>
            </a:endParaRPr>
          </a:p>
        </p:txBody>
      </p:sp>
      <p:sp>
        <p:nvSpPr>
          <p:cNvPr id="16" name="正方形/長方形 15">
            <a:extLst>
              <a:ext uri="{FF2B5EF4-FFF2-40B4-BE49-F238E27FC236}">
                <a16:creationId xmlns:a16="http://schemas.microsoft.com/office/drawing/2014/main" id="{9676A83A-A74D-9A32-0970-0C7543C61A1D}"/>
              </a:ext>
            </a:extLst>
          </p:cNvPr>
          <p:cNvSpPr/>
          <p:nvPr/>
        </p:nvSpPr>
        <p:spPr>
          <a:xfrm>
            <a:off x="273050" y="3689877"/>
            <a:ext cx="1155600" cy="1596512"/>
          </a:xfrm>
          <a:prstGeom prst="rect">
            <a:avLst/>
          </a:prstGeom>
          <a:solidFill>
            <a:schemeClr val="accent1"/>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400" dirty="0">
                <a:solidFill>
                  <a:schemeClr val="bg1"/>
                </a:solidFill>
              </a:rPr>
              <a:t>⑨相互運用性</a:t>
            </a:r>
          </a:p>
        </p:txBody>
      </p:sp>
      <p:sp>
        <p:nvSpPr>
          <p:cNvPr id="17" name="正方形/長方形 16">
            <a:extLst>
              <a:ext uri="{FF2B5EF4-FFF2-40B4-BE49-F238E27FC236}">
                <a16:creationId xmlns:a16="http://schemas.microsoft.com/office/drawing/2014/main" id="{F3B9C351-397D-A576-5420-48B5FB957877}"/>
              </a:ext>
            </a:extLst>
          </p:cNvPr>
          <p:cNvSpPr/>
          <p:nvPr/>
        </p:nvSpPr>
        <p:spPr>
          <a:xfrm>
            <a:off x="1521229" y="3689877"/>
            <a:ext cx="8111721" cy="1596512"/>
          </a:xfrm>
          <a:prstGeom prst="rect">
            <a:avLst/>
          </a:prstGeom>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rtlCol="0" anchor="ctr"/>
          <a:lstStyle/>
          <a:p>
            <a:pPr marL="177800" indent="-177800">
              <a:buFont typeface="Arial" panose="020B0604020202020204" pitchFamily="34" charset="0"/>
              <a:buChar char="•"/>
            </a:pPr>
            <a:r>
              <a:rPr lang="en-US" altLang="ja-JP" sz="1400" dirty="0"/>
              <a:t>Verifiable Credentials</a:t>
            </a:r>
            <a:r>
              <a:rPr lang="ja-JP" altLang="en-US" sz="1400" dirty="0"/>
              <a:t>のデータフォーマットについて、標準化団体の中でも意見が割れており今後の相互運用性の確保については適宜状況をみながら方向性を定めていく必要がある</a:t>
            </a:r>
            <a:endParaRPr lang="en-US" altLang="ja-JP" sz="1400" dirty="0"/>
          </a:p>
          <a:p>
            <a:pPr marL="177800" indent="-177800">
              <a:buFont typeface="Arial" panose="020B0604020202020204" pitchFamily="34" charset="0"/>
              <a:buChar char="•"/>
            </a:pPr>
            <a:r>
              <a:rPr lang="ja-JP" altLang="en-US" sz="1400" dirty="0"/>
              <a:t>法制度の相互運用性には課題がある。特に</a:t>
            </a:r>
            <a:r>
              <a:rPr lang="en-US" altLang="ja-JP" sz="1400" dirty="0"/>
              <a:t>DIW</a:t>
            </a:r>
            <a:r>
              <a:rPr lang="ja-JP" altLang="en-US" sz="1400" dirty="0"/>
              <a:t>の法制度で先行している</a:t>
            </a:r>
            <a:r>
              <a:rPr lang="en-US" altLang="ja-JP" sz="1400" dirty="0"/>
              <a:t>EU</a:t>
            </a:r>
            <a:r>
              <a:rPr lang="ja-JP" altLang="en-US" sz="1400" dirty="0"/>
              <a:t>の規制に準拠するためには、個人情報保護における十分制認定のような国家間の取り組みが必要となる</a:t>
            </a:r>
            <a:r>
              <a:rPr lang="en-US" altLang="ja-JP" sz="1400" dirty="0"/>
              <a:t>.</a:t>
            </a:r>
          </a:p>
          <a:p>
            <a:pPr marL="177800" indent="-177800">
              <a:buFont typeface="Arial" panose="020B0604020202020204" pitchFamily="34" charset="0"/>
              <a:buChar char="•"/>
            </a:pPr>
            <a:r>
              <a:rPr lang="ja-JP" altLang="en-US" sz="1400" dirty="0"/>
              <a:t>法制度やガバナンスについてはまだ議論が十分にされていないのが現状であり、今後の発展が期待される</a:t>
            </a:r>
            <a:endParaRPr lang="en-US" altLang="ja-JP" sz="1400" dirty="0"/>
          </a:p>
          <a:p>
            <a:pPr marL="177800" indent="-177800">
              <a:buFont typeface="Arial" panose="020B0604020202020204" pitchFamily="34" charset="0"/>
              <a:buChar char="•"/>
            </a:pPr>
            <a:r>
              <a:rPr lang="ja-JP" altLang="en-US" sz="1400" dirty="0"/>
              <a:t>ステークホルダーごとにデータポリシーに差異があり、例えばクラウドにデータを格納する際の扱いやステップが異なる。グローバルの観点では安全保障の観点を考慮する必要が</a:t>
            </a:r>
            <a:r>
              <a:rPr lang="ja-JP" altLang="en-US" sz="1400"/>
              <a:t>ある</a:t>
            </a:r>
            <a:endParaRPr lang="ja-JP" altLang="en-US" sz="1400" dirty="0"/>
          </a:p>
        </p:txBody>
      </p:sp>
      <p:sp>
        <p:nvSpPr>
          <p:cNvPr id="20" name="正方形/長方形 19">
            <a:extLst>
              <a:ext uri="{FF2B5EF4-FFF2-40B4-BE49-F238E27FC236}">
                <a16:creationId xmlns:a16="http://schemas.microsoft.com/office/drawing/2014/main" id="{6B44E711-D841-6E1D-3C96-72648E7EE96F}"/>
              </a:ext>
            </a:extLst>
          </p:cNvPr>
          <p:cNvSpPr/>
          <p:nvPr/>
        </p:nvSpPr>
        <p:spPr>
          <a:xfrm>
            <a:off x="273050" y="5372437"/>
            <a:ext cx="1155600" cy="1152188"/>
          </a:xfrm>
          <a:prstGeom prst="rect">
            <a:avLst/>
          </a:prstGeom>
          <a:solidFill>
            <a:schemeClr val="accent1"/>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400" dirty="0">
                <a:solidFill>
                  <a:schemeClr val="bg1"/>
                </a:solidFill>
              </a:rPr>
              <a:t>⑩更改</a:t>
            </a:r>
            <a:r>
              <a:rPr lang="ja-JP" altLang="en-US" sz="1400">
                <a:solidFill>
                  <a:schemeClr val="bg1"/>
                </a:solidFill>
              </a:rPr>
              <a:t>容易性・</a:t>
            </a:r>
            <a:endParaRPr lang="en-US" altLang="ja-JP" sz="1400" dirty="0">
              <a:solidFill>
                <a:schemeClr val="bg1"/>
              </a:solidFill>
            </a:endParaRPr>
          </a:p>
          <a:p>
            <a:pPr algn="ctr"/>
            <a:r>
              <a:rPr lang="ja-JP" altLang="en-US" sz="1400" dirty="0">
                <a:solidFill>
                  <a:schemeClr val="bg1"/>
                </a:solidFill>
              </a:rPr>
              <a:t>拡張性</a:t>
            </a:r>
          </a:p>
        </p:txBody>
      </p:sp>
      <p:sp>
        <p:nvSpPr>
          <p:cNvPr id="21" name="正方形/長方形 20">
            <a:extLst>
              <a:ext uri="{FF2B5EF4-FFF2-40B4-BE49-F238E27FC236}">
                <a16:creationId xmlns:a16="http://schemas.microsoft.com/office/drawing/2014/main" id="{1FDFB242-A4B7-9F06-CD49-C91060C96980}"/>
              </a:ext>
            </a:extLst>
          </p:cNvPr>
          <p:cNvSpPr/>
          <p:nvPr/>
        </p:nvSpPr>
        <p:spPr>
          <a:xfrm>
            <a:off x="1521229" y="5372437"/>
            <a:ext cx="8111721" cy="1152188"/>
          </a:xfrm>
          <a:prstGeom prst="rect">
            <a:avLst/>
          </a:prstGeom>
          <a:ln w="1270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rtlCol="0" anchor="ctr"/>
          <a:lstStyle/>
          <a:p>
            <a:pPr marL="177800" indent="-177800">
              <a:buFont typeface="Arial" panose="020B0604020202020204" pitchFamily="34" charset="0"/>
              <a:buChar char="•"/>
            </a:pPr>
            <a:r>
              <a:rPr lang="ja-JP" altLang="en-US" sz="1400" dirty="0"/>
              <a:t>現状の</a:t>
            </a:r>
            <a:r>
              <a:rPr lang="ja-JP" altLang="en-US" sz="1400"/>
              <a:t>ウォレット</a:t>
            </a:r>
            <a:r>
              <a:rPr lang="ja-JP" altLang="en-US" sz="1400" dirty="0"/>
              <a:t>仕様については、</a:t>
            </a:r>
            <a:r>
              <a:rPr lang="ja-JP" altLang="en-US" sz="1400" dirty="0">
                <a:solidFill>
                  <a:schemeClr val="accent1"/>
                </a:solidFill>
              </a:rPr>
              <a:t>仕様が決まっていないものが多いため、それに追従するための開発が機能拡張の容易性に対して悪影響を及ぼす場合もある</a:t>
            </a:r>
            <a:r>
              <a:rPr lang="ja-JP" altLang="en-US" sz="1400" dirty="0"/>
              <a:t>。特定の技術に依存したほうが機能拡張が容易な場合もある</a:t>
            </a:r>
            <a:endParaRPr lang="en-US" altLang="ja-JP" sz="1400" dirty="0"/>
          </a:p>
          <a:p>
            <a:pPr marL="177800" indent="-177800">
              <a:buFont typeface="Arial" panose="020B0604020202020204" pitchFamily="34" charset="0"/>
              <a:buChar char="•"/>
            </a:pPr>
            <a:r>
              <a:rPr lang="ja-JP" altLang="en-US" sz="1400" dirty="0"/>
              <a:t>特定の技術に依存しすぎることに問題があることは同意する一方で、</a:t>
            </a:r>
            <a:r>
              <a:rPr lang="ja-JP" altLang="en-US" sz="1400" dirty="0">
                <a:solidFill>
                  <a:schemeClr val="accent1"/>
                </a:solidFill>
              </a:rPr>
              <a:t>実装レベルで相互運用性を確保するためには一定程度の道標となるガイドラインが必要。欧州の</a:t>
            </a:r>
            <a:r>
              <a:rPr lang="en-US" altLang="ja-JP" sz="1400" dirty="0">
                <a:solidFill>
                  <a:schemeClr val="accent1"/>
                </a:solidFill>
              </a:rPr>
              <a:t>EU DIW</a:t>
            </a:r>
            <a:r>
              <a:rPr lang="ja-JP" altLang="en-US" sz="1400" dirty="0">
                <a:solidFill>
                  <a:schemeClr val="accent1"/>
                </a:solidFill>
              </a:rPr>
              <a:t>の議論を参考に、</a:t>
            </a:r>
            <a:r>
              <a:rPr lang="en-US" altLang="ja-JP" sz="1400" dirty="0">
                <a:solidFill>
                  <a:schemeClr val="accent1"/>
                </a:solidFill>
              </a:rPr>
              <a:t>Trusted Web</a:t>
            </a:r>
            <a:r>
              <a:rPr lang="ja-JP" altLang="en-US" sz="1400" dirty="0">
                <a:solidFill>
                  <a:schemeClr val="accent1"/>
                </a:solidFill>
              </a:rPr>
              <a:t>実現のためのアーキテクチャーフレームワークとしてデータ形式や通信プロトコルの明示に踏み込むことも必要</a:t>
            </a:r>
            <a:r>
              <a:rPr lang="ja-JP" altLang="en-US" sz="1400" dirty="0"/>
              <a:t>ではないか</a:t>
            </a:r>
            <a:r>
              <a:rPr lang="ja-JP" altLang="en-US" sz="1400"/>
              <a:t>と</a:t>
            </a:r>
            <a:r>
              <a:rPr lang="ja-JP" altLang="en-US" sz="1400" dirty="0"/>
              <a:t>考える</a:t>
            </a:r>
          </a:p>
        </p:txBody>
      </p:sp>
      <p:cxnSp>
        <p:nvCxnSpPr>
          <p:cNvPr id="19" name="直線コネクタ 18">
            <a:extLst>
              <a:ext uri="{FF2B5EF4-FFF2-40B4-BE49-F238E27FC236}">
                <a16:creationId xmlns:a16="http://schemas.microsoft.com/office/drawing/2014/main" id="{5A9EE626-7D94-EBB6-3269-FCAA6BE40F1F}"/>
              </a:ext>
            </a:extLst>
          </p:cNvPr>
          <p:cNvCxnSpPr/>
          <p:nvPr/>
        </p:nvCxnSpPr>
        <p:spPr>
          <a:xfrm>
            <a:off x="1521229" y="2289825"/>
            <a:ext cx="8111720" cy="0"/>
          </a:xfrm>
          <a:prstGeom prst="line">
            <a:avLst/>
          </a:prstGeom>
          <a:ln w="12700">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DA5ED46E-B9B0-A797-4C6B-73C9AA53BE48}"/>
              </a:ext>
            </a:extLst>
          </p:cNvPr>
          <p:cNvCxnSpPr/>
          <p:nvPr/>
        </p:nvCxnSpPr>
        <p:spPr>
          <a:xfrm>
            <a:off x="1521229" y="3643585"/>
            <a:ext cx="8111720" cy="0"/>
          </a:xfrm>
          <a:prstGeom prst="line">
            <a:avLst/>
          </a:prstGeom>
          <a:ln w="12700">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461362D4-98CE-7DF0-982B-BACC603BE58C}"/>
              </a:ext>
            </a:extLst>
          </p:cNvPr>
          <p:cNvCxnSpPr/>
          <p:nvPr/>
        </p:nvCxnSpPr>
        <p:spPr>
          <a:xfrm>
            <a:off x="1521229" y="5358422"/>
            <a:ext cx="8111720" cy="0"/>
          </a:xfrm>
          <a:prstGeom prst="line">
            <a:avLst/>
          </a:prstGeom>
          <a:ln w="12700">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 name="正方形/長方形 6">
            <a:extLst>
              <a:ext uri="{FF2B5EF4-FFF2-40B4-BE49-F238E27FC236}">
                <a16:creationId xmlns:a16="http://schemas.microsoft.com/office/drawing/2014/main" id="{AF135C38-F8F6-D9A3-9171-913CEB218BF0}"/>
              </a:ext>
            </a:extLst>
          </p:cNvPr>
          <p:cNvSpPr/>
          <p:nvPr/>
        </p:nvSpPr>
        <p:spPr>
          <a:xfrm>
            <a:off x="4310953" y="908050"/>
            <a:ext cx="2532280" cy="255717"/>
          </a:xfrm>
          <a:prstGeom prst="rect">
            <a:avLst/>
          </a:prstGeom>
          <a:solidFill>
            <a:schemeClr val="bg1"/>
          </a:solid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lstStyle/>
          <a:p>
            <a:pPr algn="ctr"/>
            <a:r>
              <a:rPr lang="ja-JP" altLang="en-US" sz="1400" dirty="0"/>
              <a:t>事業者からの課題・提言</a:t>
            </a:r>
            <a:endParaRPr kumimoji="1" lang="ja-JP" altLang="en-US" sz="1400" dirty="0"/>
          </a:p>
        </p:txBody>
      </p:sp>
    </p:spTree>
    <p:extLst>
      <p:ext uri="{BB962C8B-B14F-4D97-AF65-F5344CB8AC3E}">
        <p14:creationId xmlns:p14="http://schemas.microsoft.com/office/powerpoint/2010/main" val="6387137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8E42F34C-5978-9D5E-C3BC-01A6752ACD74}"/>
              </a:ext>
            </a:extLst>
          </p:cNvPr>
          <p:cNvGraphicFramePr>
            <a:graphicFrameLocks noChangeAspect="1"/>
          </p:cNvGraphicFramePr>
          <p:nvPr>
            <p:custDataLst>
              <p:tags r:id="rId1"/>
            </p:custDataLst>
            <p:extLst>
              <p:ext uri="{D42A27DB-BD31-4B8C-83A1-F6EECF244321}">
                <p14:modId xmlns:p14="http://schemas.microsoft.com/office/powerpoint/2010/main" val="206597901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2" imgH="623" progId="TCLayout.ActiveDocument.1">
                  <p:embed/>
                </p:oleObj>
              </mc:Choice>
              <mc:Fallback>
                <p:oleObj name="think-cell スライド" r:id="rId3" imgW="622" imgH="623" progId="TCLayout.ActiveDocument.1">
                  <p:embed/>
                  <p:pic>
                    <p:nvPicPr>
                      <p:cNvPr id="6" name="think-cell data - do not delete" hidden="1">
                        <a:extLst>
                          <a:ext uri="{FF2B5EF4-FFF2-40B4-BE49-F238E27FC236}">
                            <a16:creationId xmlns:a16="http://schemas.microsoft.com/office/drawing/2014/main" id="{8E42F34C-5978-9D5E-C3BC-01A6752ACD7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08ABFC5F-58DF-F187-DB92-DF0BD129CAE9}"/>
              </a:ext>
            </a:extLst>
          </p:cNvPr>
          <p:cNvSpPr>
            <a:spLocks noGrp="1"/>
          </p:cNvSpPr>
          <p:nvPr>
            <p:ph type="title"/>
          </p:nvPr>
        </p:nvSpPr>
        <p:spPr>
          <a:xfrm>
            <a:off x="273050" y="384919"/>
            <a:ext cx="8234846" cy="307777"/>
          </a:xfrm>
        </p:spPr>
        <p:txBody>
          <a:bodyPr vert="horz"/>
          <a:lstStyle/>
          <a:p>
            <a:r>
              <a:rPr kumimoji="1" lang="en-US" altLang="ja-JP" dirty="0"/>
              <a:t>7.2. </a:t>
            </a:r>
            <a:r>
              <a:rPr kumimoji="1" lang="ja-JP" altLang="en-US" dirty="0"/>
              <a:t>事業者が</a:t>
            </a:r>
            <a:r>
              <a:rPr kumimoji="1" lang="en-US" altLang="ja-JP" dirty="0"/>
              <a:t>Trusted Web</a:t>
            </a:r>
            <a:r>
              <a:rPr kumimoji="1" lang="ja-JP" altLang="en-US" dirty="0"/>
              <a:t>を具現化する上で有効な取組の提言（</a:t>
            </a:r>
            <a:r>
              <a:rPr kumimoji="1" lang="en-US" altLang="ja-JP" dirty="0"/>
              <a:t>1/3</a:t>
            </a:r>
            <a:r>
              <a:rPr kumimoji="1" lang="ja-JP" altLang="en-US" dirty="0"/>
              <a:t>）</a:t>
            </a:r>
          </a:p>
        </p:txBody>
      </p:sp>
      <p:sp>
        <p:nvSpPr>
          <p:cNvPr id="3" name="テキスト プレースホルダー 2">
            <a:extLst>
              <a:ext uri="{FF2B5EF4-FFF2-40B4-BE49-F238E27FC236}">
                <a16:creationId xmlns:a16="http://schemas.microsoft.com/office/drawing/2014/main" id="{17849F4D-06FE-00D1-EB01-682472BE47AE}"/>
              </a:ext>
            </a:extLst>
          </p:cNvPr>
          <p:cNvSpPr>
            <a:spLocks noGrp="1"/>
          </p:cNvSpPr>
          <p:nvPr>
            <p:ph type="body" sz="quarter" idx="10"/>
          </p:nvPr>
        </p:nvSpPr>
        <p:spPr>
          <a:xfrm>
            <a:off x="273050" y="188913"/>
            <a:ext cx="7848600" cy="161583"/>
          </a:xfrm>
        </p:spPr>
        <p:txBody>
          <a:bodyPr/>
          <a:lstStyle/>
          <a:p>
            <a:r>
              <a:rPr lang="en-US" altLang="ja-JP" dirty="0"/>
              <a:t>7.</a:t>
            </a:r>
            <a:r>
              <a:rPr lang="ja-JP" altLang="en-US" dirty="0"/>
              <a:t> </a:t>
            </a:r>
            <a:r>
              <a:rPr lang="en-US" altLang="ja-JP" dirty="0"/>
              <a:t>Trusted Web</a:t>
            </a:r>
            <a:r>
              <a:rPr lang="ja-JP" altLang="en-US" dirty="0"/>
              <a:t>に関する考察・分析</a:t>
            </a:r>
            <a:endParaRPr lang="ja-JP" altLang="en-US" sz="1050" dirty="0"/>
          </a:p>
        </p:txBody>
      </p:sp>
      <p:sp>
        <p:nvSpPr>
          <p:cNvPr id="5" name="正方形/長方形 4">
            <a:extLst>
              <a:ext uri="{FF2B5EF4-FFF2-40B4-BE49-F238E27FC236}">
                <a16:creationId xmlns:a16="http://schemas.microsoft.com/office/drawing/2014/main" id="{CF865304-F2D6-0DFD-5CD9-54E4F62DEFFB}"/>
              </a:ext>
            </a:extLst>
          </p:cNvPr>
          <p:cNvSpPr/>
          <p:nvPr/>
        </p:nvSpPr>
        <p:spPr>
          <a:xfrm>
            <a:off x="273051" y="908050"/>
            <a:ext cx="9359900" cy="5616575"/>
          </a:xfrm>
          <a:prstGeom prst="rect">
            <a:avLst/>
          </a:prstGeom>
          <a:no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rtlCol="0" anchor="t" anchorCtr="0"/>
          <a:lstStyle/>
          <a:p>
            <a:pPr marL="342900" indent="-342900">
              <a:spcBef>
                <a:spcPts val="600"/>
              </a:spcBef>
              <a:buFont typeface="+mj-ea"/>
              <a:buAutoNum type="circleNumDbPlain"/>
            </a:pPr>
            <a:r>
              <a:rPr kumimoji="1" lang="ja-JP" altLang="en-US" sz="1400" b="1" dirty="0"/>
              <a:t>持続可能なエコシステム</a:t>
            </a:r>
            <a:endParaRPr kumimoji="1" lang="en-US" altLang="ja-JP" sz="1400" b="1" dirty="0"/>
          </a:p>
          <a:p>
            <a:pPr marL="622300" lvl="1" indent="-249238">
              <a:spcBef>
                <a:spcPts val="600"/>
              </a:spcBef>
              <a:buFont typeface="Wingdings" panose="05000000000000000000" pitchFamily="2" charset="2"/>
              <a:buChar char="n"/>
            </a:pPr>
            <a:r>
              <a:rPr kumimoji="1" lang="ja-JP" altLang="en-US" sz="1400" dirty="0"/>
              <a:t>ステークホルダに対してエコシステムへの参加（継続）インセンティブがあるビジネスモデルを検討する必要があ</a:t>
            </a:r>
            <a:r>
              <a:rPr lang="ja-JP" altLang="en-US" sz="1400" dirty="0"/>
              <a:t>る</a:t>
            </a:r>
            <a:endParaRPr kumimoji="1" lang="en-US" altLang="ja-JP" sz="1400" dirty="0"/>
          </a:p>
          <a:p>
            <a:pPr marL="1116012" lvl="2" indent="-285750">
              <a:spcBef>
                <a:spcPts val="600"/>
              </a:spcBef>
              <a:buFont typeface="Arial" panose="020B0604020202020204" pitchFamily="34" charset="0"/>
              <a:buChar char="•"/>
            </a:pPr>
            <a:r>
              <a:rPr kumimoji="1" lang="ja-JP" altLang="en-US" sz="1400" dirty="0"/>
              <a:t>ステークホルダの課題解決・価値設定を行ったうえで、実際にステークホルダに対して利用意向・支払ってもよい価格等を確認すること</a:t>
            </a:r>
            <a:endParaRPr kumimoji="1" lang="en-US" altLang="ja-JP" sz="1400" dirty="0"/>
          </a:p>
          <a:p>
            <a:pPr marL="1116012" lvl="2" indent="-285750">
              <a:spcBef>
                <a:spcPts val="600"/>
              </a:spcBef>
              <a:buFont typeface="Arial" panose="020B0604020202020204" pitchFamily="34" charset="0"/>
              <a:buChar char="•"/>
            </a:pPr>
            <a:r>
              <a:rPr lang="ja-JP" altLang="en-US" sz="1400" dirty="0"/>
              <a:t>導入前と導入後で責任モデルが明確に変化する場合、責任個所が提供価値になる可能性が高い。責任モデルとその責任が果たせなかった補償モデル等も考慮すること</a:t>
            </a:r>
            <a:endParaRPr lang="en-US" altLang="ja-JP" sz="1400" dirty="0"/>
          </a:p>
          <a:p>
            <a:pPr marL="1116012" lvl="2" indent="-285750">
              <a:spcBef>
                <a:spcPts val="600"/>
              </a:spcBef>
              <a:buFont typeface="Arial" panose="020B0604020202020204" pitchFamily="34" charset="0"/>
              <a:buChar char="•"/>
            </a:pPr>
            <a:r>
              <a:rPr kumimoji="1" lang="ja-JP" altLang="en-US" sz="1400" dirty="0"/>
              <a:t>既存の業界規制・慣習の影響が強いユースケースは既存団体との調整を行うこと</a:t>
            </a:r>
            <a:br>
              <a:rPr kumimoji="1" lang="en-US" altLang="ja-JP" sz="1400" dirty="0"/>
            </a:br>
            <a:r>
              <a:rPr kumimoji="1" lang="ja-JP" altLang="en-US" sz="1400" dirty="0"/>
              <a:t>（場合によっては行政機関からの支援を受けることが有効である）</a:t>
            </a:r>
          </a:p>
          <a:p>
            <a:pPr marL="342900" indent="-342900">
              <a:spcBef>
                <a:spcPts val="600"/>
              </a:spcBef>
              <a:buFont typeface="+mj-ea"/>
              <a:buAutoNum type="circleNumDbPlain"/>
            </a:pPr>
            <a:r>
              <a:rPr kumimoji="1" lang="ja-JP" altLang="en-US" sz="1400" b="1" dirty="0"/>
              <a:t>マルチステークホルダによるガバナンス</a:t>
            </a:r>
            <a:endParaRPr kumimoji="1" lang="en-US" altLang="ja-JP" sz="1400" b="1" dirty="0"/>
          </a:p>
          <a:p>
            <a:pPr marL="622300" lvl="1" indent="-249238">
              <a:spcBef>
                <a:spcPts val="600"/>
              </a:spcBef>
              <a:buFont typeface="Wingdings" panose="05000000000000000000" pitchFamily="2" charset="2"/>
              <a:buChar char="n"/>
            </a:pPr>
            <a:r>
              <a:rPr lang="ja-JP" altLang="en-US" sz="1400" dirty="0"/>
              <a:t>マルチステークホルダのガバナンスを検討する上では、トラストフレームワークの策定・運用が</a:t>
            </a:r>
            <a:r>
              <a:rPr lang="en-US" altLang="ja-JP" sz="1400" dirty="0"/>
              <a:t>1</a:t>
            </a:r>
            <a:r>
              <a:rPr lang="ja-JP" altLang="en-US" sz="1400" dirty="0"/>
              <a:t>つの有効策としてあげられる</a:t>
            </a:r>
            <a:br>
              <a:rPr lang="en-US" altLang="ja-JP" sz="1400" dirty="0"/>
            </a:br>
            <a:r>
              <a:rPr lang="ja-JP" altLang="en-US" sz="1400" dirty="0"/>
              <a:t>（ルール策定において考慮すべき事項は「</a:t>
            </a:r>
            <a:r>
              <a:rPr lang="en-US" altLang="ja-JP" sz="1400" dirty="0"/>
              <a:t>6.5.</a:t>
            </a:r>
            <a:r>
              <a:rPr lang="ja-JP" altLang="en-US" sz="1400" dirty="0"/>
              <a:t>ガバナンス・ビジネス普及に向けた取組考察」参照）</a:t>
            </a:r>
            <a:endParaRPr lang="en-US" altLang="ja-JP" sz="1400" dirty="0"/>
          </a:p>
          <a:p>
            <a:pPr marL="622300" lvl="1" indent="-249238">
              <a:spcBef>
                <a:spcPts val="600"/>
              </a:spcBef>
              <a:buFont typeface="Wingdings" panose="05000000000000000000" pitchFamily="2" charset="2"/>
              <a:buChar char="n"/>
            </a:pPr>
            <a:r>
              <a:rPr lang="ja-JP" altLang="en-US" sz="1400" dirty="0"/>
              <a:t>マルチステークホルダがルールに則っているかの監査では、ステークホルダーの役割・責任を踏まえて起こりうるリスクが整理されており、そのリスクを低減する形でガバナンスを利かせることができているかという観点で監査設計が重要、また、トランザクションデータから監査する場合は、「第三者への証跡が必要な情報」の整理、その整理を行った際のプライバシーリスクについて留意する必要がある</a:t>
            </a:r>
            <a:endParaRPr lang="en-US" altLang="ja-JP" sz="1400" dirty="0"/>
          </a:p>
          <a:p>
            <a:pPr marL="342900" indent="-342900">
              <a:spcBef>
                <a:spcPts val="600"/>
              </a:spcBef>
              <a:buFont typeface="+mj-ea"/>
              <a:buAutoNum type="circleNumDbPlain"/>
            </a:pPr>
            <a:r>
              <a:rPr lang="ja-JP" altLang="en-US" sz="1400" b="1" dirty="0"/>
              <a:t>オープンネスと透明性</a:t>
            </a:r>
            <a:endParaRPr lang="en-US" altLang="ja-JP" sz="1400" b="1" dirty="0"/>
          </a:p>
          <a:p>
            <a:pPr marL="622300" lvl="1" indent="-249238">
              <a:spcBef>
                <a:spcPts val="600"/>
              </a:spcBef>
              <a:buFont typeface="Wingdings" panose="05000000000000000000" pitchFamily="2" charset="2"/>
              <a:buChar char="n"/>
            </a:pPr>
            <a:r>
              <a:rPr lang="ja-JP" altLang="en-US" sz="1400" dirty="0"/>
              <a:t>ユースケースのビジネスモデルにおいてどの程度透明性が重要であるか検討したうえで以下のような取組を検討することが有効であると考えられる（参考例：</a:t>
            </a:r>
            <a:r>
              <a:rPr lang="en-US" altLang="ja-JP" sz="1400" dirty="0"/>
              <a:t>OpenID Foundation</a:t>
            </a:r>
            <a:r>
              <a:rPr lang="ja-JP" altLang="en-US" sz="1400" dirty="0"/>
              <a:t>や</a:t>
            </a:r>
            <a:r>
              <a:rPr lang="en-US" altLang="ja-JP" sz="1400" dirty="0"/>
              <a:t>Open Banking</a:t>
            </a:r>
            <a:r>
              <a:rPr lang="ja-JP" altLang="en-US" sz="1400" dirty="0"/>
              <a:t>の取組等）</a:t>
            </a:r>
            <a:endParaRPr lang="en-US" altLang="ja-JP" sz="1400" dirty="0"/>
          </a:p>
          <a:p>
            <a:pPr marL="1116012" lvl="2" indent="-285750">
              <a:spcBef>
                <a:spcPts val="600"/>
              </a:spcBef>
              <a:buFont typeface="Arial" panose="020B0604020202020204" pitchFamily="34" charset="0"/>
              <a:buChar char="•"/>
            </a:pPr>
            <a:r>
              <a:rPr lang="ja-JP" altLang="en-US" sz="1400" dirty="0"/>
              <a:t>開発コードがオープンソースで公開されていること、</a:t>
            </a:r>
            <a:r>
              <a:rPr lang="en-US" altLang="ja-JP" sz="1400" dirty="0"/>
              <a:t>API</a:t>
            </a:r>
            <a:r>
              <a:rPr lang="ja-JP" altLang="en-US" sz="1400" dirty="0"/>
              <a:t>が公開されドキュメントとして整備されていること</a:t>
            </a:r>
            <a:endParaRPr lang="en-US" altLang="ja-JP" sz="1400" dirty="0"/>
          </a:p>
          <a:p>
            <a:pPr marL="1116012" lvl="2" indent="-285750">
              <a:spcBef>
                <a:spcPts val="600"/>
              </a:spcBef>
              <a:buFont typeface="Arial" panose="020B0604020202020204" pitchFamily="34" charset="0"/>
              <a:buChar char="•"/>
            </a:pPr>
            <a:r>
              <a:rPr lang="ja-JP" altLang="en-US" sz="1400" dirty="0"/>
              <a:t>提供</a:t>
            </a:r>
            <a:r>
              <a:rPr lang="en-US" altLang="ja-JP" sz="1400" dirty="0"/>
              <a:t>API</a:t>
            </a:r>
            <a:r>
              <a:rPr lang="ja-JP" altLang="en-US" sz="1400" dirty="0"/>
              <a:t>に事業者検証用のガイド等が整備されていること</a:t>
            </a:r>
            <a:endParaRPr lang="en-US" altLang="ja-JP" sz="1400" dirty="0"/>
          </a:p>
          <a:p>
            <a:pPr marL="1116012" lvl="2" indent="-285750">
              <a:spcBef>
                <a:spcPts val="600"/>
              </a:spcBef>
              <a:buFont typeface="Arial" panose="020B0604020202020204" pitchFamily="34" charset="0"/>
              <a:buChar char="•"/>
            </a:pPr>
            <a:r>
              <a:rPr lang="ja-JP" altLang="en-US" sz="1400" dirty="0"/>
              <a:t>事業者が相互運用性を確保してサービス提供できるかの確認等（</a:t>
            </a:r>
            <a:r>
              <a:rPr lang="en-US" altLang="ja-JP" sz="1400" dirty="0"/>
              <a:t>Conformance Test</a:t>
            </a:r>
            <a:r>
              <a:rPr lang="ja-JP" altLang="en-US" sz="1400" dirty="0"/>
              <a:t>）がツールで提供できること</a:t>
            </a:r>
            <a:endParaRPr lang="en-US" altLang="ja-JP" sz="1400" dirty="0"/>
          </a:p>
        </p:txBody>
      </p:sp>
    </p:spTree>
    <p:extLst>
      <p:ext uri="{BB962C8B-B14F-4D97-AF65-F5344CB8AC3E}">
        <p14:creationId xmlns:p14="http://schemas.microsoft.com/office/powerpoint/2010/main" val="33403900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D3CF3A99-84B5-8191-C788-07AF57A7580C}"/>
              </a:ext>
            </a:extLst>
          </p:cNvPr>
          <p:cNvGraphicFramePr>
            <a:graphicFrameLocks noChangeAspect="1"/>
          </p:cNvGraphicFramePr>
          <p:nvPr>
            <p:custDataLst>
              <p:tags r:id="rId1"/>
            </p:custDataLst>
            <p:extLst>
              <p:ext uri="{D42A27DB-BD31-4B8C-83A1-F6EECF244321}">
                <p14:modId xmlns:p14="http://schemas.microsoft.com/office/powerpoint/2010/main" val="38646622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2" imgH="623" progId="TCLayout.ActiveDocument.1">
                  <p:embed/>
                </p:oleObj>
              </mc:Choice>
              <mc:Fallback>
                <p:oleObj name="think-cell スライド" r:id="rId3" imgW="622" imgH="623" progId="TCLayout.ActiveDocument.1">
                  <p:embed/>
                  <p:pic>
                    <p:nvPicPr>
                      <p:cNvPr id="7" name="think-cell data - do not delete" hidden="1">
                        <a:extLst>
                          <a:ext uri="{FF2B5EF4-FFF2-40B4-BE49-F238E27FC236}">
                            <a16:creationId xmlns:a16="http://schemas.microsoft.com/office/drawing/2014/main" id="{D3CF3A99-84B5-8191-C788-07AF57A7580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DED18169-8274-581E-E5C5-7A731B6670BD}"/>
              </a:ext>
            </a:extLst>
          </p:cNvPr>
          <p:cNvSpPr>
            <a:spLocks noGrp="1"/>
          </p:cNvSpPr>
          <p:nvPr>
            <p:ph type="title"/>
          </p:nvPr>
        </p:nvSpPr>
        <p:spPr/>
        <p:txBody>
          <a:bodyPr vert="horz"/>
          <a:lstStyle/>
          <a:p>
            <a:r>
              <a:rPr kumimoji="1" lang="en-US" altLang="ja-JP" dirty="0"/>
              <a:t>7.2. </a:t>
            </a:r>
            <a:r>
              <a:rPr kumimoji="1" lang="ja-JP" altLang="en-US" dirty="0"/>
              <a:t>事業者が</a:t>
            </a:r>
            <a:r>
              <a:rPr kumimoji="1" lang="en-US" altLang="ja-JP" dirty="0"/>
              <a:t>Trusted Web</a:t>
            </a:r>
            <a:r>
              <a:rPr kumimoji="1" lang="ja-JP" altLang="en-US" dirty="0"/>
              <a:t>を具現化する上で有効な取組の提言（</a:t>
            </a:r>
            <a:r>
              <a:rPr kumimoji="1" lang="en-US" altLang="ja-JP" dirty="0"/>
              <a:t>2/3</a:t>
            </a:r>
            <a:r>
              <a:rPr kumimoji="1" lang="ja-JP" altLang="en-US" dirty="0"/>
              <a:t>）</a:t>
            </a:r>
          </a:p>
        </p:txBody>
      </p:sp>
      <p:sp>
        <p:nvSpPr>
          <p:cNvPr id="3" name="テキスト プレースホルダー 2">
            <a:extLst>
              <a:ext uri="{FF2B5EF4-FFF2-40B4-BE49-F238E27FC236}">
                <a16:creationId xmlns:a16="http://schemas.microsoft.com/office/drawing/2014/main" id="{6EEB4AD8-9A5D-87D3-9E01-22B1C80791DB}"/>
              </a:ext>
            </a:extLst>
          </p:cNvPr>
          <p:cNvSpPr>
            <a:spLocks noGrp="1"/>
          </p:cNvSpPr>
          <p:nvPr>
            <p:ph type="body" sz="quarter" idx="10"/>
          </p:nvPr>
        </p:nvSpPr>
        <p:spPr>
          <a:xfrm>
            <a:off x="273050" y="188913"/>
            <a:ext cx="7848600" cy="161583"/>
          </a:xfrm>
        </p:spPr>
        <p:txBody>
          <a:bodyPr/>
          <a:lstStyle/>
          <a:p>
            <a:r>
              <a:rPr lang="en-US" altLang="ja-JP" dirty="0"/>
              <a:t>7.</a:t>
            </a:r>
            <a:r>
              <a:rPr lang="ja-JP" altLang="en-US" dirty="0"/>
              <a:t> </a:t>
            </a:r>
            <a:r>
              <a:rPr lang="en-US" altLang="ja-JP" dirty="0"/>
              <a:t>Trusted Web</a:t>
            </a:r>
            <a:r>
              <a:rPr lang="ja-JP" altLang="en-US" dirty="0"/>
              <a:t>に関する考察・分析</a:t>
            </a:r>
            <a:endParaRPr lang="ja-JP" altLang="en-US" sz="1050" dirty="0"/>
          </a:p>
        </p:txBody>
      </p:sp>
      <p:sp>
        <p:nvSpPr>
          <p:cNvPr id="4" name="正方形/長方形 3">
            <a:extLst>
              <a:ext uri="{FF2B5EF4-FFF2-40B4-BE49-F238E27FC236}">
                <a16:creationId xmlns:a16="http://schemas.microsoft.com/office/drawing/2014/main" id="{BB5C4599-ABCD-9AC1-0000-4D9A3F52789E}"/>
              </a:ext>
            </a:extLst>
          </p:cNvPr>
          <p:cNvSpPr/>
          <p:nvPr/>
        </p:nvSpPr>
        <p:spPr>
          <a:xfrm>
            <a:off x="273051" y="908051"/>
            <a:ext cx="9359900" cy="4097040"/>
          </a:xfrm>
          <a:prstGeom prst="rect">
            <a:avLst/>
          </a:prstGeom>
          <a:no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rtlCol="0" anchor="t" anchorCtr="0"/>
          <a:lstStyle/>
          <a:p>
            <a:pPr marL="342900" indent="-342900">
              <a:spcBef>
                <a:spcPts val="600"/>
              </a:spcBef>
              <a:buFont typeface="+mj-ea"/>
              <a:buAutoNum type="circleNumDbPlain" startAt="4"/>
            </a:pPr>
            <a:r>
              <a:rPr kumimoji="1" lang="ja-JP" altLang="en-US" sz="1400" b="1" dirty="0"/>
              <a:t>データ主体によるコントロール</a:t>
            </a:r>
            <a:endParaRPr kumimoji="1" lang="en-US" altLang="ja-JP" sz="1400" b="1" dirty="0"/>
          </a:p>
          <a:p>
            <a:pPr marL="622300" lvl="1" indent="-249238">
              <a:spcBef>
                <a:spcPts val="600"/>
              </a:spcBef>
              <a:buFont typeface="Wingdings" panose="05000000000000000000" pitchFamily="2" charset="2"/>
              <a:buChar char="n"/>
            </a:pPr>
            <a:r>
              <a:rPr lang="ja-JP" altLang="en-US" sz="1400" dirty="0"/>
              <a:t>ステークホルダとの関係上自身でデータコントロールができない可能性や、当事者のニーズでデータの代替管理が求められるケースもあるため、必ずしもすべてデータコントロールをデータ主体に寄せる必要はないことに注意すること</a:t>
            </a:r>
            <a:endParaRPr kumimoji="1" lang="en-US" altLang="ja-JP" sz="1400" dirty="0"/>
          </a:p>
          <a:p>
            <a:pPr marL="622300" lvl="1" indent="-249238">
              <a:spcBef>
                <a:spcPts val="600"/>
              </a:spcBef>
              <a:buFont typeface="Wingdings" panose="05000000000000000000" pitchFamily="2" charset="2"/>
              <a:buChar char="n"/>
            </a:pPr>
            <a:r>
              <a:rPr kumimoji="1" lang="ja-JP" altLang="en-US" sz="1400" dirty="0"/>
              <a:t>プライバシーに配慮されたデータ管理の考え方としては、以下があげられる</a:t>
            </a:r>
          </a:p>
          <a:p>
            <a:pPr marL="1116012" lvl="2" indent="-285750">
              <a:spcBef>
                <a:spcPts val="600"/>
              </a:spcBef>
              <a:buFont typeface="Arial" panose="020B0604020202020204" pitchFamily="34" charset="0"/>
              <a:buChar char="•"/>
            </a:pPr>
            <a:r>
              <a:rPr kumimoji="1" lang="ja-JP" altLang="en-US" sz="1400" dirty="0"/>
              <a:t>データやり取りの主体間に</a:t>
            </a:r>
            <a:r>
              <a:rPr kumimoji="1" lang="en-US" altLang="ja-JP" sz="1400" dirty="0" err="1"/>
              <a:t>unlinkability</a:t>
            </a:r>
            <a:r>
              <a:rPr kumimoji="1" lang="ja-JP" altLang="en-US" sz="1400" dirty="0"/>
              <a:t>*</a:t>
            </a:r>
            <a:r>
              <a:rPr kumimoji="1" lang="en-US" altLang="ja-JP" sz="1400" baseline="30000" dirty="0"/>
              <a:t>1</a:t>
            </a:r>
            <a:r>
              <a:rPr kumimoji="1" lang="ja-JP" altLang="en-US" sz="1400" dirty="0"/>
              <a:t>があること（データやり取りの履歴から本人が類推されないこと）</a:t>
            </a:r>
            <a:endParaRPr kumimoji="1" lang="en-US" altLang="ja-JP" sz="1400" dirty="0"/>
          </a:p>
          <a:p>
            <a:pPr marL="1116012" lvl="2" indent="-285750">
              <a:spcBef>
                <a:spcPts val="600"/>
              </a:spcBef>
              <a:buFont typeface="Arial" panose="020B0604020202020204" pitchFamily="34" charset="0"/>
              <a:buChar char="•"/>
            </a:pPr>
            <a:r>
              <a:rPr kumimoji="1" lang="ja-JP" altLang="en-US" sz="1400" dirty="0"/>
              <a:t>忘れられる権利への対応（</a:t>
            </a:r>
            <a:r>
              <a:rPr kumimoji="1" lang="en-US" altLang="ja-JP" sz="1400" dirty="0"/>
              <a:t>Verifier</a:t>
            </a:r>
            <a:r>
              <a:rPr kumimoji="1" lang="ja-JP" altLang="en-US" sz="1400" dirty="0"/>
              <a:t>が持つ個人情報を明確化して、</a:t>
            </a:r>
            <a:r>
              <a:rPr kumimoji="1" lang="en-US" altLang="ja-JP" sz="1400" dirty="0"/>
              <a:t>Holder</a:t>
            </a:r>
            <a:r>
              <a:rPr kumimoji="1" lang="ja-JP" altLang="en-US" sz="1400" dirty="0"/>
              <a:t>から削除要望があった際に削除できるようにすること、データの生成・保管・消費におけるデータやその場所のコントロールが確保されていること）</a:t>
            </a:r>
          </a:p>
          <a:p>
            <a:pPr marL="1116012" lvl="2" indent="-285750">
              <a:spcBef>
                <a:spcPts val="600"/>
              </a:spcBef>
              <a:buFont typeface="Arial" panose="020B0604020202020204" pitchFamily="34" charset="0"/>
              <a:buChar char="•"/>
            </a:pPr>
            <a:r>
              <a:rPr kumimoji="1" lang="ja-JP" altLang="en-US" sz="1400" dirty="0"/>
              <a:t>検証する公開鍵等の個人情報を、他ステークホルダーが確認できないこと（パブリックチェーン等に記帳しないこと）</a:t>
            </a:r>
            <a:endParaRPr kumimoji="1" lang="en-US" altLang="ja-JP" sz="1400" dirty="0"/>
          </a:p>
          <a:p>
            <a:pPr marL="1116012" lvl="2" indent="-285750">
              <a:spcBef>
                <a:spcPts val="600"/>
              </a:spcBef>
              <a:buFont typeface="Arial" panose="020B0604020202020204" pitchFamily="34" charset="0"/>
              <a:buChar char="•"/>
            </a:pPr>
            <a:r>
              <a:rPr kumimoji="1" lang="ja-JP" altLang="en-US" sz="1400" dirty="0"/>
              <a:t>個人の属性情報と認証</a:t>
            </a:r>
            <a:r>
              <a:rPr kumimoji="1" lang="en-US" altLang="ja-JP" sz="1400" dirty="0"/>
              <a:t>/</a:t>
            </a:r>
            <a:r>
              <a:rPr kumimoji="1" lang="ja-JP" altLang="en-US" sz="1400" dirty="0"/>
              <a:t>認可に必要な情報の切り分けができていること</a:t>
            </a:r>
          </a:p>
          <a:p>
            <a:pPr marL="342900" indent="-342900">
              <a:spcBef>
                <a:spcPts val="600"/>
              </a:spcBef>
              <a:buFont typeface="+mj-ea"/>
              <a:buAutoNum type="circleNumDbPlain" startAt="4"/>
            </a:pPr>
            <a:r>
              <a:rPr kumimoji="1" lang="ja-JP" altLang="en-US" sz="1400" b="1" dirty="0"/>
              <a:t>ユニバーサル性</a:t>
            </a:r>
            <a:endParaRPr kumimoji="1" lang="en-US" altLang="ja-JP" sz="1400" b="1" dirty="0"/>
          </a:p>
          <a:p>
            <a:pPr marL="622300" lvl="1" indent="-249238">
              <a:spcBef>
                <a:spcPts val="600"/>
              </a:spcBef>
              <a:buFont typeface="Wingdings" panose="05000000000000000000" pitchFamily="2" charset="2"/>
              <a:buChar char="n"/>
            </a:pPr>
            <a:r>
              <a:rPr lang="ja-JP" altLang="en-US" sz="1400" dirty="0"/>
              <a:t>ユニバーサル性の目指すべきレベル感は</a:t>
            </a:r>
            <a:r>
              <a:rPr lang="en-US" altLang="ja-JP" sz="1400" dirty="0"/>
              <a:t>OECD</a:t>
            </a:r>
            <a:r>
              <a:rPr lang="ja-JP" altLang="en-US" sz="1400" dirty="0"/>
              <a:t>の</a:t>
            </a:r>
            <a:r>
              <a:rPr lang="en-US" altLang="ja-JP" sz="1400" dirty="0"/>
              <a:t>Recommendation on the Governance Digital Identity</a:t>
            </a:r>
            <a:r>
              <a:rPr lang="ja-JP" altLang="en-US" sz="1400" dirty="0"/>
              <a:t>*</a:t>
            </a:r>
            <a:r>
              <a:rPr lang="en-US" altLang="ja-JP" sz="1400" baseline="30000" dirty="0"/>
              <a:t>2</a:t>
            </a:r>
            <a:r>
              <a:rPr lang="ja-JP" altLang="en-US" sz="1400" dirty="0"/>
              <a:t>が参考になるが、エコシステムによっては必ずしもすべてのユーザを包摂している必要はないため、各ユースケースの中でどのような参加者を期待するかとその要件を検討すること（ユニバーサル性と参加者の信頼性担保は一定トレードオフが発生）</a:t>
            </a:r>
            <a:endParaRPr lang="fr-FR" altLang="ja-JP" sz="1400" dirty="0"/>
          </a:p>
          <a:p>
            <a:pPr marL="622300" lvl="1" indent="-249238">
              <a:spcBef>
                <a:spcPts val="600"/>
              </a:spcBef>
              <a:buFont typeface="Wingdings" panose="05000000000000000000" pitchFamily="2" charset="2"/>
              <a:buChar char="n"/>
            </a:pPr>
            <a:r>
              <a:rPr lang="ja-JP" altLang="en-US" sz="1400" dirty="0"/>
              <a:t>ステークホルダ間でどの程度のデータの信頼性を担保する必要があるかは、証明書の保証レベル</a:t>
            </a:r>
            <a:r>
              <a:rPr lang="ja-JP" altLang="fr-FR" sz="1400" dirty="0"/>
              <a:t>等</a:t>
            </a:r>
            <a:r>
              <a:rPr lang="ja-JP" altLang="en-US" sz="1400" dirty="0"/>
              <a:t>にかかる議論*</a:t>
            </a:r>
            <a:r>
              <a:rPr lang="en-US" altLang="ja-JP" sz="1400" baseline="30000" dirty="0"/>
              <a:t>3</a:t>
            </a:r>
            <a:r>
              <a:rPr lang="ja-JP" altLang="fr-FR" sz="1400" dirty="0"/>
              <a:t>を</a:t>
            </a:r>
            <a:r>
              <a:rPr lang="ja-JP" altLang="en-US" sz="1400" dirty="0"/>
              <a:t>参考</a:t>
            </a:r>
            <a:r>
              <a:rPr lang="ja-JP" altLang="fr-FR" sz="1400" dirty="0"/>
              <a:t>して</a:t>
            </a:r>
            <a:r>
              <a:rPr lang="fr-FR" altLang="ja-JP" sz="1400" dirty="0"/>
              <a:t>Trust</a:t>
            </a:r>
            <a:r>
              <a:rPr lang="ja-JP" altLang="fr-FR" sz="1400" dirty="0"/>
              <a:t>の程度が</a:t>
            </a:r>
            <a:r>
              <a:rPr lang="ja-JP" altLang="en-US" sz="1400" dirty="0"/>
              <a:t>を明らかにすることが有用である</a:t>
            </a:r>
            <a:endParaRPr lang="en-US" altLang="ja-JP" sz="1400" dirty="0"/>
          </a:p>
          <a:p>
            <a:pPr marL="342900" indent="-342900">
              <a:spcBef>
                <a:spcPts val="600"/>
              </a:spcBef>
              <a:buFont typeface="+mj-ea"/>
              <a:buAutoNum type="circleNumDbPlain" startAt="4"/>
            </a:pPr>
            <a:r>
              <a:rPr lang="ja-JP" altLang="en-US" sz="1400" b="1" dirty="0"/>
              <a:t>ユーザ視点</a:t>
            </a:r>
            <a:endParaRPr lang="en-US" altLang="ja-JP" sz="1400" b="1" dirty="0"/>
          </a:p>
          <a:p>
            <a:pPr marL="622300" lvl="1" indent="-249238">
              <a:spcBef>
                <a:spcPts val="600"/>
              </a:spcBef>
              <a:buFont typeface="Wingdings" panose="05000000000000000000" pitchFamily="2" charset="2"/>
              <a:buChar char="n"/>
            </a:pPr>
            <a:r>
              <a:rPr lang="ja-JP" altLang="en-US" sz="1400" dirty="0"/>
              <a:t>プライバシー通知と同意は、</a:t>
            </a:r>
            <a:r>
              <a:rPr lang="en-US" altLang="ja-JP" sz="1400" dirty="0">
                <a:latin typeface="+mj-lt"/>
              </a:rPr>
              <a:t>ISO/IEC 29184</a:t>
            </a:r>
            <a:r>
              <a:rPr lang="ja-JP" altLang="en-US" sz="1400" dirty="0">
                <a:latin typeface="+mj-lt"/>
              </a:rPr>
              <a:t>*</a:t>
            </a:r>
            <a:r>
              <a:rPr lang="en-US" altLang="ja-JP" sz="1400" baseline="30000" dirty="0">
                <a:latin typeface="+mj-lt"/>
              </a:rPr>
              <a:t>4</a:t>
            </a:r>
            <a:r>
              <a:rPr lang="ja-JP" altLang="en-US" sz="1400" dirty="0">
                <a:latin typeface="+mj-lt"/>
              </a:rPr>
              <a:t>等を参考にすること</a:t>
            </a:r>
            <a:endParaRPr lang="ja-JP" altLang="en-US" sz="1400" dirty="0"/>
          </a:p>
          <a:p>
            <a:pPr marL="622300" lvl="1" indent="-249238">
              <a:spcBef>
                <a:spcPts val="600"/>
              </a:spcBef>
              <a:buFont typeface="Wingdings" panose="05000000000000000000" pitchFamily="2" charset="2"/>
              <a:buChar char="n"/>
            </a:pPr>
            <a:r>
              <a:rPr lang="ja-JP" altLang="en-US" sz="1400" dirty="0"/>
              <a:t>利用者への選択肢がある</a:t>
            </a:r>
            <a:r>
              <a:rPr lang="en-US" altLang="ja-JP" sz="1400" dirty="0"/>
              <a:t>UX/UI</a:t>
            </a:r>
            <a:r>
              <a:rPr lang="ja-JP" altLang="en-US" sz="1400" dirty="0"/>
              <a:t>の実装例としては</a:t>
            </a:r>
            <a:r>
              <a:rPr lang="en-US" altLang="ja-JP" sz="1400" dirty="0"/>
              <a:t>Open Banking</a:t>
            </a:r>
            <a:r>
              <a:rPr lang="ja-JP" altLang="en-US" sz="1400" dirty="0"/>
              <a:t>カスタマージャーニー*</a:t>
            </a:r>
            <a:r>
              <a:rPr lang="en-US" altLang="ja-JP" sz="1400" baseline="30000" dirty="0"/>
              <a:t>5</a:t>
            </a:r>
            <a:r>
              <a:rPr lang="ja-JP" altLang="en-US" sz="1400" dirty="0"/>
              <a:t>等が参考となる</a:t>
            </a:r>
          </a:p>
        </p:txBody>
      </p:sp>
      <p:sp>
        <p:nvSpPr>
          <p:cNvPr id="6" name="テキスト ボックス 5">
            <a:extLst>
              <a:ext uri="{FF2B5EF4-FFF2-40B4-BE49-F238E27FC236}">
                <a16:creationId xmlns:a16="http://schemas.microsoft.com/office/drawing/2014/main" id="{37A8684D-53B6-A447-6313-879821ED05AC}"/>
              </a:ext>
            </a:extLst>
          </p:cNvPr>
          <p:cNvSpPr txBox="1"/>
          <p:nvPr/>
        </p:nvSpPr>
        <p:spPr>
          <a:xfrm>
            <a:off x="136525" y="5765387"/>
            <a:ext cx="9632950" cy="903700"/>
          </a:xfrm>
          <a:prstGeom prst="rect">
            <a:avLst/>
          </a:prstGeom>
          <a:noFill/>
        </p:spPr>
        <p:txBody>
          <a:bodyPr wrap="square" lIns="36000" tIns="36000" rIns="36000" bIns="36000">
            <a:spAutoFit/>
          </a:bodyPr>
          <a:lstStyle/>
          <a:p>
            <a:pPr marL="0" lvl="1">
              <a:spcBef>
                <a:spcPts val="0"/>
              </a:spcBef>
            </a:pPr>
            <a:r>
              <a:rPr lang="ja-JP" altLang="en-US" sz="900" dirty="0">
                <a:latin typeface="+mn-ea"/>
                <a:ea typeface="+mn-ea"/>
              </a:rPr>
              <a:t>*</a:t>
            </a:r>
            <a:r>
              <a:rPr lang="en-US" altLang="ja-JP" sz="900" dirty="0">
                <a:latin typeface="+mn-ea"/>
                <a:ea typeface="+mn-ea"/>
              </a:rPr>
              <a:t>1</a:t>
            </a:r>
            <a:r>
              <a:rPr lang="ja-JP" altLang="en-US" sz="900" dirty="0">
                <a:latin typeface="+mn-ea"/>
                <a:ea typeface="+mn-ea"/>
              </a:rPr>
              <a:t> </a:t>
            </a:r>
            <a:r>
              <a:rPr lang="it-IT" altLang="ja-JP" sz="900" dirty="0">
                <a:latin typeface="+mn-ea"/>
                <a:ea typeface="+mn-ea"/>
              </a:rPr>
              <a:t>ISO/IEC 27551</a:t>
            </a:r>
            <a:r>
              <a:rPr lang="ja-JP" altLang="en-US" sz="900" dirty="0">
                <a:latin typeface="+mn-ea"/>
                <a:ea typeface="+mn-ea"/>
              </a:rPr>
              <a:t>「</a:t>
            </a:r>
            <a:r>
              <a:rPr lang="en-US" altLang="ja-JP" sz="900" dirty="0">
                <a:latin typeface="+mn-ea"/>
                <a:ea typeface="+mn-ea"/>
              </a:rPr>
              <a:t>Information security, cybersecurity and privacy protection</a:t>
            </a:r>
            <a:r>
              <a:rPr lang="ja-JP" altLang="en-US" sz="900" dirty="0">
                <a:latin typeface="+mn-ea"/>
                <a:ea typeface="+mn-ea"/>
              </a:rPr>
              <a:t> </a:t>
            </a:r>
            <a:r>
              <a:rPr lang="en-US" altLang="ja-JP" sz="900" dirty="0">
                <a:latin typeface="+mn-ea"/>
                <a:ea typeface="+mn-ea"/>
              </a:rPr>
              <a:t>-</a:t>
            </a:r>
            <a:r>
              <a:rPr lang="ja-JP" altLang="en-US" sz="900" dirty="0">
                <a:latin typeface="+mn-ea"/>
                <a:ea typeface="+mn-ea"/>
              </a:rPr>
              <a:t> </a:t>
            </a:r>
            <a:r>
              <a:rPr lang="en-US" altLang="ja-JP" sz="900" dirty="0">
                <a:latin typeface="+mn-ea"/>
                <a:ea typeface="+mn-ea"/>
              </a:rPr>
              <a:t>Requirements for attribute-based </a:t>
            </a:r>
            <a:r>
              <a:rPr lang="en-US" altLang="ja-JP" sz="900" dirty="0" err="1">
                <a:latin typeface="+mn-ea"/>
                <a:ea typeface="+mn-ea"/>
              </a:rPr>
              <a:t>unlinkable</a:t>
            </a:r>
            <a:r>
              <a:rPr lang="en-US" altLang="ja-JP" sz="900" dirty="0">
                <a:latin typeface="+mn-ea"/>
                <a:ea typeface="+mn-ea"/>
              </a:rPr>
              <a:t> entity authentication</a:t>
            </a:r>
            <a:r>
              <a:rPr lang="ja-JP" altLang="en-US" sz="900" dirty="0">
                <a:latin typeface="+mn-ea"/>
                <a:ea typeface="+mn-ea"/>
              </a:rPr>
              <a:t>」 </a:t>
            </a:r>
            <a:r>
              <a:rPr lang="it-IT" altLang="ja-JP" sz="900" dirty="0">
                <a:latin typeface="+mn-ea"/>
                <a:ea typeface="+mn-ea"/>
                <a:hlinkClick r:id="rId5"/>
              </a:rPr>
              <a:t>https://www.iso.org/standard/72018.html</a:t>
            </a:r>
            <a:endParaRPr lang="it-IT" altLang="ja-JP" sz="900" dirty="0">
              <a:latin typeface="+mn-ea"/>
              <a:ea typeface="+mn-ea"/>
            </a:endParaRPr>
          </a:p>
          <a:p>
            <a:pPr marL="0" lvl="1">
              <a:spcBef>
                <a:spcPts val="0"/>
              </a:spcBef>
            </a:pPr>
            <a:r>
              <a:rPr lang="en-US" altLang="ja-JP" sz="900" dirty="0">
                <a:latin typeface="+mn-ea"/>
                <a:ea typeface="+mn-ea"/>
              </a:rPr>
              <a:t>*2 OECD </a:t>
            </a:r>
            <a:r>
              <a:rPr lang="ja-JP" altLang="en-US" sz="900" dirty="0">
                <a:latin typeface="+mn-ea"/>
                <a:ea typeface="+mn-ea"/>
              </a:rPr>
              <a:t>「</a:t>
            </a:r>
            <a:r>
              <a:rPr lang="en-US" altLang="ja-JP" sz="900" dirty="0">
                <a:latin typeface="+mn-ea"/>
                <a:ea typeface="+mn-ea"/>
              </a:rPr>
              <a:t>Recommendation on the Governance Digital Identity</a:t>
            </a:r>
            <a:r>
              <a:rPr lang="ja-JP" altLang="en-US" sz="900" dirty="0">
                <a:latin typeface="+mn-ea"/>
                <a:ea typeface="+mn-ea"/>
              </a:rPr>
              <a:t>」　</a:t>
            </a:r>
            <a:r>
              <a:rPr lang="en-US" altLang="ja-JP" sz="900" dirty="0">
                <a:latin typeface="+mn-ea"/>
                <a:ea typeface="+mn-ea"/>
                <a:hlinkClick r:id="rId6"/>
              </a:rPr>
              <a:t>https://www.oecd.org/governance/digital-government/oecd-recommendation-on-the-governance-of-digital-identity.htm</a:t>
            </a:r>
            <a:endParaRPr lang="en-US" altLang="ja-JP" sz="900" dirty="0">
              <a:latin typeface="+mn-ea"/>
              <a:ea typeface="+mn-ea"/>
            </a:endParaRPr>
          </a:p>
          <a:p>
            <a:pPr marL="0" lvl="1">
              <a:spcBef>
                <a:spcPts val="0"/>
              </a:spcBef>
            </a:pPr>
            <a:r>
              <a:rPr lang="en-US" altLang="ja-JP" sz="900" dirty="0">
                <a:latin typeface="+mn-ea"/>
                <a:ea typeface="+mn-ea"/>
              </a:rPr>
              <a:t>*3 </a:t>
            </a:r>
            <a:r>
              <a:rPr lang="ja-JP" altLang="en-US" sz="900" dirty="0">
                <a:latin typeface="+mn-ea"/>
                <a:ea typeface="+mn-ea"/>
              </a:rPr>
              <a:t>例えば、</a:t>
            </a:r>
            <a:r>
              <a:rPr lang="ja-JP" altLang="fr-FR" sz="900" dirty="0">
                <a:latin typeface="+mn-ea"/>
                <a:ea typeface="+mn-ea"/>
              </a:rPr>
              <a:t>デジタル庁における</a:t>
            </a:r>
            <a:r>
              <a:rPr lang="fr-FR" altLang="ja-JP" sz="900" dirty="0">
                <a:latin typeface="+mn-ea"/>
                <a:ea typeface="+mn-ea"/>
              </a:rPr>
              <a:t>IAL</a:t>
            </a:r>
            <a:r>
              <a:rPr lang="ja-JP" altLang="fr-FR" sz="900" dirty="0">
                <a:latin typeface="+mn-ea"/>
                <a:ea typeface="+mn-ea"/>
              </a:rPr>
              <a:t>見直し</a:t>
            </a:r>
            <a:r>
              <a:rPr lang="ja-JP" altLang="en-US" sz="900" dirty="0">
                <a:latin typeface="+mn-ea"/>
                <a:ea typeface="+mn-ea"/>
              </a:rPr>
              <a:t>等が参考になる　</a:t>
            </a:r>
            <a:r>
              <a:rPr lang="fr-FR" altLang="ja-JP" sz="900" dirty="0">
                <a:latin typeface="+mn-ea"/>
                <a:ea typeface="+mn-ea"/>
                <a:hlinkClick r:id="rId7"/>
              </a:rPr>
              <a:t>https://www.digital.go.jp/assets/contents/node/basic_page/field_ref_resources/e1265816-bf26-4d65-963a-b3a853b587b0/52da0dac/20231127_meeting_identification-guideline-revision_outline_01.pdf</a:t>
            </a:r>
            <a:endParaRPr lang="fr-FR" altLang="ja-JP" sz="900" dirty="0">
              <a:latin typeface="+mn-ea"/>
              <a:ea typeface="+mn-ea"/>
            </a:endParaRPr>
          </a:p>
          <a:p>
            <a:pPr marL="0" lvl="1">
              <a:spcBef>
                <a:spcPts val="0"/>
              </a:spcBef>
            </a:pPr>
            <a:r>
              <a:rPr lang="en-US" altLang="ja-JP" sz="900" dirty="0">
                <a:latin typeface="+mn-ea"/>
                <a:ea typeface="+mn-ea"/>
              </a:rPr>
              <a:t>*4 ISO/IEC 29184:2020</a:t>
            </a:r>
            <a:r>
              <a:rPr lang="ja-JP" altLang="en-US" sz="900" dirty="0">
                <a:latin typeface="+mn-ea"/>
                <a:ea typeface="+mn-ea"/>
              </a:rPr>
              <a:t>　</a:t>
            </a:r>
            <a:r>
              <a:rPr lang="en-US" altLang="ja-JP" sz="900" dirty="0">
                <a:latin typeface="+mn-ea"/>
                <a:ea typeface="+mn-ea"/>
              </a:rPr>
              <a:t>Information technology Online privacy notices and consent</a:t>
            </a:r>
            <a:r>
              <a:rPr lang="ja-JP" altLang="en-US" sz="900" dirty="0">
                <a:latin typeface="+mn-ea"/>
                <a:ea typeface="+mn-ea"/>
              </a:rPr>
              <a:t>　</a:t>
            </a:r>
            <a:r>
              <a:rPr lang="en-US" altLang="ja-JP" sz="900" dirty="0">
                <a:latin typeface="+mn-ea"/>
                <a:ea typeface="+mn-ea"/>
                <a:hlinkClick r:id="rId8"/>
              </a:rPr>
              <a:t>https://www.iso.org/standard/70331.html</a:t>
            </a:r>
            <a:endParaRPr lang="en-US" altLang="ja-JP" sz="900" dirty="0">
              <a:latin typeface="+mn-ea"/>
              <a:ea typeface="+mn-ea"/>
            </a:endParaRPr>
          </a:p>
          <a:p>
            <a:pPr marL="0" lvl="1">
              <a:spcBef>
                <a:spcPts val="0"/>
              </a:spcBef>
            </a:pPr>
            <a:r>
              <a:rPr lang="ja-JP" altLang="en-US" sz="900" dirty="0">
                <a:latin typeface="+mn-ea"/>
                <a:ea typeface="+mn-ea"/>
              </a:rPr>
              <a:t>*</a:t>
            </a:r>
            <a:r>
              <a:rPr lang="en-US" altLang="ja-JP" sz="900" dirty="0">
                <a:latin typeface="+mn-ea"/>
                <a:ea typeface="+mn-ea"/>
              </a:rPr>
              <a:t>5 Open</a:t>
            </a:r>
            <a:r>
              <a:rPr lang="ja-JP" altLang="en-US" sz="900" dirty="0">
                <a:latin typeface="+mn-ea"/>
                <a:ea typeface="+mn-ea"/>
              </a:rPr>
              <a:t> </a:t>
            </a:r>
            <a:r>
              <a:rPr lang="en-US" altLang="ja-JP" sz="900" dirty="0">
                <a:latin typeface="+mn-ea"/>
                <a:ea typeface="+mn-ea"/>
              </a:rPr>
              <a:t>Banking </a:t>
            </a:r>
            <a:r>
              <a:rPr lang="ja-JP" altLang="en-US" sz="900" dirty="0">
                <a:latin typeface="+mn-ea"/>
                <a:ea typeface="+mn-ea"/>
              </a:rPr>
              <a:t>「</a:t>
            </a:r>
            <a:r>
              <a:rPr lang="en-US" altLang="ja-JP" sz="900" dirty="0">
                <a:latin typeface="+mn-ea"/>
                <a:ea typeface="+mn-ea"/>
              </a:rPr>
              <a:t>Customer Experience Guidelines</a:t>
            </a:r>
            <a:r>
              <a:rPr lang="ja-JP" altLang="en-US" sz="900" dirty="0">
                <a:latin typeface="+mn-ea"/>
                <a:ea typeface="+mn-ea"/>
              </a:rPr>
              <a:t>」　</a:t>
            </a:r>
            <a:r>
              <a:rPr lang="en-US" altLang="ja-JP" sz="900" dirty="0">
                <a:latin typeface="+mn-ea"/>
                <a:ea typeface="+mn-ea"/>
                <a:hlinkClick r:id="rId9"/>
              </a:rPr>
              <a:t>https://standards.openbanking.org.uk/customer-experience-guidelines/introduction/latest/</a:t>
            </a:r>
            <a:r>
              <a:rPr lang="ja-JP" altLang="en-US" sz="900" dirty="0">
                <a:latin typeface="+mn-ea"/>
                <a:ea typeface="+mn-ea"/>
              </a:rPr>
              <a:t>）</a:t>
            </a:r>
            <a:endParaRPr lang="en-US" altLang="ja-JP" sz="900" dirty="0">
              <a:latin typeface="+mn-ea"/>
              <a:ea typeface="+mn-ea"/>
            </a:endParaRPr>
          </a:p>
        </p:txBody>
      </p:sp>
    </p:spTree>
    <p:extLst>
      <p:ext uri="{BB962C8B-B14F-4D97-AF65-F5344CB8AC3E}">
        <p14:creationId xmlns:p14="http://schemas.microsoft.com/office/powerpoint/2010/main" val="19980841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F3B9648B-2729-CFDB-EDF0-70DF1F11136F}"/>
              </a:ext>
            </a:extLst>
          </p:cNvPr>
          <p:cNvGraphicFramePr>
            <a:graphicFrameLocks noChangeAspect="1"/>
          </p:cNvGraphicFramePr>
          <p:nvPr>
            <p:custDataLst>
              <p:tags r:id="rId1"/>
            </p:custDataLst>
            <p:extLst>
              <p:ext uri="{D42A27DB-BD31-4B8C-83A1-F6EECF244321}">
                <p14:modId xmlns:p14="http://schemas.microsoft.com/office/powerpoint/2010/main" val="30973457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2" imgH="623" progId="TCLayout.ActiveDocument.1">
                  <p:embed/>
                </p:oleObj>
              </mc:Choice>
              <mc:Fallback>
                <p:oleObj name="think-cell スライド" r:id="rId3" imgW="622" imgH="623" progId="TCLayout.ActiveDocument.1">
                  <p:embed/>
                  <p:pic>
                    <p:nvPicPr>
                      <p:cNvPr id="6" name="think-cell data - do not delete" hidden="1">
                        <a:extLst>
                          <a:ext uri="{FF2B5EF4-FFF2-40B4-BE49-F238E27FC236}">
                            <a16:creationId xmlns:a16="http://schemas.microsoft.com/office/drawing/2014/main" id="{F3B9648B-2729-CFDB-EDF0-70DF1F11136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CBEAAE04-F0C7-BAF7-815C-3DC08EF5F580}"/>
              </a:ext>
            </a:extLst>
          </p:cNvPr>
          <p:cNvSpPr>
            <a:spLocks noGrp="1"/>
          </p:cNvSpPr>
          <p:nvPr>
            <p:ph type="title"/>
          </p:nvPr>
        </p:nvSpPr>
        <p:spPr/>
        <p:txBody>
          <a:bodyPr vert="horz"/>
          <a:lstStyle/>
          <a:p>
            <a:r>
              <a:rPr kumimoji="1" lang="en-US" altLang="ja-JP" dirty="0"/>
              <a:t>7.2. </a:t>
            </a:r>
            <a:r>
              <a:rPr kumimoji="1" lang="ja-JP" altLang="en-US" dirty="0"/>
              <a:t>事業者が</a:t>
            </a:r>
            <a:r>
              <a:rPr kumimoji="1" lang="en-US" altLang="ja-JP" dirty="0"/>
              <a:t>Trusted Web</a:t>
            </a:r>
            <a:r>
              <a:rPr kumimoji="1" lang="ja-JP" altLang="en-US" dirty="0"/>
              <a:t>を具現化する上で有効な取組の提言（</a:t>
            </a:r>
            <a:r>
              <a:rPr kumimoji="1" lang="en-US" altLang="ja-JP" dirty="0"/>
              <a:t>3/3</a:t>
            </a:r>
            <a:r>
              <a:rPr kumimoji="1" lang="ja-JP" altLang="en-US" dirty="0"/>
              <a:t>）</a:t>
            </a:r>
          </a:p>
        </p:txBody>
      </p:sp>
      <p:sp>
        <p:nvSpPr>
          <p:cNvPr id="3" name="テキスト プレースホルダー 2">
            <a:extLst>
              <a:ext uri="{FF2B5EF4-FFF2-40B4-BE49-F238E27FC236}">
                <a16:creationId xmlns:a16="http://schemas.microsoft.com/office/drawing/2014/main" id="{FF3AFB70-DB07-950C-3DA8-E66D9ED0E11C}"/>
              </a:ext>
            </a:extLst>
          </p:cNvPr>
          <p:cNvSpPr>
            <a:spLocks noGrp="1"/>
          </p:cNvSpPr>
          <p:nvPr>
            <p:ph type="body" sz="quarter" idx="10"/>
          </p:nvPr>
        </p:nvSpPr>
        <p:spPr>
          <a:xfrm>
            <a:off x="273050" y="188913"/>
            <a:ext cx="7848600" cy="161583"/>
          </a:xfrm>
        </p:spPr>
        <p:txBody>
          <a:bodyPr/>
          <a:lstStyle/>
          <a:p>
            <a:r>
              <a:rPr lang="en-US" altLang="ja-JP" dirty="0"/>
              <a:t>7.</a:t>
            </a:r>
            <a:r>
              <a:rPr lang="ja-JP" altLang="en-US" dirty="0"/>
              <a:t> </a:t>
            </a:r>
            <a:r>
              <a:rPr lang="en-US" altLang="ja-JP" dirty="0"/>
              <a:t>Trusted Web</a:t>
            </a:r>
            <a:r>
              <a:rPr lang="ja-JP" altLang="en-US" dirty="0"/>
              <a:t>に関する考察・分析</a:t>
            </a:r>
            <a:endParaRPr lang="ja-JP" altLang="en-US" sz="1050" dirty="0"/>
          </a:p>
        </p:txBody>
      </p:sp>
      <p:sp>
        <p:nvSpPr>
          <p:cNvPr id="4" name="正方形/長方形 3">
            <a:extLst>
              <a:ext uri="{FF2B5EF4-FFF2-40B4-BE49-F238E27FC236}">
                <a16:creationId xmlns:a16="http://schemas.microsoft.com/office/drawing/2014/main" id="{2F22F5AA-DFE3-F8D8-4CB7-8C7AC00C2E3E}"/>
              </a:ext>
            </a:extLst>
          </p:cNvPr>
          <p:cNvSpPr/>
          <p:nvPr/>
        </p:nvSpPr>
        <p:spPr>
          <a:xfrm>
            <a:off x="273051" y="908050"/>
            <a:ext cx="9359900" cy="5616575"/>
          </a:xfrm>
          <a:prstGeom prst="rect">
            <a:avLst/>
          </a:prstGeom>
          <a:noFill/>
          <a:ln w="12700">
            <a:no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rtlCol="0" anchor="t" anchorCtr="0"/>
          <a:lstStyle/>
          <a:p>
            <a:pPr marL="342900" indent="-342900">
              <a:spcBef>
                <a:spcPts val="600"/>
              </a:spcBef>
              <a:buFont typeface="+mj-ea"/>
              <a:buAutoNum type="circleNumDbPlain" startAt="7"/>
            </a:pPr>
            <a:r>
              <a:rPr kumimoji="1" lang="ja-JP" altLang="en-US" sz="1400" b="1" dirty="0"/>
              <a:t>継続性</a:t>
            </a:r>
            <a:endParaRPr kumimoji="1" lang="en-US" altLang="ja-JP" sz="1400" b="1" dirty="0"/>
          </a:p>
          <a:p>
            <a:pPr marL="622300" lvl="1" indent="-249238">
              <a:spcBef>
                <a:spcPts val="600"/>
              </a:spcBef>
              <a:buFont typeface="Wingdings" panose="05000000000000000000" pitchFamily="2" charset="2"/>
              <a:buChar char="n"/>
            </a:pPr>
            <a:r>
              <a:rPr kumimoji="1" lang="ja-JP" altLang="en-US" sz="1400" dirty="0"/>
              <a:t>継続性を有効に活用している事例としては、①サービスを提供する事業者の検証に</a:t>
            </a:r>
            <a:r>
              <a:rPr kumimoji="1" lang="en-US" altLang="ja-JP" sz="1400" dirty="0"/>
              <a:t>PKI</a:t>
            </a:r>
            <a:r>
              <a:rPr kumimoji="1" lang="ja-JP" altLang="en-US" sz="1400" dirty="0"/>
              <a:t>を用いて、</a:t>
            </a:r>
            <a:r>
              <a:rPr lang="ja-JP" altLang="en-US" sz="1400" dirty="0"/>
              <a:t>そ</a:t>
            </a:r>
            <a:r>
              <a:rPr kumimoji="1" lang="ja-JP" altLang="en-US" sz="1400" dirty="0"/>
              <a:t>の認証を受けている事業者をリスト化し他ユーザが事業者の真正性を検証できる仕組み（トラストリスト）を活用する、②利用者の証明書と本人であることの紐づけは既存の身元確認プロセスを活用する、③証明書の発行・検証プロセスに既存の認証認可のプロセスと組み合わせて活用する（</a:t>
            </a:r>
            <a:r>
              <a:rPr kumimoji="1" lang="en-US" altLang="ja-JP" sz="1400" dirty="0"/>
              <a:t>OID4VC/VP</a:t>
            </a:r>
            <a:r>
              <a:rPr kumimoji="1" lang="ja-JP" altLang="en-US" sz="1400" dirty="0"/>
              <a:t>）等があげられる</a:t>
            </a:r>
          </a:p>
          <a:p>
            <a:pPr marL="342900" indent="-342900">
              <a:spcBef>
                <a:spcPts val="600"/>
              </a:spcBef>
              <a:buFont typeface="+mj-ea"/>
              <a:buAutoNum type="circleNumDbPlain" startAt="7"/>
            </a:pPr>
            <a:r>
              <a:rPr kumimoji="1" lang="ja-JP" altLang="en-US" sz="1400" b="1" dirty="0"/>
              <a:t>柔軟性</a:t>
            </a:r>
            <a:endParaRPr kumimoji="1" lang="en-US" altLang="ja-JP" sz="1400" b="1" dirty="0"/>
          </a:p>
          <a:p>
            <a:pPr marL="622300" lvl="1" indent="-249238">
              <a:spcBef>
                <a:spcPts val="600"/>
              </a:spcBef>
              <a:buFont typeface="Wingdings" panose="05000000000000000000" pitchFamily="2" charset="2"/>
              <a:buChar char="n"/>
            </a:pPr>
            <a:r>
              <a:rPr lang="ja-JP" altLang="en-US" sz="1400" dirty="0"/>
              <a:t>柔軟性を担保する取り組みとしては、レイヤ間のインターフェースを高めていく運用を高めていく工夫が必要となる</a:t>
            </a:r>
          </a:p>
          <a:p>
            <a:pPr marL="1116012" lvl="2" indent="-285750">
              <a:spcBef>
                <a:spcPts val="600"/>
              </a:spcBef>
              <a:buFont typeface="Arial" panose="020B0604020202020204" pitchFamily="34" charset="0"/>
              <a:buChar char="•"/>
            </a:pPr>
            <a:r>
              <a:rPr lang="en-US" altLang="ja-JP" sz="1400" dirty="0"/>
              <a:t>Credential Layer - Public Trust Layer </a:t>
            </a:r>
            <a:r>
              <a:rPr lang="ja-JP" altLang="en-US" sz="1400" dirty="0"/>
              <a:t>：</a:t>
            </a:r>
            <a:r>
              <a:rPr lang="en-US" altLang="ja-JP" sz="1400" dirty="0"/>
              <a:t>DID Document</a:t>
            </a:r>
            <a:r>
              <a:rPr lang="ja-JP" altLang="en-US" sz="1400" dirty="0"/>
              <a:t>の取得インターフェースが変わらないこと</a:t>
            </a:r>
            <a:endParaRPr lang="en-US" altLang="ja-JP" sz="1400" dirty="0"/>
          </a:p>
          <a:p>
            <a:pPr marL="1116012" lvl="2" indent="-285750">
              <a:spcBef>
                <a:spcPts val="600"/>
              </a:spcBef>
              <a:buFont typeface="Arial" panose="020B0604020202020204" pitchFamily="34" charset="0"/>
              <a:buChar char="•"/>
            </a:pPr>
            <a:r>
              <a:rPr lang="en-US" altLang="ja-JP" sz="1400" dirty="0"/>
              <a:t>Credential</a:t>
            </a:r>
            <a:r>
              <a:rPr lang="ja-JP" altLang="en-US" sz="1400" dirty="0"/>
              <a:t> </a:t>
            </a:r>
            <a:r>
              <a:rPr lang="en-US" altLang="ja-JP" sz="1400" dirty="0"/>
              <a:t>Layer - Agent Layer </a:t>
            </a:r>
            <a:r>
              <a:rPr lang="ja-JP" altLang="en-US" sz="1400" dirty="0"/>
              <a:t>：データフォーマットが変わっても同じ通信プロトコルで動かせること</a:t>
            </a:r>
            <a:endParaRPr lang="en-US" altLang="ja-JP" sz="1400" dirty="0"/>
          </a:p>
          <a:p>
            <a:pPr marL="622300" lvl="1" indent="-249238">
              <a:spcBef>
                <a:spcPts val="600"/>
              </a:spcBef>
              <a:buFont typeface="Wingdings" panose="05000000000000000000" pitchFamily="2" charset="2"/>
              <a:buChar char="n"/>
            </a:pPr>
            <a:r>
              <a:rPr lang="en-US" altLang="ja-JP" sz="1400" dirty="0"/>
              <a:t>Vertical Cross</a:t>
            </a:r>
            <a:r>
              <a:rPr lang="ja-JP" altLang="en-US" sz="1400" dirty="0"/>
              <a:t>－</a:t>
            </a:r>
            <a:r>
              <a:rPr lang="en-US" altLang="ja-JP" sz="1400" dirty="0"/>
              <a:t>Cutting</a:t>
            </a:r>
            <a:r>
              <a:rPr lang="ja-JP" altLang="en-US" sz="1400" dirty="0"/>
              <a:t>の領域が固定化されてそれぞれのミドルウェアがその方式に対応していることが今後期待される</a:t>
            </a:r>
            <a:endParaRPr lang="en-US" altLang="ja-JP" sz="1400" dirty="0"/>
          </a:p>
          <a:p>
            <a:pPr marL="342900" indent="-342900">
              <a:spcBef>
                <a:spcPts val="600"/>
              </a:spcBef>
              <a:buFont typeface="+mj-ea"/>
              <a:buAutoNum type="circleNumDbPlain" startAt="7"/>
            </a:pPr>
            <a:r>
              <a:rPr lang="ja-JP" altLang="en-US" sz="1400" b="1" dirty="0"/>
              <a:t>相互運用性</a:t>
            </a:r>
            <a:endParaRPr lang="en-US" altLang="ja-JP" sz="1400" b="1" dirty="0"/>
          </a:p>
          <a:p>
            <a:pPr marL="622300" lvl="1" indent="-249238">
              <a:spcBef>
                <a:spcPts val="600"/>
              </a:spcBef>
              <a:buFont typeface="Wingdings" panose="05000000000000000000" pitchFamily="2" charset="2"/>
              <a:buChar char="n"/>
            </a:pPr>
            <a:r>
              <a:rPr lang="ja-JP" altLang="en-US" sz="1400" dirty="0"/>
              <a:t>実装における相互運用性担保は柔軟性・更改容易性を参照、現在の実装事例は別紙「規格動向調査」を参照</a:t>
            </a:r>
            <a:endParaRPr lang="en-US" altLang="ja-JP" sz="1400" dirty="0"/>
          </a:p>
          <a:p>
            <a:pPr marL="622300" lvl="1" indent="-249238">
              <a:spcBef>
                <a:spcPts val="600"/>
              </a:spcBef>
              <a:buFont typeface="Wingdings" panose="05000000000000000000" pitchFamily="2" charset="2"/>
              <a:buChar char="n"/>
            </a:pPr>
            <a:r>
              <a:rPr lang="ja-JP" altLang="en-US" sz="1400" dirty="0"/>
              <a:t>プライバシー、セキュリティレベルの相互運用性は、</a:t>
            </a:r>
            <a:r>
              <a:rPr lang="en-US" altLang="ja-JP" sz="1400" dirty="0"/>
              <a:t>CBPR</a:t>
            </a:r>
            <a:r>
              <a:rPr lang="ja-JP" altLang="en-US" sz="1400" dirty="0"/>
              <a:t>・</a:t>
            </a:r>
            <a:r>
              <a:rPr lang="en-US" altLang="ja-JP" sz="1400" dirty="0"/>
              <a:t>GDPR</a:t>
            </a:r>
            <a:r>
              <a:rPr lang="ja-JP" altLang="en-US" sz="1400" dirty="0"/>
              <a:t>の十分性認定、</a:t>
            </a:r>
            <a:r>
              <a:rPr lang="en-US" altLang="ja-JP" sz="1400" dirty="0"/>
              <a:t>Data Protection Framework</a:t>
            </a:r>
            <a:r>
              <a:rPr lang="ja-JP" altLang="en-US" sz="1400" dirty="0"/>
              <a:t>といった、クロスボーダー連携時のプライバシー領域での取り組みを確認する</a:t>
            </a:r>
            <a:endParaRPr lang="en-US" altLang="ja-JP" sz="1400" dirty="0"/>
          </a:p>
          <a:p>
            <a:pPr marL="622300" lvl="1" indent="-249238">
              <a:spcBef>
                <a:spcPts val="600"/>
              </a:spcBef>
              <a:buFont typeface="Wingdings" panose="05000000000000000000" pitchFamily="2" charset="2"/>
              <a:buChar char="n"/>
            </a:pPr>
            <a:r>
              <a:rPr lang="ja-JP" altLang="en-US" sz="1400" dirty="0"/>
              <a:t>ユースケース内で取り組んだルール策定は、英語ドキュメント化・国際会議での発信、ディスカッション等によって相互運用性にかかる働きかけを行っていくことが重要である</a:t>
            </a:r>
            <a:endParaRPr lang="en-US" altLang="ja-JP" sz="1400" dirty="0"/>
          </a:p>
          <a:p>
            <a:pPr marL="258762" indent="-342900">
              <a:spcBef>
                <a:spcPts val="600"/>
              </a:spcBef>
              <a:buFont typeface="+mj-ea"/>
              <a:buAutoNum type="circleNumDbPlain" startAt="10"/>
            </a:pPr>
            <a:r>
              <a:rPr lang="ja-JP" altLang="en-US" sz="1400" b="1" dirty="0"/>
              <a:t>更改容易性・拡張性</a:t>
            </a:r>
            <a:endParaRPr lang="en-US" altLang="ja-JP" sz="1400" b="1" dirty="0"/>
          </a:p>
          <a:p>
            <a:pPr marL="715962" lvl="1" indent="-342900">
              <a:spcBef>
                <a:spcPts val="600"/>
              </a:spcBef>
              <a:buFont typeface="Wingdings" panose="05000000000000000000" pitchFamily="2" charset="2"/>
              <a:buChar char="n"/>
            </a:pPr>
            <a:r>
              <a:rPr lang="ja-JP" altLang="en-US" sz="1400" dirty="0"/>
              <a:t>データフォーマットの拡張性について十分留意すること（</a:t>
            </a:r>
            <a:r>
              <a:rPr lang="en-US" altLang="ja-JP" sz="1400" dirty="0"/>
              <a:t>VC</a:t>
            </a:r>
            <a:r>
              <a:rPr lang="ja-JP" altLang="en-US" sz="1400" dirty="0"/>
              <a:t>を活用する際に</a:t>
            </a:r>
            <a:r>
              <a:rPr lang="en-US" altLang="ja-JP" sz="1400" dirty="0"/>
              <a:t>VC/VP</a:t>
            </a:r>
            <a:r>
              <a:rPr lang="ja-JP" altLang="en-US" sz="1400" dirty="0"/>
              <a:t>の構造が複雑になると拡張性に対応できないのでシンプルな検証フロー・データフォーマットに留意すること）</a:t>
            </a:r>
          </a:p>
          <a:p>
            <a:pPr marL="715962" lvl="1" indent="-342900">
              <a:spcBef>
                <a:spcPts val="600"/>
              </a:spcBef>
              <a:buFont typeface="Wingdings" panose="05000000000000000000" pitchFamily="2" charset="2"/>
              <a:buChar char="n"/>
            </a:pPr>
            <a:r>
              <a:rPr lang="ja-JP" altLang="en-US" sz="1400" dirty="0"/>
              <a:t>ライブラリの更改に対応できるアーキテクチャにしていくこと、ライブラリが公開される際は外部レイヤとの互換性担保まで確認してから追加実装すること</a:t>
            </a:r>
            <a:endParaRPr lang="en-US" altLang="ja-JP" sz="1400" dirty="0"/>
          </a:p>
        </p:txBody>
      </p:sp>
    </p:spTree>
    <p:extLst>
      <p:ext uri="{BB962C8B-B14F-4D97-AF65-F5344CB8AC3E}">
        <p14:creationId xmlns:p14="http://schemas.microsoft.com/office/powerpoint/2010/main" val="12284629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74317" y="2428144"/>
            <a:ext cx="3938953" cy="1734725"/>
          </a:xfrm>
          <a:prstGeom prst="rect">
            <a:avLst/>
          </a:prstGeom>
        </p:spPr>
      </p:pic>
    </p:spTree>
    <p:extLst>
      <p:ext uri="{BB962C8B-B14F-4D97-AF65-F5344CB8AC3E}">
        <p14:creationId xmlns:p14="http://schemas.microsoft.com/office/powerpoint/2010/main" val="256822179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 name="EE4P_STYLE_ID" val="076a8867-8b72-4914-890a-d2f9a5d03d99"/>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パワーポイントプリント用Corp01">
  <a:themeElements>
    <a:clrScheme name="ユーザー定義 1">
      <a:dk1>
        <a:sysClr val="windowText" lastClr="000000"/>
      </a:dk1>
      <a:lt1>
        <a:sysClr val="window" lastClr="FFFFFF"/>
      </a:lt1>
      <a:dk2>
        <a:srgbClr val="53565A"/>
      </a:dk2>
      <a:lt2>
        <a:srgbClr val="D0D0CE"/>
      </a:lt2>
      <a:accent1>
        <a:srgbClr val="005EAD"/>
      </a:accent1>
      <a:accent2>
        <a:srgbClr val="86BC25"/>
      </a:accent2>
      <a:accent3>
        <a:srgbClr val="046A38"/>
      </a:accent3>
      <a:accent4>
        <a:srgbClr val="0097A9"/>
      </a:accent4>
      <a:accent5>
        <a:srgbClr val="62B5E5"/>
      </a:accent5>
      <a:accent6>
        <a:srgbClr val="012169"/>
      </a:accent6>
      <a:hlink>
        <a:srgbClr val="62B5E5"/>
      </a:hlink>
      <a:folHlink>
        <a:srgbClr val="75787B"/>
      </a:folHlink>
    </a:clrScheme>
    <a:fontScheme name="ユーザー定義 1">
      <a:majorFont>
        <a:latin typeface="Yu Gothic UI"/>
        <a:ea typeface="Yu Gothic UI"/>
        <a:cs typeface=""/>
      </a:majorFont>
      <a:minorFont>
        <a:latin typeface="Yu Gothic UI"/>
        <a:ea typeface="Yu Gothic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a:solidFill>
            <a:schemeClr val="tx1"/>
          </a:solidFill>
          <a:headEnd type="none" w="med" len="med"/>
          <a:tailEnd type="none" w="med" len="med"/>
        </a:ln>
      </a:spPr>
      <a:bodyPr wrap="none" rtlCol="0" anchor="ctr"/>
      <a:lstStyle>
        <a:defPPr algn="ctr">
          <a:defRPr kumimoji="1" dirty="0" smtClean="0"/>
        </a:defPPr>
      </a:lstStyle>
      <a:style>
        <a:lnRef idx="1">
          <a:schemeClr val="accent1"/>
        </a:lnRef>
        <a:fillRef idx="0">
          <a:schemeClr val="accent1"/>
        </a:fillRef>
        <a:effectRef idx="0">
          <a:schemeClr val="accent1"/>
        </a:effectRef>
        <a:fontRef idx="minor">
          <a:schemeClr val="tx1"/>
        </a:fontRef>
      </a:style>
    </a:spDef>
    <a:lnDef>
      <a:spPr>
        <a:ln w="12700">
          <a:solidFill>
            <a:schemeClr val="tx1"/>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90488" indent="-90488">
          <a:buFont typeface="Arial" panose="020B0604020202020204" pitchFamily="34" charset="0"/>
          <a:buChar char="•"/>
          <a:defRPr sz="1200" dirty="0">
            <a:latin typeface="+mn-ea"/>
            <a:ea typeface="+mn-ea"/>
          </a:defRPr>
        </a:defPPr>
      </a:lstStyle>
    </a:txDef>
  </a:objectDefaults>
  <a:extraClrSchemeLst>
    <a:extraClrScheme>
      <a:clrScheme name="パワーポイントプリント用Corp01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パワーポイントプリント用Corp01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パワーポイントプリント用Corp01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パワーポイントプリント用Corp01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パワーポイントプリント用Corp0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パワーポイントプリント用Corp0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パワーポイントプリント用Corp0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A9B6F9B428D7634495880DE4F0D8D879" ma:contentTypeVersion="12" ma:contentTypeDescription="新しいドキュメントを作成します。" ma:contentTypeScope="" ma:versionID="fc08b5dad98e6f6d8f5f2a35db9e8729">
  <xsd:schema xmlns:xsd="http://www.w3.org/2001/XMLSchema" xmlns:xs="http://www.w3.org/2001/XMLSchema" xmlns:p="http://schemas.microsoft.com/office/2006/metadata/properties" xmlns:ns2="b8d61b6e-2b10-43a3-a2ce-3f7d4d0c929e" xmlns:ns3="ff5bdd6e-cdf8-469d-93d0-f7a8c007309d" targetNamespace="http://schemas.microsoft.com/office/2006/metadata/properties" ma:root="true" ma:fieldsID="373401851f10c928940e7bdebc0e62c4" ns2:_="" ns3:_="">
    <xsd:import namespace="b8d61b6e-2b10-43a3-a2ce-3f7d4d0c929e"/>
    <xsd:import namespace="ff5bdd6e-cdf8-469d-93d0-f7a8c00730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d61b6e-2b10-43a3-a2ce-3f7d4d0c92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description=""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descriptio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f5bdd6e-cdf8-469d-93d0-f7a8c00730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4cf278e-2034-4d2d-8b8d-d0c50db40621}" ma:internalName="TaxCatchAll" ma:showField="CatchAllData" ma:web="ff5bdd6e-cdf8-469d-93d0-f7a8c00730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ff5bdd6e-cdf8-469d-93d0-f7a8c007309d" xsi:nil="true"/>
    <lcf76f155ced4ddcb4097134ff3c332f xmlns="b8d61b6e-2b10-43a3-a2ce-3f7d4d0c929e">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B131E0F-6A6D-4D8E-8BB8-B41C6F5B65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d61b6e-2b10-43a3-a2ce-3f7d4d0c929e"/>
    <ds:schemaRef ds:uri="ff5bdd6e-cdf8-469d-93d0-f7a8c00730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25FEB14-4889-49EE-B767-AAFFE6F87279}">
  <ds:schemaRefs>
    <ds:schemaRef ds:uri="http://schemas.microsoft.com/office/infopath/2007/PartnerControls"/>
    <ds:schemaRef ds:uri="http://purl.org/dc/elements/1.1/"/>
    <ds:schemaRef ds:uri="80bbe118-c2f1-471f-9be9-b0f7447cf65e"/>
    <ds:schemaRef ds:uri="a0a9c787-db28-489b-b6e5-9fce90a89bb0"/>
    <ds:schemaRef ds:uri="http://www.w3.org/XML/1998/namespace"/>
    <ds:schemaRef ds:uri="http://purl.org/dc/terms/"/>
    <ds:schemaRef ds:uri="http://schemas.microsoft.com/office/2006/documentManagement/types"/>
    <ds:schemaRef ds:uri="http://purl.org/dc/dcmitype/"/>
    <ds:schemaRef ds:uri="http://schemas.openxmlformats.org/package/2006/metadata/core-properties"/>
    <ds:schemaRef ds:uri="http://schemas.microsoft.com/office/2006/metadata/properties"/>
    <ds:schemaRef ds:uri="ff5bdd6e-cdf8-469d-93d0-f7a8c007309d"/>
    <ds:schemaRef ds:uri="b8d61b6e-2b10-43a3-a2ce-3f7d4d0c929e"/>
  </ds:schemaRefs>
</ds:datastoreItem>
</file>

<file path=customXml/itemProps3.xml><?xml version="1.0" encoding="utf-8"?>
<ds:datastoreItem xmlns:ds="http://schemas.openxmlformats.org/officeDocument/2006/customXml" ds:itemID="{5025ECA9-16CF-4C32-9740-67B1004AB0A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16486</Words>
  <Application>Microsoft Office PowerPoint</Application>
  <PresentationFormat>A4 210 x 297 mm</PresentationFormat>
  <Paragraphs>1900</Paragraphs>
  <Slides>44</Slides>
  <Notes>2</Notes>
  <HiddenSlides>0</HiddenSlides>
  <MMClips>0</MMClips>
  <ScaleCrop>false</ScaleCrop>
  <HeadingPairs>
    <vt:vector size="8" baseType="variant">
      <vt:variant>
        <vt:lpstr>使用されているフォント</vt:lpstr>
      </vt:variant>
      <vt:variant>
        <vt:i4>8</vt:i4>
      </vt:variant>
      <vt:variant>
        <vt:lpstr>テーマ</vt:lpstr>
      </vt:variant>
      <vt:variant>
        <vt:i4>1</vt:i4>
      </vt:variant>
      <vt:variant>
        <vt:lpstr>埋め込まれた OLE サーバー</vt:lpstr>
      </vt:variant>
      <vt:variant>
        <vt:i4>1</vt:i4>
      </vt:variant>
      <vt:variant>
        <vt:lpstr>スライド タイトル</vt:lpstr>
      </vt:variant>
      <vt:variant>
        <vt:i4>44</vt:i4>
      </vt:variant>
    </vt:vector>
  </HeadingPairs>
  <TitlesOfParts>
    <vt:vector size="54" baseType="lpstr">
      <vt:lpstr>Meiryo UI</vt:lpstr>
      <vt:lpstr>ＭＳ Ｐゴシック</vt:lpstr>
      <vt:lpstr>Yu Gothic UI</vt:lpstr>
      <vt:lpstr>游ゴシック</vt:lpstr>
      <vt:lpstr>游ゴシック Medium</vt:lpstr>
      <vt:lpstr>Arial</vt:lpstr>
      <vt:lpstr>Calibri</vt:lpstr>
      <vt:lpstr>Wingdings</vt:lpstr>
      <vt:lpstr>パワーポイントプリント用Corp01</vt:lpstr>
      <vt:lpstr>think-cell スライド</vt:lpstr>
      <vt:lpstr>令和4年度補正 Trusted Web 開発等推進事業に係る調査研究 （Trusted Web の実現に向けたユースケース実証 分析レポート）</vt:lpstr>
      <vt:lpstr>本書の位置づけ</vt:lpstr>
      <vt:lpstr>1. 背景・目的</vt:lpstr>
      <vt:lpstr>2. 実施アプローチ</vt:lpstr>
      <vt:lpstr>3.1. ユースケース概要（1/2）</vt:lpstr>
      <vt:lpstr>3.1. ユースケース概要（2/2）</vt:lpstr>
      <vt:lpstr>3.2. プロトタイプシステムにおいて企画・実装した機能・仕組み  </vt:lpstr>
      <vt:lpstr>3.3. 今後のマイルストン</vt:lpstr>
      <vt:lpstr>4.1. 顧客の課題と提供価値（1/2）</vt:lpstr>
      <vt:lpstr>4.1. 顧客の課題と提供価値（2/2）</vt:lpstr>
      <vt:lpstr>4.2. 実証ユースケース実現時の経済効果</vt:lpstr>
      <vt:lpstr>4.3. 収益モデル(1/3)</vt:lpstr>
      <vt:lpstr>4.3. 収益モデル(2/3)</vt:lpstr>
      <vt:lpstr>4.3. 収益モデル(3/3)</vt:lpstr>
      <vt:lpstr>4.4. プレイヤーマッピング</vt:lpstr>
      <vt:lpstr>4.5. ビジネスモデル考察（1/2）</vt:lpstr>
      <vt:lpstr>4.5. ビジネスモデル考察（2/2）</vt:lpstr>
      <vt:lpstr>5.1.1. 実装要件‐ Verify ・データコントロールの考え方</vt:lpstr>
      <vt:lpstr>5.1.2. 実装要件‐合意形成・トレースの考え方（1/2）</vt:lpstr>
      <vt:lpstr>5.1.2. 実装要件‐合意形成・トレースの考え方（2/2）</vt:lpstr>
      <vt:lpstr>5.1.2. 実装要件‐合意形成・トレースの考え方（第三者にトレースされる情報）</vt:lpstr>
      <vt:lpstr>5.2.1. 実装規格・アーキテクチャ‐比較整理対象</vt:lpstr>
      <vt:lpstr>5.2.1. 実装規格・アーキテクチャ‐Credential Layer :証明書の検証方法・選択的属性開示 </vt:lpstr>
      <vt:lpstr>5.2.2. 実装規格・アーキテクチャ‐Agent Layer :通信プロトコル・I/F</vt:lpstr>
      <vt:lpstr>5.2.3. 実装規格・アーキテクチャ‐Agent Layer：秘密鍵管理/Public Trust Layer : 公開鍵の連携</vt:lpstr>
      <vt:lpstr>5.3. 実装要件、実装規格・アーキテクチャ考察（1/3）</vt:lpstr>
      <vt:lpstr>5.3. 実装要件、実装規格・アーキテクチャ考察（2/3）</vt:lpstr>
      <vt:lpstr>5.3. 実装要件、実装規格・アーキテクチャ考察（3/3）</vt:lpstr>
      <vt:lpstr>6.1. 取組類型整理</vt:lpstr>
      <vt:lpstr>6.2. ガバナンス・ルール策定実施概要（1/2）</vt:lpstr>
      <vt:lpstr>6.2. ガバナンス・ルール策定実施概要（2/2）</vt:lpstr>
      <vt:lpstr>6.3. ステークホルダ協議・ヒアリング等実施概要</vt:lpstr>
      <vt:lpstr>6.4. 調査分析等を実施したベンチーマーク先（1/2）</vt:lpstr>
      <vt:lpstr>6.4. 調査分析等を実施したベンチーマーク先（2/2）</vt:lpstr>
      <vt:lpstr>6.5.ガバナンス・ビジネス普及に向けた取組考察 – ガバナンス・ルール策定</vt:lpstr>
      <vt:lpstr>6.5.ガバナンス・ビジネス普及に向けた取組考察 – 取組発信</vt:lpstr>
      <vt:lpstr>6.5.ガバナンス・ビジネス普及に向けた取組考察 – 社会実装に向けて留意すべき事項</vt:lpstr>
      <vt:lpstr>7.1. Trusted Webに関する事業者からの課題提起（1/3）</vt:lpstr>
      <vt:lpstr>7.1. Trusted Webに関する事業者からの課題提起（2/3）</vt:lpstr>
      <vt:lpstr>7.1. Trusted Webに関する事業者からの課題提起（3/3）</vt:lpstr>
      <vt:lpstr>7.2. 事業者がTrusted Webを具現化する上で有効な取組の提言（1/3）</vt:lpstr>
      <vt:lpstr>7.2. 事業者がTrusted Webを具現化する上で有効な取組の提言（2/3）</vt:lpstr>
      <vt:lpstr>7.2. 事業者がTrusted Webを具現化する上で有効な取組の提言（3/3）</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2024-03-28T21:11:44Z</dcterms:created>
  <dcterms:modified xsi:type="dcterms:W3CDTF">2024-05-10T02:45:48Z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60d57e-af5b-4752-ac57-3e4f28ca11dc_Enabled">
    <vt:lpwstr>true</vt:lpwstr>
  </property>
  <property fmtid="{D5CDD505-2E9C-101B-9397-08002B2CF9AE}" pid="3" name="MSIP_Label_ea60d57e-af5b-4752-ac57-3e4f28ca11dc_SetDate">
    <vt:lpwstr>2024-03-28T21:11:48Z</vt:lpwstr>
  </property>
  <property fmtid="{D5CDD505-2E9C-101B-9397-08002B2CF9AE}" pid="4" name="MSIP_Label_ea60d57e-af5b-4752-ac57-3e4f28ca11dc_Method">
    <vt:lpwstr>Standard</vt:lpwstr>
  </property>
  <property fmtid="{D5CDD505-2E9C-101B-9397-08002B2CF9AE}" pid="5" name="MSIP_Label_ea60d57e-af5b-4752-ac57-3e4f28ca11dc_Name">
    <vt:lpwstr>ea60d57e-af5b-4752-ac57-3e4f28ca11dc</vt:lpwstr>
  </property>
  <property fmtid="{D5CDD505-2E9C-101B-9397-08002B2CF9AE}" pid="6" name="MSIP_Label_ea60d57e-af5b-4752-ac57-3e4f28ca11dc_SiteId">
    <vt:lpwstr>36da45f1-dd2c-4d1f-af13-5abe46b99921</vt:lpwstr>
  </property>
  <property fmtid="{D5CDD505-2E9C-101B-9397-08002B2CF9AE}" pid="7" name="MSIP_Label_ea60d57e-af5b-4752-ac57-3e4f28ca11dc_ActionId">
    <vt:lpwstr>d180c61a-4ab1-4f94-9cec-e29e0ebb4932</vt:lpwstr>
  </property>
  <property fmtid="{D5CDD505-2E9C-101B-9397-08002B2CF9AE}" pid="8" name="MSIP_Label_ea60d57e-af5b-4752-ac57-3e4f28ca11dc_ContentBits">
    <vt:lpwstr>0</vt:lpwstr>
  </property>
  <property fmtid="{D5CDD505-2E9C-101B-9397-08002B2CF9AE}" pid="9" name="ContentTypeId">
    <vt:lpwstr>0x01010081AC0B10426E124C8F2B46906D9A42C9</vt:lpwstr>
  </property>
  <property fmtid="{D5CDD505-2E9C-101B-9397-08002B2CF9AE}" pid="10" name="MediaServiceImageTags">
    <vt:lpwstr/>
  </property>
</Properties>
</file>