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924" r:id="rId4"/>
    <p:sldMasterId id="2147483790" r:id="rId5"/>
    <p:sldMasterId id="2147483913" r:id="rId6"/>
    <p:sldMasterId id="2147483908" r:id="rId7"/>
    <p:sldMasterId id="2147483853" r:id="rId8"/>
    <p:sldMasterId id="2147483852" r:id="rId9"/>
  </p:sldMasterIdLst>
  <p:notesMasterIdLst>
    <p:notesMasterId r:id="rId12"/>
  </p:notesMasterIdLst>
  <p:handoutMasterIdLst>
    <p:handoutMasterId r:id="rId13"/>
  </p:handoutMasterIdLst>
  <p:sldIdLst>
    <p:sldId id="428" r:id="rId10"/>
    <p:sldId id="425" r:id="rId11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B4069"/>
    <a:srgbClr val="EEF3F8"/>
    <a:srgbClr val="DBE5F1"/>
    <a:srgbClr val="ECEEF1"/>
    <a:srgbClr val="ECEEF4"/>
    <a:srgbClr val="EBEDF4"/>
    <a:srgbClr val="F7F8FB"/>
    <a:srgbClr val="4472C4"/>
    <a:srgbClr val="405F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3930DE-BBAF-4787-85B8-B8A5EA8A680C}" v="11" dt="2023-03-16T05:02:49.4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54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115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9554F-8F68-418C-BC8C-EBC8EB58C588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54EB0-D7A5-428B-AB3E-E191170745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n-ea"/>
                <a:ea typeface="+mn-ea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n-ea"/>
                <a:ea typeface="+mn-ea"/>
              </a:defRPr>
            </a:lvl1pPr>
          </a:lstStyle>
          <a:p>
            <a:fld id="{187B8588-1665-0A4A-AD47-68FFFFC620D1}" type="datetimeFigureOut">
              <a:rPr lang="ja-JP" altLang="en-US" smtClean="0"/>
              <a:pPr/>
              <a:t>2023/5/30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30237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3887785"/>
            <a:ext cx="5486400" cy="462597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n-ea"/>
                <a:ea typeface="+mn-ea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ea"/>
                <a:ea typeface="+mn-ea"/>
              </a:defRPr>
            </a:lvl1pPr>
          </a:lstStyle>
          <a:p>
            <a:fld id="{AF9AAED7-EB68-B44B-A29A-E9CFE7A1147D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13940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gi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タイトル 4">
            <a:extLst>
              <a:ext uri="{FF2B5EF4-FFF2-40B4-BE49-F238E27FC236}">
                <a16:creationId xmlns:a16="http://schemas.microsoft.com/office/drawing/2014/main" id="{D3868AFC-B2EA-484C-AA64-489ED4273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25" name="テキスト プレースホルダー 16">
            <a:extLst>
              <a:ext uri="{FF2B5EF4-FFF2-40B4-BE49-F238E27FC236}">
                <a16:creationId xmlns:a16="http://schemas.microsoft.com/office/drawing/2014/main" id="{AAF55D8D-D54A-0249-91F2-93832BA0D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26" name="テキスト プレースホルダー 18">
            <a:extLst>
              <a:ext uri="{FF2B5EF4-FFF2-40B4-BE49-F238E27FC236}">
                <a16:creationId xmlns:a16="http://schemas.microsoft.com/office/drawing/2014/main" id="{32AE6953-680C-A842-B348-E2C64E3386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B35F000F-EF21-7942-A550-51B9B7114064}"/>
              </a:ext>
            </a:extLst>
          </p:cNvPr>
          <p:cNvSpPr/>
          <p:nvPr userDrawn="1"/>
        </p:nvSpPr>
        <p:spPr>
          <a:xfrm>
            <a:off x="1" y="0"/>
            <a:ext cx="9906000" cy="240376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A3D2F71-2021-6A4E-AC43-8FD81BB606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000" y="0"/>
            <a:ext cx="3600000" cy="2403761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5B088D2-4AF7-3C42-B49B-F380DD5AB088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A0FBF953-D5EB-674E-9F34-772567F4C813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EB2094B-F5F4-1E46-9BEA-446D88002AAE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265711C3-3D09-CF4B-9499-4C0FAC2E06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225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プレースホルダー 16">
            <a:extLst>
              <a:ext uri="{FF2B5EF4-FFF2-40B4-BE49-F238E27FC236}">
                <a16:creationId xmlns:a16="http://schemas.microsoft.com/office/drawing/2014/main" id="{C9E29E36-2233-EE48-83B7-440A2BDBB6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0" name="テキスト プレースホルダー 18">
            <a:extLst>
              <a:ext uri="{FF2B5EF4-FFF2-40B4-BE49-F238E27FC236}">
                <a16:creationId xmlns:a16="http://schemas.microsoft.com/office/drawing/2014/main" id="{4BDBC451-4788-AB42-8D23-0E4D129A40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06DA2A4-285E-9B45-97BA-F59BF25C2FB1}"/>
              </a:ext>
            </a:extLst>
          </p:cNvPr>
          <p:cNvSpPr/>
          <p:nvPr userDrawn="1"/>
        </p:nvSpPr>
        <p:spPr>
          <a:xfrm>
            <a:off x="1" y="0"/>
            <a:ext cx="9906000" cy="240376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49409664-F39A-7F4F-926A-0C629A3FA2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002" y="0"/>
            <a:ext cx="3599998" cy="240376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66C78FE-E3A6-C041-8532-3A00E7E4C5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511"/>
            <a:ext cx="1641497" cy="56236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784883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CCAEC040-EEFE-C444-83DD-41B27D064E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20" name="テキスト プレースホルダー 16">
            <a:extLst>
              <a:ext uri="{FF2B5EF4-FFF2-40B4-BE49-F238E27FC236}">
                <a16:creationId xmlns:a16="http://schemas.microsoft.com/office/drawing/2014/main" id="{69DA06EE-F669-A248-B816-9503F01A10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22" name="テキスト プレースホルダー 18">
            <a:extLst>
              <a:ext uri="{FF2B5EF4-FFF2-40B4-BE49-F238E27FC236}">
                <a16:creationId xmlns:a16="http://schemas.microsoft.com/office/drawing/2014/main" id="{F19E2444-AC3A-064A-9BA1-9990E25E93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F1C8481-7D27-A74E-9740-DD4483246E71}"/>
              </a:ext>
            </a:extLst>
          </p:cNvPr>
          <p:cNvSpPr/>
          <p:nvPr userDrawn="1"/>
        </p:nvSpPr>
        <p:spPr>
          <a:xfrm>
            <a:off x="1" y="0"/>
            <a:ext cx="9906000" cy="2403761"/>
          </a:xfrm>
          <a:prstGeom prst="rect">
            <a:avLst/>
          </a:prstGeom>
          <a:solidFill>
            <a:srgbClr val="1D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E332B7C-2774-D747-B738-DFFE71FF42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000" y="0"/>
            <a:ext cx="3600000" cy="240376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869AFE1-023E-9444-AE7D-68D6CB600E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140"/>
            <a:ext cx="1641498" cy="563107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C64BE3C-F985-7842-8067-AF5BF3B168DC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  <a:endParaRPr kumimoji="0" lang="en-US" altLang="ja-JP" sz="8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614B9F6-94C1-874D-837D-F4D519B2A913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96E83C00-A05B-DF4C-BB89-3AAB8B58965E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99E7CBC-989B-AB4F-BB76-FD22326E6745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54AE20B-55B9-2940-83F5-D6B9678113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106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A_写真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タイトル 4">
            <a:extLst>
              <a:ext uri="{FF2B5EF4-FFF2-40B4-BE49-F238E27FC236}">
                <a16:creationId xmlns:a16="http://schemas.microsoft.com/office/drawing/2014/main" id="{DAEB2D63-6F42-DE40-80ED-B03614E6EE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29" name="テキスト プレースホルダー 16">
            <a:extLst>
              <a:ext uri="{FF2B5EF4-FFF2-40B4-BE49-F238E27FC236}">
                <a16:creationId xmlns:a16="http://schemas.microsoft.com/office/drawing/2014/main" id="{626B9BF8-9F92-6F4F-8E20-85EEC8A416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0" name="テキスト プレースホルダー 18">
            <a:extLst>
              <a:ext uri="{FF2B5EF4-FFF2-40B4-BE49-F238E27FC236}">
                <a16:creationId xmlns:a16="http://schemas.microsoft.com/office/drawing/2014/main" id="{8E10F5D0-9F6F-6146-9CD1-B365643455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90BAE1D0-B847-E24E-B7DA-8A2D03EFC5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7508874" cy="2403761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9B22D6D9-28B6-F745-BA08-7E7C0B49E1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5999" y="0"/>
            <a:ext cx="3600000" cy="240376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F3E8D9D-42A5-BF4F-9138-FEEE258C77F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511"/>
            <a:ext cx="1641497" cy="562365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61D181A-5706-B944-AB69-AC4F76E59775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53D17304-2170-3842-81DD-54288DF7E843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E2B104D-7AA8-A44B-BD96-CABEE425E2DC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9CF502A3-4413-4F4C-A78A-4562A5C149E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745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表紙B_写真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4">
            <a:extLst>
              <a:ext uri="{FF2B5EF4-FFF2-40B4-BE49-F238E27FC236}">
                <a16:creationId xmlns:a16="http://schemas.microsoft.com/office/drawing/2014/main" id="{7F7FE76B-2B72-F445-B054-DF922DCFDD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33" name="テキスト プレースホルダー 16">
            <a:extLst>
              <a:ext uri="{FF2B5EF4-FFF2-40B4-BE49-F238E27FC236}">
                <a16:creationId xmlns:a16="http://schemas.microsoft.com/office/drawing/2014/main" id="{E3237D89-4FFD-9645-82EF-42AE21A321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4" name="テキスト プレースホルダー 18">
            <a:extLst>
              <a:ext uri="{FF2B5EF4-FFF2-40B4-BE49-F238E27FC236}">
                <a16:creationId xmlns:a16="http://schemas.microsoft.com/office/drawing/2014/main" id="{CC5E5581-933D-AE49-AF30-8BD9F0C44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7A1702F-4C57-DD46-98F4-7CDB41BF734A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76617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C_写真あり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4">
            <a:extLst>
              <a:ext uri="{FF2B5EF4-FFF2-40B4-BE49-F238E27FC236}">
                <a16:creationId xmlns:a16="http://schemas.microsoft.com/office/drawing/2014/main" id="{3BC5E597-0591-1E48-B456-49696C2C1E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33" name="テキスト プレースホルダー 16">
            <a:extLst>
              <a:ext uri="{FF2B5EF4-FFF2-40B4-BE49-F238E27FC236}">
                <a16:creationId xmlns:a16="http://schemas.microsoft.com/office/drawing/2014/main" id="{EACB12DF-D76D-C743-AED2-AEC0EF2804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4" name="テキスト プレースホルダー 18">
            <a:extLst>
              <a:ext uri="{FF2B5EF4-FFF2-40B4-BE49-F238E27FC236}">
                <a16:creationId xmlns:a16="http://schemas.microsoft.com/office/drawing/2014/main" id="{15C87D92-2797-9949-BDA3-74353F8FF1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B390AF8-CEC7-824F-B832-F1AB05C30A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7508874" cy="240376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D0048547-20D1-A14A-880B-F7B64D9F5D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000" y="0"/>
            <a:ext cx="3600000" cy="240376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D77AE2A-F8CF-1F4E-99C5-6DC82B91D2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140"/>
            <a:ext cx="1641498" cy="563107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0BD5EEB-B096-434B-8568-E6237E37BBAF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48F1E09-51F1-134B-9292-4A242E2CDBCC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6923F4F4-AA5D-CA49-AD92-0C098F193A5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86344C5-5736-B340-AE6F-C527DB55A1FE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BB058353-6D31-6F47-9883-33F6B1EEE8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55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1">
            <a:extLst>
              <a:ext uri="{FF2B5EF4-FFF2-40B4-BE49-F238E27FC236}">
                <a16:creationId xmlns:a16="http://schemas.microsoft.com/office/drawing/2014/main" id="{BBAE3FA2-1464-6D4B-8787-C48A0BC481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17" name="テキスト プレースホルダー 4">
            <a:extLst>
              <a:ext uri="{FF2B5EF4-FFF2-40B4-BE49-F238E27FC236}">
                <a16:creationId xmlns:a16="http://schemas.microsoft.com/office/drawing/2014/main" id="{BD1CB523-85FF-A047-8B9B-84BA47FE1D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70671B4-D85D-B14E-82F8-9CF01FC6EE18}"/>
              </a:ext>
            </a:extLst>
          </p:cNvPr>
          <p:cNvSpPr/>
          <p:nvPr userDrawn="1"/>
        </p:nvSpPr>
        <p:spPr>
          <a:xfrm>
            <a:off x="7820324" y="0"/>
            <a:ext cx="2085676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>
              <a:solidFill>
                <a:schemeClr val="accent2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286677C-676D-0D49-B2C4-56A70ECBA0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C244BF9-F7CF-7840-8844-2E7ED6175F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A5F39659-31BA-3444-83B8-D09F59133F19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C329398-3F3A-E64B-A959-DAA180CE3F5C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6893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タイトル 1">
            <a:extLst>
              <a:ext uri="{FF2B5EF4-FFF2-40B4-BE49-F238E27FC236}">
                <a16:creationId xmlns:a16="http://schemas.microsoft.com/office/drawing/2014/main" id="{E6701CD2-677C-D142-82A1-12E0EBA9A6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18" name="テキスト プレースホルダー 4">
            <a:extLst>
              <a:ext uri="{FF2B5EF4-FFF2-40B4-BE49-F238E27FC236}">
                <a16:creationId xmlns:a16="http://schemas.microsoft.com/office/drawing/2014/main" id="{570EBE81-ADFD-9E45-9FD9-FE2272EDCA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7A1702F-4C57-DD46-98F4-7CDB41BF734A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5546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B51DA0-E136-254B-9C8E-DD3202B3BA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B808FD6-AE48-AF47-931E-E220778DFF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bg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bg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bg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bg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687A8B2-9E93-354F-B8D1-B6B918CEA90A}"/>
              </a:ext>
            </a:extLst>
          </p:cNvPr>
          <p:cNvSpPr/>
          <p:nvPr userDrawn="1"/>
        </p:nvSpPr>
        <p:spPr>
          <a:xfrm>
            <a:off x="7820324" y="0"/>
            <a:ext cx="2085676" cy="6858000"/>
          </a:xfrm>
          <a:prstGeom prst="rect">
            <a:avLst/>
          </a:prstGeom>
          <a:solidFill>
            <a:srgbClr val="3B4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>
              <a:solidFill>
                <a:schemeClr val="accent2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8B9B30C-B4CC-7748-A83A-F9E7647387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CE94EA5-B308-374E-9CB5-E83142A05316}"/>
              </a:ext>
            </a:extLst>
          </p:cNvPr>
          <p:cNvSpPr txBox="1"/>
          <p:nvPr userDrawn="1"/>
        </p:nvSpPr>
        <p:spPr>
          <a:xfrm>
            <a:off x="4357146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B3DBF0BE-6AA5-F745-9FC5-44881C89F49C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9A14CAF1-A85E-9344-A0FE-8B8C363B83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6B41417-B48C-CE43-966E-9152FFAC935E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0B52987-9405-2B46-8E23-D359E72DD129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8125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A_写真あり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タイトル 1">
            <a:extLst>
              <a:ext uri="{FF2B5EF4-FFF2-40B4-BE49-F238E27FC236}">
                <a16:creationId xmlns:a16="http://schemas.microsoft.com/office/drawing/2014/main" id="{264EF314-A64E-3F4C-B03B-CEB36A067F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20" name="テキスト プレースホルダー 4">
            <a:extLst>
              <a:ext uri="{FF2B5EF4-FFF2-40B4-BE49-F238E27FC236}">
                <a16:creationId xmlns:a16="http://schemas.microsoft.com/office/drawing/2014/main" id="{84FF02D6-BC24-774F-8606-E31273FFA3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B9AD09D-7861-AC4C-949E-6155569799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025" y="0"/>
            <a:ext cx="2085969" cy="579755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40C2BEA-F93E-7248-AE16-D510BB0098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5D66D3D4-EF1C-8843-AC5F-3EA89964E73A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71A9F73-31F2-2249-AD17-1198AE7673DC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59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B_写真あり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タイトル 1">
            <a:extLst>
              <a:ext uri="{FF2B5EF4-FFF2-40B4-BE49-F238E27FC236}">
                <a16:creationId xmlns:a16="http://schemas.microsoft.com/office/drawing/2014/main" id="{860DBB8D-37BB-544C-930B-578D0CA14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20" name="テキスト プレースホルダー 4">
            <a:extLst>
              <a:ext uri="{FF2B5EF4-FFF2-40B4-BE49-F238E27FC236}">
                <a16:creationId xmlns:a16="http://schemas.microsoft.com/office/drawing/2014/main" id="{D215D7FA-6DB9-8142-8780-45B677F4E7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F4A40320-50A1-5E45-8BB4-741BF472A5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025" y="0"/>
            <a:ext cx="2085969" cy="579755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356A0188-3C32-2D4F-A9EF-018E539E4F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7C34CA1B-8A8E-9C4E-A78F-3C2DDB5E8308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4D4052D-347D-9F4A-B6E6-80BF39D7D634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324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C_写真あり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タイトル 1">
            <a:extLst>
              <a:ext uri="{FF2B5EF4-FFF2-40B4-BE49-F238E27FC236}">
                <a16:creationId xmlns:a16="http://schemas.microsoft.com/office/drawing/2014/main" id="{ADF530A1-940A-084C-A3F1-73ACF672C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24" name="テキスト プレースホルダー 4">
            <a:extLst>
              <a:ext uri="{FF2B5EF4-FFF2-40B4-BE49-F238E27FC236}">
                <a16:creationId xmlns:a16="http://schemas.microsoft.com/office/drawing/2014/main" id="{FBF7112F-10B1-C64A-A941-0D666CB3AE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bg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bg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bg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bg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0377209-93BD-5040-90B5-0FDC7696F5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025" y="0"/>
            <a:ext cx="2085969" cy="579755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9F5F86A-EFD6-6B44-A0DC-6C3EDE420C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B35534-B5E4-414B-BFAF-18C4E6EEF077}"/>
              </a:ext>
            </a:extLst>
          </p:cNvPr>
          <p:cNvSpPr txBox="1"/>
          <p:nvPr userDrawn="1"/>
        </p:nvSpPr>
        <p:spPr>
          <a:xfrm>
            <a:off x="4357146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05CA2898-8D53-C04F-81C0-162C913057B6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図 21">
            <a:extLst>
              <a:ext uri="{FF2B5EF4-FFF2-40B4-BE49-F238E27FC236}">
                <a16:creationId xmlns:a16="http://schemas.microsoft.com/office/drawing/2014/main" id="{CBBC4FBF-816A-D348-91E5-46F1CEC3FDD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7DA41307-8633-3741-A5DE-CEE78A9FC518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FF85D3A-88A5-F441-8134-7A9761ADAC67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6993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中扉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タイトル 3">
            <a:extLst>
              <a:ext uri="{FF2B5EF4-FFF2-40B4-BE49-F238E27FC236}">
                <a16:creationId xmlns:a16="http://schemas.microsoft.com/office/drawing/2014/main" id="{D06ABA6E-61F1-0D46-B98A-72EA24EB29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8" name="テキスト プレースホルダー 2">
            <a:extLst>
              <a:ext uri="{FF2B5EF4-FFF2-40B4-BE49-F238E27FC236}">
                <a16:creationId xmlns:a16="http://schemas.microsoft.com/office/drawing/2014/main" id="{FBD21E90-D61C-664D-A07C-16FB5CAB19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4B878C2-A842-6543-A0D7-CF1D12AA1D3F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7899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DE8AA8-AC88-DE43-9C76-053127EAD2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49" y="1801775"/>
            <a:ext cx="4466401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8725E56A-54BF-4142-B769-9F5FA6E05F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3E2DB3A-ACF5-B24D-9522-EB6CFC1F5D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53CD543-A2EC-4C40-8EE3-13DA8F6767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825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">
            <a:extLst>
              <a:ext uri="{FF2B5EF4-FFF2-40B4-BE49-F238E27FC236}">
                <a16:creationId xmlns:a16="http://schemas.microsoft.com/office/drawing/2014/main" id="{8501C116-C1BA-8D4F-AC9F-FBC22C0901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49" y="1801775"/>
            <a:ext cx="4466401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C7607A4E-C8AC-7A47-BB25-513F9B5EC2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3E568988-3791-0B4F-9A55-6E917AFF24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56735C5-23DF-EE42-B413-655CF91057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556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>
            <a:extLst>
              <a:ext uri="{FF2B5EF4-FFF2-40B4-BE49-F238E27FC236}">
                <a16:creationId xmlns:a16="http://schemas.microsoft.com/office/drawing/2014/main" id="{9AD2935B-DBA7-8144-9755-03BE42EFF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49" y="1801775"/>
            <a:ext cx="4466401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6" name="テキスト プレースホルダー 2">
            <a:extLst>
              <a:ext uri="{FF2B5EF4-FFF2-40B4-BE49-F238E27FC236}">
                <a16:creationId xmlns:a16="http://schemas.microsoft.com/office/drawing/2014/main" id="{F4077FE2-3CF4-2547-AB1C-F9F9F49775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8D01504-AC65-E347-BCF9-994D45A8FC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F63185B-C14D-594A-8CA9-1E5CEECDAD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228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タイトル 3">
            <a:extLst>
              <a:ext uri="{FF2B5EF4-FFF2-40B4-BE49-F238E27FC236}">
                <a16:creationId xmlns:a16="http://schemas.microsoft.com/office/drawing/2014/main" id="{4A1E99F5-3AB2-9C47-9EC1-D1DA3E78E5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D01BD5A1-6C50-FC47-89E3-4D411E18E9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1F508F2E-1B31-DD4D-81BF-A890308F75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1B3BE39-54AD-2C43-92FF-B4978B112C73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675F43DC-0DC0-A44D-A63F-7C6A39B3A5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EF3823C4-A5BA-7E4F-BC57-FF6C3DC7F9E3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5D53225-B174-9B4A-B324-3AE9535FFD46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76650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F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3">
            <a:extLst>
              <a:ext uri="{FF2B5EF4-FFF2-40B4-BE49-F238E27FC236}">
                <a16:creationId xmlns:a16="http://schemas.microsoft.com/office/drawing/2014/main" id="{39ED6336-ADD5-2D4B-AA70-A57250EE34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B1D3D993-BFDC-7D4B-9634-F29232DC1A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3DFFF59-5A99-E043-8163-240561EC5E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BBCFD81-9A00-5643-907A-AA0BA4EE8F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359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タイトル 3">
            <a:extLst>
              <a:ext uri="{FF2B5EF4-FFF2-40B4-BE49-F238E27FC236}">
                <a16:creationId xmlns:a16="http://schemas.microsoft.com/office/drawing/2014/main" id="{65920A1F-5531-3E48-B6BC-CAC232DD4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A3FD89DF-8A46-3E4D-84C1-412EC7160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67C423B-6197-B641-AFF5-08B7A4C680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0CB6A67-FC2B-FC44-BE84-EF4C223DF827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53262D48-1540-B947-9F2C-8858D01F70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0558111B-6CF7-D146-B378-A78B4391F38E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01173B4-8B84-5342-94B8-C3A9ACC66DF9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3670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3">
            <a:extLst>
              <a:ext uri="{FF2B5EF4-FFF2-40B4-BE49-F238E27FC236}">
                <a16:creationId xmlns:a16="http://schemas.microsoft.com/office/drawing/2014/main" id="{8216DD4D-E1C2-6241-B3D3-560988A6C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9" name="テキスト プレースホルダー 2">
            <a:extLst>
              <a:ext uri="{FF2B5EF4-FFF2-40B4-BE49-F238E27FC236}">
                <a16:creationId xmlns:a16="http://schemas.microsoft.com/office/drawing/2014/main" id="{6944D63C-AF07-E14A-AE43-B2299D8ED9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6C2C4FE-195B-E948-A8C9-8D628F1221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4AF8165-79AD-C941-9268-BC3B2FA93B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098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3">
            <a:extLst>
              <a:ext uri="{FF2B5EF4-FFF2-40B4-BE49-F238E27FC236}">
                <a16:creationId xmlns:a16="http://schemas.microsoft.com/office/drawing/2014/main" id="{E357830C-F5DF-4940-92AF-5D10338548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7" name="テキスト プレースホルダー 2">
            <a:extLst>
              <a:ext uri="{FF2B5EF4-FFF2-40B4-BE49-F238E27FC236}">
                <a16:creationId xmlns:a16="http://schemas.microsoft.com/office/drawing/2014/main" id="{E946C1C6-749F-8048-96ED-D0223F2681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8557579-55F2-E643-A3DC-3BE7A7E3BC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5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J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3">
            <a:extLst>
              <a:ext uri="{FF2B5EF4-FFF2-40B4-BE49-F238E27FC236}">
                <a16:creationId xmlns:a16="http://schemas.microsoft.com/office/drawing/2014/main" id="{F98C28D5-A6FD-D946-A78E-EB2801FEE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4CF3BAB1-B622-404D-A172-E9E184AEC5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0D33AD6-D702-F542-B7B2-6D81E4AC1F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683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9AD4885B-2DFA-D04D-AE48-F73602DA6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689356"/>
            <a:ext cx="9243021" cy="363157"/>
          </a:xfrm>
          <a:prstGeom prst="rect">
            <a:avLst/>
          </a:prstGeom>
        </p:spPr>
        <p:txBody>
          <a:bodyPr tIns="46800" anchor="ctr" anchorCtr="0">
            <a:noAutofit/>
          </a:bodyPr>
          <a:lstStyle>
            <a:lvl1pPr>
              <a:defRPr lang="en-US" sz="2000" b="1" spc="0" baseline="0" dirty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70" marR="0" lvl="0" indent="-22647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lang="ja-JP" altLang="en-US"/>
              <a:t>［サブタイトル］</a:t>
            </a:r>
            <a:endParaRPr lang="en-US" dirty="0"/>
          </a:p>
        </p:txBody>
      </p:sp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C1BF904A-EDA9-CB42-9930-B694DF35C5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1160463"/>
            <a:ext cx="9243021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96042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63" userDrawn="1">
          <p15:clr>
            <a:srgbClr val="FBAE40"/>
          </p15:clr>
        </p15:guide>
        <p15:guide id="4" orient="horz" pos="731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1F77EE-9DF9-8847-B74D-DAE7D40F8D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7AB5C0-48AC-A342-8863-43A8534529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1788" y="692151"/>
            <a:ext cx="9242425" cy="648970"/>
          </a:xfrm>
        </p:spPr>
        <p:txBody>
          <a:bodyPr/>
          <a:lstStyle/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6068290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4491" y="164693"/>
            <a:ext cx="4290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4FB84B0-3BCF-114D-8BC7-C7AEA4D473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953000" cy="6858000"/>
          </a:xfrm>
          <a:prstGeom prst="rect">
            <a:avLst/>
          </a:prstGeom>
        </p:spPr>
      </p:pic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7A82C159-A3E3-5C4A-85F2-522452EB1E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4492" y="692151"/>
            <a:ext cx="4290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893088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2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3700676"/>
            <a:ext cx="9243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240AB3A-033A-AD4A-9002-9D106C05D0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3429000"/>
          </a:xfrm>
          <a:prstGeom prst="rect">
            <a:avLst/>
          </a:prstGeom>
        </p:spPr>
      </p:pic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7A82C159-A3E3-5C4A-85F2-522452EB1E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4221163"/>
            <a:ext cx="9243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165515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9AD4885B-2DFA-D04D-AE48-F73602DA6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689356"/>
            <a:ext cx="9243021" cy="363157"/>
          </a:xfrm>
          <a:prstGeom prst="rect">
            <a:avLst/>
          </a:prstGeom>
        </p:spPr>
        <p:txBody>
          <a:bodyPr tIns="46800" anchor="ctr" anchorCtr="0">
            <a:noAutofit/>
          </a:bodyPr>
          <a:lstStyle>
            <a:lvl1pPr>
              <a:defRPr lang="en-US" sz="2000" b="1" spc="0" baseline="0" dirty="0">
                <a:solidFill>
                  <a:schemeClr val="bg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70" marR="0" lvl="0" indent="-22647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lang="ja-JP" altLang="en-US"/>
              <a:t>［サブタイトル］</a:t>
            </a:r>
            <a:endParaRPr lang="en-US" dirty="0"/>
          </a:p>
        </p:txBody>
      </p:sp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7D31131B-AA9F-174B-B0F4-E06C45EFB2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1160463"/>
            <a:ext cx="9243021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998639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63" userDrawn="1">
          <p15:clr>
            <a:srgbClr val="FBAE40"/>
          </p15:clr>
        </p15:guide>
        <p15:guide id="4" orient="horz" pos="731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4" name="テキスト プレースホルダー 7">
            <a:extLst>
              <a:ext uri="{FF2B5EF4-FFF2-40B4-BE49-F238E27FC236}">
                <a16:creationId xmlns:a16="http://schemas.microsoft.com/office/drawing/2014/main" id="{C02BC9B8-0AC5-0141-A592-2D1CBD0622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692151"/>
            <a:ext cx="9243021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0697974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4491" y="164693"/>
            <a:ext cx="4290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22DC13E-7840-E648-9BD6-FC3234B28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953000" cy="6858000"/>
          </a:xfrm>
          <a:prstGeom prst="rect">
            <a:avLst/>
          </a:prstGeom>
        </p:spPr>
      </p:pic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D3E057B5-B95A-F142-9C2C-4A17527A5A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4492" y="692151"/>
            <a:ext cx="4290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728986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2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3700676"/>
            <a:ext cx="9243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374F8D8-F53B-A349-A350-56D8A99064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3429000"/>
          </a:xfrm>
          <a:prstGeom prst="rect">
            <a:avLst/>
          </a:prstGeom>
        </p:spPr>
      </p:pic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141577B3-E425-974F-8C9C-0D7B9B327B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4221163"/>
            <a:ext cx="9243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545887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裏表紙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DE3DF6E-7C0D-4243-A88A-1FEDAF3DA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77465"/>
            <a:ext cx="6482082" cy="478053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90A487B-16B8-2244-AC81-C53D9CB66D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7435" y="2792937"/>
            <a:ext cx="3302596" cy="113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699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裏表紙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543F6B6-14E2-F441-AE02-931CA9408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77465"/>
            <a:ext cx="6482081" cy="478053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1F090B0-1BEE-0D4C-9408-D8891D31BB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7435" y="2792937"/>
            <a:ext cx="3302596" cy="113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211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裏表紙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77DC0DD-4963-3A48-A8D2-06F39F353C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77466"/>
            <a:ext cx="6482081" cy="478053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3D56238-4CA6-0845-852C-0F7A39C6A6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7433" y="2791445"/>
            <a:ext cx="3302598" cy="113293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EBFAA56-E08A-CB4D-83B5-C3ADE95A5CE5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</p:spTree>
    <p:extLst>
      <p:ext uri="{BB962C8B-B14F-4D97-AF65-F5344CB8AC3E}">
        <p14:creationId xmlns:p14="http://schemas.microsoft.com/office/powerpoint/2010/main" val="3455033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9.gif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プレースホルダー 2">
            <a:extLst>
              <a:ext uri="{FF2B5EF4-FFF2-40B4-BE49-F238E27FC236}">
                <a16:creationId xmlns:a16="http://schemas.microsoft.com/office/drawing/2014/main" id="{8D373499-E559-1940-9889-99FA98286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7" y="2718664"/>
            <a:ext cx="7177087" cy="30777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6B23970-ECEC-DA4B-A68E-FE269BD873BC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>
                <a:solidFill>
                  <a:schemeClr val="tx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  <a:endParaRPr kumimoji="0" lang="en-US" altLang="ja-JP" sz="8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812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6" r:id="rId2"/>
    <p:sldLayoutId id="2147483925" r:id="rId3"/>
    <p:sldLayoutId id="2147483930" r:id="rId4"/>
    <p:sldLayoutId id="2147483929" r:id="rId5"/>
    <p:sldLayoutId id="2147483928" r:id="rId6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000" b="0" i="0" kern="1200" spc="0" baseline="0">
          <a:solidFill>
            <a:schemeClr val="tx1"/>
          </a:solidFill>
          <a:latin typeface="+mn-ea"/>
          <a:ea typeface="+mn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None/>
        <a:defRPr kumimoji="1" sz="2000" kern="1200">
          <a:solidFill>
            <a:schemeClr val="tx1"/>
          </a:solidFill>
          <a:latin typeface="+mn-ea"/>
          <a:ea typeface="+mn-ea"/>
          <a:cs typeface="Arial"/>
        </a:defRPr>
      </a:lvl1pPr>
      <a:lvl2pPr marL="910105" indent="-30054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2pPr>
      <a:lvl3pPr marL="1454051" indent="-23493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3pPr>
      <a:lvl4pPr marL="2059377" indent="-230703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4pPr>
      <a:lvl5pPr marL="2666818" indent="-22858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>
          <p15:clr>
            <a:srgbClr val="F26B43"/>
          </p15:clr>
        </p15:guide>
        <p15:guide id="2" pos="4730" userDrawn="1">
          <p15:clr>
            <a:srgbClr val="F26B43"/>
          </p15:clr>
        </p15:guide>
        <p15:guide id="3" orient="horz" pos="1706" userDrawn="1">
          <p15:clr>
            <a:srgbClr val="F26B43"/>
          </p15:clr>
        </p15:guide>
        <p15:guide id="4" pos="6031">
          <p15:clr>
            <a:srgbClr val="F26B43"/>
          </p15:clr>
        </p15:guide>
        <p15:guide id="5" orient="horz" pos="4269">
          <p15:clr>
            <a:srgbClr val="F26B43"/>
          </p15:clr>
        </p15:guide>
        <p15:guide id="6" orient="horz" pos="4201">
          <p15:clr>
            <a:srgbClr val="F26B43"/>
          </p15:clr>
        </p15:guide>
        <p15:guide id="7" orient="horz" pos="2047" userDrawn="1">
          <p15:clr>
            <a:srgbClr val="F26B43"/>
          </p15:clr>
        </p15:guide>
        <p15:guide id="8" orient="horz" pos="3702">
          <p15:clr>
            <a:srgbClr val="F26B43"/>
          </p15:clr>
        </p15:guide>
        <p15:guide id="9" orient="horz" pos="1911" userDrawn="1">
          <p15:clr>
            <a:srgbClr val="F26B43"/>
          </p15:clr>
        </p15:guide>
        <p15:guide id="10" orient="horz" pos="504">
          <p15:clr>
            <a:srgbClr val="F26B43"/>
          </p15:clr>
        </p15:guide>
        <p15:guide id="11" orient="horz" pos="21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91" y="164693"/>
            <a:ext cx="7321847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2" name="テキスト プレースホルダー 2">
            <a:extLst>
              <a:ext uri="{FF2B5EF4-FFF2-40B4-BE49-F238E27FC236}">
                <a16:creationId xmlns:a16="http://schemas.microsoft.com/office/drawing/2014/main" id="{1E7F193E-E725-A748-98D4-293E16F59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80658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791" r:id="rId3"/>
    <p:sldLayoutId id="2147483834" r:id="rId4"/>
    <p:sldLayoutId id="2147483833" r:id="rId5"/>
    <p:sldLayoutId id="2147483832" r:id="rId6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>
          <p15:clr>
            <a:srgbClr val="F26B43"/>
          </p15:clr>
        </p15:guide>
        <p15:guide id="2" pos="4926">
          <p15:clr>
            <a:srgbClr val="F26B43"/>
          </p15:clr>
        </p15:guide>
        <p15:guide id="3" pos="4821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4088">
          <p15:clr>
            <a:srgbClr val="F26B43"/>
          </p15:clr>
        </p15:guide>
        <p15:guide id="6" orient="horz" pos="436">
          <p15:clr>
            <a:srgbClr val="F26B43"/>
          </p15:clr>
        </p15:guide>
        <p15:guide id="7" orient="horz" pos="4269">
          <p15:clr>
            <a:srgbClr val="F26B43"/>
          </p15:clr>
        </p15:guide>
        <p15:guide id="8" pos="6031">
          <p15:clr>
            <a:srgbClr val="F26B43"/>
          </p15:clr>
        </p15:guide>
        <p15:guide id="9" orient="horz" pos="415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549" y="1801775"/>
            <a:ext cx="11783313" cy="137481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CADAF22-691C-254C-B297-E5ACCA5FE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89" y="3429002"/>
            <a:ext cx="8185449" cy="235818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/>
              <a:t>マスター テキストの書式設定</a:t>
            </a:r>
            <a:endParaRPr kumimoji="1" lang="en-US" altLang="ja-JP" dirty="0"/>
          </a:p>
          <a:p>
            <a:pPr lvl="1"/>
            <a:r>
              <a:rPr kumimoji="1" lang="ja-JP" altLang="en-US"/>
              <a:t>第</a:t>
            </a:r>
            <a:r>
              <a:rPr kumimoji="1" lang="en-US" altLang="ja-JP" dirty="0"/>
              <a:t>2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/>
              <a:t>第</a:t>
            </a:r>
            <a:r>
              <a:rPr kumimoji="1" lang="en-US" altLang="ja-JP" dirty="0"/>
              <a:t>3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3"/>
            <a:r>
              <a:rPr kumimoji="1" lang="ja-JP" altLang="en-US"/>
              <a:t>第</a:t>
            </a:r>
            <a:r>
              <a:rPr kumimoji="1" lang="en-US" altLang="ja-JP" dirty="0"/>
              <a:t>4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4"/>
            <a:r>
              <a:rPr kumimoji="1" lang="ja-JP" altLang="en-US"/>
              <a:t>第</a:t>
            </a:r>
            <a:r>
              <a:rPr kumimoji="1" lang="en-US" altLang="ja-JP" dirty="0"/>
              <a:t>5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0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E7DACEB-658B-9C4D-8B1A-4FF85BB060FC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7136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4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8000" b="0" i="0" kern="1200" spc="20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None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7" pos="6031" userDrawn="1">
          <p15:clr>
            <a:srgbClr val="F26B43"/>
          </p15:clr>
        </p15:guide>
        <p15:guide id="8" orient="horz" pos="4269" userDrawn="1">
          <p15:clr>
            <a:srgbClr val="F26B43"/>
          </p15:clr>
        </p15:guide>
        <p15:guide id="9" orient="horz" pos="4156" userDrawn="1">
          <p15:clr>
            <a:srgbClr val="F26B43"/>
          </p15:clr>
        </p15:guide>
        <p15:guide id="10" orient="horz" pos="4088" userDrawn="1">
          <p15:clr>
            <a:srgbClr val="F26B43"/>
          </p15:clr>
        </p15:guide>
        <p15:guide id="11" orient="horz" pos="2001" userDrawn="1">
          <p15:clr>
            <a:srgbClr val="F26B43"/>
          </p15:clr>
        </p15:guide>
        <p15:guide id="12" pos="3028" userDrawn="1">
          <p15:clr>
            <a:srgbClr val="F26B43"/>
          </p15:clr>
        </p15:guide>
        <p15:guide id="13" pos="5365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90" y="164693"/>
            <a:ext cx="9243021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DD323A-9269-AE42-951E-F08FD291D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91" y="692150"/>
            <a:ext cx="9252068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8FAFC4E-F3F0-D947-B10D-2319BEB244D1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387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09" r:id="rId2"/>
    <p:sldLayoutId id="2147483911" r:id="rId3"/>
    <p:sldLayoutId id="2147483912" r:id="rId4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6" orient="horz" pos="436" userDrawn="1">
          <p15:clr>
            <a:srgbClr val="F26B43"/>
          </p15:clr>
        </p15:guide>
        <p15:guide id="7" pos="3121" userDrawn="1">
          <p15:clr>
            <a:srgbClr val="F26B43"/>
          </p15:clr>
        </p15:guide>
        <p15:guide id="8" pos="6031" userDrawn="1">
          <p15:clr>
            <a:srgbClr val="F26B43"/>
          </p15:clr>
        </p15:guide>
        <p15:guide id="9" orient="horz" pos="4088" userDrawn="1">
          <p15:clr>
            <a:srgbClr val="F26B43"/>
          </p15:clr>
        </p15:guide>
        <p15:guide id="10" orient="horz" pos="368" userDrawn="1">
          <p15:clr>
            <a:srgbClr val="F26B43"/>
          </p15:clr>
        </p15:guide>
        <p15:guide id="11" orient="horz" pos="4269" userDrawn="1">
          <p15:clr>
            <a:srgbClr val="F26B43"/>
          </p15:clr>
        </p15:guide>
        <p15:guide id="12" orient="horz" pos="4156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90" y="164693"/>
            <a:ext cx="9243021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ACDA7E9A-9E6E-2942-AC20-74A5A8920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91" y="692150"/>
            <a:ext cx="9252068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4E21C77-E2F3-5744-B495-789192475120}"/>
              </a:ext>
            </a:extLst>
          </p:cNvPr>
          <p:cNvSpPr txBox="1"/>
          <p:nvPr userDrawn="1"/>
        </p:nvSpPr>
        <p:spPr>
          <a:xfrm>
            <a:off x="4357146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26ABC15C-563B-F04A-83C3-B0D991357E0E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図 10">
            <a:extLst>
              <a:ext uri="{FF2B5EF4-FFF2-40B4-BE49-F238E27FC236}">
                <a16:creationId xmlns:a16="http://schemas.microsoft.com/office/drawing/2014/main" id="{270EE0AC-2C8E-D84F-9AAB-1BAD29C7490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1974EA4F-0DCA-734C-A634-22D6F1BD7FB1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68894EE-0BB6-C742-A4D7-3DB96B9B356E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514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54" r:id="rId2"/>
    <p:sldLayoutId id="2147483885" r:id="rId3"/>
    <p:sldLayoutId id="2147483886" r:id="rId4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bg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orient="horz" pos="4156" userDrawn="1">
          <p15:clr>
            <a:srgbClr val="F26B43"/>
          </p15:clr>
        </p15:guide>
        <p15:guide id="6" orient="horz" pos="436" userDrawn="1">
          <p15:clr>
            <a:srgbClr val="F26B43"/>
          </p15:clr>
        </p15:guide>
        <p15:guide id="7" pos="3121" userDrawn="1">
          <p15:clr>
            <a:srgbClr val="F26B43"/>
          </p15:clr>
        </p15:guide>
        <p15:guide id="8" pos="6031" userDrawn="1">
          <p15:clr>
            <a:srgbClr val="F26B43"/>
          </p15:clr>
        </p15:guide>
        <p15:guide id="9" orient="horz" pos="4088" userDrawn="1">
          <p15:clr>
            <a:srgbClr val="F26B43"/>
          </p15:clr>
        </p15:guide>
        <p15:guide id="10" orient="horz" pos="368" userDrawn="1">
          <p15:clr>
            <a:srgbClr val="F26B43"/>
          </p15:clr>
        </p15:guide>
        <p15:guide id="11" orient="horz" pos="4269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321CC23-A8DD-2841-8A35-D68DC2B10133}"/>
              </a:ext>
            </a:extLst>
          </p:cNvPr>
          <p:cNvSpPr txBox="1"/>
          <p:nvPr userDrawn="1"/>
        </p:nvSpPr>
        <p:spPr>
          <a:xfrm>
            <a:off x="6548008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tx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</p:spTree>
    <p:extLst>
      <p:ext uri="{BB962C8B-B14F-4D97-AF65-F5344CB8AC3E}">
        <p14:creationId xmlns:p14="http://schemas.microsoft.com/office/powerpoint/2010/main" val="4268014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0" r:id="rId2"/>
    <p:sldLayoutId id="2147483773" r:id="rId3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20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None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910105" indent="-30054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2pPr>
      <a:lvl3pPr marL="1454051" indent="-23493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3pPr>
      <a:lvl4pPr marL="2059377" indent="-230703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4pPr>
      <a:lvl5pPr marL="2666818" indent="-22858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69" userDrawn="1">
          <p15:clr>
            <a:srgbClr val="F26B43"/>
          </p15:clr>
        </p15:guide>
        <p15:guide id="2" orient="horz" pos="42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0.tmp"/><Relationship Id="rId18" Type="http://schemas.openxmlformats.org/officeDocument/2006/relationships/image" Target="../media/image34.png"/><Relationship Id="rId3" Type="http://schemas.openxmlformats.org/officeDocument/2006/relationships/image" Target="../media/image24.svg"/><Relationship Id="rId7" Type="http://schemas.openxmlformats.org/officeDocument/2006/relationships/image" Target="../media/image26.png"/><Relationship Id="rId12" Type="http://schemas.openxmlformats.org/officeDocument/2006/relationships/image" Target="../media/image29.tmp"/><Relationship Id="rId17" Type="http://schemas.openxmlformats.org/officeDocument/2006/relationships/image" Target="../media/image38.svg"/><Relationship Id="rId2" Type="http://schemas.openxmlformats.org/officeDocument/2006/relationships/image" Target="../media/image23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26.svg"/><Relationship Id="rId15" Type="http://schemas.openxmlformats.org/officeDocument/2006/relationships/image" Target="../media/image32.tmp"/><Relationship Id="rId10" Type="http://schemas.openxmlformats.org/officeDocument/2006/relationships/image" Target="../media/image31.svg"/><Relationship Id="rId19" Type="http://schemas.openxmlformats.org/officeDocument/2006/relationships/image" Target="../media/image40.svg"/><Relationship Id="rId4" Type="http://schemas.openxmlformats.org/officeDocument/2006/relationships/image" Target="../media/image24.png"/><Relationship Id="rId9" Type="http://schemas.openxmlformats.org/officeDocument/2006/relationships/image" Target="../media/image27.png"/><Relationship Id="rId14" Type="http://schemas.openxmlformats.org/officeDocument/2006/relationships/image" Target="../media/image3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2"/>
          <p:cNvSpPr>
            <a:spLocks noGrp="1"/>
          </p:cNvSpPr>
          <p:nvPr>
            <p:ph type="body" sz="quarter" idx="12"/>
          </p:nvPr>
        </p:nvSpPr>
        <p:spPr>
          <a:xfrm>
            <a:off x="331788" y="66042"/>
            <a:ext cx="9230358" cy="397782"/>
          </a:xfrm>
        </p:spPr>
        <p:txBody>
          <a:bodyPr lIns="0" tIns="45720" rIns="0" bIns="45720" anchor="t"/>
          <a:lstStyle/>
          <a:p>
            <a:pPr algn="ctr"/>
            <a:r>
              <a:rPr lang="en-US" altLang="ja-JP" sz="18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Sharing </a:t>
            </a:r>
            <a:r>
              <a:rPr lang="en-US" altLang="ja-JP" sz="1800" dirty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user trust </a:t>
            </a:r>
            <a:r>
              <a:rPr lang="en-US" altLang="ja-JP" sz="18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in </a:t>
            </a:r>
            <a:r>
              <a:rPr lang="en-US" altLang="ja-JP" sz="1800" dirty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mutual </a:t>
            </a:r>
            <a:r>
              <a:rPr lang="en-US" altLang="ja-JP" sz="18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help application</a:t>
            </a:r>
            <a:r>
              <a:rPr kumimoji="1" lang="ja-JP" altLang="en-US" sz="18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（</a:t>
            </a:r>
            <a:r>
              <a:rPr lang="it-IT" altLang="ja-JP" sz="18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DNP</a:t>
            </a:r>
            <a:r>
              <a:rPr kumimoji="1" lang="ja-JP" altLang="en-US" sz="1800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）（</a:t>
            </a:r>
            <a:r>
              <a:rPr kumimoji="1" lang="en-US" altLang="ja-JP" sz="1800" dirty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1/2</a:t>
            </a:r>
            <a:r>
              <a:rPr kumimoji="1" lang="ja-JP" altLang="en-US" sz="1800" dirty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）</a:t>
            </a:r>
            <a:endParaRPr kumimoji="1" lang="en-US" altLang="ja-JP" sz="1800" dirty="0">
              <a:solidFill>
                <a:schemeClr val="accent2">
                  <a:lumMod val="75000"/>
                  <a:lumOff val="25000"/>
                </a:schemeClr>
              </a:solidFill>
              <a:latin typeface="+mn-lt"/>
              <a:ea typeface="Meiryo UI" panose="020B0604030504040204" pitchFamily="34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331788" y="591261"/>
            <a:ext cx="4428000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</a:rPr>
              <a:t>Current issues (Pain points)</a:t>
            </a:r>
            <a:endParaRPr lang="ja-JP" altLang="en-US" sz="1400" b="1" dirty="0">
              <a:solidFill>
                <a:schemeClr val="bg1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134146" y="591261"/>
            <a:ext cx="4428000" cy="360000"/>
          </a:xfrm>
          <a:prstGeom prst="rect">
            <a:avLst/>
          </a:prstGeom>
          <a:solidFill>
            <a:srgbClr val="2B4069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rgbClr val="FFFFFF"/>
                </a:solidFill>
              </a:rPr>
              <a:t>What Trusted Web </a:t>
            </a:r>
            <a:r>
              <a:rPr lang="en-US" altLang="ja-JP" sz="1400" b="1" dirty="0" smtClean="0">
                <a:solidFill>
                  <a:srgbClr val="FFFFFF"/>
                </a:solidFill>
              </a:rPr>
              <a:t>Solves</a:t>
            </a:r>
            <a:endParaRPr lang="en-US" altLang="ja-JP" sz="1400" b="1" dirty="0">
              <a:solidFill>
                <a:srgbClr val="FFFFFF"/>
              </a:solidFill>
            </a:endParaRPr>
          </a:p>
        </p:txBody>
      </p:sp>
      <p:sp>
        <p:nvSpPr>
          <p:cNvPr id="4" name="二等辺三角形 3"/>
          <p:cNvSpPr/>
          <p:nvPr/>
        </p:nvSpPr>
        <p:spPr>
          <a:xfrm rot="5400000">
            <a:off x="2722588" y="3680112"/>
            <a:ext cx="4464000" cy="196502"/>
          </a:xfrm>
          <a:prstGeom prst="triangle">
            <a:avLst/>
          </a:prstGeom>
          <a:solidFill>
            <a:schemeClr val="tx2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331790" y="951261"/>
            <a:ext cx="4428000" cy="277624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en-US" altLang="ja-JP" sz="1200" dirty="0">
                <a:solidFill>
                  <a:schemeClr val="tx1"/>
                </a:solidFill>
              </a:rPr>
              <a:t>Trust </a:t>
            </a:r>
            <a:r>
              <a:rPr lang="en-US" altLang="ja-JP" sz="1200" dirty="0" smtClean="0">
                <a:solidFill>
                  <a:schemeClr val="tx1"/>
                </a:solidFill>
              </a:rPr>
              <a:t>verification (identity verification) </a:t>
            </a:r>
            <a:r>
              <a:rPr lang="en-US" altLang="ja-JP" sz="1200" dirty="0">
                <a:solidFill>
                  <a:schemeClr val="tx1"/>
                </a:solidFill>
              </a:rPr>
              <a:t>is important for mutual help </a:t>
            </a:r>
            <a:r>
              <a:rPr lang="en-US" altLang="ja-JP" sz="1200" dirty="0" smtClean="0">
                <a:solidFill>
                  <a:schemeClr val="tx1"/>
                </a:solidFill>
              </a:rPr>
              <a:t>application (for child care support,  mutual local aid etc.) </a:t>
            </a:r>
            <a:r>
              <a:rPr lang="en-US" altLang="ja-JP" sz="1200" dirty="0">
                <a:solidFill>
                  <a:schemeClr val="tx1"/>
                </a:solidFill>
              </a:rPr>
              <a:t>to avoid </a:t>
            </a:r>
            <a:r>
              <a:rPr lang="en-US" altLang="ja-JP" sz="1200" dirty="0" smtClean="0">
                <a:solidFill>
                  <a:schemeClr val="tx1"/>
                </a:solidFill>
              </a:rPr>
              <a:t>troubles. However</a:t>
            </a:r>
            <a:r>
              <a:rPr lang="en-US" altLang="ja-JP" sz="1200" dirty="0">
                <a:solidFill>
                  <a:schemeClr val="tx1"/>
                </a:solidFill>
              </a:rPr>
              <a:t>, it is difficult to do so while protecting </a:t>
            </a:r>
            <a:r>
              <a:rPr lang="en-US" altLang="ja-JP" sz="1200" dirty="0" smtClean="0">
                <a:solidFill>
                  <a:schemeClr val="tx1"/>
                </a:solidFill>
              </a:rPr>
              <a:t>user privacy and it also requires </a:t>
            </a:r>
            <a:r>
              <a:rPr lang="en-US" altLang="ja-JP" sz="1200" dirty="0">
                <a:solidFill>
                  <a:schemeClr val="tx1"/>
                </a:solidFill>
              </a:rPr>
              <a:t>registration </a:t>
            </a:r>
            <a:r>
              <a:rPr lang="en-US" altLang="ja-JP" sz="1200" dirty="0" smtClean="0">
                <a:solidFill>
                  <a:schemeClr val="tx1"/>
                </a:solidFill>
              </a:rPr>
              <a:t>of such information.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ea"/>
              <a:buAutoNum type="circleNumDbPlain"/>
            </a:pP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altLang="ja-JP" sz="1200" dirty="0" smtClean="0">
                <a:solidFill>
                  <a:schemeClr val="tx1"/>
                </a:solidFill>
              </a:rPr>
              <a:t>Currently applications offer user </a:t>
            </a:r>
            <a:r>
              <a:rPr lang="en-US" altLang="ja-JP" sz="1200" dirty="0">
                <a:solidFill>
                  <a:schemeClr val="tx1"/>
                </a:solidFill>
              </a:rPr>
              <a:t>profile </a:t>
            </a:r>
            <a:r>
              <a:rPr lang="en-US" altLang="ja-JP" sz="1200" dirty="0" smtClean="0">
                <a:solidFill>
                  <a:schemeClr val="tx1"/>
                </a:solidFill>
              </a:rPr>
              <a:t>of supporters to users and increase trust by linking the profile with their SNS. </a:t>
            </a:r>
            <a:r>
              <a:rPr lang="en-US" altLang="ja-JP" sz="1200" dirty="0">
                <a:solidFill>
                  <a:schemeClr val="tx1"/>
                </a:solidFill>
              </a:rPr>
              <a:t>However, </a:t>
            </a:r>
            <a:r>
              <a:rPr lang="en-US" altLang="ja-JP" sz="1200" dirty="0" smtClean="0">
                <a:solidFill>
                  <a:schemeClr val="tx1"/>
                </a:solidFill>
              </a:rPr>
              <a:t>as the data is based on </a:t>
            </a:r>
            <a:r>
              <a:rPr lang="en-US" altLang="ja-JP" sz="1200" dirty="0">
                <a:solidFill>
                  <a:schemeClr val="tx1"/>
                </a:solidFill>
              </a:rPr>
              <a:t>self report the system cannot prove the </a:t>
            </a:r>
            <a:r>
              <a:rPr lang="en-US" altLang="ja-JP" sz="1200" dirty="0" smtClean="0">
                <a:solidFill>
                  <a:schemeClr val="tx1"/>
                </a:solidFill>
              </a:rPr>
              <a:t>authenticity. 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ea"/>
              <a:buAutoNum type="circleNumDbPlain"/>
            </a:pP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altLang="ja-JP" sz="1200" dirty="0">
                <a:solidFill>
                  <a:schemeClr val="tx1"/>
                </a:solidFill>
              </a:rPr>
              <a:t>User rating can be used for trust verification. However, </a:t>
            </a:r>
            <a:r>
              <a:rPr lang="en-US" altLang="ja-JP" sz="1200" dirty="0" smtClean="0">
                <a:solidFill>
                  <a:schemeClr val="tx1"/>
                </a:solidFill>
              </a:rPr>
              <a:t> </a:t>
            </a:r>
            <a:r>
              <a:rPr lang="en-US" altLang="ja-JP" sz="1200" dirty="0">
                <a:solidFill>
                  <a:schemeClr val="tx1"/>
                </a:solidFill>
              </a:rPr>
              <a:t>some mutual help </a:t>
            </a:r>
            <a:r>
              <a:rPr lang="en-US" altLang="ja-JP" sz="1200" dirty="0" smtClean="0">
                <a:solidFill>
                  <a:schemeClr val="tx1"/>
                </a:solidFill>
              </a:rPr>
              <a:t>applications </a:t>
            </a:r>
            <a:r>
              <a:rPr lang="en-US" altLang="ja-JP" sz="1200" dirty="0">
                <a:solidFill>
                  <a:schemeClr val="tx1"/>
                </a:solidFill>
              </a:rPr>
              <a:t>have small number of </a:t>
            </a:r>
            <a:r>
              <a:rPr lang="en-US" altLang="ja-JP" sz="1200" dirty="0" smtClean="0">
                <a:solidFill>
                  <a:schemeClr val="tx1"/>
                </a:solidFill>
              </a:rPr>
              <a:t>users and cannot </a:t>
            </a:r>
            <a:r>
              <a:rPr lang="en-US" altLang="ja-JP" sz="1200" dirty="0">
                <a:solidFill>
                  <a:schemeClr val="tx1"/>
                </a:solidFill>
              </a:rPr>
              <a:t>provide sufficient rating data.</a:t>
            </a:r>
          </a:p>
        </p:txBody>
      </p:sp>
      <p:sp>
        <p:nvSpPr>
          <p:cNvPr id="19" name="正方形/長方形 18"/>
          <p:cNvSpPr/>
          <p:nvPr/>
        </p:nvSpPr>
        <p:spPr>
          <a:xfrm>
            <a:off x="5138007" y="951261"/>
            <a:ext cx="4428000" cy="2776245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en-US" altLang="ja-JP" sz="1200" dirty="0">
                <a:solidFill>
                  <a:schemeClr val="tx1"/>
                </a:solidFill>
              </a:rPr>
              <a:t>Users can manage their own data and provide it to the third party while protecting their privacy. Through this the scope of trust verification may be enhanced than </a:t>
            </a:r>
            <a:r>
              <a:rPr lang="en-US" altLang="ja-JP" sz="1200" dirty="0" smtClean="0">
                <a:solidFill>
                  <a:schemeClr val="tx1"/>
                </a:solidFill>
              </a:rPr>
              <a:t>ever without increasing the amount of data entry.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altLang="ja-JP" sz="1200" dirty="0" smtClean="0">
                <a:solidFill>
                  <a:schemeClr val="tx1"/>
                </a:solidFill>
              </a:rPr>
              <a:t>Users seeking help can select supporters matching their needs based on the result of mutual help activities issued as a digital certificate. The data is much reliable than just a  self-reported information.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ea"/>
              <a:buAutoNum type="circleNumDbPlain"/>
            </a:pPr>
            <a:r>
              <a:rPr lang="en-US" altLang="ja-JP" sz="1200" dirty="0" smtClean="0">
                <a:solidFill>
                  <a:schemeClr val="tx1"/>
                </a:solidFill>
              </a:rPr>
              <a:t>By sharing </a:t>
            </a:r>
            <a:r>
              <a:rPr lang="en-US" altLang="ja-JP" sz="1200" dirty="0">
                <a:solidFill>
                  <a:schemeClr val="tx1"/>
                </a:solidFill>
              </a:rPr>
              <a:t>information among more than 300 </a:t>
            </a:r>
            <a:r>
              <a:rPr lang="en-US" altLang="ja-JP" sz="1200" dirty="0" smtClean="0">
                <a:solidFill>
                  <a:schemeClr val="tx1"/>
                </a:solidFill>
              </a:rPr>
              <a:t>service sharing applications, accumulated achievement data provided from other apps to the mutual help app can </a:t>
            </a:r>
            <a:r>
              <a:rPr lang="en-US" altLang="ja-JP" sz="1200" dirty="0">
                <a:solidFill>
                  <a:schemeClr val="tx1"/>
                </a:solidFill>
              </a:rPr>
              <a:t>be </a:t>
            </a:r>
            <a:r>
              <a:rPr lang="en-US" altLang="ja-JP" sz="1200" dirty="0" smtClean="0">
                <a:solidFill>
                  <a:schemeClr val="tx1"/>
                </a:solidFill>
              </a:rPr>
              <a:t>used for trust verification. Creating a system where the achievement is verifiable for university entrance exams and job hunting</a:t>
            </a:r>
            <a:r>
              <a:rPr lang="ja-JP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ja-JP" sz="1200" dirty="0" smtClean="0">
                <a:solidFill>
                  <a:schemeClr val="tx1"/>
                </a:solidFill>
              </a:rPr>
              <a:t>as enhanced incentives for support members.   </a:t>
            </a:r>
            <a:endParaRPr lang="en-US" altLang="ja-JP" sz="1200" dirty="0">
              <a:solidFill>
                <a:schemeClr val="tx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138007" y="3805065"/>
            <a:ext cx="4428000" cy="427678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ctr" defTabSz="288000"/>
            <a:r>
              <a:rPr lang="en-US" altLang="ja-JP" sz="1100" b="1" u="sng" dirty="0">
                <a:solidFill>
                  <a:srgbClr val="000000"/>
                </a:solidFill>
                <a:latin typeface="Meiryo UI"/>
              </a:rPr>
              <a:t>Scheme diagram of this demonstration use case </a:t>
            </a:r>
            <a:r>
              <a:rPr lang="ja-JP" altLang="en-US" sz="1100" b="1" u="sng" dirty="0">
                <a:solidFill>
                  <a:srgbClr val="000000"/>
                </a:solidFill>
                <a:latin typeface="Meiryo UI"/>
              </a:rPr>
              <a:t>（</a:t>
            </a:r>
            <a:r>
              <a:rPr lang="en-US" altLang="ja-JP" sz="1100" b="1" u="sng" dirty="0">
                <a:solidFill>
                  <a:srgbClr val="000000"/>
                </a:solidFill>
                <a:latin typeface="Meiryo UI"/>
              </a:rPr>
              <a:t>To-Be</a:t>
            </a:r>
            <a:r>
              <a:rPr lang="ja-JP" altLang="en-US" sz="1100" b="1" u="sng" dirty="0" smtClean="0">
                <a:solidFill>
                  <a:srgbClr val="000000"/>
                </a:solidFill>
                <a:latin typeface="Meiryo UI"/>
              </a:rPr>
              <a:t>）</a:t>
            </a:r>
            <a:endParaRPr lang="ja-JP" altLang="en-US" sz="1100" b="1" u="sng" dirty="0">
              <a:solidFill>
                <a:srgbClr val="000000"/>
              </a:solidFill>
              <a:latin typeface="Meiryo UI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31788" y="3778363"/>
            <a:ext cx="4427999" cy="269357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ctr" defTabSz="288000"/>
            <a:r>
              <a:rPr lang="en-US" altLang="ja-JP" sz="1100" b="1" u="sng" dirty="0">
                <a:latin typeface="Meiryo UI"/>
              </a:rPr>
              <a:t>Scheme diagram before problem solving </a:t>
            </a:r>
            <a:r>
              <a:rPr lang="ja-JP" altLang="en-US" sz="1100" b="1" u="sng" dirty="0">
                <a:latin typeface="Meiryo UI"/>
              </a:rPr>
              <a:t>（</a:t>
            </a:r>
            <a:r>
              <a:rPr lang="en-US" altLang="ja-JP" sz="1100" b="1" u="sng" dirty="0">
                <a:latin typeface="Meiryo UI"/>
              </a:rPr>
              <a:t>As-Is</a:t>
            </a:r>
            <a:r>
              <a:rPr lang="ja-JP" altLang="en-US" sz="1100" b="1" u="sng" dirty="0" smtClean="0">
                <a:latin typeface="Meiryo UI"/>
              </a:rPr>
              <a:t>）</a:t>
            </a:r>
            <a:endParaRPr lang="ja-JP" altLang="en-US" sz="1100" b="1" u="sng" dirty="0">
              <a:latin typeface="Meiryo UI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FCD4842-08ED-4B93-9F2E-6A7225ACF935}"/>
              </a:ext>
            </a:extLst>
          </p:cNvPr>
          <p:cNvSpPr txBox="1"/>
          <p:nvPr/>
        </p:nvSpPr>
        <p:spPr>
          <a:xfrm>
            <a:off x="331788" y="4026602"/>
            <a:ext cx="430672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tabLst>
                <a:tab pos="457200" algn="l"/>
              </a:tabLst>
            </a:pPr>
            <a:r>
              <a:rPr lang="en-US" altLang="ja-JP" sz="900" dirty="0">
                <a:cs typeface="Times New Roman" panose="02020603050405020304" pitchFamily="18" charset="0"/>
              </a:rPr>
              <a:t>Mutual help achievement data is not accumulated</a:t>
            </a:r>
            <a:r>
              <a:rPr lang="ja-JP" altLang="ja-JP" sz="900" dirty="0">
                <a:effectLst/>
                <a:cs typeface="Times New Roman" panose="02020603050405020304" pitchFamily="18" charset="0"/>
              </a:rPr>
              <a:t>→</a:t>
            </a:r>
            <a:r>
              <a:rPr lang="en-US" altLang="ja-JP" sz="900" dirty="0">
                <a:effectLst/>
                <a:cs typeface="Times New Roman" panose="02020603050405020304" pitchFamily="18" charset="0"/>
              </a:rPr>
              <a:t>Unable to verify trust within mutual help app</a:t>
            </a:r>
            <a:r>
              <a:rPr lang="ja-JP" altLang="ja-JP" sz="900" dirty="0">
                <a:effectLst/>
                <a:cs typeface="Times New Roman" panose="02020603050405020304" pitchFamily="18" charset="0"/>
              </a:rPr>
              <a:t>→</a:t>
            </a:r>
            <a:r>
              <a:rPr lang="en-US" altLang="ja-JP" sz="900" dirty="0">
                <a:effectLst/>
                <a:cs typeface="Times New Roman" panose="02020603050405020304" pitchFamily="18" charset="0"/>
              </a:rPr>
              <a:t>Users cannot use app with confidence</a:t>
            </a:r>
            <a:r>
              <a:rPr lang="ja-JP" altLang="ja-JP" sz="900" dirty="0">
                <a:effectLst/>
                <a:cs typeface="Times New Roman" panose="02020603050405020304" pitchFamily="18" charset="0"/>
              </a:rPr>
              <a:t>→</a:t>
            </a:r>
            <a:r>
              <a:rPr lang="en-US" altLang="ja-JP" sz="900" dirty="0">
                <a:effectLst/>
                <a:cs typeface="Times New Roman" panose="02020603050405020304" pitchFamily="18" charset="0"/>
              </a:rPr>
              <a:t>does not increase users. Such a vicious circle can lead to </a:t>
            </a:r>
            <a:r>
              <a:rPr lang="en-US" altLang="ja-JP" sz="900" dirty="0" smtClean="0">
                <a:effectLst/>
                <a:cs typeface="Times New Roman" panose="02020603050405020304" pitchFamily="18" charset="0"/>
              </a:rPr>
              <a:t>a withdrawal </a:t>
            </a:r>
            <a:r>
              <a:rPr lang="en-US" altLang="ja-JP" sz="900" dirty="0">
                <a:effectLst/>
                <a:cs typeface="Times New Roman" panose="02020603050405020304" pitchFamily="18" charset="0"/>
              </a:rPr>
              <a:t>from the business.</a:t>
            </a:r>
            <a:endParaRPr lang="ja-JP" altLang="ja-JP" sz="900" dirty="0">
              <a:effectLst/>
              <a:cs typeface="Times New Roman" panose="02020603050405020304" pitchFamily="18" charset="0"/>
            </a:endParaRPr>
          </a:p>
        </p:txBody>
      </p:sp>
      <p:pic>
        <p:nvPicPr>
          <p:cNvPr id="20" name="グラフィックス 19" descr="スマート フォン 枠線">
            <a:extLst>
              <a:ext uri="{FF2B5EF4-FFF2-40B4-BE49-F238E27FC236}">
                <a16:creationId xmlns:a16="http://schemas.microsoft.com/office/drawing/2014/main" id="{F019FDE5-5B4A-4D0B-B28D-B52A715432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232756" y="5433681"/>
            <a:ext cx="741202" cy="914399"/>
          </a:xfrm>
          <a:prstGeom prst="rect">
            <a:avLst/>
          </a:prstGeom>
        </p:spPr>
      </p:pic>
      <p:pic>
        <p:nvPicPr>
          <p:cNvPr id="21" name="グラフィックス 20" descr="男性のプロフィール 枠線">
            <a:extLst>
              <a:ext uri="{FF2B5EF4-FFF2-40B4-BE49-F238E27FC236}">
                <a16:creationId xmlns:a16="http://schemas.microsoft.com/office/drawing/2014/main" id="{07686A83-A8E3-408F-B62A-15C3A88D8C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39333" y="4920899"/>
            <a:ext cx="577082" cy="577082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15F11AB-581C-4F85-8866-49891991BAD8}"/>
              </a:ext>
            </a:extLst>
          </p:cNvPr>
          <p:cNvSpPr txBox="1"/>
          <p:nvPr/>
        </p:nvSpPr>
        <p:spPr>
          <a:xfrm>
            <a:off x="5255417" y="3991579"/>
            <a:ext cx="43067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tabLst>
                <a:tab pos="457200" algn="l"/>
              </a:tabLst>
            </a:pPr>
            <a:r>
              <a:rPr lang="en-US" altLang="ja-JP" sz="900" dirty="0">
                <a:cs typeface="Times New Roman" panose="02020603050405020304" pitchFamily="18" charset="0"/>
              </a:rPr>
              <a:t>Building an ecosystem with centralized database that links relevant information from all mutual help apps </a:t>
            </a:r>
            <a:r>
              <a:rPr lang="en-US" altLang="ja-JP" sz="900" dirty="0">
                <a:effectLst/>
                <a:cs typeface="Times New Roman" panose="02020603050405020304" pitchFamily="18" charset="0"/>
              </a:rPr>
              <a:t>is not feasible. We studied method for sharing the mutual help achievement data by using distributed ID system technology </a:t>
            </a:r>
            <a:r>
              <a:rPr lang="en-US" altLang="ja-JP" sz="900" dirty="0">
                <a:cs typeface="Times New Roman" panose="02020603050405020304" pitchFamily="18" charset="0"/>
              </a:rPr>
              <a:t>as Verifiable Credential</a:t>
            </a:r>
            <a:r>
              <a:rPr lang="ja-JP" altLang="en-US" sz="900" dirty="0">
                <a:cs typeface="Times New Roman" panose="02020603050405020304" pitchFamily="18" charset="0"/>
              </a:rPr>
              <a:t>（</a:t>
            </a:r>
            <a:r>
              <a:rPr lang="en-US" altLang="ja-JP" sz="900" dirty="0">
                <a:cs typeface="Times New Roman" panose="02020603050405020304" pitchFamily="18" charset="0"/>
              </a:rPr>
              <a:t>VC</a:t>
            </a:r>
            <a:r>
              <a:rPr lang="ja-JP" altLang="en-US" sz="900" dirty="0" smtClean="0">
                <a:cs typeface="Times New Roman" panose="02020603050405020304" pitchFamily="18" charset="0"/>
              </a:rPr>
              <a:t>）</a:t>
            </a:r>
            <a:r>
              <a:rPr lang="en-US" altLang="ja-JP" sz="900" baseline="30000" dirty="0" smtClean="0">
                <a:cs typeface="Times New Roman" panose="02020603050405020304" pitchFamily="18" charset="0"/>
              </a:rPr>
              <a:t>1</a:t>
            </a:r>
            <a:r>
              <a:rPr lang="en-US" altLang="ja-JP" sz="900" dirty="0" smtClean="0">
                <a:cs typeface="Times New Roman" panose="02020603050405020304" pitchFamily="18" charset="0"/>
              </a:rPr>
              <a:t>. </a:t>
            </a:r>
            <a:endParaRPr lang="ja-JP" altLang="ja-JP" sz="900" dirty="0">
              <a:effectLst/>
              <a:cs typeface="Times New Roman" panose="02020603050405020304" pitchFamily="18" charset="0"/>
            </a:endParaRPr>
          </a:p>
        </p:txBody>
      </p:sp>
      <p:pic>
        <p:nvPicPr>
          <p:cNvPr id="23" name="グラフィックス 22" descr="スマート フォン 枠線">
            <a:extLst>
              <a:ext uri="{FF2B5EF4-FFF2-40B4-BE49-F238E27FC236}">
                <a16:creationId xmlns:a16="http://schemas.microsoft.com/office/drawing/2014/main" id="{430CE4E6-E9D3-4728-86B0-34EAA3397F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22055" y="5315445"/>
            <a:ext cx="914399" cy="914399"/>
          </a:xfrm>
          <a:prstGeom prst="rect">
            <a:avLst/>
          </a:prstGeom>
        </p:spPr>
      </p:pic>
      <p:pic>
        <p:nvPicPr>
          <p:cNvPr id="24" name="グラフィックス 23" descr="男性のプロフィール 枠線">
            <a:extLst>
              <a:ext uri="{FF2B5EF4-FFF2-40B4-BE49-F238E27FC236}">
                <a16:creationId xmlns:a16="http://schemas.microsoft.com/office/drawing/2014/main" id="{DA405E4B-A691-4CA2-86CF-DE7AA203A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01829" y="4819649"/>
            <a:ext cx="577082" cy="577082"/>
          </a:xfrm>
          <a:prstGeom prst="rect">
            <a:avLst/>
          </a:prstGeom>
        </p:spPr>
      </p:pic>
      <p:pic>
        <p:nvPicPr>
          <p:cNvPr id="25" name="グラフィックス 24" descr="スマート フォン 枠線">
            <a:extLst>
              <a:ext uri="{FF2B5EF4-FFF2-40B4-BE49-F238E27FC236}">
                <a16:creationId xmlns:a16="http://schemas.microsoft.com/office/drawing/2014/main" id="{3BE0A860-2D3F-41FE-BD12-CC63261755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358258" y="5315443"/>
            <a:ext cx="914399" cy="914399"/>
          </a:xfrm>
          <a:prstGeom prst="rect">
            <a:avLst/>
          </a:prstGeom>
        </p:spPr>
      </p:pic>
      <p:pic>
        <p:nvPicPr>
          <p:cNvPr id="8" name="グラフィックス 7" descr="女性のプロフィール 枠線">
            <a:extLst>
              <a:ext uri="{FF2B5EF4-FFF2-40B4-BE49-F238E27FC236}">
                <a16:creationId xmlns:a16="http://schemas.microsoft.com/office/drawing/2014/main" id="{4694298C-0883-4CA1-89B4-9D5E1A59B1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841361" y="5171066"/>
            <a:ext cx="745255" cy="745255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C8AAE7E-C90C-4B58-8F20-BE9ABB01485A}"/>
              </a:ext>
            </a:extLst>
          </p:cNvPr>
          <p:cNvGrpSpPr/>
          <p:nvPr/>
        </p:nvGrpSpPr>
        <p:grpSpPr>
          <a:xfrm>
            <a:off x="1060891" y="5363757"/>
            <a:ext cx="1113804" cy="914400"/>
            <a:chOff x="1806875" y="5124707"/>
            <a:chExt cx="1524045" cy="1335783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B0A02BE6-1734-4ED4-9A08-8BFCED63C742}"/>
                </a:ext>
              </a:extLst>
            </p:cNvPr>
            <p:cNvSpPr/>
            <p:nvPr/>
          </p:nvSpPr>
          <p:spPr>
            <a:xfrm>
              <a:off x="1812004" y="5124707"/>
              <a:ext cx="1518916" cy="37470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1" lang="en-US" altLang="ja-JP" sz="900" dirty="0">
                  <a:solidFill>
                    <a:schemeClr val="tx1"/>
                  </a:solidFill>
                </a:rPr>
                <a:t>Presenting profile</a:t>
              </a:r>
              <a:endParaRPr kumimoji="1" lang="ja-JP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6496EE23-51D3-4821-8C51-5B05149B8C88}"/>
                </a:ext>
              </a:extLst>
            </p:cNvPr>
            <p:cNvSpPr/>
            <p:nvPr/>
          </p:nvSpPr>
          <p:spPr>
            <a:xfrm>
              <a:off x="1806875" y="5605244"/>
              <a:ext cx="1518916" cy="37470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1" lang="en-US" altLang="ja-JP" sz="900" dirty="0">
                  <a:solidFill>
                    <a:schemeClr val="tx1"/>
                  </a:solidFill>
                </a:rPr>
                <a:t>Linking with SNS</a:t>
              </a:r>
              <a:endParaRPr kumimoji="1" lang="ja-JP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0FF628B3-07A9-4803-AAD2-197DFD644C7E}"/>
                </a:ext>
              </a:extLst>
            </p:cNvPr>
            <p:cNvSpPr/>
            <p:nvPr/>
          </p:nvSpPr>
          <p:spPr>
            <a:xfrm>
              <a:off x="1806875" y="6085781"/>
              <a:ext cx="1518916" cy="37470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ja-JP" sz="900" dirty="0">
                  <a:solidFill>
                    <a:schemeClr val="tx1"/>
                  </a:solidFill>
                </a:rPr>
                <a:t>User rating</a:t>
              </a:r>
              <a:endParaRPr kumimoji="1" lang="ja-JP" altLang="en-US" sz="900" dirty="0">
                <a:solidFill>
                  <a:schemeClr val="tx1"/>
                </a:solidFill>
              </a:endParaRP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E11B94F-A912-4127-869F-12D2D9B7F9A0}"/>
              </a:ext>
            </a:extLst>
          </p:cNvPr>
          <p:cNvSpPr txBox="1"/>
          <p:nvPr/>
        </p:nvSpPr>
        <p:spPr>
          <a:xfrm>
            <a:off x="939152" y="4705527"/>
            <a:ext cx="1407200" cy="336203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 defTabSz="288000"/>
            <a:r>
              <a:rPr kumimoji="1" lang="en-US" altLang="ja-JP" sz="1000" dirty="0"/>
              <a:t>Trust verification activities</a:t>
            </a:r>
            <a:endParaRPr kumimoji="1" lang="ja-JP" altLang="en-US" sz="1000" dirty="0"/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96CC5A32-7AEC-410C-866D-E64F1B0FE6ED}"/>
              </a:ext>
            </a:extLst>
          </p:cNvPr>
          <p:cNvSpPr/>
          <p:nvPr/>
        </p:nvSpPr>
        <p:spPr>
          <a:xfrm>
            <a:off x="7063928" y="5580190"/>
            <a:ext cx="466856" cy="328948"/>
          </a:xfrm>
          <a:prstGeom prst="rightArrow">
            <a:avLst/>
          </a:prstGeom>
          <a:solidFill>
            <a:schemeClr val="accent2">
              <a:lumMod val="75000"/>
              <a:lumOff val="25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00" dirty="0">
              <a:solidFill>
                <a:schemeClr val="tx1"/>
              </a:solidFill>
            </a:endParaRPr>
          </a:p>
        </p:txBody>
      </p:sp>
      <p:pic>
        <p:nvPicPr>
          <p:cNvPr id="32" name="グラフィックス 31" descr="バッジ: チェックマーク 単色塗りつぶし">
            <a:extLst>
              <a:ext uri="{FF2B5EF4-FFF2-40B4-BE49-F238E27FC236}">
                <a16:creationId xmlns:a16="http://schemas.microsoft.com/office/drawing/2014/main" id="{D34C3B72-4CA2-42BC-B27A-555121B2F6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683295" y="5797425"/>
            <a:ext cx="264324" cy="264324"/>
          </a:xfrm>
          <a:prstGeom prst="rect">
            <a:avLst/>
          </a:prstGeom>
        </p:spPr>
      </p:pic>
      <p:pic>
        <p:nvPicPr>
          <p:cNvPr id="34" name="Picture 4" descr="May ii メイアイ | スマホでつながる、たすけあいアプリ">
            <a:extLst>
              <a:ext uri="{FF2B5EF4-FFF2-40B4-BE49-F238E27FC236}">
                <a16:creationId xmlns:a16="http://schemas.microsoft.com/office/drawing/2014/main" id="{C3D85AE1-362D-4CAE-81AE-2C32101507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" t="8697" r="6598" b="9014"/>
          <a:stretch/>
        </p:blipFill>
        <p:spPr bwMode="auto">
          <a:xfrm>
            <a:off x="7655447" y="4927506"/>
            <a:ext cx="343932" cy="31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図 34" descr="アイコン&#10;&#10;自動的に生成された説明">
            <a:extLst>
              <a:ext uri="{FF2B5EF4-FFF2-40B4-BE49-F238E27FC236}">
                <a16:creationId xmlns:a16="http://schemas.microsoft.com/office/drawing/2014/main" id="{C196B27B-AD04-408D-B9A4-68F874336D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6289" y="4927506"/>
            <a:ext cx="347921" cy="26935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6" name="図 35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8D6FC3E6-317B-40C3-B7B7-BDC07EC17D0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78658" y="5267242"/>
            <a:ext cx="359227" cy="35692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7" name="Picture 6" descr="近所の顔見知り同士で送迎・託児の頼りあい、「子育てシェア」">
            <a:extLst>
              <a:ext uri="{FF2B5EF4-FFF2-40B4-BE49-F238E27FC236}">
                <a16:creationId xmlns:a16="http://schemas.microsoft.com/office/drawing/2014/main" id="{4BE8BDD7-210C-43E7-8177-73BA67275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856" y="5694549"/>
            <a:ext cx="359227" cy="35922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図 37" descr="ロゴ, 会社名&#10;&#10;自動的に生成された説明">
            <a:extLst>
              <a:ext uri="{FF2B5EF4-FFF2-40B4-BE49-F238E27FC236}">
                <a16:creationId xmlns:a16="http://schemas.microsoft.com/office/drawing/2014/main" id="{4D80A3EC-6852-49CF-82D5-928251F4BD5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76900" y="6139703"/>
            <a:ext cx="362742" cy="35922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cxnSp>
        <p:nvCxnSpPr>
          <p:cNvPr id="43" name="コネクタ: カギ線 42">
            <a:extLst>
              <a:ext uri="{FF2B5EF4-FFF2-40B4-BE49-F238E27FC236}">
                <a16:creationId xmlns:a16="http://schemas.microsoft.com/office/drawing/2014/main" id="{65FA2C16-F6DC-4B64-88BE-F88F30DCB97F}"/>
              </a:ext>
            </a:extLst>
          </p:cNvPr>
          <p:cNvCxnSpPr>
            <a:cxnSpLocks/>
            <a:stCxn id="35" idx="3"/>
            <a:endCxn id="23" idx="1"/>
          </p:cNvCxnSpPr>
          <p:nvPr/>
        </p:nvCxnSpPr>
        <p:spPr>
          <a:xfrm>
            <a:off x="5834210" y="5062185"/>
            <a:ext cx="487845" cy="710460"/>
          </a:xfrm>
          <a:prstGeom prst="bentConnector3">
            <a:avLst>
              <a:gd name="adj1" fmla="val 50000"/>
            </a:avLst>
          </a:prstGeom>
          <a:ln w="317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コネクタ: カギ線 46">
            <a:extLst>
              <a:ext uri="{FF2B5EF4-FFF2-40B4-BE49-F238E27FC236}">
                <a16:creationId xmlns:a16="http://schemas.microsoft.com/office/drawing/2014/main" id="{D57C9AA5-1871-4C09-8807-208856D57854}"/>
              </a:ext>
            </a:extLst>
          </p:cNvPr>
          <p:cNvCxnSpPr>
            <a:cxnSpLocks/>
            <a:stCxn id="36" idx="3"/>
            <a:endCxn id="23" idx="1"/>
          </p:cNvCxnSpPr>
          <p:nvPr/>
        </p:nvCxnSpPr>
        <p:spPr>
          <a:xfrm>
            <a:off x="5837885" y="5445707"/>
            <a:ext cx="484170" cy="326938"/>
          </a:xfrm>
          <a:prstGeom prst="bentConnector3">
            <a:avLst>
              <a:gd name="adj1" fmla="val 50000"/>
            </a:avLst>
          </a:prstGeom>
          <a:ln w="317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コネクタ: カギ線 49">
            <a:extLst>
              <a:ext uri="{FF2B5EF4-FFF2-40B4-BE49-F238E27FC236}">
                <a16:creationId xmlns:a16="http://schemas.microsoft.com/office/drawing/2014/main" id="{DDA0DAEA-75B2-4A55-A7DC-53C15FE31166}"/>
              </a:ext>
            </a:extLst>
          </p:cNvPr>
          <p:cNvCxnSpPr>
            <a:cxnSpLocks/>
            <a:stCxn id="37" idx="3"/>
            <a:endCxn id="23" idx="1"/>
          </p:cNvCxnSpPr>
          <p:nvPr/>
        </p:nvCxnSpPr>
        <p:spPr>
          <a:xfrm flipV="1">
            <a:off x="5839083" y="5772645"/>
            <a:ext cx="482972" cy="101518"/>
          </a:xfrm>
          <a:prstGeom prst="bentConnector3">
            <a:avLst>
              <a:gd name="adj1" fmla="val 50000"/>
            </a:avLst>
          </a:prstGeom>
          <a:ln w="317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コネクタ: カギ線 52">
            <a:extLst>
              <a:ext uri="{FF2B5EF4-FFF2-40B4-BE49-F238E27FC236}">
                <a16:creationId xmlns:a16="http://schemas.microsoft.com/office/drawing/2014/main" id="{8FA7FAB6-BF99-4189-B34C-50374C9A44C1}"/>
              </a:ext>
            </a:extLst>
          </p:cNvPr>
          <p:cNvCxnSpPr>
            <a:cxnSpLocks/>
            <a:stCxn id="38" idx="3"/>
            <a:endCxn id="23" idx="1"/>
          </p:cNvCxnSpPr>
          <p:nvPr/>
        </p:nvCxnSpPr>
        <p:spPr>
          <a:xfrm flipV="1">
            <a:off x="5839642" y="5772645"/>
            <a:ext cx="482413" cy="546671"/>
          </a:xfrm>
          <a:prstGeom prst="bentConnector3">
            <a:avLst>
              <a:gd name="adj1" fmla="val 50000"/>
            </a:avLst>
          </a:prstGeom>
          <a:ln w="317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6" name="グラフィックス 55" descr="バッジ: チェックマーク 単色塗りつぶし">
            <a:extLst>
              <a:ext uri="{FF2B5EF4-FFF2-40B4-BE49-F238E27FC236}">
                <a16:creationId xmlns:a16="http://schemas.microsoft.com/office/drawing/2014/main" id="{72CE18EC-5243-4190-BAB9-A62593E68A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641747" y="5821242"/>
            <a:ext cx="264324" cy="264324"/>
          </a:xfrm>
          <a:prstGeom prst="rect">
            <a:avLst/>
          </a:prstGeom>
        </p:spPr>
      </p:pic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8FE1108-AEED-43E2-9461-DC905B054EE9}"/>
              </a:ext>
            </a:extLst>
          </p:cNvPr>
          <p:cNvSpPr txBox="1"/>
          <p:nvPr/>
        </p:nvSpPr>
        <p:spPr>
          <a:xfrm>
            <a:off x="6492115" y="5486203"/>
            <a:ext cx="563588" cy="383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" dirty="0"/>
              <a:t>Digital</a:t>
            </a:r>
          </a:p>
          <a:p>
            <a:pPr algn="ctr"/>
            <a:r>
              <a:rPr lang="en-US" altLang="ja-JP" sz="600" dirty="0"/>
              <a:t>Identity</a:t>
            </a:r>
          </a:p>
          <a:p>
            <a:pPr algn="ctr"/>
            <a:r>
              <a:rPr kumimoji="1" lang="en-US" altLang="ja-JP" sz="600" dirty="0"/>
              <a:t>Wallet</a:t>
            </a:r>
            <a:endParaRPr kumimoji="1" lang="ja-JP" altLang="en-US" sz="600" dirty="0"/>
          </a:p>
        </p:txBody>
      </p:sp>
      <p:pic>
        <p:nvPicPr>
          <p:cNvPr id="60" name="グラフィックス 59" descr="握手 枠線">
            <a:extLst>
              <a:ext uri="{FF2B5EF4-FFF2-40B4-BE49-F238E27FC236}">
                <a16:creationId xmlns:a16="http://schemas.microsoft.com/office/drawing/2014/main" id="{B5318156-8052-42FD-9583-C5BB28908D5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8173674" y="5452081"/>
            <a:ext cx="641122" cy="641122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746FC20-CFD6-4EA5-9DD5-F759415950B6}"/>
              </a:ext>
            </a:extLst>
          </p:cNvPr>
          <p:cNvSpPr txBox="1"/>
          <p:nvPr/>
        </p:nvSpPr>
        <p:spPr>
          <a:xfrm>
            <a:off x="7496081" y="5517983"/>
            <a:ext cx="634742" cy="276999"/>
          </a:xfrm>
          <a:prstGeom prst="rect">
            <a:avLst/>
          </a:prstGeom>
          <a:solidFill>
            <a:srgbClr val="FFFFFF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600" dirty="0"/>
              <a:t>mutual help achievement </a:t>
            </a:r>
            <a:endParaRPr kumimoji="1" lang="ja-JP" altLang="en-US" sz="600" dirty="0"/>
          </a:p>
        </p:txBody>
      </p:sp>
      <p:pic>
        <p:nvPicPr>
          <p:cNvPr id="62" name="グラフィックス 61" descr="女性のプロフィール 枠線">
            <a:extLst>
              <a:ext uri="{FF2B5EF4-FFF2-40B4-BE49-F238E27FC236}">
                <a16:creationId xmlns:a16="http://schemas.microsoft.com/office/drawing/2014/main" id="{04044B1E-E1CD-4E3D-8555-58B950D0E7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800674" y="5176334"/>
            <a:ext cx="745255" cy="745255"/>
          </a:xfrm>
          <a:prstGeom prst="rect">
            <a:avLst/>
          </a:prstGeom>
        </p:spPr>
      </p:pic>
      <p:sp>
        <p:nvSpPr>
          <p:cNvPr id="29" name="乗算記号 28">
            <a:extLst>
              <a:ext uri="{FF2B5EF4-FFF2-40B4-BE49-F238E27FC236}">
                <a16:creationId xmlns:a16="http://schemas.microsoft.com/office/drawing/2014/main" id="{C7621F10-69FA-4B9E-B8CE-2EBC2B0C2DFA}"/>
              </a:ext>
            </a:extLst>
          </p:cNvPr>
          <p:cNvSpPr>
            <a:spLocks noChangeAspect="1"/>
          </p:cNvSpPr>
          <p:nvPr/>
        </p:nvSpPr>
        <p:spPr>
          <a:xfrm>
            <a:off x="3270998" y="5053990"/>
            <a:ext cx="406558" cy="406558"/>
          </a:xfrm>
          <a:prstGeom prst="mathMultiply">
            <a:avLst>
              <a:gd name="adj1" fmla="val 11045"/>
            </a:avLst>
          </a:prstGeom>
          <a:solidFill>
            <a:srgbClr val="C00000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00" dirty="0">
              <a:solidFill>
                <a:schemeClr val="tx1"/>
              </a:solidFill>
            </a:endParaRPr>
          </a:p>
        </p:txBody>
      </p:sp>
      <p:cxnSp>
        <p:nvCxnSpPr>
          <p:cNvPr id="66" name="コネクタ: カギ線 65">
            <a:extLst>
              <a:ext uri="{FF2B5EF4-FFF2-40B4-BE49-F238E27FC236}">
                <a16:creationId xmlns:a16="http://schemas.microsoft.com/office/drawing/2014/main" id="{12BDA447-7422-4B8B-811C-B4C2E2A6661D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772622" y="5492009"/>
            <a:ext cx="292017" cy="356927"/>
          </a:xfrm>
          <a:prstGeom prst="bentConnector3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コネクタ: カギ線 67">
            <a:extLst>
              <a:ext uri="{FF2B5EF4-FFF2-40B4-BE49-F238E27FC236}">
                <a16:creationId xmlns:a16="http://schemas.microsoft.com/office/drawing/2014/main" id="{24D0B9AC-68C3-43CC-9258-0EFF72FB0F58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772622" y="5848936"/>
            <a:ext cx="288269" cy="300969"/>
          </a:xfrm>
          <a:prstGeom prst="bentConnector3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コネクタ: カギ線 69">
            <a:extLst>
              <a:ext uri="{FF2B5EF4-FFF2-40B4-BE49-F238E27FC236}">
                <a16:creationId xmlns:a16="http://schemas.microsoft.com/office/drawing/2014/main" id="{9F74A432-6EB6-46EF-BA42-C866CD169EBB}"/>
              </a:ext>
            </a:extLst>
          </p:cNvPr>
          <p:cNvCxnSpPr>
            <a:cxnSpLocks/>
            <a:endCxn id="26" idx="1"/>
          </p:cNvCxnSpPr>
          <p:nvPr/>
        </p:nvCxnSpPr>
        <p:spPr>
          <a:xfrm flipV="1">
            <a:off x="772622" y="5820957"/>
            <a:ext cx="288269" cy="27979"/>
          </a:xfrm>
          <a:prstGeom prst="bentConnector3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F796BC92-2CEF-4A5D-85C4-AEA2C5E449B4}"/>
              </a:ext>
            </a:extLst>
          </p:cNvPr>
          <p:cNvCxnSpPr/>
          <p:nvPr/>
        </p:nvCxnSpPr>
        <p:spPr>
          <a:xfrm>
            <a:off x="2170947" y="6149905"/>
            <a:ext cx="199668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D36AAC3-D9A6-4E98-B8A7-B05105D4B29D}"/>
              </a:ext>
            </a:extLst>
          </p:cNvPr>
          <p:cNvSpPr txBox="1"/>
          <p:nvPr/>
        </p:nvSpPr>
        <p:spPr>
          <a:xfrm>
            <a:off x="2368475" y="5457857"/>
            <a:ext cx="722749" cy="406558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 defTabSz="288000"/>
            <a:r>
              <a:rPr kumimoji="1" lang="en-US" altLang="ja-JP" sz="900" dirty="0"/>
              <a:t>Self-reporting information</a:t>
            </a:r>
            <a:endParaRPr kumimoji="1" lang="ja-JP" altLang="en-US" sz="900" dirty="0"/>
          </a:p>
        </p:txBody>
      </p:sp>
      <p:sp>
        <p:nvSpPr>
          <p:cNvPr id="79" name="右中かっこ 78">
            <a:extLst>
              <a:ext uri="{FF2B5EF4-FFF2-40B4-BE49-F238E27FC236}">
                <a16:creationId xmlns:a16="http://schemas.microsoft.com/office/drawing/2014/main" id="{4346B1C7-1447-4691-800A-76740920E738}"/>
              </a:ext>
            </a:extLst>
          </p:cNvPr>
          <p:cNvSpPr/>
          <p:nvPr/>
        </p:nvSpPr>
        <p:spPr>
          <a:xfrm>
            <a:off x="2250522" y="5363757"/>
            <a:ext cx="95830" cy="585452"/>
          </a:xfrm>
          <a:prstGeom prst="rightBrac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02D67E65-A9D2-465D-BAD9-20FDA68ED677}"/>
              </a:ext>
            </a:extLst>
          </p:cNvPr>
          <p:cNvSpPr txBox="1"/>
          <p:nvPr/>
        </p:nvSpPr>
        <p:spPr>
          <a:xfrm>
            <a:off x="2413670" y="6033519"/>
            <a:ext cx="722749" cy="406558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l" defTabSz="288000"/>
            <a:r>
              <a:rPr kumimoji="1" lang="en-US" altLang="ja-JP" sz="900" dirty="0"/>
              <a:t>Data accumulation is difficult.</a:t>
            </a:r>
            <a:endParaRPr kumimoji="1" lang="ja-JP" altLang="en-US" sz="900" dirty="0"/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18217E62-68A8-4538-AA7C-A0FD8A43CC0D}"/>
              </a:ext>
            </a:extLst>
          </p:cNvPr>
          <p:cNvSpPr txBox="1"/>
          <p:nvPr/>
        </p:nvSpPr>
        <p:spPr>
          <a:xfrm>
            <a:off x="3645057" y="5889924"/>
            <a:ext cx="1053075" cy="336203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 defTabSz="288000"/>
            <a:r>
              <a:rPr lang="en-US" altLang="ja-JP" sz="900" dirty="0"/>
              <a:t>Users cannot feel comfortable as trust verification is not sufficient</a:t>
            </a:r>
            <a:endParaRPr kumimoji="1" lang="ja-JP" altLang="en-US" sz="900" dirty="0"/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FE028BB8-B5FD-468C-9F1D-9843A6D6BA87}"/>
              </a:ext>
            </a:extLst>
          </p:cNvPr>
          <p:cNvSpPr txBox="1"/>
          <p:nvPr/>
        </p:nvSpPr>
        <p:spPr>
          <a:xfrm>
            <a:off x="6351755" y="6128914"/>
            <a:ext cx="1028305" cy="406558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l" defTabSz="288000"/>
            <a:r>
              <a:rPr lang="en-US" altLang="ja-JP" sz="900" dirty="0"/>
              <a:t>Share mutual help achievement among apps</a:t>
            </a:r>
            <a:endParaRPr kumimoji="1" lang="ja-JP" altLang="en-US" sz="900" dirty="0"/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D8A8B31D-FF65-4F4A-8BE5-3C0BC7F699D4}"/>
              </a:ext>
            </a:extLst>
          </p:cNvPr>
          <p:cNvSpPr txBox="1"/>
          <p:nvPr/>
        </p:nvSpPr>
        <p:spPr>
          <a:xfrm>
            <a:off x="3934104" y="4766958"/>
            <a:ext cx="495880" cy="120216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 defTabSz="288000"/>
            <a:r>
              <a:rPr kumimoji="1" lang="en-US" altLang="ja-JP" sz="1000" dirty="0"/>
              <a:t>User</a:t>
            </a:r>
            <a:endParaRPr kumimoji="1" lang="ja-JP" altLang="en-US" sz="1000" dirty="0"/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486C27C4-84B9-4898-B17F-2AA3AE3B08CE}"/>
              </a:ext>
            </a:extLst>
          </p:cNvPr>
          <p:cNvSpPr txBox="1"/>
          <p:nvPr/>
        </p:nvSpPr>
        <p:spPr>
          <a:xfrm>
            <a:off x="8966048" y="4660947"/>
            <a:ext cx="495880" cy="181759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 defTabSz="288000"/>
            <a:r>
              <a:rPr lang="en-US" altLang="ja-JP" sz="900" dirty="0"/>
              <a:t>User</a:t>
            </a:r>
            <a:endParaRPr kumimoji="1" lang="ja-JP" altLang="en-US" sz="900" dirty="0"/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F3D8564C-CF8F-49B5-BCAF-1262AE5CB50A}"/>
              </a:ext>
            </a:extLst>
          </p:cNvPr>
          <p:cNvSpPr txBox="1"/>
          <p:nvPr/>
        </p:nvSpPr>
        <p:spPr>
          <a:xfrm>
            <a:off x="6454285" y="4659814"/>
            <a:ext cx="694217" cy="206926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 defTabSz="288000"/>
            <a:r>
              <a:rPr kumimoji="1" lang="en-US" altLang="ja-JP" sz="900" dirty="0"/>
              <a:t>Supporter</a:t>
            </a:r>
            <a:endParaRPr kumimoji="1" lang="ja-JP" altLang="en-US" sz="900" dirty="0"/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3F2A9F69-FCCF-4E11-858C-222BBC5F3D39}"/>
              </a:ext>
            </a:extLst>
          </p:cNvPr>
          <p:cNvSpPr txBox="1"/>
          <p:nvPr/>
        </p:nvSpPr>
        <p:spPr>
          <a:xfrm>
            <a:off x="306404" y="4744750"/>
            <a:ext cx="694217" cy="206926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l" defTabSz="288000"/>
            <a:r>
              <a:rPr kumimoji="1" lang="en-US" altLang="ja-JP" sz="1000" dirty="0"/>
              <a:t>Supporter</a:t>
            </a:r>
            <a:endParaRPr kumimoji="1" lang="ja-JP" altLang="en-US" sz="1000" dirty="0"/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5DE62A3A-4B1B-491B-9A70-CD644559C5CB}"/>
              </a:ext>
            </a:extLst>
          </p:cNvPr>
          <p:cNvSpPr txBox="1"/>
          <p:nvPr/>
        </p:nvSpPr>
        <p:spPr>
          <a:xfrm>
            <a:off x="7449167" y="6146675"/>
            <a:ext cx="1553517" cy="395576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l" defTabSz="288000"/>
            <a:r>
              <a:rPr lang="en-US" altLang="ja-JP" sz="900" dirty="0"/>
              <a:t>Display other app’s </a:t>
            </a:r>
          </a:p>
          <a:p>
            <a:pPr algn="l" defTabSz="288000"/>
            <a:r>
              <a:rPr lang="en-US" altLang="ja-JP" sz="900" dirty="0"/>
              <a:t>mutual help achievement</a:t>
            </a:r>
            <a:endParaRPr kumimoji="1" lang="ja-JP" altLang="en-US" sz="900" dirty="0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169E95C9-82B0-405C-9BF9-98276C148B9B}"/>
              </a:ext>
            </a:extLst>
          </p:cNvPr>
          <p:cNvSpPr txBox="1"/>
          <p:nvPr/>
        </p:nvSpPr>
        <p:spPr>
          <a:xfrm>
            <a:off x="8650019" y="5889924"/>
            <a:ext cx="936598" cy="336203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 defTabSz="288000"/>
            <a:r>
              <a:rPr kumimoji="1" lang="en-US" altLang="ja-JP" sz="900" dirty="0"/>
              <a:t>Enhanced trust verification</a:t>
            </a:r>
            <a:endParaRPr kumimoji="1" lang="ja-JP" altLang="en-US" sz="900" dirty="0"/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753F145C-0918-4923-8B78-69CF0AF8968A}"/>
              </a:ext>
            </a:extLst>
          </p:cNvPr>
          <p:cNvSpPr txBox="1"/>
          <p:nvPr/>
        </p:nvSpPr>
        <p:spPr>
          <a:xfrm>
            <a:off x="331788" y="5709783"/>
            <a:ext cx="328742" cy="406558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 defTabSz="288000"/>
            <a:r>
              <a:rPr lang="en-US" altLang="ja-JP" sz="700" dirty="0"/>
              <a:t>Mutual help app </a:t>
            </a:r>
            <a:endParaRPr kumimoji="1" lang="ja-JP" altLang="en-US" sz="700" dirty="0"/>
          </a:p>
        </p:txBody>
      </p:sp>
      <p:pic>
        <p:nvPicPr>
          <p:cNvPr id="90" name="グラフィックス 89" descr="握手 枠線">
            <a:extLst>
              <a:ext uri="{FF2B5EF4-FFF2-40B4-BE49-F238E27FC236}">
                <a16:creationId xmlns:a16="http://schemas.microsoft.com/office/drawing/2014/main" id="{D3225640-299A-4EDE-A45E-09794000F15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3185590" y="5305644"/>
            <a:ext cx="641122" cy="641122"/>
          </a:xfrm>
          <a:prstGeom prst="rect">
            <a:avLst/>
          </a:prstGeom>
        </p:spPr>
      </p:pic>
      <p:pic>
        <p:nvPicPr>
          <p:cNvPr id="92" name="グラフィックス 91" descr="バッジ: チェックマーク 1 単色塗りつぶし">
            <a:extLst>
              <a:ext uri="{FF2B5EF4-FFF2-40B4-BE49-F238E27FC236}">
                <a16:creationId xmlns:a16="http://schemas.microsoft.com/office/drawing/2014/main" id="{D56F9BDC-4085-4491-9DE7-C459E7B055A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8315508" y="5203797"/>
            <a:ext cx="334510" cy="334510"/>
          </a:xfrm>
          <a:prstGeom prst="rect">
            <a:avLst/>
          </a:prstGeom>
        </p:spPr>
      </p:pic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97AC0235-8FBE-4897-8477-FC6A04EFF6D1}"/>
              </a:ext>
            </a:extLst>
          </p:cNvPr>
          <p:cNvSpPr txBox="1"/>
          <p:nvPr/>
        </p:nvSpPr>
        <p:spPr>
          <a:xfrm>
            <a:off x="5356939" y="4596309"/>
            <a:ext cx="602663" cy="143447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 defTabSz="288000"/>
            <a:r>
              <a:rPr lang="en-US" altLang="ja-JP" sz="900" dirty="0">
                <a:solidFill>
                  <a:srgbClr val="000000"/>
                </a:solidFill>
              </a:rPr>
              <a:t>Mutual help app</a:t>
            </a:r>
            <a:endParaRPr kumimoji="1" lang="ja-JP" altLang="en-US" sz="900" dirty="0"/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35EC808C-2FD5-4CC9-9D4F-E668A6B6428E}"/>
              </a:ext>
            </a:extLst>
          </p:cNvPr>
          <p:cNvSpPr txBox="1"/>
          <p:nvPr/>
        </p:nvSpPr>
        <p:spPr>
          <a:xfrm>
            <a:off x="7487914" y="4579111"/>
            <a:ext cx="602663" cy="372565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 defTabSz="288000"/>
            <a:r>
              <a:rPr lang="en-US" altLang="ja-JP" sz="900" dirty="0">
                <a:solidFill>
                  <a:srgbClr val="000000"/>
                </a:solidFill>
              </a:rPr>
              <a:t>Mutual help app</a:t>
            </a:r>
            <a:endParaRPr lang="ja-JP" altLang="en-US" sz="900" dirty="0"/>
          </a:p>
        </p:txBody>
      </p:sp>
      <p:sp>
        <p:nvSpPr>
          <p:cNvPr id="63" name="正方形/長方形 62"/>
          <p:cNvSpPr/>
          <p:nvPr/>
        </p:nvSpPr>
        <p:spPr>
          <a:xfrm>
            <a:off x="243644" y="6561174"/>
            <a:ext cx="92253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800" dirty="0">
                <a:latin typeface="+mn-ea"/>
              </a:rPr>
              <a:t>1)  Verifiable Credentials</a:t>
            </a:r>
            <a:r>
              <a:rPr lang="ja-JP" altLang="en-US" sz="800" dirty="0">
                <a:latin typeface="+mn-ea"/>
              </a:rPr>
              <a:t>（</a:t>
            </a:r>
            <a:r>
              <a:rPr lang="en-US" altLang="ja-JP" sz="800" dirty="0">
                <a:latin typeface="+mn-ea"/>
              </a:rPr>
              <a:t>VC</a:t>
            </a:r>
            <a:r>
              <a:rPr lang="ja-JP" altLang="en-US" sz="800" dirty="0" smtClean="0">
                <a:latin typeface="+mn-ea"/>
              </a:rPr>
              <a:t>）</a:t>
            </a:r>
            <a:r>
              <a:rPr lang="en-US" altLang="ja-JP" sz="800" dirty="0">
                <a:latin typeface="+mn-ea"/>
              </a:rPr>
              <a:t>. self-sovereign digital certificate that can be verified online. W3C, international SDO, standardize this mechanism where the Third party (verifier) can verify certification issued by Issuer to Holder. </a:t>
            </a:r>
            <a:r>
              <a:rPr lang="en-US" altLang="ja-JP" sz="800" dirty="0" smtClean="0">
                <a:latin typeface="+mn-ea"/>
              </a:rPr>
              <a:t>Japan </a:t>
            </a:r>
            <a:r>
              <a:rPr lang="en-US" altLang="ja-JP" sz="800" dirty="0">
                <a:latin typeface="+mn-ea"/>
              </a:rPr>
              <a:t>adopted for vaccination certification.</a:t>
            </a:r>
            <a:endParaRPr lang="ja-JP" altLang="en-US" sz="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93316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31789" y="692150"/>
            <a:ext cx="1199300" cy="2614011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</a:rPr>
              <a:t>Data to be verified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31789" y="3343757"/>
            <a:ext cx="1199300" cy="102640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</a:rPr>
              <a:t>Consensus </a:t>
            </a:r>
            <a:r>
              <a:rPr lang="en-US" altLang="ja-JP" sz="1200" b="1" dirty="0" smtClean="0">
                <a:solidFill>
                  <a:schemeClr val="bg1"/>
                </a:solidFill>
              </a:rPr>
              <a:t>building and tracing</a:t>
            </a:r>
            <a:endParaRPr lang="ja-JP" altLang="en-US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573393"/>
              </p:ext>
            </p:extLst>
          </p:nvPr>
        </p:nvGraphicFramePr>
        <p:xfrm>
          <a:off x="1683309" y="2041176"/>
          <a:ext cx="7890904" cy="1264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2726">
                  <a:extLst>
                    <a:ext uri="{9D8B030D-6E8A-4147-A177-3AD203B41FA5}">
                      <a16:colId xmlns:a16="http://schemas.microsoft.com/office/drawing/2014/main" val="1412684183"/>
                    </a:ext>
                  </a:extLst>
                </a:gridCol>
                <a:gridCol w="1972726">
                  <a:extLst>
                    <a:ext uri="{9D8B030D-6E8A-4147-A177-3AD203B41FA5}">
                      <a16:colId xmlns:a16="http://schemas.microsoft.com/office/drawing/2014/main" val="3345453656"/>
                    </a:ext>
                  </a:extLst>
                </a:gridCol>
                <a:gridCol w="1972726">
                  <a:extLst>
                    <a:ext uri="{9D8B030D-6E8A-4147-A177-3AD203B41FA5}">
                      <a16:colId xmlns:a16="http://schemas.microsoft.com/office/drawing/2014/main" val="3577434317"/>
                    </a:ext>
                  </a:extLst>
                </a:gridCol>
                <a:gridCol w="1972726">
                  <a:extLst>
                    <a:ext uri="{9D8B030D-6E8A-4147-A177-3AD203B41FA5}">
                      <a16:colId xmlns:a16="http://schemas.microsoft.com/office/drawing/2014/main" val="1081547598"/>
                    </a:ext>
                  </a:extLst>
                </a:gridCol>
              </a:tblGrid>
              <a:tr h="35058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Legitimacy to be verified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Object of verification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Verification method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Verifier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289452"/>
                  </a:ext>
                </a:extLst>
              </a:tr>
              <a:tr h="350585"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False declaration in the profile field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Authenticity of Mutual help VC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Verify VC signature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Other mutual help</a:t>
                      </a:r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</a:rPr>
                        <a:t> app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Third</a:t>
                      </a:r>
                      <a:r>
                        <a:rPr kumimoji="1" lang="en-US" altLang="ja-JP" sz="12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party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24116"/>
                  </a:ext>
                </a:extLst>
              </a:tr>
              <a:tr h="350585"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False declaration of mutual help activities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Mutual help activity achievement VC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Verify VC signature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Universities, companies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</a:rPr>
                        <a:t>Third party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4172415"/>
                  </a:ext>
                </a:extLst>
              </a:tr>
            </a:tbl>
          </a:graphicData>
        </a:graphic>
      </p:graphicFrame>
      <p:sp>
        <p:nvSpPr>
          <p:cNvPr id="9" name="正方形/長方形 8"/>
          <p:cNvSpPr/>
          <p:nvPr/>
        </p:nvSpPr>
        <p:spPr>
          <a:xfrm>
            <a:off x="1683304" y="687613"/>
            <a:ext cx="789090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1400" dirty="0"/>
              <a:t>Issue the achievement of activities in the mutual help app as a digital certificate. Verify the authenticity of the achievement by VC signature to enhance the supporter’s trust. In particular, VC issued by mutual help app A will be verified by </a:t>
            </a:r>
            <a:r>
              <a:rPr lang="en-US" altLang="ja-JP" sz="1400" dirty="0" smtClean="0"/>
              <a:t>other </a:t>
            </a:r>
            <a:r>
              <a:rPr lang="en-US" altLang="ja-JP" sz="1400" dirty="0"/>
              <a:t>mutual help app B.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ja-JP" sz="14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1400" dirty="0" smtClean="0"/>
              <a:t>We assume submission of digital certificates for </a:t>
            </a:r>
            <a:r>
              <a:rPr lang="en-US" altLang="ja-JP" sz="1400" dirty="0"/>
              <a:t>mutual help activity achievement </a:t>
            </a:r>
            <a:r>
              <a:rPr lang="en-US" altLang="ja-JP" sz="1400" dirty="0" smtClean="0"/>
              <a:t>to </a:t>
            </a:r>
            <a:r>
              <a:rPr lang="en-US" altLang="ja-JP" sz="1400" dirty="0"/>
              <a:t>universities and companies to create new value in future.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ja-JP" sz="1400" dirty="0"/>
          </a:p>
        </p:txBody>
      </p:sp>
      <p:sp>
        <p:nvSpPr>
          <p:cNvPr id="13" name="正方形/長方形 12"/>
          <p:cNvSpPr/>
          <p:nvPr/>
        </p:nvSpPr>
        <p:spPr>
          <a:xfrm>
            <a:off x="331789" y="4421299"/>
            <a:ext cx="1199300" cy="220302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200" b="1" dirty="0" smtClean="0">
                <a:solidFill>
                  <a:srgbClr val="FFFFFF"/>
                </a:solidFill>
              </a:rPr>
              <a:t>Achievements</a:t>
            </a:r>
            <a:endParaRPr lang="en-US" altLang="ja-JP" sz="1200" b="1" dirty="0">
              <a:solidFill>
                <a:schemeClr val="bg1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1679945" y="4421300"/>
            <a:ext cx="7894268" cy="2203021"/>
          </a:xfrm>
          <a:prstGeom prst="rect">
            <a:avLst/>
          </a:prstGeom>
          <a:solidFill>
            <a:srgbClr val="EEF3F8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ja-JP" sz="1100" dirty="0">
                <a:solidFill>
                  <a:schemeClr val="tx1"/>
                </a:solidFill>
              </a:rPr>
              <a:t>With demonstration on system planning and development, we realized the needs to “clarify security concerns”</a:t>
            </a:r>
            <a:r>
              <a:rPr lang="ja-JP" altLang="en-US" sz="1100" dirty="0">
                <a:solidFill>
                  <a:schemeClr val="tx1"/>
                </a:solidFill>
              </a:rPr>
              <a:t> </a:t>
            </a:r>
            <a:r>
              <a:rPr lang="en-US" altLang="ja-JP" sz="1100" dirty="0">
                <a:solidFill>
                  <a:schemeClr val="tx1"/>
                </a:solidFill>
              </a:rPr>
              <a:t>and required “private key recovery method of users”. With clarifying security concerns, we studied concerns on both VC and DID.</a:t>
            </a:r>
            <a:r>
              <a:rPr lang="ja-JP" altLang="en-US" sz="1100" dirty="0">
                <a:solidFill>
                  <a:schemeClr val="tx1"/>
                </a:solidFill>
              </a:rPr>
              <a:t> </a:t>
            </a:r>
            <a:r>
              <a:rPr lang="en-US" altLang="ja-JP" sz="1100" dirty="0">
                <a:solidFill>
                  <a:schemeClr val="tx1"/>
                </a:solidFill>
              </a:rPr>
              <a:t>We sorted out 4  directions based on result of ID-ideal research of Germany, namely,  “recovery by oneself” , ”intensive recovery”, ”recovery by the trusted third”, “not recoverable</a:t>
            </a:r>
            <a:r>
              <a:rPr lang="ja-JP" altLang="en-US" sz="1100" dirty="0">
                <a:solidFill>
                  <a:schemeClr val="tx1"/>
                </a:solidFill>
              </a:rPr>
              <a:t> </a:t>
            </a:r>
            <a:r>
              <a:rPr lang="en-US" altLang="ja-JP" sz="1100" dirty="0">
                <a:solidFill>
                  <a:schemeClr val="tx1"/>
                </a:solidFill>
              </a:rPr>
              <a:t>(no recovery</a:t>
            </a:r>
            <a:r>
              <a:rPr lang="en-US" altLang="ja-JP" sz="1100" dirty="0" smtClean="0">
                <a:solidFill>
                  <a:schemeClr val="tx1"/>
                </a:solidFill>
              </a:rPr>
              <a:t>)”. We plan to </a:t>
            </a:r>
            <a:r>
              <a:rPr lang="en-US" altLang="ja-JP" sz="1100" dirty="0">
                <a:solidFill>
                  <a:schemeClr val="tx1"/>
                </a:solidFill>
              </a:rPr>
              <a:t>adopt </a:t>
            </a:r>
            <a:r>
              <a:rPr lang="en-US" altLang="ja-JP" sz="1100" dirty="0" smtClean="0">
                <a:solidFill>
                  <a:schemeClr val="tx1"/>
                </a:solidFill>
              </a:rPr>
              <a:t>an ”intensive </a:t>
            </a:r>
            <a:r>
              <a:rPr lang="en-US" altLang="ja-JP" sz="1100" dirty="0">
                <a:solidFill>
                  <a:schemeClr val="tx1"/>
                </a:solidFill>
              </a:rPr>
              <a:t>recovery</a:t>
            </a:r>
            <a:r>
              <a:rPr lang="en-US" altLang="ja-JP" sz="1100" dirty="0" smtClean="0">
                <a:solidFill>
                  <a:schemeClr val="tx1"/>
                </a:solidFill>
              </a:rPr>
              <a:t>” method by using Cloud Wallet.</a:t>
            </a:r>
            <a:endParaRPr lang="en-US" altLang="ja-JP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en-US" altLang="ja-JP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100" dirty="0">
                <a:solidFill>
                  <a:schemeClr val="tx1"/>
                </a:solidFill>
              </a:rPr>
              <a:t>With demonstration on business model,</a:t>
            </a:r>
            <a:r>
              <a:rPr kumimoji="1" lang="ja-JP" altLang="en-US" sz="1100" dirty="0">
                <a:solidFill>
                  <a:schemeClr val="tx1"/>
                </a:solidFill>
              </a:rPr>
              <a:t> </a:t>
            </a:r>
            <a:r>
              <a:rPr kumimoji="1" lang="en-US" altLang="ja-JP" sz="1100" dirty="0">
                <a:solidFill>
                  <a:schemeClr val="tx1"/>
                </a:solidFill>
              </a:rPr>
              <a:t>there are 4 issues on “safety”, “awareness”, “continued use (incentive) “and “monetize”. By building echo system of mutual help app, we can contribute “safety” </a:t>
            </a:r>
            <a:r>
              <a:rPr lang="en-US" altLang="ja-JP" sz="1100" dirty="0">
                <a:solidFill>
                  <a:schemeClr val="tx1"/>
                </a:solidFill>
              </a:rPr>
              <a:t>and “continued use (incentive) “.</a:t>
            </a:r>
            <a:endParaRPr kumimoji="1" lang="en-US" altLang="ja-JP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en-US" altLang="ja-JP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100" dirty="0">
                <a:solidFill>
                  <a:schemeClr val="tx1"/>
                </a:solidFill>
              </a:rPr>
              <a:t>With demonstration on the formulation of Mutual help trust framework, we studied  </a:t>
            </a:r>
            <a:r>
              <a:rPr lang="en-US" altLang="ja-JP" sz="1100" dirty="0">
                <a:solidFill>
                  <a:schemeClr val="tx1"/>
                </a:solidFill>
              </a:rPr>
              <a:t>“</a:t>
            </a:r>
            <a:r>
              <a:rPr kumimoji="1" lang="en-US" altLang="ja-JP" sz="1100" dirty="0">
                <a:solidFill>
                  <a:schemeClr val="tx1"/>
                </a:solidFill>
              </a:rPr>
              <a:t>A. clarify items of mutual help trust framework”, “B. meaning </a:t>
            </a:r>
            <a:r>
              <a:rPr lang="en-US" altLang="ja-JP" sz="1100" dirty="0">
                <a:solidFill>
                  <a:schemeClr val="tx1"/>
                </a:solidFill>
              </a:rPr>
              <a:t>of the formulation of mutual help trust framework”</a:t>
            </a:r>
            <a:r>
              <a:rPr kumimoji="1" lang="en-US" altLang="ja-JP" sz="1100" dirty="0">
                <a:solidFill>
                  <a:schemeClr val="tx1"/>
                </a:solidFill>
              </a:rPr>
              <a:t>, “C. </a:t>
            </a:r>
            <a:r>
              <a:rPr lang="en-US" altLang="ja-JP" sz="1100" dirty="0">
                <a:solidFill>
                  <a:schemeClr val="tx1"/>
                </a:solidFill>
              </a:rPr>
              <a:t>clarify the role of each stakeholder”, “</a:t>
            </a:r>
            <a:r>
              <a:rPr kumimoji="1" lang="en-US" altLang="ja-JP" sz="1100" dirty="0">
                <a:solidFill>
                  <a:schemeClr val="tx1"/>
                </a:solidFill>
              </a:rPr>
              <a:t>D. </a:t>
            </a:r>
            <a:r>
              <a:rPr lang="en-US" altLang="ja-JP" sz="1100" dirty="0">
                <a:solidFill>
                  <a:schemeClr val="tx1"/>
                </a:solidFill>
              </a:rPr>
              <a:t>Issues on the formulation of Mutual help trust framework”</a:t>
            </a:r>
            <a:r>
              <a:rPr kumimoji="1" lang="en-US" altLang="ja-JP" sz="1100" dirty="0">
                <a:solidFill>
                  <a:schemeClr val="tx1"/>
                </a:solidFill>
              </a:rPr>
              <a:t>. We will continue study on the item D as there are still </a:t>
            </a:r>
            <a:r>
              <a:rPr lang="en-US" altLang="ja-JP" sz="1100" dirty="0">
                <a:solidFill>
                  <a:schemeClr val="tx1"/>
                </a:solidFill>
              </a:rPr>
              <a:t>issues on trust certification criteria and UI/UX of app used by actual users.</a:t>
            </a:r>
            <a:endParaRPr kumimoji="1" lang="ja-JP" altLang="en-US" sz="1100" dirty="0">
              <a:solidFill>
                <a:schemeClr val="tx1"/>
              </a:solidFill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1679946" y="3343757"/>
            <a:ext cx="7894268" cy="1026404"/>
          </a:xfrm>
          <a:prstGeom prst="rect">
            <a:avLst/>
          </a:prstGeom>
          <a:solidFill>
            <a:srgbClr val="EEF3F8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ja-JP" sz="1100" dirty="0">
                <a:solidFill>
                  <a:schemeClr val="tx1"/>
                </a:solidFill>
              </a:rPr>
              <a:t>Users can select availability and scope of data that is stored in other app to be shared with other mutual help app and </a:t>
            </a:r>
            <a:r>
              <a:rPr lang="en-US" altLang="ja-JP" sz="1100" dirty="0" smtClean="0">
                <a:solidFill>
                  <a:schemeClr val="tx1"/>
                </a:solidFill>
              </a:rPr>
              <a:t>make </a:t>
            </a:r>
            <a:r>
              <a:rPr lang="en-US" altLang="ja-JP" sz="1100" dirty="0">
                <a:solidFill>
                  <a:schemeClr val="tx1"/>
                </a:solidFill>
              </a:rPr>
              <a:t>an agreement. </a:t>
            </a:r>
            <a:endParaRPr lang="en-US" altLang="ja-JP" sz="1100" dirty="0" smtClean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ja-JP" sz="1100" dirty="0" smtClean="0">
                <a:solidFill>
                  <a:schemeClr val="tx1"/>
                </a:solidFill>
              </a:rPr>
              <a:t>Regarding mutual help achievement VC history shared from mutual help application Wallet, users can trace contents and party with whom that data was shared.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ja-JP" sz="1100" dirty="0" smtClean="0">
                <a:solidFill>
                  <a:schemeClr val="tx1"/>
                </a:solidFill>
              </a:rPr>
              <a:t>Extract and analyze active data area (based </a:t>
            </a:r>
            <a:r>
              <a:rPr lang="en-US" altLang="ja-JP" sz="1100" dirty="0">
                <a:solidFill>
                  <a:schemeClr val="tx1"/>
                </a:solidFill>
              </a:rPr>
              <a:t>on the usage record of mutual help </a:t>
            </a:r>
            <a:r>
              <a:rPr lang="en-US" altLang="ja-JP" sz="1100" dirty="0" smtClean="0">
                <a:solidFill>
                  <a:schemeClr val="tx1"/>
                </a:solidFill>
              </a:rPr>
              <a:t>app) from their local </a:t>
            </a:r>
            <a:r>
              <a:rPr lang="en-US" altLang="ja-JP" sz="1100" dirty="0">
                <a:solidFill>
                  <a:schemeClr val="tx1"/>
                </a:solidFill>
              </a:rPr>
              <a:t>governments </a:t>
            </a:r>
            <a:r>
              <a:rPr lang="en-US" altLang="ja-JP" sz="1100" dirty="0" smtClean="0">
                <a:solidFill>
                  <a:schemeClr val="tx1"/>
                </a:solidFill>
              </a:rPr>
              <a:t>and solve their local challenges.</a:t>
            </a:r>
            <a:endParaRPr lang="en-US" altLang="ja-JP" sz="1100" dirty="0">
              <a:solidFill>
                <a:schemeClr val="tx1"/>
              </a:solidFill>
            </a:endParaRPr>
          </a:p>
        </p:txBody>
      </p:sp>
      <p:sp>
        <p:nvSpPr>
          <p:cNvPr id="11" name="テキスト プレースホルダー 2"/>
          <p:cNvSpPr>
            <a:spLocks noGrp="1"/>
          </p:cNvSpPr>
          <p:nvPr>
            <p:ph type="body" sz="quarter" idx="4294967295"/>
          </p:nvPr>
        </p:nvSpPr>
        <p:spPr>
          <a:xfrm>
            <a:off x="331788" y="66042"/>
            <a:ext cx="9230358" cy="397782"/>
          </a:xfrm>
          <a:prstGeom prst="rect">
            <a:avLst/>
          </a:prstGeom>
        </p:spPr>
        <p:txBody>
          <a:bodyPr lIns="0" tIns="45720" rIns="0" bIns="45720" anchor="t"/>
          <a:lstStyle/>
          <a:p>
            <a:pPr algn="ctr"/>
            <a:r>
              <a:rPr lang="en-US" altLang="ja-JP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Sharing </a:t>
            </a:r>
            <a:r>
              <a:rPr lang="en-US" altLang="ja-JP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user trust </a:t>
            </a:r>
            <a:r>
              <a:rPr lang="en-US" altLang="ja-JP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in </a:t>
            </a:r>
            <a:r>
              <a:rPr lang="en-US" altLang="ja-JP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mutual </a:t>
            </a:r>
            <a:r>
              <a:rPr lang="en-US" altLang="ja-JP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help application</a:t>
            </a:r>
            <a:r>
              <a:rPr kumimoji="1" lang="ja-JP" altLang="en-US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（</a:t>
            </a:r>
            <a:r>
              <a:rPr lang="it-IT" altLang="ja-JP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DNP</a:t>
            </a:r>
            <a:r>
              <a:rPr kumimoji="1" lang="ja-JP" altLang="en-US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）（</a:t>
            </a:r>
            <a:r>
              <a:rPr lang="en-US" altLang="ja-JP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2</a:t>
            </a:r>
            <a:r>
              <a:rPr kumimoji="1" lang="en-US" altLang="ja-JP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/2</a:t>
            </a:r>
            <a:r>
              <a:rPr kumimoji="1" lang="ja-JP" altLang="en-US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Meiryo UI" panose="020B0604030504040204" pitchFamily="34" charset="-128"/>
              </a:rPr>
              <a:t>）</a:t>
            </a:r>
            <a:endParaRPr kumimoji="1" lang="en-US" altLang="ja-JP" b="1" dirty="0">
              <a:solidFill>
                <a:schemeClr val="accent2">
                  <a:lumMod val="75000"/>
                  <a:lumOff val="25000"/>
                </a:schemeClr>
              </a:solidFill>
              <a:latin typeface="+mn-lt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5096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目次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CAAE9246-51FA-48A3-AA07-A991B1A70709}"/>
    </a:ext>
  </a:extLst>
</a:theme>
</file>

<file path=ppt/theme/theme3.xml><?xml version="1.0" encoding="utf-8"?>
<a:theme xmlns:a="http://schemas.openxmlformats.org/drawingml/2006/main" name="中扉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42A1FC16-D814-412C-8B53-ABD0D5FF4DA1}"/>
    </a:ext>
  </a:extLst>
</a:theme>
</file>

<file path=ppt/theme/theme4.xml><?xml version="1.0" encoding="utf-8"?>
<a:theme xmlns:a="http://schemas.openxmlformats.org/drawingml/2006/main" name="コンテンツ_Light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C97799C5-0B34-476C-8164-9C29E7589C3D}"/>
    </a:ext>
  </a:extLst>
</a:theme>
</file>

<file path=ppt/theme/theme5.xml><?xml version="1.0" encoding="utf-8"?>
<a:theme xmlns:a="http://schemas.openxmlformats.org/drawingml/2006/main" name="コンテンツ_Dark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solidFill>
              <a:schemeClr val="bg1"/>
            </a:solidFill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44915F46-499A-4EF6-9625-981520C18228}"/>
    </a:ext>
  </a:extLst>
</a:theme>
</file>

<file path=ppt/theme/theme6.xml><?xml version="1.0" encoding="utf-8"?>
<a:theme xmlns:a="http://schemas.openxmlformats.org/drawingml/2006/main" name="裏表紙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3102A436-9904-4F70-B3C7-D8E68326D2EA}"/>
    </a:ext>
  </a:extLst>
</a:theme>
</file>

<file path=ppt/theme/theme7.xml><?xml version="1.0" encoding="utf-8"?>
<a:theme xmlns:a="http://schemas.openxmlformats.org/drawingml/2006/main" name="ホワイト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DATA_font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1CE894F88E64B438795ED51E6C87219" ma:contentTypeVersion="10" ma:contentTypeDescription="新しいドキュメントを作成します。" ma:contentTypeScope="" ma:versionID="052f4a30e0af1ddd63a7cb270b1e3966">
  <xsd:schema xmlns:xsd="http://www.w3.org/2001/XMLSchema" xmlns:xs="http://www.w3.org/2001/XMLSchema" xmlns:p="http://schemas.microsoft.com/office/2006/metadata/properties" xmlns:ns2="c83f1b00-8bb0-4983-a72c-3c7d557c8ed9" xmlns:ns3="5fac6585-e5db-49c2-84eb-07048ac402b0" targetNamespace="http://schemas.microsoft.com/office/2006/metadata/properties" ma:root="true" ma:fieldsID="81646ec1b1561b77566437c994a8ab6a" ns2:_="" ns3:_="">
    <xsd:import namespace="c83f1b00-8bb0-4983-a72c-3c7d557c8ed9"/>
    <xsd:import namespace="5fac6585-e5db-49c2-84eb-07048ac402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f1b00-8bb0-4983-a72c-3c7d557c8e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079c317c-d538-4ed4-85e0-1d22358aeb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ac6585-e5db-49c2-84eb-07048ac402b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3acb071-648e-4d25-b84a-8b13a41c8c2e}" ma:internalName="TaxCatchAll" ma:showField="CatchAllData" ma:web="5fac6585-e5db-49c2-84eb-07048ac402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ac6585-e5db-49c2-84eb-07048ac402b0" xsi:nil="true"/>
    <lcf76f155ced4ddcb4097134ff3c332f xmlns="c83f1b00-8bb0-4983-a72c-3c7d557c8ed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6AB097D-BC4B-4467-ADC8-59C7C72D7A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f1b00-8bb0-4983-a72c-3c7d557c8ed9"/>
    <ds:schemaRef ds:uri="5fac6585-e5db-49c2-84eb-07048ac402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E8F6B1-48DE-4A6D-B7FB-B27CCFB1F4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4CB9ED-066D-4578-99BE-26795CE2C6F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c83f1b00-8bb0-4983-a72c-3c7d557c8ed9"/>
    <ds:schemaRef ds:uri="http://www.w3.org/XML/1998/namespace"/>
    <ds:schemaRef ds:uri="http://purl.org/dc/dcmitype/"/>
    <ds:schemaRef ds:uri="5fac6585-e5db-49c2-84eb-07048ac402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931</Words>
  <Application>Microsoft Office PowerPoint</Application>
  <PresentationFormat>A4 210 x 297 mm</PresentationFormat>
  <Paragraphs>65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6</vt:i4>
      </vt:variant>
      <vt:variant>
        <vt:lpstr>スライド タイトル</vt:lpstr>
      </vt:variant>
      <vt:variant>
        <vt:i4>2</vt:i4>
      </vt:variant>
    </vt:vector>
  </HeadingPairs>
  <TitlesOfParts>
    <vt:vector size="15" baseType="lpstr">
      <vt:lpstr>HGPGothicE</vt:lpstr>
      <vt:lpstr>HGP創英角ｺﾞｼｯｸUB</vt:lpstr>
      <vt:lpstr>Meiryo UI</vt:lpstr>
      <vt:lpstr>游ゴシック</vt:lpstr>
      <vt:lpstr>Arial</vt:lpstr>
      <vt:lpstr>Times New Roman</vt:lpstr>
      <vt:lpstr>Wingdings</vt:lpstr>
      <vt:lpstr>Office テーマ</vt:lpstr>
      <vt:lpstr>目次</vt:lpstr>
      <vt:lpstr>中扉</vt:lpstr>
      <vt:lpstr>コンテンツ_Light</vt:lpstr>
      <vt:lpstr>コンテンツ_Dark</vt:lpstr>
      <vt:lpstr>裏表紙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令和3年度補正予算Trusted Web共同開発支援事業費 「Trusted Webの実現に向けたユースケース実証事業」 </dc:title>
  <dc:creator/>
  <cp:lastModifiedBy/>
  <cp:revision>22</cp:revision>
  <dcterms:modified xsi:type="dcterms:W3CDTF">2023-05-30T05:40:05Z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0x010100A1CE894F88E64B438795ED51E6C87219</vt:lpwstr>
  </property>
  <property fmtid="{D5CDD505-2E9C-101B-9397-08002B2CF9AE}" pid="3" name="MediaServiceImageTags">
    <vt:lpwstr/>
  </property>
</Properties>
</file>