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24" r:id="rId4"/>
    <p:sldMasterId id="2147483790" r:id="rId5"/>
    <p:sldMasterId id="2147483913" r:id="rId6"/>
    <p:sldMasterId id="2147483908" r:id="rId7"/>
    <p:sldMasterId id="2147483853" r:id="rId8"/>
    <p:sldMasterId id="2147483852" r:id="rId9"/>
  </p:sldMasterIdLst>
  <p:notesMasterIdLst>
    <p:notesMasterId r:id="rId12"/>
  </p:notesMasterIdLst>
  <p:handoutMasterIdLst>
    <p:handoutMasterId r:id="rId13"/>
  </p:handoutMasterIdLst>
  <p:sldIdLst>
    <p:sldId id="432" r:id="rId10"/>
    <p:sldId id="434" r:id="rId11"/>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2B4069"/>
    <a:srgbClr val="EEF3F8"/>
    <a:srgbClr val="DBE5F1"/>
    <a:srgbClr val="ECEEF1"/>
    <a:srgbClr val="ECEEF4"/>
    <a:srgbClr val="EBEDF4"/>
    <a:srgbClr val="F7F8FB"/>
    <a:srgbClr val="405F9E"/>
    <a:srgbClr val="C2CE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54" autoAdjust="0"/>
    <p:restoredTop sz="94660"/>
  </p:normalViewPr>
  <p:slideViewPr>
    <p:cSldViewPr snapToGrid="0" showGuides="1">
      <p:cViewPr varScale="1">
        <p:scale>
          <a:sx n="97" d="100"/>
          <a:sy n="97" d="100"/>
        </p:scale>
        <p:origin x="686" y="77"/>
      </p:cViewPr>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A9554F-8F68-418C-BC8C-EBC8EB58C588}" type="datetimeFigureOut">
              <a:rPr kumimoji="1" lang="ja-JP" altLang="en-US" smtClean="0"/>
              <a:t>2023/5/23</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E54EB0-D7A5-428B-AB3E-E1911707456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2023/5/23</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6306000" y="0"/>
            <a:ext cx="3600000" cy="2403761"/>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8020638" y="2640511"/>
            <a:ext cx="1641497" cy="562365"/>
          </a:xfrm>
          <a:prstGeom prst="rect">
            <a:avLst/>
          </a:prstGeom>
        </p:spPr>
      </p:pic>
      <p:sp>
        <p:nvSpPr>
          <p:cNvPr id="2" name="タイトル 1"/>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8" name="テキスト ボックス 7">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0.png"/><Relationship Id="rId18" Type="http://schemas.openxmlformats.org/officeDocument/2006/relationships/image" Target="../media/image39.sv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29.tmp"/><Relationship Id="rId17" Type="http://schemas.openxmlformats.org/officeDocument/2006/relationships/image" Target="../media/image33.png"/><Relationship Id="rId2" Type="http://schemas.openxmlformats.org/officeDocument/2006/relationships/image" Target="../media/image23.png"/><Relationship Id="rId16" Type="http://schemas.openxmlformats.org/officeDocument/2006/relationships/image" Target="../media/image37.svg"/><Relationship Id="rId1" Type="http://schemas.openxmlformats.org/officeDocument/2006/relationships/slideLayout" Target="../slideLayouts/slideLayout23.xml"/><Relationship Id="rId6" Type="http://schemas.openxmlformats.org/officeDocument/2006/relationships/image" Target="../media/image25.png"/><Relationship Id="rId11" Type="http://schemas.openxmlformats.org/officeDocument/2006/relationships/image" Target="../media/image28.tmp"/><Relationship Id="rId5" Type="http://schemas.openxmlformats.org/officeDocument/2006/relationships/image" Target="../media/image26.sv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4.png"/><Relationship Id="rId9" Type="http://schemas.openxmlformats.org/officeDocument/2006/relationships/image" Target="../media/image30.svg"/><Relationship Id="rId14" Type="http://schemas.openxmlformats.org/officeDocument/2006/relationships/image" Target="../media/image31.tm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2"/>
          <p:cNvSpPr>
            <a:spLocks noGrp="1"/>
          </p:cNvSpPr>
          <p:nvPr>
            <p:ph type="body" sz="quarter" idx="12"/>
          </p:nvPr>
        </p:nvSpPr>
        <p:spPr>
          <a:xfrm>
            <a:off x="331788" y="66042"/>
            <a:ext cx="9230358" cy="397782"/>
          </a:xfrm>
        </p:spPr>
        <p:txBody>
          <a:bodyPr lIns="0" tIns="45720" rIns="0" bIns="45720" anchor="ctr"/>
          <a:lstStyle/>
          <a:p>
            <a:pPr algn="ct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共助アプリを横断したユーザートラストの共有（</a:t>
            </a:r>
            <a:r>
              <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rPr>
              <a:t>DNP</a:t>
            </a: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a:t>
            </a:r>
            <a:r>
              <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rPr>
              <a:t>1/2</a:t>
            </a: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2" name="正方形/長方形 1"/>
          <p:cNvSpPr/>
          <p:nvPr/>
        </p:nvSpPr>
        <p:spPr>
          <a:xfrm>
            <a:off x="331788" y="588681"/>
            <a:ext cx="4428000"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現在の課題（ペインポイント）</a:t>
            </a:r>
          </a:p>
        </p:txBody>
      </p:sp>
      <p:sp>
        <p:nvSpPr>
          <p:cNvPr id="10" name="正方形/長方形 9"/>
          <p:cNvSpPr/>
          <p:nvPr/>
        </p:nvSpPr>
        <p:spPr>
          <a:xfrm>
            <a:off x="5134145" y="588681"/>
            <a:ext cx="4452471" cy="360000"/>
          </a:xfrm>
          <a:prstGeom prst="rect">
            <a:avLst/>
          </a:prstGeom>
          <a:solidFill>
            <a:srgbClr val="2B4069"/>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rPr>
              <a:t>Trusted Web</a:t>
            </a:r>
            <a:r>
              <a:rPr kumimoji="1" lang="ja-JP" altLang="en-US" sz="1400" b="1" dirty="0">
                <a:solidFill>
                  <a:schemeClr val="bg1"/>
                </a:solidFill>
              </a:rPr>
              <a:t>の実現により解決する内容</a:t>
            </a:r>
          </a:p>
        </p:txBody>
      </p:sp>
      <p:sp>
        <p:nvSpPr>
          <p:cNvPr id="4" name="二等辺三角形 3"/>
          <p:cNvSpPr/>
          <p:nvPr/>
        </p:nvSpPr>
        <p:spPr>
          <a:xfrm rot="5400000">
            <a:off x="2722588" y="3630234"/>
            <a:ext cx="4464000" cy="196502"/>
          </a:xfrm>
          <a:prstGeom prs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8" name="正方形/長方形 17"/>
          <p:cNvSpPr/>
          <p:nvPr/>
        </p:nvSpPr>
        <p:spPr>
          <a:xfrm>
            <a:off x="331790" y="948681"/>
            <a:ext cx="4428000" cy="2882073"/>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indent="-342900">
              <a:buFont typeface="+mj-ea"/>
              <a:buAutoNum type="circleNumDbPlain"/>
            </a:pPr>
            <a:r>
              <a:rPr lang="ja-JP" altLang="en-US" sz="1400" dirty="0">
                <a:solidFill>
                  <a:schemeClr val="tx1"/>
                </a:solidFill>
              </a:rPr>
              <a:t>共助アプリ（保育・子育て支援、地域互助アプリなど）にとってトラスト検証（本人確認など）はトラブル回避のためにも重要である一方で、プライバシーとの両立やユーザー情報を登録する手間が増える等の課題がある</a:t>
            </a:r>
            <a:endParaRPr lang="en-US" altLang="ja-JP" sz="1400" dirty="0">
              <a:solidFill>
                <a:schemeClr val="tx1"/>
              </a:solidFill>
            </a:endParaRPr>
          </a:p>
          <a:p>
            <a:pPr marL="342900" indent="-342900">
              <a:buFont typeface="+mj-ea"/>
              <a:buAutoNum type="circleNumDbPlain"/>
            </a:pPr>
            <a:endParaRPr lang="en-US" altLang="ja-JP" sz="1400" dirty="0">
              <a:solidFill>
                <a:schemeClr val="tx1"/>
              </a:solidFill>
            </a:endParaRPr>
          </a:p>
          <a:p>
            <a:pPr marL="342900" indent="-342900">
              <a:buFont typeface="+mj-ea"/>
              <a:buAutoNum type="circleNumDbPlain"/>
            </a:pPr>
            <a:r>
              <a:rPr lang="ja-JP" altLang="en-US" sz="1400" dirty="0">
                <a:solidFill>
                  <a:schemeClr val="tx1"/>
                </a:solidFill>
              </a:rPr>
              <a:t>現状、プロフィール表示や</a:t>
            </a:r>
            <a:r>
              <a:rPr lang="en-US" altLang="ja-JP" sz="1400" dirty="0">
                <a:solidFill>
                  <a:schemeClr val="tx1"/>
                </a:solidFill>
              </a:rPr>
              <a:t>SNS</a:t>
            </a:r>
            <a:r>
              <a:rPr lang="ja-JP" altLang="en-US" sz="1400" dirty="0">
                <a:solidFill>
                  <a:schemeClr val="tx1"/>
                </a:solidFill>
              </a:rPr>
              <a:t>連携を通してユーザー同士で確認可能とするなど、トラストの拡大を図っているが、あくまでユーザーの自己申告に基づくものであり、内容の信ぴょう性を検証する方法がない</a:t>
            </a:r>
            <a:endParaRPr lang="en-US" altLang="ja-JP" sz="1400" dirty="0">
              <a:solidFill>
                <a:schemeClr val="tx1"/>
              </a:solidFill>
            </a:endParaRPr>
          </a:p>
          <a:p>
            <a:pPr marL="342900" indent="-342900">
              <a:buFont typeface="+mj-ea"/>
              <a:buAutoNum type="circleNumDbPlain"/>
            </a:pPr>
            <a:endParaRPr lang="en-US" altLang="ja-JP" sz="1400" dirty="0">
              <a:solidFill>
                <a:schemeClr val="tx1"/>
              </a:solidFill>
            </a:endParaRPr>
          </a:p>
          <a:p>
            <a:pPr marL="342900" indent="-342900">
              <a:buFont typeface="+mj-ea"/>
              <a:buAutoNum type="circleNumDbPlain"/>
            </a:pPr>
            <a:r>
              <a:rPr lang="ja-JP" altLang="en-US" sz="1400" dirty="0">
                <a:solidFill>
                  <a:schemeClr val="tx1"/>
                </a:solidFill>
              </a:rPr>
              <a:t>アプリ内のユーザー評価によってトラスト検証を促す場合もあるが、利用者が少ない共助アプリも存在するため、単体で十分な実績を蓄積できる規模がないサービスも多い</a:t>
            </a:r>
            <a:endParaRPr lang="en-US" altLang="ja-JP" sz="1400" dirty="0">
              <a:solidFill>
                <a:schemeClr val="tx1"/>
              </a:solidFill>
            </a:endParaRPr>
          </a:p>
        </p:txBody>
      </p:sp>
      <p:sp>
        <p:nvSpPr>
          <p:cNvPr id="19" name="正方形/長方形 18"/>
          <p:cNvSpPr/>
          <p:nvPr/>
        </p:nvSpPr>
        <p:spPr>
          <a:xfrm>
            <a:off x="5138007" y="948681"/>
            <a:ext cx="4448610" cy="2868590"/>
          </a:xfrm>
          <a:prstGeom prst="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indent="-342900">
              <a:buFont typeface="+mj-ea"/>
              <a:buAutoNum type="circleNumDbPlain"/>
            </a:pPr>
            <a:r>
              <a:rPr lang="ja-JP" altLang="en-US" sz="1400" dirty="0">
                <a:solidFill>
                  <a:schemeClr val="tx1"/>
                </a:solidFill>
                <a:latin typeface="+mn-ea"/>
              </a:rPr>
              <a:t>ユーザーが自身でデータを第三者に提示できるようになり、プライバシーに配慮しながらも情報入力の手間を大きく増やすことなくトラスト検証の範囲が広がる可能性がある</a:t>
            </a:r>
            <a:endParaRPr lang="en-US" altLang="ja-JP" sz="1400" dirty="0">
              <a:solidFill>
                <a:schemeClr val="tx1"/>
              </a:solidFill>
              <a:latin typeface="+mn-ea"/>
            </a:endParaRPr>
          </a:p>
          <a:p>
            <a:pPr marL="342900" indent="-342900">
              <a:buFont typeface="+mj-ea"/>
              <a:buAutoNum type="circleNumDbPlain"/>
            </a:pPr>
            <a:endParaRPr lang="en-US" altLang="ja-JP" sz="1400" dirty="0">
              <a:solidFill>
                <a:schemeClr val="tx1"/>
              </a:solidFill>
              <a:latin typeface="+mn-ea"/>
            </a:endParaRPr>
          </a:p>
          <a:p>
            <a:pPr marL="342900" indent="-342900">
              <a:buFont typeface="+mj-ea"/>
              <a:buAutoNum type="circleNumDbPlain"/>
            </a:pPr>
            <a:r>
              <a:rPr lang="ja-JP" altLang="en-US" sz="1400" dirty="0">
                <a:solidFill>
                  <a:schemeClr val="tx1"/>
                </a:solidFill>
                <a:latin typeface="+mn-ea"/>
              </a:rPr>
              <a:t>デジタル証明書として発行された共助実績が連携されることで、ユーザーは単なる自己申告の情報よりも信頼できる情報を基にマッチングするサポーターを選べる。</a:t>
            </a:r>
            <a:endParaRPr lang="en-US" altLang="ja-JP" sz="1400" dirty="0">
              <a:solidFill>
                <a:schemeClr val="tx1"/>
              </a:solidFill>
              <a:latin typeface="+mn-ea"/>
            </a:endParaRPr>
          </a:p>
          <a:p>
            <a:pPr marL="342900" indent="-342900">
              <a:buFont typeface="+mj-ea"/>
              <a:buAutoNum type="circleNumDbPlain"/>
            </a:pPr>
            <a:endParaRPr lang="en-US" altLang="ja-JP" sz="1400" dirty="0">
              <a:solidFill>
                <a:schemeClr val="tx1"/>
              </a:solidFill>
              <a:latin typeface="+mn-ea"/>
            </a:endParaRPr>
          </a:p>
          <a:p>
            <a:pPr marL="342900" indent="-342900">
              <a:buFont typeface="+mj-ea"/>
              <a:buAutoNum type="circleNumDbPlain"/>
            </a:pPr>
            <a:r>
              <a:rPr lang="ja-JP" altLang="en-US" sz="1400" dirty="0">
                <a:solidFill>
                  <a:schemeClr val="tx1"/>
                </a:solidFill>
                <a:latin typeface="+mn-ea"/>
              </a:rPr>
              <a:t>共助アプリを含めて</a:t>
            </a:r>
            <a:r>
              <a:rPr lang="en-US" altLang="ja-JP" sz="1400" dirty="0">
                <a:solidFill>
                  <a:schemeClr val="tx1"/>
                </a:solidFill>
                <a:latin typeface="+mn-ea"/>
              </a:rPr>
              <a:t>300</a:t>
            </a:r>
            <a:r>
              <a:rPr lang="ja-JP" altLang="en-US" sz="1400" dirty="0">
                <a:solidFill>
                  <a:schemeClr val="tx1"/>
                </a:solidFill>
                <a:latin typeface="+mn-ea"/>
              </a:rPr>
              <a:t>以上存在するシェアリングサービスを横断して情報連携することで、他アプリからの共助実績が蓄積され、トラスト検証に流用できる。また大学入試や就職活動でも共助実績を検証可能な仕組みにすることで、共助アプリサポーターへのインセンティブ強化に繋がる</a:t>
            </a:r>
            <a:endParaRPr lang="en-US" altLang="ja-JP" sz="1400" dirty="0">
              <a:solidFill>
                <a:schemeClr val="tx1"/>
              </a:solidFill>
              <a:latin typeface="+mn-ea"/>
            </a:endParaRPr>
          </a:p>
        </p:txBody>
      </p:sp>
      <p:sp>
        <p:nvSpPr>
          <p:cNvPr id="6" name="テキスト ボックス 5"/>
          <p:cNvSpPr txBox="1"/>
          <p:nvPr/>
        </p:nvSpPr>
        <p:spPr>
          <a:xfrm>
            <a:off x="5138007" y="3855900"/>
            <a:ext cx="4428000" cy="427678"/>
          </a:xfrm>
          <a:prstGeom prst="rect">
            <a:avLst/>
          </a:prstGeom>
          <a:noFill/>
        </p:spPr>
        <p:txBody>
          <a:bodyPr wrap="none" lIns="0" rIns="0" rtlCol="0">
            <a:noAutofit/>
          </a:bodyPr>
          <a:lstStyle/>
          <a:p>
            <a:pPr algn="ctr" defTabSz="288000"/>
            <a:r>
              <a:rPr lang="ja-JP" altLang="en-US" sz="1200" b="1" u="sng" dirty="0">
                <a:latin typeface="+mn-ea"/>
              </a:rPr>
              <a:t>本実証ユースケース</a:t>
            </a:r>
            <a:r>
              <a:rPr kumimoji="1" lang="ja-JP" altLang="en-US" sz="1200" b="1" u="sng" dirty="0">
                <a:latin typeface="+mn-ea"/>
              </a:rPr>
              <a:t>のスキーム図（</a:t>
            </a:r>
            <a:r>
              <a:rPr lang="en-US" altLang="ja-JP" sz="1200" b="1" u="sng" dirty="0">
                <a:latin typeface="+mn-ea"/>
              </a:rPr>
              <a:t>To-Be</a:t>
            </a:r>
            <a:r>
              <a:rPr kumimoji="1" lang="ja-JP" altLang="en-US" sz="1200" b="1" u="sng" dirty="0">
                <a:latin typeface="+mn-ea"/>
              </a:rPr>
              <a:t>）</a:t>
            </a:r>
          </a:p>
        </p:txBody>
      </p:sp>
      <p:sp>
        <p:nvSpPr>
          <p:cNvPr id="14" name="テキスト ボックス 13"/>
          <p:cNvSpPr txBox="1"/>
          <p:nvPr/>
        </p:nvSpPr>
        <p:spPr>
          <a:xfrm>
            <a:off x="331788" y="3855900"/>
            <a:ext cx="4427999" cy="269357"/>
          </a:xfrm>
          <a:prstGeom prst="rect">
            <a:avLst/>
          </a:prstGeom>
          <a:noFill/>
        </p:spPr>
        <p:txBody>
          <a:bodyPr wrap="none" lIns="0" rIns="0" rtlCol="0">
            <a:noAutofit/>
          </a:bodyPr>
          <a:lstStyle/>
          <a:p>
            <a:pPr algn="ctr" defTabSz="288000"/>
            <a:r>
              <a:rPr kumimoji="1" lang="ja-JP" altLang="en-US" sz="1200" b="1" u="sng" dirty="0">
                <a:latin typeface="+mn-ea"/>
              </a:rPr>
              <a:t>課題解決前のスキーム図（</a:t>
            </a:r>
            <a:r>
              <a:rPr lang="en-US" altLang="ja-JP" sz="1200" b="1" u="sng" dirty="0">
                <a:latin typeface="+mn-ea"/>
              </a:rPr>
              <a:t>As-Is</a:t>
            </a:r>
            <a:r>
              <a:rPr kumimoji="1" lang="ja-JP" altLang="en-US" sz="1200" b="1" u="sng" dirty="0">
                <a:latin typeface="+mn-ea"/>
              </a:rPr>
              <a:t>）</a:t>
            </a:r>
          </a:p>
        </p:txBody>
      </p:sp>
      <p:sp>
        <p:nvSpPr>
          <p:cNvPr id="17" name="テキスト ボックス 16">
            <a:extLst>
              <a:ext uri="{FF2B5EF4-FFF2-40B4-BE49-F238E27FC236}">
                <a16:creationId xmlns:a16="http://schemas.microsoft.com/office/drawing/2014/main" id="{9FCD4842-08ED-4B93-9F2E-6A7225ACF935}"/>
              </a:ext>
            </a:extLst>
          </p:cNvPr>
          <p:cNvSpPr txBox="1"/>
          <p:nvPr/>
        </p:nvSpPr>
        <p:spPr>
          <a:xfrm>
            <a:off x="331788" y="4151827"/>
            <a:ext cx="4306729" cy="577081"/>
          </a:xfrm>
          <a:prstGeom prst="rect">
            <a:avLst/>
          </a:prstGeom>
          <a:noFill/>
        </p:spPr>
        <p:txBody>
          <a:bodyPr wrap="square">
            <a:spAutoFit/>
          </a:bodyPr>
          <a:lstStyle/>
          <a:p>
            <a:pPr lvl="0" algn="just">
              <a:tabLst>
                <a:tab pos="457200" algn="l"/>
              </a:tabLst>
            </a:pPr>
            <a:r>
              <a:rPr lang="ja-JP" altLang="ja-JP" sz="1050" dirty="0">
                <a:effectLst/>
                <a:latin typeface="Century" panose="02040604050505020304" pitchFamily="18" charset="0"/>
                <a:ea typeface="Meiryo UI" panose="020B0604030504040204" pitchFamily="50" charset="-128"/>
                <a:cs typeface="Times New Roman" panose="02020603050405020304" pitchFamily="18" charset="0"/>
              </a:rPr>
              <a:t>共助実績が蓄積されない→共助アプリ内でトラスト検証できない→ユーザーが安心して利用できない→利用者が増えない、という悪循環が形成され、事業撤退を迫られる可能性もある。</a:t>
            </a:r>
          </a:p>
        </p:txBody>
      </p:sp>
      <p:pic>
        <p:nvPicPr>
          <p:cNvPr id="20" name="グラフィックス 19" descr="スマート フォン 枠線">
            <a:extLst>
              <a:ext uri="{FF2B5EF4-FFF2-40B4-BE49-F238E27FC236}">
                <a16:creationId xmlns:a16="http://schemas.microsoft.com/office/drawing/2014/main" id="{F019FDE5-5B4A-4D0B-B28D-B52A715432D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59559" y="5476086"/>
            <a:ext cx="914399" cy="914399"/>
          </a:xfrm>
          <a:prstGeom prst="rect">
            <a:avLst/>
          </a:prstGeom>
        </p:spPr>
      </p:pic>
      <p:pic>
        <p:nvPicPr>
          <p:cNvPr id="21" name="グラフィックス 20" descr="男性のプロフィール 枠線">
            <a:extLst>
              <a:ext uri="{FF2B5EF4-FFF2-40B4-BE49-F238E27FC236}">
                <a16:creationId xmlns:a16="http://schemas.microsoft.com/office/drawing/2014/main" id="{07686A83-A8E3-408F-B62A-15C3A88D8CB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239333" y="4963304"/>
            <a:ext cx="577082" cy="577082"/>
          </a:xfrm>
          <a:prstGeom prst="rect">
            <a:avLst/>
          </a:prstGeom>
        </p:spPr>
      </p:pic>
      <p:sp>
        <p:nvSpPr>
          <p:cNvPr id="22" name="テキスト ボックス 21">
            <a:extLst>
              <a:ext uri="{FF2B5EF4-FFF2-40B4-BE49-F238E27FC236}">
                <a16:creationId xmlns:a16="http://schemas.microsoft.com/office/drawing/2014/main" id="{115F11AB-581C-4F85-8866-49891991BAD8}"/>
              </a:ext>
            </a:extLst>
          </p:cNvPr>
          <p:cNvSpPr txBox="1"/>
          <p:nvPr/>
        </p:nvSpPr>
        <p:spPr>
          <a:xfrm>
            <a:off x="5255417" y="4116804"/>
            <a:ext cx="4395758" cy="577081"/>
          </a:xfrm>
          <a:prstGeom prst="rect">
            <a:avLst/>
          </a:prstGeom>
          <a:noFill/>
        </p:spPr>
        <p:txBody>
          <a:bodyPr wrap="square">
            <a:spAutoFit/>
          </a:bodyPr>
          <a:lstStyle/>
          <a:p>
            <a:pPr lvl="0" algn="just">
              <a:tabLst>
                <a:tab pos="457200" algn="l"/>
              </a:tabLst>
            </a:pPr>
            <a:r>
              <a:rPr lang="ja-JP" altLang="en-US" sz="1050" dirty="0">
                <a:effectLst/>
                <a:latin typeface="Century" panose="02040604050505020304" pitchFamily="18" charset="0"/>
                <a:ea typeface="Meiryo UI" panose="020B0604030504040204" pitchFamily="50" charset="-128"/>
                <a:cs typeface="Times New Roman" panose="02020603050405020304" pitchFamily="18" charset="0"/>
              </a:rPr>
              <a:t>全ての共助アプリの関連情報を繋ぐ集中型のデータベースを中心に据えたエコシステム形成は実現性に乏しい。そのため今回は分散型</a:t>
            </a:r>
            <a:r>
              <a:rPr lang="en-US" altLang="ja-JP" sz="1050" dirty="0">
                <a:effectLst/>
                <a:latin typeface="Century" panose="02040604050505020304" pitchFamily="18" charset="0"/>
                <a:ea typeface="Meiryo UI" panose="020B0604030504040204" pitchFamily="50" charset="-128"/>
                <a:cs typeface="Times New Roman" panose="02020603050405020304" pitchFamily="18" charset="0"/>
              </a:rPr>
              <a:t>ID</a:t>
            </a:r>
            <a:r>
              <a:rPr lang="ja-JP" altLang="en-US" sz="1050" dirty="0">
                <a:effectLst/>
                <a:latin typeface="Century" panose="02040604050505020304" pitchFamily="18" charset="0"/>
                <a:ea typeface="Meiryo UI" panose="020B0604030504040204" pitchFamily="50" charset="-128"/>
                <a:cs typeface="Times New Roman" panose="02020603050405020304" pitchFamily="18" charset="0"/>
              </a:rPr>
              <a:t>システムの技術を活用し、</a:t>
            </a:r>
            <a:r>
              <a:rPr lang="en-US" altLang="ja-JP" sz="1050" dirty="0">
                <a:effectLst/>
                <a:latin typeface="Century" panose="02040604050505020304" pitchFamily="18" charset="0"/>
                <a:ea typeface="Meiryo UI" panose="020B0604030504040204" pitchFamily="50" charset="-128"/>
                <a:cs typeface="Times New Roman" panose="02020603050405020304" pitchFamily="18" charset="0"/>
              </a:rPr>
              <a:t>Verifiable Credential</a:t>
            </a:r>
            <a:r>
              <a:rPr lang="ja-JP" altLang="en-US" sz="1050" dirty="0">
                <a:effectLst/>
                <a:latin typeface="Century" panose="02040604050505020304" pitchFamily="18" charset="0"/>
                <a:ea typeface="Meiryo UI" panose="020B0604030504040204" pitchFamily="50" charset="-128"/>
                <a:cs typeface="Times New Roman" panose="02020603050405020304" pitchFamily="18" charset="0"/>
              </a:rPr>
              <a:t>（</a:t>
            </a:r>
            <a:r>
              <a:rPr lang="en-US" altLang="ja-JP" sz="1050" dirty="0">
                <a:effectLst/>
                <a:latin typeface="Century" panose="02040604050505020304" pitchFamily="18" charset="0"/>
                <a:ea typeface="Meiryo UI" panose="020B0604030504040204" pitchFamily="50" charset="-128"/>
                <a:cs typeface="Times New Roman" panose="02020603050405020304" pitchFamily="18" charset="0"/>
              </a:rPr>
              <a:t>VC</a:t>
            </a:r>
            <a:r>
              <a:rPr lang="ja-JP" altLang="en-US" sz="1050" dirty="0">
                <a:effectLst/>
                <a:latin typeface="Century" panose="02040604050505020304" pitchFamily="18" charset="0"/>
                <a:ea typeface="Meiryo UI" panose="020B0604030504040204" pitchFamily="50" charset="-128"/>
                <a:cs typeface="Times New Roman" panose="02020603050405020304" pitchFamily="18" charset="0"/>
              </a:rPr>
              <a:t>）</a:t>
            </a:r>
            <a:r>
              <a:rPr lang="en-US" altLang="ja-JP" sz="1050" baseline="30000" dirty="0">
                <a:effectLst/>
                <a:latin typeface="Century" panose="02040604050505020304" pitchFamily="18" charset="0"/>
                <a:ea typeface="Meiryo UI" panose="020B0604030504040204" pitchFamily="50" charset="-128"/>
                <a:cs typeface="Times New Roman" panose="02020603050405020304" pitchFamily="18" charset="0"/>
              </a:rPr>
              <a:t>1</a:t>
            </a:r>
            <a:r>
              <a:rPr lang="ja-JP" altLang="en-US" sz="1050" dirty="0">
                <a:effectLst/>
                <a:latin typeface="Century" panose="02040604050505020304" pitchFamily="18" charset="0"/>
                <a:ea typeface="Meiryo UI" panose="020B0604030504040204" pitchFamily="50" charset="-128"/>
                <a:cs typeface="Times New Roman" panose="02020603050405020304" pitchFamily="18" charset="0"/>
              </a:rPr>
              <a:t>として共助実績を連携する方法を検討。</a:t>
            </a:r>
            <a:endParaRPr lang="ja-JP" altLang="ja-JP" sz="1050" dirty="0">
              <a:effectLst/>
              <a:latin typeface="Century" panose="02040604050505020304" pitchFamily="18" charset="0"/>
              <a:ea typeface="Meiryo UI" panose="020B0604030504040204" pitchFamily="50" charset="-128"/>
              <a:cs typeface="Times New Roman" panose="02020603050405020304" pitchFamily="18" charset="0"/>
            </a:endParaRPr>
          </a:p>
        </p:txBody>
      </p:sp>
      <p:pic>
        <p:nvPicPr>
          <p:cNvPr id="23" name="グラフィックス 22" descr="スマート フォン 枠線">
            <a:extLst>
              <a:ext uri="{FF2B5EF4-FFF2-40B4-BE49-F238E27FC236}">
                <a16:creationId xmlns:a16="http://schemas.microsoft.com/office/drawing/2014/main" id="{430CE4E6-E9D3-4728-86B0-34EAA3397FF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6322055" y="5312880"/>
            <a:ext cx="914399" cy="914399"/>
          </a:xfrm>
          <a:prstGeom prst="rect">
            <a:avLst/>
          </a:prstGeom>
        </p:spPr>
      </p:pic>
      <p:pic>
        <p:nvPicPr>
          <p:cNvPr id="24" name="グラフィックス 23" descr="男性のプロフィール 枠線">
            <a:extLst>
              <a:ext uri="{FF2B5EF4-FFF2-40B4-BE49-F238E27FC236}">
                <a16:creationId xmlns:a16="http://schemas.microsoft.com/office/drawing/2014/main" id="{DA405E4B-A691-4CA2-86CF-DE7AA203A5A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6501829" y="4817084"/>
            <a:ext cx="577082" cy="577082"/>
          </a:xfrm>
          <a:prstGeom prst="rect">
            <a:avLst/>
          </a:prstGeom>
        </p:spPr>
      </p:pic>
      <p:pic>
        <p:nvPicPr>
          <p:cNvPr id="25" name="グラフィックス 24" descr="スマート フォン 枠線">
            <a:extLst>
              <a:ext uri="{FF2B5EF4-FFF2-40B4-BE49-F238E27FC236}">
                <a16:creationId xmlns:a16="http://schemas.microsoft.com/office/drawing/2014/main" id="{3BE0A860-2D3F-41FE-BD12-CC632617552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7358258" y="5312878"/>
            <a:ext cx="914399" cy="914399"/>
          </a:xfrm>
          <a:prstGeom prst="rect">
            <a:avLst/>
          </a:prstGeom>
        </p:spPr>
      </p:pic>
      <p:pic>
        <p:nvPicPr>
          <p:cNvPr id="8" name="グラフィックス 7" descr="女性のプロフィール 枠線">
            <a:extLst>
              <a:ext uri="{FF2B5EF4-FFF2-40B4-BE49-F238E27FC236}">
                <a16:creationId xmlns:a16="http://schemas.microsoft.com/office/drawing/2014/main" id="{4694298C-0883-4CA1-89B4-9D5E1A59B13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8841361" y="5168501"/>
            <a:ext cx="745255" cy="745255"/>
          </a:xfrm>
          <a:prstGeom prst="rect">
            <a:avLst/>
          </a:prstGeom>
        </p:spPr>
      </p:pic>
      <p:grpSp>
        <p:nvGrpSpPr>
          <p:cNvPr id="11" name="グループ化 10">
            <a:extLst>
              <a:ext uri="{FF2B5EF4-FFF2-40B4-BE49-F238E27FC236}">
                <a16:creationId xmlns:a16="http://schemas.microsoft.com/office/drawing/2014/main" id="{AC8AAE7E-C90C-4B58-8F20-BE9ABB01485A}"/>
              </a:ext>
            </a:extLst>
          </p:cNvPr>
          <p:cNvGrpSpPr/>
          <p:nvPr/>
        </p:nvGrpSpPr>
        <p:grpSpPr>
          <a:xfrm>
            <a:off x="1060891" y="5406162"/>
            <a:ext cx="1113804" cy="914400"/>
            <a:chOff x="1806875" y="5124707"/>
            <a:chExt cx="1524045" cy="1335783"/>
          </a:xfrm>
        </p:grpSpPr>
        <p:sp>
          <p:nvSpPr>
            <p:cNvPr id="9" name="正方形/長方形 8">
              <a:extLst>
                <a:ext uri="{FF2B5EF4-FFF2-40B4-BE49-F238E27FC236}">
                  <a16:creationId xmlns:a16="http://schemas.microsoft.com/office/drawing/2014/main" id="{B0A02BE6-1734-4ED4-9A08-8BFCED63C742}"/>
                </a:ext>
              </a:extLst>
            </p:cNvPr>
            <p:cNvSpPr/>
            <p:nvPr/>
          </p:nvSpPr>
          <p:spPr>
            <a:xfrm>
              <a:off x="1812004" y="5124707"/>
              <a:ext cx="1518916" cy="374709"/>
            </a:xfrm>
            <a:prstGeom prst="rect">
              <a:avLst/>
            </a:prstGeom>
            <a:solidFill>
              <a:schemeClr val="bg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100" dirty="0">
                  <a:solidFill>
                    <a:schemeClr val="tx1"/>
                  </a:solidFill>
                </a:rPr>
                <a:t>プロフィール表示</a:t>
              </a:r>
            </a:p>
          </p:txBody>
        </p:sp>
        <p:sp>
          <p:nvSpPr>
            <p:cNvPr id="26" name="正方形/長方形 25">
              <a:extLst>
                <a:ext uri="{FF2B5EF4-FFF2-40B4-BE49-F238E27FC236}">
                  <a16:creationId xmlns:a16="http://schemas.microsoft.com/office/drawing/2014/main" id="{6496EE23-51D3-4821-8C51-5B05149B8C88}"/>
                </a:ext>
              </a:extLst>
            </p:cNvPr>
            <p:cNvSpPr/>
            <p:nvPr/>
          </p:nvSpPr>
          <p:spPr>
            <a:xfrm>
              <a:off x="1806875" y="5605244"/>
              <a:ext cx="1518916" cy="374709"/>
            </a:xfrm>
            <a:prstGeom prst="rect">
              <a:avLst/>
            </a:prstGeom>
            <a:solidFill>
              <a:schemeClr val="bg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100" dirty="0">
                  <a:solidFill>
                    <a:schemeClr val="tx1"/>
                  </a:solidFill>
                </a:rPr>
                <a:t>SNS</a:t>
              </a:r>
              <a:r>
                <a:rPr kumimoji="1" lang="ja-JP" altLang="en-US" sz="1100" dirty="0">
                  <a:solidFill>
                    <a:schemeClr val="tx1"/>
                  </a:solidFill>
                </a:rPr>
                <a:t>連携</a:t>
              </a:r>
            </a:p>
          </p:txBody>
        </p:sp>
        <p:sp>
          <p:nvSpPr>
            <p:cNvPr id="27" name="正方形/長方形 26">
              <a:extLst>
                <a:ext uri="{FF2B5EF4-FFF2-40B4-BE49-F238E27FC236}">
                  <a16:creationId xmlns:a16="http://schemas.microsoft.com/office/drawing/2014/main" id="{0FF628B3-07A9-4803-AAD2-197DFD644C7E}"/>
                </a:ext>
              </a:extLst>
            </p:cNvPr>
            <p:cNvSpPr/>
            <p:nvPr/>
          </p:nvSpPr>
          <p:spPr>
            <a:xfrm>
              <a:off x="1806875" y="6085781"/>
              <a:ext cx="1518916" cy="374709"/>
            </a:xfrm>
            <a:prstGeom prst="rect">
              <a:avLst/>
            </a:prstGeom>
            <a:solidFill>
              <a:schemeClr val="bg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100" dirty="0">
                  <a:solidFill>
                    <a:schemeClr val="tx1"/>
                  </a:solidFill>
                </a:rPr>
                <a:t>ユーザー評価</a:t>
              </a:r>
            </a:p>
          </p:txBody>
        </p:sp>
      </p:grpSp>
      <p:sp>
        <p:nvSpPr>
          <p:cNvPr id="30" name="テキスト ボックス 29">
            <a:extLst>
              <a:ext uri="{FF2B5EF4-FFF2-40B4-BE49-F238E27FC236}">
                <a16:creationId xmlns:a16="http://schemas.microsoft.com/office/drawing/2014/main" id="{4E11B94F-A912-4127-869F-12D2D9B7F9A0}"/>
              </a:ext>
            </a:extLst>
          </p:cNvPr>
          <p:cNvSpPr txBox="1"/>
          <p:nvPr/>
        </p:nvSpPr>
        <p:spPr>
          <a:xfrm>
            <a:off x="939152" y="4922831"/>
            <a:ext cx="1407200" cy="336203"/>
          </a:xfrm>
          <a:prstGeom prst="rect">
            <a:avLst/>
          </a:prstGeom>
          <a:noFill/>
        </p:spPr>
        <p:txBody>
          <a:bodyPr wrap="square" lIns="0" rIns="0" rtlCol="0">
            <a:noAutofit/>
          </a:bodyPr>
          <a:lstStyle/>
          <a:p>
            <a:pPr algn="ctr" defTabSz="288000"/>
            <a:r>
              <a:rPr kumimoji="1" lang="ja-JP" altLang="en-US" sz="1050" dirty="0">
                <a:latin typeface="+mn-ea"/>
              </a:rPr>
              <a:t>トラスト検証のための</a:t>
            </a:r>
            <a:endParaRPr kumimoji="1" lang="en-US" altLang="ja-JP" sz="1050" dirty="0">
              <a:latin typeface="+mn-ea"/>
            </a:endParaRPr>
          </a:p>
          <a:p>
            <a:pPr algn="ctr" defTabSz="288000"/>
            <a:r>
              <a:rPr kumimoji="1" lang="ja-JP" altLang="en-US" sz="1050" dirty="0">
                <a:latin typeface="+mn-ea"/>
              </a:rPr>
              <a:t>各社の工夫</a:t>
            </a:r>
          </a:p>
        </p:txBody>
      </p:sp>
      <p:sp>
        <p:nvSpPr>
          <p:cNvPr id="31" name="矢印: 右 30">
            <a:extLst>
              <a:ext uri="{FF2B5EF4-FFF2-40B4-BE49-F238E27FC236}">
                <a16:creationId xmlns:a16="http://schemas.microsoft.com/office/drawing/2014/main" id="{96CC5A32-7AEC-410C-866D-E64F1B0FE6ED}"/>
              </a:ext>
            </a:extLst>
          </p:cNvPr>
          <p:cNvSpPr/>
          <p:nvPr/>
        </p:nvSpPr>
        <p:spPr>
          <a:xfrm>
            <a:off x="7063928" y="5577625"/>
            <a:ext cx="466856" cy="328948"/>
          </a:xfrm>
          <a:prstGeom prst="rightArrow">
            <a:avLst/>
          </a:prstGeom>
          <a:solidFill>
            <a:schemeClr val="accent2">
              <a:lumMod val="75000"/>
              <a:lumOff val="2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pic>
        <p:nvPicPr>
          <p:cNvPr id="32" name="グラフィックス 31" descr="バッジ: チェックマーク 単色塗りつぶし">
            <a:extLst>
              <a:ext uri="{FF2B5EF4-FFF2-40B4-BE49-F238E27FC236}">
                <a16:creationId xmlns:a16="http://schemas.microsoft.com/office/drawing/2014/main" id="{D34C3B72-4CA2-42BC-B27A-555121B2F63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7683295" y="5794860"/>
            <a:ext cx="264324" cy="264324"/>
          </a:xfrm>
          <a:prstGeom prst="rect">
            <a:avLst/>
          </a:prstGeom>
        </p:spPr>
      </p:pic>
      <p:pic>
        <p:nvPicPr>
          <p:cNvPr id="34" name="Picture 4" descr="May ii メイアイ | スマホでつながる、たすけあいアプリ">
            <a:extLst>
              <a:ext uri="{FF2B5EF4-FFF2-40B4-BE49-F238E27FC236}">
                <a16:creationId xmlns:a16="http://schemas.microsoft.com/office/drawing/2014/main" id="{C3D85AE1-362D-4CAE-81AE-2C32101507E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4272" t="8697" r="6598" b="9014"/>
          <a:stretch/>
        </p:blipFill>
        <p:spPr bwMode="auto">
          <a:xfrm>
            <a:off x="7655447" y="4924941"/>
            <a:ext cx="343932" cy="3175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5" name="図 34" descr="アイコン&#10;&#10;自動的に生成された説明">
            <a:extLst>
              <a:ext uri="{FF2B5EF4-FFF2-40B4-BE49-F238E27FC236}">
                <a16:creationId xmlns:a16="http://schemas.microsoft.com/office/drawing/2014/main" id="{C196B27B-AD04-408D-B9A4-68F874336D6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486289" y="4924941"/>
            <a:ext cx="347921" cy="269358"/>
          </a:xfrm>
          <a:prstGeom prst="rect">
            <a:avLst/>
          </a:prstGeom>
          <a:ln>
            <a:solidFill>
              <a:schemeClr val="bg1">
                <a:lumMod val="75000"/>
              </a:schemeClr>
            </a:solidFill>
          </a:ln>
        </p:spPr>
      </p:pic>
      <p:pic>
        <p:nvPicPr>
          <p:cNvPr id="36" name="図 35" descr="抽象, 挿絵 が含まれている画像&#10;&#10;自動的に生成された説明">
            <a:extLst>
              <a:ext uri="{FF2B5EF4-FFF2-40B4-BE49-F238E27FC236}">
                <a16:creationId xmlns:a16="http://schemas.microsoft.com/office/drawing/2014/main" id="{8D6FC3E6-317B-40C3-B7B7-BDC07EC17D0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78658" y="5264677"/>
            <a:ext cx="359227" cy="356929"/>
          </a:xfrm>
          <a:prstGeom prst="rect">
            <a:avLst/>
          </a:prstGeom>
          <a:ln>
            <a:solidFill>
              <a:schemeClr val="bg1">
                <a:lumMod val="75000"/>
              </a:schemeClr>
            </a:solidFill>
          </a:ln>
        </p:spPr>
      </p:pic>
      <p:pic>
        <p:nvPicPr>
          <p:cNvPr id="37" name="Picture 6" descr="近所の顔見知り同士で送迎・託児の頼りあい、「子育てシェア」">
            <a:extLst>
              <a:ext uri="{FF2B5EF4-FFF2-40B4-BE49-F238E27FC236}">
                <a16:creationId xmlns:a16="http://schemas.microsoft.com/office/drawing/2014/main" id="{4BE8BDD7-210C-43E7-8177-73BA672752C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79856" y="5691984"/>
            <a:ext cx="359227" cy="359227"/>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38" name="図 37" descr="ロゴ, 会社名&#10;&#10;自動的に生成された説明">
            <a:extLst>
              <a:ext uri="{FF2B5EF4-FFF2-40B4-BE49-F238E27FC236}">
                <a16:creationId xmlns:a16="http://schemas.microsoft.com/office/drawing/2014/main" id="{4D80A3EC-6852-49CF-82D5-928251F4BD5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476900" y="6137138"/>
            <a:ext cx="362742" cy="359226"/>
          </a:xfrm>
          <a:prstGeom prst="rect">
            <a:avLst/>
          </a:prstGeom>
          <a:ln>
            <a:solidFill>
              <a:schemeClr val="bg1">
                <a:lumMod val="75000"/>
              </a:schemeClr>
            </a:solidFill>
          </a:ln>
        </p:spPr>
      </p:pic>
      <p:cxnSp>
        <p:nvCxnSpPr>
          <p:cNvPr id="43" name="コネクタ: カギ線 42">
            <a:extLst>
              <a:ext uri="{FF2B5EF4-FFF2-40B4-BE49-F238E27FC236}">
                <a16:creationId xmlns:a16="http://schemas.microsoft.com/office/drawing/2014/main" id="{65FA2C16-F6DC-4B64-88BE-F88F30DCB97F}"/>
              </a:ext>
            </a:extLst>
          </p:cNvPr>
          <p:cNvCxnSpPr>
            <a:cxnSpLocks/>
            <a:stCxn id="35" idx="3"/>
            <a:endCxn id="23" idx="1"/>
          </p:cNvCxnSpPr>
          <p:nvPr/>
        </p:nvCxnSpPr>
        <p:spPr>
          <a:xfrm>
            <a:off x="5834210" y="5059620"/>
            <a:ext cx="487845" cy="710460"/>
          </a:xfrm>
          <a:prstGeom prst="bentConnector3">
            <a:avLst>
              <a:gd name="adj1" fmla="val 50000"/>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7" name="コネクタ: カギ線 46">
            <a:extLst>
              <a:ext uri="{FF2B5EF4-FFF2-40B4-BE49-F238E27FC236}">
                <a16:creationId xmlns:a16="http://schemas.microsoft.com/office/drawing/2014/main" id="{D57C9AA5-1871-4C09-8807-208856D57854}"/>
              </a:ext>
            </a:extLst>
          </p:cNvPr>
          <p:cNvCxnSpPr>
            <a:cxnSpLocks/>
            <a:stCxn id="36" idx="3"/>
            <a:endCxn id="23" idx="1"/>
          </p:cNvCxnSpPr>
          <p:nvPr/>
        </p:nvCxnSpPr>
        <p:spPr>
          <a:xfrm>
            <a:off x="5837885" y="5443142"/>
            <a:ext cx="484170" cy="326938"/>
          </a:xfrm>
          <a:prstGeom prst="bentConnector3">
            <a:avLst>
              <a:gd name="adj1" fmla="val 50000"/>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0" name="コネクタ: カギ線 49">
            <a:extLst>
              <a:ext uri="{FF2B5EF4-FFF2-40B4-BE49-F238E27FC236}">
                <a16:creationId xmlns:a16="http://schemas.microsoft.com/office/drawing/2014/main" id="{DDA0DAEA-75B2-4A55-A7DC-53C15FE31166}"/>
              </a:ext>
            </a:extLst>
          </p:cNvPr>
          <p:cNvCxnSpPr>
            <a:cxnSpLocks/>
            <a:stCxn id="37" idx="3"/>
            <a:endCxn id="23" idx="1"/>
          </p:cNvCxnSpPr>
          <p:nvPr/>
        </p:nvCxnSpPr>
        <p:spPr>
          <a:xfrm flipV="1">
            <a:off x="5839083" y="5770080"/>
            <a:ext cx="482972" cy="101518"/>
          </a:xfrm>
          <a:prstGeom prst="bentConnector3">
            <a:avLst>
              <a:gd name="adj1" fmla="val 50000"/>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3" name="コネクタ: カギ線 52">
            <a:extLst>
              <a:ext uri="{FF2B5EF4-FFF2-40B4-BE49-F238E27FC236}">
                <a16:creationId xmlns:a16="http://schemas.microsoft.com/office/drawing/2014/main" id="{8FA7FAB6-BF99-4189-B34C-50374C9A44C1}"/>
              </a:ext>
            </a:extLst>
          </p:cNvPr>
          <p:cNvCxnSpPr>
            <a:cxnSpLocks/>
            <a:stCxn id="38" idx="3"/>
            <a:endCxn id="23" idx="1"/>
          </p:cNvCxnSpPr>
          <p:nvPr/>
        </p:nvCxnSpPr>
        <p:spPr>
          <a:xfrm flipV="1">
            <a:off x="5839642" y="5770080"/>
            <a:ext cx="482413" cy="546671"/>
          </a:xfrm>
          <a:prstGeom prst="bentConnector3">
            <a:avLst>
              <a:gd name="adj1" fmla="val 50000"/>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56" name="グラフィックス 55" descr="バッジ: チェックマーク 単色塗りつぶし">
            <a:extLst>
              <a:ext uri="{FF2B5EF4-FFF2-40B4-BE49-F238E27FC236}">
                <a16:creationId xmlns:a16="http://schemas.microsoft.com/office/drawing/2014/main" id="{72CE18EC-5243-4190-BAB9-A62593E68AB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6641747" y="5818677"/>
            <a:ext cx="264324" cy="264324"/>
          </a:xfrm>
          <a:prstGeom prst="rect">
            <a:avLst/>
          </a:prstGeom>
        </p:spPr>
      </p:pic>
      <p:sp>
        <p:nvSpPr>
          <p:cNvPr id="58" name="テキスト ボックス 57">
            <a:extLst>
              <a:ext uri="{FF2B5EF4-FFF2-40B4-BE49-F238E27FC236}">
                <a16:creationId xmlns:a16="http://schemas.microsoft.com/office/drawing/2014/main" id="{B8FE1108-AEED-43E2-9461-DC905B054EE9}"/>
              </a:ext>
            </a:extLst>
          </p:cNvPr>
          <p:cNvSpPr txBox="1"/>
          <p:nvPr/>
        </p:nvSpPr>
        <p:spPr>
          <a:xfrm>
            <a:off x="6492115" y="5483638"/>
            <a:ext cx="563588" cy="383262"/>
          </a:xfrm>
          <a:prstGeom prst="rect">
            <a:avLst/>
          </a:prstGeom>
          <a:noFill/>
        </p:spPr>
        <p:txBody>
          <a:bodyPr wrap="square" rtlCol="0">
            <a:spAutoFit/>
          </a:bodyPr>
          <a:lstStyle/>
          <a:p>
            <a:pPr algn="ctr"/>
            <a:r>
              <a:rPr kumimoji="1" lang="en-US" altLang="ja-JP" sz="600" dirty="0"/>
              <a:t>Digital</a:t>
            </a:r>
          </a:p>
          <a:p>
            <a:pPr algn="ctr"/>
            <a:r>
              <a:rPr lang="en-US" altLang="ja-JP" sz="600" dirty="0"/>
              <a:t>Identity</a:t>
            </a:r>
          </a:p>
          <a:p>
            <a:pPr algn="ctr"/>
            <a:r>
              <a:rPr kumimoji="1" lang="en-US" altLang="ja-JP" sz="600" dirty="0"/>
              <a:t>Wallet</a:t>
            </a:r>
            <a:endParaRPr kumimoji="1" lang="ja-JP" altLang="en-US" sz="600" dirty="0"/>
          </a:p>
        </p:txBody>
      </p:sp>
      <p:pic>
        <p:nvPicPr>
          <p:cNvPr id="60" name="グラフィックス 59" descr="握手 枠線">
            <a:extLst>
              <a:ext uri="{FF2B5EF4-FFF2-40B4-BE49-F238E27FC236}">
                <a16:creationId xmlns:a16="http://schemas.microsoft.com/office/drawing/2014/main" id="{B5318156-8052-42FD-9583-C5BB28908D59}"/>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a:off x="8173674" y="5449516"/>
            <a:ext cx="641122" cy="641122"/>
          </a:xfrm>
          <a:prstGeom prst="rect">
            <a:avLst/>
          </a:prstGeom>
        </p:spPr>
      </p:pic>
      <p:sp>
        <p:nvSpPr>
          <p:cNvPr id="61" name="テキスト ボックス 60">
            <a:extLst>
              <a:ext uri="{FF2B5EF4-FFF2-40B4-BE49-F238E27FC236}">
                <a16:creationId xmlns:a16="http://schemas.microsoft.com/office/drawing/2014/main" id="{F746FC20-CFD6-4EA5-9DD5-F759415950B6}"/>
              </a:ext>
            </a:extLst>
          </p:cNvPr>
          <p:cNvSpPr txBox="1"/>
          <p:nvPr/>
        </p:nvSpPr>
        <p:spPr>
          <a:xfrm>
            <a:off x="7533663" y="5512712"/>
            <a:ext cx="563588" cy="276999"/>
          </a:xfrm>
          <a:prstGeom prst="rect">
            <a:avLst/>
          </a:prstGeom>
          <a:noFill/>
        </p:spPr>
        <p:txBody>
          <a:bodyPr wrap="square" rtlCol="0">
            <a:spAutoFit/>
          </a:bodyPr>
          <a:lstStyle/>
          <a:p>
            <a:pPr algn="ctr"/>
            <a:r>
              <a:rPr kumimoji="1" lang="ja-JP" altLang="en-US" sz="600" dirty="0"/>
              <a:t>共助</a:t>
            </a:r>
            <a:endParaRPr kumimoji="1" lang="en-US" altLang="ja-JP" sz="600" dirty="0"/>
          </a:p>
          <a:p>
            <a:pPr algn="ctr"/>
            <a:r>
              <a:rPr lang="ja-JP" altLang="en-US" sz="600" dirty="0"/>
              <a:t>実績</a:t>
            </a:r>
            <a:endParaRPr kumimoji="1" lang="ja-JP" altLang="en-US" sz="600" dirty="0"/>
          </a:p>
        </p:txBody>
      </p:sp>
      <p:pic>
        <p:nvPicPr>
          <p:cNvPr id="62" name="グラフィックス 61" descr="女性のプロフィール 枠線">
            <a:extLst>
              <a:ext uri="{FF2B5EF4-FFF2-40B4-BE49-F238E27FC236}">
                <a16:creationId xmlns:a16="http://schemas.microsoft.com/office/drawing/2014/main" id="{04044B1E-E1CD-4E3D-8555-58B950D0E77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3800674" y="5218739"/>
            <a:ext cx="745255" cy="745255"/>
          </a:xfrm>
          <a:prstGeom prst="rect">
            <a:avLst/>
          </a:prstGeom>
        </p:spPr>
      </p:pic>
      <p:sp>
        <p:nvSpPr>
          <p:cNvPr id="29" name="乗算記号 28">
            <a:extLst>
              <a:ext uri="{FF2B5EF4-FFF2-40B4-BE49-F238E27FC236}">
                <a16:creationId xmlns:a16="http://schemas.microsoft.com/office/drawing/2014/main" id="{C7621F10-69FA-4B9E-B8CE-2EBC2B0C2DFA}"/>
              </a:ext>
            </a:extLst>
          </p:cNvPr>
          <p:cNvSpPr>
            <a:spLocks noChangeAspect="1"/>
          </p:cNvSpPr>
          <p:nvPr/>
        </p:nvSpPr>
        <p:spPr>
          <a:xfrm>
            <a:off x="3270998" y="5096395"/>
            <a:ext cx="406558" cy="406558"/>
          </a:xfrm>
          <a:prstGeom prst="mathMultiply">
            <a:avLst>
              <a:gd name="adj1" fmla="val 11045"/>
            </a:avLst>
          </a:prstGeom>
          <a:solidFill>
            <a:srgbClr val="C00000"/>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cxnSp>
        <p:nvCxnSpPr>
          <p:cNvPr id="66" name="コネクタ: カギ線 65">
            <a:extLst>
              <a:ext uri="{FF2B5EF4-FFF2-40B4-BE49-F238E27FC236}">
                <a16:creationId xmlns:a16="http://schemas.microsoft.com/office/drawing/2014/main" id="{12BDA447-7422-4B8B-811C-B4C2E2A6661D}"/>
              </a:ext>
            </a:extLst>
          </p:cNvPr>
          <p:cNvCxnSpPr>
            <a:cxnSpLocks/>
            <a:endCxn id="9" idx="1"/>
          </p:cNvCxnSpPr>
          <p:nvPr/>
        </p:nvCxnSpPr>
        <p:spPr>
          <a:xfrm flipV="1">
            <a:off x="772622" y="5534414"/>
            <a:ext cx="292017" cy="356927"/>
          </a:xfrm>
          <a:prstGeom prst="bentConnector3">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8" name="コネクタ: カギ線 67">
            <a:extLst>
              <a:ext uri="{FF2B5EF4-FFF2-40B4-BE49-F238E27FC236}">
                <a16:creationId xmlns:a16="http://schemas.microsoft.com/office/drawing/2014/main" id="{24D0B9AC-68C3-43CC-9258-0EFF72FB0F58}"/>
              </a:ext>
            </a:extLst>
          </p:cNvPr>
          <p:cNvCxnSpPr>
            <a:cxnSpLocks/>
            <a:endCxn id="27" idx="1"/>
          </p:cNvCxnSpPr>
          <p:nvPr/>
        </p:nvCxnSpPr>
        <p:spPr>
          <a:xfrm>
            <a:off x="772622" y="5891341"/>
            <a:ext cx="288269" cy="300969"/>
          </a:xfrm>
          <a:prstGeom prst="bentConnector3">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コネクタ: カギ線 69">
            <a:extLst>
              <a:ext uri="{FF2B5EF4-FFF2-40B4-BE49-F238E27FC236}">
                <a16:creationId xmlns:a16="http://schemas.microsoft.com/office/drawing/2014/main" id="{9F74A432-6EB6-46EF-BA42-C866CD169EBB}"/>
              </a:ext>
            </a:extLst>
          </p:cNvPr>
          <p:cNvCxnSpPr>
            <a:cxnSpLocks/>
            <a:endCxn id="26" idx="1"/>
          </p:cNvCxnSpPr>
          <p:nvPr/>
        </p:nvCxnSpPr>
        <p:spPr>
          <a:xfrm flipV="1">
            <a:off x="772622" y="5863362"/>
            <a:ext cx="288269" cy="27979"/>
          </a:xfrm>
          <a:prstGeom prst="bentConnector3">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直線矢印コネクタ 73">
            <a:extLst>
              <a:ext uri="{FF2B5EF4-FFF2-40B4-BE49-F238E27FC236}">
                <a16:creationId xmlns:a16="http://schemas.microsoft.com/office/drawing/2014/main" id="{F796BC92-2CEF-4A5D-85C4-AEA2C5E449B4}"/>
              </a:ext>
            </a:extLst>
          </p:cNvPr>
          <p:cNvCxnSpPr/>
          <p:nvPr/>
        </p:nvCxnSpPr>
        <p:spPr>
          <a:xfrm>
            <a:off x="2170947" y="6192310"/>
            <a:ext cx="199668" cy="0"/>
          </a:xfrm>
          <a:prstGeom prst="straightConnector1">
            <a:avLst/>
          </a:prstGeom>
          <a:ln w="31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8" name="テキスト ボックス 77">
            <a:extLst>
              <a:ext uri="{FF2B5EF4-FFF2-40B4-BE49-F238E27FC236}">
                <a16:creationId xmlns:a16="http://schemas.microsoft.com/office/drawing/2014/main" id="{4D36AAC3-D9A6-4E98-B8A7-B05105D4B29D}"/>
              </a:ext>
            </a:extLst>
          </p:cNvPr>
          <p:cNvSpPr txBox="1"/>
          <p:nvPr/>
        </p:nvSpPr>
        <p:spPr>
          <a:xfrm>
            <a:off x="2368475" y="5500262"/>
            <a:ext cx="722749" cy="406558"/>
          </a:xfrm>
          <a:prstGeom prst="rect">
            <a:avLst/>
          </a:prstGeom>
          <a:noFill/>
        </p:spPr>
        <p:txBody>
          <a:bodyPr wrap="square" lIns="0" rIns="0" rtlCol="0">
            <a:noAutofit/>
          </a:bodyPr>
          <a:lstStyle/>
          <a:p>
            <a:pPr algn="ctr" defTabSz="288000"/>
            <a:r>
              <a:rPr kumimoji="1" lang="ja-JP" altLang="en-US" sz="900" dirty="0">
                <a:latin typeface="+mn-ea"/>
              </a:rPr>
              <a:t>自己申告の</a:t>
            </a:r>
            <a:endParaRPr kumimoji="1" lang="en-US" altLang="ja-JP" sz="900" dirty="0">
              <a:latin typeface="+mn-ea"/>
            </a:endParaRPr>
          </a:p>
          <a:p>
            <a:pPr algn="ctr" defTabSz="288000"/>
            <a:r>
              <a:rPr kumimoji="1" lang="ja-JP" altLang="en-US" sz="900" dirty="0">
                <a:latin typeface="+mn-ea"/>
              </a:rPr>
              <a:t>情報</a:t>
            </a:r>
          </a:p>
        </p:txBody>
      </p:sp>
      <p:sp>
        <p:nvSpPr>
          <p:cNvPr id="79" name="右中かっこ 78">
            <a:extLst>
              <a:ext uri="{FF2B5EF4-FFF2-40B4-BE49-F238E27FC236}">
                <a16:creationId xmlns:a16="http://schemas.microsoft.com/office/drawing/2014/main" id="{4346B1C7-1447-4691-800A-76740920E738}"/>
              </a:ext>
            </a:extLst>
          </p:cNvPr>
          <p:cNvSpPr/>
          <p:nvPr/>
        </p:nvSpPr>
        <p:spPr>
          <a:xfrm>
            <a:off x="2250522" y="5406162"/>
            <a:ext cx="95830" cy="585452"/>
          </a:xfrm>
          <a:prstGeom prst="rightBrac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80" name="テキスト ボックス 79">
            <a:extLst>
              <a:ext uri="{FF2B5EF4-FFF2-40B4-BE49-F238E27FC236}">
                <a16:creationId xmlns:a16="http://schemas.microsoft.com/office/drawing/2014/main" id="{02D67E65-A9D2-465D-BAD9-20FDA68ED677}"/>
              </a:ext>
            </a:extLst>
          </p:cNvPr>
          <p:cNvSpPr txBox="1"/>
          <p:nvPr/>
        </p:nvSpPr>
        <p:spPr>
          <a:xfrm>
            <a:off x="2413670" y="6075924"/>
            <a:ext cx="722749" cy="406558"/>
          </a:xfrm>
          <a:prstGeom prst="rect">
            <a:avLst/>
          </a:prstGeom>
          <a:noFill/>
        </p:spPr>
        <p:txBody>
          <a:bodyPr wrap="square" lIns="0" rIns="0" rtlCol="0">
            <a:noAutofit/>
          </a:bodyPr>
          <a:lstStyle/>
          <a:p>
            <a:pPr algn="l" defTabSz="288000"/>
            <a:r>
              <a:rPr kumimoji="1" lang="ja-JP" altLang="en-US" sz="900" dirty="0">
                <a:latin typeface="+mn-ea"/>
              </a:rPr>
              <a:t>蓄積が難しい</a:t>
            </a:r>
          </a:p>
        </p:txBody>
      </p:sp>
      <p:sp>
        <p:nvSpPr>
          <p:cNvPr id="81" name="テキスト ボックス 80">
            <a:extLst>
              <a:ext uri="{FF2B5EF4-FFF2-40B4-BE49-F238E27FC236}">
                <a16:creationId xmlns:a16="http://schemas.microsoft.com/office/drawing/2014/main" id="{18217E62-68A8-4538-AA7C-A0FD8A43CC0D}"/>
              </a:ext>
            </a:extLst>
          </p:cNvPr>
          <p:cNvSpPr txBox="1"/>
          <p:nvPr/>
        </p:nvSpPr>
        <p:spPr>
          <a:xfrm>
            <a:off x="3645057" y="5932329"/>
            <a:ext cx="1053075" cy="336203"/>
          </a:xfrm>
          <a:prstGeom prst="rect">
            <a:avLst/>
          </a:prstGeom>
          <a:noFill/>
        </p:spPr>
        <p:txBody>
          <a:bodyPr wrap="square" lIns="0" rIns="0" rtlCol="0">
            <a:noAutofit/>
          </a:bodyPr>
          <a:lstStyle/>
          <a:p>
            <a:pPr algn="ctr" defTabSz="288000"/>
            <a:r>
              <a:rPr lang="ja-JP" altLang="en-US" sz="1050" dirty="0">
                <a:latin typeface="+mn-ea"/>
              </a:rPr>
              <a:t>十分なトラスト検証が出来ず、利用者が安心できない</a:t>
            </a:r>
            <a:endParaRPr kumimoji="1" lang="ja-JP" altLang="en-US" sz="1050" dirty="0">
              <a:latin typeface="+mn-ea"/>
            </a:endParaRPr>
          </a:p>
        </p:txBody>
      </p:sp>
      <p:sp>
        <p:nvSpPr>
          <p:cNvPr id="82" name="テキスト ボックス 81">
            <a:extLst>
              <a:ext uri="{FF2B5EF4-FFF2-40B4-BE49-F238E27FC236}">
                <a16:creationId xmlns:a16="http://schemas.microsoft.com/office/drawing/2014/main" id="{FE028BB8-B5FD-468C-9F1D-9843A6D6BA87}"/>
              </a:ext>
            </a:extLst>
          </p:cNvPr>
          <p:cNvSpPr txBox="1"/>
          <p:nvPr/>
        </p:nvSpPr>
        <p:spPr>
          <a:xfrm>
            <a:off x="6314157" y="6152327"/>
            <a:ext cx="914399" cy="406558"/>
          </a:xfrm>
          <a:prstGeom prst="rect">
            <a:avLst/>
          </a:prstGeom>
          <a:noFill/>
        </p:spPr>
        <p:txBody>
          <a:bodyPr wrap="square" lIns="0" rIns="0" rtlCol="0">
            <a:noAutofit/>
          </a:bodyPr>
          <a:lstStyle/>
          <a:p>
            <a:pPr algn="l" defTabSz="288000"/>
            <a:r>
              <a:rPr lang="ja-JP" altLang="en-US" sz="1050" dirty="0">
                <a:latin typeface="+mn-ea"/>
              </a:rPr>
              <a:t>複数のアプリから共助実績を共有</a:t>
            </a:r>
            <a:endParaRPr kumimoji="1" lang="ja-JP" altLang="en-US" sz="1050" dirty="0">
              <a:latin typeface="+mn-ea"/>
            </a:endParaRPr>
          </a:p>
        </p:txBody>
      </p:sp>
      <p:sp>
        <p:nvSpPr>
          <p:cNvPr id="83" name="テキスト ボックス 82">
            <a:extLst>
              <a:ext uri="{FF2B5EF4-FFF2-40B4-BE49-F238E27FC236}">
                <a16:creationId xmlns:a16="http://schemas.microsoft.com/office/drawing/2014/main" id="{D8A8B31D-FF65-4F4A-8BE5-3C0BC7F699D4}"/>
              </a:ext>
            </a:extLst>
          </p:cNvPr>
          <p:cNvSpPr txBox="1"/>
          <p:nvPr/>
        </p:nvSpPr>
        <p:spPr>
          <a:xfrm>
            <a:off x="3991128" y="4967351"/>
            <a:ext cx="495880" cy="120216"/>
          </a:xfrm>
          <a:prstGeom prst="rect">
            <a:avLst/>
          </a:prstGeom>
          <a:noFill/>
        </p:spPr>
        <p:txBody>
          <a:bodyPr wrap="square" lIns="0" rIns="0" rtlCol="0">
            <a:noAutofit/>
          </a:bodyPr>
          <a:lstStyle/>
          <a:p>
            <a:pPr algn="l" defTabSz="288000"/>
            <a:r>
              <a:rPr kumimoji="1" lang="ja-JP" altLang="en-US" sz="1050" dirty="0">
                <a:latin typeface="+mn-ea"/>
              </a:rPr>
              <a:t>ユーザー</a:t>
            </a:r>
          </a:p>
        </p:txBody>
      </p:sp>
      <p:sp>
        <p:nvSpPr>
          <p:cNvPr id="84" name="テキスト ボックス 83">
            <a:extLst>
              <a:ext uri="{FF2B5EF4-FFF2-40B4-BE49-F238E27FC236}">
                <a16:creationId xmlns:a16="http://schemas.microsoft.com/office/drawing/2014/main" id="{486C27C4-84B9-4898-B17F-2AA3AE3B08CE}"/>
              </a:ext>
            </a:extLst>
          </p:cNvPr>
          <p:cNvSpPr txBox="1"/>
          <p:nvPr/>
        </p:nvSpPr>
        <p:spPr>
          <a:xfrm>
            <a:off x="9001174" y="4946641"/>
            <a:ext cx="495880" cy="120216"/>
          </a:xfrm>
          <a:prstGeom prst="rect">
            <a:avLst/>
          </a:prstGeom>
          <a:noFill/>
        </p:spPr>
        <p:txBody>
          <a:bodyPr wrap="square" lIns="0" rIns="0" rtlCol="0">
            <a:noAutofit/>
          </a:bodyPr>
          <a:lstStyle/>
          <a:p>
            <a:pPr algn="l" defTabSz="288000"/>
            <a:r>
              <a:rPr kumimoji="1" lang="ja-JP" altLang="en-US" sz="1050" dirty="0">
                <a:latin typeface="+mn-ea"/>
              </a:rPr>
              <a:t>ユーザー</a:t>
            </a:r>
          </a:p>
        </p:txBody>
      </p:sp>
      <p:sp>
        <p:nvSpPr>
          <p:cNvPr id="85" name="テキスト ボックス 84">
            <a:extLst>
              <a:ext uri="{FF2B5EF4-FFF2-40B4-BE49-F238E27FC236}">
                <a16:creationId xmlns:a16="http://schemas.microsoft.com/office/drawing/2014/main" id="{F3D8564C-CF8F-49B5-BCAF-1262AE5CB50A}"/>
              </a:ext>
            </a:extLst>
          </p:cNvPr>
          <p:cNvSpPr txBox="1"/>
          <p:nvPr/>
        </p:nvSpPr>
        <p:spPr>
          <a:xfrm>
            <a:off x="6564468" y="4641502"/>
            <a:ext cx="694217" cy="206926"/>
          </a:xfrm>
          <a:prstGeom prst="rect">
            <a:avLst/>
          </a:prstGeom>
          <a:noFill/>
        </p:spPr>
        <p:txBody>
          <a:bodyPr wrap="square" lIns="0" rIns="0" rtlCol="0">
            <a:noAutofit/>
          </a:bodyPr>
          <a:lstStyle/>
          <a:p>
            <a:pPr algn="l" defTabSz="288000"/>
            <a:r>
              <a:rPr kumimoji="1" lang="ja-JP" altLang="en-US" sz="1050" dirty="0">
                <a:latin typeface="+mn-ea"/>
              </a:rPr>
              <a:t>サポーター</a:t>
            </a:r>
          </a:p>
        </p:txBody>
      </p:sp>
      <p:sp>
        <p:nvSpPr>
          <p:cNvPr id="86" name="テキスト ボックス 85">
            <a:extLst>
              <a:ext uri="{FF2B5EF4-FFF2-40B4-BE49-F238E27FC236}">
                <a16:creationId xmlns:a16="http://schemas.microsoft.com/office/drawing/2014/main" id="{3F2A9F69-FCCF-4E11-858C-222BBC5F3D39}"/>
              </a:ext>
            </a:extLst>
          </p:cNvPr>
          <p:cNvSpPr txBox="1"/>
          <p:nvPr/>
        </p:nvSpPr>
        <p:spPr>
          <a:xfrm>
            <a:off x="306404" y="4787155"/>
            <a:ext cx="694217" cy="206926"/>
          </a:xfrm>
          <a:prstGeom prst="rect">
            <a:avLst/>
          </a:prstGeom>
          <a:noFill/>
        </p:spPr>
        <p:txBody>
          <a:bodyPr wrap="square" lIns="0" rIns="0" rtlCol="0">
            <a:noAutofit/>
          </a:bodyPr>
          <a:lstStyle/>
          <a:p>
            <a:pPr algn="l" defTabSz="288000"/>
            <a:r>
              <a:rPr kumimoji="1" lang="ja-JP" altLang="en-US" sz="1050" dirty="0">
                <a:latin typeface="+mn-ea"/>
              </a:rPr>
              <a:t>サポーター</a:t>
            </a:r>
          </a:p>
        </p:txBody>
      </p:sp>
      <p:sp>
        <p:nvSpPr>
          <p:cNvPr id="87" name="テキスト ボックス 86">
            <a:extLst>
              <a:ext uri="{FF2B5EF4-FFF2-40B4-BE49-F238E27FC236}">
                <a16:creationId xmlns:a16="http://schemas.microsoft.com/office/drawing/2014/main" id="{5DE62A3A-4B1B-491B-9A70-CD644559C5CB}"/>
              </a:ext>
            </a:extLst>
          </p:cNvPr>
          <p:cNvSpPr txBox="1"/>
          <p:nvPr/>
        </p:nvSpPr>
        <p:spPr>
          <a:xfrm>
            <a:off x="7499103" y="6162088"/>
            <a:ext cx="807489" cy="206926"/>
          </a:xfrm>
          <a:prstGeom prst="rect">
            <a:avLst/>
          </a:prstGeom>
          <a:noFill/>
        </p:spPr>
        <p:txBody>
          <a:bodyPr wrap="square" lIns="0" rIns="0" rtlCol="0">
            <a:noAutofit/>
          </a:bodyPr>
          <a:lstStyle/>
          <a:p>
            <a:pPr algn="l" defTabSz="288000"/>
            <a:r>
              <a:rPr lang="ja-JP" altLang="en-US" sz="1050" dirty="0">
                <a:latin typeface="+mn-ea"/>
              </a:rPr>
              <a:t>他アプリの共助実績を表示</a:t>
            </a:r>
            <a:endParaRPr kumimoji="1" lang="ja-JP" altLang="en-US" sz="1050" dirty="0">
              <a:latin typeface="+mn-ea"/>
            </a:endParaRPr>
          </a:p>
        </p:txBody>
      </p:sp>
      <p:sp>
        <p:nvSpPr>
          <p:cNvPr id="88" name="テキスト ボックス 87">
            <a:extLst>
              <a:ext uri="{FF2B5EF4-FFF2-40B4-BE49-F238E27FC236}">
                <a16:creationId xmlns:a16="http://schemas.microsoft.com/office/drawing/2014/main" id="{169E95C9-82B0-405C-9BF9-98276C148B9B}"/>
              </a:ext>
            </a:extLst>
          </p:cNvPr>
          <p:cNvSpPr txBox="1"/>
          <p:nvPr/>
        </p:nvSpPr>
        <p:spPr>
          <a:xfrm>
            <a:off x="8891219" y="5887359"/>
            <a:ext cx="807489" cy="406557"/>
          </a:xfrm>
          <a:prstGeom prst="rect">
            <a:avLst/>
          </a:prstGeom>
          <a:noFill/>
        </p:spPr>
        <p:txBody>
          <a:bodyPr wrap="square" lIns="0" rIns="0" rtlCol="0">
            <a:noAutofit/>
          </a:bodyPr>
          <a:lstStyle/>
          <a:p>
            <a:pPr algn="l" defTabSz="288000"/>
            <a:r>
              <a:rPr kumimoji="1" lang="ja-JP" altLang="en-US" sz="1050" dirty="0">
                <a:latin typeface="+mn-ea"/>
              </a:rPr>
              <a:t>トラスト検証の範囲が広がる</a:t>
            </a:r>
          </a:p>
        </p:txBody>
      </p:sp>
      <p:sp>
        <p:nvSpPr>
          <p:cNvPr id="89" name="テキスト ボックス 88">
            <a:extLst>
              <a:ext uri="{FF2B5EF4-FFF2-40B4-BE49-F238E27FC236}">
                <a16:creationId xmlns:a16="http://schemas.microsoft.com/office/drawing/2014/main" id="{753F145C-0918-4923-8B78-69CF0AF8968A}"/>
              </a:ext>
            </a:extLst>
          </p:cNvPr>
          <p:cNvSpPr txBox="1"/>
          <p:nvPr/>
        </p:nvSpPr>
        <p:spPr>
          <a:xfrm>
            <a:off x="157901" y="5752188"/>
            <a:ext cx="722749" cy="406558"/>
          </a:xfrm>
          <a:prstGeom prst="rect">
            <a:avLst/>
          </a:prstGeom>
          <a:noFill/>
        </p:spPr>
        <p:txBody>
          <a:bodyPr wrap="square" lIns="0" rIns="0" rtlCol="0">
            <a:noAutofit/>
          </a:bodyPr>
          <a:lstStyle/>
          <a:p>
            <a:pPr algn="ctr" defTabSz="288000"/>
            <a:r>
              <a:rPr kumimoji="1" lang="ja-JP" altLang="en-US" sz="800" dirty="0">
                <a:latin typeface="+mn-ea"/>
              </a:rPr>
              <a:t>共助</a:t>
            </a:r>
            <a:endParaRPr kumimoji="1" lang="en-US" altLang="ja-JP" sz="800" dirty="0">
              <a:latin typeface="+mn-ea"/>
            </a:endParaRPr>
          </a:p>
          <a:p>
            <a:pPr algn="ctr" defTabSz="288000"/>
            <a:r>
              <a:rPr kumimoji="1" lang="ja-JP" altLang="en-US" sz="800" dirty="0">
                <a:latin typeface="+mn-ea"/>
              </a:rPr>
              <a:t>アプリ</a:t>
            </a:r>
          </a:p>
        </p:txBody>
      </p:sp>
      <p:pic>
        <p:nvPicPr>
          <p:cNvPr id="90" name="グラフィックス 89" descr="握手 枠線">
            <a:extLst>
              <a:ext uri="{FF2B5EF4-FFF2-40B4-BE49-F238E27FC236}">
                <a16:creationId xmlns:a16="http://schemas.microsoft.com/office/drawing/2014/main" id="{D3225640-299A-4EDE-A45E-09794000F159}"/>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a:off x="3185590" y="5348049"/>
            <a:ext cx="641122" cy="641122"/>
          </a:xfrm>
          <a:prstGeom prst="rect">
            <a:avLst/>
          </a:prstGeom>
        </p:spPr>
      </p:pic>
      <p:pic>
        <p:nvPicPr>
          <p:cNvPr id="92" name="グラフィックス 91" descr="バッジ: チェックマーク 1 単色塗りつぶし">
            <a:extLst>
              <a:ext uri="{FF2B5EF4-FFF2-40B4-BE49-F238E27FC236}">
                <a16:creationId xmlns:a16="http://schemas.microsoft.com/office/drawing/2014/main" id="{D56F9BDC-4085-4491-9DE7-C459E7B055A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 xmlns:asvg="http://schemas.microsoft.com/office/drawing/2016/SVG/main" r:embed="rId18"/>
              </a:ext>
            </a:extLst>
          </a:blip>
          <a:stretch>
            <a:fillRect/>
          </a:stretch>
        </p:blipFill>
        <p:spPr>
          <a:xfrm>
            <a:off x="8315508" y="5201232"/>
            <a:ext cx="334510" cy="334510"/>
          </a:xfrm>
          <a:prstGeom prst="rect">
            <a:avLst/>
          </a:prstGeom>
        </p:spPr>
      </p:pic>
      <p:sp>
        <p:nvSpPr>
          <p:cNvPr id="93" name="テキスト ボックス 92">
            <a:extLst>
              <a:ext uri="{FF2B5EF4-FFF2-40B4-BE49-F238E27FC236}">
                <a16:creationId xmlns:a16="http://schemas.microsoft.com/office/drawing/2014/main" id="{97AC0235-8FBE-4897-8477-FC6A04EFF6D1}"/>
              </a:ext>
            </a:extLst>
          </p:cNvPr>
          <p:cNvSpPr txBox="1"/>
          <p:nvPr/>
        </p:nvSpPr>
        <p:spPr>
          <a:xfrm>
            <a:off x="5438356" y="4642431"/>
            <a:ext cx="602663" cy="143447"/>
          </a:xfrm>
          <a:prstGeom prst="rect">
            <a:avLst/>
          </a:prstGeom>
          <a:noFill/>
        </p:spPr>
        <p:txBody>
          <a:bodyPr wrap="square" lIns="0" rIns="0" rtlCol="0">
            <a:noAutofit/>
          </a:bodyPr>
          <a:lstStyle/>
          <a:p>
            <a:pPr algn="l" defTabSz="288000"/>
            <a:r>
              <a:rPr kumimoji="1" lang="ja-JP" altLang="en-US" sz="1050" dirty="0">
                <a:latin typeface="+mn-ea"/>
              </a:rPr>
              <a:t>共助アプリ</a:t>
            </a:r>
          </a:p>
        </p:txBody>
      </p:sp>
      <p:sp>
        <p:nvSpPr>
          <p:cNvPr id="94" name="テキスト ボックス 93">
            <a:extLst>
              <a:ext uri="{FF2B5EF4-FFF2-40B4-BE49-F238E27FC236}">
                <a16:creationId xmlns:a16="http://schemas.microsoft.com/office/drawing/2014/main" id="{35EC808C-2FD5-4CC9-9D4F-E668A6B6428E}"/>
              </a:ext>
            </a:extLst>
          </p:cNvPr>
          <p:cNvSpPr txBox="1"/>
          <p:nvPr/>
        </p:nvSpPr>
        <p:spPr>
          <a:xfrm>
            <a:off x="7549470" y="4647649"/>
            <a:ext cx="602663" cy="143447"/>
          </a:xfrm>
          <a:prstGeom prst="rect">
            <a:avLst/>
          </a:prstGeom>
          <a:noFill/>
        </p:spPr>
        <p:txBody>
          <a:bodyPr wrap="square" lIns="0" rIns="0" rtlCol="0">
            <a:noAutofit/>
          </a:bodyPr>
          <a:lstStyle/>
          <a:p>
            <a:pPr algn="l" defTabSz="288000"/>
            <a:r>
              <a:rPr kumimoji="1" lang="ja-JP" altLang="en-US" sz="1050" dirty="0">
                <a:latin typeface="+mn-ea"/>
              </a:rPr>
              <a:t>共助アプリ</a:t>
            </a:r>
          </a:p>
        </p:txBody>
      </p:sp>
      <p:sp>
        <p:nvSpPr>
          <p:cNvPr id="63" name="正方形/長方形 62"/>
          <p:cNvSpPr/>
          <p:nvPr/>
        </p:nvSpPr>
        <p:spPr>
          <a:xfrm>
            <a:off x="336761" y="6520718"/>
            <a:ext cx="9225385" cy="338554"/>
          </a:xfrm>
          <a:prstGeom prst="rect">
            <a:avLst/>
          </a:prstGeom>
        </p:spPr>
        <p:txBody>
          <a:bodyPr wrap="square">
            <a:spAutoFit/>
          </a:bodyPr>
          <a:lstStyle/>
          <a:p>
            <a:r>
              <a:rPr lang="en-US" altLang="ja-JP" sz="800" dirty="0">
                <a:latin typeface="+mn-ea"/>
              </a:rPr>
              <a:t>1)  Verifiable Credentials</a:t>
            </a:r>
            <a:r>
              <a:rPr lang="ja-JP" altLang="en-US" sz="800" dirty="0">
                <a:latin typeface="+mn-ea"/>
              </a:rPr>
              <a:t>（</a:t>
            </a:r>
            <a:r>
              <a:rPr lang="en-US" altLang="ja-JP" sz="800" dirty="0">
                <a:latin typeface="+mn-ea"/>
              </a:rPr>
              <a:t>VC</a:t>
            </a:r>
            <a:r>
              <a:rPr lang="ja-JP" altLang="en-US" sz="800" dirty="0">
                <a:latin typeface="+mn-ea"/>
              </a:rPr>
              <a:t>）。内容の検証がオンラインで可能な自己主権型のデジタル証明書。国際標準化機関である</a:t>
            </a:r>
            <a:r>
              <a:rPr lang="en-US" altLang="ja-JP" sz="800" dirty="0">
                <a:latin typeface="+mn-ea"/>
              </a:rPr>
              <a:t>W3C</a:t>
            </a:r>
            <a:r>
              <a:rPr lang="ja-JP" altLang="en-US" sz="800" dirty="0">
                <a:latin typeface="+mn-ea"/>
              </a:rPr>
              <a:t>によって標準化されており、</a:t>
            </a:r>
            <a:r>
              <a:rPr lang="en-US" altLang="ja-JP" sz="800" dirty="0">
                <a:latin typeface="+mn-ea"/>
              </a:rPr>
              <a:t>【</a:t>
            </a:r>
            <a:r>
              <a:rPr lang="ja-JP" altLang="en-US" sz="800" dirty="0">
                <a:latin typeface="+mn-ea"/>
              </a:rPr>
              <a:t>発行者</a:t>
            </a:r>
            <a:r>
              <a:rPr lang="en-US" altLang="ja-JP" sz="800" dirty="0">
                <a:latin typeface="+mn-ea"/>
              </a:rPr>
              <a:t>】(Issuer) </a:t>
            </a:r>
            <a:r>
              <a:rPr lang="ja-JP" altLang="en-US" sz="800" dirty="0">
                <a:latin typeface="+mn-ea"/>
              </a:rPr>
              <a:t>が</a:t>
            </a:r>
            <a:r>
              <a:rPr lang="en-US" altLang="ja-JP" sz="800" dirty="0">
                <a:latin typeface="+mn-ea"/>
              </a:rPr>
              <a:t>【</a:t>
            </a:r>
            <a:r>
              <a:rPr lang="ja-JP" altLang="en-US" sz="800" dirty="0">
                <a:latin typeface="+mn-ea"/>
              </a:rPr>
              <a:t>保持者</a:t>
            </a:r>
            <a:r>
              <a:rPr lang="en-US" altLang="ja-JP" sz="800" dirty="0">
                <a:latin typeface="+mn-ea"/>
              </a:rPr>
              <a:t>】(Holder) </a:t>
            </a:r>
            <a:r>
              <a:rPr lang="ja-JP" altLang="en-US" sz="800" dirty="0">
                <a:latin typeface="+mn-ea"/>
              </a:rPr>
              <a:t>に対して発行した証明書を第三者である</a:t>
            </a:r>
            <a:r>
              <a:rPr lang="en-US" altLang="ja-JP" sz="800" dirty="0">
                <a:latin typeface="+mn-ea"/>
              </a:rPr>
              <a:t>【</a:t>
            </a:r>
            <a:r>
              <a:rPr lang="ja-JP" altLang="en-US" sz="800" dirty="0">
                <a:latin typeface="+mn-ea"/>
              </a:rPr>
              <a:t>検証者</a:t>
            </a:r>
            <a:r>
              <a:rPr lang="en-US" altLang="ja-JP" sz="800" dirty="0">
                <a:latin typeface="+mn-ea"/>
              </a:rPr>
              <a:t>】</a:t>
            </a:r>
            <a:r>
              <a:rPr lang="ja-JP" altLang="en-US" sz="800" dirty="0" err="1">
                <a:latin typeface="+mn-ea"/>
              </a:rPr>
              <a:t>が検</a:t>
            </a:r>
            <a:r>
              <a:rPr lang="ja-JP" altLang="en-US" sz="800" dirty="0">
                <a:latin typeface="+mn-ea"/>
              </a:rPr>
              <a:t>証することができるしくみ検証可能な証明書。日本ではワクチン証明書で採用実績あり。</a:t>
            </a:r>
          </a:p>
        </p:txBody>
      </p:sp>
    </p:spTree>
    <p:extLst>
      <p:ext uri="{BB962C8B-B14F-4D97-AF65-F5344CB8AC3E}">
        <p14:creationId xmlns:p14="http://schemas.microsoft.com/office/powerpoint/2010/main" val="2675175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31789" y="589673"/>
            <a:ext cx="1199300" cy="2297588"/>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検証を行う</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データ</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5" name="正方形/長方形 4"/>
          <p:cNvSpPr/>
          <p:nvPr/>
        </p:nvSpPr>
        <p:spPr>
          <a:xfrm>
            <a:off x="331789" y="2945568"/>
            <a:ext cx="1199300" cy="100254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合意形成</a:t>
            </a: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トレース</a:t>
            </a:r>
          </a:p>
        </p:txBody>
      </p:sp>
      <p:sp>
        <p:nvSpPr>
          <p:cNvPr id="7" name="テキスト プレースホルダー 2"/>
          <p:cNvSpPr>
            <a:spLocks noGrp="1"/>
          </p:cNvSpPr>
          <p:nvPr>
            <p:ph type="body" sz="quarter" idx="4294967295"/>
          </p:nvPr>
        </p:nvSpPr>
        <p:spPr>
          <a:xfrm>
            <a:off x="331789" y="56086"/>
            <a:ext cx="9239060" cy="397782"/>
          </a:xfrm>
          <a:prstGeom prst="rect">
            <a:avLst/>
          </a:prstGeom>
        </p:spPr>
        <p:txBody>
          <a:bodyPr vert="horz" lIns="0" tIns="45720" rIns="0" bIns="45720" rtlCol="0" anchor="ctr" anchorCtr="0">
            <a:noAutofit/>
          </a:bodyPr>
          <a:lstStyle/>
          <a:p>
            <a:pPr algn="ctr"/>
            <a:r>
              <a:rPr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共助アプリを横断したユーザートラストの共有（</a:t>
            </a:r>
            <a:r>
              <a:rPr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rPr>
              <a:t>DNP</a:t>
            </a:r>
            <a:r>
              <a:rPr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rPr>
              <a:t>2/2</a:t>
            </a:r>
            <a:r>
              <a:rPr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a:t>
            </a:r>
            <a:endParaRPr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endParaRPr>
          </a:p>
        </p:txBody>
      </p:sp>
      <p:graphicFrame>
        <p:nvGraphicFramePr>
          <p:cNvPr id="8" name="表 7"/>
          <p:cNvGraphicFramePr>
            <a:graphicFrameLocks noGrp="1"/>
          </p:cNvGraphicFramePr>
          <p:nvPr/>
        </p:nvGraphicFramePr>
        <p:xfrm>
          <a:off x="1679945" y="1835506"/>
          <a:ext cx="7890904" cy="1051755"/>
        </p:xfrm>
        <a:graphic>
          <a:graphicData uri="http://schemas.openxmlformats.org/drawingml/2006/table">
            <a:tbl>
              <a:tblPr firstRow="1" bandRow="1">
                <a:tableStyleId>{5C22544A-7EE6-4342-B048-85BDC9FD1C3A}</a:tableStyleId>
              </a:tblPr>
              <a:tblGrid>
                <a:gridCol w="1972726">
                  <a:extLst>
                    <a:ext uri="{9D8B030D-6E8A-4147-A177-3AD203B41FA5}">
                      <a16:colId xmlns:a16="http://schemas.microsoft.com/office/drawing/2014/main" val="1412684183"/>
                    </a:ext>
                  </a:extLst>
                </a:gridCol>
                <a:gridCol w="1972726">
                  <a:extLst>
                    <a:ext uri="{9D8B030D-6E8A-4147-A177-3AD203B41FA5}">
                      <a16:colId xmlns:a16="http://schemas.microsoft.com/office/drawing/2014/main" val="3345453656"/>
                    </a:ext>
                  </a:extLst>
                </a:gridCol>
                <a:gridCol w="1972726">
                  <a:extLst>
                    <a:ext uri="{9D8B030D-6E8A-4147-A177-3AD203B41FA5}">
                      <a16:colId xmlns:a16="http://schemas.microsoft.com/office/drawing/2014/main" val="3577434317"/>
                    </a:ext>
                  </a:extLst>
                </a:gridCol>
                <a:gridCol w="1972726">
                  <a:extLst>
                    <a:ext uri="{9D8B030D-6E8A-4147-A177-3AD203B41FA5}">
                      <a16:colId xmlns:a16="http://schemas.microsoft.com/office/drawing/2014/main" val="1081547598"/>
                    </a:ext>
                  </a:extLst>
                </a:gridCol>
              </a:tblGrid>
              <a:tr h="350585">
                <a:tc>
                  <a:txBody>
                    <a:bodyPr/>
                    <a:lstStyle/>
                    <a:p>
                      <a:pPr algn="ctr"/>
                      <a:r>
                        <a:rPr kumimoji="1" lang="ja-JP" altLang="en-US" sz="1200" b="0" dirty="0">
                          <a:solidFill>
                            <a:schemeClr val="tx1"/>
                          </a:solidFill>
                        </a:rPr>
                        <a:t>要検証の課題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dirty="0">
                          <a:solidFill>
                            <a:schemeClr val="tx1"/>
                          </a:solidFill>
                        </a:rPr>
                        <a:t>検証対象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dirty="0">
                          <a:solidFill>
                            <a:schemeClr val="tx1"/>
                          </a:solidFill>
                        </a:rPr>
                        <a:t>検証方法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dirty="0">
                          <a:solidFill>
                            <a:schemeClr val="tx1"/>
                          </a:solidFill>
                        </a:rPr>
                        <a:t>検証者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extLst>
                  <a:ext uri="{0D108BD9-81ED-4DB2-BD59-A6C34878D82A}">
                    <a16:rowId xmlns:a16="http://schemas.microsoft.com/office/drawing/2014/main" val="3523289452"/>
                  </a:ext>
                </a:extLst>
              </a:tr>
              <a:tr h="350585">
                <a:tc>
                  <a:txBody>
                    <a:bodyPr/>
                    <a:lstStyle/>
                    <a:p>
                      <a:r>
                        <a:rPr kumimoji="1" lang="ja-JP" altLang="en-US" sz="1200" b="0" dirty="0">
                          <a:solidFill>
                            <a:schemeClr val="tx1"/>
                          </a:solidFill>
                        </a:rPr>
                        <a:t>プロフィール欄への虚偽申告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共助実績</a:t>
                      </a:r>
                      <a:r>
                        <a:rPr kumimoji="1" lang="en-US" altLang="ja-JP" sz="1200" b="0" dirty="0">
                          <a:solidFill>
                            <a:schemeClr val="tx1"/>
                          </a:solidFill>
                        </a:rPr>
                        <a:t>VC</a:t>
                      </a:r>
                      <a:r>
                        <a:rPr kumimoji="1" lang="ja-JP" altLang="en-US" sz="1200" b="0" dirty="0">
                          <a:solidFill>
                            <a:schemeClr val="tx1"/>
                          </a:solidFill>
                        </a:rPr>
                        <a:t>の真正性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a:solidFill>
                            <a:schemeClr val="tx1"/>
                          </a:solidFill>
                        </a:rPr>
                        <a:t>VC</a:t>
                      </a:r>
                      <a:r>
                        <a:rPr kumimoji="1" lang="ja-JP" altLang="en-US" sz="1200" b="0" dirty="0">
                          <a:solidFill>
                            <a:schemeClr val="tx1"/>
                          </a:solidFill>
                        </a:rPr>
                        <a:t>の署名検証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他の共助アプリ（第三者）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350585">
                <a:tc>
                  <a:txBody>
                    <a:bodyPr/>
                    <a:lstStyle/>
                    <a:p>
                      <a:r>
                        <a:rPr kumimoji="1" lang="ja-JP" altLang="en-US" sz="1200" b="0" dirty="0">
                          <a:solidFill>
                            <a:schemeClr val="tx1"/>
                          </a:solidFill>
                        </a:rPr>
                        <a:t>共助活動実績の虚偽申告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共助実績</a:t>
                      </a:r>
                      <a:r>
                        <a:rPr kumimoji="1" lang="en-US" altLang="ja-JP" sz="1200" b="0" dirty="0">
                          <a:solidFill>
                            <a:schemeClr val="tx1"/>
                          </a:solidFill>
                        </a:rPr>
                        <a:t>VC</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a:solidFill>
                            <a:schemeClr val="tx1"/>
                          </a:solidFill>
                        </a:rPr>
                        <a:t>VC</a:t>
                      </a:r>
                      <a:r>
                        <a:rPr kumimoji="1" lang="ja-JP" altLang="en-US" sz="1200" b="0" dirty="0">
                          <a:solidFill>
                            <a:schemeClr val="tx1"/>
                          </a:solidFill>
                        </a:rPr>
                        <a:t>の署名検証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大学、企業（第三者）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9" name="正方形/長方形 8"/>
          <p:cNvSpPr/>
          <p:nvPr/>
        </p:nvSpPr>
        <p:spPr>
          <a:xfrm>
            <a:off x="1683304" y="585135"/>
            <a:ext cx="7890909" cy="138499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共助アプリでの活動実績をデジタル証明書として発行し、サポーターのトラストを向上させるために、実績の真正性を</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の署名検証によって検証する。具体的には、共助アプリ</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A</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が発行したサポーターの</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を別の共助アプリ</a:t>
            </a:r>
            <a:r>
              <a:rPr kumimoji="1" lang="en-US" altLang="ja-JP" sz="1400" b="0" i="0" u="none" strike="noStrike" kern="1200" cap="none" spc="0" normalizeH="0" baseline="0" noProof="0" dirty="0">
                <a:ln>
                  <a:noFill/>
                </a:ln>
                <a:solidFill>
                  <a:srgbClr val="000000"/>
                </a:solidFill>
                <a:effectLst/>
                <a:uLnTx/>
                <a:uFillTx/>
                <a:latin typeface="Arial"/>
                <a:ea typeface="Meiryo UI"/>
                <a:cs typeface="+mn-cs"/>
              </a:rPr>
              <a:t>B</a:t>
            </a: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が検証する。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rgbClr val="000000"/>
                </a:solidFill>
                <a:effectLst/>
                <a:uLnTx/>
                <a:uFillTx/>
                <a:latin typeface="Arial"/>
                <a:ea typeface="Meiryo UI"/>
                <a:cs typeface="+mn-cs"/>
              </a:rPr>
              <a:t>また将来的には、学校や企業に対して共助実績をデジタル証明書として提出し、新たな価値を創出することも見据える。</a:t>
            </a: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endParaRPr kumimoji="1" lang="en-US" altLang="ja-JP" sz="1400" b="0" i="0" u="none" strike="noStrike" kern="1200" cap="none" spc="0" normalizeH="0" baseline="0" noProof="0" dirty="0">
              <a:ln>
                <a:noFill/>
              </a:ln>
              <a:solidFill>
                <a:srgbClr val="000000"/>
              </a:solidFill>
              <a:effectLst/>
              <a:uLnTx/>
              <a:uFillTx/>
              <a:latin typeface="Arial"/>
              <a:ea typeface="Meiryo UI"/>
              <a:cs typeface="+mn-cs"/>
            </a:endParaRPr>
          </a:p>
        </p:txBody>
      </p:sp>
      <p:sp>
        <p:nvSpPr>
          <p:cNvPr id="13" name="正方形/長方形 12"/>
          <p:cNvSpPr/>
          <p:nvPr/>
        </p:nvSpPr>
        <p:spPr>
          <a:xfrm>
            <a:off x="331789" y="4027606"/>
            <a:ext cx="1199300" cy="2616082"/>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主な成果</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6" name="正方形/長方形 15"/>
          <p:cNvSpPr/>
          <p:nvPr/>
        </p:nvSpPr>
        <p:spPr>
          <a:xfrm>
            <a:off x="1679945" y="4027606"/>
            <a:ext cx="7894268" cy="2616082"/>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システムの企画に関する実証では、「セキュリティ面での懸念事項の洗い出し」と「ユーザーの秘密鍵リカバリー方法についての検討」が必要であることが判明。セキュリティ面での懸念事項の洗い出しについては</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VC</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関連と</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DID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関連の２面から検討して、重要と思われる項目を洗い出した。ユーザーの秘密鍵リカバリー方法の検討については、ドイツの</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ID-ideal</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の調査結果より「セルフサービスによるリカバリー」、「集中的なリカバリー」、「信頼できる第三者によるリカバリー」、「リカバリー不可</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復元しない</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」の４点の方向性が示唆</a:t>
            </a:r>
            <a:r>
              <a:rPr kumimoji="1" lang="ja-JP" altLang="en-US" sz="1200" b="0" i="0" u="none" strike="noStrike" kern="1200" cap="none" spc="0" normalizeH="0" baseline="0" noProof="0" dirty="0">
                <a:ln>
                  <a:noFill/>
                </a:ln>
                <a:solidFill>
                  <a:schemeClr val="tx1"/>
                </a:solidFill>
                <a:effectLst/>
                <a:uLnTx/>
                <a:uFillTx/>
                <a:latin typeface="Arial"/>
                <a:ea typeface="Meiryo UI"/>
                <a:cs typeface="+mn-cs"/>
              </a:rPr>
              <a:t>できることが明らかになり、本事業ではクラウド</a:t>
            </a: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Wallet</a:t>
            </a:r>
            <a:r>
              <a:rPr kumimoji="1" lang="ja-JP" altLang="en-US" sz="1200" b="0" i="0" u="none" strike="noStrike" kern="1200" cap="none" spc="0" normalizeH="0" baseline="0" noProof="0" dirty="0">
                <a:ln>
                  <a:noFill/>
                </a:ln>
                <a:solidFill>
                  <a:schemeClr val="tx1"/>
                </a:solidFill>
                <a:effectLst/>
                <a:uLnTx/>
                <a:uFillTx/>
                <a:latin typeface="Arial"/>
                <a:ea typeface="Meiryo UI"/>
                <a:cs typeface="+mn-cs"/>
              </a:rPr>
              <a:t>を用いた「集中的なリカバリー」の方式を採用する予定</a:t>
            </a:r>
            <a:endParaRPr kumimoji="1" lang="en-US" altLang="ja-JP" sz="1200" b="0" i="0" u="none" strike="noStrike" kern="1200" cap="none" spc="0" normalizeH="0" baseline="0" noProof="0" dirty="0">
              <a:ln>
                <a:noFill/>
              </a:ln>
              <a:solidFill>
                <a:schemeClr val="tx1"/>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ビジネスモデルに関する実証では、共助アプリのサービスの発展において、</a:t>
            </a:r>
            <a:r>
              <a:rPr kumimoji="1" lang="ja-JP" altLang="en-US" sz="1200" b="0" i="0" u="none" strike="noStrike" kern="1200" cap="none" spc="0" normalizeH="0" baseline="0" noProof="0" dirty="0">
                <a:ln>
                  <a:noFill/>
                </a:ln>
                <a:solidFill>
                  <a:schemeClr val="tx1"/>
                </a:solidFill>
                <a:effectLst/>
                <a:uLnTx/>
                <a:uFillTx/>
                <a:latin typeface="Arial"/>
                <a:ea typeface="Meiryo UI"/>
                <a:cs typeface="+mn-cs"/>
              </a:rPr>
              <a:t>「①安全性」、「②認知」、「③利用継続（インセンティブ）」、「④マネタイズ」の</a:t>
            </a: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4</a:t>
            </a:r>
            <a:r>
              <a:rPr kumimoji="1" lang="ja-JP" altLang="en-US" sz="1200" b="0" i="0" u="none" strike="noStrike" kern="1200" cap="none" spc="0" normalizeH="0" baseline="0" noProof="0" dirty="0">
                <a:ln>
                  <a:noFill/>
                </a:ln>
                <a:solidFill>
                  <a:schemeClr val="tx1"/>
                </a:solidFill>
                <a:effectLst/>
                <a:uLnTx/>
                <a:uFillTx/>
                <a:latin typeface="Arial"/>
                <a:ea typeface="Meiryo UI"/>
                <a:cs typeface="+mn-cs"/>
              </a:rPr>
              <a:t>点の課題があり、共助アプリのトラストエコシステムを形成することにより①及び③の課題解決に寄与できるとが判明した</a:t>
            </a:r>
            <a:endParaRPr kumimoji="1" lang="en-US" altLang="ja-JP" sz="1200" b="0" i="0" u="none" strike="noStrike" kern="1200" cap="none" spc="0" normalizeH="0" baseline="0" noProof="0" dirty="0">
              <a:ln>
                <a:noFill/>
              </a:ln>
              <a:solidFill>
                <a:schemeClr val="tx1"/>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i="0" u="none" strike="noStrike" kern="1200" cap="none" spc="0" normalizeH="0" baseline="0" noProof="0" dirty="0">
              <a:ln>
                <a:noFill/>
              </a:ln>
              <a:solidFill>
                <a:srgbClr val="000000"/>
              </a:solidFill>
              <a:effectLst/>
              <a:uLnTx/>
              <a:uFillTx/>
              <a:latin typeface="Arial"/>
              <a:ea typeface="Meiryo UI"/>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共助トラストフレームワーク策定の実証では、「</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A.</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共助トラストフレームワークの項目洗い出し」、「</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B.</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共助トラストフレームワークを策定する意義」、「</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C.</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各ステークホルダーの役割と整理」、「</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トラストフレームワーク策定に関する課題についての整理」の観点で内容を整理。</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D</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の項目についてはトラスト認証基準や、実際にユーザーが利用するアプリの</a:t>
            </a: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UI/UX</a:t>
            </a:r>
            <a:r>
              <a:rPr kumimoji="1" lang="ja-JP" altLang="en-US" sz="1200" b="0" i="0" u="none" strike="noStrike" kern="1200" cap="none" spc="0" normalizeH="0" baseline="0" noProof="0" dirty="0">
                <a:ln>
                  <a:noFill/>
                </a:ln>
                <a:solidFill>
                  <a:srgbClr val="000000"/>
                </a:solidFill>
                <a:effectLst/>
                <a:uLnTx/>
                <a:uFillTx/>
                <a:latin typeface="Arial"/>
                <a:ea typeface="Meiryo UI"/>
                <a:cs typeface="+mn-cs"/>
              </a:rPr>
              <a:t>の観点にて課題が残ったため、今後も継続して検討を行う</a:t>
            </a:r>
          </a:p>
        </p:txBody>
      </p:sp>
      <p:sp>
        <p:nvSpPr>
          <p:cNvPr id="14" name="正方形/長方形 13"/>
          <p:cNvSpPr/>
          <p:nvPr/>
        </p:nvSpPr>
        <p:spPr>
          <a:xfrm>
            <a:off x="1679946" y="2945568"/>
            <a:ext cx="7894268" cy="1002539"/>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lvl="0" indent="-171450">
              <a:buFont typeface="Arial" panose="020B0604020202020204" pitchFamily="34" charset="0"/>
              <a:buChar char="•"/>
              <a:defRPr/>
            </a:pPr>
            <a:r>
              <a:rPr kumimoji="1" lang="ja-JP" altLang="en-US" sz="1200" b="0" i="0" u="none" strike="noStrike" kern="1200" cap="none" spc="0" normalizeH="0" baseline="0" noProof="0" dirty="0">
                <a:ln>
                  <a:noFill/>
                </a:ln>
                <a:solidFill>
                  <a:schemeClr val="tx1"/>
                </a:solidFill>
                <a:effectLst/>
                <a:uLnTx/>
                <a:uFillTx/>
                <a:latin typeface="Arial"/>
                <a:ea typeface="Meiryo UI"/>
                <a:cs typeface="+mn-cs"/>
              </a:rPr>
              <a:t>ユーザーが保持している他の共助アプリの実績について、情報提供の可否や提供可能な情報の範囲を選択して</a:t>
            </a:r>
            <a:r>
              <a:rPr lang="ja-JP" altLang="en-US" sz="1200" dirty="0">
                <a:solidFill>
                  <a:schemeClr val="tx1"/>
                </a:solidFill>
              </a:rPr>
              <a:t>合意。</a:t>
            </a:r>
            <a:endParaRPr lang="en-US" altLang="ja-JP" sz="1200" dirty="0">
              <a:solidFill>
                <a:schemeClr val="tx1"/>
              </a:solidFill>
            </a:endParaRPr>
          </a:p>
          <a:p>
            <a:pPr marL="171450" lvl="0" indent="-171450">
              <a:buFont typeface="Arial" panose="020B0604020202020204" pitchFamily="34" charset="0"/>
              <a:buChar char="•"/>
              <a:defRPr/>
            </a:pPr>
            <a:r>
              <a:rPr kumimoji="1" lang="ja-JP" altLang="en-US" sz="1200" b="0" i="0" u="none" strike="noStrike" kern="1200" cap="none" spc="0" normalizeH="0" baseline="0" noProof="0" dirty="0">
                <a:ln>
                  <a:noFill/>
                </a:ln>
                <a:solidFill>
                  <a:schemeClr val="tx1"/>
                </a:solidFill>
                <a:effectLst/>
                <a:uLnTx/>
                <a:uFillTx/>
                <a:latin typeface="Arial"/>
                <a:ea typeface="Meiryo UI"/>
                <a:cs typeface="+mn-cs"/>
              </a:rPr>
              <a:t>共助アプリ</a:t>
            </a: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Wallet</a:t>
            </a:r>
            <a:r>
              <a:rPr kumimoji="1" lang="ja-JP" altLang="en-US" sz="1200" b="0" i="0" u="none" strike="noStrike" kern="1200" cap="none" spc="0" normalizeH="0" baseline="0" noProof="0" dirty="0">
                <a:ln>
                  <a:noFill/>
                </a:ln>
                <a:solidFill>
                  <a:schemeClr val="tx1"/>
                </a:solidFill>
                <a:effectLst/>
                <a:uLnTx/>
                <a:uFillTx/>
                <a:latin typeface="Arial"/>
                <a:ea typeface="Meiryo UI"/>
                <a:cs typeface="+mn-cs"/>
              </a:rPr>
              <a:t>から共有された共助実績</a:t>
            </a:r>
            <a:r>
              <a:rPr kumimoji="1" lang="en-US" altLang="ja-JP" sz="1200" b="0" i="0" u="none" strike="noStrike" kern="1200" cap="none" spc="0" normalizeH="0" baseline="0" noProof="0" dirty="0">
                <a:ln>
                  <a:noFill/>
                </a:ln>
                <a:solidFill>
                  <a:schemeClr val="tx1"/>
                </a:solidFill>
                <a:effectLst/>
                <a:uLnTx/>
                <a:uFillTx/>
                <a:latin typeface="Arial"/>
                <a:ea typeface="Meiryo UI"/>
                <a:cs typeface="+mn-cs"/>
              </a:rPr>
              <a:t>VC</a:t>
            </a:r>
            <a:r>
              <a:rPr kumimoji="1" lang="ja-JP" altLang="en-US" sz="1200" b="0" i="0" u="none" strike="noStrike" kern="1200" cap="none" spc="0" normalizeH="0" baseline="0" noProof="0" dirty="0">
                <a:ln>
                  <a:noFill/>
                </a:ln>
                <a:solidFill>
                  <a:schemeClr val="tx1"/>
                </a:solidFill>
                <a:effectLst/>
                <a:uLnTx/>
                <a:uFillTx/>
                <a:latin typeface="Arial"/>
                <a:ea typeface="Meiryo UI"/>
                <a:cs typeface="+mn-cs"/>
              </a:rPr>
              <a:t>の履歴について、共有先と共有内容をユーザーがトレース可能。</a:t>
            </a:r>
            <a:endParaRPr kumimoji="1" lang="en-US" altLang="ja-JP" sz="1200" b="0" i="0" u="none" strike="noStrike" kern="1200" cap="none" spc="0" normalizeH="0" baseline="0" noProof="0" dirty="0">
              <a:ln>
                <a:noFill/>
              </a:ln>
              <a:solidFill>
                <a:schemeClr val="tx1"/>
              </a:solidFill>
              <a:effectLst/>
              <a:uLnTx/>
              <a:uFillTx/>
              <a:latin typeface="Arial"/>
              <a:ea typeface="Meiryo UI"/>
              <a:cs typeface="+mn-cs"/>
            </a:endParaRPr>
          </a:p>
          <a:p>
            <a:pPr marL="171450" lvl="0" indent="-171450">
              <a:buFont typeface="Arial" panose="020B0604020202020204" pitchFamily="34" charset="0"/>
              <a:buChar char="•"/>
              <a:defRPr/>
            </a:pPr>
            <a:r>
              <a:rPr kumimoji="1" lang="ja-JP" altLang="en-US" sz="1200" b="0" i="0" u="none" strike="noStrike" kern="1200" cap="none" spc="0" normalizeH="0" baseline="0" noProof="0" dirty="0">
                <a:ln>
                  <a:noFill/>
                </a:ln>
                <a:solidFill>
                  <a:schemeClr val="tx1"/>
                </a:solidFill>
                <a:effectLst/>
                <a:uLnTx/>
                <a:uFillTx/>
                <a:latin typeface="Arial"/>
                <a:ea typeface="Meiryo UI"/>
                <a:cs typeface="+mn-cs"/>
              </a:rPr>
              <a:t>また共助アプリエコシステムを導入した自治体について、共助アプリでの助け合い（共助アプリの活用実績）が活発な領域を抽出して分析することで、地域の課題解決につなげる。</a:t>
            </a:r>
          </a:p>
        </p:txBody>
      </p:sp>
    </p:spTree>
    <p:extLst>
      <p:ext uri="{BB962C8B-B14F-4D97-AF65-F5344CB8AC3E}">
        <p14:creationId xmlns:p14="http://schemas.microsoft.com/office/powerpoint/2010/main" val="40619637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1CE894F88E64B438795ED51E6C87219" ma:contentTypeVersion="10" ma:contentTypeDescription="新しいドキュメントを作成します。" ma:contentTypeScope="" ma:versionID="052f4a30e0af1ddd63a7cb270b1e3966">
  <xsd:schema xmlns:xsd="http://www.w3.org/2001/XMLSchema" xmlns:xs="http://www.w3.org/2001/XMLSchema" xmlns:p="http://schemas.microsoft.com/office/2006/metadata/properties" xmlns:ns2="c83f1b00-8bb0-4983-a72c-3c7d557c8ed9" xmlns:ns3="5fac6585-e5db-49c2-84eb-07048ac402b0" targetNamespace="http://schemas.microsoft.com/office/2006/metadata/properties" ma:root="true" ma:fieldsID="81646ec1b1561b77566437c994a8ab6a" ns2:_="" ns3:_="">
    <xsd:import namespace="c83f1b00-8bb0-4983-a72c-3c7d557c8ed9"/>
    <xsd:import namespace="5fac6585-e5db-49c2-84eb-07048ac40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f1b00-8bb0-4983-a72c-3c7d557c8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ac6585-e5db-49c2-84eb-07048ac40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acb071-648e-4d25-b84a-8b13a41c8c2e}" ma:internalName="TaxCatchAll" ma:showField="CatchAllData" ma:web="5fac6585-e5db-49c2-84eb-07048ac40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fac6585-e5db-49c2-84eb-07048ac402b0" xsi:nil="true"/>
    <lcf76f155ced4ddcb4097134ff3c332f xmlns="c83f1b00-8bb0-4983-a72c-3c7d557c8ed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CE8F6B1-48DE-4A6D-B7FB-B27CCFB1F4ED}">
  <ds:schemaRefs>
    <ds:schemaRef ds:uri="http://schemas.microsoft.com/sharepoint/v3/contenttype/forms"/>
  </ds:schemaRefs>
</ds:datastoreItem>
</file>

<file path=customXml/itemProps2.xml><?xml version="1.0" encoding="utf-8"?>
<ds:datastoreItem xmlns:ds="http://schemas.openxmlformats.org/officeDocument/2006/customXml" ds:itemID="{0312B4E7-EC41-424D-A043-753D3A4EA1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f1b00-8bb0-4983-a72c-3c7d557c8ed9"/>
    <ds:schemaRef ds:uri="5fac6585-e5db-49c2-84eb-07048ac402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4CB9ED-066D-4578-99BE-26795CE2C6F1}">
  <ds:schemaRefs>
    <ds:schemaRef ds:uri="5fac6585-e5db-49c2-84eb-07048ac402b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c83f1b00-8bb0-4983-a72c-3c7d557c8ed9"/>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1126</Words>
  <Application>Microsoft Office PowerPoint</Application>
  <PresentationFormat>A4 210 x 297 mm</PresentationFormat>
  <Paragraphs>71</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6</vt:i4>
      </vt:variant>
      <vt:variant>
        <vt:lpstr>スライド タイトル</vt:lpstr>
      </vt:variant>
      <vt:variant>
        <vt:i4>2</vt:i4>
      </vt:variant>
    </vt:vector>
  </HeadingPairs>
  <TitlesOfParts>
    <vt:vector size="16" baseType="lpstr">
      <vt:lpstr>HGPGothicE</vt:lpstr>
      <vt:lpstr>HGP創英角ｺﾞｼｯｸUB</vt:lpstr>
      <vt:lpstr>Meiryo UI</vt:lpstr>
      <vt:lpstr>游ゴシック</vt:lpstr>
      <vt:lpstr>Arial</vt:lpstr>
      <vt:lpstr>Century</vt:lpstr>
      <vt:lpstr>Times New Roman</vt:lpstr>
      <vt:lpstr>Wingdings</vt:lpstr>
      <vt:lpstr>Office テーマ</vt:lpstr>
      <vt:lpstr>目次</vt:lpstr>
      <vt:lpstr>中扉</vt:lpstr>
      <vt:lpstr>コンテンツ_Light</vt:lpstr>
      <vt:lpstr>コンテンツ_Dark</vt:lpstr>
      <vt:lpstr>裏表紙</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令和3年度補正予算Trusted Web共同開発支援事業費 「Trusted Webの実現に向けたユースケース実証事業」 </dc:title>
  <dc:creator/>
  <cp:lastModifiedBy/>
  <cp:revision>22</cp:revision>
  <dcterms:modified xsi:type="dcterms:W3CDTF">2023-05-23T06:58:31Z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0x010100A1CE894F88E64B438795ED51E6C87219</vt:lpwstr>
  </property>
  <property fmtid="{D5CDD505-2E9C-101B-9397-08002B2CF9AE}" pid="3" name="MediaServiceImageTags">
    <vt:lpwstr/>
  </property>
</Properties>
</file>