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4"/>
  </p:notesMasterIdLst>
  <p:handoutMasterIdLst>
    <p:handoutMasterId r:id="rId15"/>
  </p:handoutMasterIdLst>
  <p:sldIdLst>
    <p:sldId id="429" r:id="rId10"/>
    <p:sldId id="430" r:id="rId11"/>
    <p:sldId id="427" r:id="rId12"/>
    <p:sldId id="428" r:id="rId13"/>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4D68D6-0E1E-4D20-823D-4999AB6C3B62}" v="510" vWet="523" dt="2022-10-06T15:15:32.837"/>
    <p1510:client id="{9239542E-AAB9-B9E7-B4EF-7A2B0E68634A}" v="21" dt="2022-10-06T06:02:48.688"/>
    <p1510:client id="{FCA9E95D-1DEC-2F43-A6D3-7DE4B786368B}" v="382" dt="2022-10-06T19:11:25.37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4" autoAdjust="0"/>
    <p:restoredTop sz="94660"/>
  </p:normalViewPr>
  <p:slideViewPr>
    <p:cSldViewPr snapToGrid="0" showGuides="1">
      <p:cViewPr varScale="1">
        <p:scale>
          <a:sx n="113" d="100"/>
          <a:sy n="113" d="100"/>
        </p:scale>
        <p:origin x="1152" y="91"/>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2023/5/30</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2023/5/30</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6032"/>
            <a:ext cx="9242425" cy="397782"/>
          </a:xfrm>
        </p:spPr>
        <p:txBody>
          <a:bodyPr lIns="0" tIns="45720" rIns="0" bIns="45720" anchor="t"/>
          <a:lstStyle/>
          <a:p>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Corporate </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tax system and industrial association </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certificate (Japan </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Information Technology Services Industry </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Association)</a:t>
            </a:r>
            <a:r>
              <a:rPr kumimoji="1" lang="ja-JP" altLang="en-US" sz="16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1/4</a:t>
            </a:r>
            <a:r>
              <a:rPr kumimoji="1" lang="ja-JP" altLang="en-US" sz="1600"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600"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a:extLst>
              <a:ext uri="{FF2B5EF4-FFF2-40B4-BE49-F238E27FC236}">
                <a16:creationId xmlns:a16="http://schemas.microsoft.com/office/drawing/2014/main" id="{6670F0E5-0165-FA61-2389-591C86C43A5C}"/>
              </a:ext>
            </a:extLst>
          </p:cNvPr>
          <p:cNvSpPr/>
          <p:nvPr/>
        </p:nvSpPr>
        <p:spPr>
          <a:xfrm>
            <a:off x="331788" y="541383"/>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Current issues (Pain points)</a:t>
            </a:r>
            <a:endParaRPr lang="ja-JP" altLang="en-US" sz="1400" b="1" dirty="0">
              <a:solidFill>
                <a:schemeClr val="bg1"/>
              </a:solidFill>
            </a:endParaRPr>
          </a:p>
        </p:txBody>
      </p:sp>
      <p:sp>
        <p:nvSpPr>
          <p:cNvPr id="3" name="正方形/長方形 2">
            <a:extLst>
              <a:ext uri="{FF2B5EF4-FFF2-40B4-BE49-F238E27FC236}">
                <a16:creationId xmlns:a16="http://schemas.microsoft.com/office/drawing/2014/main" id="{390E5A91-D335-3EF4-45F3-CC79C29D983D}"/>
              </a:ext>
            </a:extLst>
          </p:cNvPr>
          <p:cNvSpPr/>
          <p:nvPr/>
        </p:nvSpPr>
        <p:spPr>
          <a:xfrm>
            <a:off x="5134146" y="541383"/>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smtClean="0">
                <a:solidFill>
                  <a:schemeClr val="bg1"/>
                </a:solidFill>
              </a:rPr>
              <a:t>What Trusted Web Solves</a:t>
            </a:r>
            <a:endParaRPr kumimoji="1" lang="en-US" altLang="ja-JP" sz="1400" b="1" dirty="0" smtClean="0">
              <a:solidFill>
                <a:schemeClr val="bg1"/>
              </a:solidFill>
            </a:endParaRPr>
          </a:p>
        </p:txBody>
      </p:sp>
      <p:sp>
        <p:nvSpPr>
          <p:cNvPr id="4" name="正方形/長方形 3">
            <a:extLst>
              <a:ext uri="{FF2B5EF4-FFF2-40B4-BE49-F238E27FC236}">
                <a16:creationId xmlns:a16="http://schemas.microsoft.com/office/drawing/2014/main" id="{6E73ABD9-3FEC-9A67-CEC5-947EC9C3F2DB}"/>
              </a:ext>
            </a:extLst>
          </p:cNvPr>
          <p:cNvSpPr/>
          <p:nvPr/>
        </p:nvSpPr>
        <p:spPr>
          <a:xfrm>
            <a:off x="331790" y="901384"/>
            <a:ext cx="4427997" cy="2912003"/>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93662"/>
            <a:r>
              <a:rPr lang="en-US" altLang="ja-JP" sz="1100" b="1" kern="100" dirty="0" smtClean="0">
                <a:solidFill>
                  <a:schemeClr val="tx1"/>
                </a:solidFill>
                <a:latin typeface="+mn-ea"/>
                <a:cs typeface="Times New Roman" panose="02020603050405020304" pitchFamily="18" charset="0"/>
              </a:rPr>
              <a:t>There are following issues when SMEs apply for industrial </a:t>
            </a:r>
            <a:r>
              <a:rPr lang="en-US" altLang="ja-JP" sz="1100" b="1" kern="100" dirty="0">
                <a:solidFill>
                  <a:schemeClr val="tx1"/>
                </a:solidFill>
                <a:latin typeface="+mn-ea"/>
                <a:cs typeface="Times New Roman" panose="02020603050405020304" pitchFamily="18" charset="0"/>
              </a:rPr>
              <a:t>association </a:t>
            </a:r>
            <a:r>
              <a:rPr lang="en-US" altLang="ja-JP" sz="1100" b="1" kern="100" dirty="0" smtClean="0">
                <a:solidFill>
                  <a:schemeClr val="tx1"/>
                </a:solidFill>
                <a:latin typeface="+mn-ea"/>
                <a:cs typeface="Times New Roman" panose="02020603050405020304" pitchFamily="18" charset="0"/>
              </a:rPr>
              <a:t>certificate to seek </a:t>
            </a:r>
            <a:r>
              <a:rPr lang="en-US" altLang="ja-JP" sz="1100" b="1" kern="100" dirty="0">
                <a:solidFill>
                  <a:schemeClr val="tx1"/>
                </a:solidFill>
                <a:latin typeface="+mn-ea"/>
                <a:cs typeface="Times New Roman" panose="02020603050405020304" pitchFamily="18" charset="0"/>
              </a:rPr>
              <a:t>reduced tax </a:t>
            </a:r>
            <a:r>
              <a:rPr lang="en-US" altLang="ja-JP" sz="1100" b="1" kern="100" dirty="0" smtClean="0">
                <a:solidFill>
                  <a:schemeClr val="tx1"/>
                </a:solidFill>
                <a:latin typeface="+mn-ea"/>
                <a:cs typeface="Times New Roman" panose="02020603050405020304" pitchFamily="18" charset="0"/>
              </a:rPr>
              <a:t>rate (Issuance of Industry Association certificate).</a:t>
            </a:r>
          </a:p>
          <a:p>
            <a:pPr marL="93662"/>
            <a:endParaRPr lang="en-US" altLang="ja-JP" sz="1100" kern="100" dirty="0" smtClean="0">
              <a:solidFill>
                <a:schemeClr val="tx1"/>
              </a:solidFill>
              <a:latin typeface="+mn-ea"/>
              <a:cs typeface="Times New Roman" panose="02020603050405020304" pitchFamily="18" charset="0"/>
            </a:endParaRPr>
          </a:p>
          <a:p>
            <a:pPr marL="93662"/>
            <a:r>
              <a:rPr lang="ja-JP" altLang="en-US" sz="1100" kern="100" dirty="0" smtClean="0">
                <a:solidFill>
                  <a:schemeClr val="tx1"/>
                </a:solidFill>
                <a:latin typeface="+mn-ea"/>
                <a:cs typeface="Times New Roman" panose="02020603050405020304" pitchFamily="18" charset="0"/>
              </a:rPr>
              <a:t>①</a:t>
            </a:r>
            <a:r>
              <a:rPr lang="en-US" altLang="ja-JP" sz="1100" u="sng" kern="100" dirty="0">
                <a:solidFill>
                  <a:schemeClr val="tx1"/>
                </a:solidFill>
                <a:latin typeface="+mn-ea"/>
                <a:cs typeface="Times New Roman" panose="02020603050405020304" pitchFamily="18" charset="0"/>
              </a:rPr>
              <a:t>Application work is complicated </a:t>
            </a:r>
            <a:r>
              <a:rPr lang="en-US" altLang="ja-JP" sz="1100" u="sng" kern="100" dirty="0" smtClean="0">
                <a:solidFill>
                  <a:schemeClr val="tx1"/>
                </a:solidFill>
                <a:latin typeface="+mn-ea"/>
                <a:cs typeface="Times New Roman" panose="02020603050405020304" pitchFamily="18" charset="0"/>
              </a:rPr>
              <a:t>as </a:t>
            </a:r>
            <a:r>
              <a:rPr lang="en-US" altLang="ja-JP" sz="1100" u="sng" kern="100" dirty="0">
                <a:solidFill>
                  <a:schemeClr val="tx1"/>
                </a:solidFill>
                <a:latin typeface="+mn-ea"/>
                <a:cs typeface="Times New Roman" panose="02020603050405020304" pitchFamily="18" charset="0"/>
              </a:rPr>
              <a:t>the current procedure is based </a:t>
            </a:r>
            <a:r>
              <a:rPr lang="en-US" altLang="ja-JP" sz="1100" u="sng" kern="100" dirty="0" smtClean="0">
                <a:solidFill>
                  <a:schemeClr val="tx1"/>
                </a:solidFill>
                <a:latin typeface="+mn-ea"/>
                <a:cs typeface="Times New Roman" panose="02020603050405020304" pitchFamily="18" charset="0"/>
              </a:rPr>
              <a:t>on papers.</a:t>
            </a:r>
            <a:endParaRPr lang="en-US" altLang="ja-JP" sz="1100" u="sng" kern="100" dirty="0">
              <a:solidFill>
                <a:schemeClr val="tx1"/>
              </a:solidFill>
              <a:latin typeface="+mn-ea"/>
              <a:cs typeface="Times New Roman" panose="02020603050405020304" pitchFamily="18" charset="0"/>
            </a:endParaRPr>
          </a:p>
          <a:p>
            <a:pPr marL="444500" indent="-350838">
              <a:buFont typeface="Wingdings" panose="05000000000000000000" pitchFamily="2" charset="2"/>
              <a:buChar char="ü"/>
            </a:pPr>
            <a:r>
              <a:rPr lang="en-US" altLang="ja-JP" sz="1150" dirty="0" smtClean="0">
                <a:solidFill>
                  <a:schemeClr val="tx1"/>
                </a:solidFill>
                <a:latin typeface="Meiryo UI" panose="020B0604030504040204" pitchFamily="50" charset="-128"/>
                <a:ea typeface="Meiryo UI" panose="020B0604030504040204" pitchFamily="50" charset="-128"/>
              </a:rPr>
              <a:t>SMEs and JISA need multiple inquiries due to incomplete application and documents etc.</a:t>
            </a:r>
            <a:endParaRPr lang="ja-JP" altLang="en-US" sz="1150" dirty="0">
              <a:solidFill>
                <a:schemeClr val="tx1"/>
              </a:solidFill>
              <a:latin typeface="Meiryo UI" panose="020B0604030504040204" pitchFamily="50" charset="-128"/>
              <a:ea typeface="Meiryo UI" panose="020B0604030504040204" pitchFamily="50" charset="-128"/>
            </a:endParaRPr>
          </a:p>
          <a:p>
            <a:pPr marL="444500" indent="-350838">
              <a:buFont typeface="Wingdings" panose="05000000000000000000" pitchFamily="2" charset="2"/>
              <a:buChar char="ü"/>
            </a:pPr>
            <a:r>
              <a:rPr lang="en-US" altLang="ja-JP" sz="1150" dirty="0" smtClean="0">
                <a:solidFill>
                  <a:schemeClr val="tx1"/>
                </a:solidFill>
                <a:latin typeface="Meiryo UI" panose="020B0604030504040204" pitchFamily="50" charset="-128"/>
                <a:ea typeface="Meiryo UI" panose="020B0604030504040204" pitchFamily="50" charset="-128"/>
              </a:rPr>
              <a:t>Linking with the application document to the inquiries from tax office etc. </a:t>
            </a:r>
            <a:r>
              <a:rPr lang="en-US" altLang="ja-JP" sz="1150" dirty="0">
                <a:solidFill>
                  <a:schemeClr val="tx1"/>
                </a:solidFill>
                <a:latin typeface="Meiryo UI" panose="020B0604030504040204" pitchFamily="50" charset="-128"/>
                <a:ea typeface="Meiryo UI" panose="020B0604030504040204" pitchFamily="50" charset="-128"/>
              </a:rPr>
              <a:t>is </a:t>
            </a:r>
            <a:r>
              <a:rPr lang="en-US" altLang="ja-JP" sz="1150" dirty="0" smtClean="0">
                <a:solidFill>
                  <a:schemeClr val="tx1"/>
                </a:solidFill>
                <a:latin typeface="Meiryo UI" panose="020B0604030504040204" pitchFamily="50" charset="-128"/>
                <a:ea typeface="Meiryo UI" panose="020B0604030504040204" pitchFamily="50" charset="-128"/>
              </a:rPr>
              <a:t>complicated. </a:t>
            </a:r>
          </a:p>
          <a:p>
            <a:pPr marL="444500" indent="-350838">
              <a:buFont typeface="Wingdings" panose="05000000000000000000" pitchFamily="2" charset="2"/>
              <a:buChar char="ü"/>
            </a:pPr>
            <a:endParaRPr lang="ja-JP" altLang="en-US" sz="1150" dirty="0">
              <a:solidFill>
                <a:schemeClr val="tx1"/>
              </a:solidFill>
              <a:latin typeface="Meiryo UI" panose="020B0604030504040204" pitchFamily="50" charset="-128"/>
              <a:ea typeface="Meiryo UI" panose="020B0604030504040204" pitchFamily="50" charset="-128"/>
            </a:endParaRPr>
          </a:p>
          <a:p>
            <a:pPr marL="177800" indent="-177800"/>
            <a:r>
              <a:rPr lang="ja-JP" altLang="en-US" sz="1100" dirty="0" smtClean="0">
                <a:solidFill>
                  <a:schemeClr val="tx1"/>
                </a:solidFill>
              </a:rPr>
              <a:t>②</a:t>
            </a:r>
            <a:r>
              <a:rPr lang="en-US" altLang="ja-JP" sz="1100" u="sng" dirty="0">
                <a:solidFill>
                  <a:schemeClr val="tx1"/>
                </a:solidFill>
              </a:rPr>
              <a:t>A</a:t>
            </a:r>
            <a:r>
              <a:rPr lang="en-US" altLang="ja-JP" sz="1100" u="sng" dirty="0" smtClean="0">
                <a:solidFill>
                  <a:schemeClr val="tx1"/>
                </a:solidFill>
              </a:rPr>
              <a:t>s application </a:t>
            </a:r>
            <a:r>
              <a:rPr lang="en-US" altLang="ja-JP" sz="1100" u="sng" dirty="0">
                <a:solidFill>
                  <a:schemeClr val="tx1"/>
                </a:solidFill>
              </a:rPr>
              <a:t>to Industry Association </a:t>
            </a:r>
            <a:r>
              <a:rPr lang="en-US" altLang="ja-JP" sz="1100" u="sng" dirty="0" smtClean="0">
                <a:solidFill>
                  <a:schemeClr val="tx1"/>
                </a:solidFill>
              </a:rPr>
              <a:t>Certificate requires multiple documents, c</a:t>
            </a:r>
            <a:r>
              <a:rPr lang="en-US" altLang="ja-JP" sz="1100" u="sng" dirty="0" smtClean="0">
                <a:solidFill>
                  <a:schemeClr val="tx1"/>
                </a:solidFill>
                <a:latin typeface="Meiryo UI" panose="020B0604030504040204" pitchFamily="50" charset="-128"/>
                <a:ea typeface="Meiryo UI" panose="020B0604030504040204" pitchFamily="50" charset="-128"/>
              </a:rPr>
              <a:t>onfirmation of </a:t>
            </a:r>
            <a:r>
              <a:rPr lang="en-US" altLang="ja-JP" sz="1100" u="sng" dirty="0">
                <a:solidFill>
                  <a:schemeClr val="tx1"/>
                </a:solidFill>
                <a:latin typeface="Meiryo UI" panose="020B0604030504040204" pitchFamily="50" charset="-128"/>
                <a:ea typeface="Meiryo UI" panose="020B0604030504040204" pitchFamily="50" charset="-128"/>
              </a:rPr>
              <a:t>the reliability </a:t>
            </a:r>
            <a:r>
              <a:rPr lang="en-US" altLang="ja-JP" sz="1100" u="sng" dirty="0" smtClean="0">
                <a:solidFill>
                  <a:schemeClr val="tx1"/>
                </a:solidFill>
                <a:latin typeface="Meiryo UI" panose="020B0604030504040204" pitchFamily="50" charset="-128"/>
                <a:ea typeface="Meiryo UI" panose="020B0604030504040204" pitchFamily="50" charset="-128"/>
              </a:rPr>
              <a:t>such as </a:t>
            </a:r>
            <a:r>
              <a:rPr lang="en-US" altLang="ja-JP" sz="1100" u="sng" dirty="0">
                <a:solidFill>
                  <a:schemeClr val="tx1"/>
                </a:solidFill>
                <a:latin typeface="Meiryo UI" panose="020B0604030504040204" pitchFamily="50" charset="-128"/>
                <a:ea typeface="Meiryo UI" panose="020B0604030504040204" pitchFamily="50" charset="-128"/>
              </a:rPr>
              <a:t>the </a:t>
            </a:r>
            <a:r>
              <a:rPr lang="en-US" altLang="ja-JP" sz="1100" u="sng" dirty="0" smtClean="0">
                <a:solidFill>
                  <a:schemeClr val="tx1"/>
                </a:solidFill>
                <a:latin typeface="Meiryo UI" panose="020B0604030504040204" pitchFamily="50" charset="-128"/>
                <a:ea typeface="Meiryo UI" panose="020B0604030504040204" pitchFamily="50" charset="-128"/>
              </a:rPr>
              <a:t>submit document (tamper-free) and correct content in multiple attachment are difficult.</a:t>
            </a:r>
            <a:r>
              <a:rPr lang="ja-JP" altLang="en-US" sz="1100" u="sng" dirty="0" smtClean="0">
                <a:solidFill>
                  <a:schemeClr val="tx1"/>
                </a:solidFill>
                <a:latin typeface="Meiryo UI" panose="020B0604030504040204" pitchFamily="50" charset="-128"/>
                <a:ea typeface="Meiryo UI" panose="020B0604030504040204" pitchFamily="50" charset="-128"/>
              </a:rPr>
              <a:t>　</a:t>
            </a:r>
            <a:endParaRPr lang="en-US" altLang="ja-JP" sz="1100" u="sng" dirty="0">
              <a:solidFill>
                <a:schemeClr val="tx1"/>
              </a:solidFill>
              <a:latin typeface="Meiryo UI" panose="020B0604030504040204" pitchFamily="50" charset="-128"/>
              <a:ea typeface="Meiryo UI" panose="020B0604030504040204" pitchFamily="50" charset="-128"/>
            </a:endParaRPr>
          </a:p>
          <a:p>
            <a:endParaRPr lang="ja-JP" altLang="en-US" sz="1150" b="1" dirty="0">
              <a:solidFill>
                <a:schemeClr val="tx1"/>
              </a:solidFill>
            </a:endParaRPr>
          </a:p>
        </p:txBody>
      </p:sp>
      <p:sp>
        <p:nvSpPr>
          <p:cNvPr id="6" name="正方形/長方形 5">
            <a:extLst>
              <a:ext uri="{FF2B5EF4-FFF2-40B4-BE49-F238E27FC236}">
                <a16:creationId xmlns:a16="http://schemas.microsoft.com/office/drawing/2014/main" id="{5CE62A43-48DA-AC9B-E0AC-F410EC658298}"/>
              </a:ext>
            </a:extLst>
          </p:cNvPr>
          <p:cNvSpPr/>
          <p:nvPr/>
        </p:nvSpPr>
        <p:spPr>
          <a:xfrm>
            <a:off x="5138007" y="901384"/>
            <a:ext cx="4428000" cy="2912004"/>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indent="-263525">
              <a:tabLst>
                <a:tab pos="263525" algn="l"/>
              </a:tabLst>
            </a:pPr>
            <a:r>
              <a:rPr lang="en-US" altLang="ja-JP" sz="1100" b="1" dirty="0" smtClean="0">
                <a:solidFill>
                  <a:schemeClr val="tx1"/>
                </a:solidFill>
                <a:latin typeface="Meiryo UI" panose="020B0604030504040204" pitchFamily="50" charset="-128"/>
                <a:ea typeface="Meiryo UI" panose="020B0604030504040204" pitchFamily="50" charset="-128"/>
              </a:rPr>
              <a:t>Digitalize the procedure for work efficiency and improve the trust of submit document by using VC</a:t>
            </a:r>
            <a:r>
              <a:rPr lang="en-US" altLang="ja-JP" sz="1100" b="1" baseline="30000" dirty="0" smtClean="0">
                <a:solidFill>
                  <a:schemeClr val="tx1"/>
                </a:solidFill>
                <a:latin typeface="Meiryo UI" panose="020B0604030504040204" pitchFamily="50" charset="-128"/>
                <a:ea typeface="Meiryo UI" panose="020B0604030504040204" pitchFamily="50" charset="-128"/>
              </a:rPr>
              <a:t>1</a:t>
            </a:r>
            <a:r>
              <a:rPr lang="en-US" altLang="ja-JP" sz="1100" b="1" dirty="0" smtClean="0">
                <a:solidFill>
                  <a:schemeClr val="tx1"/>
                </a:solidFill>
                <a:latin typeface="Meiryo UI" panose="020B0604030504040204" pitchFamily="50" charset="-128"/>
                <a:ea typeface="Meiryo UI" panose="020B0604030504040204" pitchFamily="50" charset="-128"/>
              </a:rPr>
              <a:t> as a digital certificate.</a:t>
            </a:r>
          </a:p>
          <a:p>
            <a:pPr marL="263525" indent="-263525">
              <a:tabLst>
                <a:tab pos="263525" algn="l"/>
              </a:tabLst>
            </a:pPr>
            <a:endParaRPr lang="en-US" altLang="ja-JP" sz="1100" b="1" dirty="0" smtClean="0">
              <a:solidFill>
                <a:schemeClr val="tx1"/>
              </a:solidFill>
              <a:latin typeface="Meiryo UI" panose="020B0604030504040204" pitchFamily="50" charset="-128"/>
              <a:ea typeface="Meiryo UI" panose="020B0604030504040204" pitchFamily="50" charset="-128"/>
            </a:endParaRPr>
          </a:p>
          <a:p>
            <a:pPr marL="263525" indent="-263525">
              <a:tabLst>
                <a:tab pos="263525" algn="l"/>
              </a:tabLst>
            </a:pPr>
            <a:r>
              <a:rPr lang="ja-JP" altLang="en-US" sz="1100" dirty="0" smtClean="0">
                <a:solidFill>
                  <a:schemeClr val="tx1"/>
                </a:solidFill>
                <a:latin typeface="Meiryo UI" panose="020B0604030504040204" pitchFamily="50" charset="-128"/>
                <a:ea typeface="Meiryo UI" panose="020B0604030504040204" pitchFamily="50" charset="-128"/>
              </a:rPr>
              <a:t>①</a:t>
            </a:r>
            <a:r>
              <a:rPr lang="en-US" altLang="ja-JP" sz="1100" u="sng" dirty="0" smtClean="0">
                <a:solidFill>
                  <a:schemeClr val="tx1"/>
                </a:solidFill>
                <a:latin typeface="Meiryo UI" panose="020B0604030504040204" pitchFamily="50" charset="-128"/>
                <a:ea typeface="Meiryo UI" panose="020B0604030504040204" pitchFamily="50" charset="-128"/>
              </a:rPr>
              <a:t>Digitalization of application form and documents</a:t>
            </a:r>
            <a:endParaRPr lang="en-US" altLang="ja-JP" sz="1100" u="sng" dirty="0">
              <a:solidFill>
                <a:schemeClr val="tx1"/>
              </a:solidFill>
              <a:latin typeface="Meiryo UI" panose="020B0604030504040204" pitchFamily="50" charset="-128"/>
              <a:ea typeface="Meiryo UI" panose="020B0604030504040204" pitchFamily="50" charset="-128"/>
            </a:endParaRPr>
          </a:p>
          <a:p>
            <a:pPr marL="449263" indent="-358775">
              <a:buFont typeface="Wingdings" panose="05000000000000000000" pitchFamily="2" charset="2"/>
              <a:buChar char="ü"/>
              <a:tabLst>
                <a:tab pos="263525" algn="l"/>
              </a:tabLst>
            </a:pPr>
            <a:r>
              <a:rPr lang="en-US" altLang="ja-JP" sz="1100" dirty="0" smtClean="0">
                <a:solidFill>
                  <a:schemeClr val="tx1"/>
                </a:solidFill>
                <a:latin typeface="Meiryo UI" panose="020B0604030504040204" pitchFamily="50" charset="-128"/>
                <a:ea typeface="Meiryo UI" panose="020B0604030504040204" pitchFamily="50" charset="-128"/>
              </a:rPr>
              <a:t>SMEs can apply </a:t>
            </a:r>
            <a:r>
              <a:rPr lang="en-US" altLang="ja-JP" sz="1100" dirty="0">
                <a:solidFill>
                  <a:schemeClr val="tx1"/>
                </a:solidFill>
                <a:latin typeface="Meiryo UI" panose="020B0604030504040204" pitchFamily="50" charset="-128"/>
                <a:ea typeface="Meiryo UI" panose="020B0604030504040204" pitchFamily="50" charset="-128"/>
              </a:rPr>
              <a:t>for </a:t>
            </a:r>
            <a:r>
              <a:rPr lang="en-US" altLang="ja-JP" sz="1100" dirty="0" smtClean="0">
                <a:solidFill>
                  <a:schemeClr val="tx1"/>
                </a:solidFill>
                <a:latin typeface="Meiryo UI" panose="020B0604030504040204" pitchFamily="50" charset="-128"/>
                <a:ea typeface="Meiryo UI" panose="020B0604030504040204" pitchFamily="50" charset="-128"/>
              </a:rPr>
              <a:t>Industry </a:t>
            </a:r>
            <a:r>
              <a:rPr lang="en-US" altLang="ja-JP" sz="1100" dirty="0">
                <a:solidFill>
                  <a:schemeClr val="tx1"/>
                </a:solidFill>
                <a:latin typeface="Meiryo UI" panose="020B0604030504040204" pitchFamily="50" charset="-128"/>
                <a:ea typeface="Meiryo UI" panose="020B0604030504040204" pitchFamily="50" charset="-128"/>
              </a:rPr>
              <a:t>Association </a:t>
            </a:r>
            <a:r>
              <a:rPr lang="en-US" altLang="ja-JP" sz="1100" dirty="0" smtClean="0">
                <a:solidFill>
                  <a:schemeClr val="tx1"/>
                </a:solidFill>
                <a:latin typeface="Meiryo UI" panose="020B0604030504040204" pitchFamily="50" charset="-128"/>
                <a:ea typeface="Meiryo UI" panose="020B0604030504040204" pitchFamily="50" charset="-128"/>
              </a:rPr>
              <a:t>Certificate in the digitalized system </a:t>
            </a:r>
            <a:r>
              <a:rPr lang="en-US" altLang="ja-JP" sz="1100" dirty="0">
                <a:solidFill>
                  <a:schemeClr val="tx1"/>
                </a:solidFill>
                <a:latin typeface="Meiryo UI" panose="020B0604030504040204" pitchFamily="50" charset="-128"/>
                <a:ea typeface="Meiryo UI" panose="020B0604030504040204" pitchFamily="50" charset="-128"/>
              </a:rPr>
              <a:t>by </a:t>
            </a:r>
            <a:r>
              <a:rPr lang="en-US" altLang="ja-JP" sz="1100" dirty="0" smtClean="0">
                <a:solidFill>
                  <a:schemeClr val="tx1"/>
                </a:solidFill>
                <a:latin typeface="Meiryo UI" panose="020B0604030504040204" pitchFamily="50" charset="-128"/>
                <a:ea typeface="Meiryo UI" panose="020B0604030504040204" pitchFamily="50" charset="-128"/>
              </a:rPr>
              <a:t>a browser-based </a:t>
            </a:r>
            <a:r>
              <a:rPr lang="en-US" altLang="ja-JP" sz="1100" dirty="0">
                <a:solidFill>
                  <a:schemeClr val="tx1"/>
                </a:solidFill>
                <a:latin typeface="Meiryo UI" panose="020B0604030504040204" pitchFamily="50" charset="-128"/>
                <a:ea typeface="Meiryo UI" panose="020B0604030504040204" pitchFamily="50" charset="-128"/>
              </a:rPr>
              <a:t>Wallet </a:t>
            </a:r>
            <a:r>
              <a:rPr lang="en-US" altLang="ja-JP" sz="1100" dirty="0" smtClean="0">
                <a:solidFill>
                  <a:schemeClr val="tx1"/>
                </a:solidFill>
                <a:latin typeface="Meiryo UI" panose="020B0604030504040204" pitchFamily="50" charset="-128"/>
                <a:ea typeface="Meiryo UI" panose="020B0604030504040204" pitchFamily="50" charset="-128"/>
              </a:rPr>
              <a:t>application.</a:t>
            </a:r>
            <a:endParaRPr lang="ja-JP" altLang="en-US" sz="1100" dirty="0">
              <a:solidFill>
                <a:schemeClr val="tx1"/>
              </a:solidFill>
              <a:latin typeface="Meiryo UI" panose="020B0604030504040204" pitchFamily="50" charset="-128"/>
              <a:ea typeface="Meiryo UI" panose="020B0604030504040204" pitchFamily="50" charset="-128"/>
            </a:endParaRPr>
          </a:p>
          <a:p>
            <a:pPr marL="449263" indent="-358775">
              <a:buFont typeface="Wingdings" panose="05000000000000000000" pitchFamily="2" charset="2"/>
              <a:buChar char="ü"/>
            </a:pPr>
            <a:r>
              <a:rPr lang="en-US" altLang="ja-JP" sz="1100" dirty="0" smtClean="0">
                <a:solidFill>
                  <a:schemeClr val="tx1"/>
                </a:solidFill>
                <a:latin typeface="Meiryo UI" panose="020B0604030504040204" pitchFamily="50" charset="-128"/>
                <a:ea typeface="Meiryo UI" panose="020B0604030504040204" pitchFamily="50" charset="-128"/>
              </a:rPr>
              <a:t>SMEs can use Wallet application to link and confirm of digital </a:t>
            </a:r>
            <a:r>
              <a:rPr lang="en-US" altLang="ja-JP" sz="1100" dirty="0">
                <a:solidFill>
                  <a:schemeClr val="tx1"/>
                </a:solidFill>
                <a:latin typeface="Meiryo UI" panose="020B0604030504040204" pitchFamily="50" charset="-128"/>
                <a:ea typeface="Meiryo UI" panose="020B0604030504040204" pitchFamily="50" charset="-128"/>
              </a:rPr>
              <a:t>certificate </a:t>
            </a:r>
            <a:r>
              <a:rPr lang="en-US" altLang="ja-JP" sz="1100" dirty="0" smtClean="0">
                <a:solidFill>
                  <a:schemeClr val="tx1"/>
                </a:solidFill>
                <a:latin typeface="Meiryo UI" panose="020B0604030504040204" pitchFamily="50" charset="-128"/>
                <a:ea typeface="Meiryo UI" panose="020B0604030504040204" pitchFamily="50" charset="-128"/>
              </a:rPr>
              <a:t>(VC) and contents of the inquiry.</a:t>
            </a:r>
            <a:endParaRPr lang="en-US" altLang="ja-JP" sz="1100" dirty="0">
              <a:solidFill>
                <a:schemeClr val="tx1"/>
              </a:solidFill>
              <a:latin typeface="Meiryo UI" panose="020B0604030504040204" pitchFamily="50" charset="-128"/>
              <a:ea typeface="Meiryo UI" panose="020B0604030504040204" pitchFamily="50" charset="-128"/>
            </a:endParaRPr>
          </a:p>
          <a:p>
            <a:pPr marL="263525" indent="-263525"/>
            <a:r>
              <a:rPr lang="ja-JP" altLang="en-US" sz="1100" dirty="0" smtClean="0">
                <a:solidFill>
                  <a:schemeClr val="tx1"/>
                </a:solidFill>
                <a:latin typeface="Meiryo UI" panose="020B0604030504040204" pitchFamily="50" charset="-128"/>
                <a:ea typeface="Meiryo UI" panose="020B0604030504040204" pitchFamily="50" charset="-128"/>
              </a:rPr>
              <a:t>②</a:t>
            </a:r>
            <a:r>
              <a:rPr lang="en-US" altLang="ja-JP" sz="1100" u="sng" dirty="0">
                <a:solidFill>
                  <a:schemeClr val="tx1"/>
                </a:solidFill>
                <a:latin typeface="Meiryo UI" panose="020B0604030504040204" pitchFamily="50" charset="-128"/>
                <a:ea typeface="Meiryo UI" panose="020B0604030504040204" pitchFamily="50" charset="-128"/>
              </a:rPr>
              <a:t> </a:t>
            </a:r>
            <a:r>
              <a:rPr lang="en-US" altLang="ja-JP" sz="1100" u="sng" dirty="0" smtClean="0">
                <a:solidFill>
                  <a:schemeClr val="tx1"/>
                </a:solidFill>
                <a:latin typeface="Meiryo UI" panose="020B0604030504040204" pitchFamily="50" charset="-128"/>
                <a:ea typeface="Meiryo UI" panose="020B0604030504040204" pitchFamily="50" charset="-128"/>
              </a:rPr>
              <a:t>VC enables to ensure the credibility of application data etc. </a:t>
            </a:r>
          </a:p>
          <a:p>
            <a:pPr marL="449263" indent="-358775">
              <a:buFont typeface="Wingdings" panose="05000000000000000000" pitchFamily="2" charset="2"/>
              <a:buChar char="ü"/>
            </a:pPr>
            <a:r>
              <a:rPr lang="en-US" altLang="ja-JP" sz="1100" dirty="0" smtClean="0">
                <a:solidFill>
                  <a:schemeClr val="tx1"/>
                </a:solidFill>
                <a:latin typeface="Meiryo UI" panose="020B0604030504040204" pitchFamily="50" charset="-128"/>
                <a:ea typeface="Meiryo UI" panose="020B0604030504040204" pitchFamily="50" charset="-128"/>
              </a:rPr>
              <a:t>JISA </a:t>
            </a:r>
            <a:r>
              <a:rPr lang="en-US" altLang="ja-JP" sz="1100" dirty="0">
                <a:solidFill>
                  <a:schemeClr val="tx1"/>
                </a:solidFill>
                <a:latin typeface="Meiryo UI" panose="020B0604030504040204" pitchFamily="50" charset="-128"/>
                <a:ea typeface="Meiryo UI" panose="020B0604030504040204" pitchFamily="50" charset="-128"/>
              </a:rPr>
              <a:t>can </a:t>
            </a:r>
            <a:r>
              <a:rPr lang="en-US" altLang="ja-JP" sz="1100" dirty="0" smtClean="0">
                <a:solidFill>
                  <a:schemeClr val="tx1"/>
                </a:solidFill>
                <a:latin typeface="Meiryo UI" panose="020B0604030504040204" pitchFamily="50" charset="-128"/>
                <a:ea typeface="Meiryo UI" panose="020B0604030504040204" pitchFamily="50" charset="-128"/>
              </a:rPr>
              <a:t>issue digital </a:t>
            </a:r>
            <a:r>
              <a:rPr lang="en-US" altLang="ja-JP" sz="1100" dirty="0">
                <a:solidFill>
                  <a:schemeClr val="tx1"/>
                </a:solidFill>
                <a:latin typeface="Meiryo UI" panose="020B0604030504040204" pitchFamily="50" charset="-128"/>
                <a:ea typeface="Meiryo UI" panose="020B0604030504040204" pitchFamily="50" charset="-128"/>
              </a:rPr>
              <a:t>certificate (VC) to SMEs </a:t>
            </a:r>
            <a:r>
              <a:rPr lang="en-US" altLang="ja-JP" sz="1100" dirty="0" smtClean="0">
                <a:solidFill>
                  <a:schemeClr val="tx1"/>
                </a:solidFill>
                <a:latin typeface="Meiryo UI" panose="020B0604030504040204" pitchFamily="50" charset="-128"/>
                <a:ea typeface="Meiryo UI" panose="020B0604030504040204" pitchFamily="50" charset="-128"/>
              </a:rPr>
              <a:t>after confirming the application from SMEs meets the requirement. </a:t>
            </a:r>
          </a:p>
          <a:p>
            <a:pPr marL="449263" indent="-358775">
              <a:buFont typeface="Wingdings" panose="05000000000000000000" pitchFamily="2" charset="2"/>
              <a:buChar char="ü"/>
            </a:pPr>
            <a:r>
              <a:rPr lang="en-US" altLang="ja-JP" sz="1100" dirty="0" smtClean="0">
                <a:solidFill>
                  <a:schemeClr val="tx1"/>
                </a:solidFill>
                <a:latin typeface="+mj-ea"/>
                <a:ea typeface="+mj-ea"/>
              </a:rPr>
              <a:t>SMEs can swiftly submit attribution data requested by tax office etc. by VC.</a:t>
            </a:r>
            <a:endParaRPr lang="en-US" altLang="ja-JP" sz="1100" dirty="0">
              <a:solidFill>
                <a:schemeClr val="tx1"/>
              </a:solidFill>
              <a:latin typeface="+mj-ea"/>
              <a:ea typeface="+mj-ea"/>
            </a:endParaRPr>
          </a:p>
          <a:p>
            <a:pPr marL="449263" indent="-358775">
              <a:buFont typeface="Wingdings" panose="05000000000000000000" pitchFamily="2" charset="2"/>
              <a:buChar char="ü"/>
            </a:pPr>
            <a:r>
              <a:rPr lang="en-US" altLang="ja-JP" sz="1100" dirty="0" smtClean="0">
                <a:solidFill>
                  <a:schemeClr val="tx1"/>
                </a:solidFill>
                <a:latin typeface="+mj-ea"/>
                <a:ea typeface="+mj-ea"/>
              </a:rPr>
              <a:t>Tax office etc. can confirm the certification provided by VC (tamper-free). </a:t>
            </a:r>
            <a:endParaRPr lang="en-US" altLang="ja-JP" sz="1100" dirty="0">
              <a:solidFill>
                <a:schemeClr val="tx1"/>
              </a:solidFill>
              <a:latin typeface="+mj-ea"/>
              <a:ea typeface="+mj-ea"/>
            </a:endParaRPr>
          </a:p>
        </p:txBody>
      </p:sp>
      <p:sp>
        <p:nvSpPr>
          <p:cNvPr id="7" name="テキスト ボックス 6">
            <a:extLst>
              <a:ext uri="{FF2B5EF4-FFF2-40B4-BE49-F238E27FC236}">
                <a16:creationId xmlns:a16="http://schemas.microsoft.com/office/drawing/2014/main" id="{EE5DB290-4596-ADD3-8D7D-FDD4FE6D5AD1}"/>
              </a:ext>
            </a:extLst>
          </p:cNvPr>
          <p:cNvSpPr txBox="1"/>
          <p:nvPr/>
        </p:nvSpPr>
        <p:spPr>
          <a:xfrm>
            <a:off x="331788" y="3861983"/>
            <a:ext cx="4427999" cy="269357"/>
          </a:xfrm>
          <a:prstGeom prst="rect">
            <a:avLst/>
          </a:prstGeom>
          <a:noFill/>
        </p:spPr>
        <p:txBody>
          <a:bodyPr wrap="none" lIns="0" rIns="0" rtlCol="0">
            <a:noAutofit/>
          </a:bodyPr>
          <a:lstStyle/>
          <a:p>
            <a:pPr algn="ctr" defTabSz="288000"/>
            <a:r>
              <a:rPr lang="en-US" altLang="ja-JP" sz="1200" b="1" u="sng" dirty="0" smtClean="0">
                <a:latin typeface="+mn-ea"/>
              </a:rPr>
              <a:t>Scheme diagram </a:t>
            </a:r>
            <a:r>
              <a:rPr lang="en-US" altLang="ja-JP" sz="1200" b="1" u="sng" dirty="0">
                <a:latin typeface="+mn-ea"/>
              </a:rPr>
              <a:t>before </a:t>
            </a:r>
            <a:r>
              <a:rPr lang="en-US" altLang="ja-JP" sz="1200" b="1" u="sng" dirty="0" smtClean="0">
                <a:latin typeface="+mn-ea"/>
              </a:rPr>
              <a:t>problem solving</a:t>
            </a:r>
            <a:r>
              <a:rPr lang="ja-JP" altLang="en-US" sz="1200" b="1" u="sng" dirty="0" smtClean="0">
                <a:latin typeface="+mn-ea"/>
              </a:rPr>
              <a:t>（</a:t>
            </a:r>
            <a:r>
              <a:rPr lang="en-US" altLang="ja-JP" sz="1200" b="1" u="sng" dirty="0">
                <a:latin typeface="+mn-ea"/>
              </a:rPr>
              <a:t>As-Is</a:t>
            </a:r>
            <a:r>
              <a:rPr lang="ja-JP" altLang="en-US" sz="1200" b="1" u="sng" dirty="0">
                <a:latin typeface="+mn-ea"/>
              </a:rPr>
              <a:t>）</a:t>
            </a:r>
          </a:p>
        </p:txBody>
      </p:sp>
      <p:sp>
        <p:nvSpPr>
          <p:cNvPr id="12" name="テキスト ボックス 11">
            <a:extLst>
              <a:ext uri="{FF2B5EF4-FFF2-40B4-BE49-F238E27FC236}">
                <a16:creationId xmlns:a16="http://schemas.microsoft.com/office/drawing/2014/main" id="{F2B8B14F-C60D-B5CE-530A-3961FA40FA97}"/>
              </a:ext>
            </a:extLst>
          </p:cNvPr>
          <p:cNvSpPr txBox="1"/>
          <p:nvPr/>
        </p:nvSpPr>
        <p:spPr>
          <a:xfrm>
            <a:off x="5086477" y="3861983"/>
            <a:ext cx="4428000" cy="427678"/>
          </a:xfrm>
          <a:prstGeom prst="rect">
            <a:avLst/>
          </a:prstGeom>
          <a:noFill/>
        </p:spPr>
        <p:txBody>
          <a:bodyPr wrap="none" lIns="0" rIns="0" rtlCol="0">
            <a:noAutofit/>
          </a:bodyPr>
          <a:lstStyle/>
          <a:p>
            <a:pPr algn="ctr" defTabSz="288000"/>
            <a:r>
              <a:rPr lang="en-US" altLang="ja-JP" sz="1200" b="1" u="sng" dirty="0" smtClean="0">
                <a:latin typeface="+mn-ea"/>
              </a:rPr>
              <a:t>Scheme diagram </a:t>
            </a:r>
            <a:r>
              <a:rPr lang="en-US" altLang="ja-JP" sz="1200" b="1" u="sng" dirty="0">
                <a:latin typeface="+mn-ea"/>
              </a:rPr>
              <a:t>of </a:t>
            </a:r>
            <a:r>
              <a:rPr lang="en-US" altLang="ja-JP" sz="1200" b="1" u="sng" dirty="0" smtClean="0">
                <a:latin typeface="+mn-ea"/>
              </a:rPr>
              <a:t>this </a:t>
            </a:r>
            <a:r>
              <a:rPr lang="en-US" altLang="ja-JP" sz="1200" b="1" u="sng" dirty="0">
                <a:latin typeface="+mn-ea"/>
              </a:rPr>
              <a:t>demonstration use case (To-Be</a:t>
            </a:r>
            <a:r>
              <a:rPr lang="ja-JP" altLang="en-US" sz="1200" b="1" u="sng" dirty="0">
                <a:latin typeface="+mn-ea"/>
              </a:rPr>
              <a:t>）</a:t>
            </a:r>
          </a:p>
        </p:txBody>
      </p:sp>
      <p:pic>
        <p:nvPicPr>
          <p:cNvPr id="9" name="図 8"/>
          <p:cNvPicPr>
            <a:picLocks noChangeAspect="1"/>
          </p:cNvPicPr>
          <p:nvPr/>
        </p:nvPicPr>
        <p:blipFill>
          <a:blip r:embed="rId2"/>
          <a:stretch>
            <a:fillRect/>
          </a:stretch>
        </p:blipFill>
        <p:spPr>
          <a:xfrm>
            <a:off x="5279345" y="4268909"/>
            <a:ext cx="4294868" cy="1958747"/>
          </a:xfrm>
          <a:prstGeom prst="rect">
            <a:avLst/>
          </a:prstGeom>
        </p:spPr>
      </p:pic>
      <p:pic>
        <p:nvPicPr>
          <p:cNvPr id="13" name="図 12"/>
          <p:cNvPicPr>
            <a:picLocks noChangeAspect="1"/>
          </p:cNvPicPr>
          <p:nvPr/>
        </p:nvPicPr>
        <p:blipFill>
          <a:blip r:embed="rId3"/>
          <a:stretch>
            <a:fillRect/>
          </a:stretch>
        </p:blipFill>
        <p:spPr>
          <a:xfrm>
            <a:off x="76270" y="4310957"/>
            <a:ext cx="5106641" cy="1976527"/>
          </a:xfrm>
          <a:prstGeom prst="rect">
            <a:avLst/>
          </a:prstGeom>
        </p:spPr>
      </p:pic>
      <p:sp>
        <p:nvSpPr>
          <p:cNvPr id="11" name="テキスト ボックス 10"/>
          <p:cNvSpPr txBox="1"/>
          <p:nvPr/>
        </p:nvSpPr>
        <p:spPr>
          <a:xfrm>
            <a:off x="331788" y="6497364"/>
            <a:ext cx="8510709" cy="260350"/>
          </a:xfrm>
          <a:prstGeom prst="rect">
            <a:avLst/>
          </a:prstGeom>
          <a:noFill/>
        </p:spPr>
        <p:txBody>
          <a:bodyPr wrap="none" lIns="0" rIns="0" rtlCol="0">
            <a:noAutofit/>
          </a:bodyPr>
          <a:lstStyle/>
          <a:p>
            <a:r>
              <a:rPr lang="en-US" altLang="ja-JP" sz="800" dirty="0">
                <a:latin typeface="+mn-ea"/>
              </a:rPr>
              <a:t>1</a:t>
            </a:r>
            <a:r>
              <a:rPr lang="ja-JP" altLang="en-US" sz="800" dirty="0">
                <a:latin typeface="+mn-ea"/>
              </a:rPr>
              <a:t>）</a:t>
            </a:r>
            <a:r>
              <a:rPr lang="en-US" altLang="ja-JP" sz="800" dirty="0">
                <a:latin typeface="+mn-ea"/>
              </a:rPr>
              <a:t>Verifiable Credential</a:t>
            </a:r>
            <a:r>
              <a:rPr lang="ja-JP" altLang="en-US" sz="800" dirty="0">
                <a:latin typeface="+mn-ea"/>
              </a:rPr>
              <a:t>（</a:t>
            </a:r>
            <a:r>
              <a:rPr lang="en-US" altLang="ja-JP" sz="800" dirty="0">
                <a:latin typeface="+mn-ea"/>
              </a:rPr>
              <a:t>VC</a:t>
            </a:r>
            <a:r>
              <a:rPr lang="ja-JP" altLang="en-US" sz="800" dirty="0">
                <a:latin typeface="+mn-ea"/>
              </a:rPr>
              <a:t>）</a:t>
            </a:r>
            <a:r>
              <a:rPr lang="ja-JP" altLang="en-US" sz="800" dirty="0" smtClean="0">
                <a:latin typeface="+mn-ea"/>
              </a:rPr>
              <a:t>：</a:t>
            </a:r>
            <a:r>
              <a:rPr lang="en-US" altLang="ja-JP" sz="800" dirty="0" smtClean="0">
                <a:latin typeface="+mn-ea"/>
              </a:rPr>
              <a:t>self-sovereign </a:t>
            </a:r>
            <a:r>
              <a:rPr lang="en-US" altLang="ja-JP" sz="800" dirty="0">
                <a:latin typeface="+mn-ea"/>
              </a:rPr>
              <a:t>digital certificate that can be verified online. W3C, international SDO, standardize this mechanism </a:t>
            </a:r>
            <a:endParaRPr lang="en-US" altLang="ja-JP" sz="800" dirty="0" smtClean="0">
              <a:latin typeface="+mn-ea"/>
            </a:endParaRPr>
          </a:p>
          <a:p>
            <a:r>
              <a:rPr lang="en-US" altLang="ja-JP" sz="800" dirty="0" smtClean="0">
                <a:latin typeface="+mn-ea"/>
              </a:rPr>
              <a:t>where </a:t>
            </a:r>
            <a:r>
              <a:rPr lang="en-US" altLang="ja-JP" sz="800" dirty="0">
                <a:latin typeface="+mn-ea"/>
              </a:rPr>
              <a:t>the Third party (verifier) can verify certification issued by Issuer to Holder. </a:t>
            </a:r>
            <a:r>
              <a:rPr lang="en-US" altLang="ja-JP" sz="800" dirty="0" smtClean="0">
                <a:latin typeface="+mn-ea"/>
              </a:rPr>
              <a:t>Japan </a:t>
            </a:r>
            <a:r>
              <a:rPr lang="en-US" altLang="ja-JP" sz="800" dirty="0">
                <a:latin typeface="+mn-ea"/>
              </a:rPr>
              <a:t>adopted for vaccination certification.</a:t>
            </a:r>
            <a:r>
              <a:rPr lang="ja-JP" altLang="en-US" sz="800" dirty="0" smtClean="0">
                <a:latin typeface="+mn-ea"/>
              </a:rPr>
              <a:t>（</a:t>
            </a:r>
            <a:r>
              <a:rPr lang="en-US" altLang="ja-JP" sz="800" dirty="0">
                <a:latin typeface="+mn-ea"/>
              </a:rPr>
              <a:t>https://www.w3.org/TR/vc-data-model/ </a:t>
            </a:r>
            <a:r>
              <a:rPr lang="ja-JP" altLang="en-US" sz="800" dirty="0">
                <a:latin typeface="+mn-ea"/>
              </a:rPr>
              <a:t>）</a:t>
            </a:r>
          </a:p>
        </p:txBody>
      </p:sp>
    </p:spTree>
    <p:extLst>
      <p:ext uri="{BB962C8B-B14F-4D97-AF65-F5344CB8AC3E}">
        <p14:creationId xmlns:p14="http://schemas.microsoft.com/office/powerpoint/2010/main" val="2907779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5D3C88A9-3226-94A1-D86C-CDC29D68D65A}"/>
              </a:ext>
            </a:extLst>
          </p:cNvPr>
          <p:cNvSpPr/>
          <p:nvPr/>
        </p:nvSpPr>
        <p:spPr>
          <a:xfrm>
            <a:off x="1245835" y="1494086"/>
            <a:ext cx="3333750" cy="838200"/>
          </a:xfrm>
          <a:prstGeom prst="rect">
            <a:avLst/>
          </a:prstGeom>
          <a:solidFill>
            <a:srgbClr val="70AD47">
              <a:lumMod val="20000"/>
              <a:lumOff val="80000"/>
            </a:srgbClr>
          </a:solidFill>
          <a:ln w="12700" cap="flat" cmpd="sng" algn="ctr">
            <a:solidFill>
              <a:srgbClr val="5B9BD5">
                <a:shade val="50000"/>
              </a:srgbClr>
            </a:solidFill>
            <a:prstDash val="solid"/>
            <a:miter lim="800000"/>
          </a:ln>
          <a:effectLst/>
        </p:spPr>
        <p:txBody>
          <a:bodyPr rtlCol="0" anchor="ctr"/>
          <a:lstStyle/>
          <a:p>
            <a:pPr lvl="0" algn="ctr">
              <a:defRPr/>
            </a:pPr>
            <a:r>
              <a:rPr kumimoji="0" lang="en-US" altLang="ja-JP" sz="1400" b="1" kern="0" smtClean="0">
                <a:solidFill>
                  <a:prstClr val="black"/>
                </a:solidFill>
                <a:latin typeface="メイリオ" panose="020B0604030504040204" pitchFamily="50" charset="-128"/>
                <a:ea typeface="メイリオ" panose="020B0604030504040204" pitchFamily="50" charset="-128"/>
              </a:rPr>
              <a:t>Related </a:t>
            </a:r>
            <a:r>
              <a:rPr kumimoji="0" lang="en-US" altLang="ja-JP" sz="1400" b="1" kern="0" dirty="0">
                <a:solidFill>
                  <a:prstClr val="black"/>
                </a:solidFill>
                <a:latin typeface="メイリオ" panose="020B0604030504040204" pitchFamily="50" charset="-128"/>
                <a:ea typeface="メイリオ" panose="020B0604030504040204" pitchFamily="50" charset="-128"/>
              </a:rPr>
              <a:t>articles of Act on Special Measures Concerning Taxation</a:t>
            </a:r>
            <a:endParaRPr kumimoji="0" lang="ja-JP" altLang="en-US" sz="14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94D33E5F-6010-C59F-7601-8E47767F5610}"/>
              </a:ext>
            </a:extLst>
          </p:cNvPr>
          <p:cNvSpPr/>
          <p:nvPr/>
        </p:nvSpPr>
        <p:spPr>
          <a:xfrm>
            <a:off x="4822012" y="1505391"/>
            <a:ext cx="3771900" cy="838200"/>
          </a:xfrm>
          <a:prstGeom prst="rect">
            <a:avLst/>
          </a:prstGeom>
          <a:solidFill>
            <a:srgbClr val="70AD47">
              <a:lumMod val="20000"/>
              <a:lumOff val="80000"/>
            </a:srgbClr>
          </a:solidFill>
          <a:ln w="12700" cap="flat" cmpd="sng" algn="ctr">
            <a:solidFill>
              <a:srgbClr val="5B9BD5">
                <a:shade val="50000"/>
              </a:srgbClr>
            </a:solidFill>
            <a:prstDash val="solid"/>
            <a:miter lim="800000"/>
          </a:ln>
          <a:effectLst/>
        </p:spPr>
        <p:txBody>
          <a:bodyPr rtlCol="0" anchor="ctr"/>
          <a:lstStyle/>
          <a:p>
            <a:pPr lvl="0" algn="ctr">
              <a:defRPr/>
            </a:pPr>
            <a:r>
              <a:rPr kumimoji="0" lang="en-US" altLang="ja-JP" sz="1400" b="1" kern="0" dirty="0" smtClean="0">
                <a:solidFill>
                  <a:prstClr val="black"/>
                </a:solidFill>
                <a:latin typeface="メイリオ" panose="020B0604030504040204" pitchFamily="50" charset="-128"/>
                <a:ea typeface="メイリオ" panose="020B0604030504040204" pitchFamily="50" charset="-128"/>
              </a:rPr>
              <a:t>SMEs Business </a:t>
            </a:r>
            <a:r>
              <a:rPr kumimoji="0" lang="en-US" altLang="ja-JP" sz="1400" b="1" kern="0" dirty="0">
                <a:solidFill>
                  <a:prstClr val="black"/>
                </a:solidFill>
                <a:latin typeface="メイリオ" panose="020B0604030504040204" pitchFamily="50" charset="-128"/>
                <a:ea typeface="メイリオ" panose="020B0604030504040204" pitchFamily="50" charset="-128"/>
              </a:rPr>
              <a:t>Enhancement </a:t>
            </a:r>
            <a:r>
              <a:rPr kumimoji="0" lang="en-US" altLang="ja-JP" sz="1400" b="1" kern="0" dirty="0" smtClean="0">
                <a:solidFill>
                  <a:prstClr val="black"/>
                </a:solidFill>
                <a:latin typeface="メイリオ" panose="020B0604030504040204" pitchFamily="50" charset="-128"/>
                <a:ea typeface="メイリオ" panose="020B0604030504040204" pitchFamily="50" charset="-128"/>
              </a:rPr>
              <a:t>Act</a:t>
            </a:r>
            <a:r>
              <a:rPr kumimoji="0" lang="ja-JP" altLang="en-US" sz="1400" b="1" kern="0" dirty="0" smtClean="0">
                <a:solidFill>
                  <a:prstClr val="black"/>
                </a:solidFill>
                <a:latin typeface="メイリオ" panose="020B0604030504040204" pitchFamily="50" charset="-128"/>
                <a:ea typeface="メイリオ" panose="020B0604030504040204" pitchFamily="50" charset="-128"/>
              </a:rPr>
              <a:t>　</a:t>
            </a:r>
            <a:endParaRPr kumimoji="0" lang="en-US" altLang="ja-JP" sz="1400" b="1" kern="0" dirty="0" smtClean="0">
              <a:solidFill>
                <a:prstClr val="black"/>
              </a:solidFill>
              <a:latin typeface="メイリオ" panose="020B0604030504040204" pitchFamily="50" charset="-128"/>
              <a:ea typeface="メイリオ" panose="020B0604030504040204" pitchFamily="50" charset="-128"/>
            </a:endParaRPr>
          </a:p>
          <a:p>
            <a:pPr lvl="0" algn="ctr">
              <a:defRPr/>
            </a:pPr>
            <a:r>
              <a:rPr kumimoji="0" lang="en-US" altLang="ja-JP" sz="1400" b="1" kern="0" dirty="0" smtClean="0">
                <a:solidFill>
                  <a:prstClr val="black"/>
                </a:solidFill>
                <a:latin typeface="メイリオ" panose="020B0604030504040204" pitchFamily="50" charset="-128"/>
                <a:ea typeface="メイリオ" panose="020B0604030504040204" pitchFamily="50" charset="-128"/>
              </a:rPr>
              <a:t>Certificate Requirement </a:t>
            </a:r>
            <a:r>
              <a:rPr kumimoji="0" lang="ja-JP" altLang="en-US" sz="1400" b="1"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1400" b="1" kern="0" dirty="0">
                <a:solidFill>
                  <a:prstClr val="black"/>
                </a:solidFill>
                <a:latin typeface="メイリオ" panose="020B0604030504040204" pitchFamily="50" charset="-128"/>
                <a:ea typeface="メイリオ" panose="020B0604030504040204" pitchFamily="50" charset="-128"/>
              </a:rPr>
              <a:t>Ordinance for </a:t>
            </a:r>
            <a:r>
              <a:rPr kumimoji="0" lang="en-US" altLang="ja-JP" sz="1400" b="1" kern="0" dirty="0" smtClean="0">
                <a:solidFill>
                  <a:prstClr val="black"/>
                </a:solidFill>
                <a:latin typeface="メイリオ" panose="020B0604030504040204" pitchFamily="50" charset="-128"/>
                <a:ea typeface="メイリオ" panose="020B0604030504040204" pitchFamily="50" charset="-128"/>
              </a:rPr>
              <a:t>Enforcement</a:t>
            </a:r>
            <a:endParaRPr kumimoji="0" lang="ja-JP" altLang="en-US" sz="14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50BCE681-5B08-E80E-2E3E-A7AE731C054A}"/>
              </a:ext>
            </a:extLst>
          </p:cNvPr>
          <p:cNvSpPr/>
          <p:nvPr/>
        </p:nvSpPr>
        <p:spPr>
          <a:xfrm>
            <a:off x="452437" y="621226"/>
            <a:ext cx="9001125" cy="3652934"/>
          </a:xfrm>
          <a:prstGeom prst="rect">
            <a:avLst/>
          </a:prstGeom>
          <a:noFill/>
          <a:ln w="25400" cap="flat" cmpd="sng" algn="ctr">
            <a:solidFill>
              <a:srgbClr val="5B9BD5">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8" name="テキスト ボックス 27">
            <a:extLst>
              <a:ext uri="{FF2B5EF4-FFF2-40B4-BE49-F238E27FC236}">
                <a16:creationId xmlns:a16="http://schemas.microsoft.com/office/drawing/2014/main" id="{B1C3843C-AE74-8F84-AD59-DB2F2BBEBDC4}"/>
              </a:ext>
            </a:extLst>
          </p:cNvPr>
          <p:cNvSpPr txBox="1"/>
          <p:nvPr/>
        </p:nvSpPr>
        <p:spPr>
          <a:xfrm>
            <a:off x="3010344" y="621226"/>
            <a:ext cx="5790753" cy="646331"/>
          </a:xfrm>
          <a:prstGeom prst="rect">
            <a:avLst/>
          </a:prstGeom>
          <a:noFill/>
        </p:spPr>
        <p:txBody>
          <a:bodyPr wrap="square" rtlCol="0">
            <a:spAutoFit/>
          </a:bodyPr>
          <a:lstStyle/>
          <a:p>
            <a:pPr algn="ctr"/>
            <a:r>
              <a:rPr lang="en-US" altLang="ja-JP" b="1" dirty="0" smtClean="0">
                <a:solidFill>
                  <a:prstClr val="black"/>
                </a:solidFill>
                <a:latin typeface="メイリオ" panose="020B0604030504040204" pitchFamily="50" charset="-128"/>
                <a:ea typeface="メイリオ" panose="020B0604030504040204" pitchFamily="50" charset="-128"/>
              </a:rPr>
              <a:t>SMEs business management enhancement tax type A</a:t>
            </a:r>
            <a:endParaRPr lang="ja-JP" altLang="en-US" b="1" dirty="0">
              <a:solidFill>
                <a:prstClr val="black"/>
              </a:solidFill>
              <a:latin typeface="メイリオ" panose="020B0604030504040204" pitchFamily="50" charset="-128"/>
              <a:ea typeface="メイリオ" panose="020B0604030504040204" pitchFamily="50" charset="-128"/>
            </a:endParaRPr>
          </a:p>
        </p:txBody>
      </p:sp>
      <p:sp>
        <p:nvSpPr>
          <p:cNvPr id="29" name="二等辺三角形 28">
            <a:extLst>
              <a:ext uri="{FF2B5EF4-FFF2-40B4-BE49-F238E27FC236}">
                <a16:creationId xmlns:a16="http://schemas.microsoft.com/office/drawing/2014/main" id="{714B79AA-5537-EEE8-E991-5B82F8D1E65F}"/>
              </a:ext>
            </a:extLst>
          </p:cNvPr>
          <p:cNvSpPr/>
          <p:nvPr/>
        </p:nvSpPr>
        <p:spPr>
          <a:xfrm rot="10800000">
            <a:off x="3431367" y="5577599"/>
            <a:ext cx="3090872" cy="469399"/>
          </a:xfrm>
          <a:prstGeom prst="triangle">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0" name="テキスト ボックス 29">
            <a:extLst>
              <a:ext uri="{FF2B5EF4-FFF2-40B4-BE49-F238E27FC236}">
                <a16:creationId xmlns:a16="http://schemas.microsoft.com/office/drawing/2014/main" id="{63E5A75A-8508-7FB8-2425-C4827C673214}"/>
              </a:ext>
            </a:extLst>
          </p:cNvPr>
          <p:cNvSpPr txBox="1"/>
          <p:nvPr/>
        </p:nvSpPr>
        <p:spPr>
          <a:xfrm>
            <a:off x="2610819" y="6384158"/>
            <a:ext cx="5576886" cy="369332"/>
          </a:xfrm>
          <a:prstGeom prst="rect">
            <a:avLst/>
          </a:prstGeom>
          <a:noFill/>
          <a:ln>
            <a:solidFill>
              <a:srgbClr val="5B9BD5"/>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View of Trusted Web</a:t>
            </a:r>
            <a:r>
              <a:rPr kumimoji="0" lang="ja-JP" altLang="en-US" b="1" kern="0" dirty="0">
                <a:solidFill>
                  <a:prstClr val="black"/>
                </a:solidFill>
                <a:latin typeface="メイリオ" panose="020B0604030504040204" pitchFamily="50" charset="-128"/>
                <a:ea typeface="メイリオ" panose="020B0604030504040204" pitchFamily="50" charset="-128"/>
              </a:rPr>
              <a:t> </a:t>
            </a:r>
            <a:r>
              <a:rPr kumimoji="0" lang="en-US" altLang="ja-JP" b="1" kern="0" dirty="0" smtClean="0">
                <a:solidFill>
                  <a:prstClr val="black"/>
                </a:solidFill>
                <a:latin typeface="メイリオ" panose="020B0604030504040204" pitchFamily="50" charset="-128"/>
                <a:ea typeface="メイリオ" panose="020B0604030504040204" pitchFamily="50" charset="-128"/>
              </a:rPr>
              <a:t>world</a:t>
            </a:r>
            <a:endPar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31" name="楕円 30">
            <a:extLst>
              <a:ext uri="{FF2B5EF4-FFF2-40B4-BE49-F238E27FC236}">
                <a16:creationId xmlns:a16="http://schemas.microsoft.com/office/drawing/2014/main" id="{F7F9516B-BCB7-17A6-A8DB-5A659988F3EA}"/>
              </a:ext>
            </a:extLst>
          </p:cNvPr>
          <p:cNvSpPr/>
          <p:nvPr/>
        </p:nvSpPr>
        <p:spPr>
          <a:xfrm>
            <a:off x="1410145" y="5709839"/>
            <a:ext cx="1600200" cy="838200"/>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kern="0" smtClean="0">
                <a:solidFill>
                  <a:prstClr val="white"/>
                </a:solidFill>
                <a:latin typeface="游ゴシック" panose="020F0502020204030204"/>
                <a:ea typeface="游ゴシック" panose="020B0400000000000000" pitchFamily="50" charset="-128"/>
              </a:rPr>
              <a:t>Concept</a:t>
            </a:r>
            <a:r>
              <a:rPr kumimoji="0" lang="en-US" altLang="ja-JP" sz="1400" b="1" i="0" u="none" strike="noStrike" kern="0" cap="none" spc="0" normalizeH="0" baseline="0" noProof="0" smtClean="0">
                <a:ln>
                  <a:noFill/>
                </a:ln>
                <a:solidFill>
                  <a:prstClr val="white"/>
                </a:solidFill>
                <a:effectLst/>
                <a:uLnTx/>
                <a:uFillTx/>
                <a:latin typeface="游ゴシック" panose="020F0502020204030204"/>
                <a:ea typeface="游ゴシック" panose="020B0400000000000000" pitchFamily="50" charset="-128"/>
                <a:cs typeface="+mn-cs"/>
              </a:rPr>
              <a:t> </a:t>
            </a:r>
            <a:r>
              <a:rPr kumimoji="0" lang="en-US" altLang="ja-JP" sz="1400" b="1" i="0" u="none" strike="noStrike" kern="0" cap="none" spc="0" normalizeH="0" baseline="0" noProof="0" dirty="0" smtClean="0">
                <a:ln>
                  <a:noFill/>
                </a:ln>
                <a:solidFill>
                  <a:prstClr val="white"/>
                </a:solidFill>
                <a:effectLst/>
                <a:uLnTx/>
                <a:uFillTx/>
                <a:latin typeface="游ゴシック" panose="020F0502020204030204"/>
                <a:ea typeface="游ゴシック" panose="020B0400000000000000" pitchFamily="50" charset="-128"/>
                <a:cs typeface="+mn-cs"/>
              </a:rPr>
              <a:t>organizing phase</a:t>
            </a:r>
            <a:endParaRPr kumimoji="0" lang="ja-JP" altLang="en-US" sz="14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2" name="正方形/長方形 31">
            <a:extLst>
              <a:ext uri="{FF2B5EF4-FFF2-40B4-BE49-F238E27FC236}">
                <a16:creationId xmlns:a16="http://schemas.microsoft.com/office/drawing/2014/main" id="{A44E8C80-62AA-987E-14E2-3EC6D6B0A795}"/>
              </a:ext>
            </a:extLst>
          </p:cNvPr>
          <p:cNvSpPr/>
          <p:nvPr/>
        </p:nvSpPr>
        <p:spPr>
          <a:xfrm>
            <a:off x="848618" y="2800356"/>
            <a:ext cx="4128185" cy="1360095"/>
          </a:xfrm>
          <a:prstGeom prst="rect">
            <a:avLst/>
          </a:prstGeom>
          <a:solidFill>
            <a:srgbClr val="70AD47">
              <a:lumMod val="20000"/>
              <a:lumOff val="80000"/>
            </a:srgbClr>
          </a:solidFill>
          <a:ln w="12700" cap="flat" cmpd="sng" algn="ctr">
            <a:solidFill>
              <a:srgbClr val="5B9BD5">
                <a:shade val="50000"/>
              </a:srgbClr>
            </a:solidFill>
            <a:prstDash val="solid"/>
            <a:miter lim="800000"/>
          </a:ln>
          <a:effectLst/>
        </p:spPr>
        <p:txBody>
          <a:bodyPr rtlCol="0" anchor="ctr"/>
          <a:lstStyle/>
          <a:p>
            <a:pPr lvl="0" algn="ctr">
              <a:defRPr/>
            </a:pPr>
            <a:r>
              <a:rPr kumimoji="0" lang="en-US" altLang="ja-JP" sz="1600" b="1" kern="0" dirty="0">
                <a:solidFill>
                  <a:prstClr val="black"/>
                </a:solidFill>
                <a:latin typeface="メイリオ" panose="020B0604030504040204" pitchFamily="50" charset="-128"/>
                <a:ea typeface="メイリオ" panose="020B0604030504040204" pitchFamily="50" charset="-128"/>
              </a:rPr>
              <a:t>Ministry of </a:t>
            </a:r>
            <a:r>
              <a:rPr kumimoji="0" lang="en-US" altLang="ja-JP" sz="1600" b="1" kern="0" dirty="0" smtClean="0">
                <a:solidFill>
                  <a:prstClr val="black"/>
                </a:solidFill>
                <a:latin typeface="メイリオ" panose="020B0604030504040204" pitchFamily="50" charset="-128"/>
                <a:ea typeface="メイリオ" panose="020B0604030504040204" pitchFamily="50" charset="-128"/>
              </a:rPr>
              <a:t>Finance</a:t>
            </a:r>
            <a:r>
              <a:rPr kumimoji="0" lang="ja-JP" altLang="en-US" sz="1600" b="1" kern="0" dirty="0">
                <a:solidFill>
                  <a:prstClr val="black"/>
                </a:solidFill>
                <a:latin typeface="メイリオ" panose="020B0604030504040204" pitchFamily="50" charset="-128"/>
                <a:ea typeface="メイリオ" panose="020B0604030504040204" pitchFamily="50" charset="-128"/>
              </a:rPr>
              <a:t> </a:t>
            </a:r>
            <a:r>
              <a:rPr kumimoji="0" lang="en-US" altLang="ja-JP" sz="1600" b="1"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Service life table</a:t>
            </a:r>
            <a:endParaRPr kumimoji="0" lang="en-US" altLang="ja-JP" sz="16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Machine</a:t>
            </a:r>
            <a:r>
              <a:rPr kumimoji="0" lang="ja-JP" altLang="en-US" sz="15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a:t>
            </a:r>
            <a:r>
              <a:rPr kumimoji="0" lang="ja-JP" altLang="en-US"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Building equipment</a:t>
            </a:r>
            <a:endParaRPr kumimoji="0" lang="en-US" altLang="ja-JP" sz="15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Tool</a:t>
            </a:r>
            <a:r>
              <a:rPr kumimoji="0" lang="ja-JP" altLang="en-US" sz="15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a:t>
            </a:r>
            <a:r>
              <a:rPr kumimoji="0" lang="ja-JP" altLang="en-US"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Software</a:t>
            </a:r>
            <a:endParaRPr kumimoji="0" lang="en-US" altLang="ja-JP" sz="15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500" b="0" i="0" u="none" strike="noStrike" kern="0" cap="none" spc="0" normalizeH="0" baseline="0" noProof="0" dirty="0" smtClean="0">
                <a:ln>
                  <a:noFill/>
                </a:ln>
                <a:solidFill>
                  <a:prstClr val="black"/>
                </a:solidFill>
                <a:effectLst/>
                <a:uLnTx/>
                <a:uFillTx/>
                <a:latin typeface="メイリオ" panose="020B0604030504040204" pitchFamily="50" charset="-128"/>
                <a:ea typeface="メイリオ" panose="020B0604030504040204" pitchFamily="50" charset="-128"/>
              </a:rPr>
              <a:t>・</a:t>
            </a:r>
            <a:r>
              <a:rPr kumimoji="0" lang="en-US" altLang="ja-JP" sz="1500" kern="0" dirty="0" smtClean="0">
                <a:solidFill>
                  <a:prstClr val="black"/>
                </a:solidFill>
                <a:latin typeface="メイリオ" panose="020B0604030504040204" pitchFamily="50" charset="-128"/>
                <a:ea typeface="メイリオ" panose="020B0604030504040204" pitchFamily="50" charset="-128"/>
              </a:rPr>
              <a:t>Equipment</a:t>
            </a:r>
            <a:endParaRPr kumimoji="0" lang="ja-JP" altLang="en-US" sz="15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cxnSp>
        <p:nvCxnSpPr>
          <p:cNvPr id="34" name="カギ線コネクタ 27">
            <a:extLst>
              <a:ext uri="{FF2B5EF4-FFF2-40B4-BE49-F238E27FC236}">
                <a16:creationId xmlns:a16="http://schemas.microsoft.com/office/drawing/2014/main" id="{7C5A6239-74A3-04F5-8DAB-C80678A76AD6}"/>
              </a:ext>
            </a:extLst>
          </p:cNvPr>
          <p:cNvCxnSpPr>
            <a:stCxn id="26" idx="2"/>
            <a:endCxn id="32" idx="3"/>
          </p:cNvCxnSpPr>
          <p:nvPr/>
        </p:nvCxnSpPr>
        <p:spPr>
          <a:xfrm rot="5400000">
            <a:off x="5273977" y="2046418"/>
            <a:ext cx="1136813" cy="1731159"/>
          </a:xfrm>
          <a:prstGeom prst="bentConnector2">
            <a:avLst/>
          </a:prstGeom>
          <a:noFill/>
          <a:ln w="38100" cap="flat" cmpd="sng" algn="ctr">
            <a:solidFill>
              <a:srgbClr val="5B9BD5"/>
            </a:solidFill>
            <a:prstDash val="solid"/>
            <a:miter lim="800000"/>
          </a:ln>
          <a:effectLst/>
        </p:spPr>
      </p:cxnSp>
      <p:sp>
        <p:nvSpPr>
          <p:cNvPr id="35" name="正方形/長方形 34">
            <a:extLst>
              <a:ext uri="{FF2B5EF4-FFF2-40B4-BE49-F238E27FC236}">
                <a16:creationId xmlns:a16="http://schemas.microsoft.com/office/drawing/2014/main" id="{DFC69B26-068E-83BF-E56A-8880F7272542}"/>
              </a:ext>
            </a:extLst>
          </p:cNvPr>
          <p:cNvSpPr/>
          <p:nvPr/>
        </p:nvSpPr>
        <p:spPr>
          <a:xfrm>
            <a:off x="5786422" y="3190688"/>
            <a:ext cx="2762251" cy="482117"/>
          </a:xfrm>
          <a:prstGeom prst="rect">
            <a:avLst/>
          </a:prstGeom>
          <a:solidFill>
            <a:srgbClr val="FFFFFF"/>
          </a:solidFill>
          <a:ln w="12700" cap="flat" cmpd="sng" algn="ctr">
            <a:solidFill>
              <a:srgbClr val="5B9BD5">
                <a:shade val="50000"/>
              </a:srgbClr>
            </a:solidFill>
            <a:prstDash val="solid"/>
            <a:miter lim="800000"/>
          </a:ln>
          <a:effectLst/>
        </p:spPr>
        <p:txBody>
          <a:bodyPr rtlCol="0" anchor="ctr"/>
          <a:lstStyle/>
          <a:p>
            <a:pPr lvl="0" algn="ctr">
              <a:defRPr/>
            </a:pPr>
            <a:r>
              <a:rPr lang="en-US" altLang="ja-JP" dirty="0">
                <a:solidFill>
                  <a:prstClr val="black"/>
                </a:solidFill>
                <a:latin typeface="メイリオ" panose="020B0604030504040204" pitchFamily="50" charset="-128"/>
                <a:ea typeface="メイリオ" panose="020B0604030504040204" pitchFamily="50" charset="-128"/>
              </a:rPr>
              <a:t>Industry Association Certificate</a:t>
            </a:r>
            <a:endParaRPr kumimoji="0" lang="ja-JP" altLang="en-US" sz="18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36" name="直線コネクタ 35">
            <a:extLst>
              <a:ext uri="{FF2B5EF4-FFF2-40B4-BE49-F238E27FC236}">
                <a16:creationId xmlns:a16="http://schemas.microsoft.com/office/drawing/2014/main" id="{289979D3-698F-8248-2F41-F06054AEDA77}"/>
              </a:ext>
            </a:extLst>
          </p:cNvPr>
          <p:cNvCxnSpPr>
            <a:stCxn id="25" idx="3"/>
            <a:endCxn id="26" idx="1"/>
          </p:cNvCxnSpPr>
          <p:nvPr/>
        </p:nvCxnSpPr>
        <p:spPr>
          <a:xfrm>
            <a:off x="4579585" y="1913186"/>
            <a:ext cx="242427" cy="11305"/>
          </a:xfrm>
          <a:prstGeom prst="line">
            <a:avLst/>
          </a:prstGeom>
          <a:noFill/>
          <a:ln w="63500" cap="flat" cmpd="sng" algn="ctr">
            <a:solidFill>
              <a:srgbClr val="5B9BD5"/>
            </a:solidFill>
            <a:prstDash val="solid"/>
            <a:miter lim="800000"/>
          </a:ln>
          <a:effectLst/>
        </p:spPr>
      </p:cxnSp>
      <p:sp>
        <p:nvSpPr>
          <p:cNvPr id="37" name="L 字 36">
            <a:extLst>
              <a:ext uri="{FF2B5EF4-FFF2-40B4-BE49-F238E27FC236}">
                <a16:creationId xmlns:a16="http://schemas.microsoft.com/office/drawing/2014/main" id="{38AC8697-B254-957B-6ACA-CC7AF195EF46}"/>
              </a:ext>
            </a:extLst>
          </p:cNvPr>
          <p:cNvSpPr/>
          <p:nvPr/>
        </p:nvSpPr>
        <p:spPr>
          <a:xfrm rot="10800000" flipH="1">
            <a:off x="683403" y="1135664"/>
            <a:ext cx="8117695" cy="3076126"/>
          </a:xfrm>
          <a:prstGeom prst="corner">
            <a:avLst>
              <a:gd name="adj1" fmla="val 50000"/>
              <a:gd name="adj2" fmla="val 139344"/>
            </a:avLst>
          </a:prstGeom>
          <a:no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8" name="楕円 37">
            <a:extLst>
              <a:ext uri="{FF2B5EF4-FFF2-40B4-BE49-F238E27FC236}">
                <a16:creationId xmlns:a16="http://schemas.microsoft.com/office/drawing/2014/main" id="{1623D575-4998-ADD0-E506-DAAA758CF6B5}"/>
              </a:ext>
            </a:extLst>
          </p:cNvPr>
          <p:cNvSpPr/>
          <p:nvPr/>
        </p:nvSpPr>
        <p:spPr>
          <a:xfrm>
            <a:off x="568668" y="872004"/>
            <a:ext cx="1922117" cy="494929"/>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b="1" i="0" u="none" strike="noStrike" kern="0" cap="none" spc="0" normalizeH="0" baseline="0" noProof="0" dirty="0" smtClean="0">
                <a:ln>
                  <a:noFill/>
                </a:ln>
                <a:solidFill>
                  <a:prstClr val="white"/>
                </a:solidFill>
                <a:effectLst/>
                <a:uLnTx/>
                <a:uFillTx/>
                <a:latin typeface="游ゴシック" panose="020F0502020204030204"/>
                <a:ea typeface="游ゴシック" panose="020B0400000000000000" pitchFamily="50" charset="-128"/>
                <a:cs typeface="+mn-cs"/>
              </a:rPr>
              <a:t>Positive law</a:t>
            </a:r>
            <a:endParaRPr kumimoji="0" lang="ja-JP" altLang="en-US"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39" name="直線コネクタ 38">
            <a:extLst>
              <a:ext uri="{FF2B5EF4-FFF2-40B4-BE49-F238E27FC236}">
                <a16:creationId xmlns:a16="http://schemas.microsoft.com/office/drawing/2014/main" id="{AE89C426-2764-F902-AC02-D2142C9C075F}"/>
              </a:ext>
            </a:extLst>
          </p:cNvPr>
          <p:cNvCxnSpPr>
            <a:stCxn id="25" idx="2"/>
            <a:endCxn id="32" idx="0"/>
          </p:cNvCxnSpPr>
          <p:nvPr/>
        </p:nvCxnSpPr>
        <p:spPr>
          <a:xfrm>
            <a:off x="2912710" y="2332286"/>
            <a:ext cx="1" cy="468070"/>
          </a:xfrm>
          <a:prstGeom prst="line">
            <a:avLst/>
          </a:prstGeom>
          <a:noFill/>
          <a:ln w="38100" cap="flat" cmpd="sng" algn="ctr">
            <a:solidFill>
              <a:srgbClr val="5B9BD5"/>
            </a:solidFill>
            <a:prstDash val="solid"/>
            <a:miter lim="800000"/>
          </a:ln>
          <a:effectLst/>
        </p:spPr>
      </p:cxnSp>
      <p:cxnSp>
        <p:nvCxnSpPr>
          <p:cNvPr id="40" name="直線コネクタ 39">
            <a:extLst>
              <a:ext uri="{FF2B5EF4-FFF2-40B4-BE49-F238E27FC236}">
                <a16:creationId xmlns:a16="http://schemas.microsoft.com/office/drawing/2014/main" id="{CDC9364E-F305-0F48-32AF-9E4E831989AB}"/>
              </a:ext>
            </a:extLst>
          </p:cNvPr>
          <p:cNvCxnSpPr>
            <a:stCxn id="26" idx="2"/>
            <a:endCxn id="32" idx="0"/>
          </p:cNvCxnSpPr>
          <p:nvPr/>
        </p:nvCxnSpPr>
        <p:spPr>
          <a:xfrm flipH="1">
            <a:off x="2912711" y="2343591"/>
            <a:ext cx="3795251" cy="456765"/>
          </a:xfrm>
          <a:prstGeom prst="line">
            <a:avLst/>
          </a:prstGeom>
          <a:noFill/>
          <a:ln w="38100" cap="flat" cmpd="sng" algn="ctr">
            <a:solidFill>
              <a:srgbClr val="5B9BD5"/>
            </a:solidFill>
            <a:prstDash val="solid"/>
            <a:miter lim="800000"/>
          </a:ln>
          <a:effectLst/>
        </p:spPr>
      </p:cxnSp>
      <p:sp>
        <p:nvSpPr>
          <p:cNvPr id="41" name="テキスト ボックス 40">
            <a:extLst>
              <a:ext uri="{FF2B5EF4-FFF2-40B4-BE49-F238E27FC236}">
                <a16:creationId xmlns:a16="http://schemas.microsoft.com/office/drawing/2014/main" id="{79B3C744-F4B0-3932-178C-AF74619424A0}"/>
              </a:ext>
            </a:extLst>
          </p:cNvPr>
          <p:cNvSpPr txBox="1"/>
          <p:nvPr/>
        </p:nvSpPr>
        <p:spPr>
          <a:xfrm>
            <a:off x="5786421" y="5681706"/>
            <a:ext cx="1654504" cy="307777"/>
          </a:xfrm>
          <a:prstGeom prst="rect">
            <a:avLst/>
          </a:prstGeom>
          <a:noFill/>
        </p:spPr>
        <p:txBody>
          <a:bodyPr wrap="square" rtlCol="0">
            <a:spAutoFit/>
          </a:bodyPr>
          <a:lstStyle/>
          <a:p>
            <a:pPr algn="ctr"/>
            <a:r>
              <a:rPr lang="en-US" altLang="ja-JP" sz="1400" dirty="0" smtClean="0">
                <a:solidFill>
                  <a:prstClr val="black"/>
                </a:solidFill>
                <a:latin typeface="メイリオ" panose="020B0604030504040204" pitchFamily="50" charset="-128"/>
                <a:ea typeface="メイリオ" panose="020B0604030504040204" pitchFamily="50" charset="-128"/>
              </a:rPr>
              <a:t>Development</a:t>
            </a:r>
            <a:endParaRPr lang="ja-JP" altLang="en-US" sz="1400" dirty="0">
              <a:solidFill>
                <a:prstClr val="black"/>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417C9B6E-D8AF-1A4C-B8F5-30DEC5B7ADD5}"/>
              </a:ext>
            </a:extLst>
          </p:cNvPr>
          <p:cNvSpPr txBox="1"/>
          <p:nvPr/>
        </p:nvSpPr>
        <p:spPr>
          <a:xfrm>
            <a:off x="520926" y="4248283"/>
            <a:ext cx="9053287" cy="1200329"/>
          </a:xfrm>
          <a:prstGeom prst="rect">
            <a:avLst/>
          </a:prstGeom>
          <a:noFill/>
        </p:spPr>
        <p:txBody>
          <a:bodyPr wrap="square">
            <a:spAutoFit/>
          </a:bodyPr>
          <a:lstStyle/>
          <a:p>
            <a:pPr algn="just"/>
            <a:r>
              <a:rPr lang="ja-JP" altLang="ja-JP" sz="1200" dirty="0" smtClean="0">
                <a:effectLst/>
                <a:latin typeface="+mj-ea"/>
                <a:ea typeface="+mj-ea"/>
                <a:cs typeface="Century" panose="02040604050505020304" pitchFamily="18" charset="0"/>
              </a:rPr>
              <a:t>・</a:t>
            </a:r>
            <a:r>
              <a:rPr lang="en-US" altLang="ja-JP" sz="1200" dirty="0">
                <a:latin typeface="+mj-ea"/>
                <a:cs typeface="Century" panose="02040604050505020304" pitchFamily="18" charset="0"/>
              </a:rPr>
              <a:t> Japan Information Technology Services Industry Association (JISA) </a:t>
            </a:r>
            <a:r>
              <a:rPr lang="en-US" altLang="ja-JP" sz="1200" dirty="0" smtClean="0">
                <a:effectLst/>
                <a:latin typeface="+mj-ea"/>
                <a:ea typeface="+mj-ea"/>
                <a:cs typeface="Century" panose="02040604050505020304" pitchFamily="18" charset="0"/>
              </a:rPr>
              <a:t>analyze software </a:t>
            </a:r>
            <a:r>
              <a:rPr lang="en-US" altLang="ja-JP" sz="1200" dirty="0" smtClean="0">
                <a:latin typeface="+mj-ea"/>
                <a:ea typeface="+mj-ea"/>
                <a:cs typeface="Century" panose="02040604050505020304" pitchFamily="18" charset="0"/>
              </a:rPr>
              <a:t>that we </a:t>
            </a:r>
            <a:r>
              <a:rPr lang="en-US" altLang="ja-JP" sz="1200" dirty="0" smtClean="0">
                <a:effectLst/>
                <a:latin typeface="+mj-ea"/>
                <a:ea typeface="+mj-ea"/>
                <a:cs typeface="Century" panose="02040604050505020304" pitchFamily="18" charset="0"/>
              </a:rPr>
              <a:t>handle </a:t>
            </a:r>
            <a:r>
              <a:rPr lang="en-US" altLang="ja-JP" sz="1200" dirty="0" smtClean="0">
                <a:latin typeface="+mj-ea"/>
                <a:ea typeface="+mj-ea"/>
                <a:cs typeface="Century" panose="02040604050505020304" pitchFamily="18" charset="0"/>
              </a:rPr>
              <a:t>from SMEs business management enhancement tax type A</a:t>
            </a:r>
            <a:r>
              <a:rPr lang="en-US" altLang="ja-JP" sz="1200" dirty="0" smtClean="0">
                <a:effectLst/>
                <a:latin typeface="+mj-ea"/>
                <a:ea typeface="+mj-ea"/>
                <a:cs typeface="Century" panose="02040604050505020304" pitchFamily="18" charset="0"/>
              </a:rPr>
              <a:t>. Project focuses </a:t>
            </a:r>
            <a:r>
              <a:rPr lang="en-US" altLang="ja-JP" sz="1200" dirty="0">
                <a:latin typeface="+mj-ea"/>
                <a:ea typeface="+mj-ea"/>
                <a:cs typeface="Century" panose="02040604050505020304" pitchFamily="18" charset="0"/>
              </a:rPr>
              <a:t>on </a:t>
            </a:r>
            <a:r>
              <a:rPr lang="en-US" altLang="ja-JP" sz="1200" dirty="0" smtClean="0">
                <a:latin typeface="+mj-ea"/>
                <a:ea typeface="+mj-ea"/>
                <a:cs typeface="Century" panose="02040604050505020304" pitchFamily="18" charset="0"/>
              </a:rPr>
              <a:t>a feasibility </a:t>
            </a:r>
            <a:r>
              <a:rPr lang="en-US" altLang="ja-JP" sz="1200" dirty="0">
                <a:latin typeface="+mj-ea"/>
                <a:ea typeface="+mj-ea"/>
                <a:cs typeface="Century" panose="02040604050505020304" pitchFamily="18" charset="0"/>
              </a:rPr>
              <a:t>study </a:t>
            </a:r>
            <a:r>
              <a:rPr lang="en-US" altLang="ja-JP" sz="1200" dirty="0" smtClean="0">
                <a:latin typeface="+mj-ea"/>
                <a:ea typeface="+mj-ea"/>
                <a:cs typeface="Century" panose="02040604050505020304" pitchFamily="18" charset="0"/>
              </a:rPr>
              <a:t>for the sample analysis, not </a:t>
            </a:r>
            <a:r>
              <a:rPr lang="en-US" altLang="ja-JP" sz="1200" dirty="0">
                <a:latin typeface="+mj-ea"/>
                <a:ea typeface="+mj-ea"/>
                <a:cs typeface="Century" panose="02040604050505020304" pitchFamily="18" charset="0"/>
              </a:rPr>
              <a:t>for </a:t>
            </a:r>
            <a:r>
              <a:rPr lang="en-US" altLang="ja-JP" sz="1200" dirty="0" smtClean="0">
                <a:latin typeface="+mj-ea"/>
                <a:ea typeface="+mj-ea"/>
                <a:cs typeface="Century" panose="02040604050505020304" pitchFamily="18" charset="0"/>
              </a:rPr>
              <a:t>DX </a:t>
            </a:r>
            <a:r>
              <a:rPr lang="en-US" altLang="ja-JP" sz="1200" dirty="0">
                <a:latin typeface="+mj-ea"/>
                <a:ea typeface="+mj-ea"/>
                <a:cs typeface="Century" panose="02040604050505020304" pitchFamily="18" charset="0"/>
              </a:rPr>
              <a:t>of Industry Association Certificate </a:t>
            </a:r>
            <a:r>
              <a:rPr lang="en-US" altLang="ja-JP" sz="1200" dirty="0" smtClean="0">
                <a:latin typeface="+mj-ea"/>
                <a:ea typeface="+mj-ea"/>
                <a:cs typeface="Century" panose="02040604050505020304" pitchFamily="18" charset="0"/>
              </a:rPr>
              <a:t>in general. </a:t>
            </a:r>
          </a:p>
          <a:p>
            <a:pPr algn="just"/>
            <a:r>
              <a:rPr lang="en-US" altLang="ja-JP" sz="1200" dirty="0" smtClean="0">
                <a:effectLst/>
                <a:latin typeface="+mj-ea"/>
                <a:ea typeface="+mj-ea"/>
                <a:cs typeface="Century" panose="02040604050505020304" pitchFamily="18" charset="0"/>
              </a:rPr>
              <a:t>There are 2 types of software JISA handles: </a:t>
            </a:r>
            <a:r>
              <a:rPr lang="ja-JP" altLang="en-US" sz="1200" dirty="0" smtClean="0">
                <a:effectLst/>
                <a:latin typeface="+mj-ea"/>
                <a:ea typeface="+mj-ea"/>
                <a:cs typeface="Century" panose="02040604050505020304" pitchFamily="18" charset="0"/>
              </a:rPr>
              <a:t>①</a:t>
            </a:r>
            <a:r>
              <a:rPr lang="en-US" altLang="ja-JP" sz="1200" dirty="0">
                <a:latin typeface="+mj-ea"/>
                <a:ea typeface="+mj-ea"/>
                <a:cs typeface="Century" panose="02040604050505020304" pitchFamily="18" charset="0"/>
              </a:rPr>
              <a:t>Issuance of certificate with </a:t>
            </a:r>
            <a:r>
              <a:rPr lang="en-US" altLang="ja-JP" sz="1200" dirty="0" smtClean="0">
                <a:latin typeface="+mj-ea"/>
                <a:ea typeface="+mj-ea"/>
                <a:cs typeface="Century" panose="02040604050505020304" pitchFamily="18" charset="0"/>
              </a:rPr>
              <a:t>pre-registration for package software etc. (</a:t>
            </a:r>
            <a:r>
              <a:rPr lang="en-US" altLang="ja-JP" sz="1200" dirty="0" smtClean="0">
                <a:effectLst/>
                <a:latin typeface="+mj-ea"/>
                <a:ea typeface="+mj-ea"/>
                <a:cs typeface="Century" panose="02040604050505020304" pitchFamily="18" charset="0"/>
              </a:rPr>
              <a:t>requires p</a:t>
            </a:r>
            <a:r>
              <a:rPr lang="en-US" altLang="ja-JP" sz="1200" dirty="0" smtClean="0">
                <a:latin typeface="+mj-ea"/>
                <a:ea typeface="+mj-ea"/>
                <a:cs typeface="Century" panose="02040604050505020304" pitchFamily="18" charset="0"/>
              </a:rPr>
              <a:t>re-confirmation </a:t>
            </a:r>
            <a:r>
              <a:rPr lang="en-US" altLang="ja-JP" sz="1200" dirty="0">
                <a:latin typeface="+mj-ea"/>
                <a:ea typeface="+mj-ea"/>
                <a:cs typeface="Century" panose="02040604050505020304" pitchFamily="18" charset="0"/>
              </a:rPr>
              <a:t>registration application for functional </a:t>
            </a:r>
            <a:r>
              <a:rPr lang="en-US" altLang="ja-JP" sz="1200" dirty="0" smtClean="0">
                <a:latin typeface="+mj-ea"/>
                <a:ea typeface="+mj-ea"/>
                <a:cs typeface="Century" panose="02040604050505020304" pitchFamily="18" charset="0"/>
              </a:rPr>
              <a:t>requirements in advance</a:t>
            </a:r>
            <a:r>
              <a:rPr lang="ja-JP" altLang="en-US" sz="1200" dirty="0" smtClean="0">
                <a:effectLst/>
                <a:latin typeface="+mj-ea"/>
                <a:ea typeface="+mj-ea"/>
                <a:cs typeface="Century" panose="02040604050505020304" pitchFamily="18" charset="0"/>
              </a:rPr>
              <a:t>）②</a:t>
            </a:r>
            <a:r>
              <a:rPr lang="en-US" altLang="ja-JP" sz="1200" dirty="0" smtClean="0">
                <a:latin typeface="+mj-ea"/>
                <a:ea typeface="+mj-ea"/>
                <a:cs typeface="Century" panose="02040604050505020304" pitchFamily="18" charset="0"/>
              </a:rPr>
              <a:t>Issuance of certificate without </a:t>
            </a:r>
            <a:r>
              <a:rPr lang="en-US" altLang="ja-JP" sz="1200" dirty="0">
                <a:latin typeface="+mj-ea"/>
                <a:cs typeface="Century" panose="02040604050505020304" pitchFamily="18" charset="0"/>
              </a:rPr>
              <a:t>pre-registration for </a:t>
            </a:r>
            <a:r>
              <a:rPr lang="en-US" altLang="ja-JP" sz="1200" dirty="0" smtClean="0">
                <a:latin typeface="+mj-ea"/>
                <a:cs typeface="Century" panose="02040604050505020304" pitchFamily="18" charset="0"/>
              </a:rPr>
              <a:t>individually </a:t>
            </a:r>
            <a:r>
              <a:rPr lang="en-US" altLang="ja-JP" sz="1200" dirty="0">
                <a:latin typeface="+mj-ea"/>
                <a:cs typeface="Century" panose="02040604050505020304" pitchFamily="18" charset="0"/>
              </a:rPr>
              <a:t>developed </a:t>
            </a:r>
            <a:r>
              <a:rPr lang="en-US" altLang="ja-JP" sz="1200" dirty="0" smtClean="0">
                <a:latin typeface="+mj-ea"/>
                <a:cs typeface="Century" panose="02040604050505020304" pitchFamily="18" charset="0"/>
              </a:rPr>
              <a:t>software (confirm requirement for each application)</a:t>
            </a:r>
            <a:r>
              <a:rPr lang="en-US" altLang="ja-JP" sz="1200" dirty="0" smtClean="0">
                <a:effectLst/>
                <a:latin typeface="+mj-ea"/>
                <a:ea typeface="+mj-ea"/>
                <a:cs typeface="Century" panose="02040604050505020304" pitchFamily="18" charset="0"/>
              </a:rPr>
              <a:t>. Our target is </a:t>
            </a:r>
            <a:r>
              <a:rPr lang="ja-JP" altLang="en-US" sz="1200" dirty="0" smtClean="0">
                <a:effectLst/>
                <a:latin typeface="+mj-ea"/>
                <a:ea typeface="+mj-ea"/>
                <a:cs typeface="Century" panose="02040604050505020304" pitchFamily="18" charset="0"/>
              </a:rPr>
              <a:t>①</a:t>
            </a:r>
            <a:r>
              <a:rPr lang="en-US" altLang="ja-JP" sz="1200" dirty="0" smtClean="0">
                <a:effectLst/>
                <a:latin typeface="+mj-ea"/>
                <a:ea typeface="+mj-ea"/>
                <a:cs typeface="Century" panose="02040604050505020304" pitchFamily="18" charset="0"/>
              </a:rPr>
              <a:t>.</a:t>
            </a:r>
            <a:endParaRPr lang="ja-JP" altLang="ja-JP" sz="1200" dirty="0">
              <a:effectLst/>
              <a:latin typeface="+mj-ea"/>
              <a:ea typeface="+mj-ea"/>
              <a:cs typeface="Century" panose="02040604050505020304" pitchFamily="18" charset="0"/>
            </a:endParaRPr>
          </a:p>
        </p:txBody>
      </p:sp>
      <p:sp>
        <p:nvSpPr>
          <p:cNvPr id="43" name="正方形/長方形 42">
            <a:extLst>
              <a:ext uri="{FF2B5EF4-FFF2-40B4-BE49-F238E27FC236}">
                <a16:creationId xmlns:a16="http://schemas.microsoft.com/office/drawing/2014/main" id="{ED8B921A-744D-6C5A-952C-D9EE8F846B0B}"/>
              </a:ext>
            </a:extLst>
          </p:cNvPr>
          <p:cNvSpPr/>
          <p:nvPr/>
        </p:nvSpPr>
        <p:spPr>
          <a:xfrm>
            <a:off x="2862832" y="3450571"/>
            <a:ext cx="1909299" cy="343306"/>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4" name="正方形/長方形 43">
            <a:extLst>
              <a:ext uri="{FF2B5EF4-FFF2-40B4-BE49-F238E27FC236}">
                <a16:creationId xmlns:a16="http://schemas.microsoft.com/office/drawing/2014/main" id="{AE58CB4F-B862-A307-FAD5-4A7E643F8E0C}"/>
              </a:ext>
            </a:extLst>
          </p:cNvPr>
          <p:cNvSpPr/>
          <p:nvPr/>
        </p:nvSpPr>
        <p:spPr>
          <a:xfrm>
            <a:off x="5786421" y="3428620"/>
            <a:ext cx="660017" cy="267171"/>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cxnSp>
        <p:nvCxnSpPr>
          <p:cNvPr id="46" name="直線コネクタ 45">
            <a:extLst>
              <a:ext uri="{FF2B5EF4-FFF2-40B4-BE49-F238E27FC236}">
                <a16:creationId xmlns:a16="http://schemas.microsoft.com/office/drawing/2014/main" id="{A0D57767-D6F4-1936-8FC6-FE861DCA4E13}"/>
              </a:ext>
            </a:extLst>
          </p:cNvPr>
          <p:cNvCxnSpPr>
            <a:stCxn id="43" idx="3"/>
            <a:endCxn id="44" idx="1"/>
          </p:cNvCxnSpPr>
          <p:nvPr/>
        </p:nvCxnSpPr>
        <p:spPr>
          <a:xfrm flipV="1">
            <a:off x="4772131" y="3562206"/>
            <a:ext cx="1014290" cy="60018"/>
          </a:xfrm>
          <a:prstGeom prst="line">
            <a:avLst/>
          </a:prstGeom>
          <a:ln w="6350">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47" name="テキスト ボックス 46">
            <a:extLst>
              <a:ext uri="{FF2B5EF4-FFF2-40B4-BE49-F238E27FC236}">
                <a16:creationId xmlns:a16="http://schemas.microsoft.com/office/drawing/2014/main" id="{F8640169-8412-B455-D695-27217656FCC7}"/>
              </a:ext>
            </a:extLst>
          </p:cNvPr>
          <p:cNvSpPr txBox="1"/>
          <p:nvPr/>
        </p:nvSpPr>
        <p:spPr>
          <a:xfrm>
            <a:off x="3010345" y="6115610"/>
            <a:ext cx="6443218" cy="276999"/>
          </a:xfrm>
          <a:prstGeom prst="rect">
            <a:avLst/>
          </a:prstGeom>
          <a:noFill/>
        </p:spPr>
        <p:txBody>
          <a:bodyPr wrap="square" rtlCol="0">
            <a:spAutoFit/>
          </a:bodyPr>
          <a:lstStyle/>
          <a:p>
            <a:pPr algn="ctr"/>
            <a:r>
              <a:rPr lang="en-US" altLang="ja-JP" sz="1200" dirty="0" smtClean="0">
                <a:solidFill>
                  <a:prstClr val="black"/>
                </a:solidFill>
                <a:latin typeface="メイリオ" panose="020B0604030504040204" pitchFamily="50" charset="-128"/>
                <a:ea typeface="メイリオ" panose="020B0604030504040204" pitchFamily="50" charset="-128"/>
              </a:rPr>
              <a:t>Feasibility study on DX </a:t>
            </a:r>
            <a:r>
              <a:rPr lang="en-US" altLang="ja-JP" sz="1200" dirty="0">
                <a:solidFill>
                  <a:prstClr val="black"/>
                </a:solidFill>
                <a:latin typeface="メイリオ" panose="020B0604030504040204" pitchFamily="50" charset="-128"/>
                <a:ea typeface="メイリオ" panose="020B0604030504040204" pitchFamily="50" charset="-128"/>
              </a:rPr>
              <a:t>of Industry Association </a:t>
            </a:r>
            <a:r>
              <a:rPr lang="en-US" altLang="ja-JP" sz="1200" dirty="0" smtClean="0">
                <a:solidFill>
                  <a:prstClr val="black"/>
                </a:solidFill>
                <a:latin typeface="メイリオ" panose="020B0604030504040204" pitchFamily="50" charset="-128"/>
                <a:ea typeface="メイリオ" panose="020B0604030504040204" pitchFamily="50" charset="-128"/>
              </a:rPr>
              <a:t>Certificate for sample analysis</a:t>
            </a:r>
            <a:endParaRPr lang="ja-JP" altLang="en-US" sz="1200" dirty="0">
              <a:solidFill>
                <a:prstClr val="black"/>
              </a:solidFill>
              <a:latin typeface="メイリオ" panose="020B0604030504040204" pitchFamily="50" charset="-128"/>
              <a:ea typeface="メイリオ" panose="020B0604030504040204" pitchFamily="50" charset="-128"/>
            </a:endParaRPr>
          </a:p>
        </p:txBody>
      </p:sp>
      <p:sp>
        <p:nvSpPr>
          <p:cNvPr id="45" name="テキスト プレースホルダー 2"/>
          <p:cNvSpPr>
            <a:spLocks noGrp="1"/>
          </p:cNvSpPr>
          <p:nvPr>
            <p:ph type="body" sz="quarter" idx="12"/>
          </p:nvPr>
        </p:nvSpPr>
        <p:spPr>
          <a:xfrm>
            <a:off x="331788" y="6032"/>
            <a:ext cx="9242425" cy="397782"/>
          </a:xfrm>
        </p:spPr>
        <p:txBody>
          <a:bodyPr lIns="0" tIns="45720" rIns="0" bIns="45720" anchor="t"/>
          <a:lstStyle/>
          <a:p>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Corporate </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tax system and industrial association </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certificate (Japan </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Information Technology Services Industry </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Association)</a:t>
            </a:r>
            <a:r>
              <a:rPr kumimoji="1" lang="ja-JP" altLang="en-US" sz="16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2</a:t>
            </a:r>
            <a:r>
              <a:rPr kumimoji="1"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/4</a:t>
            </a:r>
            <a:r>
              <a:rPr kumimoji="1" lang="ja-JP" altLang="en-US" sz="1600"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600"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156495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D2F6A9C7-0D88-43EB-B705-FA6E74AD760C}"/>
              </a:ext>
            </a:extLst>
          </p:cNvPr>
          <p:cNvSpPr/>
          <p:nvPr/>
        </p:nvSpPr>
        <p:spPr>
          <a:xfrm>
            <a:off x="331489" y="772084"/>
            <a:ext cx="9243021" cy="311888"/>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600" b="1" dirty="0" smtClean="0">
                <a:solidFill>
                  <a:schemeClr val="bg1"/>
                </a:solidFill>
              </a:rPr>
              <a:t>Results of Business models</a:t>
            </a:r>
            <a:endParaRPr kumimoji="1" lang="ja-JP" altLang="en-US" sz="1600" b="1" dirty="0">
              <a:solidFill>
                <a:schemeClr val="bg1"/>
              </a:solidFill>
            </a:endParaRPr>
          </a:p>
        </p:txBody>
      </p:sp>
      <p:sp>
        <p:nvSpPr>
          <p:cNvPr id="21" name="テキスト ボックス 20">
            <a:extLst>
              <a:ext uri="{FF2B5EF4-FFF2-40B4-BE49-F238E27FC236}">
                <a16:creationId xmlns:a16="http://schemas.microsoft.com/office/drawing/2014/main" id="{C9C2F065-338A-4985-81A7-3A08FF5ECCB3}"/>
              </a:ext>
            </a:extLst>
          </p:cNvPr>
          <p:cNvSpPr txBox="1"/>
          <p:nvPr/>
        </p:nvSpPr>
        <p:spPr>
          <a:xfrm>
            <a:off x="521223" y="1266072"/>
            <a:ext cx="9053287" cy="5447645"/>
          </a:xfrm>
          <a:prstGeom prst="rect">
            <a:avLst/>
          </a:prstGeom>
          <a:noFill/>
        </p:spPr>
        <p:txBody>
          <a:bodyPr wrap="square">
            <a:spAutoFit/>
          </a:bodyPr>
          <a:lstStyle/>
          <a:p>
            <a:pPr algn="just"/>
            <a:r>
              <a:rPr lang="ja-JP" altLang="ja-JP" sz="1400" dirty="0" smtClean="0">
                <a:effectLst/>
                <a:latin typeface="+mj-ea"/>
                <a:ea typeface="+mj-ea"/>
                <a:cs typeface="Century" panose="02040604050505020304" pitchFamily="18" charset="0"/>
              </a:rPr>
              <a:t>・</a:t>
            </a:r>
            <a:r>
              <a:rPr lang="en-US" altLang="ja-JP" sz="1200" dirty="0" smtClean="0">
                <a:effectLst/>
                <a:latin typeface="+mj-ea"/>
                <a:ea typeface="+mj-ea"/>
                <a:cs typeface="Century" panose="02040604050505020304" pitchFamily="18" charset="0"/>
              </a:rPr>
              <a:t>As mentioned before</a:t>
            </a:r>
            <a:r>
              <a:rPr lang="en-US" altLang="ja-JP" sz="1200" dirty="0">
                <a:latin typeface="+mj-ea"/>
                <a:ea typeface="+mj-ea"/>
                <a:cs typeface="Century" panose="02040604050505020304" pitchFamily="18" charset="0"/>
              </a:rPr>
              <a:t>, </a:t>
            </a:r>
            <a:r>
              <a:rPr lang="en-US" altLang="ja-JP" sz="1200" dirty="0" smtClean="0">
                <a:latin typeface="+mj-ea"/>
                <a:ea typeface="+mj-ea"/>
                <a:cs typeface="Century" panose="02040604050505020304" pitchFamily="18" charset="0"/>
              </a:rPr>
              <a:t>this project </a:t>
            </a:r>
            <a:r>
              <a:rPr lang="en-US" altLang="ja-JP" sz="1200" dirty="0">
                <a:latin typeface="+mj-ea"/>
                <a:ea typeface="+mj-ea"/>
                <a:cs typeface="Century" panose="02040604050505020304" pitchFamily="18" charset="0"/>
              </a:rPr>
              <a:t>focuses on a feasibility study for the sample analysis, not for </a:t>
            </a:r>
            <a:r>
              <a:rPr lang="en-US" altLang="ja-JP" sz="1200" dirty="0" smtClean="0">
                <a:latin typeface="+mj-ea"/>
                <a:ea typeface="+mj-ea"/>
                <a:cs typeface="Century" panose="02040604050505020304" pitchFamily="18" charset="0"/>
              </a:rPr>
              <a:t>Industry </a:t>
            </a:r>
            <a:r>
              <a:rPr lang="en-US" altLang="ja-JP" sz="1200" dirty="0">
                <a:latin typeface="+mj-ea"/>
                <a:ea typeface="+mj-ea"/>
                <a:cs typeface="Century" panose="02040604050505020304" pitchFamily="18" charset="0"/>
              </a:rPr>
              <a:t>Association Certificate </a:t>
            </a:r>
            <a:r>
              <a:rPr lang="en-US" altLang="ja-JP" sz="1200" dirty="0" smtClean="0">
                <a:latin typeface="+mj-ea"/>
                <a:ea typeface="+mj-ea"/>
                <a:cs typeface="Century" panose="02040604050505020304" pitchFamily="18" charset="0"/>
              </a:rPr>
              <a:t>in general. The results is limited on software we analyze as a target. </a:t>
            </a:r>
          </a:p>
          <a:p>
            <a:pPr algn="just"/>
            <a:r>
              <a:rPr lang="ja-JP" altLang="en-US" sz="1200" dirty="0" smtClean="0">
                <a:effectLst/>
                <a:latin typeface="+mj-ea"/>
                <a:ea typeface="+mj-ea"/>
                <a:cs typeface="Century" panose="02040604050505020304" pitchFamily="18" charset="0"/>
              </a:rPr>
              <a:t>・ </a:t>
            </a:r>
            <a:r>
              <a:rPr lang="en-US" altLang="ja-JP" sz="1200" dirty="0" smtClean="0">
                <a:effectLst/>
                <a:latin typeface="+mj-ea"/>
                <a:ea typeface="+mj-ea"/>
                <a:cs typeface="Century" panose="02040604050505020304" pitchFamily="18" charset="0"/>
              </a:rPr>
              <a:t>We studied </a:t>
            </a:r>
            <a:r>
              <a:rPr lang="en-US" altLang="ja-JP" sz="1200" dirty="0" smtClean="0">
                <a:latin typeface="+mj-ea"/>
                <a:ea typeface="+mj-ea"/>
                <a:cs typeface="Century" panose="02040604050505020304" pitchFamily="18" charset="0"/>
              </a:rPr>
              <a:t>the operation</a:t>
            </a:r>
            <a:r>
              <a:rPr lang="en-US" altLang="ja-JP" sz="1200" dirty="0" smtClean="0">
                <a:effectLst/>
                <a:latin typeface="+mj-ea"/>
                <a:ea typeface="+mj-ea"/>
                <a:cs typeface="Century" panose="02040604050505020304" pitchFamily="18" charset="0"/>
              </a:rPr>
              <a:t>/data flow to solve the current issue. Utilization of VC enables</a:t>
            </a:r>
            <a:r>
              <a:rPr lang="en-US" altLang="ja-JP" sz="1200" dirty="0" smtClean="0">
                <a:latin typeface="+mj-ea"/>
                <a:ea typeface="+mj-ea"/>
                <a:cs typeface="Century" panose="02040604050505020304" pitchFamily="18" charset="0"/>
              </a:rPr>
              <a:t> effective mechanism that ensure the trust of contents in the application.</a:t>
            </a:r>
            <a:r>
              <a:rPr lang="en-US" altLang="ja-JP" sz="1200" dirty="0" smtClean="0">
                <a:effectLst/>
                <a:latin typeface="+mj-ea"/>
                <a:ea typeface="+mj-ea"/>
                <a:cs typeface="Century" panose="02040604050505020304" pitchFamily="18" charset="0"/>
              </a:rPr>
              <a:t> </a:t>
            </a:r>
            <a:endParaRPr lang="en-US" altLang="ja-JP" sz="1200" dirty="0">
              <a:effectLst/>
              <a:latin typeface="+mj-ea"/>
              <a:ea typeface="+mj-ea"/>
              <a:cs typeface="Century" panose="02040604050505020304" pitchFamily="18" charset="0"/>
            </a:endParaRPr>
          </a:p>
          <a:p>
            <a:pPr algn="just"/>
            <a:r>
              <a:rPr lang="ja-JP" altLang="ja-JP" sz="1400" dirty="0" smtClean="0">
                <a:effectLst/>
                <a:latin typeface="+mj-ea"/>
                <a:ea typeface="+mj-ea"/>
                <a:cs typeface="Century" panose="02040604050505020304" pitchFamily="18" charset="0"/>
              </a:rPr>
              <a:t>＜</a:t>
            </a:r>
            <a:r>
              <a:rPr lang="en-US" altLang="ja-JP" sz="1400" dirty="0">
                <a:effectLst/>
                <a:latin typeface="+mj-ea"/>
                <a:ea typeface="+mj-ea"/>
                <a:cs typeface="Century" panose="02040604050505020304" pitchFamily="18" charset="0"/>
              </a:rPr>
              <a:t>AS IS</a:t>
            </a:r>
            <a:r>
              <a:rPr lang="ja-JP" altLang="ja-JP" sz="1400" dirty="0">
                <a:effectLst/>
                <a:latin typeface="+mj-ea"/>
                <a:ea typeface="+mj-ea"/>
                <a:cs typeface="Century" panose="02040604050505020304" pitchFamily="18" charset="0"/>
              </a:rPr>
              <a:t>＞</a:t>
            </a:r>
            <a:endParaRPr lang="en-US" altLang="ja-JP" sz="1400" dirty="0">
              <a:effectLst/>
              <a:latin typeface="+mj-ea"/>
              <a:ea typeface="+mj-ea"/>
              <a:cs typeface="Century" panose="02040604050505020304" pitchFamily="18" charset="0"/>
            </a:endParaRPr>
          </a:p>
          <a:p>
            <a:pPr algn="just"/>
            <a:endParaRPr lang="ja-JP" altLang="ja-JP" sz="1400" dirty="0">
              <a:effectLst/>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endParaRPr lang="en-US" altLang="ja-JP" sz="1400" dirty="0">
              <a:latin typeface="+mj-ea"/>
              <a:ea typeface="+mj-ea"/>
              <a:cs typeface="Century" panose="02040604050505020304" pitchFamily="18" charset="0"/>
            </a:endParaRPr>
          </a:p>
          <a:p>
            <a:pPr algn="just"/>
            <a:endParaRPr lang="en-US" altLang="ja-JP" sz="1200" dirty="0">
              <a:effectLst/>
              <a:latin typeface="+mj-ea"/>
              <a:ea typeface="+mj-ea"/>
              <a:cs typeface="Century" panose="02040604050505020304" pitchFamily="18" charset="0"/>
            </a:endParaRPr>
          </a:p>
          <a:p>
            <a:pPr algn="just"/>
            <a:endParaRPr lang="en-US" altLang="ja-JP" sz="1200" dirty="0" smtClean="0">
              <a:effectLst/>
              <a:latin typeface="+mj-ea"/>
              <a:ea typeface="+mj-ea"/>
              <a:cs typeface="Century" panose="02040604050505020304" pitchFamily="18" charset="0"/>
            </a:endParaRPr>
          </a:p>
          <a:p>
            <a:pPr algn="just"/>
            <a:r>
              <a:rPr lang="en-US" altLang="ja-JP" sz="1200" dirty="0">
                <a:effectLst/>
                <a:latin typeface="+mj-ea"/>
                <a:ea typeface="+mj-ea"/>
                <a:cs typeface="Century" panose="02040604050505020304" pitchFamily="18" charset="0"/>
              </a:rPr>
              <a:t> </a:t>
            </a:r>
            <a:endParaRPr lang="ja-JP" altLang="ja-JP" sz="1200" dirty="0">
              <a:effectLst/>
              <a:latin typeface="+mj-ea"/>
              <a:ea typeface="+mj-ea"/>
              <a:cs typeface="Century" panose="02040604050505020304" pitchFamily="18" charset="0"/>
            </a:endParaRPr>
          </a:p>
          <a:p>
            <a:pPr indent="133350" algn="just"/>
            <a:r>
              <a:rPr lang="ja-JP" altLang="ja-JP" sz="1200" dirty="0">
                <a:latin typeface="+mj-ea"/>
                <a:cs typeface="Century" panose="02040604050505020304" pitchFamily="18" charset="0"/>
              </a:rPr>
              <a:t>・ </a:t>
            </a:r>
            <a:r>
              <a:rPr lang="en-US" altLang="ja-JP" sz="1200" dirty="0" smtClean="0">
                <a:effectLst/>
                <a:latin typeface="+mj-ea"/>
                <a:ea typeface="+mj-ea"/>
                <a:cs typeface="Century" panose="02040604050505020304" pitchFamily="18" charset="0"/>
              </a:rPr>
              <a:t>Industry Association canno</a:t>
            </a:r>
            <a:r>
              <a:rPr lang="en-US" altLang="ja-JP" sz="1200" dirty="0" smtClean="0">
                <a:latin typeface="+mj-ea"/>
                <a:ea typeface="+mj-ea"/>
                <a:cs typeface="Century" panose="02040604050505020304" pitchFamily="18" charset="0"/>
              </a:rPr>
              <a:t>t know which SMEs are the users as their equipment manufacturers etc. mediate the application and deliver the issued certification to the SMEs</a:t>
            </a:r>
            <a:r>
              <a:rPr lang="en-US" altLang="ja-JP" sz="1200" dirty="0">
                <a:latin typeface="+mj-ea"/>
                <a:ea typeface="+mj-ea"/>
                <a:cs typeface="Century" panose="02040604050505020304" pitchFamily="18" charset="0"/>
              </a:rPr>
              <a:t>. </a:t>
            </a:r>
            <a:r>
              <a:rPr lang="en-US" altLang="ja-JP" sz="1200" dirty="0" smtClean="0">
                <a:latin typeface="+mj-ea"/>
                <a:ea typeface="+mj-ea"/>
                <a:cs typeface="Century" panose="02040604050505020304" pitchFamily="18" charset="0"/>
              </a:rPr>
              <a:t>As a result, securing certain range of trust from </a:t>
            </a:r>
            <a:r>
              <a:rPr lang="en-US" altLang="ja-JP" sz="1200" dirty="0">
                <a:latin typeface="+mj-ea"/>
                <a:ea typeface="+mj-ea"/>
                <a:cs typeface="Century" panose="02040604050505020304" pitchFamily="18" charset="0"/>
              </a:rPr>
              <a:t>a business perspective is supported by "trust" and "business operations and roles" for equipment manufacturers, etc</a:t>
            </a:r>
            <a:r>
              <a:rPr lang="en-US" altLang="ja-JP" sz="1200" dirty="0" smtClean="0">
                <a:latin typeface="+mj-ea"/>
                <a:ea typeface="+mj-ea"/>
                <a:cs typeface="Century" panose="02040604050505020304" pitchFamily="18" charset="0"/>
              </a:rPr>
              <a:t>.</a:t>
            </a:r>
            <a:endParaRPr lang="ja-JP" altLang="ja-JP" sz="1200" dirty="0">
              <a:effectLst/>
              <a:latin typeface="+mj-ea"/>
              <a:ea typeface="+mj-ea"/>
              <a:cs typeface="Century" panose="02040604050505020304" pitchFamily="18" charset="0"/>
            </a:endParaRPr>
          </a:p>
          <a:p>
            <a:pPr indent="133350" algn="just"/>
            <a:r>
              <a:rPr lang="en-US" altLang="ja-JP" sz="1200" dirty="0" smtClean="0">
                <a:effectLst/>
                <a:latin typeface="+mj-ea"/>
                <a:ea typeface="+mj-ea"/>
                <a:cs typeface="Century" panose="02040604050505020304" pitchFamily="18" charset="0"/>
              </a:rPr>
              <a:t>There is a potential issue when </a:t>
            </a:r>
            <a:r>
              <a:rPr lang="en-US" altLang="ja-JP" sz="1200" dirty="0" smtClean="0">
                <a:latin typeface="+mj-ea"/>
                <a:ea typeface="+mj-ea"/>
                <a:cs typeface="Century" panose="02040604050505020304" pitchFamily="18" charset="0"/>
              </a:rPr>
              <a:t>investigation </a:t>
            </a:r>
            <a:r>
              <a:rPr lang="en-US" altLang="ja-JP" sz="1200" dirty="0" smtClean="0">
                <a:effectLst/>
                <a:latin typeface="+mj-ea"/>
                <a:ea typeface="+mj-ea"/>
                <a:cs typeface="Century" panose="02040604050505020304" pitchFamily="18" charset="0"/>
              </a:rPr>
              <a:t>such as </a:t>
            </a:r>
            <a:r>
              <a:rPr lang="en-US" altLang="ja-JP" sz="1200" dirty="0">
                <a:latin typeface="+mj-ea"/>
                <a:ea typeface="+mj-ea"/>
                <a:cs typeface="Century" panose="02040604050505020304" pitchFamily="18" charset="0"/>
              </a:rPr>
              <a:t>the </a:t>
            </a:r>
            <a:r>
              <a:rPr lang="en-US" altLang="ja-JP" sz="1200" dirty="0" smtClean="0">
                <a:latin typeface="+mj-ea"/>
                <a:ea typeface="+mj-ea"/>
                <a:cs typeface="Century" panose="02040604050505020304" pitchFamily="18" charset="0"/>
              </a:rPr>
              <a:t>cancellation of certificate </a:t>
            </a:r>
            <a:r>
              <a:rPr lang="en-US" altLang="ja-JP" sz="1200" dirty="0">
                <a:latin typeface="+mj-ea"/>
                <a:ea typeface="+mj-ea"/>
                <a:cs typeface="Century" panose="02040604050505020304" pitchFamily="18" charset="0"/>
              </a:rPr>
              <a:t>and impact </a:t>
            </a:r>
            <a:r>
              <a:rPr lang="en-US" altLang="ja-JP" sz="1200" dirty="0" smtClean="0">
                <a:latin typeface="+mj-ea"/>
                <a:ea typeface="+mj-ea"/>
                <a:cs typeface="Century" panose="02040604050505020304" pitchFamily="18" charset="0"/>
              </a:rPr>
              <a:t>investigation are required, due to highly relying on operation of such manufacturers.</a:t>
            </a:r>
          </a:p>
          <a:p>
            <a:pPr indent="133350" algn="just"/>
            <a:endParaRPr lang="en-US" altLang="ja-JP" sz="1400" dirty="0" smtClean="0">
              <a:effectLst/>
              <a:latin typeface="+mj-ea"/>
              <a:ea typeface="+mj-ea"/>
              <a:cs typeface="Century" panose="02040604050505020304" pitchFamily="18" charset="0"/>
            </a:endParaRPr>
          </a:p>
          <a:p>
            <a:pPr indent="133350" algn="just"/>
            <a:r>
              <a:rPr lang="ja-JP" altLang="ja-JP" sz="1400" dirty="0" smtClean="0">
                <a:effectLst/>
                <a:latin typeface="+mj-ea"/>
                <a:ea typeface="+mj-ea"/>
                <a:cs typeface="Century" panose="02040604050505020304" pitchFamily="18" charset="0"/>
              </a:rPr>
              <a:t>＜</a:t>
            </a:r>
            <a:r>
              <a:rPr lang="en-US" altLang="ja-JP" sz="1400" dirty="0">
                <a:effectLst/>
                <a:latin typeface="+mj-ea"/>
                <a:ea typeface="+mj-ea"/>
                <a:cs typeface="Century" panose="02040604050505020304" pitchFamily="18" charset="0"/>
              </a:rPr>
              <a:t>TO BE</a:t>
            </a:r>
            <a:r>
              <a:rPr lang="ja-JP" altLang="ja-JP" sz="1400" dirty="0">
                <a:effectLst/>
                <a:latin typeface="+mj-ea"/>
                <a:ea typeface="+mj-ea"/>
                <a:cs typeface="Century" panose="02040604050505020304" pitchFamily="18" charset="0"/>
              </a:rPr>
              <a:t>＞</a:t>
            </a:r>
          </a:p>
          <a:p>
            <a:pPr algn="just"/>
            <a:endParaRPr lang="en-US" altLang="ja-JP" sz="1400" dirty="0">
              <a:effectLst/>
              <a:latin typeface="+mj-ea"/>
              <a:ea typeface="+mj-ea"/>
              <a:cs typeface="Century" panose="02040604050505020304" pitchFamily="18" charset="0"/>
            </a:endParaRPr>
          </a:p>
          <a:p>
            <a:pPr algn="just"/>
            <a:endParaRPr lang="en-US" altLang="ja-JP" sz="1400" dirty="0">
              <a:latin typeface="+mj-ea"/>
              <a:ea typeface="+mj-ea"/>
              <a:cs typeface="Century" panose="02040604050505020304" pitchFamily="18" charset="0"/>
            </a:endParaRPr>
          </a:p>
          <a:p>
            <a:pPr algn="just"/>
            <a:endParaRPr lang="en-US" altLang="ja-JP" sz="1400" dirty="0">
              <a:effectLst/>
              <a:latin typeface="+mj-ea"/>
              <a:ea typeface="+mj-ea"/>
              <a:cs typeface="Century" panose="02040604050505020304" pitchFamily="18" charset="0"/>
            </a:endParaRPr>
          </a:p>
          <a:p>
            <a:pPr algn="just"/>
            <a:r>
              <a:rPr lang="en-US" altLang="ja-JP" sz="1400" dirty="0">
                <a:effectLst/>
                <a:latin typeface="+mj-ea"/>
                <a:ea typeface="+mj-ea"/>
                <a:cs typeface="Century" panose="02040604050505020304" pitchFamily="18" charset="0"/>
              </a:rPr>
              <a:t> </a:t>
            </a:r>
          </a:p>
          <a:p>
            <a:pPr algn="just"/>
            <a:endParaRPr lang="en-US" altLang="ja-JP" sz="1400" dirty="0">
              <a:latin typeface="+mj-ea"/>
              <a:ea typeface="+mj-ea"/>
              <a:cs typeface="Century" panose="02040604050505020304" pitchFamily="18" charset="0"/>
            </a:endParaRPr>
          </a:p>
          <a:p>
            <a:pPr algn="just"/>
            <a:endParaRPr lang="ja-JP" altLang="ja-JP" sz="1400" dirty="0">
              <a:effectLst/>
              <a:latin typeface="+mj-ea"/>
              <a:ea typeface="+mj-ea"/>
              <a:cs typeface="Century" panose="02040604050505020304" pitchFamily="18" charset="0"/>
            </a:endParaRPr>
          </a:p>
          <a:p>
            <a:pPr indent="133350" algn="just"/>
            <a:endParaRPr lang="en-US" altLang="ja-JP" sz="1200" dirty="0" smtClean="0">
              <a:effectLst/>
              <a:latin typeface="+mj-ea"/>
              <a:ea typeface="+mj-ea"/>
              <a:cs typeface="Century" panose="02040604050505020304" pitchFamily="18" charset="0"/>
            </a:endParaRPr>
          </a:p>
          <a:p>
            <a:pPr indent="133350" algn="just"/>
            <a:r>
              <a:rPr lang="en-US" altLang="ja-JP" sz="1200" dirty="0" smtClean="0">
                <a:effectLst/>
                <a:latin typeface="+mj-ea"/>
                <a:ea typeface="+mj-ea"/>
                <a:cs typeface="Century" panose="02040604050505020304" pitchFamily="18" charset="0"/>
              </a:rPr>
              <a:t>Digitalization using VC enables to review the roles of SMEs</a:t>
            </a:r>
            <a:r>
              <a:rPr lang="en-US" altLang="ja-JP" sz="1200" dirty="0">
                <a:latin typeface="+mj-ea"/>
                <a:ea typeface="+mj-ea"/>
                <a:cs typeface="Century" panose="02040604050505020304" pitchFamily="18" charset="0"/>
              </a:rPr>
              <a:t>, </a:t>
            </a:r>
            <a:r>
              <a:rPr lang="en-US" altLang="ja-JP" sz="1200" dirty="0" smtClean="0">
                <a:latin typeface="+mj-ea"/>
                <a:ea typeface="+mj-ea"/>
                <a:cs typeface="Century" panose="02040604050505020304" pitchFamily="18" charset="0"/>
              </a:rPr>
              <a:t>equipment manufacturers (software providers) and Industry Association, and contribute to reduce burden of equipment manufacturers (</a:t>
            </a:r>
            <a:r>
              <a:rPr lang="en-US" altLang="ja-JP" sz="1200" dirty="0">
                <a:latin typeface="+mj-ea"/>
                <a:ea typeface="+mj-ea"/>
                <a:cs typeface="Century" panose="02040604050505020304" pitchFamily="18" charset="0"/>
              </a:rPr>
              <a:t>software providers) .</a:t>
            </a:r>
            <a:endParaRPr lang="ja-JP" altLang="ja-JP" sz="1200" dirty="0">
              <a:effectLst/>
              <a:latin typeface="+mj-ea"/>
              <a:ea typeface="+mj-ea"/>
              <a:cs typeface="Century" panose="02040604050505020304" pitchFamily="18" charset="0"/>
            </a:endParaRPr>
          </a:p>
        </p:txBody>
      </p:sp>
      <p:graphicFrame>
        <p:nvGraphicFramePr>
          <p:cNvPr id="22" name="表 2">
            <a:extLst>
              <a:ext uri="{FF2B5EF4-FFF2-40B4-BE49-F238E27FC236}">
                <a16:creationId xmlns:a16="http://schemas.microsoft.com/office/drawing/2014/main" id="{5CC2782B-9226-4F9A-A1B5-FCABED74A941}"/>
              </a:ext>
            </a:extLst>
          </p:cNvPr>
          <p:cNvGraphicFramePr>
            <a:graphicFrameLocks noGrp="1"/>
          </p:cNvGraphicFramePr>
          <p:nvPr>
            <p:extLst>
              <p:ext uri="{D42A27DB-BD31-4B8C-83A1-F6EECF244321}">
                <p14:modId xmlns:p14="http://schemas.microsoft.com/office/powerpoint/2010/main" val="2291397609"/>
              </p:ext>
            </p:extLst>
          </p:nvPr>
        </p:nvGraphicFramePr>
        <p:xfrm>
          <a:off x="521223" y="4856899"/>
          <a:ext cx="7709426" cy="1271204"/>
        </p:xfrm>
        <a:graphic>
          <a:graphicData uri="http://schemas.openxmlformats.org/drawingml/2006/table">
            <a:tbl>
              <a:tblPr firstCol="1">
                <a:tableStyleId>{5C22544A-7EE6-4342-B048-85BDC9FD1C3A}</a:tableStyleId>
              </a:tblPr>
              <a:tblGrid>
                <a:gridCol w="1521521">
                  <a:extLst>
                    <a:ext uri="{9D8B030D-6E8A-4147-A177-3AD203B41FA5}">
                      <a16:colId xmlns:a16="http://schemas.microsoft.com/office/drawing/2014/main" val="2111200737"/>
                    </a:ext>
                  </a:extLst>
                </a:gridCol>
                <a:gridCol w="6187905">
                  <a:extLst>
                    <a:ext uri="{9D8B030D-6E8A-4147-A177-3AD203B41FA5}">
                      <a16:colId xmlns:a16="http://schemas.microsoft.com/office/drawing/2014/main" val="3828669379"/>
                    </a:ext>
                  </a:extLst>
                </a:gridCol>
              </a:tblGrid>
              <a:tr h="489214">
                <a:tc>
                  <a:txBody>
                    <a:bodyPr/>
                    <a:lstStyle/>
                    <a:p>
                      <a:r>
                        <a:rPr lang="en-US" altLang="ja-JP" sz="1200" b="1" dirty="0" smtClean="0">
                          <a:solidFill>
                            <a:schemeClr val="bg1"/>
                          </a:solidFill>
                          <a:latin typeface="Meiryo UI" panose="020B0604030504040204" pitchFamily="50" charset="-128"/>
                          <a:ea typeface="Meiryo UI" panose="020B0604030504040204" pitchFamily="50" charset="-128"/>
                        </a:rPr>
                        <a:t>Equipment manufacturers</a:t>
                      </a:r>
                      <a:r>
                        <a:rPr lang="en-US" altLang="ja-JP" sz="1200" b="1" baseline="0" dirty="0" smtClean="0">
                          <a:solidFill>
                            <a:schemeClr val="bg1"/>
                          </a:solidFill>
                          <a:latin typeface="Meiryo UI" panose="020B0604030504040204" pitchFamily="50" charset="-128"/>
                          <a:ea typeface="Meiryo UI" panose="020B0604030504040204" pitchFamily="50" charset="-128"/>
                        </a:rPr>
                        <a:t> (software providers)</a:t>
                      </a:r>
                      <a:endParaRPr kumimoji="1" lang="ja-JP" altLang="en-US" sz="1200" b="1" kern="1200" dirty="0">
                        <a:solidFill>
                          <a:schemeClr val="bg1"/>
                        </a:solidFill>
                        <a:latin typeface="+mj-ea"/>
                        <a:ea typeface="+mn-ea"/>
                        <a:cs typeface="+mn-cs"/>
                      </a:endParaRPr>
                    </a:p>
                  </a:txBody>
                  <a:tcPr anchor="ctr"/>
                </a:tc>
                <a:tc>
                  <a:txBody>
                    <a:bodyPr/>
                    <a:lstStyle/>
                    <a:p>
                      <a:pPr marL="174625" indent="0"/>
                      <a:r>
                        <a:rPr kumimoji="1" lang="en-US" altLang="ja-JP" sz="1200" dirty="0" smtClean="0">
                          <a:latin typeface="+mj-ea"/>
                          <a:ea typeface="+mj-ea"/>
                        </a:rPr>
                        <a:t>Provide a proof that the target software meets</a:t>
                      </a:r>
                      <a:r>
                        <a:rPr kumimoji="1" lang="en-US" altLang="ja-JP" sz="1200" baseline="0" dirty="0" smtClean="0">
                          <a:latin typeface="+mj-ea"/>
                          <a:ea typeface="+mj-ea"/>
                        </a:rPr>
                        <a:t> the requirement of enhanced productivity</a:t>
                      </a:r>
                      <a:r>
                        <a:rPr kumimoji="1" lang="en-US" altLang="ja-JP" sz="1200" dirty="0" smtClean="0">
                          <a:latin typeface="+mj-ea"/>
                          <a:ea typeface="+mj-ea"/>
                        </a:rPr>
                        <a:t>.</a:t>
                      </a:r>
                      <a:endParaRPr kumimoji="1" lang="ja-JP" altLang="en-US" sz="1200" dirty="0">
                        <a:latin typeface="+mj-ea"/>
                        <a:ea typeface="+mj-ea"/>
                      </a:endParaRPr>
                    </a:p>
                  </a:txBody>
                  <a:tcPr anchor="ctr"/>
                </a:tc>
                <a:extLst>
                  <a:ext uri="{0D108BD9-81ED-4DB2-BD59-A6C34878D82A}">
                    <a16:rowId xmlns:a16="http://schemas.microsoft.com/office/drawing/2014/main" val="2337631102"/>
                  </a:ext>
                </a:extLst>
              </a:tr>
              <a:tr h="448244">
                <a:tc>
                  <a:txBody>
                    <a:bodyPr/>
                    <a:lstStyle/>
                    <a:p>
                      <a:r>
                        <a:rPr kumimoji="1" lang="en-US" altLang="ja-JP" sz="1200" dirty="0" smtClean="0">
                          <a:latin typeface="+mj-ea"/>
                          <a:ea typeface="+mj-ea"/>
                        </a:rPr>
                        <a:t>SMEs</a:t>
                      </a:r>
                      <a:endParaRPr kumimoji="1" lang="en-US" altLang="ja-JP" sz="1200" dirty="0">
                        <a:latin typeface="+mj-ea"/>
                        <a:ea typeface="+mj-ea"/>
                      </a:endParaRPr>
                    </a:p>
                  </a:txBody>
                  <a:tcPr anchor="ctr"/>
                </a:tc>
                <a:tc>
                  <a:txBody>
                    <a:bodyPr/>
                    <a:lstStyle/>
                    <a:p>
                      <a:pPr indent="133350" algn="just"/>
                      <a:r>
                        <a:rPr lang="en-US" altLang="zh-TW" sz="1200" dirty="0" smtClean="0">
                          <a:effectLst/>
                          <a:latin typeface="+mj-ea"/>
                          <a:ea typeface="+mj-ea"/>
                          <a:cs typeface="Century" panose="02040604050505020304" pitchFamily="18" charset="0"/>
                        </a:rPr>
                        <a:t>Applicants/target equipment (in this project, software) users</a:t>
                      </a:r>
                    </a:p>
                  </a:txBody>
                  <a:tcPr anchor="ctr"/>
                </a:tc>
                <a:extLst>
                  <a:ext uri="{0D108BD9-81ED-4DB2-BD59-A6C34878D82A}">
                    <a16:rowId xmlns:a16="http://schemas.microsoft.com/office/drawing/2014/main" val="4243116594"/>
                  </a:ext>
                </a:extLst>
              </a:tr>
            </a:tbl>
          </a:graphicData>
        </a:graphic>
      </p:graphicFrame>
      <p:graphicFrame>
        <p:nvGraphicFramePr>
          <p:cNvPr id="23" name="表 2">
            <a:extLst>
              <a:ext uri="{FF2B5EF4-FFF2-40B4-BE49-F238E27FC236}">
                <a16:creationId xmlns:a16="http://schemas.microsoft.com/office/drawing/2014/main" id="{F7D8E195-6CA1-45E3-90FF-66354C4F8887}"/>
              </a:ext>
            </a:extLst>
          </p:cNvPr>
          <p:cNvGraphicFramePr>
            <a:graphicFrameLocks noGrp="1"/>
          </p:cNvGraphicFramePr>
          <p:nvPr>
            <p:extLst>
              <p:ext uri="{D42A27DB-BD31-4B8C-83A1-F6EECF244321}">
                <p14:modId xmlns:p14="http://schemas.microsoft.com/office/powerpoint/2010/main" val="1266968830"/>
              </p:ext>
            </p:extLst>
          </p:nvPr>
        </p:nvGraphicFramePr>
        <p:xfrm>
          <a:off x="562788" y="2254230"/>
          <a:ext cx="7709426" cy="1237200"/>
        </p:xfrm>
        <a:graphic>
          <a:graphicData uri="http://schemas.openxmlformats.org/drawingml/2006/table">
            <a:tbl>
              <a:tblPr firstCol="1">
                <a:tableStyleId>{5C22544A-7EE6-4342-B048-85BDC9FD1C3A}</a:tableStyleId>
              </a:tblPr>
              <a:tblGrid>
                <a:gridCol w="1521521">
                  <a:extLst>
                    <a:ext uri="{9D8B030D-6E8A-4147-A177-3AD203B41FA5}">
                      <a16:colId xmlns:a16="http://schemas.microsoft.com/office/drawing/2014/main" val="2111200737"/>
                    </a:ext>
                  </a:extLst>
                </a:gridCol>
                <a:gridCol w="6187905">
                  <a:extLst>
                    <a:ext uri="{9D8B030D-6E8A-4147-A177-3AD203B41FA5}">
                      <a16:colId xmlns:a16="http://schemas.microsoft.com/office/drawing/2014/main" val="3828669379"/>
                    </a:ext>
                  </a:extLst>
                </a:gridCol>
              </a:tblGrid>
              <a:tr h="760530">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lang="en-US" altLang="ja-JP" sz="1200" b="1" dirty="0" smtClean="0">
                          <a:solidFill>
                            <a:schemeClr val="bg1"/>
                          </a:solidFill>
                          <a:latin typeface="Meiryo UI" panose="020B0604030504040204" pitchFamily="50" charset="-128"/>
                          <a:ea typeface="Meiryo UI" panose="020B0604030504040204" pitchFamily="50" charset="-128"/>
                        </a:rPr>
                        <a:t>Equipment manufacturers </a:t>
                      </a:r>
                      <a:r>
                        <a:rPr lang="en-US" altLang="ja-JP" sz="1200" b="1" baseline="0" dirty="0" smtClean="0">
                          <a:solidFill>
                            <a:schemeClr val="bg1"/>
                          </a:solidFill>
                          <a:latin typeface="Meiryo UI" panose="020B0604030504040204" pitchFamily="50" charset="-128"/>
                          <a:ea typeface="Meiryo UI" panose="020B0604030504040204" pitchFamily="50" charset="-128"/>
                        </a:rPr>
                        <a:t>(software providers)</a:t>
                      </a:r>
                      <a:endParaRPr kumimoji="1" lang="ja-JP" altLang="en-US" sz="1200" b="1" dirty="0">
                        <a:solidFill>
                          <a:schemeClr val="bg1"/>
                        </a:solidFill>
                        <a:latin typeface="+mj-ea"/>
                        <a:ea typeface="+mj-ea"/>
                      </a:endParaRPr>
                    </a:p>
                  </a:txBody>
                  <a:tcPr anchor="ctr"/>
                </a:tc>
                <a:tc>
                  <a:txBody>
                    <a:bodyPr/>
                    <a:lstStyle/>
                    <a:p>
                      <a:pPr marL="174625"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dk1"/>
                          </a:solidFill>
                          <a:latin typeface="+mj-ea"/>
                          <a:ea typeface="+mn-ea"/>
                          <a:cs typeface="+mn-cs"/>
                        </a:rPr>
                        <a:t>・</a:t>
                      </a:r>
                      <a:r>
                        <a:rPr kumimoji="1" lang="en-US" altLang="ja-JP" sz="1200" kern="1200" dirty="0" smtClean="0">
                          <a:solidFill>
                            <a:schemeClr val="dk1"/>
                          </a:solidFill>
                          <a:latin typeface="+mj-ea"/>
                          <a:ea typeface="+mn-ea"/>
                          <a:cs typeface="+mn-cs"/>
                        </a:rPr>
                        <a:t>Proof applicants/target software meets</a:t>
                      </a:r>
                      <a:r>
                        <a:rPr kumimoji="1" lang="en-US" altLang="ja-JP" sz="1200" kern="1200" baseline="0" dirty="0" smtClean="0">
                          <a:solidFill>
                            <a:schemeClr val="dk1"/>
                          </a:solidFill>
                          <a:latin typeface="+mj-ea"/>
                          <a:ea typeface="+mn-ea"/>
                          <a:cs typeface="+mn-cs"/>
                        </a:rPr>
                        <a:t> the requirement of enhanced productivity.</a:t>
                      </a:r>
                      <a:endParaRPr kumimoji="1" lang="ja-JP" altLang="en-US" sz="1200" dirty="0">
                        <a:latin typeface="+mj-ea"/>
                        <a:ea typeface="+mj-ea"/>
                      </a:endParaRPr>
                    </a:p>
                    <a:p>
                      <a:pPr marL="174625" indent="0"/>
                      <a:r>
                        <a:rPr kumimoji="1" lang="ja-JP" altLang="en-US" sz="1200" dirty="0" smtClean="0">
                          <a:latin typeface="+mj-ea"/>
                          <a:ea typeface="+mj-ea"/>
                        </a:rPr>
                        <a:t>・</a:t>
                      </a:r>
                      <a:r>
                        <a:rPr kumimoji="1" lang="en-US" altLang="ja-JP" sz="1200" dirty="0" smtClean="0">
                          <a:latin typeface="+mj-ea"/>
                          <a:ea typeface="+mj-ea"/>
                        </a:rPr>
                        <a:t>Know the </a:t>
                      </a:r>
                      <a:r>
                        <a:rPr kumimoji="1" lang="en-US" altLang="zh-TW" sz="1200" kern="1200" dirty="0" smtClean="0">
                          <a:solidFill>
                            <a:schemeClr val="dk1"/>
                          </a:solidFill>
                          <a:effectLst/>
                          <a:latin typeface="+mj-ea"/>
                          <a:ea typeface="+mn-ea"/>
                          <a:cs typeface="Century" panose="02040604050505020304" pitchFamily="18" charset="0"/>
                        </a:rPr>
                        <a:t>(in this project, software) </a:t>
                      </a:r>
                      <a:r>
                        <a:rPr kumimoji="1" lang="en-US" altLang="ja-JP" sz="1200" dirty="0" smtClean="0">
                          <a:latin typeface="+mj-ea"/>
                          <a:ea typeface="+mj-ea"/>
                        </a:rPr>
                        <a:t>user and mediate the application and deliver the issued certification to them</a:t>
                      </a:r>
                      <a:r>
                        <a:rPr kumimoji="1" lang="en-US" altLang="ja-JP" sz="1200" baseline="0" dirty="0" smtClean="0">
                          <a:latin typeface="+mj-ea"/>
                          <a:ea typeface="+mj-ea"/>
                        </a:rPr>
                        <a:t>.</a:t>
                      </a:r>
                      <a:endParaRPr kumimoji="1" lang="ja-JP" altLang="en-US" sz="1200" dirty="0">
                        <a:latin typeface="+mj-ea"/>
                        <a:ea typeface="+mj-ea"/>
                      </a:endParaRPr>
                    </a:p>
                  </a:txBody>
                  <a:tcPr anchor="ctr"/>
                </a:tc>
                <a:extLst>
                  <a:ext uri="{0D108BD9-81ED-4DB2-BD59-A6C34878D82A}">
                    <a16:rowId xmlns:a16="http://schemas.microsoft.com/office/drawing/2014/main" val="2337631102"/>
                  </a:ext>
                </a:extLst>
              </a:tr>
              <a:tr h="414240">
                <a:tc>
                  <a:txBody>
                    <a:bodyPr/>
                    <a:lstStyle/>
                    <a:p>
                      <a:r>
                        <a:rPr kumimoji="1" lang="en-US" altLang="ja-JP" sz="1200" dirty="0" smtClean="0">
                          <a:latin typeface="+mj-ea"/>
                          <a:ea typeface="+mj-ea"/>
                        </a:rPr>
                        <a:t>SMEs</a:t>
                      </a:r>
                      <a:endParaRPr kumimoji="1" lang="en-US" altLang="ja-JP" sz="1200" dirty="0">
                        <a:latin typeface="+mj-ea"/>
                        <a:ea typeface="+mj-ea"/>
                      </a:endParaRPr>
                    </a:p>
                  </a:txBody>
                  <a:tcPr anchor="ctr"/>
                </a:tc>
                <a:tc>
                  <a:txBody>
                    <a:bodyPr/>
                    <a:lstStyle/>
                    <a:p>
                      <a:pPr indent="133350" algn="just"/>
                      <a:r>
                        <a:rPr lang="en-US" altLang="ja-JP" sz="1200" dirty="0" smtClean="0">
                          <a:effectLst/>
                          <a:latin typeface="+mj-ea"/>
                          <a:ea typeface="+mj-ea"/>
                          <a:cs typeface="Century" panose="02040604050505020304" pitchFamily="18" charset="0"/>
                        </a:rPr>
                        <a:t>Target equipment (in this project, software) users</a:t>
                      </a:r>
                      <a:endParaRPr lang="ja-JP" altLang="ja-JP" sz="1200" dirty="0">
                        <a:effectLst/>
                        <a:latin typeface="+mj-ea"/>
                        <a:ea typeface="+mj-ea"/>
                        <a:cs typeface="Century" panose="02040604050505020304" pitchFamily="18" charset="0"/>
                      </a:endParaRPr>
                    </a:p>
                  </a:txBody>
                  <a:tcPr anchor="ctr"/>
                </a:tc>
                <a:extLst>
                  <a:ext uri="{0D108BD9-81ED-4DB2-BD59-A6C34878D82A}">
                    <a16:rowId xmlns:a16="http://schemas.microsoft.com/office/drawing/2014/main" val="4243116594"/>
                  </a:ext>
                </a:extLst>
              </a:tr>
            </a:tbl>
          </a:graphicData>
        </a:graphic>
      </p:graphicFrame>
      <p:sp>
        <p:nvSpPr>
          <p:cNvPr id="8" name="テキスト プレースホルダー 2"/>
          <p:cNvSpPr>
            <a:spLocks noGrp="1"/>
          </p:cNvSpPr>
          <p:nvPr>
            <p:ph type="body" sz="quarter" idx="12"/>
          </p:nvPr>
        </p:nvSpPr>
        <p:spPr>
          <a:xfrm>
            <a:off x="331788" y="6032"/>
            <a:ext cx="9242425" cy="397782"/>
          </a:xfrm>
        </p:spPr>
        <p:txBody>
          <a:bodyPr lIns="0" tIns="45720" rIns="0" bIns="45720" anchor="t"/>
          <a:lstStyle/>
          <a:p>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Corporate </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tax system and industrial association </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certificate (Japan </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Information Technology Services Industry </a:t>
            </a:r>
            <a:r>
              <a:rPr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Association)</a:t>
            </a:r>
            <a:r>
              <a:rPr kumimoji="1" lang="ja-JP" altLang="en-US" sz="1600"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600" dirty="0">
                <a:solidFill>
                  <a:schemeClr val="accent2">
                    <a:lumMod val="75000"/>
                    <a:lumOff val="25000"/>
                  </a:schemeClr>
                </a:solidFill>
                <a:latin typeface="Meiryo UI" panose="020B0604030504040204" pitchFamily="34" charset="-128"/>
                <a:ea typeface="Meiryo UI" panose="020B0604030504040204" pitchFamily="34" charset="-128"/>
              </a:rPr>
              <a:t>3</a:t>
            </a:r>
            <a:r>
              <a:rPr kumimoji="1" lang="en-US" altLang="ja-JP" sz="1600" dirty="0" smtClean="0">
                <a:solidFill>
                  <a:schemeClr val="accent2">
                    <a:lumMod val="75000"/>
                    <a:lumOff val="25000"/>
                  </a:schemeClr>
                </a:solidFill>
                <a:latin typeface="Meiryo UI" panose="020B0604030504040204" pitchFamily="34" charset="-128"/>
                <a:ea typeface="Meiryo UI" panose="020B0604030504040204" pitchFamily="34" charset="-128"/>
              </a:rPr>
              <a:t>/4</a:t>
            </a:r>
            <a:r>
              <a:rPr kumimoji="1" lang="ja-JP" altLang="en-US" sz="1600"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600"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824034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09968" y="556178"/>
            <a:ext cx="1406275" cy="2116006"/>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Data to be verified</a:t>
            </a:r>
          </a:p>
        </p:txBody>
      </p:sp>
      <p:sp>
        <p:nvSpPr>
          <p:cNvPr id="5" name="正方形/長方形 4"/>
          <p:cNvSpPr/>
          <p:nvPr/>
        </p:nvSpPr>
        <p:spPr>
          <a:xfrm>
            <a:off x="109967" y="2723091"/>
            <a:ext cx="1406275" cy="3295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Consensus </a:t>
            </a:r>
            <a:r>
              <a:rPr lang="en-US" altLang="ja-JP" sz="1400" b="1" dirty="0" smtClean="0">
                <a:solidFill>
                  <a:schemeClr val="bg1"/>
                </a:solidFill>
              </a:rPr>
              <a:t>building</a:t>
            </a:r>
            <a:r>
              <a:rPr lang="en-US" altLang="ja-JP" sz="1400" b="1" dirty="0">
                <a:solidFill>
                  <a:schemeClr val="bg1"/>
                </a:solidFill>
              </a:rPr>
              <a:t> </a:t>
            </a:r>
            <a:r>
              <a:rPr lang="en-US" altLang="ja-JP" sz="1400" b="1" dirty="0" smtClean="0">
                <a:solidFill>
                  <a:schemeClr val="bg1"/>
                </a:solidFill>
              </a:rPr>
              <a:t>and</a:t>
            </a:r>
            <a:endParaRPr lang="en-US" altLang="ja-JP" sz="1400" b="1" dirty="0">
              <a:solidFill>
                <a:schemeClr val="bg1"/>
              </a:solidFill>
            </a:endParaRPr>
          </a:p>
          <a:p>
            <a:pPr lvl="0" algn="ctr"/>
            <a:r>
              <a:rPr lang="en-US" altLang="ja-JP" sz="1400" b="1" dirty="0" smtClean="0">
                <a:latin typeface="メイリオ" panose="020B0604030504040204" pitchFamily="50" charset="-128"/>
                <a:ea typeface="メイリオ" panose="020B0604030504040204" pitchFamily="50" charset="-128"/>
                <a:sym typeface="Arial"/>
              </a:rPr>
              <a:t>trace</a:t>
            </a:r>
            <a:endParaRPr lang="en-US" altLang="ja-JP" sz="1400" dirty="0">
              <a:latin typeface="メイリオ" panose="020B0604030504040204" pitchFamily="50" charset="-128"/>
              <a:ea typeface="メイリオ" panose="020B0604030504040204" pitchFamily="50" charset="-128"/>
            </a:endParaRPr>
          </a:p>
        </p:txBody>
      </p:sp>
      <p:sp>
        <p:nvSpPr>
          <p:cNvPr id="13" name="正方形/長方形 12"/>
          <p:cNvSpPr/>
          <p:nvPr/>
        </p:nvSpPr>
        <p:spPr>
          <a:xfrm>
            <a:off x="109967" y="6063443"/>
            <a:ext cx="1406275" cy="738862"/>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r>
              <a:rPr lang="en-US" altLang="ja-JP" sz="1400" b="1" dirty="0" smtClean="0">
                <a:latin typeface="メイリオ" panose="020B0604030504040204" pitchFamily="50" charset="-128"/>
                <a:ea typeface="メイリオ" panose="020B0604030504040204" pitchFamily="50" charset="-128"/>
                <a:sym typeface="Arial"/>
              </a:rPr>
              <a:t>Achievements</a:t>
            </a:r>
            <a:endParaRPr lang="en-US" altLang="ja-JP" sz="1400" b="1" dirty="0">
              <a:latin typeface="メイリオ" panose="020B0604030504040204" pitchFamily="50" charset="-128"/>
              <a:ea typeface="メイリオ" panose="020B0604030504040204" pitchFamily="50" charset="-128"/>
              <a:sym typeface="Arial"/>
            </a:endParaRPr>
          </a:p>
        </p:txBody>
      </p:sp>
      <p:sp>
        <p:nvSpPr>
          <p:cNvPr id="16" name="正方形/長方形 15"/>
          <p:cNvSpPr/>
          <p:nvPr/>
        </p:nvSpPr>
        <p:spPr>
          <a:xfrm>
            <a:off x="1667252" y="6063443"/>
            <a:ext cx="7773928" cy="738862"/>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US" altLang="ja-JP" sz="1200" dirty="0" smtClean="0">
                <a:solidFill>
                  <a:schemeClr val="tx1"/>
                </a:solidFill>
              </a:rPr>
              <a:t>Through this demonstration, we can verify the improved convenience in the digital application and feasibility of securing credibility by VC in the application to JISA Industry certification.</a:t>
            </a:r>
            <a:endParaRPr kumimoji="1" lang="ja-JP" altLang="en-US" sz="1200" dirty="0">
              <a:solidFill>
                <a:schemeClr val="tx1"/>
              </a:solidFill>
            </a:endParaRPr>
          </a:p>
        </p:txBody>
      </p:sp>
      <p:graphicFrame>
        <p:nvGraphicFramePr>
          <p:cNvPr id="12" name="表 8">
            <a:extLst>
              <a:ext uri="{FF2B5EF4-FFF2-40B4-BE49-F238E27FC236}">
                <a16:creationId xmlns:a16="http://schemas.microsoft.com/office/drawing/2014/main" id="{9397B5A2-6C1A-42E5-91FA-E19C841FFBB9}"/>
              </a:ext>
            </a:extLst>
          </p:cNvPr>
          <p:cNvGraphicFramePr>
            <a:graphicFrameLocks noGrp="1"/>
          </p:cNvGraphicFramePr>
          <p:nvPr>
            <p:extLst>
              <p:ext uri="{D42A27DB-BD31-4B8C-83A1-F6EECF244321}">
                <p14:modId xmlns:p14="http://schemas.microsoft.com/office/powerpoint/2010/main" val="1582824047"/>
              </p:ext>
            </p:extLst>
          </p:nvPr>
        </p:nvGraphicFramePr>
        <p:xfrm>
          <a:off x="1667252" y="2723091"/>
          <a:ext cx="7773928" cy="3295001"/>
        </p:xfrm>
        <a:graphic>
          <a:graphicData uri="http://schemas.openxmlformats.org/drawingml/2006/table">
            <a:tbl>
              <a:tblPr firstRow="1" bandRow="1">
                <a:tableStyleId>{5C22544A-7EE6-4342-B048-85BDC9FD1C3A}</a:tableStyleId>
              </a:tblPr>
              <a:tblGrid>
                <a:gridCol w="690491">
                  <a:extLst>
                    <a:ext uri="{9D8B030D-6E8A-4147-A177-3AD203B41FA5}">
                      <a16:colId xmlns:a16="http://schemas.microsoft.com/office/drawing/2014/main" val="2442863805"/>
                    </a:ext>
                  </a:extLst>
                </a:gridCol>
                <a:gridCol w="7083437">
                  <a:extLst>
                    <a:ext uri="{9D8B030D-6E8A-4147-A177-3AD203B41FA5}">
                      <a16:colId xmlns:a16="http://schemas.microsoft.com/office/drawing/2014/main" val="3465859623"/>
                    </a:ext>
                  </a:extLst>
                </a:gridCol>
              </a:tblGrid>
              <a:tr h="665492">
                <a:tc>
                  <a:txBody>
                    <a:bodyPr/>
                    <a:lstStyle/>
                    <a:p>
                      <a:pPr lvl="0" algn="ctr">
                        <a:lnSpc>
                          <a:spcPct val="100000"/>
                        </a:lnSpc>
                        <a:spcBef>
                          <a:spcPts val="0"/>
                        </a:spcBef>
                        <a:spcAft>
                          <a:spcPts val="0"/>
                        </a:spcAft>
                        <a:buNone/>
                      </a:pPr>
                      <a:r>
                        <a:rPr lang="en-US" altLang="ja-JP" sz="700" b="0" i="0" u="none" strike="noStrike" noProof="0" dirty="0" smtClean="0">
                          <a:solidFill>
                            <a:schemeClr val="tx1"/>
                          </a:solidFill>
                          <a:latin typeface="Meiryo UI"/>
                          <a:ea typeface="+mn-ea"/>
                        </a:rPr>
                        <a:t>Subject of agreement</a:t>
                      </a:r>
                      <a:endParaRPr lang="ja-JP" sz="700" b="1" i="0" u="none" strike="noStrike" noProof="0" dirty="0">
                        <a:latin typeface="Meiryo UI"/>
                        <a:ea typeface="Meiryo UI"/>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2">
                        <a:lumMod val="10000"/>
                        <a:lumOff val="90000"/>
                      </a:schemeClr>
                    </a:solidFill>
                  </a:tcPr>
                </a:tc>
                <a:tc>
                  <a:txBody>
                    <a:bodyPr/>
                    <a:lstStyle/>
                    <a:p>
                      <a:pPr lvl="0">
                        <a:buNone/>
                      </a:pPr>
                      <a:r>
                        <a:rPr lang="ja-JP" sz="700" b="0" i="0" u="none" strike="noStrike" noProof="0" dirty="0" smtClean="0">
                          <a:solidFill>
                            <a:schemeClr val="tx1"/>
                          </a:solidFill>
                          <a:latin typeface="Meiryo UI"/>
                          <a:ea typeface="Meiryo UI"/>
                        </a:rPr>
                        <a:t>・</a:t>
                      </a:r>
                      <a:r>
                        <a:rPr lang="en-US" altLang="ja-JP" sz="700" b="0" i="0" u="none" strike="noStrike" noProof="0" dirty="0" smtClean="0">
                          <a:solidFill>
                            <a:schemeClr val="tx1"/>
                          </a:solidFill>
                          <a:latin typeface="Meiryo UI"/>
                          <a:ea typeface="Meiryo UI"/>
                        </a:rPr>
                        <a:t>SMEs and employees of SME</a:t>
                      </a:r>
                    </a:p>
                    <a:p>
                      <a:pPr lvl="0">
                        <a:buNone/>
                      </a:pPr>
                      <a:r>
                        <a:rPr lang="ja-JP" sz="700" b="0" i="0" u="none" strike="noStrike" noProof="0" dirty="0" smtClean="0">
                          <a:solidFill>
                            <a:schemeClr val="tx1"/>
                          </a:solidFill>
                          <a:latin typeface="Meiryo UI"/>
                          <a:ea typeface="Meiryo UI"/>
                        </a:rPr>
                        <a:t>・</a:t>
                      </a:r>
                      <a:r>
                        <a:rPr lang="en-US" altLang="ja-JP" sz="700" b="0" i="0" u="none" strike="noStrike" noProof="0" dirty="0" smtClean="0">
                          <a:solidFill>
                            <a:schemeClr val="tx1"/>
                          </a:solidFill>
                          <a:latin typeface="Meiryo UI"/>
                          <a:ea typeface="Meiryo UI"/>
                        </a:rPr>
                        <a:t>SMEs and </a:t>
                      </a:r>
                      <a:r>
                        <a:rPr lang="en-US" altLang="ja-JP" sz="700" b="0" i="0" u="none" strike="noStrike" noProof="0" dirty="0" smtClean="0">
                          <a:solidFill>
                            <a:schemeClr val="tx1"/>
                          </a:solidFill>
                          <a:latin typeface="Meiryo UI"/>
                          <a:ea typeface="+mn-ea"/>
                        </a:rPr>
                        <a:t>IT companies and other equipment manufacturers, etc. in nation</a:t>
                      </a:r>
                    </a:p>
                    <a:p>
                      <a:pPr lvl="0">
                        <a:buNone/>
                      </a:pPr>
                      <a:r>
                        <a:rPr lang="ja-JP" sz="700" b="0" i="0" u="none" strike="noStrike" noProof="0" dirty="0" smtClean="0">
                          <a:solidFill>
                            <a:schemeClr val="tx1"/>
                          </a:solidFill>
                          <a:latin typeface="Meiryo UI"/>
                          <a:ea typeface="Meiryo UI"/>
                        </a:rPr>
                        <a:t>・</a:t>
                      </a:r>
                      <a:r>
                        <a:rPr lang="en-US" altLang="ja-JP" sz="700" b="0" i="0" u="none" strike="noStrike" noProof="0" dirty="0" smtClean="0">
                          <a:solidFill>
                            <a:schemeClr val="tx1"/>
                          </a:solidFill>
                          <a:latin typeface="Meiryo UI"/>
                          <a:ea typeface="Meiryo UI"/>
                        </a:rPr>
                        <a:t>SMEs</a:t>
                      </a:r>
                      <a:r>
                        <a:rPr lang="en-US" altLang="ja-JP" sz="700" b="0" i="0" u="none" strike="noStrike" baseline="0" noProof="0" dirty="0" smtClean="0">
                          <a:solidFill>
                            <a:schemeClr val="tx1"/>
                          </a:solidFill>
                          <a:latin typeface="Meiryo UI"/>
                          <a:ea typeface="Meiryo UI"/>
                        </a:rPr>
                        <a:t> and Industrial association such as JISA</a:t>
                      </a:r>
                      <a:r>
                        <a:rPr lang="ja-JP" sz="700" b="0" i="0" u="none" strike="noStrike" noProof="0" dirty="0" smtClean="0">
                          <a:solidFill>
                            <a:schemeClr val="tx1"/>
                          </a:solidFill>
                          <a:latin typeface="Meiryo UI"/>
                          <a:ea typeface="Meiryo UI"/>
                        </a:rPr>
                        <a:t>(</a:t>
                      </a:r>
                      <a:r>
                        <a:rPr lang="en-US" altLang="ja-JP" sz="700" b="0" i="0" u="none" strike="noStrike" noProof="0" dirty="0" smtClean="0">
                          <a:solidFill>
                            <a:schemeClr val="tx1"/>
                          </a:solidFill>
                          <a:latin typeface="Meiryo UI"/>
                          <a:ea typeface="+mn-ea"/>
                        </a:rPr>
                        <a:t>Certifying organization</a:t>
                      </a:r>
                      <a:r>
                        <a:rPr lang="ja-JP" sz="700" b="0" i="0" u="none" strike="noStrike" noProof="0" dirty="0" smtClean="0">
                          <a:solidFill>
                            <a:schemeClr val="tx1"/>
                          </a:solidFill>
                          <a:latin typeface="Meiryo UI"/>
                          <a:ea typeface="Meiryo UI"/>
                        </a:rPr>
                        <a:t>)</a:t>
                      </a:r>
                      <a:r>
                        <a:rPr lang="ja-JP" sz="700" b="0" i="0" u="none" strike="noStrike" noProof="0" dirty="0">
                          <a:solidFill>
                            <a:srgbClr val="000000"/>
                          </a:solidFill>
                          <a:latin typeface="Meiryo UI"/>
                          <a:ea typeface="Meiryo UI"/>
                        </a:rPr>
                        <a:t/>
                      </a:r>
                      <a:br>
                        <a:rPr lang="ja-JP" sz="700" b="0" i="0" u="none" strike="noStrike" noProof="0" dirty="0">
                          <a:solidFill>
                            <a:srgbClr val="000000"/>
                          </a:solidFill>
                          <a:latin typeface="Meiryo UI"/>
                          <a:ea typeface="Meiryo UI"/>
                        </a:rPr>
                      </a:br>
                      <a:r>
                        <a:rPr lang="ja-JP" sz="700" b="0" i="0" u="none" strike="noStrike" noProof="0" dirty="0" smtClean="0">
                          <a:solidFill>
                            <a:schemeClr val="tx1"/>
                          </a:solidFill>
                          <a:latin typeface="Meiryo UI"/>
                          <a:ea typeface="Meiryo UI"/>
                        </a:rPr>
                        <a:t>・</a:t>
                      </a:r>
                      <a:r>
                        <a:rPr lang="en-US" altLang="ja-JP" sz="700" b="0" i="0" u="none" strike="noStrike" noProof="0" dirty="0" smtClean="0">
                          <a:solidFill>
                            <a:schemeClr val="tx1"/>
                          </a:solidFill>
                          <a:latin typeface="Meiryo UI"/>
                          <a:ea typeface="Meiryo UI"/>
                        </a:rPr>
                        <a:t>SMEs</a:t>
                      </a:r>
                      <a:r>
                        <a:rPr lang="en-US" altLang="ja-JP" sz="700" b="0" i="0" u="none" strike="noStrike" baseline="0" noProof="0" dirty="0" smtClean="0">
                          <a:solidFill>
                            <a:schemeClr val="tx1"/>
                          </a:solidFill>
                          <a:latin typeface="Meiryo UI"/>
                          <a:ea typeface="Meiryo UI"/>
                        </a:rPr>
                        <a:t> and authorities in charge</a:t>
                      </a:r>
                      <a:r>
                        <a:rPr lang="en-US" altLang="ja-JP" sz="700" b="0" i="0" u="none" strike="noStrike" noProof="0" dirty="0" smtClean="0">
                          <a:solidFill>
                            <a:schemeClr val="tx1"/>
                          </a:solidFill>
                          <a:latin typeface="Meiryo UI"/>
                        </a:rPr>
                        <a:t>(jurisdiction about the SMEs)</a:t>
                      </a:r>
                      <a:r>
                        <a:rPr lang="en-US" altLang="ja-JP" sz="700" b="0" i="0" u="none" strike="noStrike" noProof="0" dirty="0">
                          <a:solidFill>
                            <a:srgbClr val="000000"/>
                          </a:solidFill>
                          <a:latin typeface="Meiryo UI"/>
                        </a:rPr>
                        <a:t/>
                      </a:r>
                      <a:br>
                        <a:rPr lang="en-US" altLang="ja-JP" sz="700" b="0" i="0" u="none" strike="noStrike" noProof="0" dirty="0">
                          <a:solidFill>
                            <a:srgbClr val="000000"/>
                          </a:solidFill>
                          <a:latin typeface="Meiryo UI"/>
                        </a:rPr>
                      </a:br>
                      <a:r>
                        <a:rPr lang="ja-JP" altLang="en-US" sz="700" b="0" i="0" u="none" strike="noStrike" noProof="0" dirty="0" smtClean="0">
                          <a:solidFill>
                            <a:schemeClr val="tx1"/>
                          </a:solidFill>
                          <a:latin typeface="Meiryo UI"/>
                          <a:ea typeface="Meiryo UI"/>
                        </a:rPr>
                        <a:t>・</a:t>
                      </a:r>
                      <a:r>
                        <a:rPr lang="en-US" altLang="ja-JP" sz="700" b="0" i="0" u="none" strike="noStrike" noProof="0" dirty="0" smtClean="0">
                          <a:solidFill>
                            <a:schemeClr val="tx1"/>
                          </a:solidFill>
                          <a:latin typeface="Meiryo UI"/>
                          <a:ea typeface="Meiryo UI"/>
                        </a:rPr>
                        <a:t>SMEs</a:t>
                      </a:r>
                      <a:r>
                        <a:rPr lang="en-US" altLang="ja-JP" sz="700" b="0" i="0" u="none" strike="noStrike" baseline="0" noProof="0" dirty="0" smtClean="0">
                          <a:solidFill>
                            <a:schemeClr val="tx1"/>
                          </a:solidFill>
                          <a:latin typeface="Meiryo UI"/>
                          <a:ea typeface="Meiryo UI"/>
                        </a:rPr>
                        <a:t> and tax office in charge</a:t>
                      </a:r>
                      <a:endParaRPr kumimoji="1" lang="ja-JP" sz="700" dirty="0">
                        <a:latin typeface="Meiryo UI"/>
                        <a:ea typeface="Meiryo U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442001196"/>
                  </a:ext>
                </a:extLst>
              </a:tr>
              <a:tr h="324631">
                <a:tc>
                  <a:txBody>
                    <a:bodyPr/>
                    <a:lstStyle/>
                    <a:p>
                      <a:pPr lvl="0" algn="ctr"/>
                      <a:r>
                        <a:rPr kumimoji="1" lang="en-US" altLang="ja-JP" sz="700" dirty="0" smtClean="0">
                          <a:latin typeface="Meiryo UI"/>
                          <a:ea typeface="+mn-ea"/>
                        </a:rPr>
                        <a:t>Object of agreement</a:t>
                      </a:r>
                      <a:endParaRPr kumimoji="1" lang="ja-JP" altLang="en-US" sz="700" dirty="0">
                        <a:latin typeface="Meiryo UI"/>
                        <a:ea typeface="Meiryo UI"/>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2">
                        <a:lumMod val="10000"/>
                        <a:lumOff val="90000"/>
                      </a:schemeClr>
                    </a:solidFill>
                  </a:tcPr>
                </a:tc>
                <a:tc>
                  <a:txBody>
                    <a:bodyPr/>
                    <a:lstStyle/>
                    <a:p>
                      <a:pPr lvl="0" algn="l">
                        <a:buNone/>
                      </a:pPr>
                      <a:r>
                        <a:rPr lang="en-US" altLang="ja-JP" sz="700" b="0" i="0" u="none" strike="noStrike" noProof="0" dirty="0" smtClean="0">
                          <a:solidFill>
                            <a:schemeClr val="tx1"/>
                          </a:solidFill>
                          <a:latin typeface="Meiryo UI"/>
                          <a:ea typeface="+mn-ea"/>
                        </a:rPr>
                        <a:t>In this </a:t>
                      </a:r>
                      <a:r>
                        <a:rPr lang="en-US" altLang="ja-JP" sz="700" b="0" i="0" u="none" strike="noStrike" noProof="0" dirty="0" err="1" smtClean="0">
                          <a:solidFill>
                            <a:schemeClr val="tx1"/>
                          </a:solidFill>
                          <a:latin typeface="Meiryo UI"/>
                          <a:ea typeface="+mn-ea"/>
                        </a:rPr>
                        <a:t>Usecase</a:t>
                      </a:r>
                      <a:r>
                        <a:rPr lang="en-US" altLang="ja-JP" sz="700" b="0" i="0" u="none" strike="noStrike" noProof="0" dirty="0" smtClean="0">
                          <a:solidFill>
                            <a:schemeClr val="tx1"/>
                          </a:solidFill>
                          <a:latin typeface="Meiryo UI"/>
                          <a:ea typeface="+mn-ea"/>
                        </a:rPr>
                        <a:t>, there is a process of "presentation" and "acceptance" of documents and information necessary for application in the scenario, and the completion of the process of "presentation" and "acceptance" respectively is considered as an agreement.</a:t>
                      </a:r>
                      <a:endParaRPr kumimoji="1" lang="ja-JP" sz="1100" dirty="0">
                        <a:latin typeface="Meiryo UI"/>
                        <a:ea typeface="Meiryo U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762926923"/>
                  </a:ext>
                </a:extLst>
              </a:tr>
              <a:tr h="324631">
                <a:tc>
                  <a:txBody>
                    <a:bodyPr/>
                    <a:lstStyle/>
                    <a:p>
                      <a:pPr lvl="0" algn="ctr"/>
                      <a:r>
                        <a:rPr lang="en-US" altLang="ja-JP" sz="700" dirty="0" smtClean="0">
                          <a:latin typeface="Meiryo UI"/>
                          <a:ea typeface="+mn-ea"/>
                        </a:rPr>
                        <a:t>Terms of agreement</a:t>
                      </a:r>
                      <a:endParaRPr kumimoji="1" lang="ja-JP" altLang="en-US" sz="700" dirty="0">
                        <a:latin typeface="Meiryo UI"/>
                        <a:ea typeface="Meiryo UI"/>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2">
                        <a:lumMod val="10000"/>
                        <a:lumOff val="90000"/>
                      </a:schemeClr>
                    </a:solidFill>
                  </a:tcPr>
                </a:tc>
                <a:tc>
                  <a:txBody>
                    <a:bodyPr/>
                    <a:lstStyle/>
                    <a:p>
                      <a:pPr lvl="0" algn="l">
                        <a:buNone/>
                      </a:pPr>
                      <a:r>
                        <a:rPr kumimoji="1" lang="en-US" altLang="ja-JP" sz="700" dirty="0" smtClean="0">
                          <a:latin typeface="Meiryo UI"/>
                          <a:ea typeface="+mn-ea"/>
                        </a:rPr>
                        <a:t>That the agreed-upon attributes and credentials have been passed on.</a:t>
                      </a:r>
                      <a:endParaRPr kumimoji="1" lang="ja-JP" sz="700" dirty="0">
                        <a:latin typeface="Meiryo UI"/>
                        <a:ea typeface="Meiryo U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909739210"/>
                  </a:ext>
                </a:extLst>
              </a:tr>
              <a:tr h="324631">
                <a:tc>
                  <a:txBody>
                    <a:bodyPr/>
                    <a:lstStyle/>
                    <a:p>
                      <a:pPr lvl="0" algn="ctr"/>
                      <a:r>
                        <a:rPr kumimoji="1" lang="en-US" altLang="ja-JP" sz="700" dirty="0" smtClean="0">
                          <a:latin typeface="Meiryo UI"/>
                          <a:ea typeface="+mn-ea"/>
                        </a:rPr>
                        <a:t>Object of trace</a:t>
                      </a:r>
                      <a:endParaRPr kumimoji="1" lang="ja-JP" altLang="en-US" sz="700" dirty="0">
                        <a:latin typeface="Meiryo UI"/>
                        <a:ea typeface="+mn-ea"/>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2">
                        <a:lumMod val="10000"/>
                        <a:lumOff val="90000"/>
                      </a:schemeClr>
                    </a:solidFill>
                  </a:tcPr>
                </a:tc>
                <a:tc>
                  <a:txBody>
                    <a:bodyPr/>
                    <a:lstStyle/>
                    <a:p>
                      <a:pPr lvl="0" algn="l">
                        <a:buNone/>
                      </a:pPr>
                      <a:r>
                        <a:rPr kumimoji="1" lang="en-US" altLang="ja-JP" sz="700" dirty="0" smtClean="0">
                          <a:latin typeface="Meiryo UI"/>
                          <a:ea typeface="+mn-ea"/>
                        </a:rPr>
                        <a:t>That the above agreement has been fulfilled.</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453247350"/>
                  </a:ext>
                </a:extLst>
              </a:tr>
              <a:tr h="324631">
                <a:tc>
                  <a:txBody>
                    <a:bodyPr/>
                    <a:lstStyle/>
                    <a:p>
                      <a:pPr lvl="0" algn="ctr"/>
                      <a:r>
                        <a:rPr lang="en-US" altLang="ja-JP" sz="700" dirty="0" smtClean="0">
                          <a:latin typeface="Meiryo UI"/>
                          <a:ea typeface="+mn-ea"/>
                        </a:rPr>
                        <a:t>Subject of trace</a:t>
                      </a:r>
                      <a:endParaRPr kumimoji="1" lang="ja-JP" altLang="en-US" sz="700" dirty="0">
                        <a:latin typeface="Meiryo UI"/>
                        <a:ea typeface="Meiryo UI"/>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2">
                        <a:lumMod val="10000"/>
                        <a:lumOff val="90000"/>
                      </a:schemeClr>
                    </a:solidFill>
                  </a:tcPr>
                </a:tc>
                <a:tc>
                  <a:txBody>
                    <a:bodyPr/>
                    <a:lstStyle/>
                    <a:p>
                      <a:pPr lvl="0" algn="l">
                        <a:lnSpc>
                          <a:spcPct val="100000"/>
                        </a:lnSpc>
                        <a:spcBef>
                          <a:spcPts val="0"/>
                        </a:spcBef>
                        <a:spcAft>
                          <a:spcPts val="0"/>
                        </a:spcAft>
                        <a:buNone/>
                      </a:pPr>
                      <a:r>
                        <a:rPr lang="en-US" altLang="ja-JP" sz="700" b="0" i="0" u="none" strike="noStrike" noProof="0" dirty="0" smtClean="0">
                          <a:latin typeface="Meiryo UI"/>
                          <a:ea typeface="+mn-ea"/>
                        </a:rPr>
                        <a:t>Corporations and employees</a:t>
                      </a:r>
                      <a:endParaRPr lang="ja-JP" sz="700" b="0" i="0" u="none" strike="noStrike" noProof="0" dirty="0">
                        <a:latin typeface="Meiryo UI"/>
                        <a:ea typeface="Meiryo U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824371545"/>
                  </a:ext>
                </a:extLst>
              </a:tr>
              <a:tr h="324631">
                <a:tc>
                  <a:txBody>
                    <a:bodyPr/>
                    <a:lstStyle/>
                    <a:p>
                      <a:pPr lvl="0" algn="ctr"/>
                      <a:r>
                        <a:rPr kumimoji="1" lang="en-US" altLang="ja-JP" sz="700" dirty="0" smtClean="0">
                          <a:latin typeface="Meiryo UI"/>
                          <a:ea typeface="Meiryo UI"/>
                        </a:rPr>
                        <a:t>Tracing</a:t>
                      </a:r>
                      <a:r>
                        <a:rPr kumimoji="1" lang="en-US" altLang="ja-JP" sz="700" baseline="0" dirty="0" smtClean="0">
                          <a:latin typeface="Meiryo UI"/>
                          <a:ea typeface="Meiryo UI"/>
                        </a:rPr>
                        <a:t> method</a:t>
                      </a:r>
                      <a:endParaRPr kumimoji="1" lang="ja-JP" altLang="en-US" sz="700" dirty="0">
                        <a:latin typeface="Meiryo UI"/>
                        <a:ea typeface="Meiryo UI"/>
                      </a:endParaRP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lvl="0" algn="l">
                        <a:buNone/>
                      </a:pPr>
                      <a:r>
                        <a:rPr lang="en-US" altLang="ja-JP" sz="700" b="0" i="0" u="none" strike="noStrike" noProof="0" dirty="0" smtClean="0">
                          <a:solidFill>
                            <a:schemeClr val="tx1"/>
                          </a:solidFill>
                          <a:latin typeface="Meiryo UI"/>
                          <a:ea typeface="+mn-ea"/>
                        </a:rPr>
                        <a:t>Keep records of VC issuance and presentation in the Wallet used by the corporation and its employees, so that they can view them.</a:t>
                      </a:r>
                      <a:endParaRPr kumimoji="1" lang="ja-JP" sz="1100" dirty="0">
                        <a:latin typeface="Meiryo UI"/>
                        <a:ea typeface="Meiryo UI"/>
                      </a:endParaRPr>
                    </a:p>
                  </a:txBody>
                  <a:tcP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7905392"/>
                  </a:ext>
                </a:extLst>
              </a:tr>
              <a:tr h="1006354">
                <a:tc>
                  <a:txBody>
                    <a:bodyPr/>
                    <a:lstStyle/>
                    <a:p>
                      <a:pPr lvl="0" algn="ctr">
                        <a:lnSpc>
                          <a:spcPct val="100000"/>
                        </a:lnSpc>
                        <a:spcBef>
                          <a:spcPts val="0"/>
                        </a:spcBef>
                        <a:spcAft>
                          <a:spcPts val="0"/>
                        </a:spcAft>
                        <a:buNone/>
                      </a:pPr>
                      <a:r>
                        <a:rPr lang="en-US" altLang="ja-JP" sz="700" b="0" i="0" u="none" strike="noStrike" noProof="0" dirty="0" smtClean="0">
                          <a:solidFill>
                            <a:schemeClr val="tx1"/>
                          </a:solidFill>
                          <a:latin typeface="Meiryo UI"/>
                          <a:ea typeface="+mn-ea"/>
                        </a:rPr>
                        <a:t>Whether and how to revoke the agreement</a:t>
                      </a:r>
                      <a:endParaRPr kumimoji="1" lang="ja-JP" altLang="en-US" sz="700" dirty="0">
                        <a:latin typeface="Meiryo UI"/>
                        <a:ea typeface="Meiryo UI"/>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2">
                        <a:lumMod val="10000"/>
                        <a:lumOff val="90000"/>
                      </a:schemeClr>
                    </a:solidFill>
                  </a:tcPr>
                </a:tc>
                <a:tc>
                  <a:txBody>
                    <a:bodyPr/>
                    <a:lstStyle/>
                    <a:p>
                      <a:pPr marL="171450" lvl="0" indent="-171450" algn="l">
                        <a:buFont typeface="Wingdings" panose="05000000000000000000" pitchFamily="2" charset="2"/>
                        <a:buChar char="Ø"/>
                      </a:pPr>
                      <a:r>
                        <a:rPr lang="en-US" altLang="ja-JP" sz="700" b="0" i="0" u="none" strike="noStrike" noProof="0" dirty="0" smtClean="0"/>
                        <a:t>When a VC is revoked</a:t>
                      </a:r>
                    </a:p>
                    <a:p>
                      <a:pPr lvl="0" algn="l">
                        <a:buNone/>
                      </a:pPr>
                      <a:r>
                        <a:rPr lang="en-US" altLang="ja-JP" sz="700" b="0" i="0" u="none" strike="noStrike" noProof="0" dirty="0" smtClean="0"/>
                        <a:t>The Issuer can revoke the issued VC. After revoking the VC, the Holder cannot apply for issuance of a new certificate or present a new certificate with the VC due to the verification by the Issuer and Verifier.</a:t>
                      </a:r>
                    </a:p>
                    <a:p>
                      <a:pPr lvl="0" algn="l">
                        <a:buNone/>
                      </a:pPr>
                      <a:r>
                        <a:rPr lang="ja-JP" altLang="en-US" sz="700" b="0" i="0" u="none" strike="noStrike" noProof="0" dirty="0" smtClean="0"/>
                        <a:t>・　</a:t>
                      </a:r>
                      <a:r>
                        <a:rPr lang="en-US" altLang="ja-JP" sz="700" b="0" i="0" u="none" strike="noStrike" noProof="0" dirty="0" smtClean="0"/>
                        <a:t>If a VC has already applied for or presented a certificate, the agreement will be revoked upon re-verification by the Verifier who recognizes the revoke has occurred. (It is assumed that continued consideration is required for batch processing for multiple</a:t>
                      </a:r>
                      <a:r>
                        <a:rPr lang="en-US" altLang="ja-JP" sz="700" b="0" i="0" u="none" strike="noStrike" baseline="0" noProof="0" dirty="0" smtClean="0"/>
                        <a:t> </a:t>
                      </a:r>
                      <a:r>
                        <a:rPr lang="en-US" altLang="ja-JP" sz="700" b="0" i="0" u="none" strike="noStrike" noProof="0" dirty="0" smtClean="0"/>
                        <a:t>VCs that have already been applied or presented.)</a:t>
                      </a:r>
                    </a:p>
                    <a:p>
                      <a:pPr marL="171450" lvl="0" indent="-171450" algn="l">
                        <a:buFont typeface="Wingdings" panose="05000000000000000000" pitchFamily="2" charset="2"/>
                        <a:buChar char="Ø"/>
                      </a:pPr>
                      <a:r>
                        <a:rPr lang="en-US" altLang="ja-JP" sz="700" b="0" i="0" u="none" strike="noStrike" noProof="0" dirty="0" smtClean="0"/>
                        <a:t>When the agreement is canceled</a:t>
                      </a:r>
                    </a:p>
                    <a:p>
                      <a:pPr marL="0" lvl="0" indent="0" algn="l">
                        <a:buFont typeface="Wingdings" panose="05000000000000000000" pitchFamily="2" charset="2"/>
                        <a:buNone/>
                      </a:pPr>
                      <a:r>
                        <a:rPr lang="ja-JP" altLang="en-US" sz="700" b="0" i="0" u="none" strike="noStrike" noProof="0" dirty="0" smtClean="0"/>
                        <a:t>・　</a:t>
                      </a:r>
                      <a:r>
                        <a:rPr lang="en-US" altLang="ja-JP" sz="700" b="0" i="0" u="none" strike="noStrike" noProof="0" dirty="0" smtClean="0"/>
                        <a:t>If the Holder side cancels the agreement when confirming the agreement of issuing or presenting VC, the acquisition or presentation process of the VC will not be performed.</a:t>
                      </a:r>
                    </a:p>
                    <a:p>
                      <a:pPr marL="0" lvl="0" indent="0" algn="l">
                        <a:buFont typeface="Wingdings" panose="05000000000000000000" pitchFamily="2" charset="2"/>
                        <a:buNone/>
                      </a:pPr>
                      <a:r>
                        <a:rPr lang="ja-JP" altLang="en-US" sz="700" b="0" i="0" u="none" strike="noStrike" noProof="0" dirty="0" smtClean="0"/>
                        <a:t>・　</a:t>
                      </a:r>
                      <a:r>
                        <a:rPr lang="en-US" altLang="ja-JP" sz="700" b="0" i="0" u="none" strike="noStrike" noProof="0" dirty="0" smtClean="0"/>
                        <a:t>If the Issuer or Verifier side cancels the agreement (e.g., expiration of the presented VC), the Holder is notified that the VC acquisition/presentation process has failed.</a:t>
                      </a:r>
                      <a:endParaRPr kumimoji="1" lang="ja-JP" sz="1100" dirty="0">
                        <a:latin typeface="Meiryo UI"/>
                        <a:ea typeface="Meiryo U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73477362"/>
                  </a:ext>
                </a:extLst>
              </a:tr>
            </a:tbl>
          </a:graphicData>
        </a:graphic>
      </p:graphicFrame>
      <p:pic>
        <p:nvPicPr>
          <p:cNvPr id="10" name="図 9"/>
          <p:cNvPicPr>
            <a:picLocks noChangeAspect="1"/>
          </p:cNvPicPr>
          <p:nvPr/>
        </p:nvPicPr>
        <p:blipFill>
          <a:blip r:embed="rId2"/>
          <a:stretch>
            <a:fillRect/>
          </a:stretch>
        </p:blipFill>
        <p:spPr>
          <a:xfrm>
            <a:off x="1617105" y="547839"/>
            <a:ext cx="7824075" cy="2124345"/>
          </a:xfrm>
          <a:prstGeom prst="rect">
            <a:avLst/>
          </a:prstGeom>
        </p:spPr>
      </p:pic>
      <p:sp>
        <p:nvSpPr>
          <p:cNvPr id="9" name="テキスト プレースホルダー 2"/>
          <p:cNvSpPr>
            <a:spLocks noGrp="1"/>
          </p:cNvSpPr>
          <p:nvPr>
            <p:ph type="body" sz="quarter" idx="4294967295"/>
          </p:nvPr>
        </p:nvSpPr>
        <p:spPr>
          <a:xfrm>
            <a:off x="331788" y="6032"/>
            <a:ext cx="9242425" cy="397782"/>
          </a:xfrm>
          <a:prstGeom prst="rect">
            <a:avLst/>
          </a:prstGeom>
        </p:spPr>
        <p:txBody>
          <a:bodyPr lIns="0" tIns="45720" rIns="0" bIns="45720" anchor="t"/>
          <a:lstStyle/>
          <a:p>
            <a:r>
              <a:rPr lang="en-US" altLang="ja-JP" sz="1600" b="1" dirty="0" smtClean="0">
                <a:solidFill>
                  <a:schemeClr val="accent2">
                    <a:lumMod val="75000"/>
                    <a:lumOff val="25000"/>
                  </a:schemeClr>
                </a:solidFill>
                <a:latin typeface="Meiryo UI" panose="020B0604030504040204" pitchFamily="34" charset="-128"/>
                <a:ea typeface="Meiryo UI" panose="020B0604030504040204" pitchFamily="34" charset="-128"/>
              </a:rPr>
              <a:t>Corporate </a:t>
            </a:r>
            <a:r>
              <a:rPr lang="en-US" altLang="ja-JP" sz="1600" b="1" dirty="0">
                <a:solidFill>
                  <a:schemeClr val="accent2">
                    <a:lumMod val="75000"/>
                    <a:lumOff val="25000"/>
                  </a:schemeClr>
                </a:solidFill>
                <a:latin typeface="Meiryo UI" panose="020B0604030504040204" pitchFamily="34" charset="-128"/>
                <a:ea typeface="Meiryo UI" panose="020B0604030504040204" pitchFamily="34" charset="-128"/>
              </a:rPr>
              <a:t>tax system and industrial association </a:t>
            </a:r>
            <a:r>
              <a:rPr lang="en-US" altLang="ja-JP" sz="1600" b="1" dirty="0" smtClean="0">
                <a:solidFill>
                  <a:schemeClr val="accent2">
                    <a:lumMod val="75000"/>
                    <a:lumOff val="25000"/>
                  </a:schemeClr>
                </a:solidFill>
                <a:latin typeface="Meiryo UI" panose="020B0604030504040204" pitchFamily="34" charset="-128"/>
                <a:ea typeface="Meiryo UI" panose="020B0604030504040204" pitchFamily="34" charset="-128"/>
              </a:rPr>
              <a:t>certificate (Japan </a:t>
            </a:r>
            <a:r>
              <a:rPr lang="en-US" altLang="ja-JP" sz="1600" b="1" dirty="0">
                <a:solidFill>
                  <a:schemeClr val="accent2">
                    <a:lumMod val="75000"/>
                    <a:lumOff val="25000"/>
                  </a:schemeClr>
                </a:solidFill>
                <a:latin typeface="Meiryo UI" panose="020B0604030504040204" pitchFamily="34" charset="-128"/>
                <a:ea typeface="Meiryo UI" panose="020B0604030504040204" pitchFamily="34" charset="-128"/>
              </a:rPr>
              <a:t>Information Technology Services Industry </a:t>
            </a:r>
            <a:r>
              <a:rPr lang="en-US" altLang="ja-JP" sz="1600" b="1" dirty="0" smtClean="0">
                <a:solidFill>
                  <a:schemeClr val="accent2">
                    <a:lumMod val="75000"/>
                    <a:lumOff val="25000"/>
                  </a:schemeClr>
                </a:solidFill>
                <a:latin typeface="Meiryo UI" panose="020B0604030504040204" pitchFamily="34" charset="-128"/>
                <a:ea typeface="Meiryo UI" panose="020B0604030504040204" pitchFamily="34" charset="-128"/>
              </a:rPr>
              <a:t>Association)</a:t>
            </a:r>
            <a:r>
              <a:rPr kumimoji="1" lang="ja-JP" altLang="en-US" sz="16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600" b="1" dirty="0">
                <a:solidFill>
                  <a:schemeClr val="accent2">
                    <a:lumMod val="75000"/>
                    <a:lumOff val="25000"/>
                  </a:schemeClr>
                </a:solidFill>
                <a:latin typeface="Meiryo UI" panose="020B0604030504040204" pitchFamily="34" charset="-128"/>
                <a:ea typeface="Meiryo UI" panose="020B0604030504040204" pitchFamily="34" charset="-128"/>
              </a:rPr>
              <a:t>4</a:t>
            </a:r>
            <a:r>
              <a:rPr kumimoji="1" lang="en-US" altLang="ja-JP" sz="1600" b="1" dirty="0" smtClean="0">
                <a:solidFill>
                  <a:schemeClr val="accent2">
                    <a:lumMod val="75000"/>
                    <a:lumOff val="25000"/>
                  </a:schemeClr>
                </a:solidFill>
                <a:latin typeface="Meiryo UI" panose="020B0604030504040204" pitchFamily="34" charset="-128"/>
                <a:ea typeface="Meiryo UI" panose="020B0604030504040204" pitchFamily="34" charset="-128"/>
              </a:rPr>
              <a:t>/4</a:t>
            </a:r>
            <a:r>
              <a:rPr kumimoji="1" lang="ja-JP" altLang="en-US" sz="1600" b="1" dirty="0" smtClean="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6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58540140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358837-AEC8-4D44-8B60-D796F8BD96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4CB9ED-066D-4578-99BE-26795CE2C6F1}">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66c35b6-2d61-43c4-8bf9-d41cf977da54"/>
    <ds:schemaRef ds:uri="http://purl.org/dc/elements/1.1/"/>
    <ds:schemaRef ds:uri="fbfe7029-41e5-4b04-b94c-ac73920166e4"/>
    <ds:schemaRef ds:uri="http://www.w3.org/XML/1998/namespace"/>
    <ds:schemaRef ds:uri="http://purl.org/dc/dcmitype/"/>
    <ds:schemaRef ds:uri="90194858-377b-47ae-9a55-43d71c0f91a2"/>
    <ds:schemaRef ds:uri="89156189-c85b-4d61-9956-43cafdc2a27f"/>
    <ds:schemaRef ds:uri="5fac6585-e5db-49c2-84eb-07048ac402b0"/>
    <ds:schemaRef ds:uri="c83f1b00-8bb0-4983-a72c-3c7d557c8ed9"/>
  </ds:schemaRefs>
</ds:datastoreItem>
</file>

<file path=customXml/itemProps3.xml><?xml version="1.0" encoding="utf-8"?>
<ds:datastoreItem xmlns:ds="http://schemas.openxmlformats.org/officeDocument/2006/customXml" ds:itemID="{BCE8F6B1-48DE-4A6D-B7FB-B27CCFB1F4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1218</Words>
  <Application>Microsoft Office PowerPoint</Application>
  <PresentationFormat>A4 210 x 297 mm</PresentationFormat>
  <Paragraphs>99</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6</vt:i4>
      </vt:variant>
      <vt:variant>
        <vt:lpstr>スライド タイトル</vt:lpstr>
      </vt:variant>
      <vt:variant>
        <vt:i4>4</vt:i4>
      </vt:variant>
    </vt:vector>
  </HeadingPairs>
  <TitlesOfParts>
    <vt:vector size="19" baseType="lpstr">
      <vt:lpstr>HGPGothicE</vt:lpstr>
      <vt:lpstr>HGP創英角ｺﾞｼｯｸUB</vt:lpstr>
      <vt:lpstr>Meiryo UI</vt:lpstr>
      <vt:lpstr>メイリオ</vt:lpstr>
      <vt:lpstr>游ゴシック</vt:lpstr>
      <vt:lpstr>Arial</vt:lpstr>
      <vt:lpstr>Century</vt:lpstr>
      <vt:lpstr>Times New Roman</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22</cp:revision>
  <dcterms:modified xsi:type="dcterms:W3CDTF">2023-05-30T06:00:03Z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