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24" r:id="rId4"/>
    <p:sldMasterId id="2147483790" r:id="rId5"/>
    <p:sldMasterId id="2147483913" r:id="rId6"/>
    <p:sldMasterId id="2147483908" r:id="rId7"/>
    <p:sldMasterId id="2147483853" r:id="rId8"/>
    <p:sldMasterId id="2147483852" r:id="rId9"/>
  </p:sldMasterIdLst>
  <p:notesMasterIdLst>
    <p:notesMasterId r:id="rId14"/>
  </p:notesMasterIdLst>
  <p:handoutMasterIdLst>
    <p:handoutMasterId r:id="rId15"/>
  </p:handoutMasterIdLst>
  <p:sldIdLst>
    <p:sldId id="429" r:id="rId10"/>
    <p:sldId id="433" r:id="rId11"/>
    <p:sldId id="431" r:id="rId12"/>
    <p:sldId id="432" r:id="rId13"/>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2B4069"/>
    <a:srgbClr val="EEF3F8"/>
    <a:srgbClr val="DBE5F1"/>
    <a:srgbClr val="ECEEF1"/>
    <a:srgbClr val="ECEEF4"/>
    <a:srgbClr val="EBEDF4"/>
    <a:srgbClr val="F7F8FB"/>
    <a:srgbClr val="4472C4"/>
    <a:srgbClr val="405F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54" autoAdjust="0"/>
    <p:restoredTop sz="94660"/>
  </p:normalViewPr>
  <p:slideViewPr>
    <p:cSldViewPr snapToGrid="0" showGuides="1">
      <p:cViewPr varScale="1">
        <p:scale>
          <a:sx n="97" d="100"/>
          <a:sy n="97" d="100"/>
        </p:scale>
        <p:origin x="686" y="77"/>
      </p:cViewPr>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5" Type="http://schemas.openxmlformats.org/officeDocument/2006/relationships/slideMaster" Target="slideMasters/slideMaster2.xml"/><Relationship Id="rId15" Type="http://schemas.openxmlformats.org/officeDocument/2006/relationships/handoutMaster" Target="handoutMasters/handoutMaster1.xml"/><Relationship Id="rId10" Type="http://schemas.openxmlformats.org/officeDocument/2006/relationships/slide" Target="slides/slide1.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A9554F-8F68-418C-BC8C-EBC8EB58C588}" type="datetimeFigureOut">
              <a:rPr kumimoji="1" lang="ja-JP" altLang="en-US" smtClean="0"/>
              <a:t>2023/5/23</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E54EB0-D7A5-428B-AB3E-E1911707456B}"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n-ea"/>
                <a:ea typeface="+mn-ea"/>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n-ea"/>
                <a:ea typeface="+mn-ea"/>
              </a:defRPr>
            </a:lvl1pPr>
          </a:lstStyle>
          <a:p>
            <a:fld id="{187B8588-1665-0A4A-AD47-68FFFFC620D1}" type="datetimeFigureOut">
              <a:rPr lang="ja-JP" altLang="en-US" smtClean="0"/>
              <a:pPr/>
              <a:t>2023/5/23</a:t>
            </a:fld>
            <a:endParaRPr lang="ja-JP" altLang="en-US"/>
          </a:p>
        </p:txBody>
      </p:sp>
      <p:sp>
        <p:nvSpPr>
          <p:cNvPr id="4" name="スライド イメージ プレースホルダー 3"/>
          <p:cNvSpPr>
            <a:spLocks noGrp="1" noRot="1" noChangeAspect="1"/>
          </p:cNvSpPr>
          <p:nvPr>
            <p:ph type="sldImg" idx="2"/>
          </p:nvPr>
        </p:nvSpPr>
        <p:spPr>
          <a:xfrm>
            <a:off x="1200150" y="630237"/>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3887785"/>
            <a:ext cx="5486400" cy="462597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n-ea"/>
                <a:ea typeface="+mn-ea"/>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n-ea"/>
                <a:ea typeface="+mn-ea"/>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ea"/>
        <a:ea typeface="+mn-ea"/>
        <a:cs typeface="+mn-cs"/>
      </a:defRPr>
    </a:lvl1pPr>
    <a:lvl2pPr marL="457200" algn="l" defTabSz="914400" rtl="0" eaLnBrk="1" latinLnBrk="0" hangingPunct="1">
      <a:defRPr kumimoji="1" sz="1200" kern="1200">
        <a:solidFill>
          <a:schemeClr val="tx1"/>
        </a:solidFill>
        <a:latin typeface="+mn-ea"/>
        <a:ea typeface="+mn-ea"/>
        <a:cs typeface="+mn-cs"/>
      </a:defRPr>
    </a:lvl2pPr>
    <a:lvl3pPr marL="914400" algn="l" defTabSz="914400" rtl="0" eaLnBrk="1" latinLnBrk="0" hangingPunct="1">
      <a:defRPr kumimoji="1" sz="1200" kern="1200">
        <a:solidFill>
          <a:schemeClr val="tx1"/>
        </a:solidFill>
        <a:latin typeface="+mn-ea"/>
        <a:ea typeface="+mn-ea"/>
        <a:cs typeface="+mn-cs"/>
      </a:defRPr>
    </a:lvl3pPr>
    <a:lvl4pPr marL="1371600" algn="l" defTabSz="914400" rtl="0" eaLnBrk="1" latinLnBrk="0" hangingPunct="1">
      <a:defRPr kumimoji="1" sz="1200" kern="1200">
        <a:solidFill>
          <a:schemeClr val="tx1"/>
        </a:solidFill>
        <a:latin typeface="+mn-ea"/>
        <a:ea typeface="+mn-ea"/>
        <a:cs typeface="+mn-cs"/>
      </a:defRPr>
    </a:lvl4pPr>
    <a:lvl5pPr marL="1828800" algn="l" defTabSz="914400" rtl="0" eaLnBrk="1" latinLnBrk="0" hangingPunct="1">
      <a:defRPr kumimoji="1" sz="1200" kern="1200">
        <a:solidFill>
          <a:schemeClr val="tx1"/>
        </a:solidFill>
        <a:latin typeface="+mn-ea"/>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sp>
        <p:nvSpPr>
          <p:cNvPr id="27" name="タイトル 4">
            <a:extLst>
              <a:ext uri="{FF2B5EF4-FFF2-40B4-BE49-F238E27FC236}">
                <a16:creationId xmlns:a16="http://schemas.microsoft.com/office/drawing/2014/main" id="{D3868AFC-B2EA-484C-AA64-489ED4273318}"/>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5" name="テキスト プレースホルダー 16">
            <a:extLst>
              <a:ext uri="{FF2B5EF4-FFF2-40B4-BE49-F238E27FC236}">
                <a16:creationId xmlns:a16="http://schemas.microsoft.com/office/drawing/2014/main" id="{AAF55D8D-D54A-0249-91F2-93832BA0DDA6}"/>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6" name="テキスト プレースホルダー 18">
            <a:extLst>
              <a:ext uri="{FF2B5EF4-FFF2-40B4-BE49-F238E27FC236}">
                <a16:creationId xmlns:a16="http://schemas.microsoft.com/office/drawing/2014/main" id="{32AE6953-680C-A842-B348-E2C64E3386A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7" name="正方形/長方形 16">
            <a:extLst>
              <a:ext uri="{FF2B5EF4-FFF2-40B4-BE49-F238E27FC236}">
                <a16:creationId xmlns:a16="http://schemas.microsoft.com/office/drawing/2014/main" id="{B35F000F-EF21-7942-A550-51B9B7114064}"/>
              </a:ext>
            </a:extLst>
          </p:cNvPr>
          <p:cNvSpPr/>
          <p:nvPr userDrawn="1"/>
        </p:nvSpPr>
        <p:spPr>
          <a:xfrm>
            <a:off x="1" y="0"/>
            <a:ext cx="9906000" cy="240376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9" name="図 18">
            <a:extLst>
              <a:ext uri="{FF2B5EF4-FFF2-40B4-BE49-F238E27FC236}">
                <a16:creationId xmlns:a16="http://schemas.microsoft.com/office/drawing/2014/main" id="{BA3D2F71-2021-6A4E-AC43-8FD81BB606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0" y="0"/>
            <a:ext cx="3600000" cy="2403761"/>
          </a:xfrm>
          <a:prstGeom prst="rect">
            <a:avLst/>
          </a:prstGeom>
        </p:spPr>
      </p:pic>
      <p:sp>
        <p:nvSpPr>
          <p:cNvPr id="23" name="テキスト ボックス 22">
            <a:extLst>
              <a:ext uri="{FF2B5EF4-FFF2-40B4-BE49-F238E27FC236}">
                <a16:creationId xmlns:a16="http://schemas.microsoft.com/office/drawing/2014/main" id="{F5B088D2-4AF7-3C42-B49B-F380DD5AB088}"/>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15" name="直線矢印コネクタ 14">
            <a:extLst>
              <a:ext uri="{FF2B5EF4-FFF2-40B4-BE49-F238E27FC236}">
                <a16:creationId xmlns:a16="http://schemas.microsoft.com/office/drawing/2014/main" id="{A0FBF953-D5EB-674E-9F34-772567F4C81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0EB2094B-F5F4-1E46-9BEA-446D88002AA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4" name="図 23">
            <a:extLst>
              <a:ext uri="{FF2B5EF4-FFF2-40B4-BE49-F238E27FC236}">
                <a16:creationId xmlns:a16="http://schemas.microsoft.com/office/drawing/2014/main" id="{265711C3-3D09-CF4B-9499-4C0FAC2E065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153652250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 name="タイトル 1"/>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47848837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表紙C">
    <p:bg>
      <p:bgPr>
        <a:solidFill>
          <a:schemeClr val="accent2"/>
        </a:solidFill>
        <a:effectLst/>
      </p:bgPr>
    </p:bg>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CAEC040-EEFE-C444-83DD-41B27D064E83}"/>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20" name="テキスト プレースホルダー 16">
            <a:extLst>
              <a:ext uri="{FF2B5EF4-FFF2-40B4-BE49-F238E27FC236}">
                <a16:creationId xmlns:a16="http://schemas.microsoft.com/office/drawing/2014/main" id="{69DA06EE-F669-A248-B816-9503F01A10EF}"/>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2" name="テキスト プレースホルダー 18">
            <a:extLst>
              <a:ext uri="{FF2B5EF4-FFF2-40B4-BE49-F238E27FC236}">
                <a16:creationId xmlns:a16="http://schemas.microsoft.com/office/drawing/2014/main" id="{F19E2444-AC3A-064A-9BA1-9990E25E935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6" name="正方形/長方形 5">
            <a:extLst>
              <a:ext uri="{FF2B5EF4-FFF2-40B4-BE49-F238E27FC236}">
                <a16:creationId xmlns:a16="http://schemas.microsoft.com/office/drawing/2014/main" id="{BF1C8481-7D27-A74E-9740-DD4483246E71}"/>
              </a:ext>
            </a:extLst>
          </p:cNvPr>
          <p:cNvSpPr/>
          <p:nvPr userDrawn="1"/>
        </p:nvSpPr>
        <p:spPr>
          <a:xfrm>
            <a:off x="1" y="0"/>
            <a:ext cx="9906000" cy="2403761"/>
          </a:xfrm>
          <a:prstGeom prst="rect">
            <a:avLst/>
          </a:prstGeom>
          <a:solidFill>
            <a:srgbClr val="1D26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7" name="図 16">
            <a:extLst>
              <a:ext uri="{FF2B5EF4-FFF2-40B4-BE49-F238E27FC236}">
                <a16:creationId xmlns:a16="http://schemas.microsoft.com/office/drawing/2014/main" id="{9E332B7C-2774-D747-B738-DFFE71FF42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0" name="図 9">
            <a:extLst>
              <a:ext uri="{FF2B5EF4-FFF2-40B4-BE49-F238E27FC236}">
                <a16:creationId xmlns:a16="http://schemas.microsoft.com/office/drawing/2014/main" id="{B869AFE1-023E-9444-AE7D-68D6CB600E8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16" name="テキスト ボックス 15">
            <a:extLst>
              <a:ext uri="{FF2B5EF4-FFF2-40B4-BE49-F238E27FC236}">
                <a16:creationId xmlns:a16="http://schemas.microsoft.com/office/drawing/2014/main" id="{AC64BE3C-F985-7842-8067-AF5BF3B168D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13" name="テキスト ボックス 12">
            <a:extLst>
              <a:ext uri="{FF2B5EF4-FFF2-40B4-BE49-F238E27FC236}">
                <a16:creationId xmlns:a16="http://schemas.microsoft.com/office/drawing/2014/main" id="{B614B9F6-94C1-874D-837D-F4D519B2A913}"/>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9" name="直線矢印コネクタ 8">
            <a:extLst>
              <a:ext uri="{FF2B5EF4-FFF2-40B4-BE49-F238E27FC236}">
                <a16:creationId xmlns:a16="http://schemas.microsoft.com/office/drawing/2014/main" id="{96E83C00-A05B-DF4C-BB89-3AAB8B58965E}"/>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999E7CBC-989B-AB4F-BB76-FD22326E6745}"/>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 name="図 2">
            <a:extLst>
              <a:ext uri="{FF2B5EF4-FFF2-40B4-BE49-F238E27FC236}">
                <a16:creationId xmlns:a16="http://schemas.microsoft.com/office/drawing/2014/main" id="{454AE20B-55B9-2940-83F5-D6B9678113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9387106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表紙BA_写真あり">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DAEB2D63-6F42-DE40-80ED-B03614E6EE3B}"/>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626B9BF8-9F92-6F4F-8E20-85EEC8A41651}"/>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8E10F5D0-9F6F-6146-9CD1-B3656434552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2" name="図 11">
            <a:extLst>
              <a:ext uri="{FF2B5EF4-FFF2-40B4-BE49-F238E27FC236}">
                <a16:creationId xmlns:a16="http://schemas.microsoft.com/office/drawing/2014/main" id="{90BAE1D0-B847-E24E-B7DA-8A2D03EFC54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22" name="図 21">
            <a:extLst>
              <a:ext uri="{FF2B5EF4-FFF2-40B4-BE49-F238E27FC236}">
                <a16:creationId xmlns:a16="http://schemas.microsoft.com/office/drawing/2014/main" id="{9B22D6D9-28B6-F745-BA08-7E7C0B49E1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5999" y="0"/>
            <a:ext cx="3600000" cy="2403761"/>
          </a:xfrm>
          <a:prstGeom prst="rect">
            <a:avLst/>
          </a:prstGeom>
        </p:spPr>
      </p:pic>
      <p:pic>
        <p:nvPicPr>
          <p:cNvPr id="13" name="図 12">
            <a:extLst>
              <a:ext uri="{FF2B5EF4-FFF2-40B4-BE49-F238E27FC236}">
                <a16:creationId xmlns:a16="http://schemas.microsoft.com/office/drawing/2014/main" id="{8F3E8D9D-42A5-BF4F-9138-FEEE258C77F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7" name="テキスト ボックス 26">
            <a:extLst>
              <a:ext uri="{FF2B5EF4-FFF2-40B4-BE49-F238E27FC236}">
                <a16:creationId xmlns:a16="http://schemas.microsoft.com/office/drawing/2014/main" id="{461D181A-5706-B944-AB69-AC4F76E59775}"/>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5" name="直線矢印コネクタ 24">
            <a:extLst>
              <a:ext uri="{FF2B5EF4-FFF2-40B4-BE49-F238E27FC236}">
                <a16:creationId xmlns:a16="http://schemas.microsoft.com/office/drawing/2014/main" id="{53D17304-2170-3842-81DD-54288DF7E84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2B104D-7AA8-A44B-BD96-CABEE425E2DC}"/>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8" name="図 27">
            <a:extLst>
              <a:ext uri="{FF2B5EF4-FFF2-40B4-BE49-F238E27FC236}">
                <a16:creationId xmlns:a16="http://schemas.microsoft.com/office/drawing/2014/main" id="{9CF502A3-4413-4F4C-A78A-4562A5C149E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2095074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表紙B_写真あり">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7F7FE76B-2B72-F445-B054-DF922DCFDDAC}"/>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3237D89-4FFD-9645-82EF-42AE21A32150}"/>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CC5E5581-933D-AE49-AF30-8BD9F0C4429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8" name="テキスト ボックス 7">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5776617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紙C_写真あり">
    <p:bg>
      <p:bgPr>
        <a:solidFill>
          <a:schemeClr val="accent2"/>
        </a:solidFill>
        <a:effectLst/>
      </p:bgPr>
    </p:bg>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3BC5E597-0591-1E48-B456-49696C2C1E9B}"/>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ACB12DF-D76D-C743-AED2-AEC0EF2804E9}"/>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15C87D92-2797-9949-BDA3-74353F8FF1DB}"/>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3" name="図 12">
            <a:extLst>
              <a:ext uri="{FF2B5EF4-FFF2-40B4-BE49-F238E27FC236}">
                <a16:creationId xmlns:a16="http://schemas.microsoft.com/office/drawing/2014/main" id="{5B390AF8-CEC7-824F-B832-F1AB05C30A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15" name="図 14">
            <a:extLst>
              <a:ext uri="{FF2B5EF4-FFF2-40B4-BE49-F238E27FC236}">
                <a16:creationId xmlns:a16="http://schemas.microsoft.com/office/drawing/2014/main" id="{D0048547-20D1-A14A-880B-F7B64D9F5D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4" name="図 13">
            <a:extLst>
              <a:ext uri="{FF2B5EF4-FFF2-40B4-BE49-F238E27FC236}">
                <a16:creationId xmlns:a16="http://schemas.microsoft.com/office/drawing/2014/main" id="{AD77AE2A-F8CF-1F4E-99C5-6DC82B91D27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32" name="テキスト ボックス 31">
            <a:extLst>
              <a:ext uri="{FF2B5EF4-FFF2-40B4-BE49-F238E27FC236}">
                <a16:creationId xmlns:a16="http://schemas.microsoft.com/office/drawing/2014/main" id="{F0BD5EEB-B096-434B-8568-E6237E37BBAF}"/>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
        <p:nvSpPr>
          <p:cNvPr id="29" name="テキスト ボックス 28">
            <a:extLst>
              <a:ext uri="{FF2B5EF4-FFF2-40B4-BE49-F238E27FC236}">
                <a16:creationId xmlns:a16="http://schemas.microsoft.com/office/drawing/2014/main" id="{248F1E09-51F1-134B-9292-4A242E2CDBCC}"/>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7" name="直線矢印コネクタ 26">
            <a:extLst>
              <a:ext uri="{FF2B5EF4-FFF2-40B4-BE49-F238E27FC236}">
                <a16:creationId xmlns:a16="http://schemas.microsoft.com/office/drawing/2014/main" id="{6923F4F4-AA5D-CA49-AD92-0C098F193A58}"/>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486344C5-5736-B340-AE6F-C527DB55A1F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0" name="図 29">
            <a:extLst>
              <a:ext uri="{FF2B5EF4-FFF2-40B4-BE49-F238E27FC236}">
                <a16:creationId xmlns:a16="http://schemas.microsoft.com/office/drawing/2014/main" id="{BB058353-6D31-6F47-9883-33F6B1EEE8A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8976552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目次A">
    <p:bg>
      <p:bgRef idx="1001">
        <a:schemeClr val="bg1"/>
      </p:bgRef>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BBAE3FA2-1464-6D4B-8787-C48A0BC48186}"/>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7" name="テキスト プレースホルダー 4">
            <a:extLst>
              <a:ext uri="{FF2B5EF4-FFF2-40B4-BE49-F238E27FC236}">
                <a16:creationId xmlns:a16="http://schemas.microsoft.com/office/drawing/2014/main" id="{BD1CB523-85FF-A047-8B9B-84BA47FE1D3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正方形/長方形 12">
            <a:extLst>
              <a:ext uri="{FF2B5EF4-FFF2-40B4-BE49-F238E27FC236}">
                <a16:creationId xmlns:a16="http://schemas.microsoft.com/office/drawing/2014/main" id="{E70671B4-D85D-B14E-82F8-9CF01FC6EE18}"/>
              </a:ext>
            </a:extLst>
          </p:cNvPr>
          <p:cNvSpPr/>
          <p:nvPr userDrawn="1"/>
        </p:nvSpPr>
        <p:spPr>
          <a:xfrm>
            <a:off x="7820324" y="0"/>
            <a:ext cx="2085676"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4" name="図 13">
            <a:extLst>
              <a:ext uri="{FF2B5EF4-FFF2-40B4-BE49-F238E27FC236}">
                <a16:creationId xmlns:a16="http://schemas.microsoft.com/office/drawing/2014/main" id="{A286677C-676D-0D49-B2C4-56A70ECBA09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5" name="図 14">
            <a:extLst>
              <a:ext uri="{FF2B5EF4-FFF2-40B4-BE49-F238E27FC236}">
                <a16:creationId xmlns:a16="http://schemas.microsoft.com/office/drawing/2014/main" id="{6C244BF9-F7CF-7840-8844-2E7ED6175F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8" name="直線コネクタ 17">
            <a:extLst>
              <a:ext uri="{FF2B5EF4-FFF2-40B4-BE49-F238E27FC236}">
                <a16:creationId xmlns:a16="http://schemas.microsoft.com/office/drawing/2014/main" id="{A5F39659-31BA-3444-83B8-D09F59133F19}"/>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9C329398-3F3A-E64B-A959-DAA180CE3F5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86893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次B">
    <p:bg>
      <p:bgRef idx="1001">
        <a:schemeClr val="bg1"/>
      </p:bgRef>
    </p:bg>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E6701CD2-677C-D142-82A1-12E0EBA9A65F}"/>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8" name="テキスト プレースホルダー 4">
            <a:extLst>
              <a:ext uri="{FF2B5EF4-FFF2-40B4-BE49-F238E27FC236}">
                <a16:creationId xmlns:a16="http://schemas.microsoft.com/office/drawing/2014/main" id="{570EBE81-ADFD-9E45-9FD9-FE2272EDCA8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23" name="テキスト ボックス 22">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555463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目次C">
    <p:bg>
      <p:bgPr>
        <a:solidFill>
          <a:schemeClr val="accent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B51DA0-E136-254B-9C8E-DD3202B3BA8F}"/>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5" name="テキスト プレースホルダー 4">
            <a:extLst>
              <a:ext uri="{FF2B5EF4-FFF2-40B4-BE49-F238E27FC236}">
                <a16:creationId xmlns:a16="http://schemas.microsoft.com/office/drawing/2014/main" id="{FB808FD6-AE48-AF47-931E-E220778DFF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正方形/長方形 10">
            <a:extLst>
              <a:ext uri="{FF2B5EF4-FFF2-40B4-BE49-F238E27FC236}">
                <a16:creationId xmlns:a16="http://schemas.microsoft.com/office/drawing/2014/main" id="{3687A8B2-9E93-354F-B8D1-B6B918CEA90A}"/>
              </a:ext>
            </a:extLst>
          </p:cNvPr>
          <p:cNvSpPr/>
          <p:nvPr userDrawn="1"/>
        </p:nvSpPr>
        <p:spPr>
          <a:xfrm>
            <a:off x="7820324" y="0"/>
            <a:ext cx="2085676" cy="6858000"/>
          </a:xfrm>
          <a:prstGeom prst="rect">
            <a:avLst/>
          </a:prstGeom>
          <a:solidFill>
            <a:srgbClr val="3B486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7" name="図 6">
            <a:extLst>
              <a:ext uri="{FF2B5EF4-FFF2-40B4-BE49-F238E27FC236}">
                <a16:creationId xmlns:a16="http://schemas.microsoft.com/office/drawing/2014/main" id="{F8B9B30C-B4CC-7748-A83A-F9E7647387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9" name="テキスト ボックス 28">
            <a:extLst>
              <a:ext uri="{FF2B5EF4-FFF2-40B4-BE49-F238E27FC236}">
                <a16:creationId xmlns:a16="http://schemas.microsoft.com/office/drawing/2014/main" id="{9CE94EA5-B308-374E-9CB5-E83142A05316}"/>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5" name="直線コネクタ 14">
            <a:extLst>
              <a:ext uri="{FF2B5EF4-FFF2-40B4-BE49-F238E27FC236}">
                <a16:creationId xmlns:a16="http://schemas.microsoft.com/office/drawing/2014/main" id="{B3DBF0BE-6AA5-F745-9FC5-44881C89F49C}"/>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図 3">
            <a:extLst>
              <a:ext uri="{FF2B5EF4-FFF2-40B4-BE49-F238E27FC236}">
                <a16:creationId xmlns:a16="http://schemas.microsoft.com/office/drawing/2014/main" id="{9A14CAF1-A85E-9344-A0FE-8B8C363B83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16B41417-B48C-CE43-966E-9152FFAC935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00B52987-9405-2B46-8E23-D359E72DD12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5981255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A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264EF314-A64E-3F4C-B03B-CEB36A067F2C}"/>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84FF02D6-BC24-774F-8606-E31273FFA372}"/>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9" name="図 8">
            <a:extLst>
              <a:ext uri="{FF2B5EF4-FFF2-40B4-BE49-F238E27FC236}">
                <a16:creationId xmlns:a16="http://schemas.microsoft.com/office/drawing/2014/main" id="{8B9AD09D-7861-AC4C-949E-61555697994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3" name="図 12">
            <a:extLst>
              <a:ext uri="{FF2B5EF4-FFF2-40B4-BE49-F238E27FC236}">
                <a16:creationId xmlns:a16="http://schemas.microsoft.com/office/drawing/2014/main" id="{540C2BEA-F93E-7248-AE16-D510BB0098D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5D66D3D4-EF1C-8843-AC5F-3EA89964E73A}"/>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671A9F73-31F2-2249-AD17-1198AE7673D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239590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B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860DBB8D-37BB-544C-930B-578D0CA14258}"/>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D215D7FA-6DB9-8142-8780-45B677F4E7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14" name="図 13">
            <a:extLst>
              <a:ext uri="{FF2B5EF4-FFF2-40B4-BE49-F238E27FC236}">
                <a16:creationId xmlns:a16="http://schemas.microsoft.com/office/drawing/2014/main" id="{F4A40320-50A1-5E45-8BB4-741BF472A5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7" name="図 16">
            <a:extLst>
              <a:ext uri="{FF2B5EF4-FFF2-40B4-BE49-F238E27FC236}">
                <a16:creationId xmlns:a16="http://schemas.microsoft.com/office/drawing/2014/main" id="{356A0188-3C32-2D4F-A9EF-018E539E4F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7C34CA1B-8A8E-9C4E-A78F-3C2DDB5E830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A4D4052D-347D-9F4A-B6E6-80BF39D7D634}"/>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343244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次C_写真あり">
    <p:bg>
      <p:bgPr>
        <a:solidFill>
          <a:schemeClr val="accent2"/>
        </a:solidFill>
        <a:effectLst/>
      </p:bgPr>
    </p:bg>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ADF530A1-940A-084C-A3F1-73ACF672CFD3}"/>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24" name="テキスト プレースホルダー 4">
            <a:extLst>
              <a:ext uri="{FF2B5EF4-FFF2-40B4-BE49-F238E27FC236}">
                <a16:creationId xmlns:a16="http://schemas.microsoft.com/office/drawing/2014/main" id="{FBF7112F-10B1-C64A-A941-0D666CB3AE73}"/>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3" name="図 2">
            <a:extLst>
              <a:ext uri="{FF2B5EF4-FFF2-40B4-BE49-F238E27FC236}">
                <a16:creationId xmlns:a16="http://schemas.microsoft.com/office/drawing/2014/main" id="{00377209-93BD-5040-90B5-0FDC7696F5E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20" name="図 19">
            <a:extLst>
              <a:ext uri="{FF2B5EF4-FFF2-40B4-BE49-F238E27FC236}">
                <a16:creationId xmlns:a16="http://schemas.microsoft.com/office/drawing/2014/main" id="{F9F5F86A-EFD6-6B44-A0DC-6C3EDE420C2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5" name="テキスト ボックス 24">
            <a:extLst>
              <a:ext uri="{FF2B5EF4-FFF2-40B4-BE49-F238E27FC236}">
                <a16:creationId xmlns:a16="http://schemas.microsoft.com/office/drawing/2014/main" id="{BCB35534-B5E4-414B-BFAF-18C4E6EEF077}"/>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26" name="直線コネクタ 25">
            <a:extLst>
              <a:ext uri="{FF2B5EF4-FFF2-40B4-BE49-F238E27FC236}">
                <a16:creationId xmlns:a16="http://schemas.microsoft.com/office/drawing/2014/main" id="{05CA2898-8D53-C04F-81C0-162C913057B6}"/>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CBBC4FBF-816A-D348-91E5-46F1CEC3FDD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7" name="直線コネクタ 26">
            <a:extLst>
              <a:ext uri="{FF2B5EF4-FFF2-40B4-BE49-F238E27FC236}">
                <a16:creationId xmlns:a16="http://schemas.microsoft.com/office/drawing/2014/main" id="{7DA41307-8633-3741-A5DE-CEE78A9FC51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DFF85D3A-88A5-F441-8134-7A9761ADAC67}"/>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21699393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67789935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5918254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7715561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8122845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34766509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9313599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70367050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196809870"/>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0065537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23606836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396042262"/>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606829036"/>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93088525"/>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65515069"/>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bg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7D31131B-AA9F-174B-B0F4-E06C45EFB247}"/>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98639116"/>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7">
            <a:extLst>
              <a:ext uri="{FF2B5EF4-FFF2-40B4-BE49-F238E27FC236}">
                <a16:creationId xmlns:a16="http://schemas.microsoft.com/office/drawing/2014/main" id="{C02BC9B8-0AC5-0141-A592-2D1CBD062239}"/>
              </a:ext>
            </a:extLst>
          </p:cNvPr>
          <p:cNvSpPr>
            <a:spLocks noGrp="1"/>
          </p:cNvSpPr>
          <p:nvPr>
            <p:ph type="body" sz="quarter" idx="13" hasCustomPrompt="1"/>
          </p:nvPr>
        </p:nvSpPr>
        <p:spPr>
          <a:xfrm>
            <a:off x="331491" y="692151"/>
            <a:ext cx="9243021" cy="669290"/>
          </a:xfrm>
          <a:prstGeom prst="rect">
            <a:avLst/>
          </a:prstGeom>
        </p:spPr>
        <p:txBody>
          <a:bodyPr/>
          <a:lstStyle>
            <a:lvl1pPr marL="0" indent="0">
              <a:buNone/>
              <a:tabLst/>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069797468"/>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722DC13E-7840-E648-9BD6-FC3234B28E59}"/>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7" name="テキスト プレースホルダー 7">
            <a:extLst>
              <a:ext uri="{FF2B5EF4-FFF2-40B4-BE49-F238E27FC236}">
                <a16:creationId xmlns:a16="http://schemas.microsoft.com/office/drawing/2014/main" id="{D3E057B5-B95A-F142-9C2C-4A17527A5A6F}"/>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28986482"/>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B374F8D8-F53B-A349-A350-56D8A9906484}"/>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7" name="テキスト プレースホルダー 7">
            <a:extLst>
              <a:ext uri="{FF2B5EF4-FFF2-40B4-BE49-F238E27FC236}">
                <a16:creationId xmlns:a16="http://schemas.microsoft.com/office/drawing/2014/main" id="{141577B3-E425-974F-8C9C-0D7B9B327BD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545887075"/>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裏表紙A">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3DF6E-7C0D-4243-A88A-1FEDAF3DA0E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2" cy="4780535"/>
          </a:xfrm>
          <a:prstGeom prst="rect">
            <a:avLst/>
          </a:prstGeom>
        </p:spPr>
      </p:pic>
      <p:pic>
        <p:nvPicPr>
          <p:cNvPr id="5" name="図 4">
            <a:extLst>
              <a:ext uri="{FF2B5EF4-FFF2-40B4-BE49-F238E27FC236}">
                <a16:creationId xmlns:a16="http://schemas.microsoft.com/office/drawing/2014/main" id="{390A487B-16B8-2244-AC81-C53D9CB66D3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327669901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裏表紙B">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543F6B6-14E2-F441-AE02-931CA94084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1" cy="4780535"/>
          </a:xfrm>
          <a:prstGeom prst="rect">
            <a:avLst/>
          </a:prstGeom>
        </p:spPr>
      </p:pic>
      <p:pic>
        <p:nvPicPr>
          <p:cNvPr id="7" name="図 6">
            <a:extLst>
              <a:ext uri="{FF2B5EF4-FFF2-40B4-BE49-F238E27FC236}">
                <a16:creationId xmlns:a16="http://schemas.microsoft.com/office/drawing/2014/main" id="{41F090B0-1BEE-0D4C-9408-D8891D31BBC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1453211106"/>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裏表紙C">
    <p:bg>
      <p:bgPr>
        <a:solidFill>
          <a:schemeClr val="accent2"/>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77DC0DD-4963-3A48-A8D2-06F39F35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77466"/>
            <a:ext cx="6482081" cy="4780534"/>
          </a:xfrm>
          <a:prstGeom prst="rect">
            <a:avLst/>
          </a:prstGeom>
        </p:spPr>
      </p:pic>
      <p:pic>
        <p:nvPicPr>
          <p:cNvPr id="8" name="図 7">
            <a:extLst>
              <a:ext uri="{FF2B5EF4-FFF2-40B4-BE49-F238E27FC236}">
                <a16:creationId xmlns:a16="http://schemas.microsoft.com/office/drawing/2014/main" id="{53D56238-4CA6-0845-852C-0F7A39C6A66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3" y="2791445"/>
            <a:ext cx="3302598" cy="1132937"/>
          </a:xfrm>
          <a:prstGeom prst="rect">
            <a:avLst/>
          </a:prstGeom>
        </p:spPr>
      </p:pic>
      <p:sp>
        <p:nvSpPr>
          <p:cNvPr id="7" name="テキスト ボックス 6">
            <a:extLst>
              <a:ext uri="{FF2B5EF4-FFF2-40B4-BE49-F238E27FC236}">
                <a16:creationId xmlns:a16="http://schemas.microsoft.com/office/drawing/2014/main" id="{6EBFAA56-E08A-CB4D-83B5-C3ADE95A5CE5}"/>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345503385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4.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9.gif"/><Relationship Id="rId5" Type="http://schemas.openxmlformats.org/officeDocument/2006/relationships/theme" Target="../theme/theme5.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8D373499-E559-1940-9889-99FA98286D29}"/>
              </a:ext>
            </a:extLst>
          </p:cNvPr>
          <p:cNvSpPr>
            <a:spLocks noGrp="1"/>
          </p:cNvSpPr>
          <p:nvPr>
            <p:ph type="title"/>
          </p:nvPr>
        </p:nvSpPr>
        <p:spPr>
          <a:xfrm>
            <a:off x="331787" y="2718664"/>
            <a:ext cx="7177087" cy="307777"/>
          </a:xfrm>
          <a:prstGeom prst="rect">
            <a:avLst/>
          </a:prstGeom>
        </p:spPr>
        <p:txBody>
          <a:bodyPr vert="horz" wrap="square" lIns="0" tIns="0" rIns="0" bIns="0" rtlCol="0" anchor="t" anchorCtr="0">
            <a:noAutofit/>
          </a:bodyPr>
          <a:lstStyle/>
          <a:p>
            <a:r>
              <a:rPr kumimoji="1" lang="ja-JP" altLang="en-US"/>
              <a:t>マスター タイトルの書式設定</a:t>
            </a:r>
          </a:p>
        </p:txBody>
      </p:sp>
      <p:sp>
        <p:nvSpPr>
          <p:cNvPr id="8" name="テキスト ボックス 7">
            <a:extLst>
              <a:ext uri="{FF2B5EF4-FFF2-40B4-BE49-F238E27FC236}">
                <a16:creationId xmlns:a16="http://schemas.microsoft.com/office/drawing/2014/main" id="{56B23970-ECEC-DA4B-A68E-FE269BD873B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tx1"/>
                </a:solidFill>
                <a:latin typeface="+mn-lt"/>
                <a:cs typeface="Meiryo UI" pitchFamily="50" charset="-128"/>
              </a:rPr>
              <a:t>© 2022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2208126996"/>
      </p:ext>
    </p:extLst>
  </p:cSld>
  <p:clrMap bg1="lt1" tx1="dk1" bg2="lt2" tx2="dk2" accent1="accent1" accent2="accent2" accent3="accent3" accent4="accent4" accent5="accent5" accent6="accent6" hlink="hlink" folHlink="folHlink"/>
  <p:sldLayoutIdLst>
    <p:sldLayoutId id="2147483927" r:id="rId1"/>
    <p:sldLayoutId id="2147483926" r:id="rId2"/>
    <p:sldLayoutId id="2147483925" r:id="rId3"/>
    <p:sldLayoutId id="2147483930" r:id="rId4"/>
    <p:sldLayoutId id="2147483929" r:id="rId5"/>
    <p:sldLayoutId id="2147483928" r:id="rId6"/>
  </p:sldLayoutIdLst>
  <p:hf hdr="0" ftr="0" dt="0"/>
  <p:txStyles>
    <p:titleStyle>
      <a:lvl1pPr algn="l" defTabSz="609559" rtl="0" eaLnBrk="1" fontAlgn="base" hangingPunct="1">
        <a:spcBef>
          <a:spcPct val="0"/>
        </a:spcBef>
        <a:spcAft>
          <a:spcPct val="0"/>
        </a:spcAft>
        <a:defRPr kumimoji="1" sz="2000" b="0" i="0" kern="1200" spc="0" baseline="0">
          <a:solidFill>
            <a:schemeClr val="tx1"/>
          </a:solidFill>
          <a:latin typeface="+mn-ea"/>
          <a:ea typeface="+mn-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730" userDrawn="1">
          <p15:clr>
            <a:srgbClr val="F26B43"/>
          </p15:clr>
        </p15:guide>
        <p15:guide id="3" orient="horz" pos="1706" userDrawn="1">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userDrawn="1">
          <p15:clr>
            <a:srgbClr val="F26B43"/>
          </p15:clr>
        </p15:guide>
        <p15:guide id="8" orient="horz" pos="3702">
          <p15:clr>
            <a:srgbClr val="F26B43"/>
          </p15:clr>
        </p15:guide>
        <p15:guide id="9" orient="horz" pos="1911" userDrawn="1">
          <p15:clr>
            <a:srgbClr val="F26B43"/>
          </p15:clr>
        </p15:guide>
        <p15:guide id="10" orient="horz" pos="504">
          <p15:clr>
            <a:srgbClr val="F26B43"/>
          </p15:clr>
        </p15:guide>
        <p15:guide id="11" orient="horz" pos="2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7321847" cy="412538"/>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2" name="テキスト プレースホルダー 2">
            <a:extLst>
              <a:ext uri="{FF2B5EF4-FFF2-40B4-BE49-F238E27FC236}">
                <a16:creationId xmlns:a16="http://schemas.microsoft.com/office/drawing/2014/main" id="{1E7F193E-E725-A748-98D4-293E16F59813}"/>
              </a:ext>
            </a:extLst>
          </p:cNvPr>
          <p:cNvSpPr>
            <a:spLocks noGrp="1"/>
          </p:cNvSpPr>
          <p:nvPr>
            <p:ph type="body" idx="1"/>
          </p:nvPr>
        </p:nvSpPr>
        <p:spPr>
          <a:xfrm>
            <a:off x="331491" y="692150"/>
            <a:ext cx="7321847"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80658603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791" r:id="rId3"/>
    <p:sldLayoutId id="2147483834" r:id="rId4"/>
    <p:sldLayoutId id="2147483833" r:id="rId5"/>
    <p:sldLayoutId id="2147483832" r:id="rId6"/>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057136539"/>
      </p:ext>
    </p:extLst>
  </p:cSld>
  <p:clrMap bg1="lt1" tx1="dk1" bg2="lt2" tx2="dk2" accent1="accent1" accent2="accent2" accent3="accent3" accent4="accent4" accent5="accent5" accent6="accent6" hlink="hlink" folHlink="folHlink"/>
  <p:sldLayoutIdLst>
    <p:sldLayoutId id="2147483915" r:id="rId1"/>
    <p:sldLayoutId id="2147483914"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7" pos="6031"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3028" userDrawn="1">
          <p15:clr>
            <a:srgbClr val="F26B43"/>
          </p15:clr>
        </p15:guide>
        <p15:guide id="13" pos="53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713879408"/>
      </p:ext>
    </p:extLst>
  </p:cSld>
  <p:clrMap bg1="lt1" tx1="dk1" bg2="lt2" tx2="dk2" accent1="accent1" accent2="accent2" accent3="accent3" accent4="accent4" accent5="accent5" accent6="accent6" hlink="hlink" folHlink="folHlink"/>
  <p:sldLayoutIdLst>
    <p:sldLayoutId id="2147483910" r:id="rId1"/>
    <p:sldLayoutId id="2147483909" r:id="rId2"/>
    <p:sldLayoutId id="2147483911" r:id="rId3"/>
    <p:sldLayoutId id="2147483912"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10" name="テキスト プレースホルダー 2">
            <a:extLst>
              <a:ext uri="{FF2B5EF4-FFF2-40B4-BE49-F238E27FC236}">
                <a16:creationId xmlns:a16="http://schemas.microsoft.com/office/drawing/2014/main" id="{ACDA7E9A-9E6E-2942-AC20-74A5A8920A1C}"/>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テキスト ボックス 12">
            <a:extLst>
              <a:ext uri="{FF2B5EF4-FFF2-40B4-BE49-F238E27FC236}">
                <a16:creationId xmlns:a16="http://schemas.microsoft.com/office/drawing/2014/main" id="{04E21C77-E2F3-5744-B495-78919247512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26ABC15C-563B-F04A-83C3-B0D991357E0E}"/>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270EE0AC-2C8E-D84F-9AAB-1BAD29C7490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7" name="直線コネクタ 16">
            <a:extLst>
              <a:ext uri="{FF2B5EF4-FFF2-40B4-BE49-F238E27FC236}">
                <a16:creationId xmlns:a16="http://schemas.microsoft.com/office/drawing/2014/main" id="{1974EA4F-0DCA-734C-A634-22D6F1BD7FB1}"/>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68894EE-0BB6-C742-A4D7-3DB96B9B356E}"/>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5148030"/>
      </p:ext>
    </p:extLst>
  </p:cSld>
  <p:clrMap bg1="lt1" tx1="dk1" bg2="lt2" tx2="dk2" accent1="accent1" accent2="accent2" accent3="accent3" accent4="accent4" accent5="accent5" accent6="accent6" hlink="hlink" folHlink="folHlink"/>
  <p:sldLayoutIdLst>
    <p:sldLayoutId id="2147483863" r:id="rId1"/>
    <p:sldLayoutId id="2147483854" r:id="rId2"/>
    <p:sldLayoutId id="2147483885" r:id="rId3"/>
    <p:sldLayoutId id="2147483886" r:id="rId4"/>
  </p:sldLayoutIdLst>
  <p:hf hdr="0" ftr="0" dt="0"/>
  <p:txStyles>
    <p:titleStyle>
      <a:lvl1pPr algn="l" defTabSz="609559" rtl="0" eaLnBrk="1" fontAlgn="base" hangingPunct="1">
        <a:spcBef>
          <a:spcPct val="0"/>
        </a:spcBef>
        <a:spcAft>
          <a:spcPct val="0"/>
        </a:spcAft>
        <a:defRPr kumimoji="1" sz="2400" b="1" i="0" kern="1200" spc="0" baseline="0">
          <a:solidFill>
            <a:schemeClr val="bg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bg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5" orient="horz" pos="4156"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21CC23-A8DD-2841-8A35-D68DC2B10133}"/>
              </a:ext>
            </a:extLst>
          </p:cNvPr>
          <p:cNvSpPr txBox="1"/>
          <p:nvPr userDrawn="1"/>
        </p:nvSpPr>
        <p:spPr>
          <a:xfrm>
            <a:off x="6548008" y="6623438"/>
            <a:ext cx="328776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4268014743"/>
      </p:ext>
    </p:extLst>
  </p:cSld>
  <p:clrMap bg1="lt1" tx1="dk1" bg2="lt2" tx2="dk2" accent1="accent1" accent2="accent2" accent3="accent3" accent4="accent4" accent5="accent5" accent6="accent6" hlink="hlink" folHlink="folHlink"/>
  <p:sldLayoutIdLst>
    <p:sldLayoutId id="2147483851" r:id="rId1"/>
    <p:sldLayoutId id="2147483850" r:id="rId2"/>
    <p:sldLayoutId id="2147483773" r:id="rId3"/>
  </p:sldLayoutIdLst>
  <p:hf hdr="0" ftr="0" dt="0"/>
  <p:txStyles>
    <p:titleStyle>
      <a:lvl1pPr algn="l" defTabSz="609559" rtl="0" eaLnBrk="1" fontAlgn="base" hangingPunct="1">
        <a:spcBef>
          <a:spcPct val="0"/>
        </a:spcBef>
        <a:spcAft>
          <a:spcPct val="0"/>
        </a:spcAft>
        <a:defRPr kumimoji="1" sz="2400" b="1"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8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69" userDrawn="1">
          <p15:clr>
            <a:srgbClr val="F26B43"/>
          </p15:clr>
        </p15:guide>
        <p15:guide id="2" orient="horz" pos="420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2"/>
          <p:cNvSpPr>
            <a:spLocks noGrp="1"/>
          </p:cNvSpPr>
          <p:nvPr>
            <p:ph type="body" sz="quarter" idx="12"/>
          </p:nvPr>
        </p:nvSpPr>
        <p:spPr>
          <a:xfrm>
            <a:off x="331788" y="31043"/>
            <a:ext cx="9230358" cy="397782"/>
          </a:xfrm>
        </p:spPr>
        <p:txBody>
          <a:bodyPr lIns="0" tIns="45720" rIns="0" bIns="45720" anchor="ctr"/>
          <a:lstStyle/>
          <a:p>
            <a:pPr algn="ctr"/>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法人税制と工業会証明書</a:t>
            </a:r>
            <a:r>
              <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rPr>
              <a:t>(</a:t>
            </a:r>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工業会証明書デジタル化コンソーシアム</a:t>
            </a:r>
            <a:r>
              <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rPr>
              <a:t>)</a:t>
            </a:r>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a:t>
            </a:r>
            <a:r>
              <a:rPr kumimoji="1" lang="en-US" altLang="ja-JP" dirty="0" smtClean="0">
                <a:solidFill>
                  <a:schemeClr val="accent2">
                    <a:lumMod val="75000"/>
                    <a:lumOff val="25000"/>
                  </a:schemeClr>
                </a:solidFill>
                <a:latin typeface="Meiryo UI" panose="020B0604030504040204" pitchFamily="34" charset="-128"/>
                <a:ea typeface="Meiryo UI" panose="020B0604030504040204" pitchFamily="34" charset="-128"/>
              </a:rPr>
              <a:t>1/4</a:t>
            </a:r>
            <a:r>
              <a:rPr kumimoji="1" lang="ja-JP" altLang="en-US" dirty="0" smtClean="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endParaRPr>
          </a:p>
        </p:txBody>
      </p:sp>
      <p:sp>
        <p:nvSpPr>
          <p:cNvPr id="2" name="正方形/長方形 1">
            <a:extLst>
              <a:ext uri="{FF2B5EF4-FFF2-40B4-BE49-F238E27FC236}">
                <a16:creationId xmlns:a16="http://schemas.microsoft.com/office/drawing/2014/main" id="{6670F0E5-0165-FA61-2389-591C86C43A5C}"/>
              </a:ext>
            </a:extLst>
          </p:cNvPr>
          <p:cNvSpPr/>
          <p:nvPr/>
        </p:nvSpPr>
        <p:spPr>
          <a:xfrm>
            <a:off x="331789" y="575808"/>
            <a:ext cx="4428000" cy="3600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現在の課題（ペインポイント）</a:t>
            </a:r>
          </a:p>
        </p:txBody>
      </p:sp>
      <p:sp>
        <p:nvSpPr>
          <p:cNvPr id="3" name="正方形/長方形 2">
            <a:extLst>
              <a:ext uri="{FF2B5EF4-FFF2-40B4-BE49-F238E27FC236}">
                <a16:creationId xmlns:a16="http://schemas.microsoft.com/office/drawing/2014/main" id="{390E5A91-D335-3EF4-45F3-CC79C29D983D}"/>
              </a:ext>
            </a:extLst>
          </p:cNvPr>
          <p:cNvSpPr/>
          <p:nvPr/>
        </p:nvSpPr>
        <p:spPr>
          <a:xfrm>
            <a:off x="5134147" y="575808"/>
            <a:ext cx="4428000" cy="360000"/>
          </a:xfrm>
          <a:prstGeom prst="rect">
            <a:avLst/>
          </a:prstGeom>
          <a:solidFill>
            <a:srgbClr val="2B4069"/>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a:solidFill>
                  <a:schemeClr val="bg1"/>
                </a:solidFill>
                <a:cs typeface="Arial"/>
              </a:rPr>
              <a:t>Trusted Webの実現により解決する内容</a:t>
            </a:r>
            <a:endParaRPr lang="ja-JP" altLang="en-US" sz="1400" b="1" dirty="0">
              <a:solidFill>
                <a:schemeClr val="bg1"/>
              </a:solidFill>
              <a:cs typeface="Arial"/>
            </a:endParaRPr>
          </a:p>
        </p:txBody>
      </p:sp>
      <p:sp>
        <p:nvSpPr>
          <p:cNvPr id="4" name="正方形/長方形 3">
            <a:extLst>
              <a:ext uri="{FF2B5EF4-FFF2-40B4-BE49-F238E27FC236}">
                <a16:creationId xmlns:a16="http://schemas.microsoft.com/office/drawing/2014/main" id="{6E73ABD9-3FEC-9A67-CEC5-947EC9C3F2DB}"/>
              </a:ext>
            </a:extLst>
          </p:cNvPr>
          <p:cNvSpPr/>
          <p:nvPr/>
        </p:nvSpPr>
        <p:spPr>
          <a:xfrm>
            <a:off x="331788" y="935808"/>
            <a:ext cx="4427999" cy="2913649"/>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93662"/>
            <a:r>
              <a:rPr lang="ja-JP" altLang="en-US" sz="1150" b="1" kern="100" dirty="0">
                <a:solidFill>
                  <a:schemeClr val="tx1"/>
                </a:solidFill>
                <a:latin typeface="+mn-ea"/>
                <a:cs typeface="Times New Roman" panose="02020603050405020304" pitchFamily="18" charset="0"/>
              </a:rPr>
              <a:t>中小企業が軽減税率の適用を受けるための証明書を交付する事業（工業会証明書交付事業）において、以下のような課題が生じている</a:t>
            </a:r>
            <a:endParaRPr lang="en-US" altLang="ja-JP" sz="1150" b="1" kern="100" dirty="0">
              <a:solidFill>
                <a:schemeClr val="tx1"/>
              </a:solidFill>
              <a:latin typeface="+mn-ea"/>
              <a:cs typeface="Times New Roman" panose="02020603050405020304" pitchFamily="18" charset="0"/>
            </a:endParaRPr>
          </a:p>
          <a:p>
            <a:pPr marL="93662"/>
            <a:endParaRPr lang="en-US" altLang="ja-JP" sz="1150" kern="100" dirty="0">
              <a:solidFill>
                <a:schemeClr val="tx1"/>
              </a:solidFill>
              <a:latin typeface="+mn-ea"/>
              <a:cs typeface="Times New Roman" panose="02020603050405020304" pitchFamily="18" charset="0"/>
            </a:endParaRPr>
          </a:p>
          <a:p>
            <a:pPr indent="-228600">
              <a:buFont typeface="+mj-ea"/>
              <a:buAutoNum type="circleNumDbPlain"/>
            </a:pPr>
            <a:r>
              <a:rPr lang="ja-JP" altLang="en-US" sz="1200" u="sng" kern="100" dirty="0">
                <a:solidFill>
                  <a:schemeClr val="tx1"/>
                </a:solidFill>
                <a:latin typeface="+mn-ea"/>
                <a:cs typeface="Times New Roman" panose="02020603050405020304" pitchFamily="18" charset="0"/>
              </a:rPr>
              <a:t>書面による手続きに起因する課題</a:t>
            </a:r>
            <a:endParaRPr lang="en-US" altLang="ja-JP" sz="1200" u="sng" kern="100" dirty="0">
              <a:solidFill>
                <a:schemeClr val="tx1"/>
              </a:solidFill>
              <a:latin typeface="+mn-ea"/>
              <a:cs typeface="Times New Roman" panose="02020603050405020304" pitchFamily="18" charset="0"/>
            </a:endParaRPr>
          </a:p>
          <a:p>
            <a:pPr marL="444500" indent="-350838">
              <a:buFont typeface="Wingdings" panose="05000000000000000000" pitchFamily="2" charset="2"/>
              <a:buChar char="ü"/>
            </a:pPr>
            <a:r>
              <a:rPr lang="ja-JP" altLang="en-US" sz="1150" dirty="0">
                <a:solidFill>
                  <a:schemeClr val="tx1"/>
                </a:solidFill>
                <a:latin typeface="Meiryo UI" panose="020B0604030504040204" pitchFamily="50" charset="-128"/>
                <a:ea typeface="Meiryo UI" panose="020B0604030504040204" pitchFamily="50" charset="-128"/>
              </a:rPr>
              <a:t>中小企業と証明書交付事業者（以下、工業会）との間で、提出書類の不足や記載の不備等で頻繁なやり取りが生じる</a:t>
            </a:r>
          </a:p>
          <a:p>
            <a:pPr marL="444500" indent="-350838">
              <a:buFont typeface="Wingdings" panose="05000000000000000000" pitchFamily="2" charset="2"/>
              <a:buChar char="ü"/>
            </a:pPr>
            <a:r>
              <a:rPr lang="ja-JP" altLang="en-US" sz="1150" dirty="0">
                <a:solidFill>
                  <a:schemeClr val="tx1"/>
                </a:solidFill>
                <a:latin typeface="Meiryo UI" panose="020B0604030504040204" pitchFamily="50" charset="-128"/>
                <a:ea typeface="Meiryo UI" panose="020B0604030504040204" pitchFamily="50" charset="-128"/>
              </a:rPr>
              <a:t>軽減税率の申告先（税務署等）から照会が生じた場合、照会内容と申請書類との紐づけが煩雑である</a:t>
            </a:r>
            <a:endParaRPr lang="en-US" altLang="ja-JP" sz="1150" dirty="0">
              <a:solidFill>
                <a:schemeClr val="tx1"/>
              </a:solidFill>
              <a:latin typeface="Meiryo UI" panose="020B0604030504040204" pitchFamily="50" charset="-128"/>
              <a:ea typeface="Meiryo UI" panose="020B0604030504040204" pitchFamily="50" charset="-128"/>
            </a:endParaRPr>
          </a:p>
          <a:p>
            <a:pPr marL="93662"/>
            <a:endParaRPr lang="ja-JP" altLang="en-US" sz="1150" dirty="0">
              <a:solidFill>
                <a:schemeClr val="tx1"/>
              </a:solidFill>
              <a:latin typeface="Meiryo UI" panose="020B0604030504040204" pitchFamily="50" charset="-128"/>
              <a:ea typeface="Meiryo UI" panose="020B0604030504040204" pitchFamily="50" charset="-128"/>
            </a:endParaRPr>
          </a:p>
          <a:p>
            <a:pPr marL="228600" indent="-228600">
              <a:buFont typeface="+mj-ea"/>
              <a:buAutoNum type="circleNumDbPlain" startAt="2"/>
            </a:pPr>
            <a:r>
              <a:rPr lang="ja-JP" altLang="en-US" sz="1200" u="sng" dirty="0">
                <a:solidFill>
                  <a:schemeClr val="tx1"/>
                </a:solidFill>
                <a:latin typeface="Meiryo UI" panose="020B0604030504040204" pitchFamily="50" charset="-128"/>
                <a:ea typeface="Meiryo UI" panose="020B0604030504040204" pitchFamily="50" charset="-128"/>
              </a:rPr>
              <a:t>工業会証明書の申請時に申請書とともに様々な書類を提出されるが、提出書類が改ざんされていないか、記載内容が正しいか、等の信頼性の確認が難しい</a:t>
            </a:r>
            <a:endParaRPr lang="en-US" altLang="ja-JP" sz="1200" u="sng" dirty="0">
              <a:solidFill>
                <a:schemeClr val="tx1"/>
              </a:solidFill>
              <a:latin typeface="Meiryo UI" panose="020B0604030504040204" pitchFamily="50" charset="-128"/>
              <a:ea typeface="Meiryo UI" panose="020B0604030504040204" pitchFamily="50" charset="-128"/>
            </a:endParaRPr>
          </a:p>
          <a:p>
            <a:endParaRPr lang="ja-JP" altLang="en-US" sz="1150" b="1" dirty="0">
              <a:solidFill>
                <a:schemeClr val="tx1"/>
              </a:solidFill>
            </a:endParaRPr>
          </a:p>
        </p:txBody>
      </p:sp>
      <p:sp>
        <p:nvSpPr>
          <p:cNvPr id="6" name="正方形/長方形 5">
            <a:extLst>
              <a:ext uri="{FF2B5EF4-FFF2-40B4-BE49-F238E27FC236}">
                <a16:creationId xmlns:a16="http://schemas.microsoft.com/office/drawing/2014/main" id="{5CE62A43-48DA-AC9B-E0AC-F410EC658298}"/>
              </a:ext>
            </a:extLst>
          </p:cNvPr>
          <p:cNvSpPr/>
          <p:nvPr/>
        </p:nvSpPr>
        <p:spPr>
          <a:xfrm>
            <a:off x="5138008" y="935808"/>
            <a:ext cx="4428000" cy="2913649"/>
          </a:xfrm>
          <a:prstGeom prst="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tabLst>
                <a:tab pos="0" algn="l"/>
              </a:tabLst>
            </a:pPr>
            <a:r>
              <a:rPr lang="ja-JP" altLang="en-US" sz="1150" b="1" dirty="0">
                <a:solidFill>
                  <a:schemeClr val="tx1"/>
                </a:solidFill>
                <a:latin typeface="Meiryo UI" panose="020B0604030504040204" pitchFamily="50" charset="-128"/>
                <a:ea typeface="Meiryo UI" panose="020B0604030504040204" pitchFamily="50" charset="-128"/>
              </a:rPr>
              <a:t>申請手続きのデジタル化によって業務の効率化を図るとともに、各種デジタル証明書として</a:t>
            </a:r>
            <a:r>
              <a:rPr lang="en-US" altLang="ja-JP" sz="1150" b="1" dirty="0">
                <a:solidFill>
                  <a:schemeClr val="tx1"/>
                </a:solidFill>
                <a:latin typeface="Meiryo UI" panose="020B0604030504040204" pitchFamily="50" charset="-128"/>
                <a:ea typeface="Meiryo UI" panose="020B0604030504040204" pitchFamily="50" charset="-128"/>
              </a:rPr>
              <a:t>VC</a:t>
            </a:r>
            <a:r>
              <a:rPr lang="en-US" altLang="ja-JP" sz="1150" b="1" baseline="30000" dirty="0">
                <a:solidFill>
                  <a:schemeClr val="tx1"/>
                </a:solidFill>
                <a:latin typeface="Meiryo UI" panose="020B0604030504040204" pitchFamily="50" charset="-128"/>
                <a:ea typeface="Meiryo UI" panose="020B0604030504040204" pitchFamily="50" charset="-128"/>
              </a:rPr>
              <a:t>1</a:t>
            </a:r>
            <a:r>
              <a:rPr lang="ja-JP" altLang="en-US" sz="1150" b="1" dirty="0">
                <a:solidFill>
                  <a:schemeClr val="tx1"/>
                </a:solidFill>
                <a:latin typeface="Meiryo UI" panose="020B0604030504040204" pitchFamily="50" charset="-128"/>
                <a:ea typeface="Meiryo UI" panose="020B0604030504040204" pitchFamily="50" charset="-128"/>
              </a:rPr>
              <a:t>を活用することで提出書類の信頼性を向上させる</a:t>
            </a:r>
            <a:endParaRPr lang="en-US" altLang="ja-JP" sz="1150" b="1" dirty="0">
              <a:solidFill>
                <a:schemeClr val="tx1"/>
              </a:solidFill>
              <a:latin typeface="Meiryo UI" panose="020B0604030504040204" pitchFamily="50" charset="-128"/>
              <a:ea typeface="Meiryo UI" panose="020B0604030504040204" pitchFamily="50" charset="-128"/>
            </a:endParaRPr>
          </a:p>
          <a:p>
            <a:pPr marL="263525" indent="-263525">
              <a:tabLst>
                <a:tab pos="263525" algn="l"/>
              </a:tabLst>
            </a:pPr>
            <a:endParaRPr lang="en-US" altLang="ja-JP" sz="1150" dirty="0">
              <a:solidFill>
                <a:schemeClr val="tx1"/>
              </a:solidFill>
              <a:latin typeface="Meiryo UI" panose="020B0604030504040204" pitchFamily="50" charset="-128"/>
              <a:ea typeface="Meiryo UI" panose="020B0604030504040204" pitchFamily="50" charset="-128"/>
            </a:endParaRPr>
          </a:p>
          <a:p>
            <a:pPr marL="263525" indent="-263525">
              <a:tabLst>
                <a:tab pos="263525" algn="l"/>
              </a:tabLst>
            </a:pPr>
            <a:r>
              <a:rPr lang="ja-JP" altLang="en-US" sz="1150" dirty="0">
                <a:solidFill>
                  <a:schemeClr val="tx1"/>
                </a:solidFill>
                <a:latin typeface="Meiryo UI" panose="020B0604030504040204" pitchFamily="50" charset="-128"/>
                <a:ea typeface="Meiryo UI" panose="020B0604030504040204" pitchFamily="50" charset="-128"/>
              </a:rPr>
              <a:t>①</a:t>
            </a:r>
            <a:r>
              <a:rPr lang="ja-JP" altLang="en-US" sz="1200" u="sng" dirty="0">
                <a:solidFill>
                  <a:schemeClr val="tx1"/>
                </a:solidFill>
                <a:latin typeface="Meiryo UI" panose="020B0604030504040204" pitchFamily="50" charset="-128"/>
                <a:ea typeface="Meiryo UI" panose="020B0604030504040204" pitchFamily="50" charset="-128"/>
              </a:rPr>
              <a:t>申請フォーム、申請書類のデジタル化</a:t>
            </a:r>
            <a:endParaRPr lang="en-US" altLang="ja-JP" sz="1200" u="sng" dirty="0">
              <a:solidFill>
                <a:schemeClr val="tx1"/>
              </a:solidFill>
              <a:latin typeface="Meiryo UI" panose="020B0604030504040204" pitchFamily="50" charset="-128"/>
              <a:ea typeface="Meiryo UI" panose="020B0604030504040204" pitchFamily="50" charset="-128"/>
            </a:endParaRPr>
          </a:p>
          <a:p>
            <a:pPr marL="449263" indent="-358775">
              <a:buFont typeface="Wingdings" panose="05000000000000000000" pitchFamily="2" charset="2"/>
              <a:buChar char="ü"/>
              <a:tabLst>
                <a:tab pos="263525" algn="l"/>
              </a:tabLst>
            </a:pPr>
            <a:r>
              <a:rPr lang="ja-JP" altLang="en-US" sz="1150" dirty="0">
                <a:solidFill>
                  <a:schemeClr val="tx1"/>
                </a:solidFill>
                <a:latin typeface="Meiryo UI" panose="020B0604030504040204" pitchFamily="50" charset="-128"/>
                <a:ea typeface="Meiryo UI" panose="020B0604030504040204" pitchFamily="50" charset="-128"/>
              </a:rPr>
              <a:t>中小企業は工業会証明書の申請を、ブラウザベースの</a:t>
            </a:r>
            <a:r>
              <a:rPr lang="en-US" altLang="ja-JP" sz="1150" dirty="0">
                <a:solidFill>
                  <a:schemeClr val="tx1"/>
                </a:solidFill>
                <a:latin typeface="Meiryo UI" panose="020B0604030504040204" pitchFamily="50" charset="-128"/>
                <a:ea typeface="Meiryo UI" panose="020B0604030504040204" pitchFamily="50" charset="-128"/>
              </a:rPr>
              <a:t>Wallet</a:t>
            </a:r>
            <a:r>
              <a:rPr lang="ja-JP" altLang="en-US" sz="1150" dirty="0">
                <a:solidFill>
                  <a:schemeClr val="tx1"/>
                </a:solidFill>
                <a:latin typeface="Meiryo UI" panose="020B0604030504040204" pitchFamily="50" charset="-128"/>
                <a:ea typeface="Meiryo UI" panose="020B0604030504040204" pitchFamily="50" charset="-128"/>
              </a:rPr>
              <a:t>アプリを利用した、デジタル化されたシステムで行うことができる</a:t>
            </a:r>
            <a:endParaRPr lang="en-US" altLang="ja-JP" sz="1150" dirty="0">
              <a:solidFill>
                <a:schemeClr val="tx1"/>
              </a:solidFill>
              <a:latin typeface="Meiryo UI" panose="020B0604030504040204" pitchFamily="50" charset="-128"/>
              <a:ea typeface="Meiryo UI" panose="020B0604030504040204" pitchFamily="50" charset="-128"/>
            </a:endParaRPr>
          </a:p>
          <a:p>
            <a:pPr marL="449263" indent="-358775">
              <a:buFont typeface="Wingdings" panose="05000000000000000000" pitchFamily="2" charset="2"/>
              <a:buChar char="ü"/>
              <a:tabLst>
                <a:tab pos="263525" algn="l"/>
              </a:tabLst>
            </a:pPr>
            <a:r>
              <a:rPr lang="ja-JP" altLang="en-US" sz="1150" dirty="0">
                <a:solidFill>
                  <a:schemeClr val="tx1"/>
                </a:solidFill>
                <a:latin typeface="Meiryo UI" panose="020B0604030504040204" pitchFamily="50" charset="-128"/>
                <a:ea typeface="Meiryo UI" panose="020B0604030504040204" pitchFamily="50" charset="-128"/>
              </a:rPr>
              <a:t>中小企業は</a:t>
            </a:r>
            <a:r>
              <a:rPr lang="en-US" altLang="ja-JP" sz="1150" dirty="0">
                <a:solidFill>
                  <a:schemeClr val="tx1"/>
                </a:solidFill>
                <a:latin typeface="Meiryo UI" panose="020B0604030504040204" pitchFamily="50" charset="-128"/>
                <a:ea typeface="Meiryo UI" panose="020B0604030504040204" pitchFamily="50" charset="-128"/>
              </a:rPr>
              <a:t>Wallet</a:t>
            </a:r>
            <a:r>
              <a:rPr lang="ja-JP" altLang="en-US" sz="1150" dirty="0">
                <a:solidFill>
                  <a:schemeClr val="tx1"/>
                </a:solidFill>
                <a:latin typeface="Meiryo UI" panose="020B0604030504040204" pitchFamily="50" charset="-128"/>
                <a:ea typeface="Meiryo UI" panose="020B0604030504040204" pitchFamily="50" charset="-128"/>
              </a:rPr>
              <a:t>アプリを通じてデジタル証明書（</a:t>
            </a:r>
            <a:r>
              <a:rPr lang="en-US" altLang="ja-JP" sz="1150" dirty="0">
                <a:solidFill>
                  <a:schemeClr val="tx1"/>
                </a:solidFill>
                <a:latin typeface="Meiryo UI" panose="020B0604030504040204" pitchFamily="50" charset="-128"/>
                <a:ea typeface="Meiryo UI" panose="020B0604030504040204" pitchFamily="50" charset="-128"/>
              </a:rPr>
              <a:t>VC</a:t>
            </a:r>
            <a:r>
              <a:rPr lang="ja-JP" altLang="en-US" sz="1150" dirty="0">
                <a:solidFill>
                  <a:schemeClr val="tx1"/>
                </a:solidFill>
                <a:latin typeface="Meiryo UI" panose="020B0604030504040204" pitchFamily="50" charset="-128"/>
                <a:ea typeface="Meiryo UI" panose="020B0604030504040204" pitchFamily="50" charset="-128"/>
              </a:rPr>
              <a:t>）と照会内容の紐づけ・確認を容易に行うことができる</a:t>
            </a:r>
            <a:endParaRPr lang="en-US" altLang="ja-JP" sz="1150" dirty="0">
              <a:solidFill>
                <a:schemeClr val="tx1"/>
              </a:solidFill>
              <a:latin typeface="Meiryo UI" panose="020B0604030504040204" pitchFamily="50" charset="-128"/>
              <a:ea typeface="Meiryo UI" panose="020B0604030504040204" pitchFamily="50" charset="-128"/>
            </a:endParaRPr>
          </a:p>
          <a:p>
            <a:pPr marL="90488">
              <a:tabLst>
                <a:tab pos="263525" algn="l"/>
              </a:tabLst>
            </a:pPr>
            <a:endParaRPr lang="ja-JP" altLang="en-US" sz="1150" dirty="0">
              <a:solidFill>
                <a:schemeClr val="tx1"/>
              </a:solidFill>
              <a:latin typeface="Meiryo UI" panose="020B0604030504040204" pitchFamily="50" charset="-128"/>
              <a:ea typeface="Meiryo UI" panose="020B0604030504040204" pitchFamily="50" charset="-128"/>
            </a:endParaRPr>
          </a:p>
          <a:p>
            <a:pPr marL="263525" indent="-263525"/>
            <a:r>
              <a:rPr lang="ja-JP" altLang="en-US" sz="1150" dirty="0">
                <a:solidFill>
                  <a:schemeClr val="tx1"/>
                </a:solidFill>
                <a:latin typeface="Meiryo UI" panose="020B0604030504040204" pitchFamily="50" charset="-128"/>
                <a:ea typeface="Meiryo UI" panose="020B0604030504040204" pitchFamily="50" charset="-128"/>
              </a:rPr>
              <a:t>②</a:t>
            </a:r>
            <a:r>
              <a:rPr lang="en-US" altLang="ja-JP" sz="1200" u="sng" dirty="0">
                <a:solidFill>
                  <a:schemeClr val="tx1"/>
                </a:solidFill>
                <a:latin typeface="Meiryo UI" panose="020B0604030504040204" pitchFamily="50" charset="-128"/>
                <a:ea typeface="Meiryo UI" panose="020B0604030504040204" pitchFamily="50" charset="-128"/>
              </a:rPr>
              <a:t>VC</a:t>
            </a:r>
            <a:r>
              <a:rPr lang="ja-JP" altLang="en-US" sz="1200" u="sng" dirty="0">
                <a:solidFill>
                  <a:schemeClr val="tx1"/>
                </a:solidFill>
                <a:latin typeface="Meiryo UI" panose="020B0604030504040204" pitchFamily="50" charset="-128"/>
                <a:ea typeface="Meiryo UI" panose="020B0604030504040204" pitchFamily="50" charset="-128"/>
              </a:rPr>
              <a:t>による申請データ等の信頼性の確保</a:t>
            </a:r>
            <a:endParaRPr lang="en-US" altLang="ja-JP" sz="1200" u="sng" dirty="0">
              <a:solidFill>
                <a:schemeClr val="tx1"/>
              </a:solidFill>
              <a:latin typeface="Meiryo UI" panose="020B0604030504040204" pitchFamily="50" charset="-128"/>
              <a:ea typeface="Meiryo UI" panose="020B0604030504040204" pitchFamily="50" charset="-128"/>
            </a:endParaRPr>
          </a:p>
          <a:p>
            <a:pPr marL="449263" indent="-358775">
              <a:buFont typeface="Wingdings" panose="05000000000000000000" pitchFamily="2" charset="2"/>
              <a:buChar char="ü"/>
            </a:pPr>
            <a:r>
              <a:rPr lang="ja-JP" altLang="en-US" sz="1150" dirty="0">
                <a:solidFill>
                  <a:schemeClr val="tx1"/>
                </a:solidFill>
                <a:latin typeface="Meiryo UI" panose="020B0604030504040204" pitchFamily="50" charset="-128"/>
                <a:ea typeface="Meiryo UI" panose="020B0604030504040204" pitchFamily="50" charset="-128"/>
              </a:rPr>
              <a:t>工業会は申請内容を確認し、要件を充足したと認められた時に中小企業者にデジタル証明書（</a:t>
            </a:r>
            <a:r>
              <a:rPr lang="en-US" altLang="ja-JP" sz="1150" dirty="0">
                <a:solidFill>
                  <a:schemeClr val="tx1"/>
                </a:solidFill>
                <a:latin typeface="Meiryo UI" panose="020B0604030504040204" pitchFamily="50" charset="-128"/>
                <a:ea typeface="Meiryo UI" panose="020B0604030504040204" pitchFamily="50" charset="-128"/>
              </a:rPr>
              <a:t>VC</a:t>
            </a:r>
            <a:r>
              <a:rPr lang="ja-JP" altLang="en-US" sz="1150" dirty="0">
                <a:solidFill>
                  <a:schemeClr val="tx1"/>
                </a:solidFill>
                <a:latin typeface="Meiryo UI" panose="020B0604030504040204" pitchFamily="50" charset="-128"/>
                <a:ea typeface="Meiryo UI" panose="020B0604030504040204" pitchFamily="50" charset="-128"/>
              </a:rPr>
              <a:t>）を発行することができる</a:t>
            </a:r>
            <a:endParaRPr lang="en-US" altLang="ja-JP" sz="1150" dirty="0">
              <a:solidFill>
                <a:schemeClr val="tx1"/>
              </a:solidFill>
              <a:latin typeface="Meiryo UI" panose="020B0604030504040204" pitchFamily="50" charset="-128"/>
              <a:ea typeface="Meiryo UI" panose="020B0604030504040204" pitchFamily="50" charset="-128"/>
            </a:endParaRPr>
          </a:p>
          <a:p>
            <a:pPr marL="449263" indent="-358775">
              <a:buFont typeface="Wingdings" panose="05000000000000000000" pitchFamily="2" charset="2"/>
              <a:buChar char="ü"/>
            </a:pPr>
            <a:r>
              <a:rPr lang="ja-JP" altLang="en-US" sz="1150" dirty="0">
                <a:solidFill>
                  <a:schemeClr val="tx1"/>
                </a:solidFill>
                <a:latin typeface="+mj-ea"/>
                <a:ea typeface="+mj-ea"/>
              </a:rPr>
              <a:t>中小企業は、税務署等から求められたデータを</a:t>
            </a:r>
            <a:r>
              <a:rPr lang="en-US" altLang="ja-JP" sz="1150" dirty="0">
                <a:solidFill>
                  <a:schemeClr val="tx1"/>
                </a:solidFill>
                <a:latin typeface="+mj-ea"/>
                <a:ea typeface="+mj-ea"/>
              </a:rPr>
              <a:t>VC</a:t>
            </a:r>
            <a:r>
              <a:rPr lang="ja-JP" altLang="en-US" sz="1150" dirty="0">
                <a:solidFill>
                  <a:schemeClr val="tx1"/>
                </a:solidFill>
                <a:latin typeface="+mj-ea"/>
                <a:ea typeface="+mj-ea"/>
              </a:rPr>
              <a:t>で迅速に提示することができる</a:t>
            </a:r>
            <a:endParaRPr lang="en-US" altLang="ja-JP" sz="1150" dirty="0">
              <a:solidFill>
                <a:schemeClr val="tx1"/>
              </a:solidFill>
              <a:latin typeface="+mj-ea"/>
              <a:ea typeface="+mj-ea"/>
            </a:endParaRPr>
          </a:p>
          <a:p>
            <a:pPr marL="449263" indent="-358775">
              <a:buFont typeface="Wingdings" panose="05000000000000000000" pitchFamily="2" charset="2"/>
              <a:buChar char="ü"/>
            </a:pPr>
            <a:r>
              <a:rPr lang="ja-JP" altLang="en-US" sz="1150" dirty="0">
                <a:solidFill>
                  <a:schemeClr val="tx1"/>
                </a:solidFill>
                <a:latin typeface="+mj-ea"/>
                <a:ea typeface="+mj-ea"/>
              </a:rPr>
              <a:t>税務署等は、</a:t>
            </a:r>
            <a:r>
              <a:rPr lang="en-US" altLang="ja-JP" sz="1150" dirty="0">
                <a:solidFill>
                  <a:schemeClr val="tx1"/>
                </a:solidFill>
                <a:latin typeface="+mj-ea"/>
                <a:ea typeface="+mj-ea"/>
              </a:rPr>
              <a:t>VC</a:t>
            </a:r>
            <a:r>
              <a:rPr lang="ja-JP" altLang="en-US" sz="1150" dirty="0" err="1">
                <a:solidFill>
                  <a:schemeClr val="tx1"/>
                </a:solidFill>
                <a:latin typeface="+mj-ea"/>
                <a:ea typeface="+mj-ea"/>
              </a:rPr>
              <a:t>で提</a:t>
            </a:r>
            <a:r>
              <a:rPr lang="ja-JP" altLang="en-US" sz="1150" dirty="0">
                <a:solidFill>
                  <a:schemeClr val="tx1"/>
                </a:solidFill>
                <a:latin typeface="+mj-ea"/>
                <a:ea typeface="+mj-ea"/>
              </a:rPr>
              <a:t>示された証明書（改ざん無し）を確認することができる</a:t>
            </a:r>
            <a:endParaRPr lang="en-US" altLang="ja-JP" sz="1150" dirty="0">
              <a:solidFill>
                <a:schemeClr val="tx1"/>
              </a:solidFill>
              <a:latin typeface="+mj-ea"/>
              <a:ea typeface="+mj-ea"/>
            </a:endParaRPr>
          </a:p>
        </p:txBody>
      </p:sp>
      <p:sp>
        <p:nvSpPr>
          <p:cNvPr id="7" name="テキスト ボックス 6">
            <a:extLst>
              <a:ext uri="{FF2B5EF4-FFF2-40B4-BE49-F238E27FC236}">
                <a16:creationId xmlns:a16="http://schemas.microsoft.com/office/drawing/2014/main" id="{EE5DB290-4596-ADD3-8D7D-FDD4FE6D5AD1}"/>
              </a:ext>
            </a:extLst>
          </p:cNvPr>
          <p:cNvSpPr txBox="1"/>
          <p:nvPr/>
        </p:nvSpPr>
        <p:spPr>
          <a:xfrm>
            <a:off x="331788" y="3849457"/>
            <a:ext cx="4427999" cy="269357"/>
          </a:xfrm>
          <a:prstGeom prst="rect">
            <a:avLst/>
          </a:prstGeom>
          <a:noFill/>
        </p:spPr>
        <p:txBody>
          <a:bodyPr wrap="none" lIns="0" rIns="0" rtlCol="0">
            <a:noAutofit/>
          </a:bodyPr>
          <a:lstStyle/>
          <a:p>
            <a:pPr algn="ctr" defTabSz="288000"/>
            <a:r>
              <a:rPr kumimoji="1" lang="ja-JP" altLang="en-US" sz="1200" b="1" u="sng" dirty="0">
                <a:latin typeface="+mn-ea"/>
              </a:rPr>
              <a:t>課題解決前のスキーム図（</a:t>
            </a:r>
            <a:r>
              <a:rPr lang="en-US" altLang="ja-JP" sz="1200" b="1" u="sng" dirty="0">
                <a:latin typeface="+mn-ea"/>
              </a:rPr>
              <a:t>As-Is</a:t>
            </a:r>
            <a:r>
              <a:rPr kumimoji="1" lang="ja-JP" altLang="en-US" sz="1200" b="1" u="sng" dirty="0">
                <a:latin typeface="+mn-ea"/>
              </a:rPr>
              <a:t>）</a:t>
            </a:r>
          </a:p>
        </p:txBody>
      </p:sp>
      <p:pic>
        <p:nvPicPr>
          <p:cNvPr id="11" name="図 10">
            <a:extLst>
              <a:ext uri="{FF2B5EF4-FFF2-40B4-BE49-F238E27FC236}">
                <a16:creationId xmlns:a16="http://schemas.microsoft.com/office/drawing/2014/main" id="{864C3984-F991-002F-1BD2-88F52B487D09}"/>
              </a:ext>
            </a:extLst>
          </p:cNvPr>
          <p:cNvPicPr>
            <a:picLocks noChangeAspect="1"/>
          </p:cNvPicPr>
          <p:nvPr/>
        </p:nvPicPr>
        <p:blipFill>
          <a:blip r:embed="rId2"/>
          <a:stretch>
            <a:fillRect/>
          </a:stretch>
        </p:blipFill>
        <p:spPr>
          <a:xfrm>
            <a:off x="5086233" y="4175032"/>
            <a:ext cx="4523825" cy="2069661"/>
          </a:xfrm>
          <a:prstGeom prst="rect">
            <a:avLst/>
          </a:prstGeom>
        </p:spPr>
      </p:pic>
      <p:sp>
        <p:nvSpPr>
          <p:cNvPr id="12" name="テキスト ボックス 11">
            <a:extLst>
              <a:ext uri="{FF2B5EF4-FFF2-40B4-BE49-F238E27FC236}">
                <a16:creationId xmlns:a16="http://schemas.microsoft.com/office/drawing/2014/main" id="{F2B8B14F-C60D-B5CE-530A-3961FA40FA97}"/>
              </a:ext>
            </a:extLst>
          </p:cNvPr>
          <p:cNvSpPr txBox="1"/>
          <p:nvPr/>
        </p:nvSpPr>
        <p:spPr>
          <a:xfrm>
            <a:off x="5086477" y="3849457"/>
            <a:ext cx="4428000" cy="269357"/>
          </a:xfrm>
          <a:prstGeom prst="rect">
            <a:avLst/>
          </a:prstGeom>
          <a:noFill/>
        </p:spPr>
        <p:txBody>
          <a:bodyPr wrap="none" lIns="0" rIns="0" rtlCol="0">
            <a:noAutofit/>
          </a:bodyPr>
          <a:lstStyle/>
          <a:p>
            <a:pPr algn="ctr" defTabSz="288000"/>
            <a:r>
              <a:rPr lang="ja-JP" altLang="en-US" sz="1200" b="1" u="sng" dirty="0">
                <a:latin typeface="+mn-ea"/>
              </a:rPr>
              <a:t>本実証ユースケース</a:t>
            </a:r>
            <a:r>
              <a:rPr kumimoji="1" lang="ja-JP" altLang="en-US" sz="1200" b="1" u="sng" dirty="0">
                <a:latin typeface="+mn-ea"/>
              </a:rPr>
              <a:t>のスキーム図（</a:t>
            </a:r>
            <a:r>
              <a:rPr lang="en-US" altLang="ja-JP" sz="1200" b="1" u="sng" dirty="0">
                <a:latin typeface="+mn-ea"/>
              </a:rPr>
              <a:t>To-Be</a:t>
            </a:r>
            <a:r>
              <a:rPr kumimoji="1" lang="ja-JP" altLang="en-US" sz="1200" b="1" u="sng" dirty="0">
                <a:latin typeface="+mn-ea"/>
              </a:rPr>
              <a:t>）</a:t>
            </a:r>
          </a:p>
        </p:txBody>
      </p:sp>
      <p:pic>
        <p:nvPicPr>
          <p:cNvPr id="9" name="図 8"/>
          <p:cNvPicPr>
            <a:picLocks noChangeAspect="1"/>
          </p:cNvPicPr>
          <p:nvPr/>
        </p:nvPicPr>
        <p:blipFill>
          <a:blip r:embed="rId3"/>
          <a:stretch>
            <a:fillRect/>
          </a:stretch>
        </p:blipFill>
        <p:spPr>
          <a:xfrm>
            <a:off x="122320" y="4175032"/>
            <a:ext cx="4832268" cy="2225128"/>
          </a:xfrm>
          <a:prstGeom prst="rect">
            <a:avLst/>
          </a:prstGeom>
        </p:spPr>
      </p:pic>
      <p:sp>
        <p:nvSpPr>
          <p:cNvPr id="14" name="テキスト ボックス 13"/>
          <p:cNvSpPr txBox="1"/>
          <p:nvPr/>
        </p:nvSpPr>
        <p:spPr>
          <a:xfrm>
            <a:off x="331788" y="6497364"/>
            <a:ext cx="8510709" cy="260350"/>
          </a:xfrm>
          <a:prstGeom prst="rect">
            <a:avLst/>
          </a:prstGeom>
          <a:noFill/>
        </p:spPr>
        <p:txBody>
          <a:bodyPr wrap="none" lIns="0" rIns="0" rtlCol="0">
            <a:noAutofit/>
          </a:bodyPr>
          <a:lstStyle/>
          <a:p>
            <a:r>
              <a:rPr lang="en-US" altLang="ja-JP" sz="800" dirty="0">
                <a:latin typeface="+mn-ea"/>
              </a:rPr>
              <a:t>1</a:t>
            </a:r>
            <a:r>
              <a:rPr lang="ja-JP" altLang="en-US" sz="800" dirty="0">
                <a:latin typeface="+mn-ea"/>
              </a:rPr>
              <a:t>）</a:t>
            </a:r>
            <a:r>
              <a:rPr lang="en-US" altLang="ja-JP" sz="800" dirty="0">
                <a:latin typeface="+mn-ea"/>
              </a:rPr>
              <a:t>Verifiable Credential</a:t>
            </a:r>
            <a:r>
              <a:rPr lang="ja-JP" altLang="en-US" sz="800" dirty="0">
                <a:latin typeface="+mn-ea"/>
              </a:rPr>
              <a:t>（</a:t>
            </a:r>
            <a:r>
              <a:rPr lang="en-US" altLang="ja-JP" sz="800" dirty="0">
                <a:latin typeface="+mn-ea"/>
              </a:rPr>
              <a:t>VC</a:t>
            </a:r>
            <a:r>
              <a:rPr lang="ja-JP" altLang="en-US" sz="800" dirty="0">
                <a:latin typeface="+mn-ea"/>
              </a:rPr>
              <a:t>）：内容の検証がオンラインで可能な自己主権型のデジタル証明書。国際標準化機関である</a:t>
            </a:r>
            <a:r>
              <a:rPr lang="en-US" altLang="ja-JP" sz="800" dirty="0">
                <a:latin typeface="+mn-ea"/>
              </a:rPr>
              <a:t>W3C</a:t>
            </a:r>
            <a:r>
              <a:rPr lang="ja-JP" altLang="en-US" sz="800" dirty="0">
                <a:latin typeface="+mn-ea"/>
              </a:rPr>
              <a:t>によって標準化されており、</a:t>
            </a:r>
            <a:r>
              <a:rPr lang="en-US" altLang="ja-JP" sz="800" dirty="0">
                <a:latin typeface="+mn-ea"/>
              </a:rPr>
              <a:t>【</a:t>
            </a:r>
            <a:r>
              <a:rPr lang="ja-JP" altLang="en-US" sz="800" dirty="0">
                <a:latin typeface="+mn-ea"/>
              </a:rPr>
              <a:t>発行者</a:t>
            </a:r>
            <a:r>
              <a:rPr lang="en-US" altLang="ja-JP" sz="800" dirty="0">
                <a:latin typeface="+mn-ea"/>
              </a:rPr>
              <a:t>】(Issuer) </a:t>
            </a:r>
            <a:r>
              <a:rPr lang="ja-JP" altLang="en-US" sz="800" dirty="0">
                <a:latin typeface="+mn-ea"/>
              </a:rPr>
              <a:t>が</a:t>
            </a:r>
            <a:r>
              <a:rPr lang="en-US" altLang="ja-JP" sz="800" dirty="0">
                <a:latin typeface="+mn-ea"/>
              </a:rPr>
              <a:t>【</a:t>
            </a:r>
            <a:r>
              <a:rPr lang="ja-JP" altLang="en-US" sz="800" dirty="0">
                <a:latin typeface="+mn-ea"/>
              </a:rPr>
              <a:t>保持者</a:t>
            </a:r>
            <a:r>
              <a:rPr lang="en-US" altLang="ja-JP" sz="800" dirty="0">
                <a:latin typeface="+mn-ea"/>
              </a:rPr>
              <a:t>】(Holder) </a:t>
            </a:r>
            <a:r>
              <a:rPr lang="ja-JP" altLang="en-US" sz="800" dirty="0">
                <a:latin typeface="+mn-ea"/>
              </a:rPr>
              <a:t>に対して発行した証明書を</a:t>
            </a:r>
            <a:endParaRPr lang="en-US" altLang="ja-JP" sz="800" dirty="0">
              <a:latin typeface="+mn-ea"/>
            </a:endParaRPr>
          </a:p>
          <a:p>
            <a:r>
              <a:rPr lang="ja-JP" altLang="en-US" sz="800" dirty="0">
                <a:latin typeface="+mn-ea"/>
              </a:rPr>
              <a:t>第三者である</a:t>
            </a:r>
            <a:r>
              <a:rPr lang="en-US" altLang="ja-JP" sz="800" dirty="0">
                <a:latin typeface="+mn-ea"/>
              </a:rPr>
              <a:t>【</a:t>
            </a:r>
            <a:r>
              <a:rPr lang="ja-JP" altLang="en-US" sz="800" dirty="0">
                <a:latin typeface="+mn-ea"/>
              </a:rPr>
              <a:t>検証者</a:t>
            </a:r>
            <a:r>
              <a:rPr lang="en-US" altLang="ja-JP" sz="800" dirty="0">
                <a:latin typeface="+mn-ea"/>
              </a:rPr>
              <a:t>】</a:t>
            </a:r>
            <a:r>
              <a:rPr lang="ja-JP" altLang="en-US" sz="800" dirty="0" err="1">
                <a:latin typeface="+mn-ea"/>
              </a:rPr>
              <a:t>が検</a:t>
            </a:r>
            <a:r>
              <a:rPr lang="ja-JP" altLang="en-US" sz="800" dirty="0">
                <a:latin typeface="+mn-ea"/>
              </a:rPr>
              <a:t>証することができるしくみ。日本ではワクチン証明書で採用実績あり（</a:t>
            </a:r>
            <a:r>
              <a:rPr lang="en-US" altLang="ja-JP" sz="800" dirty="0">
                <a:latin typeface="+mn-ea"/>
              </a:rPr>
              <a:t>https://www.w3.org/TR/vc-data-model/ </a:t>
            </a:r>
            <a:r>
              <a:rPr lang="ja-JP" altLang="en-US" sz="800" dirty="0">
                <a:latin typeface="+mn-ea"/>
              </a:rPr>
              <a:t>）</a:t>
            </a:r>
          </a:p>
        </p:txBody>
      </p:sp>
    </p:spTree>
    <p:extLst>
      <p:ext uri="{BB962C8B-B14F-4D97-AF65-F5344CB8AC3E}">
        <p14:creationId xmlns:p14="http://schemas.microsoft.com/office/powerpoint/2010/main" val="2907779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2"/>
          <p:cNvSpPr>
            <a:spLocks noGrp="1"/>
          </p:cNvSpPr>
          <p:nvPr>
            <p:ph type="body" sz="quarter" idx="12"/>
          </p:nvPr>
        </p:nvSpPr>
        <p:spPr>
          <a:xfrm>
            <a:off x="331788" y="31043"/>
            <a:ext cx="9242425" cy="397782"/>
          </a:xfrm>
        </p:spPr>
        <p:txBody>
          <a:bodyPr lIns="0" tIns="45720" rIns="0" bIns="45720" anchor="ctr"/>
          <a:lstStyle/>
          <a:p>
            <a:pPr algn="ctr"/>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法人税制と工業会証明書</a:t>
            </a:r>
            <a:r>
              <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rPr>
              <a:t>(</a:t>
            </a:r>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工業会証明書デジタル化コンソーシアム</a:t>
            </a:r>
            <a:r>
              <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rPr>
              <a:t>)</a:t>
            </a:r>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a:t>
            </a:r>
            <a:r>
              <a:rPr kumimoji="1" lang="en-US" altLang="ja-JP" dirty="0" smtClean="0">
                <a:solidFill>
                  <a:schemeClr val="accent2">
                    <a:lumMod val="75000"/>
                    <a:lumOff val="25000"/>
                  </a:schemeClr>
                </a:solidFill>
                <a:latin typeface="Meiryo UI" panose="020B0604030504040204" pitchFamily="34" charset="-128"/>
                <a:ea typeface="Meiryo UI" panose="020B0604030504040204" pitchFamily="34" charset="-128"/>
              </a:rPr>
              <a:t>2/4</a:t>
            </a:r>
            <a:r>
              <a:rPr kumimoji="1" lang="ja-JP" altLang="en-US" dirty="0" smtClean="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endParaRPr>
          </a:p>
        </p:txBody>
      </p:sp>
      <p:sp>
        <p:nvSpPr>
          <p:cNvPr id="25" name="正方形/長方形 24">
            <a:extLst>
              <a:ext uri="{FF2B5EF4-FFF2-40B4-BE49-F238E27FC236}">
                <a16:creationId xmlns:a16="http://schemas.microsoft.com/office/drawing/2014/main" id="{5D3C88A9-3226-94A1-D86C-CDC29D68D65A}"/>
              </a:ext>
            </a:extLst>
          </p:cNvPr>
          <p:cNvSpPr/>
          <p:nvPr/>
        </p:nvSpPr>
        <p:spPr>
          <a:xfrm>
            <a:off x="1245835" y="1494086"/>
            <a:ext cx="3333750" cy="838200"/>
          </a:xfrm>
          <a:prstGeom prst="rect">
            <a:avLst/>
          </a:prstGeom>
          <a:solidFill>
            <a:srgbClr val="70AD47">
              <a:lumMod val="20000"/>
              <a:lumOff val="8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租税特別措置法上の関係条文</a:t>
            </a:r>
          </a:p>
        </p:txBody>
      </p:sp>
      <p:sp>
        <p:nvSpPr>
          <p:cNvPr id="26" name="正方形/長方形 25">
            <a:extLst>
              <a:ext uri="{FF2B5EF4-FFF2-40B4-BE49-F238E27FC236}">
                <a16:creationId xmlns:a16="http://schemas.microsoft.com/office/drawing/2014/main" id="{94D33E5F-6010-C59F-7601-8E47767F5610}"/>
              </a:ext>
            </a:extLst>
          </p:cNvPr>
          <p:cNvSpPr/>
          <p:nvPr/>
        </p:nvSpPr>
        <p:spPr>
          <a:xfrm>
            <a:off x="4822012" y="1505391"/>
            <a:ext cx="3771900" cy="838200"/>
          </a:xfrm>
          <a:prstGeom prst="rect">
            <a:avLst/>
          </a:prstGeom>
          <a:solidFill>
            <a:srgbClr val="70AD47">
              <a:lumMod val="20000"/>
              <a:lumOff val="8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中小企業経営強化法</a:t>
            </a:r>
            <a:endParaRPr kumimoji="0" lang="en-US" altLang="ja-JP"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証明書要件：中小企業経営強化法施行規則</a:t>
            </a:r>
          </a:p>
        </p:txBody>
      </p:sp>
      <p:sp>
        <p:nvSpPr>
          <p:cNvPr id="27" name="正方形/長方形 26">
            <a:extLst>
              <a:ext uri="{FF2B5EF4-FFF2-40B4-BE49-F238E27FC236}">
                <a16:creationId xmlns:a16="http://schemas.microsoft.com/office/drawing/2014/main" id="{50BCE681-5B08-E80E-2E3E-A7AE731C054A}"/>
              </a:ext>
            </a:extLst>
          </p:cNvPr>
          <p:cNvSpPr/>
          <p:nvPr/>
        </p:nvSpPr>
        <p:spPr>
          <a:xfrm>
            <a:off x="452437" y="621226"/>
            <a:ext cx="9001125" cy="3652934"/>
          </a:xfrm>
          <a:prstGeom prst="rect">
            <a:avLst/>
          </a:prstGeom>
          <a:noFill/>
          <a:ln w="25400" cap="flat" cmpd="sng" algn="ctr">
            <a:solidFill>
              <a:srgbClr val="5B9BD5">
                <a:shade val="5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1" i="0" u="none" strike="noStrike" kern="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8" name="テキスト ボックス 27">
            <a:extLst>
              <a:ext uri="{FF2B5EF4-FFF2-40B4-BE49-F238E27FC236}">
                <a16:creationId xmlns:a16="http://schemas.microsoft.com/office/drawing/2014/main" id="{B1C3843C-AE74-8F84-AD59-DB2F2BBEBDC4}"/>
              </a:ext>
            </a:extLst>
          </p:cNvPr>
          <p:cNvSpPr txBox="1"/>
          <p:nvPr/>
        </p:nvSpPr>
        <p:spPr>
          <a:xfrm>
            <a:off x="3010345" y="621226"/>
            <a:ext cx="4000500" cy="400110"/>
          </a:xfrm>
          <a:prstGeom prst="rect">
            <a:avLst/>
          </a:prstGeom>
          <a:noFill/>
        </p:spPr>
        <p:txBody>
          <a:bodyPr wrap="square" rtlCol="0">
            <a:spAutoFit/>
          </a:bodyPr>
          <a:lstStyle/>
          <a:p>
            <a:pPr algn="ctr"/>
            <a:r>
              <a:rPr lang="ja-JP" altLang="en-US" sz="2000" b="1" dirty="0">
                <a:solidFill>
                  <a:prstClr val="black"/>
                </a:solidFill>
                <a:latin typeface="メイリオ" panose="020B0604030504040204" pitchFamily="50" charset="-128"/>
                <a:ea typeface="メイリオ" panose="020B0604030504040204" pitchFamily="50" charset="-128"/>
              </a:rPr>
              <a:t>中小企業経営強化税制</a:t>
            </a:r>
            <a:r>
              <a:rPr lang="en-US" altLang="ja-JP" sz="2000" b="1" dirty="0">
                <a:solidFill>
                  <a:prstClr val="black"/>
                </a:solidFill>
                <a:latin typeface="メイリオ" panose="020B0604030504040204" pitchFamily="50" charset="-128"/>
                <a:ea typeface="メイリオ" panose="020B0604030504040204" pitchFamily="50" charset="-128"/>
              </a:rPr>
              <a:t>A</a:t>
            </a:r>
            <a:r>
              <a:rPr lang="ja-JP" altLang="en-US" sz="2000" b="1" dirty="0">
                <a:solidFill>
                  <a:prstClr val="black"/>
                </a:solidFill>
                <a:latin typeface="メイリオ" panose="020B0604030504040204" pitchFamily="50" charset="-128"/>
                <a:ea typeface="メイリオ" panose="020B0604030504040204" pitchFamily="50" charset="-128"/>
              </a:rPr>
              <a:t>類型</a:t>
            </a:r>
          </a:p>
        </p:txBody>
      </p:sp>
      <p:sp>
        <p:nvSpPr>
          <p:cNvPr id="29" name="二等辺三角形 28">
            <a:extLst>
              <a:ext uri="{FF2B5EF4-FFF2-40B4-BE49-F238E27FC236}">
                <a16:creationId xmlns:a16="http://schemas.microsoft.com/office/drawing/2014/main" id="{714B79AA-5537-EEE8-E991-5B82F8D1E65F}"/>
              </a:ext>
            </a:extLst>
          </p:cNvPr>
          <p:cNvSpPr/>
          <p:nvPr/>
        </p:nvSpPr>
        <p:spPr>
          <a:xfrm rot="10800000">
            <a:off x="3431367" y="5685439"/>
            <a:ext cx="3090872" cy="469399"/>
          </a:xfrm>
          <a:prstGeom prst="triangle">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30" name="テキスト ボックス 29">
            <a:extLst>
              <a:ext uri="{FF2B5EF4-FFF2-40B4-BE49-F238E27FC236}">
                <a16:creationId xmlns:a16="http://schemas.microsoft.com/office/drawing/2014/main" id="{63E5A75A-8508-7FB8-2425-C4827C673214}"/>
              </a:ext>
            </a:extLst>
          </p:cNvPr>
          <p:cNvSpPr txBox="1"/>
          <p:nvPr/>
        </p:nvSpPr>
        <p:spPr>
          <a:xfrm>
            <a:off x="2610819" y="6384158"/>
            <a:ext cx="5576886" cy="369332"/>
          </a:xfrm>
          <a:prstGeom prst="rect">
            <a:avLst/>
          </a:prstGeom>
          <a:noFill/>
          <a:ln>
            <a:solidFill>
              <a:srgbClr val="5B9BD5"/>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Trusted Web</a:t>
            </a:r>
            <a:r>
              <a:rPr kumimoji="0" lang="ja-JP" altLang="en-US"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の世界観</a:t>
            </a:r>
          </a:p>
        </p:txBody>
      </p:sp>
      <p:sp>
        <p:nvSpPr>
          <p:cNvPr id="31" name="楕円 30">
            <a:extLst>
              <a:ext uri="{FF2B5EF4-FFF2-40B4-BE49-F238E27FC236}">
                <a16:creationId xmlns:a16="http://schemas.microsoft.com/office/drawing/2014/main" id="{F7F9516B-BCB7-17A6-A8DB-5A659988F3EA}"/>
              </a:ext>
            </a:extLst>
          </p:cNvPr>
          <p:cNvSpPr/>
          <p:nvPr/>
        </p:nvSpPr>
        <p:spPr>
          <a:xfrm>
            <a:off x="1410145" y="5709839"/>
            <a:ext cx="1600200" cy="838200"/>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概念</a:t>
            </a:r>
            <a:endParaRPr kumimoji="0" lang="en-US" altLang="ja-JP" sz="1800" b="1"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整理段階</a:t>
            </a:r>
          </a:p>
        </p:txBody>
      </p:sp>
      <p:sp>
        <p:nvSpPr>
          <p:cNvPr id="32" name="正方形/長方形 31">
            <a:extLst>
              <a:ext uri="{FF2B5EF4-FFF2-40B4-BE49-F238E27FC236}">
                <a16:creationId xmlns:a16="http://schemas.microsoft.com/office/drawing/2014/main" id="{A44E8C80-62AA-987E-14E2-3EC6D6B0A795}"/>
              </a:ext>
            </a:extLst>
          </p:cNvPr>
          <p:cNvSpPr/>
          <p:nvPr/>
        </p:nvSpPr>
        <p:spPr>
          <a:xfrm>
            <a:off x="848618" y="2800356"/>
            <a:ext cx="4128185" cy="1360095"/>
          </a:xfrm>
          <a:prstGeom prst="rect">
            <a:avLst/>
          </a:prstGeom>
          <a:solidFill>
            <a:srgbClr val="70AD47">
              <a:lumMod val="20000"/>
              <a:lumOff val="8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財務省令耐用年数表</a:t>
            </a:r>
            <a:endParaRPr kumimoji="0" lang="en-US" altLang="ja-JP"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・機械装置　　　　・建物附属設備</a:t>
            </a:r>
            <a:endParaRPr kumimoji="0" lang="en-US" altLang="ja-JP" sz="1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・工具　　　　　　・ソフトウェア</a:t>
            </a:r>
            <a:endParaRPr kumimoji="0" lang="en-US" altLang="ja-JP" sz="1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・器具備品</a:t>
            </a:r>
          </a:p>
        </p:txBody>
      </p:sp>
      <p:cxnSp>
        <p:nvCxnSpPr>
          <p:cNvPr id="33" name="カギ線コネクタ 22">
            <a:extLst>
              <a:ext uri="{FF2B5EF4-FFF2-40B4-BE49-F238E27FC236}">
                <a16:creationId xmlns:a16="http://schemas.microsoft.com/office/drawing/2014/main" id="{665A7BBE-001E-7C08-148F-11A2FFDC72CA}"/>
              </a:ext>
            </a:extLst>
          </p:cNvPr>
          <p:cNvCxnSpPr/>
          <p:nvPr/>
        </p:nvCxnSpPr>
        <p:spPr>
          <a:xfrm rot="5400000">
            <a:off x="2836871" y="2734884"/>
            <a:ext cx="31733" cy="12700"/>
          </a:xfrm>
          <a:prstGeom prst="bentConnector3">
            <a:avLst/>
          </a:prstGeom>
          <a:noFill/>
          <a:ln w="6350" cap="flat" cmpd="sng" algn="ctr">
            <a:solidFill>
              <a:srgbClr val="5B9BD5"/>
            </a:solidFill>
            <a:prstDash val="solid"/>
            <a:miter lim="800000"/>
            <a:tailEnd type="triangle"/>
          </a:ln>
          <a:effectLst/>
        </p:spPr>
      </p:cxnSp>
      <p:cxnSp>
        <p:nvCxnSpPr>
          <p:cNvPr id="34" name="カギ線コネクタ 27">
            <a:extLst>
              <a:ext uri="{FF2B5EF4-FFF2-40B4-BE49-F238E27FC236}">
                <a16:creationId xmlns:a16="http://schemas.microsoft.com/office/drawing/2014/main" id="{7C5A6239-74A3-04F5-8DAB-C80678A76AD6}"/>
              </a:ext>
            </a:extLst>
          </p:cNvPr>
          <p:cNvCxnSpPr>
            <a:stCxn id="26" idx="2"/>
            <a:endCxn id="32" idx="3"/>
          </p:cNvCxnSpPr>
          <p:nvPr/>
        </p:nvCxnSpPr>
        <p:spPr>
          <a:xfrm rot="5400000">
            <a:off x="5273977" y="2046418"/>
            <a:ext cx="1136813" cy="1731159"/>
          </a:xfrm>
          <a:prstGeom prst="bentConnector2">
            <a:avLst/>
          </a:prstGeom>
          <a:noFill/>
          <a:ln w="38100" cap="flat" cmpd="sng" algn="ctr">
            <a:solidFill>
              <a:srgbClr val="5B9BD5"/>
            </a:solidFill>
            <a:prstDash val="solid"/>
            <a:miter lim="800000"/>
          </a:ln>
          <a:effectLst/>
        </p:spPr>
      </p:cxnSp>
      <p:sp>
        <p:nvSpPr>
          <p:cNvPr id="35" name="正方形/長方形 34">
            <a:extLst>
              <a:ext uri="{FF2B5EF4-FFF2-40B4-BE49-F238E27FC236}">
                <a16:creationId xmlns:a16="http://schemas.microsoft.com/office/drawing/2014/main" id="{DFC69B26-068E-83BF-E56A-8880F7272542}"/>
              </a:ext>
            </a:extLst>
          </p:cNvPr>
          <p:cNvSpPr/>
          <p:nvPr/>
        </p:nvSpPr>
        <p:spPr>
          <a:xfrm>
            <a:off x="5786422" y="3190688"/>
            <a:ext cx="2762251" cy="482117"/>
          </a:xfrm>
          <a:prstGeom prst="rect">
            <a:avLst/>
          </a:prstGeom>
          <a:solidFill>
            <a:srgbClr val="FFFFFF"/>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工業会証明書</a:t>
            </a:r>
          </a:p>
        </p:txBody>
      </p:sp>
      <p:cxnSp>
        <p:nvCxnSpPr>
          <p:cNvPr id="36" name="直線コネクタ 35">
            <a:extLst>
              <a:ext uri="{FF2B5EF4-FFF2-40B4-BE49-F238E27FC236}">
                <a16:creationId xmlns:a16="http://schemas.microsoft.com/office/drawing/2014/main" id="{289979D3-698F-8248-2F41-F06054AEDA77}"/>
              </a:ext>
            </a:extLst>
          </p:cNvPr>
          <p:cNvCxnSpPr>
            <a:stCxn id="25" idx="3"/>
            <a:endCxn id="26" idx="1"/>
          </p:cNvCxnSpPr>
          <p:nvPr/>
        </p:nvCxnSpPr>
        <p:spPr>
          <a:xfrm>
            <a:off x="4579585" y="1913186"/>
            <a:ext cx="242427" cy="11305"/>
          </a:xfrm>
          <a:prstGeom prst="line">
            <a:avLst/>
          </a:prstGeom>
          <a:noFill/>
          <a:ln w="63500" cap="flat" cmpd="sng" algn="ctr">
            <a:solidFill>
              <a:srgbClr val="5B9BD5"/>
            </a:solidFill>
            <a:prstDash val="solid"/>
            <a:miter lim="800000"/>
          </a:ln>
          <a:effectLst/>
        </p:spPr>
      </p:cxnSp>
      <p:sp>
        <p:nvSpPr>
          <p:cNvPr id="37" name="L 字 36">
            <a:extLst>
              <a:ext uri="{FF2B5EF4-FFF2-40B4-BE49-F238E27FC236}">
                <a16:creationId xmlns:a16="http://schemas.microsoft.com/office/drawing/2014/main" id="{38AC8697-B254-957B-6ACA-CC7AF195EF46}"/>
              </a:ext>
            </a:extLst>
          </p:cNvPr>
          <p:cNvSpPr/>
          <p:nvPr/>
        </p:nvSpPr>
        <p:spPr>
          <a:xfrm rot="10800000" flipH="1">
            <a:off x="683403" y="1135664"/>
            <a:ext cx="8117695" cy="3076126"/>
          </a:xfrm>
          <a:prstGeom prst="corner">
            <a:avLst>
              <a:gd name="adj1" fmla="val 50000"/>
              <a:gd name="adj2" fmla="val 139344"/>
            </a:avLst>
          </a:prstGeom>
          <a:no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38" name="楕円 37">
            <a:extLst>
              <a:ext uri="{FF2B5EF4-FFF2-40B4-BE49-F238E27FC236}">
                <a16:creationId xmlns:a16="http://schemas.microsoft.com/office/drawing/2014/main" id="{1623D575-4998-ADD0-E506-DAAA758CF6B5}"/>
              </a:ext>
            </a:extLst>
          </p:cNvPr>
          <p:cNvSpPr/>
          <p:nvPr/>
        </p:nvSpPr>
        <p:spPr>
          <a:xfrm>
            <a:off x="568668" y="872004"/>
            <a:ext cx="1922117" cy="494929"/>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実定法</a:t>
            </a:r>
          </a:p>
        </p:txBody>
      </p:sp>
      <p:cxnSp>
        <p:nvCxnSpPr>
          <p:cNvPr id="39" name="直線コネクタ 38">
            <a:extLst>
              <a:ext uri="{FF2B5EF4-FFF2-40B4-BE49-F238E27FC236}">
                <a16:creationId xmlns:a16="http://schemas.microsoft.com/office/drawing/2014/main" id="{AE89C426-2764-F902-AC02-D2142C9C075F}"/>
              </a:ext>
            </a:extLst>
          </p:cNvPr>
          <p:cNvCxnSpPr>
            <a:stCxn id="25" idx="2"/>
            <a:endCxn id="32" idx="0"/>
          </p:cNvCxnSpPr>
          <p:nvPr/>
        </p:nvCxnSpPr>
        <p:spPr>
          <a:xfrm>
            <a:off x="2912710" y="2332286"/>
            <a:ext cx="1" cy="468070"/>
          </a:xfrm>
          <a:prstGeom prst="line">
            <a:avLst/>
          </a:prstGeom>
          <a:noFill/>
          <a:ln w="38100" cap="flat" cmpd="sng" algn="ctr">
            <a:solidFill>
              <a:srgbClr val="5B9BD5"/>
            </a:solidFill>
            <a:prstDash val="solid"/>
            <a:miter lim="800000"/>
          </a:ln>
          <a:effectLst/>
        </p:spPr>
      </p:cxnSp>
      <p:cxnSp>
        <p:nvCxnSpPr>
          <p:cNvPr id="40" name="直線コネクタ 39">
            <a:extLst>
              <a:ext uri="{FF2B5EF4-FFF2-40B4-BE49-F238E27FC236}">
                <a16:creationId xmlns:a16="http://schemas.microsoft.com/office/drawing/2014/main" id="{CDC9364E-F305-0F48-32AF-9E4E831989AB}"/>
              </a:ext>
            </a:extLst>
          </p:cNvPr>
          <p:cNvCxnSpPr>
            <a:stCxn id="26" idx="2"/>
            <a:endCxn id="32" idx="0"/>
          </p:cNvCxnSpPr>
          <p:nvPr/>
        </p:nvCxnSpPr>
        <p:spPr>
          <a:xfrm flipH="1">
            <a:off x="2912711" y="2343591"/>
            <a:ext cx="3795251" cy="456765"/>
          </a:xfrm>
          <a:prstGeom prst="line">
            <a:avLst/>
          </a:prstGeom>
          <a:noFill/>
          <a:ln w="38100" cap="flat" cmpd="sng" algn="ctr">
            <a:solidFill>
              <a:srgbClr val="5B9BD5"/>
            </a:solidFill>
            <a:prstDash val="solid"/>
            <a:miter lim="800000"/>
          </a:ln>
          <a:effectLst/>
        </p:spPr>
      </p:cxnSp>
      <p:sp>
        <p:nvSpPr>
          <p:cNvPr id="41" name="テキスト ボックス 40">
            <a:extLst>
              <a:ext uri="{FF2B5EF4-FFF2-40B4-BE49-F238E27FC236}">
                <a16:creationId xmlns:a16="http://schemas.microsoft.com/office/drawing/2014/main" id="{79B3C744-F4B0-3932-178C-AF74619424A0}"/>
              </a:ext>
            </a:extLst>
          </p:cNvPr>
          <p:cNvSpPr txBox="1"/>
          <p:nvPr/>
        </p:nvSpPr>
        <p:spPr>
          <a:xfrm>
            <a:off x="5778356" y="5757756"/>
            <a:ext cx="1654504" cy="307777"/>
          </a:xfrm>
          <a:prstGeom prst="rect">
            <a:avLst/>
          </a:prstGeom>
          <a:noFill/>
        </p:spPr>
        <p:txBody>
          <a:bodyPr wrap="square" rtlCol="0">
            <a:spAutoFit/>
          </a:bodyPr>
          <a:lstStyle/>
          <a:p>
            <a:pPr algn="ctr"/>
            <a:r>
              <a:rPr lang="ja-JP" altLang="en-US" sz="1400" dirty="0">
                <a:solidFill>
                  <a:prstClr val="black"/>
                </a:solidFill>
                <a:latin typeface="メイリオ" panose="020B0604030504040204" pitchFamily="50" charset="-128"/>
                <a:ea typeface="メイリオ" panose="020B0604030504040204" pitchFamily="50" charset="-128"/>
              </a:rPr>
              <a:t>落とし込み</a:t>
            </a:r>
          </a:p>
        </p:txBody>
      </p:sp>
      <p:sp>
        <p:nvSpPr>
          <p:cNvPr id="42" name="テキスト ボックス 41">
            <a:extLst>
              <a:ext uri="{FF2B5EF4-FFF2-40B4-BE49-F238E27FC236}">
                <a16:creationId xmlns:a16="http://schemas.microsoft.com/office/drawing/2014/main" id="{417C9B6E-D8AF-1A4C-B8F5-30DEC5B7ADD5}"/>
              </a:ext>
            </a:extLst>
          </p:cNvPr>
          <p:cNvSpPr txBox="1"/>
          <p:nvPr/>
        </p:nvSpPr>
        <p:spPr>
          <a:xfrm>
            <a:off x="520926" y="4248283"/>
            <a:ext cx="9053287" cy="1384995"/>
          </a:xfrm>
          <a:prstGeom prst="rect">
            <a:avLst/>
          </a:prstGeom>
          <a:noFill/>
        </p:spPr>
        <p:txBody>
          <a:bodyPr wrap="square">
            <a:spAutoFit/>
          </a:bodyPr>
          <a:lstStyle/>
          <a:p>
            <a:pPr algn="just"/>
            <a:r>
              <a:rPr lang="ja-JP" altLang="ja-JP" sz="1400" dirty="0">
                <a:effectLst/>
                <a:latin typeface="+mj-ea"/>
                <a:ea typeface="+mj-ea"/>
                <a:cs typeface="Century" panose="02040604050505020304" pitchFamily="18" charset="0"/>
              </a:rPr>
              <a:t>・</a:t>
            </a:r>
            <a:r>
              <a:rPr lang="ja-JP" altLang="en-US" sz="1400" dirty="0">
                <a:latin typeface="+mj-ea"/>
                <a:ea typeface="+mj-ea"/>
                <a:cs typeface="Century" panose="02040604050505020304" pitchFamily="18" charset="0"/>
              </a:rPr>
              <a:t>当実証事業においては、中小企業経営強化税制</a:t>
            </a:r>
            <a:r>
              <a:rPr lang="en-US" altLang="ja-JP" sz="1400" dirty="0">
                <a:latin typeface="+mj-ea"/>
                <a:ea typeface="+mj-ea"/>
                <a:cs typeface="Century" panose="02040604050505020304" pitchFamily="18" charset="0"/>
              </a:rPr>
              <a:t>A</a:t>
            </a:r>
            <a:r>
              <a:rPr lang="ja-JP" altLang="en-US" sz="1400" dirty="0">
                <a:latin typeface="+mj-ea"/>
                <a:ea typeface="+mj-ea"/>
                <a:cs typeface="Century" panose="02040604050505020304" pitchFamily="18" charset="0"/>
              </a:rPr>
              <a:t>類型の内、一般社団法人情報サービス産業協会の取り扱うソフトウェアに関わる工業会証明書のみを分析対象とおいた為、工業会証明書全体の</a:t>
            </a:r>
            <a:r>
              <a:rPr lang="en-US" altLang="ja-JP" sz="1400" dirty="0">
                <a:latin typeface="+mj-ea"/>
                <a:ea typeface="+mj-ea"/>
                <a:cs typeface="Century" panose="02040604050505020304" pitchFamily="18" charset="0"/>
              </a:rPr>
              <a:t>DX</a:t>
            </a:r>
            <a:r>
              <a:rPr lang="ja-JP" altLang="en-US" sz="1400" dirty="0">
                <a:latin typeface="+mj-ea"/>
                <a:ea typeface="+mj-ea"/>
                <a:cs typeface="Century" panose="02040604050505020304" pitchFamily="18" charset="0"/>
              </a:rPr>
              <a:t>に言及したものではなく、あくまでサンプル分析対象におけるフィージビリティスタディという位置づけとなる。</a:t>
            </a:r>
            <a:endParaRPr lang="en-US" altLang="ja-JP" sz="1400" dirty="0">
              <a:latin typeface="+mj-ea"/>
              <a:ea typeface="+mj-ea"/>
              <a:cs typeface="Century" panose="02040604050505020304" pitchFamily="18" charset="0"/>
            </a:endParaRPr>
          </a:p>
          <a:p>
            <a:pPr algn="just"/>
            <a:r>
              <a:rPr lang="ja-JP" altLang="en-US" sz="1400" dirty="0">
                <a:effectLst/>
                <a:latin typeface="+mj-ea"/>
                <a:ea typeface="+mj-ea"/>
                <a:cs typeface="Century" panose="02040604050505020304" pitchFamily="18" charset="0"/>
              </a:rPr>
              <a:t>なお、一般社団法人情報サービス産業協会の取り扱うソフトウェアとしては、①パッケージソフトウェア等の事前登録ありの証明書交付（事前プロセスにおいて機能要件事前確認登録申請あり）②個別開発ソフトウェア等の事前登録なしの証明書交付（申請の都度、機能要件を確認して証明書交付）の</a:t>
            </a:r>
            <a:r>
              <a:rPr lang="en-US" altLang="ja-JP" sz="1400" dirty="0">
                <a:effectLst/>
                <a:latin typeface="+mj-ea"/>
                <a:ea typeface="+mj-ea"/>
                <a:cs typeface="Century" panose="02040604050505020304" pitchFamily="18" charset="0"/>
              </a:rPr>
              <a:t>2</a:t>
            </a:r>
            <a:r>
              <a:rPr lang="ja-JP" altLang="en-US" sz="1400" dirty="0">
                <a:effectLst/>
                <a:latin typeface="+mj-ea"/>
                <a:ea typeface="+mj-ea"/>
                <a:cs typeface="Century" panose="02040604050505020304" pitchFamily="18" charset="0"/>
              </a:rPr>
              <a:t>大別があるが、①のみをサンプル分析対象とした検討となる。</a:t>
            </a:r>
            <a:endParaRPr lang="ja-JP" altLang="ja-JP" sz="1400" dirty="0">
              <a:effectLst/>
              <a:latin typeface="+mj-ea"/>
              <a:ea typeface="+mj-ea"/>
              <a:cs typeface="Century" panose="02040604050505020304" pitchFamily="18" charset="0"/>
            </a:endParaRPr>
          </a:p>
        </p:txBody>
      </p:sp>
      <p:sp>
        <p:nvSpPr>
          <p:cNvPr id="43" name="正方形/長方形 42">
            <a:extLst>
              <a:ext uri="{FF2B5EF4-FFF2-40B4-BE49-F238E27FC236}">
                <a16:creationId xmlns:a16="http://schemas.microsoft.com/office/drawing/2014/main" id="{ED8B921A-744D-6C5A-952C-D9EE8F846B0B}"/>
              </a:ext>
            </a:extLst>
          </p:cNvPr>
          <p:cNvSpPr/>
          <p:nvPr/>
        </p:nvSpPr>
        <p:spPr>
          <a:xfrm>
            <a:off x="2912710" y="3450571"/>
            <a:ext cx="1909299" cy="343306"/>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44" name="正方形/長方形 43">
            <a:extLst>
              <a:ext uri="{FF2B5EF4-FFF2-40B4-BE49-F238E27FC236}">
                <a16:creationId xmlns:a16="http://schemas.microsoft.com/office/drawing/2014/main" id="{AE58CB4F-B862-A307-FAD5-4A7E643F8E0C}"/>
              </a:ext>
            </a:extLst>
          </p:cNvPr>
          <p:cNvSpPr/>
          <p:nvPr/>
        </p:nvSpPr>
        <p:spPr>
          <a:xfrm>
            <a:off x="5786421" y="3428620"/>
            <a:ext cx="660017" cy="267171"/>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cxnSp>
        <p:nvCxnSpPr>
          <p:cNvPr id="46" name="直線コネクタ 45">
            <a:extLst>
              <a:ext uri="{FF2B5EF4-FFF2-40B4-BE49-F238E27FC236}">
                <a16:creationId xmlns:a16="http://schemas.microsoft.com/office/drawing/2014/main" id="{A0D57767-D6F4-1936-8FC6-FE861DCA4E13}"/>
              </a:ext>
            </a:extLst>
          </p:cNvPr>
          <p:cNvCxnSpPr>
            <a:stCxn id="43" idx="3"/>
            <a:endCxn id="44" idx="1"/>
          </p:cNvCxnSpPr>
          <p:nvPr/>
        </p:nvCxnSpPr>
        <p:spPr>
          <a:xfrm flipV="1">
            <a:off x="4822009" y="3562206"/>
            <a:ext cx="964412" cy="60018"/>
          </a:xfrm>
          <a:prstGeom prst="line">
            <a:avLst/>
          </a:prstGeom>
          <a:ln w="6350">
            <a:solidFill>
              <a:srgbClr val="FF0000"/>
            </a:solidFill>
            <a:prstDash val="dash"/>
          </a:ln>
          <a:effectLst/>
        </p:spPr>
        <p:style>
          <a:lnRef idx="2">
            <a:schemeClr val="accent1"/>
          </a:lnRef>
          <a:fillRef idx="0">
            <a:schemeClr val="accent1"/>
          </a:fillRef>
          <a:effectRef idx="1">
            <a:schemeClr val="accent1"/>
          </a:effectRef>
          <a:fontRef idx="minor">
            <a:schemeClr val="tx1"/>
          </a:fontRef>
        </p:style>
      </p:cxnSp>
      <p:sp>
        <p:nvSpPr>
          <p:cNvPr id="47" name="テキスト ボックス 46">
            <a:extLst>
              <a:ext uri="{FF2B5EF4-FFF2-40B4-BE49-F238E27FC236}">
                <a16:creationId xmlns:a16="http://schemas.microsoft.com/office/drawing/2014/main" id="{F8640169-8412-B455-D695-27217656FCC7}"/>
              </a:ext>
            </a:extLst>
          </p:cNvPr>
          <p:cNvSpPr txBox="1"/>
          <p:nvPr/>
        </p:nvSpPr>
        <p:spPr>
          <a:xfrm>
            <a:off x="3010344" y="6115610"/>
            <a:ext cx="6682295" cy="307777"/>
          </a:xfrm>
          <a:prstGeom prst="rect">
            <a:avLst/>
          </a:prstGeom>
          <a:noFill/>
        </p:spPr>
        <p:txBody>
          <a:bodyPr wrap="square" rtlCol="0">
            <a:spAutoFit/>
          </a:bodyPr>
          <a:lstStyle/>
          <a:p>
            <a:pPr algn="ctr"/>
            <a:r>
              <a:rPr lang="ja-JP" altLang="en-US" sz="1400" dirty="0">
                <a:solidFill>
                  <a:prstClr val="black"/>
                </a:solidFill>
                <a:latin typeface="メイリオ" panose="020B0604030504040204" pitchFamily="50" charset="-128"/>
                <a:ea typeface="メイリオ" panose="020B0604030504040204" pitchFamily="50" charset="-128"/>
              </a:rPr>
              <a:t>サンプル分析対象における工業会証明書の</a:t>
            </a:r>
            <a:r>
              <a:rPr lang="en-US" altLang="ja-JP" sz="1400" dirty="0">
                <a:solidFill>
                  <a:prstClr val="black"/>
                </a:solidFill>
                <a:latin typeface="メイリオ" panose="020B0604030504040204" pitchFamily="50" charset="-128"/>
                <a:ea typeface="メイリオ" panose="020B0604030504040204" pitchFamily="50" charset="-128"/>
              </a:rPr>
              <a:t>DX</a:t>
            </a:r>
            <a:r>
              <a:rPr lang="ja-JP" altLang="en-US" sz="1400" dirty="0">
                <a:solidFill>
                  <a:prstClr val="black"/>
                </a:solidFill>
                <a:latin typeface="メイリオ" panose="020B0604030504040204" pitchFamily="50" charset="-128"/>
                <a:ea typeface="メイリオ" panose="020B0604030504040204" pitchFamily="50" charset="-128"/>
              </a:rPr>
              <a:t>に関わるフィージビリティスタディ</a:t>
            </a:r>
          </a:p>
        </p:txBody>
      </p:sp>
    </p:spTree>
    <p:extLst>
      <p:ext uri="{BB962C8B-B14F-4D97-AF65-F5344CB8AC3E}">
        <p14:creationId xmlns:p14="http://schemas.microsoft.com/office/powerpoint/2010/main" val="2410662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2"/>
          <p:cNvSpPr>
            <a:spLocks noGrp="1"/>
          </p:cNvSpPr>
          <p:nvPr>
            <p:ph type="body" sz="quarter" idx="12"/>
          </p:nvPr>
        </p:nvSpPr>
        <p:spPr>
          <a:xfrm>
            <a:off x="331788" y="31043"/>
            <a:ext cx="9242425" cy="397782"/>
          </a:xfrm>
        </p:spPr>
        <p:txBody>
          <a:bodyPr lIns="0" tIns="45720" rIns="0" bIns="45720" anchor="ctr"/>
          <a:lstStyle/>
          <a:p>
            <a:pPr algn="ctr"/>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法人税制と工業会証明書</a:t>
            </a:r>
            <a:r>
              <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rPr>
              <a:t>(</a:t>
            </a:r>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工業会証明書デジタル化コンソーシアム</a:t>
            </a:r>
            <a:r>
              <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rPr>
              <a:t>)</a:t>
            </a:r>
            <a:r>
              <a:rPr kumimoji="1" lang="ja-JP" altLang="en-US" dirty="0" smtClean="0">
                <a:solidFill>
                  <a:schemeClr val="accent2">
                    <a:lumMod val="75000"/>
                    <a:lumOff val="25000"/>
                  </a:schemeClr>
                </a:solidFill>
                <a:latin typeface="Meiryo UI" panose="020B0604030504040204" pitchFamily="34" charset="-128"/>
                <a:ea typeface="Meiryo UI" panose="020B0604030504040204" pitchFamily="34" charset="-128"/>
              </a:rPr>
              <a:t>（</a:t>
            </a:r>
            <a:r>
              <a:rPr lang="en-US" altLang="ja-JP" dirty="0">
                <a:solidFill>
                  <a:schemeClr val="accent2">
                    <a:lumMod val="75000"/>
                    <a:lumOff val="25000"/>
                  </a:schemeClr>
                </a:solidFill>
                <a:latin typeface="Meiryo UI" panose="020B0604030504040204" pitchFamily="34" charset="-128"/>
                <a:ea typeface="Meiryo UI" panose="020B0604030504040204" pitchFamily="34" charset="-128"/>
              </a:rPr>
              <a:t>3</a:t>
            </a:r>
            <a:r>
              <a:rPr kumimoji="1" lang="en-US" altLang="ja-JP" dirty="0" smtClean="0">
                <a:solidFill>
                  <a:schemeClr val="accent2">
                    <a:lumMod val="75000"/>
                    <a:lumOff val="25000"/>
                  </a:schemeClr>
                </a:solidFill>
                <a:latin typeface="Meiryo UI" panose="020B0604030504040204" pitchFamily="34" charset="-128"/>
                <a:ea typeface="Meiryo UI" panose="020B0604030504040204" pitchFamily="34" charset="-128"/>
              </a:rPr>
              <a:t>/4</a:t>
            </a:r>
            <a:r>
              <a:rPr kumimoji="1" lang="ja-JP" altLang="en-US" dirty="0" smtClean="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endParaRPr>
          </a:p>
        </p:txBody>
      </p:sp>
      <p:sp>
        <p:nvSpPr>
          <p:cNvPr id="20" name="正方形/長方形 19">
            <a:extLst>
              <a:ext uri="{FF2B5EF4-FFF2-40B4-BE49-F238E27FC236}">
                <a16:creationId xmlns:a16="http://schemas.microsoft.com/office/drawing/2014/main" id="{D2F6A9C7-0D88-43EB-B705-FA6E74AD760C}"/>
              </a:ext>
            </a:extLst>
          </p:cNvPr>
          <p:cNvSpPr/>
          <p:nvPr/>
        </p:nvSpPr>
        <p:spPr>
          <a:xfrm>
            <a:off x="331487" y="412648"/>
            <a:ext cx="9243021" cy="311888"/>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600" b="1" dirty="0">
                <a:solidFill>
                  <a:schemeClr val="bg1"/>
                </a:solidFill>
              </a:rPr>
              <a:t>ビジネスモデルに関する成果</a:t>
            </a:r>
          </a:p>
        </p:txBody>
      </p:sp>
      <p:sp>
        <p:nvSpPr>
          <p:cNvPr id="21" name="テキスト ボックス 20">
            <a:extLst>
              <a:ext uri="{FF2B5EF4-FFF2-40B4-BE49-F238E27FC236}">
                <a16:creationId xmlns:a16="http://schemas.microsoft.com/office/drawing/2014/main" id="{C9C2F065-338A-4985-81A7-3A08FF5ECCB3}"/>
              </a:ext>
            </a:extLst>
          </p:cNvPr>
          <p:cNvSpPr txBox="1"/>
          <p:nvPr/>
        </p:nvSpPr>
        <p:spPr>
          <a:xfrm>
            <a:off x="426353" y="770459"/>
            <a:ext cx="9243021" cy="6124754"/>
          </a:xfrm>
          <a:prstGeom prst="rect">
            <a:avLst/>
          </a:prstGeom>
          <a:noFill/>
        </p:spPr>
        <p:txBody>
          <a:bodyPr wrap="square">
            <a:spAutoFit/>
          </a:bodyPr>
          <a:lstStyle/>
          <a:p>
            <a:pPr algn="just"/>
            <a:r>
              <a:rPr lang="ja-JP" altLang="en-US" sz="1400" dirty="0">
                <a:effectLst/>
                <a:latin typeface="+mj-ea"/>
                <a:ea typeface="+mj-ea"/>
                <a:cs typeface="Century" panose="02040604050505020304" pitchFamily="18" charset="0"/>
              </a:rPr>
              <a:t>・前述の通り、工業会証明書のサンプル分析対象に基づくフィージビリティスタディとなる為、工業会証明書全体に対して蓋然性をもって言及は困難な為、あくまで今回分析対象としたソフトウェアについてのみ記載する。</a:t>
            </a:r>
            <a:endParaRPr lang="en-US" altLang="ja-JP" sz="1400" dirty="0">
              <a:effectLst/>
              <a:latin typeface="+mj-ea"/>
              <a:ea typeface="+mj-ea"/>
              <a:cs typeface="Century" panose="02040604050505020304" pitchFamily="18" charset="0"/>
            </a:endParaRPr>
          </a:p>
          <a:p>
            <a:pPr algn="just"/>
            <a:r>
              <a:rPr lang="ja-JP" altLang="ja-JP" sz="1400" dirty="0">
                <a:effectLst/>
                <a:latin typeface="+mj-ea"/>
                <a:ea typeface="+mj-ea"/>
                <a:cs typeface="Century" panose="02040604050505020304" pitchFamily="18" charset="0"/>
              </a:rPr>
              <a:t>・</a:t>
            </a:r>
            <a:r>
              <a:rPr lang="ja-JP" altLang="en-US" sz="1400" dirty="0">
                <a:latin typeface="+mj-ea"/>
                <a:ea typeface="+mj-ea"/>
                <a:cs typeface="Century" panose="02040604050505020304" pitchFamily="18" charset="0"/>
              </a:rPr>
              <a:t>現在</a:t>
            </a:r>
            <a:r>
              <a:rPr lang="ja-JP" altLang="ja-JP" sz="1400" dirty="0">
                <a:effectLst/>
                <a:latin typeface="+mj-ea"/>
                <a:ea typeface="+mj-ea"/>
                <a:cs typeface="Century" panose="02040604050505020304" pitchFamily="18" charset="0"/>
              </a:rPr>
              <a:t>の紙ベースの業務フローをデジタル</a:t>
            </a:r>
            <a:r>
              <a:rPr lang="ja-JP" altLang="en-US" sz="1400" dirty="0">
                <a:latin typeface="+mj-ea"/>
                <a:ea typeface="+mj-ea"/>
                <a:cs typeface="Century" panose="02040604050505020304" pitchFamily="18" charset="0"/>
              </a:rPr>
              <a:t>化するとともに</a:t>
            </a:r>
            <a:r>
              <a:rPr lang="ja-JP" altLang="en-US" sz="1400" dirty="0">
                <a:effectLst/>
                <a:latin typeface="+mj-ea"/>
                <a:ea typeface="+mj-ea"/>
                <a:cs typeface="Century" panose="02040604050505020304" pitchFamily="18" charset="0"/>
              </a:rPr>
              <a:t>、現状の</a:t>
            </a:r>
            <a:r>
              <a:rPr lang="ja-JP" altLang="ja-JP" sz="1400" dirty="0">
                <a:effectLst/>
                <a:latin typeface="+mj-ea"/>
                <a:ea typeface="+mj-ea"/>
                <a:cs typeface="Century" panose="02040604050505020304" pitchFamily="18" charset="0"/>
              </a:rPr>
              <a:t>課題</a:t>
            </a:r>
            <a:r>
              <a:rPr lang="ja-JP" altLang="en-US" sz="1400" dirty="0">
                <a:latin typeface="+mj-ea"/>
                <a:ea typeface="+mj-ea"/>
                <a:cs typeface="Century" panose="02040604050505020304" pitchFamily="18" charset="0"/>
              </a:rPr>
              <a:t>の</a:t>
            </a:r>
            <a:r>
              <a:rPr lang="ja-JP" altLang="ja-JP" sz="1400" dirty="0">
                <a:effectLst/>
                <a:latin typeface="+mj-ea"/>
                <a:ea typeface="+mj-ea"/>
                <a:cs typeface="Century" panose="02040604050505020304" pitchFamily="18" charset="0"/>
              </a:rPr>
              <a:t>解決</a:t>
            </a:r>
            <a:r>
              <a:rPr lang="ja-JP" altLang="en-US" sz="1400" dirty="0">
                <a:effectLst/>
                <a:latin typeface="+mj-ea"/>
                <a:ea typeface="+mj-ea"/>
                <a:cs typeface="Century" panose="02040604050505020304" pitchFamily="18" charset="0"/>
              </a:rPr>
              <a:t>を図った</a:t>
            </a:r>
            <a:r>
              <a:rPr lang="ja-JP" altLang="ja-JP" sz="1400" dirty="0">
                <a:effectLst/>
                <a:latin typeface="+mj-ea"/>
                <a:ea typeface="+mj-ea"/>
                <a:cs typeface="Century" panose="02040604050505020304" pitchFamily="18" charset="0"/>
              </a:rPr>
              <a:t>業務フロー・データフローを検討</a:t>
            </a:r>
            <a:r>
              <a:rPr lang="ja-JP" altLang="en-US" sz="1400" dirty="0">
                <a:latin typeface="+mj-ea"/>
                <a:ea typeface="+mj-ea"/>
                <a:cs typeface="Century" panose="02040604050505020304" pitchFamily="18" charset="0"/>
              </a:rPr>
              <a:t>した</a:t>
            </a:r>
            <a:r>
              <a:rPr lang="ja-JP" altLang="ja-JP" sz="1400" dirty="0">
                <a:effectLst/>
                <a:latin typeface="+mj-ea"/>
                <a:ea typeface="+mj-ea"/>
                <a:cs typeface="Century" panose="02040604050505020304" pitchFamily="18" charset="0"/>
              </a:rPr>
              <a:t>。</a:t>
            </a:r>
            <a:r>
              <a:rPr lang="en-US" altLang="ja-JP" sz="1400" dirty="0">
                <a:effectLst/>
                <a:latin typeface="+mj-ea"/>
                <a:ea typeface="+mj-ea"/>
                <a:cs typeface="Century" panose="02040604050505020304" pitchFamily="18" charset="0"/>
              </a:rPr>
              <a:t>VC</a:t>
            </a:r>
            <a:r>
              <a:rPr lang="ja-JP" altLang="en-US" sz="1400" dirty="0">
                <a:latin typeface="+mj-ea"/>
                <a:ea typeface="+mj-ea"/>
                <a:cs typeface="Century" panose="02040604050505020304" pitchFamily="18" charset="0"/>
              </a:rPr>
              <a:t>を</a:t>
            </a:r>
            <a:r>
              <a:rPr lang="ja-JP" altLang="ja-JP" sz="1400" dirty="0">
                <a:effectLst/>
                <a:latin typeface="+mj-ea"/>
                <a:ea typeface="+mj-ea"/>
                <a:cs typeface="Century" panose="02040604050505020304" pitchFamily="18" charset="0"/>
              </a:rPr>
              <a:t>活用</a:t>
            </a:r>
            <a:r>
              <a:rPr lang="ja-JP" altLang="en-US" sz="1400" dirty="0">
                <a:latin typeface="+mj-ea"/>
                <a:ea typeface="+mj-ea"/>
                <a:cs typeface="Century" panose="02040604050505020304" pitchFamily="18" charset="0"/>
              </a:rPr>
              <a:t>すること</a:t>
            </a:r>
            <a:r>
              <a:rPr lang="ja-JP" altLang="ja-JP" sz="1400" dirty="0">
                <a:effectLst/>
                <a:latin typeface="+mj-ea"/>
                <a:ea typeface="+mj-ea"/>
                <a:cs typeface="Century" panose="02040604050505020304" pitchFamily="18" charset="0"/>
              </a:rPr>
              <a:t>により、</a:t>
            </a:r>
            <a:r>
              <a:rPr lang="ja-JP" altLang="en-US" sz="1400" dirty="0">
                <a:effectLst/>
                <a:latin typeface="+mj-ea"/>
                <a:ea typeface="+mj-ea"/>
                <a:cs typeface="Century" panose="02040604050505020304" pitchFamily="18" charset="0"/>
              </a:rPr>
              <a:t>申請内容の信頼性を</a:t>
            </a:r>
            <a:r>
              <a:rPr lang="ja-JP" altLang="ja-JP" sz="1400" dirty="0">
                <a:effectLst/>
                <a:latin typeface="+mj-ea"/>
                <a:ea typeface="+mj-ea"/>
                <a:cs typeface="Century" panose="02040604050505020304" pitchFamily="18" charset="0"/>
              </a:rPr>
              <a:t>担保</a:t>
            </a:r>
            <a:r>
              <a:rPr lang="ja-JP" altLang="en-US" sz="1400" dirty="0">
                <a:effectLst/>
                <a:latin typeface="+mj-ea"/>
                <a:ea typeface="+mj-ea"/>
                <a:cs typeface="Century" panose="02040604050505020304" pitchFamily="18" charset="0"/>
              </a:rPr>
              <a:t>する仕組みの効率化</a:t>
            </a:r>
            <a:r>
              <a:rPr lang="ja-JP" altLang="en-US" sz="1400" dirty="0">
                <a:latin typeface="+mj-ea"/>
                <a:ea typeface="+mj-ea"/>
                <a:cs typeface="Century" panose="02040604050505020304" pitchFamily="18" charset="0"/>
              </a:rPr>
              <a:t>を図ることができる</a:t>
            </a:r>
            <a:endParaRPr lang="ja-JP" altLang="ja-JP" sz="1400" dirty="0">
              <a:effectLst/>
              <a:latin typeface="+mj-ea"/>
              <a:ea typeface="+mj-ea"/>
              <a:cs typeface="Century" panose="02040604050505020304" pitchFamily="18" charset="0"/>
            </a:endParaRPr>
          </a:p>
          <a:p>
            <a:pPr algn="just"/>
            <a:r>
              <a:rPr lang="en-US" altLang="ja-JP" sz="800" dirty="0">
                <a:effectLst/>
                <a:latin typeface="+mj-ea"/>
                <a:ea typeface="+mj-ea"/>
                <a:cs typeface="Century" panose="02040604050505020304" pitchFamily="18" charset="0"/>
              </a:rPr>
              <a:t> </a:t>
            </a:r>
          </a:p>
          <a:p>
            <a:pPr algn="just"/>
            <a:r>
              <a:rPr lang="ja-JP" altLang="ja-JP" sz="1400" dirty="0">
                <a:effectLst/>
                <a:latin typeface="+mj-ea"/>
                <a:ea typeface="+mj-ea"/>
                <a:cs typeface="Century" panose="02040604050505020304" pitchFamily="18" charset="0"/>
              </a:rPr>
              <a:t>＜</a:t>
            </a:r>
            <a:r>
              <a:rPr lang="en-US" altLang="ja-JP" sz="1400" dirty="0">
                <a:effectLst/>
                <a:latin typeface="+mj-ea"/>
                <a:ea typeface="+mj-ea"/>
                <a:cs typeface="Century" panose="02040604050505020304" pitchFamily="18" charset="0"/>
              </a:rPr>
              <a:t>AS IS</a:t>
            </a:r>
            <a:r>
              <a:rPr lang="ja-JP" altLang="ja-JP" sz="1400" dirty="0">
                <a:effectLst/>
                <a:latin typeface="+mj-ea"/>
                <a:ea typeface="+mj-ea"/>
                <a:cs typeface="Century" panose="02040604050505020304" pitchFamily="18" charset="0"/>
              </a:rPr>
              <a:t>＞</a:t>
            </a:r>
            <a:endParaRPr lang="en-US" altLang="ja-JP" sz="1400" dirty="0">
              <a:effectLst/>
              <a:latin typeface="+mj-ea"/>
              <a:ea typeface="+mj-ea"/>
              <a:cs typeface="Century" panose="02040604050505020304" pitchFamily="18" charset="0"/>
            </a:endParaRPr>
          </a:p>
          <a:p>
            <a:pPr algn="just"/>
            <a:endParaRPr lang="en-US" altLang="ja-JP" sz="1400" dirty="0">
              <a:effectLst/>
              <a:latin typeface="+mj-ea"/>
              <a:ea typeface="+mj-ea"/>
              <a:cs typeface="Century" panose="02040604050505020304" pitchFamily="18" charset="0"/>
            </a:endParaRPr>
          </a:p>
          <a:p>
            <a:pPr algn="just"/>
            <a:endParaRPr lang="ja-JP" altLang="ja-JP" sz="1400" dirty="0">
              <a:effectLst/>
              <a:latin typeface="+mj-ea"/>
              <a:ea typeface="+mj-ea"/>
              <a:cs typeface="Century" panose="02040604050505020304" pitchFamily="18" charset="0"/>
            </a:endParaRPr>
          </a:p>
          <a:p>
            <a:pPr algn="just"/>
            <a:endParaRPr lang="en-US" altLang="ja-JP" sz="1400" dirty="0">
              <a:effectLst/>
              <a:latin typeface="+mj-ea"/>
              <a:ea typeface="+mj-ea"/>
              <a:cs typeface="Century" panose="02040604050505020304" pitchFamily="18" charset="0"/>
            </a:endParaRPr>
          </a:p>
          <a:p>
            <a:pPr algn="just"/>
            <a:endParaRPr lang="en-US" altLang="ja-JP" sz="1400" dirty="0">
              <a:latin typeface="+mj-ea"/>
              <a:ea typeface="+mj-ea"/>
              <a:cs typeface="Century" panose="02040604050505020304" pitchFamily="18" charset="0"/>
            </a:endParaRPr>
          </a:p>
          <a:p>
            <a:pPr algn="just"/>
            <a:endParaRPr lang="en-US" altLang="ja-JP" sz="1400" dirty="0">
              <a:effectLst/>
              <a:latin typeface="+mj-ea"/>
              <a:ea typeface="+mj-ea"/>
              <a:cs typeface="Century" panose="02040604050505020304" pitchFamily="18" charset="0"/>
            </a:endParaRPr>
          </a:p>
          <a:p>
            <a:pPr algn="just"/>
            <a:r>
              <a:rPr lang="en-US" altLang="ja-JP" sz="1400" dirty="0">
                <a:effectLst/>
                <a:latin typeface="+mj-ea"/>
                <a:ea typeface="+mj-ea"/>
                <a:cs typeface="Century" panose="02040604050505020304" pitchFamily="18" charset="0"/>
              </a:rPr>
              <a:t> </a:t>
            </a:r>
          </a:p>
          <a:p>
            <a:pPr algn="just"/>
            <a:endParaRPr lang="ja-JP" altLang="ja-JP" sz="1400" dirty="0">
              <a:effectLst/>
              <a:latin typeface="+mj-ea"/>
              <a:ea typeface="+mj-ea"/>
              <a:cs typeface="Century" panose="02040604050505020304" pitchFamily="18" charset="0"/>
            </a:endParaRPr>
          </a:p>
          <a:p>
            <a:pPr indent="133350" algn="just"/>
            <a:r>
              <a:rPr lang="ja-JP" altLang="ja-JP" sz="1400" dirty="0">
                <a:effectLst/>
                <a:latin typeface="+mj-ea"/>
                <a:ea typeface="+mj-ea"/>
                <a:cs typeface="Century" panose="02040604050505020304" pitchFamily="18" charset="0"/>
              </a:rPr>
              <a:t>設備メーカー等が申請</a:t>
            </a:r>
            <a:r>
              <a:rPr lang="ja-JP" altLang="en-US" sz="1400" dirty="0">
                <a:effectLst/>
                <a:latin typeface="+mj-ea"/>
                <a:ea typeface="+mj-ea"/>
                <a:cs typeface="Century" panose="02040604050505020304" pitchFamily="18" charset="0"/>
              </a:rPr>
              <a:t>者となり</a:t>
            </a:r>
            <a:r>
              <a:rPr lang="ja-JP" altLang="ja-JP" sz="1400" dirty="0">
                <a:effectLst/>
                <a:latin typeface="+mj-ea"/>
                <a:ea typeface="+mj-ea"/>
                <a:cs typeface="Century" panose="02040604050505020304" pitchFamily="18" charset="0"/>
              </a:rPr>
              <a:t>、証明書を</a:t>
            </a:r>
            <a:r>
              <a:rPr lang="ja-JP" altLang="en-US" sz="1400" dirty="0">
                <a:effectLst/>
                <a:latin typeface="+mj-ea"/>
                <a:ea typeface="+mj-ea"/>
                <a:cs typeface="Century" panose="02040604050505020304" pitchFamily="18" charset="0"/>
              </a:rPr>
              <a:t>ソフトウェア</a:t>
            </a:r>
            <a:r>
              <a:rPr lang="ja-JP" altLang="ja-JP" sz="1400" dirty="0">
                <a:effectLst/>
                <a:latin typeface="+mj-ea"/>
                <a:ea typeface="+mj-ea"/>
                <a:cs typeface="Century" panose="02040604050505020304" pitchFamily="18" charset="0"/>
              </a:rPr>
              <a:t>利用者である中小事業者に渡すスキームになっている為、中小事業者を工業会が把握でき</a:t>
            </a:r>
            <a:r>
              <a:rPr lang="ja-JP" altLang="en-US" sz="1400" dirty="0">
                <a:effectLst/>
                <a:latin typeface="+mj-ea"/>
                <a:ea typeface="+mj-ea"/>
                <a:cs typeface="Century" panose="02040604050505020304" pitchFamily="18" charset="0"/>
              </a:rPr>
              <a:t>ない。</a:t>
            </a:r>
            <a:r>
              <a:rPr lang="ja-JP" altLang="en-US" sz="1400" dirty="0">
                <a:latin typeface="+mj-ea"/>
                <a:ea typeface="+mj-ea"/>
                <a:cs typeface="Century" panose="02040604050505020304" pitchFamily="18" charset="0"/>
              </a:rPr>
              <a:t>申請内容の信頼性の</a:t>
            </a:r>
            <a:r>
              <a:rPr lang="ja-JP" altLang="ja-JP" sz="1400" dirty="0">
                <a:effectLst/>
                <a:latin typeface="+mj-ea"/>
                <a:ea typeface="+mj-ea"/>
                <a:cs typeface="Century" panose="02040604050505020304" pitchFamily="18" charset="0"/>
              </a:rPr>
              <a:t>担保が、</a:t>
            </a:r>
            <a:r>
              <a:rPr lang="ja-JP" altLang="en-US" sz="1400" dirty="0">
                <a:effectLst/>
                <a:latin typeface="+mj-ea"/>
                <a:ea typeface="+mj-ea"/>
                <a:cs typeface="Century" panose="02040604050505020304" pitchFamily="18" charset="0"/>
              </a:rPr>
              <a:t>「</a:t>
            </a:r>
            <a:r>
              <a:rPr lang="ja-JP" altLang="ja-JP" sz="1400" dirty="0">
                <a:effectLst/>
                <a:latin typeface="+mj-ea"/>
                <a:ea typeface="+mj-ea"/>
                <a:cs typeface="Century" panose="02040604050505020304" pitchFamily="18" charset="0"/>
              </a:rPr>
              <a:t>設備メーカー</a:t>
            </a:r>
            <a:r>
              <a:rPr lang="ja-JP" altLang="en-US" sz="1400" dirty="0">
                <a:effectLst/>
                <a:latin typeface="+mj-ea"/>
                <a:ea typeface="+mj-ea"/>
                <a:cs typeface="Century" panose="02040604050505020304" pitchFamily="18" charset="0"/>
              </a:rPr>
              <a:t>等</a:t>
            </a:r>
            <a:r>
              <a:rPr lang="ja-JP" altLang="en-US" sz="1400" dirty="0">
                <a:latin typeface="+mj-ea"/>
                <a:ea typeface="+mj-ea"/>
                <a:cs typeface="Century" panose="02040604050505020304" pitchFamily="18" charset="0"/>
              </a:rPr>
              <a:t>（</a:t>
            </a:r>
            <a:r>
              <a:rPr lang="ja-JP" altLang="en-US" sz="1400" dirty="0">
                <a:effectLst/>
                <a:latin typeface="+mj-ea"/>
                <a:ea typeface="+mj-ea"/>
                <a:cs typeface="Century" panose="02040604050505020304" pitchFamily="18" charset="0"/>
              </a:rPr>
              <a:t>ソフトウェア提供事業者）</a:t>
            </a:r>
            <a:r>
              <a:rPr lang="ja-JP" altLang="ja-JP" sz="1400" dirty="0">
                <a:effectLst/>
                <a:latin typeface="+mj-ea"/>
                <a:ea typeface="+mj-ea"/>
                <a:cs typeface="Century" panose="02040604050505020304" pitchFamily="18" charset="0"/>
              </a:rPr>
              <a:t>に対する信頼感」</a:t>
            </a:r>
            <a:r>
              <a:rPr lang="ja-JP" altLang="en-US" sz="1400" dirty="0">
                <a:effectLst/>
                <a:latin typeface="+mj-ea"/>
                <a:ea typeface="+mj-ea"/>
                <a:cs typeface="Century" panose="02040604050505020304" pitchFamily="18" charset="0"/>
              </a:rPr>
              <a:t>に</a:t>
            </a:r>
            <a:r>
              <a:rPr lang="ja-JP" altLang="ja-JP" sz="1400" dirty="0">
                <a:effectLst/>
                <a:latin typeface="+mj-ea"/>
                <a:ea typeface="+mj-ea"/>
                <a:cs typeface="Century" panose="02040604050505020304" pitchFamily="18" charset="0"/>
              </a:rPr>
              <a:t>支えられ</a:t>
            </a:r>
            <a:r>
              <a:rPr lang="ja-JP" altLang="en-US" sz="1400" dirty="0">
                <a:effectLst/>
                <a:latin typeface="+mj-ea"/>
                <a:ea typeface="+mj-ea"/>
                <a:cs typeface="Century" panose="02040604050505020304" pitchFamily="18" charset="0"/>
              </a:rPr>
              <a:t>、負担が大きくなっ</a:t>
            </a:r>
            <a:r>
              <a:rPr lang="ja-JP" altLang="ja-JP" sz="1400" dirty="0">
                <a:effectLst/>
                <a:latin typeface="+mj-ea"/>
                <a:ea typeface="+mj-ea"/>
                <a:cs typeface="Century" panose="02040604050505020304" pitchFamily="18" charset="0"/>
              </a:rPr>
              <a:t>ている</a:t>
            </a:r>
            <a:r>
              <a:rPr lang="ja-JP" altLang="en-US" sz="1400" dirty="0">
                <a:effectLst/>
                <a:latin typeface="+mj-ea"/>
                <a:ea typeface="+mj-ea"/>
                <a:cs typeface="Century" panose="02040604050505020304" pitchFamily="18" charset="0"/>
              </a:rPr>
              <a:t>状態である。</a:t>
            </a:r>
            <a:endParaRPr lang="ja-JP" altLang="ja-JP" sz="1400" dirty="0">
              <a:effectLst/>
              <a:latin typeface="+mj-ea"/>
              <a:ea typeface="+mj-ea"/>
              <a:cs typeface="Century" panose="02040604050505020304" pitchFamily="18" charset="0"/>
            </a:endParaRPr>
          </a:p>
          <a:p>
            <a:pPr indent="133350" algn="just"/>
            <a:r>
              <a:rPr lang="ja-JP" altLang="ja-JP" sz="1400" dirty="0">
                <a:effectLst/>
                <a:latin typeface="+mj-ea"/>
                <a:ea typeface="+mj-ea"/>
                <a:cs typeface="Century" panose="02040604050505020304" pitchFamily="18" charset="0"/>
              </a:rPr>
              <a:t>その為、</a:t>
            </a:r>
            <a:r>
              <a:rPr lang="ja-JP" altLang="en-US" sz="1400" dirty="0">
                <a:latin typeface="+mj-ea"/>
                <a:ea typeface="+mj-ea"/>
                <a:cs typeface="Century" panose="02040604050505020304" pitchFamily="18" charset="0"/>
              </a:rPr>
              <a:t>問題発生時の</a:t>
            </a:r>
            <a:r>
              <a:rPr lang="ja-JP" altLang="ja-JP" sz="1400" dirty="0">
                <a:effectLst/>
                <a:latin typeface="+mj-ea"/>
                <a:ea typeface="+mj-ea"/>
                <a:cs typeface="Century" panose="02040604050505020304" pitchFamily="18" charset="0"/>
              </a:rPr>
              <a:t>証明書取り消し業務や影響調査も、設備メーカー</a:t>
            </a:r>
            <a:r>
              <a:rPr lang="ja-JP" altLang="en-US" sz="1400" dirty="0">
                <a:effectLst/>
                <a:latin typeface="+mj-ea"/>
                <a:ea typeface="+mj-ea"/>
                <a:cs typeface="Century" panose="02040604050505020304" pitchFamily="18" charset="0"/>
              </a:rPr>
              <a:t>等（</a:t>
            </a:r>
            <a:r>
              <a:rPr lang="ja-JP" altLang="en-US" sz="1400" dirty="0">
                <a:latin typeface="+mj-ea"/>
                <a:cs typeface="Century" panose="02040604050505020304" pitchFamily="18" charset="0"/>
              </a:rPr>
              <a:t>ソフトウェア提供事業者）</a:t>
            </a:r>
            <a:r>
              <a:rPr lang="ja-JP" altLang="ja-JP" sz="1400" dirty="0">
                <a:effectLst/>
                <a:latin typeface="+mj-ea"/>
                <a:ea typeface="+mj-ea"/>
                <a:cs typeface="Century" panose="02040604050505020304" pitchFamily="18" charset="0"/>
              </a:rPr>
              <a:t>の業務に依存</a:t>
            </a:r>
            <a:r>
              <a:rPr lang="ja-JP" altLang="en-US" sz="1400" dirty="0">
                <a:effectLst/>
                <a:latin typeface="+mj-ea"/>
                <a:ea typeface="+mj-ea"/>
                <a:cs typeface="Century" panose="02040604050505020304" pitchFamily="18" charset="0"/>
              </a:rPr>
              <a:t>している</a:t>
            </a:r>
            <a:r>
              <a:rPr lang="ja-JP" altLang="ja-JP" sz="1400" dirty="0">
                <a:effectLst/>
                <a:latin typeface="+mj-ea"/>
                <a:ea typeface="+mj-ea"/>
                <a:cs typeface="Century" panose="02040604050505020304" pitchFamily="18" charset="0"/>
              </a:rPr>
              <a:t>。</a:t>
            </a:r>
          </a:p>
          <a:p>
            <a:pPr algn="just"/>
            <a:r>
              <a:rPr lang="en-US" altLang="ja-JP" sz="800" dirty="0">
                <a:effectLst/>
                <a:latin typeface="+mj-ea"/>
                <a:ea typeface="+mj-ea"/>
                <a:cs typeface="Century" panose="02040604050505020304" pitchFamily="18" charset="0"/>
              </a:rPr>
              <a:t> </a:t>
            </a:r>
            <a:endParaRPr lang="ja-JP" altLang="ja-JP" sz="800" dirty="0">
              <a:effectLst/>
              <a:latin typeface="+mj-ea"/>
              <a:ea typeface="+mj-ea"/>
              <a:cs typeface="Century" panose="02040604050505020304" pitchFamily="18" charset="0"/>
            </a:endParaRPr>
          </a:p>
          <a:p>
            <a:pPr algn="just"/>
            <a:r>
              <a:rPr lang="ja-JP" altLang="ja-JP" sz="1400" dirty="0">
                <a:effectLst/>
                <a:latin typeface="+mj-ea"/>
                <a:ea typeface="+mj-ea"/>
                <a:cs typeface="Century" panose="02040604050505020304" pitchFamily="18" charset="0"/>
              </a:rPr>
              <a:t>＜</a:t>
            </a:r>
            <a:r>
              <a:rPr lang="en-US" altLang="ja-JP" sz="1400" dirty="0">
                <a:effectLst/>
                <a:latin typeface="+mj-ea"/>
                <a:ea typeface="+mj-ea"/>
                <a:cs typeface="Century" panose="02040604050505020304" pitchFamily="18" charset="0"/>
              </a:rPr>
              <a:t>TO BE</a:t>
            </a:r>
            <a:r>
              <a:rPr lang="ja-JP" altLang="ja-JP" sz="1400" dirty="0">
                <a:effectLst/>
                <a:latin typeface="+mj-ea"/>
                <a:ea typeface="+mj-ea"/>
                <a:cs typeface="Century" panose="02040604050505020304" pitchFamily="18" charset="0"/>
              </a:rPr>
              <a:t>＞</a:t>
            </a:r>
            <a:endParaRPr lang="en-US" altLang="ja-JP" sz="1400" dirty="0">
              <a:effectLst/>
              <a:latin typeface="+mj-ea"/>
              <a:ea typeface="+mj-ea"/>
              <a:cs typeface="Century" panose="02040604050505020304" pitchFamily="18" charset="0"/>
            </a:endParaRPr>
          </a:p>
          <a:p>
            <a:pPr algn="just"/>
            <a:endParaRPr lang="ja-JP" altLang="ja-JP" sz="1400" dirty="0">
              <a:effectLst/>
              <a:latin typeface="+mj-ea"/>
              <a:ea typeface="+mj-ea"/>
              <a:cs typeface="Century" panose="02040604050505020304" pitchFamily="18" charset="0"/>
            </a:endParaRPr>
          </a:p>
          <a:p>
            <a:pPr algn="just"/>
            <a:endParaRPr lang="en-US" altLang="ja-JP" sz="1400" dirty="0">
              <a:effectLst/>
              <a:latin typeface="+mj-ea"/>
              <a:ea typeface="+mj-ea"/>
              <a:cs typeface="Century" panose="02040604050505020304" pitchFamily="18" charset="0"/>
            </a:endParaRPr>
          </a:p>
          <a:p>
            <a:pPr algn="just"/>
            <a:endParaRPr lang="en-US" altLang="ja-JP" sz="1400" dirty="0">
              <a:latin typeface="+mj-ea"/>
              <a:ea typeface="+mj-ea"/>
              <a:cs typeface="Century" panose="02040604050505020304" pitchFamily="18" charset="0"/>
            </a:endParaRPr>
          </a:p>
          <a:p>
            <a:pPr algn="just"/>
            <a:endParaRPr lang="en-US" altLang="ja-JP" sz="1400" dirty="0">
              <a:effectLst/>
              <a:latin typeface="+mj-ea"/>
              <a:ea typeface="+mj-ea"/>
              <a:cs typeface="Century" panose="02040604050505020304" pitchFamily="18" charset="0"/>
            </a:endParaRPr>
          </a:p>
          <a:p>
            <a:pPr algn="just"/>
            <a:r>
              <a:rPr lang="en-US" altLang="ja-JP" sz="1400" dirty="0">
                <a:effectLst/>
                <a:latin typeface="+mj-ea"/>
                <a:ea typeface="+mj-ea"/>
                <a:cs typeface="Century" panose="02040604050505020304" pitchFamily="18" charset="0"/>
              </a:rPr>
              <a:t> </a:t>
            </a:r>
          </a:p>
          <a:p>
            <a:pPr algn="just"/>
            <a:endParaRPr lang="en-US" altLang="ja-JP" sz="1400" dirty="0">
              <a:latin typeface="+mj-ea"/>
              <a:ea typeface="+mj-ea"/>
              <a:cs typeface="Century" panose="02040604050505020304" pitchFamily="18" charset="0"/>
            </a:endParaRPr>
          </a:p>
          <a:p>
            <a:pPr algn="just"/>
            <a:endParaRPr lang="en-US" altLang="ja-JP" sz="1400" dirty="0">
              <a:latin typeface="+mj-ea"/>
              <a:ea typeface="+mj-ea"/>
              <a:cs typeface="Century" panose="02040604050505020304" pitchFamily="18" charset="0"/>
            </a:endParaRPr>
          </a:p>
          <a:p>
            <a:pPr indent="133350" algn="just"/>
            <a:r>
              <a:rPr lang="en-US" altLang="ja-JP" sz="1400" dirty="0">
                <a:effectLst/>
                <a:latin typeface="+mj-ea"/>
                <a:ea typeface="+mj-ea"/>
                <a:cs typeface="Century" panose="02040604050505020304" pitchFamily="18" charset="0"/>
              </a:rPr>
              <a:t>VC</a:t>
            </a:r>
            <a:r>
              <a:rPr lang="ja-JP" altLang="en-US" sz="1400" dirty="0">
                <a:effectLst/>
                <a:latin typeface="+mj-ea"/>
                <a:ea typeface="+mj-ea"/>
                <a:cs typeface="Century" panose="02040604050505020304" pitchFamily="18" charset="0"/>
              </a:rPr>
              <a:t>を</a:t>
            </a:r>
            <a:r>
              <a:rPr lang="ja-JP" altLang="ja-JP" sz="1400" dirty="0">
                <a:effectLst/>
                <a:latin typeface="+mj-ea"/>
                <a:ea typeface="+mj-ea"/>
                <a:cs typeface="Century" panose="02040604050505020304" pitchFamily="18" charset="0"/>
              </a:rPr>
              <a:t>活用した</a:t>
            </a:r>
            <a:r>
              <a:rPr lang="ja-JP" altLang="en-US" sz="1400" dirty="0">
                <a:effectLst/>
                <a:latin typeface="+mj-ea"/>
                <a:ea typeface="+mj-ea"/>
                <a:cs typeface="Century" panose="02040604050505020304" pitchFamily="18" charset="0"/>
              </a:rPr>
              <a:t>申請業務フローの</a:t>
            </a:r>
            <a:r>
              <a:rPr lang="ja-JP" altLang="ja-JP" sz="1400" dirty="0">
                <a:effectLst/>
                <a:latin typeface="+mj-ea"/>
                <a:ea typeface="+mj-ea"/>
                <a:cs typeface="Century" panose="02040604050505020304" pitchFamily="18" charset="0"/>
              </a:rPr>
              <a:t>デジタル化により、中小事業者、設備メーカー</a:t>
            </a:r>
            <a:r>
              <a:rPr lang="ja-JP" altLang="en-US" sz="1400" dirty="0">
                <a:effectLst/>
                <a:latin typeface="+mj-ea"/>
                <a:ea typeface="+mj-ea"/>
                <a:cs typeface="Century" panose="02040604050505020304" pitchFamily="18" charset="0"/>
              </a:rPr>
              <a:t>等（ソフトウェア提供事業者）</a:t>
            </a:r>
            <a:r>
              <a:rPr lang="ja-JP" altLang="ja-JP" sz="1400" dirty="0">
                <a:effectLst/>
                <a:latin typeface="+mj-ea"/>
                <a:ea typeface="+mj-ea"/>
                <a:cs typeface="Century" panose="02040604050505020304" pitchFamily="18" charset="0"/>
              </a:rPr>
              <a:t>、工業会等の役割</a:t>
            </a:r>
            <a:r>
              <a:rPr lang="ja-JP" altLang="en-US" sz="1400" dirty="0">
                <a:latin typeface="+mj-ea"/>
                <a:ea typeface="+mj-ea"/>
                <a:cs typeface="Century" panose="02040604050505020304" pitchFamily="18" charset="0"/>
              </a:rPr>
              <a:t>の</a:t>
            </a:r>
            <a:r>
              <a:rPr lang="ja-JP" altLang="ja-JP" sz="1400" dirty="0">
                <a:effectLst/>
                <a:latin typeface="+mj-ea"/>
                <a:ea typeface="+mj-ea"/>
                <a:cs typeface="Century" panose="02040604050505020304" pitchFamily="18" charset="0"/>
              </a:rPr>
              <a:t>見直しを検討する事</a:t>
            </a:r>
            <a:r>
              <a:rPr lang="ja-JP" altLang="en-US" sz="1400" dirty="0">
                <a:effectLst/>
                <a:latin typeface="+mj-ea"/>
                <a:ea typeface="+mj-ea"/>
                <a:cs typeface="Century" panose="02040604050505020304" pitchFamily="18" charset="0"/>
              </a:rPr>
              <a:t>が</a:t>
            </a:r>
            <a:r>
              <a:rPr lang="ja-JP" altLang="ja-JP" sz="1400" dirty="0">
                <a:effectLst/>
                <a:latin typeface="+mj-ea"/>
                <a:ea typeface="+mj-ea"/>
                <a:cs typeface="Century" panose="02040604050505020304" pitchFamily="18" charset="0"/>
              </a:rPr>
              <a:t>可能にな</a:t>
            </a:r>
            <a:r>
              <a:rPr lang="ja-JP" altLang="en-US" sz="1400" dirty="0">
                <a:effectLst/>
                <a:latin typeface="+mj-ea"/>
                <a:ea typeface="+mj-ea"/>
                <a:cs typeface="Century" panose="02040604050505020304" pitchFamily="18" charset="0"/>
              </a:rPr>
              <a:t>り、設備メーカー等（ソフトウェア提供事業者）の負担を軽減できる</a:t>
            </a:r>
            <a:r>
              <a:rPr lang="ja-JP" altLang="ja-JP" sz="1400" dirty="0">
                <a:effectLst/>
                <a:latin typeface="+mj-ea"/>
                <a:ea typeface="+mj-ea"/>
                <a:cs typeface="Century" panose="02040604050505020304" pitchFamily="18" charset="0"/>
              </a:rPr>
              <a:t>。</a:t>
            </a:r>
          </a:p>
        </p:txBody>
      </p:sp>
      <p:graphicFrame>
        <p:nvGraphicFramePr>
          <p:cNvPr id="22" name="表 2">
            <a:extLst>
              <a:ext uri="{FF2B5EF4-FFF2-40B4-BE49-F238E27FC236}">
                <a16:creationId xmlns:a16="http://schemas.microsoft.com/office/drawing/2014/main" id="{5CC2782B-9226-4F9A-A1B5-FCABED74A941}"/>
              </a:ext>
            </a:extLst>
          </p:cNvPr>
          <p:cNvGraphicFramePr>
            <a:graphicFrameLocks noGrp="1"/>
          </p:cNvGraphicFramePr>
          <p:nvPr>
            <p:extLst>
              <p:ext uri="{D42A27DB-BD31-4B8C-83A1-F6EECF244321}">
                <p14:modId xmlns:p14="http://schemas.microsoft.com/office/powerpoint/2010/main" val="3467120366"/>
              </p:ext>
            </p:extLst>
          </p:nvPr>
        </p:nvGraphicFramePr>
        <p:xfrm>
          <a:off x="521223" y="4723661"/>
          <a:ext cx="7709426" cy="1393124"/>
        </p:xfrm>
        <a:graphic>
          <a:graphicData uri="http://schemas.openxmlformats.org/drawingml/2006/table">
            <a:tbl>
              <a:tblPr firstCol="1">
                <a:tableStyleId>{5C22544A-7EE6-4342-B048-85BDC9FD1C3A}</a:tableStyleId>
              </a:tblPr>
              <a:tblGrid>
                <a:gridCol w="1521521">
                  <a:extLst>
                    <a:ext uri="{9D8B030D-6E8A-4147-A177-3AD203B41FA5}">
                      <a16:colId xmlns:a16="http://schemas.microsoft.com/office/drawing/2014/main" val="2111200737"/>
                    </a:ext>
                  </a:extLst>
                </a:gridCol>
                <a:gridCol w="6187905">
                  <a:extLst>
                    <a:ext uri="{9D8B030D-6E8A-4147-A177-3AD203B41FA5}">
                      <a16:colId xmlns:a16="http://schemas.microsoft.com/office/drawing/2014/main" val="3828669379"/>
                    </a:ext>
                  </a:extLst>
                </a:gridCol>
              </a:tblGrid>
              <a:tr h="489214">
                <a:tc>
                  <a:txBody>
                    <a:bodyPr/>
                    <a:lstStyle/>
                    <a:p>
                      <a:r>
                        <a:rPr kumimoji="1" lang="ja-JP" altLang="en-US" sz="1400" b="1" kern="1200" dirty="0">
                          <a:solidFill>
                            <a:schemeClr val="bg1"/>
                          </a:solidFill>
                          <a:effectLst/>
                          <a:latin typeface="+mj-ea"/>
                          <a:ea typeface="+mn-ea"/>
                          <a:cs typeface="Century" panose="02040604050505020304" pitchFamily="18" charset="0"/>
                        </a:rPr>
                        <a:t>設備メーカー等</a:t>
                      </a:r>
                      <a:r>
                        <a:rPr kumimoji="1" lang="ja-JP" altLang="en-US" sz="1400" b="0" kern="1200" dirty="0">
                          <a:solidFill>
                            <a:schemeClr val="bg1"/>
                          </a:solidFill>
                          <a:effectLst/>
                          <a:latin typeface="+mj-ea"/>
                          <a:ea typeface="+mn-ea"/>
                          <a:cs typeface="Century" panose="02040604050505020304" pitchFamily="18" charset="0"/>
                        </a:rPr>
                        <a:t>（当実証事業においてはソフトウェア提供事業者</a:t>
                      </a:r>
                      <a:r>
                        <a:rPr kumimoji="1" lang="ja-JP" altLang="ja-JP" sz="1400" b="0" kern="1200" dirty="0">
                          <a:solidFill>
                            <a:schemeClr val="bg1"/>
                          </a:solidFill>
                          <a:effectLst/>
                          <a:latin typeface="+mj-ea"/>
                          <a:ea typeface="+mn-ea"/>
                          <a:cs typeface="Century" panose="02040604050505020304" pitchFamily="18" charset="0"/>
                        </a:rPr>
                        <a:t>等</a:t>
                      </a:r>
                      <a:r>
                        <a:rPr kumimoji="1" lang="ja-JP" altLang="en-US" sz="1400" b="0" kern="1200" dirty="0">
                          <a:solidFill>
                            <a:schemeClr val="bg1"/>
                          </a:solidFill>
                          <a:effectLst/>
                          <a:latin typeface="+mj-ea"/>
                          <a:ea typeface="+mn-ea"/>
                          <a:cs typeface="Century" panose="02040604050505020304" pitchFamily="18" charset="0"/>
                        </a:rPr>
                        <a:t>）</a:t>
                      </a:r>
                      <a:endParaRPr kumimoji="1" lang="ja-JP" altLang="en-US" sz="1400" b="0" kern="1200" dirty="0">
                        <a:solidFill>
                          <a:schemeClr val="bg1"/>
                        </a:solidFill>
                        <a:latin typeface="+mj-ea"/>
                        <a:ea typeface="+mn-ea"/>
                        <a:cs typeface="+mn-cs"/>
                      </a:endParaRPr>
                    </a:p>
                  </a:txBody>
                  <a:tcPr anchor="ctr"/>
                </a:tc>
                <a:tc>
                  <a:txBody>
                    <a:bodyPr/>
                    <a:lstStyle/>
                    <a:p>
                      <a:pPr marL="174625" indent="0"/>
                      <a:r>
                        <a:rPr kumimoji="1" lang="ja-JP" altLang="en-US" sz="1400" dirty="0">
                          <a:solidFill>
                            <a:schemeClr val="tx1"/>
                          </a:solidFill>
                          <a:latin typeface="+mj-ea"/>
                          <a:ea typeface="+mj-ea"/>
                        </a:rPr>
                        <a:t>・　認定対象のソフトウェアが</a:t>
                      </a:r>
                      <a:r>
                        <a:rPr kumimoji="1" lang="ja-JP" altLang="en-US" sz="1400" kern="1200" dirty="0">
                          <a:solidFill>
                            <a:schemeClr val="tx1"/>
                          </a:solidFill>
                          <a:latin typeface="+mj-ea"/>
                          <a:ea typeface="+mn-ea"/>
                          <a:cs typeface="+mn-cs"/>
                        </a:rPr>
                        <a:t>所定の生産性向上要件を</a:t>
                      </a:r>
                      <a:r>
                        <a:rPr kumimoji="1" lang="ja-JP" altLang="en-US" sz="1400" kern="1200" dirty="0" smtClean="0">
                          <a:solidFill>
                            <a:schemeClr val="tx1"/>
                          </a:solidFill>
                          <a:latin typeface="+mj-ea"/>
                          <a:ea typeface="+mn-ea"/>
                          <a:cs typeface="+mn-cs"/>
                        </a:rPr>
                        <a:t>充足</a:t>
                      </a:r>
                      <a:r>
                        <a:rPr kumimoji="1" lang="ja-JP" altLang="en-US" sz="1400" dirty="0" smtClean="0">
                          <a:solidFill>
                            <a:schemeClr val="tx1"/>
                          </a:solidFill>
                          <a:latin typeface="+mj-ea"/>
                          <a:ea typeface="+mj-ea"/>
                        </a:rPr>
                        <a:t>して</a:t>
                      </a:r>
                      <a:r>
                        <a:rPr kumimoji="1" lang="ja-JP" altLang="en-US" sz="1400" dirty="0">
                          <a:solidFill>
                            <a:schemeClr val="tx1"/>
                          </a:solidFill>
                          <a:latin typeface="+mj-ea"/>
                          <a:ea typeface="+mj-ea"/>
                        </a:rPr>
                        <a:t>いる事を証明する</a:t>
                      </a:r>
                    </a:p>
                  </a:txBody>
                  <a:tcPr anchor="ctr"/>
                </a:tc>
                <a:extLst>
                  <a:ext uri="{0D108BD9-81ED-4DB2-BD59-A6C34878D82A}">
                    <a16:rowId xmlns:a16="http://schemas.microsoft.com/office/drawing/2014/main" val="2337631102"/>
                  </a:ext>
                </a:extLst>
              </a:tr>
              <a:tr h="448244">
                <a:tc>
                  <a:txBody>
                    <a:bodyPr/>
                    <a:lstStyle/>
                    <a:p>
                      <a:r>
                        <a:rPr kumimoji="1" lang="ja-JP" altLang="en-US" sz="1400" dirty="0">
                          <a:latin typeface="+mj-ea"/>
                          <a:ea typeface="+mj-ea"/>
                        </a:rPr>
                        <a:t>中小事業者</a:t>
                      </a:r>
                      <a:endParaRPr kumimoji="1" lang="en-US" altLang="ja-JP" sz="1400" dirty="0">
                        <a:latin typeface="+mj-ea"/>
                        <a:ea typeface="+mj-ea"/>
                      </a:endParaRPr>
                    </a:p>
                  </a:txBody>
                  <a:tcPr anchor="ctr"/>
                </a:tc>
                <a:tc>
                  <a:txBody>
                    <a:bodyPr/>
                    <a:lstStyle/>
                    <a:p>
                      <a:pPr indent="133350" algn="just"/>
                      <a:r>
                        <a:rPr lang="ja-JP" altLang="en-US" sz="1400" dirty="0">
                          <a:solidFill>
                            <a:schemeClr val="tx1"/>
                          </a:solidFill>
                          <a:effectLst/>
                          <a:latin typeface="+mj-ea"/>
                          <a:ea typeface="+mj-ea"/>
                          <a:cs typeface="Century" panose="02040604050505020304" pitchFamily="18" charset="0"/>
                        </a:rPr>
                        <a:t> ・　</a:t>
                      </a:r>
                      <a:r>
                        <a:rPr lang="zh-TW" altLang="en-US" sz="1400" dirty="0">
                          <a:solidFill>
                            <a:schemeClr val="tx1"/>
                          </a:solidFill>
                          <a:effectLst/>
                          <a:latin typeface="+mj-ea"/>
                          <a:ea typeface="+mj-ea"/>
                          <a:cs typeface="Century" panose="02040604050505020304" pitchFamily="18" charset="0"/>
                        </a:rPr>
                        <a:t>申請者</a:t>
                      </a:r>
                      <a:r>
                        <a:rPr lang="ja-JP" altLang="en-US" sz="1400" dirty="0">
                          <a:solidFill>
                            <a:schemeClr val="tx1"/>
                          </a:solidFill>
                          <a:effectLst/>
                          <a:latin typeface="+mj-ea"/>
                          <a:ea typeface="+mj-ea"/>
                          <a:cs typeface="Century" panose="02040604050505020304" pitchFamily="18" charset="0"/>
                        </a:rPr>
                        <a:t>　兼　</a:t>
                      </a:r>
                      <a:r>
                        <a:rPr kumimoji="1" lang="ja-JP" altLang="en-US" sz="1400" kern="1200" dirty="0">
                          <a:solidFill>
                            <a:schemeClr val="tx1"/>
                          </a:solidFill>
                          <a:latin typeface="+mj-ea"/>
                          <a:ea typeface="+mn-ea"/>
                          <a:cs typeface="+mn-cs"/>
                        </a:rPr>
                        <a:t>対象設備（当実証事業においては</a:t>
                      </a:r>
                      <a:r>
                        <a:rPr lang="ja-JP" altLang="en-US" sz="1400" dirty="0">
                          <a:solidFill>
                            <a:schemeClr val="tx1"/>
                          </a:solidFill>
                          <a:effectLst/>
                          <a:latin typeface="+mj-ea"/>
                          <a:ea typeface="+mj-ea"/>
                          <a:cs typeface="Century" panose="02040604050505020304" pitchFamily="18" charset="0"/>
                        </a:rPr>
                        <a:t>ソフトウェア</a:t>
                      </a:r>
                      <a:r>
                        <a:rPr kumimoji="1" lang="ja-JP" altLang="en-US" sz="1400" kern="1200" dirty="0">
                          <a:solidFill>
                            <a:schemeClr val="tx1"/>
                          </a:solidFill>
                          <a:latin typeface="+mj-ea"/>
                          <a:ea typeface="+mn-ea"/>
                          <a:cs typeface="+mn-cs"/>
                        </a:rPr>
                        <a:t>）</a:t>
                      </a:r>
                      <a:r>
                        <a:rPr lang="zh-TW" altLang="en-US" sz="1400" dirty="0">
                          <a:solidFill>
                            <a:schemeClr val="tx1"/>
                          </a:solidFill>
                          <a:effectLst/>
                          <a:latin typeface="+mj-ea"/>
                          <a:ea typeface="+mj-ea"/>
                          <a:cs typeface="Century" panose="02040604050505020304" pitchFamily="18" charset="0"/>
                        </a:rPr>
                        <a:t>利用者</a:t>
                      </a:r>
                      <a:endParaRPr lang="ja-JP" altLang="ja-JP" sz="1400" dirty="0">
                        <a:solidFill>
                          <a:schemeClr val="tx1"/>
                        </a:solidFill>
                        <a:effectLst/>
                        <a:latin typeface="+mj-ea"/>
                        <a:ea typeface="+mj-ea"/>
                        <a:cs typeface="Century" panose="02040604050505020304" pitchFamily="18" charset="0"/>
                      </a:endParaRPr>
                    </a:p>
                  </a:txBody>
                  <a:tcPr anchor="ctr"/>
                </a:tc>
                <a:extLst>
                  <a:ext uri="{0D108BD9-81ED-4DB2-BD59-A6C34878D82A}">
                    <a16:rowId xmlns:a16="http://schemas.microsoft.com/office/drawing/2014/main" val="4243116594"/>
                  </a:ext>
                </a:extLst>
              </a:tr>
            </a:tbl>
          </a:graphicData>
        </a:graphic>
      </p:graphicFrame>
      <p:graphicFrame>
        <p:nvGraphicFramePr>
          <p:cNvPr id="23" name="表 2">
            <a:extLst>
              <a:ext uri="{FF2B5EF4-FFF2-40B4-BE49-F238E27FC236}">
                <a16:creationId xmlns:a16="http://schemas.microsoft.com/office/drawing/2014/main" id="{F7D8E195-6CA1-45E3-90FF-66354C4F8887}"/>
              </a:ext>
            </a:extLst>
          </p:cNvPr>
          <p:cNvGraphicFramePr>
            <a:graphicFrameLocks noGrp="1"/>
          </p:cNvGraphicFramePr>
          <p:nvPr>
            <p:extLst>
              <p:ext uri="{D42A27DB-BD31-4B8C-83A1-F6EECF244321}">
                <p14:modId xmlns:p14="http://schemas.microsoft.com/office/powerpoint/2010/main" val="1235541630"/>
              </p:ext>
            </p:extLst>
          </p:nvPr>
        </p:nvGraphicFramePr>
        <p:xfrm>
          <a:off x="521223" y="2020518"/>
          <a:ext cx="7709426" cy="1393124"/>
        </p:xfrm>
        <a:graphic>
          <a:graphicData uri="http://schemas.openxmlformats.org/drawingml/2006/table">
            <a:tbl>
              <a:tblPr firstCol="1">
                <a:tableStyleId>{5C22544A-7EE6-4342-B048-85BDC9FD1C3A}</a:tableStyleId>
              </a:tblPr>
              <a:tblGrid>
                <a:gridCol w="1521521">
                  <a:extLst>
                    <a:ext uri="{9D8B030D-6E8A-4147-A177-3AD203B41FA5}">
                      <a16:colId xmlns:a16="http://schemas.microsoft.com/office/drawing/2014/main" val="2111200737"/>
                    </a:ext>
                  </a:extLst>
                </a:gridCol>
                <a:gridCol w="6187905">
                  <a:extLst>
                    <a:ext uri="{9D8B030D-6E8A-4147-A177-3AD203B41FA5}">
                      <a16:colId xmlns:a16="http://schemas.microsoft.com/office/drawing/2014/main" val="3828669379"/>
                    </a:ext>
                  </a:extLst>
                </a:gridCol>
              </a:tblGrid>
              <a:tr h="489214">
                <a:tc>
                  <a:txBody>
                    <a:bodyPr/>
                    <a:lstStyle/>
                    <a:p>
                      <a:r>
                        <a:rPr kumimoji="1" lang="ja-JP" altLang="en-US" sz="1400" b="1" kern="1200" dirty="0">
                          <a:solidFill>
                            <a:schemeClr val="bg1"/>
                          </a:solidFill>
                          <a:effectLst/>
                          <a:latin typeface="+mj-ea"/>
                          <a:ea typeface="+mj-ea"/>
                          <a:cs typeface="Century" panose="02040604050505020304" pitchFamily="18" charset="0"/>
                        </a:rPr>
                        <a:t>設備メーカー等</a:t>
                      </a:r>
                      <a:r>
                        <a:rPr kumimoji="1" lang="ja-JP" altLang="en-US" sz="1400" b="0" kern="1200" dirty="0">
                          <a:solidFill>
                            <a:schemeClr val="bg1"/>
                          </a:solidFill>
                          <a:effectLst/>
                          <a:latin typeface="+mj-ea"/>
                          <a:ea typeface="+mj-ea"/>
                          <a:cs typeface="Century" panose="02040604050505020304" pitchFamily="18" charset="0"/>
                        </a:rPr>
                        <a:t>（当実証事業においてはソフトウェア提供事業者</a:t>
                      </a:r>
                      <a:r>
                        <a:rPr kumimoji="1" lang="ja-JP" altLang="ja-JP" sz="1400" b="0" kern="1200" dirty="0">
                          <a:solidFill>
                            <a:schemeClr val="bg1"/>
                          </a:solidFill>
                          <a:effectLst/>
                          <a:latin typeface="+mj-ea"/>
                          <a:ea typeface="+mj-ea"/>
                          <a:cs typeface="Century" panose="02040604050505020304" pitchFamily="18" charset="0"/>
                        </a:rPr>
                        <a:t>等</a:t>
                      </a:r>
                      <a:r>
                        <a:rPr kumimoji="1" lang="ja-JP" altLang="en-US" sz="1400" b="0" kern="1200" dirty="0">
                          <a:solidFill>
                            <a:schemeClr val="bg1"/>
                          </a:solidFill>
                          <a:effectLst/>
                          <a:latin typeface="+mj-ea"/>
                          <a:ea typeface="+mj-ea"/>
                          <a:cs typeface="Century" panose="02040604050505020304" pitchFamily="18" charset="0"/>
                        </a:rPr>
                        <a:t>）</a:t>
                      </a:r>
                      <a:endParaRPr kumimoji="1" lang="ja-JP" altLang="en-US" sz="1400" b="0" dirty="0">
                        <a:solidFill>
                          <a:schemeClr val="bg1"/>
                        </a:solidFill>
                        <a:latin typeface="+mj-ea"/>
                        <a:ea typeface="+mj-ea"/>
                      </a:endParaRPr>
                    </a:p>
                  </a:txBody>
                  <a:tcPr anchor="ctr"/>
                </a:tc>
                <a:tc>
                  <a:txBody>
                    <a:bodyPr/>
                    <a:lstStyle/>
                    <a:p>
                      <a:pPr marL="174625" indent="0"/>
                      <a:r>
                        <a:rPr kumimoji="1" lang="ja-JP" altLang="en-US" sz="1400" dirty="0">
                          <a:solidFill>
                            <a:schemeClr val="tx1"/>
                          </a:solidFill>
                          <a:latin typeface="+mj-ea"/>
                          <a:ea typeface="+mj-ea"/>
                        </a:rPr>
                        <a:t>・　申請者　兼　認定対象のソフトウェアが所定の生産性向上要件を</a:t>
                      </a:r>
                      <a:r>
                        <a:rPr kumimoji="1" lang="ja-JP" altLang="en-US" sz="1400" dirty="0" smtClean="0">
                          <a:solidFill>
                            <a:schemeClr val="tx1"/>
                          </a:solidFill>
                          <a:latin typeface="+mj-ea"/>
                          <a:ea typeface="+mj-ea"/>
                        </a:rPr>
                        <a:t>充足して</a:t>
                      </a:r>
                      <a:r>
                        <a:rPr kumimoji="1" lang="ja-JP" altLang="en-US" sz="1400" dirty="0">
                          <a:solidFill>
                            <a:schemeClr val="tx1"/>
                          </a:solidFill>
                          <a:latin typeface="+mj-ea"/>
                          <a:ea typeface="+mj-ea"/>
                        </a:rPr>
                        <a:t>いる事を証明する</a:t>
                      </a:r>
                    </a:p>
                    <a:p>
                      <a:pPr marL="174625" indent="0"/>
                      <a:r>
                        <a:rPr kumimoji="1" lang="ja-JP" altLang="en-US" sz="1400" dirty="0">
                          <a:solidFill>
                            <a:schemeClr val="tx1"/>
                          </a:solidFill>
                          <a:latin typeface="+mj-ea"/>
                          <a:ea typeface="+mj-ea"/>
                        </a:rPr>
                        <a:t>・　対象設備（当実証事業においてはソフトウェア）導入利用者の把握、証明書の受け渡しの役割を担う</a:t>
                      </a:r>
                    </a:p>
                  </a:txBody>
                  <a:tcPr anchor="ctr"/>
                </a:tc>
                <a:extLst>
                  <a:ext uri="{0D108BD9-81ED-4DB2-BD59-A6C34878D82A}">
                    <a16:rowId xmlns:a16="http://schemas.microsoft.com/office/drawing/2014/main" val="2337631102"/>
                  </a:ext>
                </a:extLst>
              </a:tr>
              <a:tr h="448244">
                <a:tc>
                  <a:txBody>
                    <a:bodyPr/>
                    <a:lstStyle/>
                    <a:p>
                      <a:r>
                        <a:rPr kumimoji="1" lang="ja-JP" altLang="en-US" sz="1400" dirty="0">
                          <a:latin typeface="+mj-ea"/>
                          <a:ea typeface="+mj-ea"/>
                        </a:rPr>
                        <a:t>中小事業者</a:t>
                      </a:r>
                      <a:endParaRPr kumimoji="1" lang="en-US" altLang="ja-JP" sz="1400" dirty="0">
                        <a:latin typeface="+mj-ea"/>
                        <a:ea typeface="+mj-ea"/>
                      </a:endParaRPr>
                    </a:p>
                  </a:txBody>
                  <a:tcPr anchor="ctr"/>
                </a:tc>
                <a:tc>
                  <a:txBody>
                    <a:bodyPr/>
                    <a:lstStyle/>
                    <a:p>
                      <a:pPr indent="133350" algn="just"/>
                      <a:r>
                        <a:rPr lang="ja-JP" altLang="en-US" sz="1400" baseline="0" dirty="0">
                          <a:solidFill>
                            <a:schemeClr val="tx1"/>
                          </a:solidFill>
                          <a:effectLst/>
                          <a:latin typeface="+mj-ea"/>
                          <a:ea typeface="+mj-ea"/>
                          <a:cs typeface="Century" panose="02040604050505020304" pitchFamily="18" charset="0"/>
                        </a:rPr>
                        <a:t> </a:t>
                      </a:r>
                      <a:r>
                        <a:rPr lang="ja-JP" altLang="en-US" sz="1400" dirty="0">
                          <a:solidFill>
                            <a:schemeClr val="tx1"/>
                          </a:solidFill>
                          <a:effectLst/>
                          <a:latin typeface="+mj-ea"/>
                          <a:ea typeface="+mj-ea"/>
                          <a:cs typeface="Century" panose="02040604050505020304" pitchFamily="18" charset="0"/>
                        </a:rPr>
                        <a:t>・　</a:t>
                      </a:r>
                      <a:r>
                        <a:rPr kumimoji="1" lang="ja-JP" altLang="en-US" sz="1400" kern="1200" dirty="0">
                          <a:solidFill>
                            <a:schemeClr val="tx1"/>
                          </a:solidFill>
                          <a:latin typeface="+mj-ea"/>
                          <a:ea typeface="+mn-ea"/>
                          <a:cs typeface="+mn-cs"/>
                        </a:rPr>
                        <a:t>対象設備（当実証事業においては</a:t>
                      </a:r>
                      <a:r>
                        <a:rPr lang="ja-JP" altLang="en-US" sz="1400" dirty="0">
                          <a:solidFill>
                            <a:schemeClr val="tx1"/>
                          </a:solidFill>
                          <a:effectLst/>
                          <a:latin typeface="+mj-ea"/>
                          <a:ea typeface="+mj-ea"/>
                          <a:cs typeface="Century" panose="02040604050505020304" pitchFamily="18" charset="0"/>
                        </a:rPr>
                        <a:t>ソフトウェア</a:t>
                      </a:r>
                      <a:r>
                        <a:rPr kumimoji="1" lang="ja-JP" altLang="en-US" sz="1400" kern="1200" dirty="0">
                          <a:solidFill>
                            <a:schemeClr val="tx1"/>
                          </a:solidFill>
                          <a:latin typeface="+mj-ea"/>
                          <a:ea typeface="+mn-ea"/>
                          <a:cs typeface="+mn-cs"/>
                        </a:rPr>
                        <a:t>）</a:t>
                      </a:r>
                      <a:r>
                        <a:rPr lang="zh-TW" altLang="en-US" sz="1400" dirty="0">
                          <a:solidFill>
                            <a:schemeClr val="tx1"/>
                          </a:solidFill>
                          <a:effectLst/>
                          <a:latin typeface="+mj-ea"/>
                          <a:ea typeface="+mj-ea"/>
                          <a:cs typeface="Century" panose="02040604050505020304" pitchFamily="18" charset="0"/>
                        </a:rPr>
                        <a:t>利用者</a:t>
                      </a:r>
                      <a:endParaRPr lang="ja-JP" altLang="ja-JP" sz="1400" dirty="0">
                        <a:solidFill>
                          <a:schemeClr val="tx1"/>
                        </a:solidFill>
                        <a:effectLst/>
                        <a:latin typeface="+mj-ea"/>
                        <a:ea typeface="+mj-ea"/>
                        <a:cs typeface="Century" panose="02040604050505020304" pitchFamily="18" charset="0"/>
                      </a:endParaRPr>
                    </a:p>
                  </a:txBody>
                  <a:tcPr anchor="ctr"/>
                </a:tc>
                <a:extLst>
                  <a:ext uri="{0D108BD9-81ED-4DB2-BD59-A6C34878D82A}">
                    <a16:rowId xmlns:a16="http://schemas.microsoft.com/office/drawing/2014/main" val="4243116594"/>
                  </a:ext>
                </a:extLst>
              </a:tr>
            </a:tbl>
          </a:graphicData>
        </a:graphic>
      </p:graphicFrame>
    </p:spTree>
    <p:extLst>
      <p:ext uri="{BB962C8B-B14F-4D97-AF65-F5344CB8AC3E}">
        <p14:creationId xmlns:p14="http://schemas.microsoft.com/office/powerpoint/2010/main" val="2110254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31789" y="591204"/>
            <a:ext cx="1199300" cy="1953628"/>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検証を行う</a:t>
            </a:r>
            <a:endParaRPr kumimoji="1" lang="en-US" altLang="ja-JP" sz="1400" b="1" dirty="0">
              <a:solidFill>
                <a:schemeClr val="bg1"/>
              </a:solidFill>
            </a:endParaRPr>
          </a:p>
          <a:p>
            <a:pPr algn="ctr"/>
            <a:r>
              <a:rPr lang="ja-JP" altLang="en-US" sz="1400" b="1" dirty="0">
                <a:solidFill>
                  <a:schemeClr val="bg1"/>
                </a:solidFill>
              </a:rPr>
              <a:t>データ</a:t>
            </a:r>
            <a:endParaRPr lang="en-US" altLang="ja-JP" sz="1400" b="1" dirty="0">
              <a:solidFill>
                <a:schemeClr val="bg1"/>
              </a:solidFill>
            </a:endParaRPr>
          </a:p>
        </p:txBody>
      </p:sp>
      <p:sp>
        <p:nvSpPr>
          <p:cNvPr id="5" name="正方形/長方形 4"/>
          <p:cNvSpPr/>
          <p:nvPr/>
        </p:nvSpPr>
        <p:spPr>
          <a:xfrm>
            <a:off x="331788" y="2707210"/>
            <a:ext cx="1199300" cy="3295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合意形成</a:t>
            </a:r>
            <a:r>
              <a:rPr lang="en-US" altLang="ja-JP" sz="1400" b="1" dirty="0">
                <a:solidFill>
                  <a:schemeClr val="bg1"/>
                </a:solidFill>
              </a:rPr>
              <a:t>/</a:t>
            </a:r>
          </a:p>
          <a:p>
            <a:pPr algn="ctr"/>
            <a:r>
              <a:rPr kumimoji="1" lang="ja-JP" altLang="en-US" sz="1400" b="1" dirty="0">
                <a:solidFill>
                  <a:schemeClr val="bg1"/>
                </a:solidFill>
              </a:rPr>
              <a:t>トレース</a:t>
            </a:r>
          </a:p>
        </p:txBody>
      </p:sp>
      <p:sp>
        <p:nvSpPr>
          <p:cNvPr id="13" name="正方形/長方形 12"/>
          <p:cNvSpPr/>
          <p:nvPr/>
        </p:nvSpPr>
        <p:spPr>
          <a:xfrm>
            <a:off x="331788" y="6094975"/>
            <a:ext cx="1199300" cy="621135"/>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主な成果</a:t>
            </a:r>
            <a:endParaRPr lang="en-US" altLang="ja-JP" sz="1400" b="1" dirty="0">
              <a:solidFill>
                <a:schemeClr val="bg1"/>
              </a:solidFill>
            </a:endParaRPr>
          </a:p>
        </p:txBody>
      </p:sp>
      <p:sp>
        <p:nvSpPr>
          <p:cNvPr id="16" name="正方形/長方形 15"/>
          <p:cNvSpPr/>
          <p:nvPr/>
        </p:nvSpPr>
        <p:spPr>
          <a:xfrm>
            <a:off x="1956813" y="6094975"/>
            <a:ext cx="6496282" cy="621135"/>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ja-JP" altLang="en-US" sz="1200" dirty="0">
                <a:solidFill>
                  <a:schemeClr val="tx1"/>
                </a:solidFill>
              </a:rPr>
              <a:t>本実証を通じて、工業会の工業会証明書に関する申請業務について、デジタル化による利便性の向上、</a:t>
            </a:r>
            <a:r>
              <a:rPr lang="en-US" altLang="ja-JP" sz="1200" dirty="0">
                <a:solidFill>
                  <a:schemeClr val="tx1"/>
                </a:solidFill>
              </a:rPr>
              <a:t>VC</a:t>
            </a:r>
            <a:r>
              <a:rPr lang="ja-JP" altLang="en-US" sz="1200" dirty="0">
                <a:solidFill>
                  <a:schemeClr val="tx1"/>
                </a:solidFill>
              </a:rPr>
              <a:t>を利用することによる申請データの信頼性の確保が実現可能であることが検証できた。</a:t>
            </a:r>
            <a:endParaRPr kumimoji="1" lang="ja-JP" altLang="en-US" sz="1200" dirty="0">
              <a:solidFill>
                <a:schemeClr val="tx1"/>
              </a:solidFill>
            </a:endParaRPr>
          </a:p>
        </p:txBody>
      </p:sp>
      <p:sp>
        <p:nvSpPr>
          <p:cNvPr id="15" name="テキスト プレースホルダー 2">
            <a:extLst>
              <a:ext uri="{FF2B5EF4-FFF2-40B4-BE49-F238E27FC236}">
                <a16:creationId xmlns:a16="http://schemas.microsoft.com/office/drawing/2014/main" id="{39F08B8F-83A2-4841-9D40-837073017C27}"/>
              </a:ext>
            </a:extLst>
          </p:cNvPr>
          <p:cNvSpPr txBox="1">
            <a:spLocks/>
          </p:cNvSpPr>
          <p:nvPr/>
        </p:nvSpPr>
        <p:spPr>
          <a:xfrm>
            <a:off x="331788" y="31043"/>
            <a:ext cx="9242425" cy="397782"/>
          </a:xfrm>
          <a:prstGeom prst="rect">
            <a:avLst/>
          </a:prstGeom>
        </p:spPr>
        <p:txBody>
          <a:bodyPr lIns="0" tIns="45720" rIns="0" bIns="45720" anchor="t"/>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r>
              <a:rPr lang="ja-JP" altLang="en-US" sz="2000" b="1" dirty="0">
                <a:solidFill>
                  <a:schemeClr val="accent2">
                    <a:lumMod val="75000"/>
                    <a:lumOff val="25000"/>
                  </a:schemeClr>
                </a:solidFill>
                <a:latin typeface="Meiryo UI" panose="020B0604030504040204" pitchFamily="34" charset="-128"/>
                <a:ea typeface="Meiryo UI" panose="020B0604030504040204" pitchFamily="34" charset="-128"/>
              </a:rPr>
              <a:t>法人税制と工業会証明書</a:t>
            </a:r>
            <a:r>
              <a:rPr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rPr>
              <a:t>(</a:t>
            </a:r>
            <a:r>
              <a:rPr lang="ja-JP" altLang="en-US" sz="2000" b="1" dirty="0">
                <a:solidFill>
                  <a:schemeClr val="accent2">
                    <a:lumMod val="75000"/>
                    <a:lumOff val="25000"/>
                  </a:schemeClr>
                </a:solidFill>
                <a:latin typeface="Meiryo UI" panose="020B0604030504040204" pitchFamily="34" charset="-128"/>
                <a:ea typeface="Meiryo UI" panose="020B0604030504040204" pitchFamily="34" charset="-128"/>
              </a:rPr>
              <a:t>工業会証明書デジタル化コンソーシアム</a:t>
            </a:r>
            <a:r>
              <a:rPr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rPr>
              <a:t>)</a:t>
            </a:r>
            <a:r>
              <a:rPr lang="ja-JP" altLang="en-US" sz="2000" b="1" dirty="0" smtClean="0">
                <a:solidFill>
                  <a:schemeClr val="accent2">
                    <a:lumMod val="75000"/>
                    <a:lumOff val="25000"/>
                  </a:schemeClr>
                </a:solidFill>
                <a:latin typeface="Meiryo UI" panose="020B0604030504040204" pitchFamily="34" charset="-128"/>
                <a:ea typeface="Meiryo UI" panose="020B0604030504040204" pitchFamily="34" charset="-128"/>
              </a:rPr>
              <a:t>（</a:t>
            </a:r>
            <a:r>
              <a:rPr lang="en-US" altLang="ja-JP" sz="2000" b="1" dirty="0" smtClean="0">
                <a:solidFill>
                  <a:schemeClr val="accent2">
                    <a:lumMod val="75000"/>
                    <a:lumOff val="25000"/>
                  </a:schemeClr>
                </a:solidFill>
                <a:latin typeface="Meiryo UI" panose="020B0604030504040204" pitchFamily="34" charset="-128"/>
                <a:ea typeface="Meiryo UI" panose="020B0604030504040204" pitchFamily="34" charset="-128"/>
              </a:rPr>
              <a:t>4/4</a:t>
            </a:r>
            <a:r>
              <a:rPr lang="ja-JP" altLang="en-US" sz="2000" b="1" dirty="0" smtClean="0">
                <a:solidFill>
                  <a:schemeClr val="accent2">
                    <a:lumMod val="75000"/>
                    <a:lumOff val="25000"/>
                  </a:schemeClr>
                </a:solidFill>
                <a:latin typeface="Meiryo UI" panose="020B0604030504040204" pitchFamily="34" charset="-128"/>
                <a:ea typeface="Meiryo UI" panose="020B0604030504040204" pitchFamily="34" charset="-128"/>
              </a:rPr>
              <a:t>）</a:t>
            </a:r>
            <a:endParaRPr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endParaRPr>
          </a:p>
        </p:txBody>
      </p:sp>
      <p:pic>
        <p:nvPicPr>
          <p:cNvPr id="2" name="図 1">
            <a:extLst>
              <a:ext uri="{FF2B5EF4-FFF2-40B4-BE49-F238E27FC236}">
                <a16:creationId xmlns:a16="http://schemas.microsoft.com/office/drawing/2014/main" id="{4534E70F-A66E-4A05-A038-34C49ED4CB98}"/>
              </a:ext>
            </a:extLst>
          </p:cNvPr>
          <p:cNvPicPr>
            <a:picLocks noChangeAspect="1"/>
          </p:cNvPicPr>
          <p:nvPr/>
        </p:nvPicPr>
        <p:blipFill>
          <a:blip r:embed="rId2"/>
          <a:stretch>
            <a:fillRect/>
          </a:stretch>
        </p:blipFill>
        <p:spPr>
          <a:xfrm>
            <a:off x="1906667" y="591204"/>
            <a:ext cx="6559677" cy="2116006"/>
          </a:xfrm>
          <a:prstGeom prst="rect">
            <a:avLst/>
          </a:prstGeom>
        </p:spPr>
      </p:pic>
      <p:pic>
        <p:nvPicPr>
          <p:cNvPr id="14" name="図 13"/>
          <p:cNvPicPr>
            <a:picLocks noChangeAspect="1"/>
          </p:cNvPicPr>
          <p:nvPr/>
        </p:nvPicPr>
        <p:blipFill>
          <a:blip r:embed="rId3"/>
          <a:stretch>
            <a:fillRect/>
          </a:stretch>
        </p:blipFill>
        <p:spPr>
          <a:xfrm>
            <a:off x="1956812" y="2751344"/>
            <a:ext cx="6496282" cy="3288294"/>
          </a:xfrm>
          <a:prstGeom prst="rect">
            <a:avLst/>
          </a:prstGeom>
        </p:spPr>
      </p:pic>
    </p:spTree>
    <p:extLst>
      <p:ext uri="{BB962C8B-B14F-4D97-AF65-F5344CB8AC3E}">
        <p14:creationId xmlns:p14="http://schemas.microsoft.com/office/powerpoint/2010/main" val="76584632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AAE9246-51FA-48A3-AA07-A991B1A70709}"/>
    </a:ext>
  </a:extLst>
</a:theme>
</file>

<file path=ppt/theme/theme3.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4.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solidFill>
              <a:schemeClr val="bg1"/>
            </a:solidFill>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4915F46-499A-4EF6-9625-981520C18228}"/>
    </a:ext>
  </a:ext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3102A436-9904-4F70-B3C7-D8E68326D2EA}"/>
    </a:ext>
  </a:extLst>
</a:theme>
</file>

<file path=ppt/theme/theme7.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fac6585-e5db-49c2-84eb-07048ac402b0" xsi:nil="true"/>
    <lcf76f155ced4ddcb4097134ff3c332f xmlns="c83f1b00-8bb0-4983-a72c-3c7d557c8ed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1CE894F88E64B438795ED51E6C87219" ma:contentTypeVersion="10" ma:contentTypeDescription="新しいドキュメントを作成します。" ma:contentTypeScope="" ma:versionID="052f4a30e0af1ddd63a7cb270b1e3966">
  <xsd:schema xmlns:xsd="http://www.w3.org/2001/XMLSchema" xmlns:xs="http://www.w3.org/2001/XMLSchema" xmlns:p="http://schemas.microsoft.com/office/2006/metadata/properties" xmlns:ns2="c83f1b00-8bb0-4983-a72c-3c7d557c8ed9" xmlns:ns3="5fac6585-e5db-49c2-84eb-07048ac402b0" targetNamespace="http://schemas.microsoft.com/office/2006/metadata/properties" ma:root="true" ma:fieldsID="81646ec1b1561b77566437c994a8ab6a" ns2:_="" ns3:_="">
    <xsd:import namespace="c83f1b00-8bb0-4983-a72c-3c7d557c8ed9"/>
    <xsd:import namespace="5fac6585-e5db-49c2-84eb-07048ac40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f1b00-8bb0-4983-a72c-3c7d557c8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079c317c-d538-4ed4-85e0-1d22358aeb3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fac6585-e5db-49c2-84eb-07048ac40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3acb071-648e-4d25-b84a-8b13a41c8c2e}" ma:internalName="TaxCatchAll" ma:showField="CatchAllData" ma:web="5fac6585-e5db-49c2-84eb-07048ac402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4CB9ED-066D-4578-99BE-26795CE2C6F1}">
  <ds:schemaRefs>
    <ds:schemaRef ds:uri="http://schemas.microsoft.com/office/2006/metadata/properties"/>
    <ds:schemaRef ds:uri="c83f1b00-8bb0-4983-a72c-3c7d557c8ed9"/>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purl.org/dc/elements/1.1/"/>
    <ds:schemaRef ds:uri="5fac6585-e5db-49c2-84eb-07048ac402b0"/>
    <ds:schemaRef ds:uri="http://www.w3.org/XML/1998/namespace"/>
    <ds:schemaRef ds:uri="http://purl.org/dc/dcmitype/"/>
  </ds:schemaRefs>
</ds:datastoreItem>
</file>

<file path=customXml/itemProps2.xml><?xml version="1.0" encoding="utf-8"?>
<ds:datastoreItem xmlns:ds="http://schemas.openxmlformats.org/officeDocument/2006/customXml" ds:itemID="{BCE8F6B1-48DE-4A6D-B7FB-B27CCFB1F4ED}">
  <ds:schemaRefs>
    <ds:schemaRef ds:uri="http://schemas.microsoft.com/sharepoint/v3/contenttype/forms"/>
  </ds:schemaRefs>
</ds:datastoreItem>
</file>

<file path=customXml/itemProps3.xml><?xml version="1.0" encoding="utf-8"?>
<ds:datastoreItem xmlns:ds="http://schemas.openxmlformats.org/officeDocument/2006/customXml" ds:itemID="{4D268F8B-9C89-4C11-BD29-2D039FB66A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f1b00-8bb0-4983-a72c-3c7d557c8ed9"/>
    <ds:schemaRef ds:uri="5fac6585-e5db-49c2-84eb-07048ac402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1156</Words>
  <Application>Microsoft Office PowerPoint</Application>
  <PresentationFormat>A4 210 x 297 mm</PresentationFormat>
  <Paragraphs>83</Paragraphs>
  <Slides>4</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6</vt:i4>
      </vt:variant>
      <vt:variant>
        <vt:lpstr>スライド タイトル</vt:lpstr>
      </vt:variant>
      <vt:variant>
        <vt:i4>4</vt:i4>
      </vt:variant>
    </vt:vector>
  </HeadingPairs>
  <TitlesOfParts>
    <vt:vector size="19" baseType="lpstr">
      <vt:lpstr>HGPGothicE</vt:lpstr>
      <vt:lpstr>HGP創英角ｺﾞｼｯｸUB</vt:lpstr>
      <vt:lpstr>Meiryo UI</vt:lpstr>
      <vt:lpstr>メイリオ</vt:lpstr>
      <vt:lpstr>游ゴシック</vt:lpstr>
      <vt:lpstr>Arial</vt:lpstr>
      <vt:lpstr>Century</vt:lpstr>
      <vt:lpstr>Times New Roman</vt:lpstr>
      <vt:lpstr>Wingdings</vt:lpstr>
      <vt:lpstr>Office テーマ</vt:lpstr>
      <vt:lpstr>目次</vt:lpstr>
      <vt:lpstr>中扉</vt:lpstr>
      <vt:lpstr>コンテンツ_Light</vt:lpstr>
      <vt:lpstr>コンテンツ_Dark</vt:lpstr>
      <vt:lpstr>裏表紙</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28</cp:revision>
  <dcterms:modified xsi:type="dcterms:W3CDTF">2023-05-23T06:52:58Z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0x010100A1CE894F88E64B438795ED51E6C87219</vt:lpwstr>
  </property>
  <property fmtid="{D5CDD505-2E9C-101B-9397-08002B2CF9AE}" pid="3" name="MediaServiceImageTags">
    <vt:lpwstr/>
  </property>
  <property fmtid="{D5CDD505-2E9C-101B-9397-08002B2CF9AE}" pid="4" name="MSIP_Label_babb27ca-7868-470c-8d5b-74df37759162_Enabled">
    <vt:lpwstr>true</vt:lpwstr>
  </property>
  <property fmtid="{D5CDD505-2E9C-101B-9397-08002B2CF9AE}" pid="5" name="MSIP_Label_babb27ca-7868-470c-8d5b-74df37759162_SetDate">
    <vt:lpwstr>2023-05-10T09:04:27Z</vt:lpwstr>
  </property>
  <property fmtid="{D5CDD505-2E9C-101B-9397-08002B2CF9AE}" pid="6" name="MSIP_Label_babb27ca-7868-470c-8d5b-74df37759162_Method">
    <vt:lpwstr>Privileged</vt:lpwstr>
  </property>
  <property fmtid="{D5CDD505-2E9C-101B-9397-08002B2CF9AE}" pid="7" name="MSIP_Label_babb27ca-7868-470c-8d5b-74df37759162_Name">
    <vt:lpwstr>babb27ca-7868-470c-8d5b-74df37759162</vt:lpwstr>
  </property>
  <property fmtid="{D5CDD505-2E9C-101B-9397-08002B2CF9AE}" pid="8" name="MSIP_Label_babb27ca-7868-470c-8d5b-74df37759162_SiteId">
    <vt:lpwstr>bdda4ca5-4ffd-4f47-9e0d-ce56ad194b37</vt:lpwstr>
  </property>
  <property fmtid="{D5CDD505-2E9C-101B-9397-08002B2CF9AE}" pid="9" name="MSIP_Label_babb27ca-7868-470c-8d5b-74df37759162_ActionId">
    <vt:lpwstr>0c373087-7be3-4631-a1bc-4429515e32b5</vt:lpwstr>
  </property>
  <property fmtid="{D5CDD505-2E9C-101B-9397-08002B2CF9AE}" pid="10" name="MSIP_Label_babb27ca-7868-470c-8d5b-74df37759162_ContentBits">
    <vt:lpwstr>0</vt:lpwstr>
  </property>
</Properties>
</file>