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6" r:id="rId4"/>
    <p:sldMasterId id="2147483697" r:id="rId5"/>
    <p:sldMasterId id="2147483702" r:id="rId6"/>
  </p:sldMasterIdLst>
  <p:notesMasterIdLst>
    <p:notesMasterId r:id="rId9"/>
  </p:notesMasterIdLst>
  <p:handoutMasterIdLst>
    <p:handoutMasterId r:id="rId10"/>
  </p:handoutMasterIdLst>
  <p:sldIdLst>
    <p:sldId id="427" r:id="rId7"/>
    <p:sldId id="428" r:id="rId8"/>
  </p:sldIdLst>
  <p:sldSz cx="9144000" cy="6858000" type="screen4x3"/>
  <p:notesSz cx="6799263" cy="99298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069"/>
    <a:srgbClr val="644080"/>
    <a:srgbClr val="0064D2"/>
    <a:srgbClr val="4BA1FF"/>
    <a:srgbClr val="87C0FF"/>
    <a:srgbClr val="C3E0FF"/>
    <a:srgbClr val="FA9628"/>
    <a:srgbClr val="64AFE1"/>
    <a:srgbClr val="A0A0A5"/>
    <a:srgbClr val="916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7" autoAdjust="0"/>
    <p:restoredTop sz="94382" autoAdjust="0"/>
  </p:normalViewPr>
  <p:slideViewPr>
    <p:cSldViewPr snapToGrid="0">
      <p:cViewPr varScale="1">
        <p:scale>
          <a:sx n="107" d="100"/>
          <a:sy n="107" d="100"/>
        </p:scale>
        <p:origin x="1637" y="62"/>
      </p:cViewPr>
      <p:guideLst>
        <p:guide orient="horz" pos="73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37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E6308-38FF-402B-9E36-51BBB25E7D26}" type="datetimeFigureOut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2023/5/30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1D87E-2EB7-45FA-8FE3-99DFA8919379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1217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D172BACF-FA00-4269-9C0F-923C840B16F5}" type="datetimeFigureOut">
              <a:rPr lang="ja-JP" altLang="en-US" smtClean="0"/>
              <a:pPr/>
              <a:t>2023/5/30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88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AC4037A-B536-44D6-B5B0-1AAC451E913D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74580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8813" cy="335121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C4037A-B536-44D6-B5B0-1AAC451E913D}" type="slidenum">
              <a:rPr lang="ja-JP" altLang="en-US" smtClean="0"/>
              <a:pPr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5992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中扉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タイトル 3">
            <a:extLst>
              <a:ext uri="{FF2B5EF4-FFF2-40B4-BE49-F238E27FC236}">
                <a16:creationId xmlns:a16="http://schemas.microsoft.com/office/drawing/2014/main" id="{D06ABA6E-61F1-0D46-B98A-72EA24EB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4" y="1801779"/>
            <a:ext cx="4131468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8" name="テキスト プレースホルダー 2">
            <a:extLst>
              <a:ext uri="{FF2B5EF4-FFF2-40B4-BE49-F238E27FC236}">
                <a16:creationId xmlns:a16="http://schemas.microsoft.com/office/drawing/2014/main" id="{FBD21E90-D61C-664D-A07C-16FB5CAB19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4B878C2-A842-6543-A0D7-CF1D12AA1D3F}"/>
              </a:ext>
            </a:extLst>
          </p:cNvPr>
          <p:cNvSpPr txBox="1"/>
          <p:nvPr userDrawn="1"/>
        </p:nvSpPr>
        <p:spPr>
          <a:xfrm>
            <a:off x="8443387" y="6590697"/>
            <a:ext cx="402986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60661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DE8AA8-AC88-DE43-9C76-053127EA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5" y="1801779"/>
            <a:ext cx="4122832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8725E56A-54BF-4142-B769-9F5FA6E05F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E2DB3A-ACF5-B24D-9522-EB6CFC1F5D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53CD543-A2EC-4C40-8EE3-13DA8F6767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836" y="6600829"/>
            <a:ext cx="849987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777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>
            <a:extLst>
              <a:ext uri="{FF2B5EF4-FFF2-40B4-BE49-F238E27FC236}">
                <a16:creationId xmlns:a16="http://schemas.microsoft.com/office/drawing/2014/main" id="{8501C116-C1BA-8D4F-AC9F-FBC22C090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5" y="1801779"/>
            <a:ext cx="4122832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C7607A4E-C8AC-7A47-BB25-513F9B5EC2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E568988-3791-0B4F-9A55-6E917AFF24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56735C5-23DF-EE42-B413-655CF9105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836" y="6600829"/>
            <a:ext cx="849987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1705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9AD2935B-DBA7-8144-9755-03BE42EF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5" y="1801779"/>
            <a:ext cx="4122832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F4077FE2-3CF4-2547-AB1C-F9F9F49775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8D01504-AC65-E347-BCF9-994D45A8F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63185B-C14D-594A-8CA9-1E5CEECDAD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836" y="6600829"/>
            <a:ext cx="849987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8532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タイトル 3">
            <a:extLst>
              <a:ext uri="{FF2B5EF4-FFF2-40B4-BE49-F238E27FC236}">
                <a16:creationId xmlns:a16="http://schemas.microsoft.com/office/drawing/2014/main" id="{4A1E99F5-3AB2-9C47-9EC1-D1DA3E78E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4" y="1801779"/>
            <a:ext cx="4131468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D01BD5A1-6C50-FC47-89E3-4D411E18E9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F508F2E-1B31-DD4D-81BF-A890308F75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1B3BE39-54AD-2C43-92FF-B4978B112C73}"/>
              </a:ext>
            </a:extLst>
          </p:cNvPr>
          <p:cNvCxnSpPr>
            <a:cxnSpLocks/>
          </p:cNvCxnSpPr>
          <p:nvPr userDrawn="1"/>
        </p:nvCxnSpPr>
        <p:spPr>
          <a:xfrm>
            <a:off x="7218761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675F43DC-0DC0-A44D-A63F-7C6A39B3A5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836" y="6600829"/>
            <a:ext cx="849987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F3823C4-A5BA-7E4F-BC57-FF6C3DC7F9E3}"/>
              </a:ext>
            </a:extLst>
          </p:cNvPr>
          <p:cNvCxnSpPr>
            <a:cxnSpLocks/>
          </p:cNvCxnSpPr>
          <p:nvPr userDrawn="1"/>
        </p:nvCxnSpPr>
        <p:spPr>
          <a:xfrm>
            <a:off x="8384897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D53225-B174-9B4A-B324-3AE9535FFD46}"/>
              </a:ext>
            </a:extLst>
          </p:cNvPr>
          <p:cNvSpPr txBox="1"/>
          <p:nvPr userDrawn="1"/>
        </p:nvSpPr>
        <p:spPr>
          <a:xfrm>
            <a:off x="8443387" y="6590697"/>
            <a:ext cx="402986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46865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F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39ED6336-ADD5-2D4B-AA70-A57250EE3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4" y="1801779"/>
            <a:ext cx="4131468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B1D3D993-BFDC-7D4B-9634-F29232DC1A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3DFFF59-5A99-E043-8163-240561EC5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BCFD81-9A00-5643-907A-AA0BA4EE8F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836" y="6600829"/>
            <a:ext cx="849987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372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タイトル 3">
            <a:extLst>
              <a:ext uri="{FF2B5EF4-FFF2-40B4-BE49-F238E27FC236}">
                <a16:creationId xmlns:a16="http://schemas.microsoft.com/office/drawing/2014/main" id="{65920A1F-5531-3E48-B6BC-CAC232DD4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4" y="1801779"/>
            <a:ext cx="4131468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A3FD89DF-8A46-3E4D-84C1-412EC7160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67C423B-6197-B641-AFF5-08B7A4C68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0CB6A67-FC2B-FC44-BE84-EF4C223DF827}"/>
              </a:ext>
            </a:extLst>
          </p:cNvPr>
          <p:cNvCxnSpPr>
            <a:cxnSpLocks/>
          </p:cNvCxnSpPr>
          <p:nvPr userDrawn="1"/>
        </p:nvCxnSpPr>
        <p:spPr>
          <a:xfrm>
            <a:off x="7218761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53262D48-1540-B947-9F2C-8858D01F70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836" y="6600829"/>
            <a:ext cx="849987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558111B-6CF7-D146-B378-A78B4391F38E}"/>
              </a:ext>
            </a:extLst>
          </p:cNvPr>
          <p:cNvCxnSpPr>
            <a:cxnSpLocks/>
          </p:cNvCxnSpPr>
          <p:nvPr userDrawn="1"/>
        </p:nvCxnSpPr>
        <p:spPr>
          <a:xfrm>
            <a:off x="8384897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01173B4-8B84-5342-94B8-C3A9ACC66DF9}"/>
              </a:ext>
            </a:extLst>
          </p:cNvPr>
          <p:cNvSpPr txBox="1"/>
          <p:nvPr userDrawn="1"/>
        </p:nvSpPr>
        <p:spPr>
          <a:xfrm>
            <a:off x="8443387" y="6590697"/>
            <a:ext cx="402986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708881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8216DD4D-E1C2-6241-B3D3-560988A6C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4" y="1801779"/>
            <a:ext cx="4131468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6944D63C-AF07-E14A-AE43-B2299D8ED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6C2C4FE-195B-E948-A8C9-8D628F1221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AF8165-79AD-C941-9268-BC3B2FA93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6836" y="6600829"/>
            <a:ext cx="849987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255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E357830C-F5DF-4940-92AF-5D1033854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4" y="1801779"/>
            <a:ext cx="4131468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7" name="テキスト プレースホルダー 2">
            <a:extLst>
              <a:ext uri="{FF2B5EF4-FFF2-40B4-BE49-F238E27FC236}">
                <a16:creationId xmlns:a16="http://schemas.microsoft.com/office/drawing/2014/main" id="{E946C1C6-749F-8048-96ED-D0223F2681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557579-55F2-E643-A3DC-3BE7A7E3B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6470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F98C28D5-A6FD-D946-A78E-EB2801FEE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354" y="1801779"/>
            <a:ext cx="4131468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CF3BAB1-B622-404D-A172-E9E184AEC5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993" y="3429006"/>
            <a:ext cx="755579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D33AD6-D702-F542-B7B2-6D81E4AC1F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384" y="0"/>
            <a:ext cx="7678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0326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5992" y="689356"/>
            <a:ext cx="8532020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5" marR="0" lvl="0" indent="-226465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C1BF904A-EDA9-CB42-9930-B694DF35C5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92" y="1160463"/>
            <a:ext cx="8532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646178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F77EE-9DF9-8847-B74D-DAE7D40F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7AB5C0-48AC-A342-8863-43A853452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6266" y="692151"/>
            <a:ext cx="8531469" cy="648970"/>
          </a:xfrm>
        </p:spPr>
        <p:txBody>
          <a:bodyPr/>
          <a:lstStyle/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938602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7993" y="164693"/>
            <a:ext cx="3960019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4FB84B0-3BCF-114D-8BC7-C7AEA4D4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7994" y="692151"/>
            <a:ext cx="3960019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060494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49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993" y="3700676"/>
            <a:ext cx="8532019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240AB3A-033A-AD4A-9002-9D106C05D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93" y="4221163"/>
            <a:ext cx="8532019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1794111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5992" y="689356"/>
            <a:ext cx="8532020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5" marR="0" lvl="0" indent="-226465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C1BF904A-EDA9-CB42-9930-B694DF35C5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92" y="1160463"/>
            <a:ext cx="8532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78973881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F77EE-9DF9-8847-B74D-DAE7D40F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7AB5C0-48AC-A342-8863-43A853452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6266" y="692151"/>
            <a:ext cx="8531469" cy="648970"/>
          </a:xfrm>
        </p:spPr>
        <p:txBody>
          <a:bodyPr/>
          <a:lstStyle/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37362922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7993" y="164693"/>
            <a:ext cx="3960019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4FB84B0-3BCF-114D-8BC7-C7AEA4D4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7994" y="692151"/>
            <a:ext cx="3960019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040655314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pos="24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993" y="3700676"/>
            <a:ext cx="8532019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240AB3A-033A-AD4A-9002-9D106C05D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93" y="4221163"/>
            <a:ext cx="8532019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31422217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55" y="1801779"/>
            <a:ext cx="10876904" cy="137481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ADAF22-691C-254C-B297-E5ACCA5FE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992" y="3429006"/>
            <a:ext cx="7555799" cy="235818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/>
              <a:t>マスター テキストの書式設定</a:t>
            </a:r>
            <a:endParaRPr kumimoji="1" lang="en-US" altLang="ja-JP" dirty="0"/>
          </a:p>
          <a:p>
            <a:pPr lvl="1"/>
            <a:r>
              <a:rPr kumimoji="1" lang="ja-JP" altLang="en-US"/>
              <a:t>第</a:t>
            </a:r>
            <a:r>
              <a:rPr kumimoji="1" lang="en-US" altLang="ja-JP" dirty="0"/>
              <a:t>2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/>
              <a:t>第</a:t>
            </a:r>
            <a:r>
              <a:rPr kumimoji="1" lang="en-US" altLang="ja-JP" dirty="0"/>
              <a:t>3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3"/>
            <a:r>
              <a:rPr kumimoji="1" lang="ja-JP" altLang="en-US"/>
              <a:t>第</a:t>
            </a:r>
            <a:r>
              <a:rPr kumimoji="1" lang="en-US" altLang="ja-JP" dirty="0"/>
              <a:t>4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4"/>
            <a:r>
              <a:rPr kumimoji="1" lang="ja-JP" altLang="en-US"/>
              <a:t>第</a:t>
            </a:r>
            <a:r>
              <a:rPr kumimoji="1" lang="en-US" altLang="ja-JP" dirty="0"/>
              <a:t>5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0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7DACEB-658B-9C4D-8B1A-4FF85BB060FC}"/>
              </a:ext>
            </a:extLst>
          </p:cNvPr>
          <p:cNvSpPr txBox="1"/>
          <p:nvPr userDrawn="1"/>
        </p:nvSpPr>
        <p:spPr>
          <a:xfrm>
            <a:off x="8443387" y="6590697"/>
            <a:ext cx="402986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  <p:sp>
        <p:nvSpPr>
          <p:cNvPr id="6" name="フッター プレースホルダー 3">
            <a:extLst>
              <a:ext uri="{FF2B5EF4-FFF2-40B4-BE49-F238E27FC236}">
                <a16:creationId xmlns:a16="http://schemas.microsoft.com/office/drawing/2014/main" id="{55B95221-6C2F-4924-A032-02C737A2EFB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605314" y="6674484"/>
            <a:ext cx="403956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ja-JP"/>
            </a:defPPr>
            <a:lvl1pPr algn="r" defTabSz="914228">
              <a:defRPr kumimoji="0" sz="800">
                <a:solidFill>
                  <a:srgbClr val="000000"/>
                </a:solidFill>
                <a:effectLst/>
                <a:cs typeface="Segoe UI" pitchFamily="34" charset="0"/>
              </a:defRPr>
            </a:lvl1pPr>
            <a:lvl2pPr marL="457114" defTabSz="914228"/>
            <a:lvl3pPr marL="914228" defTabSz="914228"/>
            <a:lvl4pPr marL="1371342" defTabSz="914228"/>
            <a:lvl5pPr marL="1828456" defTabSz="914228"/>
            <a:lvl6pPr marL="2285570" defTabSz="914228"/>
            <a:lvl7pPr marL="2742684" defTabSz="914228"/>
            <a:lvl8pPr marL="3199798" defTabSz="914228"/>
            <a:lvl9pPr marL="3656913" defTabSz="914228"/>
          </a:lstStyle>
          <a:p>
            <a:pPr marL="0" marR="0" lvl="0" indent="0" algn="r" defTabSz="9142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800" dirty="0"/>
              <a:t>Copyright©2023 Toshiba Tec Corporation, CollaboGate Japan Inc., All Rights Reserved.</a:t>
            </a:r>
            <a:endParaRPr lang="ja-JP" altLang="ja-JP" sz="800" dirty="0"/>
          </a:p>
        </p:txBody>
      </p:sp>
    </p:spTree>
    <p:extLst>
      <p:ext uri="{BB962C8B-B14F-4D97-AF65-F5344CB8AC3E}">
        <p14:creationId xmlns:p14="http://schemas.microsoft.com/office/powerpoint/2010/main" val="306990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hf hdr="0" ftr="0" dt="0"/>
  <p:txStyles>
    <p:titleStyle>
      <a:lvl1pPr algn="l" defTabSz="609543" rtl="0" eaLnBrk="1" fontAlgn="base" hangingPunct="1">
        <a:spcBef>
          <a:spcPct val="0"/>
        </a:spcBef>
        <a:spcAft>
          <a:spcPct val="0"/>
        </a:spcAft>
        <a:defRPr kumimoji="1" sz="8000" b="0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43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088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30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174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7995" rtl="0" eaLnBrk="1" fontAlgn="base" hangingPunct="1">
        <a:spcBef>
          <a:spcPts val="551"/>
        </a:spcBef>
        <a:spcAft>
          <a:spcPct val="0"/>
        </a:spcAft>
        <a:buFont typeface="Arial" panose="020B0604020202020204" pitchFamily="34" charset="0"/>
        <a:buNone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1pPr>
      <a:lvl2pPr marL="359994" indent="-179997" algn="l" defTabSz="287995" rtl="0" eaLnBrk="1" fontAlgn="base" hangingPunct="1">
        <a:spcBef>
          <a:spcPts val="551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2pPr>
      <a:lvl3pPr marL="539990" indent="-179997" algn="l" defTabSz="287995" rtl="0" eaLnBrk="1" fontAlgn="base" hangingPunct="1">
        <a:spcBef>
          <a:spcPts val="551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3pPr>
      <a:lvl4pPr marL="719987" indent="-179997" algn="l" defTabSz="287995" rtl="0" eaLnBrk="1" fontAlgn="base" hangingPunct="1">
        <a:spcBef>
          <a:spcPts val="551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4pPr>
      <a:lvl5pPr marL="899984" indent="-179997" algn="l" defTabSz="287995" rtl="0" eaLnBrk="1" fontAlgn="base" hangingPunct="1">
        <a:spcBef>
          <a:spcPts val="551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5pPr>
      <a:lvl6pPr marL="3352487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32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74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7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8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30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4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6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9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01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5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57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7" pos="4523" userDrawn="1">
          <p15:clr>
            <a:srgbClr val="F26B43"/>
          </p15:clr>
        </p15:guide>
        <p15:guide id="8" orient="horz" pos="4269" userDrawn="1">
          <p15:clr>
            <a:srgbClr val="F26B43"/>
          </p15:clr>
        </p15:guide>
        <p15:guide id="9" orient="horz" pos="4156" userDrawn="1">
          <p15:clr>
            <a:srgbClr val="F26B43"/>
          </p15:clr>
        </p15:guide>
        <p15:guide id="10" orient="horz" pos="4088" userDrawn="1">
          <p15:clr>
            <a:srgbClr val="F26B43"/>
          </p15:clr>
        </p15:guide>
        <p15:guide id="11" orient="horz" pos="2001" userDrawn="1">
          <p15:clr>
            <a:srgbClr val="F26B43"/>
          </p15:clr>
        </p15:guide>
        <p15:guide id="12" pos="2271" userDrawn="1">
          <p15:clr>
            <a:srgbClr val="F26B43"/>
          </p15:clr>
        </p15:guide>
        <p15:guide id="13" pos="402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2" y="164693"/>
            <a:ext cx="8532020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D323A-9269-AE42-951E-F08FD291D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993" y="692150"/>
            <a:ext cx="8540371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FAFC4E-F3F0-D947-B10D-2319BEB244D1}"/>
              </a:ext>
            </a:extLst>
          </p:cNvPr>
          <p:cNvSpPr txBox="1"/>
          <p:nvPr userDrawn="1"/>
        </p:nvSpPr>
        <p:spPr>
          <a:xfrm>
            <a:off x="8443387" y="6590697"/>
            <a:ext cx="402986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  <p:sp>
        <p:nvSpPr>
          <p:cNvPr id="5" name="フッター プレースホルダー 3">
            <a:extLst>
              <a:ext uri="{FF2B5EF4-FFF2-40B4-BE49-F238E27FC236}">
                <a16:creationId xmlns:a16="http://schemas.microsoft.com/office/drawing/2014/main" id="{94A4E000-1FDF-4819-8848-CEC58D3B276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605314" y="6674484"/>
            <a:ext cx="403956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ja-JP"/>
            </a:defPPr>
            <a:lvl1pPr algn="r" defTabSz="914228">
              <a:defRPr kumimoji="0" sz="800">
                <a:solidFill>
                  <a:srgbClr val="000000"/>
                </a:solidFill>
                <a:effectLst/>
                <a:cs typeface="Segoe UI" pitchFamily="34" charset="0"/>
              </a:defRPr>
            </a:lvl1pPr>
            <a:lvl2pPr marL="457114" defTabSz="914228"/>
            <a:lvl3pPr marL="914228" defTabSz="914228"/>
            <a:lvl4pPr marL="1371342" defTabSz="914228"/>
            <a:lvl5pPr marL="1828456" defTabSz="914228"/>
            <a:lvl6pPr marL="2285570" defTabSz="914228"/>
            <a:lvl7pPr marL="2742684" defTabSz="914228"/>
            <a:lvl8pPr marL="3199798" defTabSz="914228"/>
            <a:lvl9pPr marL="3656913" defTabSz="914228"/>
          </a:lstStyle>
          <a:p>
            <a:pPr marL="0" marR="0" lvl="0" indent="0" algn="r" defTabSz="9142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800" dirty="0"/>
              <a:t>Copyright©2023 Toshiba Tec Corporation, CollaboGate Japan Inc., All Rights Reserved.</a:t>
            </a:r>
            <a:endParaRPr lang="ja-JP" altLang="ja-JP" sz="800" dirty="0"/>
          </a:p>
        </p:txBody>
      </p:sp>
    </p:spTree>
    <p:extLst>
      <p:ext uri="{BB962C8B-B14F-4D97-AF65-F5344CB8AC3E}">
        <p14:creationId xmlns:p14="http://schemas.microsoft.com/office/powerpoint/2010/main" val="1375961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</p:sldLayoutIdLst>
  <p:hf hdr="0" ftr="0" dt="0"/>
  <p:txStyles>
    <p:titleStyle>
      <a:lvl1pPr algn="l" defTabSz="609543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43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088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30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174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59994" indent="-179997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39990" indent="-179997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19987" indent="-179997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899984" indent="-179997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487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32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74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7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8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30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4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6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9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01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5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57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2341" userDrawn="1">
          <p15:clr>
            <a:srgbClr val="F26B43"/>
          </p15:clr>
        </p15:guide>
        <p15:guide id="8" pos="4523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  <p15:guide id="12" orient="horz" pos="415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2" y="164693"/>
            <a:ext cx="8532020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D323A-9269-AE42-951E-F08FD291D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993" y="692150"/>
            <a:ext cx="8540371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FAFC4E-F3F0-D947-B10D-2319BEB244D1}"/>
              </a:ext>
            </a:extLst>
          </p:cNvPr>
          <p:cNvSpPr txBox="1"/>
          <p:nvPr userDrawn="1"/>
        </p:nvSpPr>
        <p:spPr>
          <a:xfrm>
            <a:off x="8443387" y="6590697"/>
            <a:ext cx="402986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  <p:sp>
        <p:nvSpPr>
          <p:cNvPr id="6" name="フッター プレースホルダー 3">
            <a:extLst>
              <a:ext uri="{FF2B5EF4-FFF2-40B4-BE49-F238E27FC236}">
                <a16:creationId xmlns:a16="http://schemas.microsoft.com/office/drawing/2014/main" id="{72E2B5E0-BF84-4F61-B875-B682FE3AB05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605314" y="6674484"/>
            <a:ext cx="403956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ja-JP"/>
            </a:defPPr>
            <a:lvl1pPr algn="r" defTabSz="914228">
              <a:defRPr kumimoji="0" sz="800">
                <a:solidFill>
                  <a:srgbClr val="000000"/>
                </a:solidFill>
                <a:effectLst/>
                <a:cs typeface="Segoe UI" pitchFamily="34" charset="0"/>
              </a:defRPr>
            </a:lvl1pPr>
            <a:lvl2pPr marL="457114" defTabSz="914228"/>
            <a:lvl3pPr marL="914228" defTabSz="914228"/>
            <a:lvl4pPr marL="1371342" defTabSz="914228"/>
            <a:lvl5pPr marL="1828456" defTabSz="914228"/>
            <a:lvl6pPr marL="2285570" defTabSz="914228"/>
            <a:lvl7pPr marL="2742684" defTabSz="914228"/>
            <a:lvl8pPr marL="3199798" defTabSz="914228"/>
            <a:lvl9pPr marL="3656913" defTabSz="914228"/>
          </a:lstStyle>
          <a:p>
            <a:pPr marL="0" marR="0" lvl="0" indent="0" algn="r" defTabSz="9142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800" dirty="0"/>
              <a:t>Copyright©2023 Toshiba Tec Corporation, CollaboGate Japan Inc., All Rights Reserved.</a:t>
            </a:r>
            <a:endParaRPr lang="ja-JP" altLang="ja-JP" sz="800" dirty="0"/>
          </a:p>
        </p:txBody>
      </p:sp>
    </p:spTree>
    <p:extLst>
      <p:ext uri="{BB962C8B-B14F-4D97-AF65-F5344CB8AC3E}">
        <p14:creationId xmlns:p14="http://schemas.microsoft.com/office/powerpoint/2010/main" val="4152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</p:sldLayoutIdLst>
  <p:hf sldNum="0" hdr="0" dt="0"/>
  <p:txStyles>
    <p:titleStyle>
      <a:lvl1pPr algn="l" defTabSz="609543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43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088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30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174" algn="l" defTabSz="609543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59994" indent="-179997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39990" indent="-179997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19987" indent="-179997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899984" indent="-179997" algn="l" defTabSz="28799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487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32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74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7" indent="-304771" algn="l" defTabSz="609543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8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30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4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6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9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01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5" algn="l" defTabSz="609543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57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2341" userDrawn="1">
          <p15:clr>
            <a:srgbClr val="F26B43"/>
          </p15:clr>
        </p15:guide>
        <p15:guide id="8" pos="4523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  <p15:guide id="12" orient="horz" pos="41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2"/>
          <p:cNvSpPr>
            <a:spLocks noGrp="1"/>
          </p:cNvSpPr>
          <p:nvPr>
            <p:ph type="body" sz="quarter" idx="12"/>
          </p:nvPr>
        </p:nvSpPr>
        <p:spPr>
          <a:xfrm>
            <a:off x="-1192210" y="31044"/>
            <a:ext cx="11235372" cy="397783"/>
          </a:xfrm>
        </p:spPr>
        <p:txBody>
          <a:bodyPr vert="horz" lIns="0" tIns="45720" rIns="0" bIns="45720" rtlCol="0" anchor="t" anchorCtr="0">
            <a:noAutofit/>
          </a:bodyPr>
          <a:lstStyle/>
          <a:p>
            <a:pPr algn="ctr"/>
            <a:r>
              <a:rPr lang="en-US" altLang="ja-JP" sz="1400" dirty="0">
                <a:solidFill>
                  <a:schemeClr val="accent2">
                    <a:lumMod val="75000"/>
                    <a:lumOff val="25000"/>
                  </a:schemeClr>
                </a:solidFill>
                <a:cs typeface="+mj-ea"/>
              </a:rPr>
              <a:t>Trustable digitalized document distribution system for workplace (</a:t>
            </a:r>
            <a:r>
              <a:rPr lang="en-US" altLang="ja-JP" sz="14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TTEC</a:t>
            </a:r>
            <a:r>
              <a:rPr lang="en-US" altLang="ja-JP" sz="1400" baseline="300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1</a:t>
            </a:r>
            <a:r>
              <a:rPr lang="en-US" altLang="ja-JP" sz="14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 </a:t>
            </a:r>
            <a:r>
              <a:rPr lang="en-US" altLang="ja-JP" sz="14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and </a:t>
            </a:r>
            <a:r>
              <a:rPr lang="en-US" altLang="ja-JP" sz="14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CG</a:t>
            </a:r>
            <a:r>
              <a:rPr lang="en-US" altLang="ja-JP" sz="1400" baseline="300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2</a:t>
            </a:r>
            <a:r>
              <a:rPr lang="en-US" altLang="ja-JP" sz="14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)</a:t>
            </a:r>
            <a:r>
              <a:rPr lang="en-US" altLang="ja-JP" sz="14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 </a:t>
            </a:r>
            <a:r>
              <a:rPr lang="ja-JP" altLang="en-US" sz="14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(</a:t>
            </a:r>
            <a:r>
              <a:rPr lang="en-US" altLang="ja-JP" sz="1400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1/2)</a:t>
            </a:r>
            <a:endParaRPr lang="ja-JP" altLang="en-US" sz="1400" dirty="0">
              <a:solidFill>
                <a:schemeClr val="accent2">
                  <a:lumMod val="75000"/>
                  <a:lumOff val="25000"/>
                </a:schemeClr>
              </a:solidFill>
              <a:latin typeface="Meiryo UI"/>
              <a:ea typeface="Meiryo UI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46279" y="541383"/>
            <a:ext cx="4132509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</a:rPr>
              <a:t>Current issues (Pain points)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4753148" y="541383"/>
            <a:ext cx="4147966" cy="360000"/>
          </a:xfrm>
          <a:prstGeom prst="rect">
            <a:avLst/>
          </a:prstGeom>
          <a:solidFill>
            <a:srgbClr val="2B4069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</a:rPr>
              <a:t>What Trusted Web Solves</a:t>
            </a:r>
          </a:p>
        </p:txBody>
      </p:sp>
      <p:sp>
        <p:nvSpPr>
          <p:cNvPr id="4" name="二等辺三角形 3"/>
          <p:cNvSpPr/>
          <p:nvPr/>
        </p:nvSpPr>
        <p:spPr>
          <a:xfrm rot="5400000">
            <a:off x="2330210" y="3648118"/>
            <a:ext cx="4464000" cy="214140"/>
          </a:xfrm>
          <a:prstGeom prst="triangle">
            <a:avLst/>
          </a:prstGeom>
          <a:solidFill>
            <a:schemeClr val="tx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400" dirty="0">
              <a:solidFill>
                <a:srgbClr val="000000"/>
              </a:solidFill>
              <a:latin typeface="Arial"/>
              <a:ea typeface="Meiryo UI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49238" y="901386"/>
            <a:ext cx="4129553" cy="262762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891" indent="-342891">
              <a:buFont typeface="+mj-ea"/>
              <a:buAutoNum type="circleNumDbPlain"/>
            </a:pPr>
            <a:r>
              <a:rPr lang="en-US" sz="1200" dirty="0">
                <a:solidFill>
                  <a:schemeClr val="tx1"/>
                </a:solidFill>
                <a:ea typeface="Meiryo UI"/>
              </a:rPr>
              <a:t>The risk of tampering with </a:t>
            </a:r>
            <a:r>
              <a:rPr lang="en-US" sz="1200" dirty="0">
                <a:solidFill>
                  <a:schemeClr val="tx1"/>
                </a:solidFill>
                <a:ea typeface="Meiryo UI"/>
              </a:rPr>
              <a:t>documents (financial document, administrative document etc. ) </a:t>
            </a:r>
            <a:r>
              <a:rPr lang="en-US" sz="1200" dirty="0">
                <a:solidFill>
                  <a:schemeClr val="tx1"/>
                </a:solidFill>
                <a:ea typeface="Meiryo UI"/>
              </a:rPr>
              <a:t>that require an audit trail </a:t>
            </a:r>
            <a:r>
              <a:rPr lang="en-US" sz="1200" dirty="0">
                <a:solidFill>
                  <a:schemeClr val="tx1"/>
                </a:solidFill>
                <a:ea typeface="Meiryo UI"/>
              </a:rPr>
              <a:t>(data on creation device, author, date of creation and revision history of the digital document) can </a:t>
            </a:r>
            <a:r>
              <a:rPr lang="en-US" sz="1200" dirty="0">
                <a:solidFill>
                  <a:schemeClr val="tx1"/>
                </a:solidFill>
                <a:ea typeface="Meiryo UI"/>
              </a:rPr>
              <a:t>make it challenging to scan and manage them digitally using </a:t>
            </a:r>
            <a:r>
              <a:rPr lang="en-US" sz="1200" dirty="0">
                <a:solidFill>
                  <a:schemeClr val="tx1"/>
                </a:solidFill>
              </a:rPr>
              <a:t>Multifunction Peripheral </a:t>
            </a:r>
            <a:r>
              <a:rPr lang="en-US" sz="1200" dirty="0">
                <a:solidFill>
                  <a:schemeClr val="tx1"/>
                </a:solidFill>
                <a:ea typeface="Meiryo UI"/>
              </a:rPr>
              <a:t>(MFPs).</a:t>
            </a:r>
            <a:endParaRPr lang="en-US" altLang="ja-JP" sz="1200" dirty="0">
              <a:solidFill>
                <a:schemeClr val="tx1"/>
              </a:solidFill>
              <a:ea typeface="Meiryo UI"/>
            </a:endParaRPr>
          </a:p>
          <a:p>
            <a:endParaRPr lang="en-US" altLang="ja-JP" sz="1200" dirty="0">
              <a:solidFill>
                <a:schemeClr val="tx1"/>
              </a:solidFill>
              <a:ea typeface="Meiryo UI"/>
            </a:endParaRPr>
          </a:p>
          <a:p>
            <a:pPr marL="342891" indent="-342891">
              <a:buFont typeface="+mj-ea"/>
              <a:buAutoNum type="circleNumDbPlain" startAt="2"/>
            </a:pPr>
            <a:r>
              <a:rPr lang="en-US" altLang="ja-JP" sz="1200" dirty="0">
                <a:solidFill>
                  <a:schemeClr val="tx1"/>
                </a:solidFill>
                <a:ea typeface="Meiryo UI"/>
              </a:rPr>
              <a:t>In </a:t>
            </a:r>
            <a:r>
              <a:rPr lang="en-US" altLang="ja-JP" sz="1200" dirty="0">
                <a:solidFill>
                  <a:schemeClr val="tx1"/>
                </a:solidFill>
                <a:ea typeface="Meiryo UI"/>
              </a:rPr>
              <a:t>certain industries and operations, paperwork is not being digitized, which forces workers to continue performing unproductive tasks</a:t>
            </a:r>
            <a:r>
              <a:rPr lang="en-US" altLang="ja-JP" sz="1200" dirty="0">
                <a:solidFill>
                  <a:schemeClr val="tx1"/>
                </a:solidFill>
                <a:ea typeface="Meiryo UI"/>
              </a:rPr>
              <a:t>.</a:t>
            </a:r>
          </a:p>
          <a:p>
            <a:pPr marL="342891" indent="-342891">
              <a:buFont typeface="+mj-ea"/>
              <a:buAutoNum type="circleNumDbPlain" startAt="2"/>
            </a:pPr>
            <a:endParaRPr lang="en-US" altLang="ja-JP" sz="1200" dirty="0">
              <a:solidFill>
                <a:schemeClr val="tx1"/>
              </a:solidFill>
              <a:ea typeface="Meiryo UI"/>
            </a:endParaRPr>
          </a:p>
          <a:p>
            <a:pPr marL="342891" indent="-342891">
              <a:buFont typeface="+mj-ea"/>
              <a:buAutoNum type="circleNumDbPlain" startAt="2"/>
            </a:pPr>
            <a:r>
              <a:rPr lang="en-US" altLang="ja-JP" sz="1200" dirty="0">
                <a:solidFill>
                  <a:schemeClr val="tx1"/>
                </a:solidFill>
                <a:ea typeface="Meiryo UI"/>
              </a:rPr>
              <a:t>Building </a:t>
            </a:r>
            <a:r>
              <a:rPr lang="en-US" altLang="ja-JP" sz="1200" dirty="0">
                <a:solidFill>
                  <a:schemeClr val="tx1"/>
                </a:solidFill>
                <a:ea typeface="Meiryo UI"/>
              </a:rPr>
              <a:t>the infrastructure necessary to distribute digital documents with audit trails from MFPs to the cloud imposes high costs on service providers.</a:t>
            </a:r>
            <a:endParaRPr lang="ja-JP" altLang="en-US" sz="1200" dirty="0">
              <a:solidFill>
                <a:schemeClr val="tx1"/>
              </a:solidFill>
              <a:ea typeface="Meiryo UI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757009" y="901386"/>
            <a:ext cx="4144104" cy="2627628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891" indent="-342891">
              <a:buFont typeface="+mj-ea"/>
              <a:buAutoNum type="circleNumDbPlain"/>
            </a:pP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By </a:t>
            </a: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utilizing</a:t>
            </a:r>
            <a:r>
              <a:rPr lang="en-US" altLang="ja-JP" sz="1200" dirty="0">
                <a:solidFill>
                  <a:schemeClr val="tx1"/>
                </a:solidFill>
              </a:rPr>
              <a:t> </a:t>
            </a: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DID and VC </a:t>
            </a: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standards</a:t>
            </a:r>
            <a:r>
              <a:rPr lang="en-US" altLang="ja-JP" sz="1200" baseline="30000" dirty="0">
                <a:solidFill>
                  <a:schemeClr val="tx1"/>
                </a:solidFill>
                <a:latin typeface="Arial"/>
                <a:ea typeface="Meiryo UI"/>
              </a:rPr>
              <a:t>3 </a:t>
            </a: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by </a:t>
            </a:r>
            <a:r>
              <a:rPr lang="en-US" altLang="ja-JP" sz="1200" dirty="0">
                <a:solidFill>
                  <a:schemeClr val="tx1"/>
                </a:solidFill>
              </a:rPr>
              <a:t>W3C, </a:t>
            </a:r>
            <a:r>
              <a:rPr lang="en-US" altLang="ja-JP" sz="1200" dirty="0">
                <a:solidFill>
                  <a:schemeClr val="tx1"/>
                </a:solidFill>
              </a:rPr>
              <a:t>an international SDO, </a:t>
            </a: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documents </a:t>
            </a: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can be digitized and distributed with an audit trail that originates from MFPs.</a:t>
            </a:r>
          </a:p>
          <a:p>
            <a:pPr marL="342891" indent="-342891">
              <a:buFont typeface="+mj-ea"/>
              <a:buAutoNum type="circleNumDbPlain"/>
            </a:pPr>
            <a:endParaRPr lang="en-US" altLang="ja-JP" sz="1200" dirty="0">
              <a:solidFill>
                <a:schemeClr val="tx1"/>
              </a:solidFill>
              <a:latin typeface="Arial"/>
              <a:ea typeface="Meiryo UI"/>
            </a:endParaRPr>
          </a:p>
          <a:p>
            <a:pPr marL="342891" indent="-342891">
              <a:buFont typeface="+mj-ea"/>
              <a:buAutoNum type="circleNumDbPlain"/>
            </a:pP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Paper work in specific industries and operations can be digitized, increasing worker productivity and reducing back-office </a:t>
            </a: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costs as well as improving work styles.</a:t>
            </a:r>
            <a:endParaRPr lang="en-US" altLang="ja-JP" sz="1200" dirty="0">
              <a:solidFill>
                <a:schemeClr val="tx1"/>
              </a:solidFill>
              <a:latin typeface="Arial"/>
              <a:ea typeface="Meiryo UI"/>
            </a:endParaRPr>
          </a:p>
          <a:p>
            <a:pPr marL="342891" indent="-342891">
              <a:buFont typeface="+mj-ea"/>
              <a:buAutoNum type="circleNumDbPlain"/>
            </a:pPr>
            <a:endParaRPr lang="en-US" altLang="ja-JP" sz="1200" dirty="0">
              <a:solidFill>
                <a:schemeClr val="tx1"/>
              </a:solidFill>
              <a:latin typeface="Arial"/>
              <a:ea typeface="Meiryo UI"/>
            </a:endParaRPr>
          </a:p>
          <a:p>
            <a:pPr marL="342891" indent="-342891">
              <a:buFont typeface="+mj-ea"/>
              <a:buAutoNum type="circleNumDbPlain"/>
            </a:pPr>
            <a:r>
              <a:rPr lang="en-US" altLang="ja-JP" sz="1200" dirty="0">
                <a:solidFill>
                  <a:schemeClr val="tx1"/>
                </a:solidFill>
                <a:latin typeface="Arial"/>
                <a:ea typeface="Meiryo UI"/>
              </a:rPr>
              <a:t>CG's data infrastructure solutions can be used to establish verifiable electronic document exchange between MFP devices and the cloud at a low cost.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155833" y="3562780"/>
            <a:ext cx="5476069" cy="427679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7993"/>
            <a:r>
              <a:rPr lang="en-US" altLang="ja-JP" sz="1100" b="1" u="sng" dirty="0">
                <a:solidFill>
                  <a:srgbClr val="000000"/>
                </a:solidFill>
                <a:latin typeface="Meiryo UI"/>
              </a:rPr>
              <a:t>Scheme diagram of this demonstration use case </a:t>
            </a:r>
            <a:r>
              <a:rPr lang="ja-JP" altLang="en-US" sz="1100" b="1" u="sng" dirty="0">
                <a:solidFill>
                  <a:srgbClr val="000000"/>
                </a:solidFill>
                <a:latin typeface="Meiryo UI"/>
                <a:ea typeface="Meiryo UI"/>
              </a:rPr>
              <a:t>（</a:t>
            </a:r>
            <a:r>
              <a:rPr lang="en-US" altLang="ja-JP" sz="1100" b="1" u="sng" dirty="0">
                <a:solidFill>
                  <a:srgbClr val="000000"/>
                </a:solidFill>
                <a:latin typeface="Meiryo UI"/>
                <a:ea typeface="Meiryo UI"/>
              </a:rPr>
              <a:t>To-Be</a:t>
            </a:r>
            <a:r>
              <a:rPr lang="ja-JP" altLang="en-US" sz="1100" b="1" u="sng" dirty="0">
                <a:solidFill>
                  <a:srgbClr val="000000"/>
                </a:solidFill>
                <a:latin typeface="Meiryo UI"/>
                <a:ea typeface="Meiryo UI"/>
              </a:rPr>
              <a:t>）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-523519" y="3562780"/>
            <a:ext cx="5495239" cy="269357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7993"/>
            <a:r>
              <a:rPr lang="en-US" altLang="ja-JP" sz="1100" b="1" u="sng" dirty="0">
                <a:solidFill>
                  <a:srgbClr val="000000"/>
                </a:solidFill>
                <a:latin typeface="Meiryo UI"/>
              </a:rPr>
              <a:t>Scheme diagram before problem solving </a:t>
            </a:r>
            <a:r>
              <a:rPr lang="ja-JP" altLang="en-US" sz="1100" b="1" u="sng" dirty="0">
                <a:solidFill>
                  <a:srgbClr val="000000"/>
                </a:solidFill>
                <a:latin typeface="Meiryo UI"/>
                <a:ea typeface="Meiryo UI"/>
              </a:rPr>
              <a:t>（</a:t>
            </a:r>
            <a:r>
              <a:rPr lang="en-US" altLang="ja-JP" sz="1100" b="1" u="sng" dirty="0">
                <a:solidFill>
                  <a:srgbClr val="000000"/>
                </a:solidFill>
                <a:latin typeface="Meiryo UI"/>
                <a:ea typeface="Meiryo UI"/>
              </a:rPr>
              <a:t>As-Is</a:t>
            </a:r>
            <a:r>
              <a:rPr lang="ja-JP" altLang="en-US" sz="1100" b="1" u="sng" dirty="0">
                <a:solidFill>
                  <a:srgbClr val="000000"/>
                </a:solidFill>
                <a:latin typeface="Meiryo UI"/>
                <a:ea typeface="Meiryo UI"/>
              </a:rPr>
              <a:t>）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EF7007-B0CD-A9D1-4505-50FEBB5CC80F}"/>
              </a:ext>
            </a:extLst>
          </p:cNvPr>
          <p:cNvSpPr txBox="1"/>
          <p:nvPr/>
        </p:nvSpPr>
        <p:spPr>
          <a:xfrm>
            <a:off x="9296400" y="3647326"/>
            <a:ext cx="0" cy="0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defTabSz="287993"/>
            <a:endParaRPr lang="en-JP" dirty="0">
              <a:solidFill>
                <a:srgbClr val="000000"/>
              </a:solidFill>
              <a:latin typeface="Meiryo UI"/>
              <a:ea typeface="Meiryo UI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01159" y="6315978"/>
            <a:ext cx="8251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700" dirty="0">
                <a:latin typeface="+mn-ea"/>
              </a:rPr>
              <a:t>1</a:t>
            </a:r>
            <a:r>
              <a:rPr lang="ja-JP" altLang="en-US" sz="700" dirty="0">
                <a:latin typeface="+mn-ea"/>
              </a:rPr>
              <a:t>）</a:t>
            </a:r>
            <a:r>
              <a:rPr lang="en-US" altLang="ja-JP" sz="700" dirty="0">
                <a:latin typeface="+mn-ea"/>
              </a:rPr>
              <a:t>Toshiba Tec Corporation</a:t>
            </a:r>
            <a:r>
              <a:rPr lang="en-US" altLang="ja-JP" sz="700" dirty="0">
                <a:latin typeface="+mn-ea"/>
              </a:rPr>
              <a:t>. </a:t>
            </a:r>
            <a:r>
              <a:rPr lang="en-US" altLang="ja-JP" sz="700" dirty="0">
                <a:latin typeface="+mn-ea"/>
              </a:rPr>
              <a:t>Representative organization in </a:t>
            </a:r>
            <a:r>
              <a:rPr lang="en-US" altLang="ja-JP" sz="700" dirty="0">
                <a:latin typeface="+mn-ea"/>
              </a:rPr>
              <a:t>charge of overall control of the project, promotion and operation management of the project, and development of the MFP</a:t>
            </a:r>
            <a:r>
              <a:rPr lang="en-US" altLang="ja-JP" sz="700" dirty="0">
                <a:latin typeface="+mn-ea"/>
              </a:rPr>
              <a:t>.</a:t>
            </a:r>
          </a:p>
          <a:p>
            <a:r>
              <a:rPr lang="en-US" altLang="ja-JP" sz="700" dirty="0">
                <a:latin typeface="+mn-ea"/>
              </a:rPr>
              <a:t>2</a:t>
            </a:r>
            <a:r>
              <a:rPr lang="en-US" altLang="ja-JP" sz="700" dirty="0">
                <a:latin typeface="+mn-ea"/>
              </a:rPr>
              <a:t>)</a:t>
            </a:r>
            <a:r>
              <a:rPr lang="ja-JP" altLang="en-US" sz="700" dirty="0">
                <a:latin typeface="+mn-ea"/>
              </a:rPr>
              <a:t>　</a:t>
            </a:r>
            <a:r>
              <a:rPr lang="en-US" altLang="ja-JP" sz="700" dirty="0" err="1">
                <a:latin typeface="+mn-ea"/>
              </a:rPr>
              <a:t>CollaboGate</a:t>
            </a:r>
            <a:r>
              <a:rPr lang="en-US" altLang="ja-JP" sz="700" dirty="0">
                <a:latin typeface="+mn-ea"/>
              </a:rPr>
              <a:t> </a:t>
            </a:r>
            <a:r>
              <a:rPr lang="en-US" altLang="ja-JP" sz="700" dirty="0">
                <a:latin typeface="+mn-ea"/>
              </a:rPr>
              <a:t>Japan Inc. Uses its own data infrastructure solutions to </a:t>
            </a:r>
            <a:r>
              <a:rPr lang="en-US" altLang="ja-JP" sz="700" dirty="0" err="1">
                <a:latin typeface="+mn-ea"/>
              </a:rPr>
              <a:t>verifiy</a:t>
            </a:r>
            <a:r>
              <a:rPr lang="en-US" altLang="ja-JP" sz="700" dirty="0">
                <a:latin typeface="+mn-ea"/>
              </a:rPr>
              <a:t> communication &amp; data, and realizes audit trail.</a:t>
            </a:r>
            <a:endParaRPr lang="en-US" altLang="ja-JP" sz="700" dirty="0">
              <a:latin typeface="+mn-ea"/>
            </a:endParaRPr>
          </a:p>
          <a:p>
            <a:r>
              <a:rPr lang="en-US" altLang="ja-JP" sz="700" dirty="0">
                <a:latin typeface="+mn-ea"/>
              </a:rPr>
              <a:t>3</a:t>
            </a:r>
            <a:r>
              <a:rPr lang="ja-JP" altLang="en-US" sz="700" dirty="0">
                <a:latin typeface="+mn-ea"/>
              </a:rPr>
              <a:t>）</a:t>
            </a:r>
            <a:r>
              <a:rPr lang="en-US" altLang="ja-JP" sz="700" dirty="0">
                <a:latin typeface="+mn-ea"/>
              </a:rPr>
              <a:t>Decentralized Identifiers</a:t>
            </a:r>
            <a:r>
              <a:rPr lang="ja-JP" altLang="en-US" sz="700" dirty="0">
                <a:latin typeface="+mn-ea"/>
              </a:rPr>
              <a:t>（</a:t>
            </a:r>
            <a:r>
              <a:rPr lang="en-US" altLang="ja-JP" sz="700" dirty="0">
                <a:latin typeface="+mn-ea"/>
              </a:rPr>
              <a:t>DID</a:t>
            </a:r>
            <a:r>
              <a:rPr lang="ja-JP" altLang="en-US" sz="700" dirty="0">
                <a:latin typeface="+mn-ea"/>
              </a:rPr>
              <a:t>）、</a:t>
            </a:r>
            <a:r>
              <a:rPr lang="en-US" altLang="ja-JP" sz="700" dirty="0">
                <a:latin typeface="+mn-ea"/>
              </a:rPr>
              <a:t>Verifiable Credentials</a:t>
            </a:r>
            <a:r>
              <a:rPr lang="ja-JP" altLang="en-US" sz="700" dirty="0">
                <a:latin typeface="+mn-ea"/>
              </a:rPr>
              <a:t>（</a:t>
            </a:r>
            <a:r>
              <a:rPr lang="en-US" altLang="ja-JP" sz="700" dirty="0">
                <a:latin typeface="+mn-ea"/>
              </a:rPr>
              <a:t>VC</a:t>
            </a:r>
            <a:r>
              <a:rPr lang="ja-JP" altLang="en-US" sz="700" dirty="0">
                <a:latin typeface="+mn-ea"/>
              </a:rPr>
              <a:t>）</a:t>
            </a:r>
            <a:r>
              <a:rPr lang="ja-JP" altLang="en-US" sz="700" dirty="0">
                <a:latin typeface="+mn-ea"/>
              </a:rPr>
              <a:t>。</a:t>
            </a:r>
            <a:r>
              <a:rPr lang="en-US" altLang="ja-JP" sz="700" dirty="0">
                <a:latin typeface="+mn-ea"/>
              </a:rPr>
              <a:t>Distributed identifier and verifiable certification standardized by W3C</a:t>
            </a:r>
            <a:r>
              <a:rPr lang="ja-JP" altLang="en-US" sz="700" dirty="0">
                <a:latin typeface="+mn-ea"/>
              </a:rPr>
              <a:t>（</a:t>
            </a:r>
            <a:r>
              <a:rPr lang="en-US" altLang="ja-JP" sz="700" dirty="0">
                <a:latin typeface="+mn-ea"/>
              </a:rPr>
              <a:t>https://www.w3.org/TR/did-core/ </a:t>
            </a:r>
            <a:r>
              <a:rPr lang="ja-JP" altLang="en-US" sz="700" dirty="0">
                <a:latin typeface="+mn-ea"/>
              </a:rPr>
              <a:t>）（</a:t>
            </a:r>
            <a:r>
              <a:rPr lang="en-US" altLang="ja-JP" sz="700" dirty="0">
                <a:latin typeface="+mn-ea"/>
              </a:rPr>
              <a:t>https://www.w3.org/TR/vc-data-model/ </a:t>
            </a:r>
            <a:r>
              <a:rPr lang="ja-JP" altLang="en-US" sz="700" dirty="0">
                <a:latin typeface="+mn-ea"/>
              </a:rPr>
              <a:t>）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4768386" y="4178824"/>
            <a:ext cx="4132727" cy="2040887"/>
            <a:chOff x="4768386" y="4187531"/>
            <a:chExt cx="5420187" cy="2040887"/>
          </a:xfrm>
        </p:grpSpPr>
        <p:pic>
          <p:nvPicPr>
            <p:cNvPr id="26" name="図 11" descr="グラフィカル ユーザー インターフェイス, アプリケーション, Teams&#10;&#10;説明は自動で生成されたものです">
              <a:extLst>
                <a:ext uri="{FF2B5EF4-FFF2-40B4-BE49-F238E27FC236}">
                  <a16:creationId xmlns:a16="http://schemas.microsoft.com/office/drawing/2014/main" id="{B88151B5-D7C9-3E0E-919D-6AA69B843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8386" y="4187531"/>
              <a:ext cx="5420187" cy="2040887"/>
            </a:xfrm>
            <a:prstGeom prst="rect">
              <a:avLst/>
            </a:prstGeom>
          </p:spPr>
        </p:pic>
        <p:sp>
          <p:nvSpPr>
            <p:cNvPr id="27" name="テキスト ボックス 26"/>
            <p:cNvSpPr txBox="1"/>
            <p:nvPr/>
          </p:nvSpPr>
          <p:spPr>
            <a:xfrm>
              <a:off x="9038484" y="5005760"/>
              <a:ext cx="905608" cy="2373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noAutofit/>
            </a:bodyPr>
            <a:lstStyle/>
            <a:p>
              <a:pPr defTabSz="287993"/>
              <a:r>
                <a:rPr lang="en-US" altLang="ja-JP" sz="1000" dirty="0">
                  <a:latin typeface="+mn-ea"/>
                </a:rPr>
                <a:t>3</a:t>
              </a:r>
              <a:r>
                <a:rPr lang="en-US" altLang="ja-JP" sz="1000" baseline="30000" dirty="0">
                  <a:latin typeface="+mn-ea"/>
                </a:rPr>
                <a:t>rd</a:t>
              </a:r>
              <a:r>
                <a:rPr lang="en-US" altLang="ja-JP" sz="1000" dirty="0">
                  <a:latin typeface="+mn-ea"/>
                </a:rPr>
                <a:t> party SaaS</a:t>
              </a:r>
              <a:endParaRPr lang="ja-JP" altLang="en-US" sz="1000" dirty="0">
                <a:latin typeface="+mn-ea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249238" y="4000896"/>
            <a:ext cx="4077834" cy="2339512"/>
            <a:chOff x="-1092424" y="4000896"/>
            <a:chExt cx="5419496" cy="2339512"/>
          </a:xfrm>
        </p:grpSpPr>
        <p:pic>
          <p:nvPicPr>
            <p:cNvPr id="25" name="図 10" descr="ダイアグラム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5825DAE8-E496-B198-48CF-D05CCD6BD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092424" y="4000896"/>
              <a:ext cx="5419496" cy="2339512"/>
            </a:xfrm>
            <a:prstGeom prst="rect">
              <a:avLst/>
            </a:prstGeom>
          </p:spPr>
        </p:pic>
        <p:sp>
          <p:nvSpPr>
            <p:cNvPr id="12" name="テキスト ボックス 11"/>
            <p:cNvSpPr txBox="1"/>
            <p:nvPr/>
          </p:nvSpPr>
          <p:spPr>
            <a:xfrm>
              <a:off x="3250225" y="4985243"/>
              <a:ext cx="905608" cy="2373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noAutofit/>
            </a:bodyPr>
            <a:lstStyle/>
            <a:p>
              <a:pPr defTabSz="287993"/>
              <a:r>
                <a:rPr lang="en-US" altLang="ja-JP" sz="1000" dirty="0">
                  <a:latin typeface="+mn-ea"/>
                </a:rPr>
                <a:t>3</a:t>
              </a:r>
              <a:r>
                <a:rPr lang="en-US" altLang="ja-JP" sz="1000" baseline="30000" dirty="0">
                  <a:latin typeface="+mn-ea"/>
                </a:rPr>
                <a:t>rd</a:t>
              </a:r>
              <a:r>
                <a:rPr lang="en-US" altLang="ja-JP" sz="1000" dirty="0">
                  <a:latin typeface="+mn-ea"/>
                </a:rPr>
                <a:t> party SaaS</a:t>
              </a:r>
              <a:endParaRPr lang="ja-JP" altLang="en-US" sz="1000" dirty="0">
                <a:latin typeface="+mn-ea"/>
              </a:endParaRP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2419618" y="4715378"/>
              <a:ext cx="690587" cy="1059841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直線矢印コネクタ 29"/>
            <p:cNvCxnSpPr/>
            <p:nvPr/>
          </p:nvCxnSpPr>
          <p:spPr>
            <a:xfrm>
              <a:off x="2433547" y="4817716"/>
              <a:ext cx="720135" cy="944851"/>
            </a:xfrm>
            <a:prstGeom prst="straightConnector1">
              <a:avLst/>
            </a:prstGeom>
            <a:ln w="3175">
              <a:solidFill>
                <a:schemeClr val="tx1"/>
              </a:solidFill>
              <a:prstDash val="sysDash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矢印コネクタ 27"/>
            <p:cNvCxnSpPr/>
            <p:nvPr/>
          </p:nvCxnSpPr>
          <p:spPr>
            <a:xfrm flipV="1">
              <a:off x="2428950" y="4777282"/>
              <a:ext cx="731019" cy="356"/>
            </a:xfrm>
            <a:prstGeom prst="straightConnector1">
              <a:avLst/>
            </a:prstGeom>
            <a:ln w="3175">
              <a:solidFill>
                <a:schemeClr val="tx1"/>
              </a:solidFill>
              <a:prstDash val="sysDash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6061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57978" y="591570"/>
            <a:ext cx="1418757" cy="268705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  <a:latin typeface="Arial"/>
                <a:ea typeface="Meiryo UI"/>
              </a:rPr>
              <a:t>Data to be verified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257979" y="3429000"/>
            <a:ext cx="1418756" cy="116828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  <a:latin typeface="Arial"/>
                <a:ea typeface="Meiryo UI"/>
              </a:rPr>
              <a:t>Consensus building and trace</a:t>
            </a:r>
            <a:endParaRPr lang="ja-JP" altLang="en-US" sz="1400" b="1" dirty="0">
              <a:solidFill>
                <a:srgbClr val="FFFFFF"/>
              </a:solidFill>
              <a:latin typeface="Arial"/>
              <a:ea typeface="Meiryo UI"/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640532"/>
              </p:ext>
            </p:extLst>
          </p:nvPr>
        </p:nvGraphicFramePr>
        <p:xfrm>
          <a:off x="1800226" y="1920305"/>
          <a:ext cx="7108032" cy="1358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7008">
                  <a:extLst>
                    <a:ext uri="{9D8B030D-6E8A-4147-A177-3AD203B41FA5}">
                      <a16:colId xmlns:a16="http://schemas.microsoft.com/office/drawing/2014/main" val="1412684183"/>
                    </a:ext>
                  </a:extLst>
                </a:gridCol>
                <a:gridCol w="1777008">
                  <a:extLst>
                    <a:ext uri="{9D8B030D-6E8A-4147-A177-3AD203B41FA5}">
                      <a16:colId xmlns:a16="http://schemas.microsoft.com/office/drawing/2014/main" val="3345453656"/>
                    </a:ext>
                  </a:extLst>
                </a:gridCol>
                <a:gridCol w="1777008">
                  <a:extLst>
                    <a:ext uri="{9D8B030D-6E8A-4147-A177-3AD203B41FA5}">
                      <a16:colId xmlns:a16="http://schemas.microsoft.com/office/drawing/2014/main" val="3577434317"/>
                    </a:ext>
                  </a:extLst>
                </a:gridCol>
                <a:gridCol w="1777008">
                  <a:extLst>
                    <a:ext uri="{9D8B030D-6E8A-4147-A177-3AD203B41FA5}">
                      <a16:colId xmlns:a16="http://schemas.microsoft.com/office/drawing/2014/main" val="1081547598"/>
                    </a:ext>
                  </a:extLst>
                </a:gridCol>
              </a:tblGrid>
              <a:tr h="37897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Issues Requiring Verification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Subject to Verification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Verification Method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289452"/>
                  </a:ext>
                </a:extLst>
              </a:tr>
              <a:tr h="901116">
                <a:tc>
                  <a:txBody>
                    <a:bodyPr/>
                    <a:lstStyle/>
                    <a:p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</a:rPr>
                        <a:t>Audit trial of digital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</a:rPr>
                        <a:t> documents 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</a:rPr>
                        <a:t>Authentication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</a:rPr>
                        <a:t>Digital documents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Verify the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</a:rPr>
                        <a:t>VC signature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The document management system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24116"/>
                  </a:ext>
                </a:extLst>
              </a:tr>
            </a:tbl>
          </a:graphicData>
        </a:graphic>
      </p:graphicFrame>
      <p:sp>
        <p:nvSpPr>
          <p:cNvPr id="9" name="正方形/長方形 8"/>
          <p:cNvSpPr/>
          <p:nvPr/>
        </p:nvSpPr>
        <p:spPr>
          <a:xfrm>
            <a:off x="1800225" y="591570"/>
            <a:ext cx="710803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en-US" altLang="ja-JP" sz="1400" dirty="0">
                <a:latin typeface="Arial"/>
                <a:ea typeface="Meiryo UI"/>
              </a:rPr>
              <a:t>Digital documents to verify when, by whom, and from which MFP device they were generated. </a:t>
            </a:r>
          </a:p>
          <a:p>
            <a:pPr marL="285744" indent="-285744">
              <a:buFont typeface="Wingdings" panose="05000000000000000000" pitchFamily="2" charset="2"/>
              <a:buChar char="l"/>
            </a:pPr>
            <a:r>
              <a:rPr lang="en-US" altLang="ja-JP" sz="1400" dirty="0">
                <a:latin typeface="Arial"/>
                <a:ea typeface="Meiryo UI"/>
              </a:rPr>
              <a:t>MFP </a:t>
            </a:r>
            <a:r>
              <a:rPr lang="en-US" altLang="ja-JP" sz="1400" dirty="0">
                <a:latin typeface="Arial"/>
                <a:ea typeface="Meiryo UI"/>
              </a:rPr>
              <a:t>identifier (DID), user name, and serial number are </a:t>
            </a:r>
            <a:r>
              <a:rPr lang="en-US" altLang="ja-JP" sz="1400" dirty="0">
                <a:latin typeface="Arial"/>
                <a:ea typeface="Meiryo UI"/>
              </a:rPr>
              <a:t>used </a:t>
            </a:r>
            <a:r>
              <a:rPr lang="en-US" altLang="ja-JP" sz="1400" dirty="0">
                <a:latin typeface="Arial"/>
                <a:ea typeface="Meiryo UI"/>
              </a:rPr>
              <a:t>as </a:t>
            </a:r>
            <a:r>
              <a:rPr lang="en-US" altLang="ja-JP" sz="1400" dirty="0">
                <a:latin typeface="Arial"/>
                <a:ea typeface="Meiryo UI"/>
              </a:rPr>
              <a:t>meta </a:t>
            </a:r>
            <a:r>
              <a:rPr lang="en-US" altLang="ja-JP" sz="1400" dirty="0">
                <a:latin typeface="Arial"/>
                <a:ea typeface="Meiryo UI"/>
              </a:rPr>
              <a:t>data.</a:t>
            </a:r>
          </a:p>
          <a:p>
            <a:pPr marL="285744" indent="-285744">
              <a:buFont typeface="Wingdings" panose="05000000000000000000" pitchFamily="2" charset="2"/>
              <a:buChar char="l"/>
            </a:pPr>
            <a:r>
              <a:rPr lang="en-US" altLang="ja-JP" sz="1400" dirty="0">
                <a:latin typeface="Arial"/>
                <a:ea typeface="Meiryo UI"/>
              </a:rPr>
              <a:t>MFP generates a verifiable credential and sends it to the document management system </a:t>
            </a:r>
            <a:r>
              <a:rPr lang="en-US" altLang="ja-JP" sz="1400" dirty="0">
                <a:latin typeface="Arial"/>
                <a:ea typeface="Meiryo UI"/>
              </a:rPr>
              <a:t>as </a:t>
            </a:r>
            <a:r>
              <a:rPr lang="en-US" altLang="ja-JP" sz="1400" dirty="0">
                <a:latin typeface="Arial"/>
                <a:ea typeface="Meiryo UI"/>
              </a:rPr>
              <a:t>a </a:t>
            </a:r>
            <a:r>
              <a:rPr lang="en-US" altLang="ja-JP" sz="1400" dirty="0" err="1">
                <a:latin typeface="Arial"/>
                <a:ea typeface="Meiryo UI"/>
              </a:rPr>
              <a:t>DIDComm</a:t>
            </a:r>
            <a:r>
              <a:rPr lang="en-US" altLang="ja-JP" sz="1400" dirty="0">
                <a:latin typeface="Arial"/>
                <a:ea typeface="Meiryo UI"/>
              </a:rPr>
              <a:t> </a:t>
            </a:r>
            <a:r>
              <a:rPr lang="en-US" altLang="ja-JP" sz="1400" dirty="0">
                <a:latin typeface="Arial"/>
                <a:ea typeface="Meiryo UI"/>
              </a:rPr>
              <a:t>Encrypted Message.</a:t>
            </a:r>
            <a:endParaRPr lang="en-US" altLang="ja-JP" sz="1400" dirty="0">
              <a:latin typeface="Arial"/>
              <a:ea typeface="Meiryo UI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57979" y="4721773"/>
            <a:ext cx="1418756" cy="189323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  <a:latin typeface="Arial"/>
                <a:ea typeface="Meiryo UI"/>
              </a:rPr>
              <a:t>Achievements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1800225" y="4721774"/>
            <a:ext cx="7108031" cy="1893236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Confirmation that anyone can easily digitalize the documents that requires an audit trail without changing the existing MFP’s user experience.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Confirmation that the trusted data infrastructure to achieve the above can be built at a low cost</a:t>
            </a: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.(compared to the establishing the data infrastructure from scratch, decrease the cost by about 300 million yen (based on our calculation))</a:t>
            </a:r>
            <a:endParaRPr lang="en-US" altLang="ja-JP" sz="1200" dirty="0">
              <a:solidFill>
                <a:schemeClr val="tx1"/>
              </a:solidFill>
              <a:latin typeface="Meiryo UI"/>
              <a:ea typeface="Meiryo UI"/>
            </a:endParaRP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Confirmation of the possibility of deploying a similar infrastructure to a wide variety </a:t>
            </a: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of devices (POS system handles payment information, network camera handles flow of people, medical device handles vital data etc.)</a:t>
            </a:r>
            <a:endParaRPr lang="en-US" altLang="ja-JP" sz="1200" dirty="0">
              <a:solidFill>
                <a:schemeClr val="tx1"/>
              </a:solidFill>
              <a:latin typeface="Meiryo UI"/>
              <a:ea typeface="Meiryo UI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800225" y="3437805"/>
            <a:ext cx="7108031" cy="1159484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The end-user that owns or uses the MFP agree on the term of service with the service provider. The end-user can check whether the agreed-upon conditions are being fulfilled by requesting the service provider to check the traffic log. The traffic logs are stored in the </a:t>
            </a: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CG‘s HUB(a relay server relays encrypted data among agents</a:t>
            </a:r>
            <a:r>
              <a:rPr lang="ja-JP" altLang="en-US" sz="1200" dirty="0">
                <a:solidFill>
                  <a:schemeClr val="tx1"/>
                </a:solidFill>
                <a:latin typeface="Meiryo UI"/>
                <a:ea typeface="Meiryo UI"/>
              </a:rPr>
              <a:t> </a:t>
            </a: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by </a:t>
            </a:r>
            <a:r>
              <a:rPr lang="en-US" altLang="ja-JP" sz="1200" dirty="0" err="1">
                <a:solidFill>
                  <a:schemeClr val="tx1"/>
                </a:solidFill>
                <a:latin typeface="Meiryo UI"/>
                <a:ea typeface="Meiryo UI"/>
              </a:rPr>
              <a:t>CollaboGate</a:t>
            </a: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 Inc.), </a:t>
            </a:r>
            <a:r>
              <a:rPr lang="en-US" altLang="ja-JP" sz="1200" dirty="0">
                <a:solidFill>
                  <a:schemeClr val="tx1"/>
                </a:solidFill>
                <a:latin typeface="Meiryo UI"/>
                <a:ea typeface="Meiryo UI"/>
              </a:rPr>
              <a:t>and it is possible to check when and from which device (identifier) data was sent to which destination.</a:t>
            </a:r>
            <a:endParaRPr lang="ja-JP" altLang="en-US" sz="1200" dirty="0">
              <a:solidFill>
                <a:schemeClr val="tx1"/>
              </a:solidFill>
              <a:latin typeface="Meiryo UI"/>
              <a:ea typeface="Meiryo UI"/>
            </a:endParaRP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F9E3E628-0DB1-4818-9724-C20316E7C88D}"/>
              </a:ext>
            </a:extLst>
          </p:cNvPr>
          <p:cNvSpPr txBox="1">
            <a:spLocks/>
          </p:cNvSpPr>
          <p:nvPr/>
        </p:nvSpPr>
        <p:spPr>
          <a:xfrm>
            <a:off x="-1192210" y="31044"/>
            <a:ext cx="11235372" cy="397783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marL="0" indent="0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1pPr>
            <a:lvl2pPr marL="360002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540004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720005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900006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335257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3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88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46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Trustable digitalized document distribution system for workplace (</a:t>
            </a:r>
            <a:r>
              <a:rPr lang="en-US" altLang="ja-JP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TTEC</a:t>
            </a:r>
            <a:r>
              <a:rPr lang="en-US" altLang="ja-JP" sz="1400" b="1" baseline="30000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1</a:t>
            </a:r>
            <a:r>
              <a:rPr lang="en-US" altLang="ja-JP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 </a:t>
            </a:r>
            <a:r>
              <a:rPr lang="en-US" altLang="ja-JP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and </a:t>
            </a:r>
            <a:r>
              <a:rPr lang="en-US" altLang="ja-JP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CG</a:t>
            </a:r>
            <a:r>
              <a:rPr lang="en-US" altLang="ja-JP" sz="1400" b="1" baseline="30000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2</a:t>
            </a:r>
            <a:r>
              <a:rPr lang="en-US" altLang="ja-JP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)</a:t>
            </a:r>
            <a:r>
              <a:rPr lang="en-US" altLang="ja-JP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 </a:t>
            </a:r>
            <a:r>
              <a:rPr lang="ja-JP" altLang="en-US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(</a:t>
            </a:r>
            <a:r>
              <a:rPr lang="en-US" altLang="ja-JP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rPr>
              <a:t>2/2)</a:t>
            </a:r>
            <a:endParaRPr lang="ja-JP" altLang="en-US" sz="1400" b="1" dirty="0">
              <a:solidFill>
                <a:schemeClr val="accent2">
                  <a:lumMod val="75000"/>
                  <a:lumOff val="25000"/>
                </a:schemeClr>
              </a:solidFill>
              <a:latin typeface="+mj-ea"/>
              <a:ea typeface="+mj-ea"/>
              <a:cs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73459370"/>
      </p:ext>
    </p:extLst>
  </p:cSld>
  <p:clrMapOvr>
    <a:masterClrMapping/>
  </p:clrMapOvr>
</p:sld>
</file>

<file path=ppt/theme/theme1.xml><?xml version="1.0" encoding="utf-8"?>
<a:theme xmlns:a="http://schemas.openxmlformats.org/drawingml/2006/main" name="中扉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2A1FC16-D814-412C-8B53-ABD0D5FF4DA1}"/>
    </a:ext>
  </a:extLst>
</a:theme>
</file>

<file path=ppt/theme/theme2.xml><?xml version="1.0" encoding="utf-8"?>
<a:theme xmlns:a="http://schemas.openxmlformats.org/drawingml/2006/main" name="コンテンツ_Light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97799C5-0B34-476C-8164-9C29E7589C3D}"/>
    </a:ext>
  </a:extLst>
</a:theme>
</file>

<file path=ppt/theme/theme3.xml><?xml version="1.0" encoding="utf-8"?>
<a:theme xmlns:a="http://schemas.openxmlformats.org/drawingml/2006/main" name="1_コンテンツ_Light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97799C5-0B34-476C-8164-9C29E7589C3D}"/>
    </a:ext>
  </a:extLst>
</a:theme>
</file>

<file path=ppt/theme/theme4.xml><?xml version="1.0" encoding="utf-8"?>
<a:theme xmlns:a="http://schemas.openxmlformats.org/drawingml/2006/main" name="Office テーマ">
  <a:themeElements>
    <a:clrScheme name="brand">
      <a:dk1>
        <a:srgbClr val="000000"/>
      </a:dk1>
      <a:lt1>
        <a:srgbClr val="FFFFFF"/>
      </a:lt1>
      <a:dk2>
        <a:srgbClr val="7F7F7F"/>
      </a:dk2>
      <a:lt2>
        <a:srgbClr val="E5E5E5"/>
      </a:lt2>
      <a:accent1>
        <a:srgbClr val="0064D2"/>
      </a:accent1>
      <a:accent2>
        <a:srgbClr val="64AFE1"/>
      </a:accent2>
      <a:accent3>
        <a:srgbClr val="A0A0A5"/>
      </a:accent3>
      <a:accent4>
        <a:srgbClr val="644080"/>
      </a:accent4>
      <a:accent5>
        <a:srgbClr val="CECED0"/>
      </a:accent5>
      <a:accent6>
        <a:srgbClr val="FA9628"/>
      </a:accent6>
      <a:hlink>
        <a:srgbClr val="E61E1E"/>
      </a:hlink>
      <a:folHlink>
        <a:srgbClr val="FA9628"/>
      </a:folHlink>
    </a:clrScheme>
    <a:fontScheme name="English　SegoeUI">
      <a:majorFont>
        <a:latin typeface="Segoe UI"/>
        <a:ea typeface="Meiryo UI"/>
        <a:cs typeface=""/>
      </a:majorFont>
      <a:minorFont>
        <a:latin typeface="Segoe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テーマ">
  <a:themeElements>
    <a:clrScheme name="brand">
      <a:dk1>
        <a:srgbClr val="000000"/>
      </a:dk1>
      <a:lt1>
        <a:srgbClr val="FFFFFF"/>
      </a:lt1>
      <a:dk2>
        <a:srgbClr val="7F7F7F"/>
      </a:dk2>
      <a:lt2>
        <a:srgbClr val="E5E5E5"/>
      </a:lt2>
      <a:accent1>
        <a:srgbClr val="0064D2"/>
      </a:accent1>
      <a:accent2>
        <a:srgbClr val="64AFE1"/>
      </a:accent2>
      <a:accent3>
        <a:srgbClr val="A0A0A5"/>
      </a:accent3>
      <a:accent4>
        <a:srgbClr val="644080"/>
      </a:accent4>
      <a:accent5>
        <a:srgbClr val="CECED0"/>
      </a:accent5>
      <a:accent6>
        <a:srgbClr val="FA9628"/>
      </a:accent6>
      <a:hlink>
        <a:srgbClr val="E61E1E"/>
      </a:hlink>
      <a:folHlink>
        <a:srgbClr val="FA9628"/>
      </a:folHlink>
    </a:clrScheme>
    <a:fontScheme name="English　SegoeUI">
      <a:majorFont>
        <a:latin typeface="Segoe UI"/>
        <a:ea typeface="Meiryo UI"/>
        <a:cs typeface=""/>
      </a:majorFont>
      <a:minorFont>
        <a:latin typeface="Segoe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ac6585-e5db-49c2-84eb-07048ac402b0" xsi:nil="true"/>
    <lcf76f155ced4ddcb4097134ff3c332f xmlns="c83f1b00-8bb0-4983-a72c-3c7d557c8ed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1CE894F88E64B438795ED51E6C87219" ma:contentTypeVersion="10" ma:contentTypeDescription="新しいドキュメントを作成します。" ma:contentTypeScope="" ma:versionID="052f4a30e0af1ddd63a7cb270b1e3966">
  <xsd:schema xmlns:xsd="http://www.w3.org/2001/XMLSchema" xmlns:xs="http://www.w3.org/2001/XMLSchema" xmlns:p="http://schemas.microsoft.com/office/2006/metadata/properties" xmlns:ns2="c83f1b00-8bb0-4983-a72c-3c7d557c8ed9" xmlns:ns3="5fac6585-e5db-49c2-84eb-07048ac402b0" targetNamespace="http://schemas.microsoft.com/office/2006/metadata/properties" ma:root="true" ma:fieldsID="81646ec1b1561b77566437c994a8ab6a" ns2:_="" ns3:_="">
    <xsd:import namespace="c83f1b00-8bb0-4983-a72c-3c7d557c8ed9"/>
    <xsd:import namespace="5fac6585-e5db-49c2-84eb-07048ac40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f1b00-8bb0-4983-a72c-3c7d557c8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79c317c-d538-4ed4-85e0-1d22358ae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c6585-e5db-49c2-84eb-07048ac40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3acb071-648e-4d25-b84a-8b13a41c8c2e}" ma:internalName="TaxCatchAll" ma:showField="CatchAllData" ma:web="5fac6585-e5db-49c2-84eb-07048ac40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8D7BE8-04D6-44EF-89CE-0AA54CA293E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5fac6585-e5db-49c2-84eb-07048ac402b0"/>
    <ds:schemaRef ds:uri="c83f1b00-8bb0-4983-a72c-3c7d557c8ed9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C1CA3C1-B287-4399-8759-B84131A53D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f1b00-8bb0-4983-a72c-3c7d557c8ed9"/>
    <ds:schemaRef ds:uri="5fac6585-e5db-49c2-84eb-07048ac402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DC0B59-903D-40C8-8ECD-DFA709B685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画面に合わせる (4:3)</PresentationFormat>
  <Paragraphs>40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HGPGothicE</vt:lpstr>
      <vt:lpstr>HGP創英角ｺﾞｼｯｸUB</vt:lpstr>
      <vt:lpstr>Meiryo UI</vt:lpstr>
      <vt:lpstr>Arial</vt:lpstr>
      <vt:lpstr>Segoe UI</vt:lpstr>
      <vt:lpstr>Wingdings</vt:lpstr>
      <vt:lpstr>中扉</vt:lpstr>
      <vt:lpstr>コンテンツ_Light</vt:lpstr>
      <vt:lpstr>1_コンテンツ_Light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1049</cp:revision>
  <dcterms:created xsi:type="dcterms:W3CDTF">2018-12-18T08:50:33Z</dcterms:created>
  <dcterms:modified xsi:type="dcterms:W3CDTF">2023-05-30T05:26:52Z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0x010100A1CE894F88E64B438795ED51E6C87219</vt:lpwstr>
  </property>
  <property fmtid="{D5CDD505-2E9C-101B-9397-08002B2CF9AE}" pid="3" name="MediaServiceImageTags">
    <vt:lpwstr/>
  </property>
</Properties>
</file>