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4"/>
    <p:sldMasterId id="2147483790" r:id="rId5"/>
    <p:sldMasterId id="2147483913" r:id="rId6"/>
    <p:sldMasterId id="2147483908" r:id="rId7"/>
    <p:sldMasterId id="2147483853" r:id="rId8"/>
    <p:sldMasterId id="2147483852" r:id="rId9"/>
  </p:sldMasterIdLst>
  <p:notesMasterIdLst>
    <p:notesMasterId r:id="rId12"/>
  </p:notesMasterIdLst>
  <p:handoutMasterIdLst>
    <p:handoutMasterId r:id="rId13"/>
  </p:handoutMasterIdLst>
  <p:sldIdLst>
    <p:sldId id="426" r:id="rId10"/>
    <p:sldId id="425" r:id="rId1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069"/>
    <a:srgbClr val="EEF3F8"/>
    <a:srgbClr val="DBE5F1"/>
    <a:srgbClr val="ECEEF1"/>
    <a:srgbClr val="ECEEF4"/>
    <a:srgbClr val="EBEDF4"/>
    <a:srgbClr val="F7F8FB"/>
    <a:srgbClr val="4472C4"/>
    <a:srgbClr val="405F9E"/>
    <a:srgbClr val="C2CE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4D68D6-0E1E-4D20-823D-4999AB6C3B62}" v="510" vWet="523" dt="2022-10-06T15:15:32.837"/>
    <p1510:client id="{9239542E-AAB9-B9E7-B4EF-7A2B0E68634A}" v="21" dt="2022-10-06T06:02:48.688"/>
    <p1510:client id="{FCA9E95D-1DEC-2F43-A6D3-7DE4B786368B}" v="382" dt="2022-10-06T19:11:25.37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02" autoAdjust="0"/>
    <p:restoredTop sz="94660"/>
  </p:normalViewPr>
  <p:slideViewPr>
    <p:cSldViewPr snapToGrid="0" showGuides="1">
      <p:cViewPr varScale="1">
        <p:scale>
          <a:sx n="113" d="100"/>
          <a:sy n="113" d="100"/>
        </p:scale>
        <p:origin x="1046" y="91"/>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handoutMaster" Target="handoutMasters/handoutMaster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9554F-8F68-418C-BC8C-EBC8EB58C588}" type="datetimeFigureOut">
              <a:rPr kumimoji="1" lang="ja-JP" altLang="en-US" smtClean="0"/>
              <a:t>2023/5/30</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54EB0-D7A5-428B-AB3E-E1911707456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2023/5/30</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8" name="テキスト ボックス 7">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331788" y="31043"/>
            <a:ext cx="9230358" cy="397782"/>
          </a:xfrm>
        </p:spPr>
        <p:txBody>
          <a:bodyPr lIns="0" tIns="45720" rIns="0" bIns="45720" anchor="t"/>
          <a:lstStyle/>
          <a:p>
            <a:pPr algn="ctr"/>
            <a:r>
              <a:rPr kumimoji="1" lang="en-US" altLang="ja-JP" sz="1400" dirty="0" smtClean="0">
                <a:solidFill>
                  <a:schemeClr val="accent2">
                    <a:lumMod val="75000"/>
                    <a:lumOff val="25000"/>
                  </a:schemeClr>
                </a:solidFill>
                <a:latin typeface="Meiryo UI" panose="020B0604030504040204" pitchFamily="34" charset="-128"/>
                <a:ea typeface="Meiryo UI" panose="020B0604030504040204" pitchFamily="34" charset="-128"/>
              </a:rPr>
              <a:t>Trusted walking data distribution </a:t>
            </a:r>
            <a:r>
              <a:rPr lang="en-US" altLang="ja-JP" sz="1400" dirty="0">
                <a:solidFill>
                  <a:schemeClr val="accent2">
                    <a:lumMod val="75000"/>
                    <a:lumOff val="25000"/>
                  </a:schemeClr>
                </a:solidFill>
                <a:latin typeface="Meiryo UI" panose="020B0604030504040204" pitchFamily="34" charset="-128"/>
                <a:ea typeface="Meiryo UI" panose="020B0604030504040204" pitchFamily="34" charset="-128"/>
              </a:rPr>
              <a:t>system among lower limb musculoskeletal </a:t>
            </a:r>
            <a:r>
              <a:rPr lang="en-US" altLang="ja-JP" sz="1400" dirty="0" smtClean="0">
                <a:solidFill>
                  <a:schemeClr val="accent2">
                    <a:lumMod val="75000"/>
                    <a:lumOff val="25000"/>
                  </a:schemeClr>
                </a:solidFill>
                <a:latin typeface="Meiryo UI" panose="020B0604030504040204" pitchFamily="34" charset="-128"/>
                <a:ea typeface="Meiryo UI" panose="020B0604030504040204" pitchFamily="34" charset="-128"/>
              </a:rPr>
              <a:t>diseases patients, doctors and researchers </a:t>
            </a:r>
            <a:r>
              <a:rPr kumimoji="1" lang="en-US" altLang="ja-JP" sz="1400" dirty="0" smtClean="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sz="1400" dirty="0" smtClean="0">
                <a:solidFill>
                  <a:schemeClr val="accent2">
                    <a:lumMod val="75000"/>
                    <a:lumOff val="25000"/>
                  </a:schemeClr>
                </a:solidFill>
                <a:latin typeface="Meiryo UI" panose="020B0604030504040204" pitchFamily="34" charset="-128"/>
                <a:ea typeface="Meiryo UI" panose="020B0604030504040204" pitchFamily="34" charset="-128"/>
              </a:rPr>
              <a:t>ORPHE Inc.</a:t>
            </a:r>
            <a:r>
              <a:rPr kumimoji="1" lang="en-US" altLang="ja-JP" sz="1400" dirty="0" smtClean="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sz="1400" dirty="0" smtClean="0">
                <a:solidFill>
                  <a:schemeClr val="accent2">
                    <a:lumMod val="75000"/>
                    <a:lumOff val="25000"/>
                  </a:schemeClr>
                </a:solidFill>
                <a:latin typeface="Meiryo UI" panose="020B0604030504040204" pitchFamily="34" charset="-128"/>
                <a:ea typeface="Meiryo UI" panose="020B0604030504040204" pitchFamily="34" charset="-128"/>
              </a:rPr>
              <a:t>（</a:t>
            </a:r>
            <a:r>
              <a:rPr kumimoji="1" lang="en-US" altLang="ja-JP" sz="1400" dirty="0" smtClean="0">
                <a:solidFill>
                  <a:schemeClr val="accent2">
                    <a:lumMod val="75000"/>
                    <a:lumOff val="25000"/>
                  </a:schemeClr>
                </a:solidFill>
                <a:latin typeface="Meiryo UI" panose="020B0604030504040204" pitchFamily="34" charset="-128"/>
                <a:ea typeface="Meiryo UI" panose="020B0604030504040204" pitchFamily="34" charset="-128"/>
              </a:rPr>
              <a:t>1/2</a:t>
            </a:r>
            <a:r>
              <a:rPr kumimoji="1" lang="ja-JP" altLang="en-US" sz="1400" dirty="0" smtClean="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sz="1400"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2" name="正方形/長方形 1"/>
          <p:cNvSpPr/>
          <p:nvPr/>
        </p:nvSpPr>
        <p:spPr>
          <a:xfrm>
            <a:off x="331788" y="541383"/>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Current issues (Pain points)</a:t>
            </a:r>
            <a:endParaRPr lang="ja-JP" altLang="en-US" sz="1400" b="1" dirty="0">
              <a:solidFill>
                <a:schemeClr val="bg1"/>
              </a:solidFill>
            </a:endParaRPr>
          </a:p>
        </p:txBody>
      </p:sp>
      <p:sp>
        <p:nvSpPr>
          <p:cNvPr id="10" name="正方形/長方形 9"/>
          <p:cNvSpPr/>
          <p:nvPr/>
        </p:nvSpPr>
        <p:spPr>
          <a:xfrm>
            <a:off x="5134146" y="541383"/>
            <a:ext cx="4428000" cy="3600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Matters to be solved by the realization of TrustedWeb</a:t>
            </a:r>
            <a:endParaRPr lang="ja-JP" altLang="en-US" sz="1400" b="1" dirty="0">
              <a:solidFill>
                <a:schemeClr val="bg1"/>
              </a:solidFill>
            </a:endParaRPr>
          </a:p>
        </p:txBody>
      </p:sp>
      <p:sp>
        <p:nvSpPr>
          <p:cNvPr id="4" name="二等辺三角形 3"/>
          <p:cNvSpPr/>
          <p:nvPr/>
        </p:nvSpPr>
        <p:spPr>
          <a:xfrm rot="5400000">
            <a:off x="2722588" y="3630234"/>
            <a:ext cx="4464000" cy="196502"/>
          </a:xfrm>
          <a:prstGeom prs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8" name="正方形/長方形 17"/>
          <p:cNvSpPr/>
          <p:nvPr/>
        </p:nvSpPr>
        <p:spPr>
          <a:xfrm>
            <a:off x="331790" y="901383"/>
            <a:ext cx="4428000" cy="2851624"/>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a:buFont typeface="+mj-ea"/>
              <a:buAutoNum type="circleNumDbPlain"/>
            </a:pPr>
            <a:r>
              <a:rPr lang="en-US" altLang="ja-JP" sz="1200" dirty="0" smtClean="0">
                <a:solidFill>
                  <a:schemeClr val="tx1"/>
                </a:solidFill>
                <a:ea typeface="Meiryo UI" panose="020B0604030504040204" pitchFamily="34" charset="-128"/>
              </a:rPr>
              <a:t>Lower </a:t>
            </a:r>
            <a:r>
              <a:rPr lang="en-US" altLang="ja-JP" sz="1200" dirty="0">
                <a:solidFill>
                  <a:schemeClr val="tx1"/>
                </a:solidFill>
                <a:ea typeface="Meiryo UI" panose="020B0604030504040204" pitchFamily="34" charset="-128"/>
              </a:rPr>
              <a:t>limb musculoskeletal diseases </a:t>
            </a:r>
            <a:r>
              <a:rPr lang="en-US" altLang="ja-JP" sz="1200" dirty="0" smtClean="0">
                <a:solidFill>
                  <a:schemeClr val="tx1"/>
                </a:solidFill>
                <a:ea typeface="Meiryo UI" panose="020B0604030504040204" pitchFamily="34" charset="-128"/>
              </a:rPr>
              <a:t>patients want professional opinion by sharing their daily walking and pain data. However, the only way to do so is visiting a hospital. </a:t>
            </a:r>
            <a:r>
              <a:rPr lang="en-US" altLang="ja-JP" sz="1200" b="1" dirty="0" smtClean="0">
                <a:solidFill>
                  <a:schemeClr val="tx1"/>
                </a:solidFill>
                <a:ea typeface="Meiryo UI" panose="020B0604030504040204" pitchFamily="34" charset="-128"/>
              </a:rPr>
              <a:t>Treatment optimization method based on daily data has not established.</a:t>
            </a:r>
            <a:endParaRPr lang="en-US" altLang="ja-JP" sz="1200" b="1" dirty="0" smtClean="0">
              <a:solidFill>
                <a:schemeClr val="tx1"/>
              </a:solidFill>
            </a:endParaRPr>
          </a:p>
          <a:p>
            <a:pPr marL="342900" indent="-342900">
              <a:buFont typeface="+mj-ea"/>
              <a:buAutoNum type="circleNumDbPlain" startAt="2"/>
            </a:pPr>
            <a:r>
              <a:rPr lang="en-US" altLang="ja-JP" sz="1200" dirty="0" smtClean="0">
                <a:solidFill>
                  <a:schemeClr val="tx1"/>
                </a:solidFill>
              </a:rPr>
              <a:t>Doctors </a:t>
            </a:r>
            <a:r>
              <a:rPr lang="en-US" altLang="ja-JP" sz="1200" dirty="0">
                <a:solidFill>
                  <a:schemeClr val="tx1"/>
                </a:solidFill>
              </a:rPr>
              <a:t>and physical </a:t>
            </a:r>
            <a:r>
              <a:rPr lang="en-US" altLang="ja-JP" sz="1200" dirty="0" smtClean="0">
                <a:solidFill>
                  <a:schemeClr val="tx1"/>
                </a:solidFill>
              </a:rPr>
              <a:t>therapists (PT) want to optimize treatment by using patient’s daily data. However, the only way to do so is a </a:t>
            </a:r>
            <a:r>
              <a:rPr lang="en-US" altLang="ja-JP" sz="1200" b="1" dirty="0" smtClean="0">
                <a:solidFill>
                  <a:schemeClr val="tx1"/>
                </a:solidFill>
              </a:rPr>
              <a:t>face-to-face interview at hospital</a:t>
            </a:r>
            <a:r>
              <a:rPr lang="en-US" altLang="ja-JP" sz="1200" dirty="0">
                <a:solidFill>
                  <a:schemeClr val="tx1"/>
                </a:solidFill>
              </a:rPr>
              <a:t> </a:t>
            </a:r>
            <a:r>
              <a:rPr lang="en-US" altLang="ja-JP" sz="1200" b="1" dirty="0" smtClean="0">
                <a:solidFill>
                  <a:schemeClr val="tx1"/>
                </a:solidFill>
              </a:rPr>
              <a:t>and not efficient</a:t>
            </a:r>
            <a:r>
              <a:rPr lang="en-US" altLang="ja-JP" sz="1200" dirty="0" smtClean="0">
                <a:solidFill>
                  <a:schemeClr val="tx1"/>
                </a:solidFill>
              </a:rPr>
              <a:t>.</a:t>
            </a:r>
          </a:p>
          <a:p>
            <a:pPr marL="342900" indent="-342900">
              <a:buFont typeface="+mj-ea"/>
              <a:buAutoNum type="circleNumDbPlain" startAt="2"/>
            </a:pPr>
            <a:r>
              <a:rPr lang="en-US" altLang="ja-JP" sz="1200" dirty="0" smtClean="0">
                <a:solidFill>
                  <a:schemeClr val="tx1"/>
                </a:solidFill>
              </a:rPr>
              <a:t>Researchers and pharmaceutical companies want to </a:t>
            </a:r>
            <a:r>
              <a:rPr lang="en-US" altLang="ja-JP" sz="1200" dirty="0">
                <a:solidFill>
                  <a:schemeClr val="tx1"/>
                </a:solidFill>
              </a:rPr>
              <a:t>use patient’s daily </a:t>
            </a:r>
            <a:r>
              <a:rPr lang="en-US" altLang="ja-JP" sz="1200" dirty="0" smtClean="0">
                <a:solidFill>
                  <a:schemeClr val="tx1"/>
                </a:solidFill>
              </a:rPr>
              <a:t>walking and pain data. However, they do not have access to such data, and </a:t>
            </a:r>
            <a:r>
              <a:rPr lang="en-US" altLang="ja-JP" sz="1200" b="1" dirty="0" smtClean="0">
                <a:solidFill>
                  <a:schemeClr val="tx1"/>
                </a:solidFill>
              </a:rPr>
              <a:t>there is a risk of data tampering and data entry error and hinder their utilization.</a:t>
            </a:r>
            <a:endParaRPr lang="en-US" altLang="ja-JP" sz="1200" b="1" dirty="0">
              <a:solidFill>
                <a:schemeClr val="tx1"/>
              </a:solidFill>
            </a:endParaRPr>
          </a:p>
        </p:txBody>
      </p:sp>
      <p:sp>
        <p:nvSpPr>
          <p:cNvPr id="19" name="正方形/長方形 18"/>
          <p:cNvSpPr/>
          <p:nvPr/>
        </p:nvSpPr>
        <p:spPr>
          <a:xfrm>
            <a:off x="5138007" y="901383"/>
            <a:ext cx="4428000" cy="2851624"/>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a:buFont typeface="+mj-ea"/>
              <a:buAutoNum type="circleNumDbPlain"/>
            </a:pPr>
            <a:r>
              <a:rPr lang="en-US" altLang="ja-JP" sz="1400" dirty="0" smtClean="0">
                <a:solidFill>
                  <a:schemeClr val="tx1"/>
                </a:solidFill>
              </a:rPr>
              <a:t>Enables to share the patient’s data by providing gait and pain </a:t>
            </a:r>
            <a:r>
              <a:rPr lang="en-US" altLang="ja-JP" sz="1400" dirty="0">
                <a:solidFill>
                  <a:schemeClr val="tx1"/>
                </a:solidFill>
              </a:rPr>
              <a:t>data with professionals in VC by </a:t>
            </a:r>
            <a:r>
              <a:rPr lang="en-US" altLang="ja-JP" sz="1400" dirty="0" smtClean="0">
                <a:solidFill>
                  <a:schemeClr val="tx1"/>
                </a:solidFill>
              </a:rPr>
              <a:t>W3C VC</a:t>
            </a:r>
            <a:r>
              <a:rPr lang="en-US" altLang="ja-JP" sz="1400" baseline="30000" dirty="0" smtClean="0">
                <a:solidFill>
                  <a:schemeClr val="tx1"/>
                </a:solidFill>
              </a:rPr>
              <a:t>1</a:t>
            </a:r>
            <a:r>
              <a:rPr lang="en-US" altLang="ja-JP" sz="1400" dirty="0" smtClean="0">
                <a:solidFill>
                  <a:schemeClr val="tx1"/>
                </a:solidFill>
              </a:rPr>
              <a:t> standard. </a:t>
            </a:r>
            <a:r>
              <a:rPr lang="en-US" altLang="ja-JP" sz="1400" b="1" dirty="0" smtClean="0">
                <a:solidFill>
                  <a:schemeClr val="tx1"/>
                </a:solidFill>
              </a:rPr>
              <a:t>Professionals can confirm the patients data by VC signature and share daily data online that lead to efficient care.</a:t>
            </a:r>
            <a:endParaRPr kumimoji="1" lang="en-US" altLang="ja-JP" sz="1400" b="1" dirty="0" smtClean="0">
              <a:solidFill>
                <a:schemeClr val="tx1"/>
              </a:solidFill>
            </a:endParaRPr>
          </a:p>
          <a:p>
            <a:pPr marL="342900" indent="-342900">
              <a:buFont typeface="+mj-ea"/>
              <a:buAutoNum type="circleNumDbPlain"/>
            </a:pPr>
            <a:r>
              <a:rPr lang="en-US" altLang="ja-JP" sz="1400" dirty="0" smtClean="0">
                <a:solidFill>
                  <a:schemeClr val="tx1"/>
                </a:solidFill>
              </a:rPr>
              <a:t>Wallet application enables </a:t>
            </a:r>
            <a:r>
              <a:rPr lang="en-US" altLang="ja-JP" sz="1400" b="1" dirty="0" smtClean="0">
                <a:solidFill>
                  <a:schemeClr val="tx1"/>
                </a:solidFill>
              </a:rPr>
              <a:t>Doctors and PT to access the data to the appropriate extent of the scope. </a:t>
            </a:r>
            <a:endParaRPr lang="en-US" altLang="ja-JP" sz="1400" dirty="0" smtClean="0">
              <a:solidFill>
                <a:schemeClr val="tx1"/>
              </a:solidFill>
            </a:endParaRPr>
          </a:p>
          <a:p>
            <a:pPr marL="342900" indent="-342900">
              <a:buFont typeface="+mj-ea"/>
              <a:buAutoNum type="circleNumDbPlain"/>
            </a:pPr>
            <a:r>
              <a:rPr lang="en-US" altLang="ja-JP" sz="1400" dirty="0" smtClean="0">
                <a:solidFill>
                  <a:schemeClr val="tx1"/>
                </a:solidFill>
              </a:rPr>
              <a:t>Wallet </a:t>
            </a:r>
            <a:r>
              <a:rPr lang="en-US" altLang="ja-JP" sz="1400" dirty="0">
                <a:solidFill>
                  <a:schemeClr val="tx1"/>
                </a:solidFill>
              </a:rPr>
              <a:t>enables researchers and pharmaceutical companies to </a:t>
            </a:r>
            <a:r>
              <a:rPr lang="en-US" altLang="ja-JP" sz="1400" dirty="0" smtClean="0">
                <a:solidFill>
                  <a:schemeClr val="tx1"/>
                </a:solidFill>
              </a:rPr>
              <a:t>request appropriate patients to sharing data while </a:t>
            </a:r>
            <a:r>
              <a:rPr lang="en-US" altLang="ja-JP" sz="1400" b="1" dirty="0" smtClean="0">
                <a:solidFill>
                  <a:schemeClr val="tx1"/>
                </a:solidFill>
              </a:rPr>
              <a:t>protecting privacy of personal data</a:t>
            </a:r>
            <a:r>
              <a:rPr lang="en-US" altLang="ja-JP" sz="1400" b="1" dirty="0">
                <a:solidFill>
                  <a:schemeClr val="tx1"/>
                </a:solidFill>
              </a:rPr>
              <a:t>. </a:t>
            </a:r>
            <a:r>
              <a:rPr lang="en-US" altLang="ja-JP" sz="1400" dirty="0" smtClean="0">
                <a:solidFill>
                  <a:schemeClr val="tx1"/>
                </a:solidFill>
              </a:rPr>
              <a:t>Distributed storage </a:t>
            </a:r>
            <a:r>
              <a:rPr lang="en-US" altLang="ja-JP" sz="1400" b="1" dirty="0" smtClean="0">
                <a:solidFill>
                  <a:schemeClr val="tx1"/>
                </a:solidFill>
              </a:rPr>
              <a:t>lowers the risk of tampering</a:t>
            </a:r>
            <a:r>
              <a:rPr lang="en-US" altLang="ja-JP" sz="1400" dirty="0" smtClean="0">
                <a:solidFill>
                  <a:schemeClr val="tx1"/>
                </a:solidFill>
              </a:rPr>
              <a:t> when exchanging such data.</a:t>
            </a:r>
            <a:endParaRPr lang="en-US" altLang="ja-JP" sz="1400" dirty="0">
              <a:solidFill>
                <a:schemeClr val="tx1"/>
              </a:solidFill>
            </a:endParaRPr>
          </a:p>
        </p:txBody>
      </p:sp>
      <p:sp>
        <p:nvSpPr>
          <p:cNvPr id="6" name="テキスト ボックス 5"/>
          <p:cNvSpPr txBox="1"/>
          <p:nvPr/>
        </p:nvSpPr>
        <p:spPr>
          <a:xfrm>
            <a:off x="5198969" y="3728485"/>
            <a:ext cx="4428000" cy="427678"/>
          </a:xfrm>
          <a:prstGeom prst="rect">
            <a:avLst/>
          </a:prstGeom>
          <a:noFill/>
        </p:spPr>
        <p:txBody>
          <a:bodyPr wrap="none" lIns="0" rIns="0" rtlCol="0">
            <a:noAutofit/>
          </a:bodyPr>
          <a:lstStyle/>
          <a:p>
            <a:pPr algn="ctr" defTabSz="288000"/>
            <a:r>
              <a:rPr lang="en-US" altLang="ja-JP" sz="1200" b="1" u="sng" dirty="0">
                <a:latin typeface="+mn-ea"/>
              </a:rPr>
              <a:t>Scheme diagram of this demonstration use case (To-Be)</a:t>
            </a:r>
          </a:p>
        </p:txBody>
      </p:sp>
      <p:sp>
        <p:nvSpPr>
          <p:cNvPr id="14" name="テキスト ボックス 13"/>
          <p:cNvSpPr txBox="1"/>
          <p:nvPr/>
        </p:nvSpPr>
        <p:spPr>
          <a:xfrm>
            <a:off x="291150" y="3728485"/>
            <a:ext cx="4427999" cy="269357"/>
          </a:xfrm>
          <a:prstGeom prst="rect">
            <a:avLst/>
          </a:prstGeom>
          <a:noFill/>
        </p:spPr>
        <p:txBody>
          <a:bodyPr wrap="none" lIns="0" rIns="0" rtlCol="0">
            <a:noAutofit/>
          </a:bodyPr>
          <a:lstStyle/>
          <a:p>
            <a:pPr algn="ctr" defTabSz="288000"/>
            <a:r>
              <a:rPr lang="en-US" altLang="ja-JP" sz="1200" b="1" u="sng" dirty="0">
                <a:latin typeface="+mn-ea"/>
              </a:rPr>
              <a:t>Scheme diagram before problem solving (As-Is)</a:t>
            </a:r>
          </a:p>
        </p:txBody>
      </p:sp>
      <p:pic>
        <p:nvPicPr>
          <p:cNvPr id="7" name="図 6"/>
          <p:cNvPicPr>
            <a:picLocks noChangeAspect="1"/>
          </p:cNvPicPr>
          <p:nvPr/>
        </p:nvPicPr>
        <p:blipFill>
          <a:blip r:embed="rId2"/>
          <a:stretch>
            <a:fillRect/>
          </a:stretch>
        </p:blipFill>
        <p:spPr>
          <a:xfrm>
            <a:off x="461709" y="4149749"/>
            <a:ext cx="4084978" cy="2256362"/>
          </a:xfrm>
          <a:prstGeom prst="rect">
            <a:avLst/>
          </a:prstGeom>
        </p:spPr>
      </p:pic>
      <p:grpSp>
        <p:nvGrpSpPr>
          <p:cNvPr id="13" name="グループ化 12">
            <a:extLst>
              <a:ext uri="{FF2B5EF4-FFF2-40B4-BE49-F238E27FC236}">
                <a16:creationId xmlns:a16="http://schemas.microsoft.com/office/drawing/2014/main" id="{1A409C61-5FEB-B6D2-3323-6C8EFAF25E6F}"/>
              </a:ext>
            </a:extLst>
          </p:cNvPr>
          <p:cNvGrpSpPr/>
          <p:nvPr/>
        </p:nvGrpSpPr>
        <p:grpSpPr>
          <a:xfrm>
            <a:off x="5230625" y="4057563"/>
            <a:ext cx="4605648" cy="2447167"/>
            <a:chOff x="5160436" y="4057563"/>
            <a:chExt cx="4605648" cy="2447167"/>
          </a:xfrm>
        </p:grpSpPr>
        <p:pic>
          <p:nvPicPr>
            <p:cNvPr id="15" name="図 14">
              <a:extLst>
                <a:ext uri="{FF2B5EF4-FFF2-40B4-BE49-F238E27FC236}">
                  <a16:creationId xmlns:a16="http://schemas.microsoft.com/office/drawing/2014/main" id="{74B380A6-D2ED-3226-F212-E064AC584148}"/>
                </a:ext>
              </a:extLst>
            </p:cNvPr>
            <p:cNvPicPr>
              <a:picLocks noChangeAspect="1"/>
            </p:cNvPicPr>
            <p:nvPr/>
          </p:nvPicPr>
          <p:blipFill>
            <a:blip r:embed="rId3"/>
            <a:stretch>
              <a:fillRect/>
            </a:stretch>
          </p:blipFill>
          <p:spPr>
            <a:xfrm>
              <a:off x="6249649" y="4057563"/>
              <a:ext cx="3291975" cy="2447167"/>
            </a:xfrm>
            <a:prstGeom prst="rect">
              <a:avLst/>
            </a:prstGeom>
          </p:spPr>
        </p:pic>
        <p:sp>
          <p:nvSpPr>
            <p:cNvPr id="16" name="角丸四角形吹き出し 15">
              <a:extLst>
                <a:ext uri="{FF2B5EF4-FFF2-40B4-BE49-F238E27FC236}">
                  <a16:creationId xmlns:a16="http://schemas.microsoft.com/office/drawing/2014/main" id="{563A49A0-2090-AF66-18C8-454BD3406F08}"/>
                </a:ext>
              </a:extLst>
            </p:cNvPr>
            <p:cNvSpPr/>
            <p:nvPr/>
          </p:nvSpPr>
          <p:spPr>
            <a:xfrm>
              <a:off x="8634439" y="5876117"/>
              <a:ext cx="1131645" cy="516859"/>
            </a:xfrm>
            <a:prstGeom prst="wedgeRoundRectCallout">
              <a:avLst>
                <a:gd name="adj1" fmla="val -71253"/>
                <a:gd name="adj2" fmla="val -40762"/>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800" dirty="0">
                  <a:solidFill>
                    <a:srgbClr val="000000"/>
                  </a:solidFill>
                </a:rPr>
                <a:t>treatment based on daily movement and pain data</a:t>
              </a:r>
              <a:endParaRPr lang="ja-JP" altLang="en-US" sz="800" dirty="0">
                <a:solidFill>
                  <a:srgbClr val="000000"/>
                </a:solidFill>
                <a:latin typeface="Arial"/>
                <a:ea typeface="Meiryo UI"/>
              </a:endParaRPr>
            </a:p>
          </p:txBody>
        </p:sp>
        <p:sp>
          <p:nvSpPr>
            <p:cNvPr id="17" name="角丸四角形吹き出し 16">
              <a:extLst>
                <a:ext uri="{FF2B5EF4-FFF2-40B4-BE49-F238E27FC236}">
                  <a16:creationId xmlns:a16="http://schemas.microsoft.com/office/drawing/2014/main" id="{79F78310-8AD2-3965-9EC1-236884A3B57A}"/>
                </a:ext>
              </a:extLst>
            </p:cNvPr>
            <p:cNvSpPr/>
            <p:nvPr/>
          </p:nvSpPr>
          <p:spPr>
            <a:xfrm>
              <a:off x="5160436" y="5584054"/>
              <a:ext cx="1003305" cy="516859"/>
            </a:xfrm>
            <a:prstGeom prst="wedgeRoundRectCallout">
              <a:avLst>
                <a:gd name="adj1" fmla="val 82610"/>
                <a:gd name="adj2" fmla="val 2601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800" dirty="0">
                  <a:solidFill>
                    <a:srgbClr val="000000"/>
                  </a:solidFill>
                </a:rPr>
                <a:t>research using daily exercise and pain data</a:t>
              </a:r>
              <a:endParaRPr lang="ja-JP" altLang="en-US" sz="800" dirty="0">
                <a:solidFill>
                  <a:srgbClr val="000000"/>
                </a:solidFill>
                <a:latin typeface="Arial"/>
                <a:ea typeface="Meiryo UI"/>
              </a:endParaRPr>
            </a:p>
          </p:txBody>
        </p:sp>
        <p:sp>
          <p:nvSpPr>
            <p:cNvPr id="20" name="角丸四角形吹き出し 19">
              <a:extLst>
                <a:ext uri="{FF2B5EF4-FFF2-40B4-BE49-F238E27FC236}">
                  <a16:creationId xmlns:a16="http://schemas.microsoft.com/office/drawing/2014/main" id="{6FD3BDBE-AB78-8463-E6DF-200BF85F4F5A}"/>
                </a:ext>
              </a:extLst>
            </p:cNvPr>
            <p:cNvSpPr/>
            <p:nvPr/>
          </p:nvSpPr>
          <p:spPr>
            <a:xfrm>
              <a:off x="5874232" y="4149749"/>
              <a:ext cx="1234822" cy="516859"/>
            </a:xfrm>
            <a:prstGeom prst="wedgeRoundRectCallout">
              <a:avLst>
                <a:gd name="adj1" fmla="val 59319"/>
                <a:gd name="adj2" fmla="val 2502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800" dirty="0">
                  <a:solidFill>
                    <a:srgbClr val="000000"/>
                  </a:solidFill>
                </a:rPr>
                <a:t>the accumulation and sharing of daily data</a:t>
              </a:r>
              <a:endParaRPr lang="ja-JP" altLang="en-US" sz="800" dirty="0">
                <a:solidFill>
                  <a:srgbClr val="000000"/>
                </a:solidFill>
                <a:latin typeface="Arial"/>
                <a:ea typeface="Meiryo UI"/>
              </a:endParaRPr>
            </a:p>
          </p:txBody>
        </p:sp>
      </p:grpSp>
      <p:sp>
        <p:nvSpPr>
          <p:cNvPr id="9" name="正方形/長方形 8"/>
          <p:cNvSpPr/>
          <p:nvPr/>
        </p:nvSpPr>
        <p:spPr>
          <a:xfrm>
            <a:off x="6170327" y="4775220"/>
            <a:ext cx="1234822" cy="307777"/>
          </a:xfrm>
          <a:prstGeom prst="rect">
            <a:avLst/>
          </a:prstGeom>
          <a:solidFill>
            <a:schemeClr val="bg1"/>
          </a:solidFill>
        </p:spPr>
        <p:txBody>
          <a:bodyPr wrap="square">
            <a:spAutoFit/>
          </a:bodyPr>
          <a:lstStyle/>
          <a:p>
            <a:r>
              <a:rPr lang="en-US" altLang="ja-JP" sz="700" dirty="0"/>
              <a:t>Share data with authenticated third parties</a:t>
            </a:r>
            <a:endParaRPr lang="ja-JP" altLang="en-US" sz="700" dirty="0"/>
          </a:p>
        </p:txBody>
      </p:sp>
      <p:sp>
        <p:nvSpPr>
          <p:cNvPr id="33" name="正方形/長方形 32"/>
          <p:cNvSpPr/>
          <p:nvPr/>
        </p:nvSpPr>
        <p:spPr>
          <a:xfrm>
            <a:off x="7728706" y="4775219"/>
            <a:ext cx="1234822" cy="307777"/>
          </a:xfrm>
          <a:prstGeom prst="rect">
            <a:avLst/>
          </a:prstGeom>
          <a:solidFill>
            <a:schemeClr val="bg1"/>
          </a:solidFill>
        </p:spPr>
        <p:txBody>
          <a:bodyPr wrap="square">
            <a:spAutoFit/>
          </a:bodyPr>
          <a:lstStyle/>
          <a:p>
            <a:r>
              <a:rPr lang="en-US" altLang="ja-JP" sz="700" dirty="0"/>
              <a:t>Guidance on optimal steps and gait</a:t>
            </a:r>
            <a:endParaRPr lang="ja-JP" altLang="en-US" sz="700" dirty="0"/>
          </a:p>
        </p:txBody>
      </p:sp>
      <p:sp>
        <p:nvSpPr>
          <p:cNvPr id="34" name="正方形/長方形 33"/>
          <p:cNvSpPr/>
          <p:nvPr/>
        </p:nvSpPr>
        <p:spPr>
          <a:xfrm>
            <a:off x="8704628" y="5331794"/>
            <a:ext cx="425720" cy="200055"/>
          </a:xfrm>
          <a:prstGeom prst="rect">
            <a:avLst/>
          </a:prstGeom>
          <a:solidFill>
            <a:schemeClr val="bg1"/>
          </a:solidFill>
        </p:spPr>
        <p:txBody>
          <a:bodyPr wrap="square">
            <a:spAutoFit/>
          </a:bodyPr>
          <a:lstStyle/>
          <a:p>
            <a:r>
              <a:rPr lang="en-US" altLang="ja-JP" sz="700" dirty="0"/>
              <a:t>shoes</a:t>
            </a:r>
            <a:endParaRPr lang="ja-JP" altLang="en-US" sz="700" dirty="0"/>
          </a:p>
        </p:txBody>
      </p:sp>
      <p:sp>
        <p:nvSpPr>
          <p:cNvPr id="35" name="正方形/長方形 34"/>
          <p:cNvSpPr/>
          <p:nvPr/>
        </p:nvSpPr>
        <p:spPr>
          <a:xfrm>
            <a:off x="9193950" y="5332197"/>
            <a:ext cx="567373" cy="200055"/>
          </a:xfrm>
          <a:prstGeom prst="rect">
            <a:avLst/>
          </a:prstGeom>
          <a:solidFill>
            <a:schemeClr val="bg1"/>
          </a:solidFill>
        </p:spPr>
        <p:txBody>
          <a:bodyPr wrap="square">
            <a:spAutoFit/>
          </a:bodyPr>
          <a:lstStyle/>
          <a:p>
            <a:r>
              <a:rPr lang="en-US" altLang="ja-JP" sz="700" dirty="0" smtClean="0"/>
              <a:t>sensor</a:t>
            </a:r>
            <a:endParaRPr lang="ja-JP" altLang="en-US" sz="700" dirty="0"/>
          </a:p>
        </p:txBody>
      </p:sp>
      <p:sp>
        <p:nvSpPr>
          <p:cNvPr id="36" name="正方形/長方形 35"/>
          <p:cNvSpPr/>
          <p:nvPr/>
        </p:nvSpPr>
        <p:spPr>
          <a:xfrm>
            <a:off x="8396213" y="5510664"/>
            <a:ext cx="648227" cy="246221"/>
          </a:xfrm>
          <a:prstGeom prst="rect">
            <a:avLst/>
          </a:prstGeom>
          <a:solidFill>
            <a:schemeClr val="bg1"/>
          </a:solidFill>
        </p:spPr>
        <p:txBody>
          <a:bodyPr wrap="square">
            <a:spAutoFit/>
          </a:bodyPr>
          <a:lstStyle/>
          <a:p>
            <a:r>
              <a:rPr lang="en-US" altLang="ja-JP" sz="500" dirty="0"/>
              <a:t>data authentication</a:t>
            </a:r>
            <a:endParaRPr lang="ja-JP" altLang="en-US" sz="500" dirty="0"/>
          </a:p>
        </p:txBody>
      </p:sp>
      <p:sp>
        <p:nvSpPr>
          <p:cNvPr id="37" name="正方形/長方形 36"/>
          <p:cNvSpPr/>
          <p:nvPr/>
        </p:nvSpPr>
        <p:spPr>
          <a:xfrm>
            <a:off x="7670800" y="5510664"/>
            <a:ext cx="527191" cy="246221"/>
          </a:xfrm>
          <a:prstGeom prst="rect">
            <a:avLst/>
          </a:prstGeom>
          <a:solidFill>
            <a:schemeClr val="bg1"/>
          </a:solidFill>
        </p:spPr>
        <p:txBody>
          <a:bodyPr wrap="square">
            <a:spAutoFit/>
          </a:bodyPr>
          <a:lstStyle/>
          <a:p>
            <a:r>
              <a:rPr lang="en-US" altLang="ja-JP" sz="500" dirty="0" smtClean="0"/>
              <a:t>data-based </a:t>
            </a:r>
            <a:r>
              <a:rPr lang="en-US" altLang="ja-JP" sz="500" dirty="0"/>
              <a:t>treatment</a:t>
            </a:r>
            <a:endParaRPr lang="ja-JP" altLang="en-US" sz="500" dirty="0"/>
          </a:p>
        </p:txBody>
      </p:sp>
      <p:sp>
        <p:nvSpPr>
          <p:cNvPr id="38" name="正方形/長方形 37"/>
          <p:cNvSpPr/>
          <p:nvPr/>
        </p:nvSpPr>
        <p:spPr>
          <a:xfrm>
            <a:off x="7916414" y="6135641"/>
            <a:ext cx="638509" cy="307777"/>
          </a:xfrm>
          <a:prstGeom prst="rect">
            <a:avLst/>
          </a:prstGeom>
          <a:solidFill>
            <a:schemeClr val="bg1"/>
          </a:solidFill>
        </p:spPr>
        <p:txBody>
          <a:bodyPr wrap="square">
            <a:spAutoFit/>
          </a:bodyPr>
          <a:lstStyle/>
          <a:p>
            <a:pPr algn="ctr"/>
            <a:r>
              <a:rPr lang="en-US" altLang="ja-JP" sz="700" dirty="0" smtClean="0"/>
              <a:t>Healthcare</a:t>
            </a:r>
            <a:r>
              <a:rPr lang="ja-JP" altLang="en-US" sz="700" dirty="0" smtClean="0"/>
              <a:t>　</a:t>
            </a:r>
            <a:r>
              <a:rPr lang="en-US" altLang="ja-JP" sz="700" dirty="0" smtClean="0"/>
              <a:t>Institute</a:t>
            </a:r>
            <a:endParaRPr lang="ja-JP" altLang="en-US" sz="700" dirty="0"/>
          </a:p>
        </p:txBody>
      </p:sp>
      <p:sp>
        <p:nvSpPr>
          <p:cNvPr id="39" name="正方形/長方形 38"/>
          <p:cNvSpPr/>
          <p:nvPr/>
        </p:nvSpPr>
        <p:spPr>
          <a:xfrm>
            <a:off x="6237279" y="6135641"/>
            <a:ext cx="1244489" cy="307777"/>
          </a:xfrm>
          <a:prstGeom prst="rect">
            <a:avLst/>
          </a:prstGeom>
          <a:solidFill>
            <a:schemeClr val="bg1"/>
          </a:solidFill>
        </p:spPr>
        <p:txBody>
          <a:bodyPr wrap="square">
            <a:spAutoFit/>
          </a:bodyPr>
          <a:lstStyle/>
          <a:p>
            <a:pPr algn="ctr"/>
            <a:r>
              <a:rPr lang="en-US" altLang="ja-JP" sz="700" dirty="0"/>
              <a:t>Research Institute</a:t>
            </a:r>
            <a:r>
              <a:rPr lang="en-US" altLang="ja-JP" sz="700" dirty="0" smtClean="0"/>
              <a:t>/</a:t>
            </a:r>
          </a:p>
          <a:p>
            <a:pPr algn="ctr"/>
            <a:r>
              <a:rPr lang="en-US" altLang="ja-JP" sz="700" dirty="0" smtClean="0"/>
              <a:t>pharmaceutical  </a:t>
            </a:r>
            <a:r>
              <a:rPr lang="en-US" altLang="ja-JP" sz="700" dirty="0"/>
              <a:t>company</a:t>
            </a:r>
            <a:endParaRPr lang="ja-JP" altLang="en-US" sz="700" dirty="0"/>
          </a:p>
        </p:txBody>
      </p:sp>
      <p:sp>
        <p:nvSpPr>
          <p:cNvPr id="42" name="正方形/長方形 41"/>
          <p:cNvSpPr/>
          <p:nvPr/>
        </p:nvSpPr>
        <p:spPr>
          <a:xfrm>
            <a:off x="6341889" y="5403212"/>
            <a:ext cx="416004" cy="246221"/>
          </a:xfrm>
          <a:prstGeom prst="rect">
            <a:avLst/>
          </a:prstGeom>
          <a:solidFill>
            <a:schemeClr val="bg1"/>
          </a:solidFill>
        </p:spPr>
        <p:txBody>
          <a:bodyPr wrap="square">
            <a:spAutoFit/>
          </a:bodyPr>
          <a:lstStyle/>
          <a:p>
            <a:pPr algn="ctr"/>
            <a:r>
              <a:rPr lang="en-US" altLang="ja-JP" sz="500" dirty="0" smtClean="0"/>
              <a:t>walking </a:t>
            </a:r>
          </a:p>
          <a:p>
            <a:pPr algn="ctr"/>
            <a:r>
              <a:rPr lang="en-US" altLang="ja-JP" sz="500" dirty="0" smtClean="0"/>
              <a:t>data</a:t>
            </a:r>
            <a:endParaRPr lang="ja-JP" altLang="en-US" sz="500" dirty="0"/>
          </a:p>
        </p:txBody>
      </p:sp>
      <p:sp>
        <p:nvSpPr>
          <p:cNvPr id="43" name="正方形/長方形 42"/>
          <p:cNvSpPr/>
          <p:nvPr/>
        </p:nvSpPr>
        <p:spPr>
          <a:xfrm>
            <a:off x="6985921" y="5387553"/>
            <a:ext cx="328240" cy="323165"/>
          </a:xfrm>
          <a:prstGeom prst="rect">
            <a:avLst/>
          </a:prstGeom>
          <a:solidFill>
            <a:schemeClr val="bg1"/>
          </a:solidFill>
        </p:spPr>
        <p:txBody>
          <a:bodyPr wrap="square">
            <a:spAutoFit/>
          </a:bodyPr>
          <a:lstStyle/>
          <a:p>
            <a:pPr algn="ctr"/>
            <a:r>
              <a:rPr lang="en-US" altLang="ja-JP" sz="500" dirty="0"/>
              <a:t>d</a:t>
            </a:r>
            <a:r>
              <a:rPr lang="en-US" altLang="ja-JP" sz="500" dirty="0" smtClean="0"/>
              <a:t>ata</a:t>
            </a:r>
          </a:p>
          <a:p>
            <a:pPr algn="ctr"/>
            <a:r>
              <a:rPr lang="en-US" altLang="ja-JP" sz="500" dirty="0" smtClean="0"/>
              <a:t>request</a:t>
            </a:r>
            <a:endParaRPr lang="ja-JP" altLang="en-US" sz="500" dirty="0"/>
          </a:p>
        </p:txBody>
      </p:sp>
      <p:sp>
        <p:nvSpPr>
          <p:cNvPr id="44" name="正方形/長方形 43"/>
          <p:cNvSpPr/>
          <p:nvPr/>
        </p:nvSpPr>
        <p:spPr>
          <a:xfrm>
            <a:off x="7300608" y="4600536"/>
            <a:ext cx="532639" cy="144000"/>
          </a:xfrm>
          <a:prstGeom prst="rect">
            <a:avLst/>
          </a:prstGeom>
          <a:solidFill>
            <a:schemeClr val="bg1"/>
          </a:solidFill>
        </p:spPr>
        <p:txBody>
          <a:bodyPr wrap="square" anchor="ctr">
            <a:spAutoFit/>
          </a:bodyPr>
          <a:lstStyle/>
          <a:p>
            <a:pPr algn="ctr"/>
            <a:r>
              <a:rPr lang="en-US" altLang="ja-JP" sz="700" dirty="0" smtClean="0"/>
              <a:t>Patient</a:t>
            </a:r>
          </a:p>
        </p:txBody>
      </p:sp>
      <p:sp>
        <p:nvSpPr>
          <p:cNvPr id="28" name="正方形/長方形 27"/>
          <p:cNvSpPr/>
          <p:nvPr/>
        </p:nvSpPr>
        <p:spPr>
          <a:xfrm>
            <a:off x="336761" y="6491363"/>
            <a:ext cx="9274599" cy="338554"/>
          </a:xfrm>
          <a:prstGeom prst="rect">
            <a:avLst/>
          </a:prstGeom>
        </p:spPr>
        <p:txBody>
          <a:bodyPr wrap="square">
            <a:spAutoFit/>
          </a:bodyPr>
          <a:lstStyle/>
          <a:p>
            <a:r>
              <a:rPr lang="en-US" altLang="ja-JP" sz="800" dirty="0">
                <a:solidFill>
                  <a:schemeClr val="tx1"/>
                </a:solidFill>
                <a:latin typeface="Meiryo UI" panose="020B0604030504040204" pitchFamily="50" charset="-128"/>
                <a:ea typeface="Meiryo UI" panose="020B0604030504040204" pitchFamily="50" charset="-128"/>
              </a:rPr>
              <a:t>1) Verifiable Credentials</a:t>
            </a:r>
            <a:r>
              <a:rPr lang="ja-JP" altLang="en-US" sz="800" dirty="0">
                <a:solidFill>
                  <a:schemeClr val="tx1"/>
                </a:solidFill>
                <a:latin typeface="Meiryo UI" panose="020B0604030504040204" pitchFamily="50" charset="-128"/>
                <a:ea typeface="Meiryo UI" panose="020B0604030504040204" pitchFamily="50" charset="-128"/>
              </a:rPr>
              <a:t>（</a:t>
            </a:r>
            <a:r>
              <a:rPr lang="en-US" altLang="ja-JP" sz="800" dirty="0">
                <a:solidFill>
                  <a:schemeClr val="tx1"/>
                </a:solidFill>
                <a:latin typeface="Meiryo UI" panose="020B0604030504040204" pitchFamily="50" charset="-128"/>
                <a:ea typeface="Meiryo UI" panose="020B0604030504040204" pitchFamily="50" charset="-128"/>
              </a:rPr>
              <a:t>VC</a:t>
            </a:r>
            <a:r>
              <a:rPr lang="ja-JP" altLang="en-US" sz="800" dirty="0" smtClean="0">
                <a:solidFill>
                  <a:schemeClr val="tx1"/>
                </a:solidFill>
                <a:latin typeface="Meiryo UI" panose="020B0604030504040204" pitchFamily="50" charset="-128"/>
                <a:ea typeface="Meiryo UI" panose="020B0604030504040204" pitchFamily="50" charset="-128"/>
              </a:rPr>
              <a:t>）</a:t>
            </a:r>
            <a:r>
              <a:rPr lang="en-US" altLang="ja-JP" sz="800" dirty="0" smtClean="0">
                <a:solidFill>
                  <a:schemeClr val="tx1"/>
                </a:solidFill>
                <a:latin typeface="Meiryo UI" panose="020B0604030504040204" pitchFamily="50" charset="-128"/>
                <a:ea typeface="Meiryo UI" panose="020B0604030504040204" pitchFamily="50" charset="-128"/>
              </a:rPr>
              <a:t>.</a:t>
            </a:r>
            <a:r>
              <a:rPr lang="en-US" altLang="ja-JP" sz="800" dirty="0" smtClean="0">
                <a:latin typeface="Meiryo UI" panose="020B0604030504040204" pitchFamily="50" charset="-128"/>
                <a:ea typeface="Meiryo UI" panose="020B0604030504040204" pitchFamily="50" charset="-128"/>
              </a:rPr>
              <a:t>self-sovereign </a:t>
            </a:r>
            <a:r>
              <a:rPr lang="en-US" altLang="ja-JP" sz="800" dirty="0">
                <a:latin typeface="Meiryo UI" panose="020B0604030504040204" pitchFamily="50" charset="-128"/>
                <a:ea typeface="Meiryo UI" panose="020B0604030504040204" pitchFamily="50" charset="-128"/>
              </a:rPr>
              <a:t>digital certificate that can be verified online. W3C, international SDO, standardize this mechanism where the Third party (verifier) can verify certification issued by Issuer to Holder. </a:t>
            </a:r>
            <a:r>
              <a:rPr lang="en-US" altLang="ja-JP" sz="800" dirty="0" smtClean="0">
                <a:latin typeface="Meiryo UI" panose="020B0604030504040204" pitchFamily="50" charset="-128"/>
                <a:ea typeface="Meiryo UI" panose="020B0604030504040204" pitchFamily="50" charset="-128"/>
              </a:rPr>
              <a:t>Japan </a:t>
            </a:r>
            <a:r>
              <a:rPr lang="en-US" altLang="ja-JP" sz="800" dirty="0">
                <a:latin typeface="Meiryo UI" panose="020B0604030504040204" pitchFamily="50" charset="-128"/>
                <a:ea typeface="Meiryo UI" panose="020B0604030504040204" pitchFamily="50" charset="-128"/>
              </a:rPr>
              <a:t>adopted for vaccination certification.</a:t>
            </a:r>
            <a:endParaRPr lang="ja-JP" altLang="en-US" sz="800" dirty="0">
              <a:solidFill>
                <a:schemeClr val="tx1"/>
              </a:solidFill>
              <a:latin typeface="Meiryo UI" panose="020B0604030504040204" pitchFamily="50" charset="-128"/>
              <a:ea typeface="Meiryo UI" panose="020B0604030504040204" pitchFamily="50" charset="-128"/>
            </a:endParaRPr>
          </a:p>
        </p:txBody>
      </p:sp>
      <p:sp>
        <p:nvSpPr>
          <p:cNvPr id="11" name="テキスト ボックス 10"/>
          <p:cNvSpPr txBox="1"/>
          <p:nvPr/>
        </p:nvSpPr>
        <p:spPr>
          <a:xfrm>
            <a:off x="8730769" y="4787499"/>
            <a:ext cx="872745" cy="86700"/>
          </a:xfrm>
          <a:prstGeom prst="rect">
            <a:avLst/>
          </a:prstGeom>
          <a:solidFill>
            <a:schemeClr val="bg1"/>
          </a:solidFill>
        </p:spPr>
        <p:txBody>
          <a:bodyPr wrap="square" lIns="0" rIns="0" rtlCol="0">
            <a:noAutofit/>
          </a:bodyPr>
          <a:lstStyle/>
          <a:p>
            <a:pPr algn="l" defTabSz="288000"/>
            <a:r>
              <a:rPr kumimoji="1" lang="en-US" altLang="ja-JP" sz="700" dirty="0" smtClean="0"/>
              <a:t>Application UI image</a:t>
            </a:r>
            <a:endParaRPr kumimoji="1" lang="ja-JP" altLang="en-US" sz="700" dirty="0"/>
          </a:p>
        </p:txBody>
      </p:sp>
    </p:spTree>
    <p:extLst>
      <p:ext uri="{BB962C8B-B14F-4D97-AF65-F5344CB8AC3E}">
        <p14:creationId xmlns:p14="http://schemas.microsoft.com/office/powerpoint/2010/main" val="3217831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31789" y="692150"/>
            <a:ext cx="1275524" cy="3600145"/>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smtClean="0">
                <a:solidFill>
                  <a:schemeClr val="bg1"/>
                </a:solidFill>
              </a:rPr>
              <a:t>Data to be verified</a:t>
            </a:r>
            <a:endParaRPr lang="en-US" altLang="ja-JP" sz="1400" b="1" dirty="0">
              <a:solidFill>
                <a:schemeClr val="bg1"/>
              </a:solidFill>
            </a:endParaRPr>
          </a:p>
        </p:txBody>
      </p:sp>
      <p:sp>
        <p:nvSpPr>
          <p:cNvPr id="5" name="正方形/長方形 4"/>
          <p:cNvSpPr/>
          <p:nvPr/>
        </p:nvSpPr>
        <p:spPr>
          <a:xfrm>
            <a:off x="328424" y="4414996"/>
            <a:ext cx="1275524" cy="82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Consensus building /</a:t>
            </a:r>
          </a:p>
          <a:p>
            <a:pPr algn="ctr"/>
            <a:r>
              <a:rPr lang="en-US" altLang="ja-JP" sz="1400" b="1" dirty="0">
                <a:solidFill>
                  <a:schemeClr val="bg1"/>
                </a:solidFill>
              </a:rPr>
              <a:t>Trace</a:t>
            </a:r>
          </a:p>
        </p:txBody>
      </p:sp>
      <p:graphicFrame>
        <p:nvGraphicFramePr>
          <p:cNvPr id="8" name="表 7"/>
          <p:cNvGraphicFramePr>
            <a:graphicFrameLocks noGrp="1"/>
          </p:cNvGraphicFramePr>
          <p:nvPr>
            <p:extLst>
              <p:ext uri="{D42A27DB-BD31-4B8C-83A1-F6EECF244321}">
                <p14:modId xmlns:p14="http://schemas.microsoft.com/office/powerpoint/2010/main" val="3513949585"/>
              </p:ext>
            </p:extLst>
          </p:nvPr>
        </p:nvGraphicFramePr>
        <p:xfrm>
          <a:off x="1676580" y="2004639"/>
          <a:ext cx="7890904" cy="2279170"/>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1972726">
                  <a:extLst>
                    <a:ext uri="{9D8B030D-6E8A-4147-A177-3AD203B41FA5}">
                      <a16:colId xmlns:a16="http://schemas.microsoft.com/office/drawing/2014/main" val="3577434317"/>
                    </a:ext>
                  </a:extLst>
                </a:gridCol>
                <a:gridCol w="1972726">
                  <a:extLst>
                    <a:ext uri="{9D8B030D-6E8A-4147-A177-3AD203B41FA5}">
                      <a16:colId xmlns:a16="http://schemas.microsoft.com/office/drawing/2014/main" val="1081547598"/>
                    </a:ext>
                  </a:extLst>
                </a:gridCol>
              </a:tblGrid>
              <a:tr h="241563">
                <a:tc>
                  <a:txBody>
                    <a:bodyPr/>
                    <a:lstStyle/>
                    <a:p>
                      <a:pPr algn="ctr"/>
                      <a:r>
                        <a:rPr kumimoji="1" lang="en-US" altLang="ja-JP" sz="1200" b="0" dirty="0" smtClean="0">
                          <a:solidFill>
                            <a:schemeClr val="tx1"/>
                          </a:solidFill>
                        </a:rPr>
                        <a:t>Legitimacy to be verified</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en-US" altLang="ja-JP" sz="1200" b="0" dirty="0" smtClean="0">
                          <a:solidFill>
                            <a:schemeClr val="tx1"/>
                          </a:solidFill>
                        </a:rPr>
                        <a:t>Object of verification</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en-US" altLang="ja-JP" sz="1200" b="0" dirty="0" smtClean="0">
                          <a:solidFill>
                            <a:schemeClr val="tx1"/>
                          </a:solidFill>
                        </a:rPr>
                        <a:t>Verification method</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en-US" altLang="ja-JP" sz="1200" b="0" dirty="0" smtClean="0">
                          <a:solidFill>
                            <a:schemeClr val="tx1"/>
                          </a:solidFill>
                        </a:rPr>
                        <a:t>Verifier</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extLst>
                  <a:ext uri="{0D108BD9-81ED-4DB2-BD59-A6C34878D82A}">
                    <a16:rowId xmlns:a16="http://schemas.microsoft.com/office/drawing/2014/main" val="3523289452"/>
                  </a:ext>
                </a:extLst>
              </a:tr>
              <a:tr h="402605">
                <a:tc>
                  <a:txBody>
                    <a:bodyPr/>
                    <a:lstStyle/>
                    <a:p>
                      <a:r>
                        <a:rPr kumimoji="1" lang="en-US" altLang="ja-JP" sz="1200" b="0" baseline="0" dirty="0" smtClean="0">
                          <a:solidFill>
                            <a:schemeClr val="tx1"/>
                          </a:solidFill>
                        </a:rPr>
                        <a:t>User attribute</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smtClean="0">
                          <a:solidFill>
                            <a:schemeClr val="tx1"/>
                          </a:solidFill>
                        </a:rPr>
                        <a:t>Verify</a:t>
                      </a:r>
                      <a:r>
                        <a:rPr kumimoji="1" lang="en-US" altLang="ja-JP" sz="1200" b="0" baseline="0" dirty="0" smtClean="0">
                          <a:solidFill>
                            <a:schemeClr val="tx1"/>
                          </a:solidFill>
                        </a:rPr>
                        <a:t> access user’s affiliation</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smtClean="0">
                          <a:solidFill>
                            <a:schemeClr val="tx1"/>
                          </a:solidFill>
                        </a:rPr>
                        <a:t>Verification</a:t>
                      </a:r>
                      <a:r>
                        <a:rPr kumimoji="1" lang="en-US" altLang="ja-JP" sz="1200" b="0" baseline="0" dirty="0" smtClean="0">
                          <a:solidFill>
                            <a:schemeClr val="tx1"/>
                          </a:solidFill>
                        </a:rPr>
                        <a:t> of </a:t>
                      </a:r>
                      <a:r>
                        <a:rPr kumimoji="1" lang="en-US" altLang="ja-JP" sz="1200" b="0" dirty="0" smtClean="0">
                          <a:solidFill>
                            <a:schemeClr val="tx1"/>
                          </a:solidFill>
                        </a:rPr>
                        <a:t>VC signature</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smtClean="0">
                          <a:solidFill>
                            <a:schemeClr val="tx1"/>
                          </a:solidFill>
                        </a:rPr>
                        <a:t>Patients, medical professionals, researchers</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724690">
                <a:tc>
                  <a:txBody>
                    <a:bodyPr/>
                    <a:lstStyle/>
                    <a:p>
                      <a:r>
                        <a:rPr kumimoji="1" lang="en-US" altLang="ja-JP" sz="1200" b="0" dirty="0" smtClean="0">
                          <a:solidFill>
                            <a:schemeClr val="tx1"/>
                          </a:solidFill>
                        </a:rPr>
                        <a:t>Being the</a:t>
                      </a:r>
                      <a:r>
                        <a:rPr kumimoji="1" lang="en-US" altLang="ja-JP" sz="1200" b="0" baseline="0" dirty="0" smtClean="0">
                          <a:solidFill>
                            <a:schemeClr val="tx1"/>
                          </a:solidFill>
                        </a:rPr>
                        <a:t> data belongs to the patient</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200" b="0" dirty="0" smtClean="0">
                          <a:solidFill>
                            <a:schemeClr val="tx1"/>
                          </a:solidFill>
                        </a:rPr>
                        <a:t>User input data on walking measurement and subjective pain etc.</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smtClean="0">
                          <a:solidFill>
                            <a:schemeClr val="tx1"/>
                          </a:solidFill>
                        </a:rPr>
                        <a:t>Identity verification at the time of recording</a:t>
                      </a:r>
                      <a:r>
                        <a:rPr kumimoji="1" lang="ja-JP" altLang="en-US" sz="1200" b="0" dirty="0" smtClean="0">
                          <a:solidFill>
                            <a:schemeClr val="tx1"/>
                          </a:solidFill>
                        </a:rPr>
                        <a:t>（</a:t>
                      </a:r>
                      <a:r>
                        <a:rPr kumimoji="1" lang="en-US" altLang="ja-JP" sz="1200" b="0" dirty="0" smtClean="0">
                          <a:solidFill>
                            <a:schemeClr val="tx1"/>
                          </a:solidFill>
                        </a:rPr>
                        <a:t>in the future, gait recognition</a:t>
                      </a:r>
                      <a:r>
                        <a:rPr kumimoji="1" lang="en-US" altLang="ja-JP" sz="1200" b="0" baseline="0" dirty="0" smtClean="0">
                          <a:solidFill>
                            <a:schemeClr val="tx1"/>
                          </a:solidFill>
                        </a:rPr>
                        <a:t> based on sensor data</a:t>
                      </a:r>
                      <a:r>
                        <a:rPr kumimoji="1" lang="ja-JP" altLang="en-US" sz="1200" b="0" dirty="0" smtClean="0">
                          <a:solidFill>
                            <a:schemeClr val="tx1"/>
                          </a:solidFill>
                        </a:rPr>
                        <a:t>）</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smtClean="0">
                          <a:solidFill>
                            <a:schemeClr val="tx1"/>
                          </a:solidFill>
                        </a:rPr>
                        <a:t>Medical professionals, researchers</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r h="724690">
                <a:tc>
                  <a:txBody>
                    <a:bodyPr/>
                    <a:lstStyle/>
                    <a:p>
                      <a:r>
                        <a:rPr kumimoji="1" lang="en-US" altLang="ja-JP" sz="1200" b="0" dirty="0" smtClean="0">
                          <a:solidFill>
                            <a:schemeClr val="tx1"/>
                          </a:solidFill>
                        </a:rPr>
                        <a:t>Non tampering of patient’s data</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200" b="0" dirty="0" smtClean="0">
                          <a:solidFill>
                            <a:schemeClr val="tx1"/>
                          </a:solidFill>
                        </a:rPr>
                        <a:t>User input data on walking measurement and subjective pain etc.</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09559" rtl="0" eaLnBrk="1" fontAlgn="auto" latinLnBrk="0" hangingPunct="1">
                        <a:lnSpc>
                          <a:spcPct val="100000"/>
                        </a:lnSpc>
                        <a:spcBef>
                          <a:spcPts val="0"/>
                        </a:spcBef>
                        <a:spcAft>
                          <a:spcPts val="0"/>
                        </a:spcAft>
                        <a:buClrTx/>
                        <a:buSzTx/>
                        <a:buFontTx/>
                        <a:buNone/>
                        <a:tabLst/>
                        <a:defRPr/>
                      </a:pPr>
                      <a:r>
                        <a:rPr kumimoji="1" lang="en-US" altLang="ja-JP" sz="1200" b="0" dirty="0" smtClean="0">
                          <a:solidFill>
                            <a:schemeClr val="tx1"/>
                          </a:solidFill>
                        </a:rPr>
                        <a:t>Record</a:t>
                      </a:r>
                      <a:r>
                        <a:rPr kumimoji="1" lang="en-US" altLang="ja-JP" sz="1200" b="0" baseline="0" dirty="0" smtClean="0">
                          <a:solidFill>
                            <a:schemeClr val="tx1"/>
                          </a:solidFill>
                        </a:rPr>
                        <a:t> hash on a distributed storage</a:t>
                      </a:r>
                      <a:r>
                        <a:rPr kumimoji="1" lang="en-US" altLang="ja-JP" sz="1200" b="0" dirty="0" smtClean="0">
                          <a:solidFill>
                            <a:schemeClr val="tx1"/>
                          </a:solidFill>
                        </a:rPr>
                        <a:t> (Private </a:t>
                      </a:r>
                      <a:r>
                        <a:rPr kumimoji="1" lang="en-US" altLang="ja-JP" sz="1200" b="0" dirty="0">
                          <a:solidFill>
                            <a:schemeClr val="tx1"/>
                          </a:solidFill>
                        </a:rPr>
                        <a:t>Data lake IPFS</a:t>
                      </a:r>
                      <a:r>
                        <a:rPr kumimoji="1" lang="en-US" altLang="ja-JP" sz="1200" b="0" dirty="0" smtClean="0">
                          <a:solidFill>
                            <a:schemeClr val="tx1"/>
                          </a:solidFill>
                        </a:rPr>
                        <a:t>)</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200" b="0" dirty="0" smtClean="0">
                          <a:solidFill>
                            <a:schemeClr val="tx1"/>
                          </a:solidFill>
                        </a:rPr>
                        <a:t>Medical professionals, researchers</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5528204"/>
                  </a:ext>
                </a:extLst>
              </a:tr>
            </a:tbl>
          </a:graphicData>
        </a:graphic>
      </p:graphicFrame>
      <p:sp>
        <p:nvSpPr>
          <p:cNvPr id="9" name="正方形/長方形 8"/>
          <p:cNvSpPr/>
          <p:nvPr/>
        </p:nvSpPr>
        <p:spPr>
          <a:xfrm>
            <a:off x="1683304" y="686498"/>
            <a:ext cx="7890909" cy="1384995"/>
          </a:xfrm>
          <a:prstGeom prst="rect">
            <a:avLst/>
          </a:prstGeom>
        </p:spPr>
        <p:txBody>
          <a:bodyPr wrap="square">
            <a:spAutoFit/>
          </a:bodyPr>
          <a:lstStyle/>
          <a:p>
            <a:pPr marL="285750" indent="-285750">
              <a:buFont typeface="Wingdings" panose="05000000000000000000" pitchFamily="2" charset="2"/>
              <a:buChar char="l"/>
            </a:pPr>
            <a:r>
              <a:rPr lang="en-US" altLang="ja-JP" sz="1400" dirty="0" smtClean="0"/>
              <a:t>Patients verify relationship-VC signature issued by data sharing requesters (doctors, research institutes etc.) to confirm user attribute who submits that request.</a:t>
            </a:r>
            <a:endParaRPr lang="en-US" altLang="ja-JP" sz="1400" dirty="0"/>
          </a:p>
          <a:p>
            <a:pPr marL="285750" indent="-285750">
              <a:buFont typeface="Wingdings" panose="05000000000000000000" pitchFamily="2" charset="2"/>
              <a:buChar char="l"/>
            </a:pPr>
            <a:r>
              <a:rPr lang="en-US" altLang="ja-JP" sz="1400" dirty="0"/>
              <a:t>To </a:t>
            </a:r>
            <a:r>
              <a:rPr lang="en-US" altLang="ja-JP" sz="1400" dirty="0" smtClean="0"/>
              <a:t>confirm the accumulated </a:t>
            </a:r>
            <a:r>
              <a:rPr lang="en-US" altLang="ja-JP" sz="1400" dirty="0"/>
              <a:t>biometric data </a:t>
            </a:r>
            <a:r>
              <a:rPr lang="en-US" altLang="ja-JP" sz="1400" dirty="0" smtClean="0"/>
              <a:t>belongs </a:t>
            </a:r>
            <a:r>
              <a:rPr lang="en-US" altLang="ja-JP" sz="1400" dirty="0"/>
              <a:t>to the </a:t>
            </a:r>
            <a:r>
              <a:rPr lang="en-US" altLang="ja-JP" sz="1400" dirty="0" smtClean="0"/>
              <a:t>patient, verify</a:t>
            </a:r>
            <a:r>
              <a:rPr lang="ja-JP" altLang="en-US" sz="1400" dirty="0" smtClean="0"/>
              <a:t> </a:t>
            </a:r>
            <a:r>
              <a:rPr lang="en-US" altLang="ja-JP" sz="1400" dirty="0" smtClean="0"/>
              <a:t>identification or sensor data while recording the data (in the future).</a:t>
            </a:r>
            <a:endParaRPr lang="en-US" altLang="ja-JP" sz="1400" dirty="0"/>
          </a:p>
          <a:p>
            <a:pPr marL="285750" indent="-285750">
              <a:buFont typeface="Wingdings" panose="05000000000000000000" pitchFamily="2" charset="2"/>
              <a:buChar char="l"/>
            </a:pPr>
            <a:r>
              <a:rPr kumimoji="1" lang="en-US" altLang="ja-JP" sz="1400" b="0" dirty="0" smtClean="0"/>
              <a:t>Record hash on a distributed storage (Private </a:t>
            </a:r>
            <a:r>
              <a:rPr kumimoji="1" lang="en-US" altLang="ja-JP" sz="1400" b="0" dirty="0"/>
              <a:t>Data lake IPFS</a:t>
            </a:r>
            <a:r>
              <a:rPr kumimoji="1" lang="en-US" altLang="ja-JP" sz="1400" b="0" dirty="0" smtClean="0"/>
              <a:t>) to verify the patients input dat</a:t>
            </a:r>
            <a:r>
              <a:rPr lang="en-US" altLang="ja-JP" sz="1400" dirty="0" smtClean="0"/>
              <a:t>a such as </a:t>
            </a:r>
            <a:r>
              <a:rPr lang="en-US" altLang="ja-JP" sz="1400" dirty="0"/>
              <a:t>walking measurement </a:t>
            </a:r>
            <a:r>
              <a:rPr lang="en-US" altLang="ja-JP" sz="1400" dirty="0" smtClean="0"/>
              <a:t>and </a:t>
            </a:r>
            <a:r>
              <a:rPr lang="en-US" altLang="ja-JP" sz="1400" dirty="0"/>
              <a:t>subjective pain </a:t>
            </a:r>
            <a:r>
              <a:rPr lang="en-US" altLang="ja-JP" sz="1400" dirty="0" smtClean="0"/>
              <a:t>etc. have not been tampered.</a:t>
            </a:r>
            <a:endParaRPr lang="en-US" altLang="ja-JP" sz="1400" dirty="0"/>
          </a:p>
        </p:txBody>
      </p:sp>
      <p:sp>
        <p:nvSpPr>
          <p:cNvPr id="13" name="正方形/長方形 12"/>
          <p:cNvSpPr/>
          <p:nvPr/>
        </p:nvSpPr>
        <p:spPr>
          <a:xfrm>
            <a:off x="331788" y="5334000"/>
            <a:ext cx="1275524" cy="1381592"/>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Achievements</a:t>
            </a:r>
          </a:p>
        </p:txBody>
      </p:sp>
      <p:sp>
        <p:nvSpPr>
          <p:cNvPr id="16" name="正方形/長方形 15"/>
          <p:cNvSpPr/>
          <p:nvPr/>
        </p:nvSpPr>
        <p:spPr>
          <a:xfrm>
            <a:off x="1679944" y="5333999"/>
            <a:ext cx="7894268" cy="1381593"/>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en-US" altLang="ja-JP" sz="1400" dirty="0" smtClean="0">
                <a:solidFill>
                  <a:schemeClr val="tx1"/>
                </a:solidFill>
              </a:rPr>
              <a:t>We confirmed the feasibility and demand of the system through the implementation of application and trial demonstration </a:t>
            </a:r>
            <a:r>
              <a:rPr lang="en-US" altLang="ja-JP" sz="1400" dirty="0">
                <a:solidFill>
                  <a:schemeClr val="tx1"/>
                </a:solidFill>
              </a:rPr>
              <a:t>with </a:t>
            </a:r>
            <a:r>
              <a:rPr lang="en-US" altLang="ja-JP" sz="1400" dirty="0" smtClean="0">
                <a:solidFill>
                  <a:schemeClr val="tx1"/>
                </a:solidFill>
              </a:rPr>
              <a:t>some lower </a:t>
            </a:r>
            <a:r>
              <a:rPr lang="en-US" altLang="ja-JP" sz="1400" dirty="0">
                <a:solidFill>
                  <a:schemeClr val="tx1"/>
                </a:solidFill>
              </a:rPr>
              <a:t>limb musculoskeletal diseases patients</a:t>
            </a:r>
            <a:r>
              <a:rPr lang="en-US" altLang="ja-JP" sz="1400" dirty="0" smtClean="0">
                <a:solidFill>
                  <a:schemeClr val="tx1"/>
                </a:solidFill>
              </a:rPr>
              <a:t>.</a:t>
            </a:r>
            <a:endParaRPr lang="en-US" altLang="ja-JP" sz="1400" dirty="0">
              <a:solidFill>
                <a:schemeClr val="tx1"/>
              </a:solidFill>
            </a:endParaRPr>
          </a:p>
          <a:p>
            <a:pPr marL="171450" indent="-171450">
              <a:buFont typeface="Arial" panose="020B0604020202020204" pitchFamily="34" charset="0"/>
              <a:buChar char="•"/>
            </a:pPr>
            <a:r>
              <a:rPr lang="en-US" altLang="ja-JP" sz="1400" dirty="0" smtClean="0">
                <a:solidFill>
                  <a:schemeClr val="tx1"/>
                </a:solidFill>
              </a:rPr>
              <a:t>Successful implementations of verification of user attribution and non-tampering of patient’s data. </a:t>
            </a:r>
            <a:endParaRPr lang="en-US" altLang="ja-JP" sz="1400" dirty="0">
              <a:solidFill>
                <a:schemeClr val="tx1"/>
              </a:solidFill>
            </a:endParaRPr>
          </a:p>
          <a:p>
            <a:pPr marL="171450" indent="-171450">
              <a:buFont typeface="Arial" panose="020B0604020202020204" pitchFamily="34" charset="0"/>
              <a:buChar char="•"/>
            </a:pPr>
            <a:r>
              <a:rPr kumimoji="1" lang="en-US" altLang="ja-JP" sz="1400" b="0" dirty="0" smtClean="0">
                <a:solidFill>
                  <a:schemeClr val="tx1"/>
                </a:solidFill>
              </a:rPr>
              <a:t>This project relies on </a:t>
            </a:r>
            <a:r>
              <a:rPr lang="en-US" altLang="ja-JP" sz="1400" dirty="0" smtClean="0">
                <a:solidFill>
                  <a:schemeClr val="tx1"/>
                </a:solidFill>
              </a:rPr>
              <a:t>data from shoe-sensors. On verification of the data source whether the patient is the user at the time of recording, it needs further study for implementation. To do so, we recognized the need of additional analysis techniques such as gait recognition of sensor data.</a:t>
            </a:r>
            <a:endParaRPr kumimoji="1" lang="ja-JP" altLang="en-US" sz="1400" dirty="0">
              <a:solidFill>
                <a:schemeClr val="tx1"/>
              </a:solidFill>
            </a:endParaRPr>
          </a:p>
        </p:txBody>
      </p:sp>
      <p:sp>
        <p:nvSpPr>
          <p:cNvPr id="14" name="正方形/長方形 13"/>
          <p:cNvSpPr/>
          <p:nvPr/>
        </p:nvSpPr>
        <p:spPr>
          <a:xfrm>
            <a:off x="1676580" y="4399147"/>
            <a:ext cx="7894268" cy="828000"/>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en-US" altLang="ja-JP" sz="1200" dirty="0" smtClean="0">
                <a:solidFill>
                  <a:schemeClr val="tx1"/>
                </a:solidFill>
              </a:rPr>
              <a:t>Data providers</a:t>
            </a:r>
            <a:r>
              <a:rPr lang="ja-JP" altLang="en-US" sz="1200" dirty="0" smtClean="0">
                <a:solidFill>
                  <a:schemeClr val="tx1"/>
                </a:solidFill>
              </a:rPr>
              <a:t> </a:t>
            </a:r>
            <a:r>
              <a:rPr lang="en-US" altLang="ja-JP" sz="1200" dirty="0" smtClean="0">
                <a:solidFill>
                  <a:schemeClr val="tx1"/>
                </a:solidFill>
              </a:rPr>
              <a:t>and data viewers agree to share the data in specified period. To do so, the data provider endorse the request issued from the web management screen on the application. The executed agreement is traceable by checking the VC usage log. Canceling the </a:t>
            </a:r>
            <a:r>
              <a:rPr lang="en-US" altLang="ja-JP" sz="1200" dirty="0">
                <a:solidFill>
                  <a:schemeClr val="tx1"/>
                </a:solidFill>
              </a:rPr>
              <a:t>agreement and </a:t>
            </a:r>
            <a:r>
              <a:rPr lang="en-US" altLang="ja-JP" sz="1200" dirty="0" smtClean="0">
                <a:solidFill>
                  <a:schemeClr val="tx1"/>
                </a:solidFill>
              </a:rPr>
              <a:t>the </a:t>
            </a:r>
            <a:r>
              <a:rPr lang="en-US" altLang="ja-JP" sz="1200" dirty="0">
                <a:solidFill>
                  <a:schemeClr val="tx1"/>
                </a:solidFill>
              </a:rPr>
              <a:t>data withdrawal </a:t>
            </a:r>
            <a:r>
              <a:rPr lang="en-US" altLang="ja-JP" sz="1200" dirty="0" smtClean="0">
                <a:solidFill>
                  <a:schemeClr val="tx1"/>
                </a:solidFill>
              </a:rPr>
              <a:t>are also possible.</a:t>
            </a:r>
            <a:r>
              <a:rPr lang="ja-JP" altLang="en-US" sz="1200" dirty="0" smtClean="0">
                <a:solidFill>
                  <a:schemeClr val="tx1"/>
                </a:solidFill>
              </a:rPr>
              <a:t> </a:t>
            </a:r>
            <a:endParaRPr lang="ja-JP" altLang="en-US" sz="1200" dirty="0">
              <a:solidFill>
                <a:schemeClr val="tx1"/>
              </a:solidFill>
            </a:endParaRPr>
          </a:p>
        </p:txBody>
      </p:sp>
      <p:sp>
        <p:nvSpPr>
          <p:cNvPr id="11" name="テキスト プレースホルダー 2"/>
          <p:cNvSpPr>
            <a:spLocks noGrp="1"/>
          </p:cNvSpPr>
          <p:nvPr>
            <p:ph type="body" sz="quarter" idx="4294967295"/>
          </p:nvPr>
        </p:nvSpPr>
        <p:spPr>
          <a:xfrm>
            <a:off x="331788" y="31043"/>
            <a:ext cx="9230358" cy="397782"/>
          </a:xfrm>
          <a:prstGeom prst="rect">
            <a:avLst/>
          </a:prstGeom>
        </p:spPr>
        <p:txBody>
          <a:bodyPr lIns="0" tIns="45720" rIns="0" bIns="45720" anchor="t"/>
          <a:lstStyle/>
          <a:p>
            <a:pPr algn="ctr"/>
            <a:r>
              <a:rPr kumimoji="1" lang="en-US" altLang="ja-JP" sz="1400" b="1" dirty="0" smtClean="0">
                <a:solidFill>
                  <a:schemeClr val="accent2">
                    <a:lumMod val="75000"/>
                    <a:lumOff val="25000"/>
                  </a:schemeClr>
                </a:solidFill>
                <a:latin typeface="Meiryo UI" panose="020B0604030504040204" pitchFamily="34" charset="-128"/>
                <a:ea typeface="Meiryo UI" panose="020B0604030504040204" pitchFamily="34" charset="-128"/>
              </a:rPr>
              <a:t>Trusted walking data distribution </a:t>
            </a:r>
            <a:r>
              <a:rPr lang="en-US" altLang="ja-JP" sz="1400" b="1" dirty="0">
                <a:solidFill>
                  <a:schemeClr val="accent2">
                    <a:lumMod val="75000"/>
                    <a:lumOff val="25000"/>
                  </a:schemeClr>
                </a:solidFill>
                <a:latin typeface="Meiryo UI" panose="020B0604030504040204" pitchFamily="34" charset="-128"/>
                <a:ea typeface="Meiryo UI" panose="020B0604030504040204" pitchFamily="34" charset="-128"/>
              </a:rPr>
              <a:t>system among lower limb musculoskeletal </a:t>
            </a:r>
            <a:r>
              <a:rPr lang="en-US" altLang="ja-JP" sz="1400" b="1" dirty="0" smtClean="0">
                <a:solidFill>
                  <a:schemeClr val="accent2">
                    <a:lumMod val="75000"/>
                    <a:lumOff val="25000"/>
                  </a:schemeClr>
                </a:solidFill>
                <a:latin typeface="Meiryo UI" panose="020B0604030504040204" pitchFamily="34" charset="-128"/>
                <a:ea typeface="Meiryo UI" panose="020B0604030504040204" pitchFamily="34" charset="-128"/>
              </a:rPr>
              <a:t>diseases patients, doctors and researchers </a:t>
            </a:r>
            <a:r>
              <a:rPr kumimoji="1" lang="en-US" altLang="ja-JP" sz="1400" b="1" dirty="0" smtClean="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sz="1400" b="1" dirty="0" smtClean="0">
                <a:solidFill>
                  <a:schemeClr val="accent2">
                    <a:lumMod val="75000"/>
                    <a:lumOff val="25000"/>
                  </a:schemeClr>
                </a:solidFill>
                <a:latin typeface="Meiryo UI" panose="020B0604030504040204" pitchFamily="34" charset="-128"/>
                <a:ea typeface="Meiryo UI" panose="020B0604030504040204" pitchFamily="34" charset="-128"/>
              </a:rPr>
              <a:t>ORPHE Inc.</a:t>
            </a:r>
            <a:r>
              <a:rPr kumimoji="1" lang="en-US" altLang="ja-JP" sz="1400" b="1" dirty="0" smtClean="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sz="1400" b="1" dirty="0" smtClean="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sz="1400" b="1" dirty="0">
                <a:solidFill>
                  <a:schemeClr val="accent2">
                    <a:lumMod val="75000"/>
                    <a:lumOff val="25000"/>
                  </a:schemeClr>
                </a:solidFill>
                <a:latin typeface="Meiryo UI" panose="020B0604030504040204" pitchFamily="34" charset="-128"/>
                <a:ea typeface="Meiryo UI" panose="020B0604030504040204" pitchFamily="34" charset="-128"/>
              </a:rPr>
              <a:t>2</a:t>
            </a:r>
            <a:r>
              <a:rPr kumimoji="1" lang="en-US" altLang="ja-JP" sz="1400" b="1" dirty="0" smtClean="0">
                <a:solidFill>
                  <a:schemeClr val="accent2">
                    <a:lumMod val="75000"/>
                    <a:lumOff val="25000"/>
                  </a:schemeClr>
                </a:solidFill>
                <a:latin typeface="Meiryo UI" panose="020B0604030504040204" pitchFamily="34" charset="-128"/>
                <a:ea typeface="Meiryo UI" panose="020B0604030504040204" pitchFamily="34" charset="-128"/>
              </a:rPr>
              <a:t>/2</a:t>
            </a:r>
            <a:r>
              <a:rPr kumimoji="1" lang="ja-JP" altLang="en-US" sz="1400" b="1" dirty="0" smtClean="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sz="1400" b="1" dirty="0">
              <a:solidFill>
                <a:schemeClr val="accent2">
                  <a:lumMod val="75000"/>
                  <a:lumOff val="25000"/>
                </a:schemeClr>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22250962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83f1b00-8bb0-4983-a72c-3c7d557c8ed9">
      <Terms xmlns="http://schemas.microsoft.com/office/infopath/2007/PartnerControls"/>
    </lcf76f155ced4ddcb4097134ff3c332f>
    <TaxCatchAll xmlns="5fac6585-e5db-49c2-84eb-07048ac402b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2A1297-C42C-4FE2-BB93-B52F9A9F6A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F4CB9ED-066D-4578-99BE-26795CE2C6F1}">
  <ds:schemaRefs>
    <ds:schemaRef ds:uri="5fac6585-e5db-49c2-84eb-07048ac402b0"/>
    <ds:schemaRef ds:uri="c83f1b00-8bb0-4983-a72c-3c7d557c8ed9"/>
    <ds:schemaRef ds:uri="http://purl.org/dc/terms/"/>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BCE8F6B1-48DE-4A6D-B7FB-B27CCFB1F4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727</Words>
  <Application>Microsoft Office PowerPoint</Application>
  <PresentationFormat>A4 210 x 297 mm</PresentationFormat>
  <Paragraphs>58</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6</vt:i4>
      </vt:variant>
      <vt:variant>
        <vt:lpstr>スライド タイトル</vt:lpstr>
      </vt:variant>
      <vt:variant>
        <vt:i4>2</vt:i4>
      </vt:variant>
    </vt:vector>
  </HeadingPairs>
  <TitlesOfParts>
    <vt:vector size="14" baseType="lpstr">
      <vt:lpstr>HGPGothicE</vt:lpstr>
      <vt:lpstr>HGP創英角ｺﾞｼｯｸUB</vt:lpstr>
      <vt:lpstr>Meiryo UI</vt:lpstr>
      <vt:lpstr>游ゴシック</vt:lpstr>
      <vt:lpstr>Arial</vt:lpstr>
      <vt:lpstr>Wingdings</vt:lpstr>
      <vt:lpstr>Office テーマ</vt:lpstr>
      <vt:lpstr>目次</vt:lpstr>
      <vt:lpstr>中扉</vt:lpstr>
      <vt:lpstr>コンテンツ_Light</vt:lpstr>
      <vt:lpstr>コンテンツ_Dark</vt:lpstr>
      <vt:lpstr>裏表紙</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令和3年度補正予算Trusted Web共同開発支援事業費 「Trusted Webの実現に向けたユースケース実証事業」 </dc:title>
  <dc:creator/>
  <cp:lastModifiedBy/>
  <cp:revision>22</cp:revision>
  <dcterms:modified xsi:type="dcterms:W3CDTF">2023-05-30T05:30:08Z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ies>
</file>