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4"/>
    <p:sldMasterId id="2147483790" r:id="rId5"/>
    <p:sldMasterId id="2147483913" r:id="rId6"/>
    <p:sldMasterId id="2147483908" r:id="rId7"/>
    <p:sldMasterId id="2147483853" r:id="rId8"/>
    <p:sldMasterId id="2147483852" r:id="rId9"/>
  </p:sldMasterIdLst>
  <p:notesMasterIdLst>
    <p:notesMasterId r:id="rId12"/>
  </p:notesMasterIdLst>
  <p:handoutMasterIdLst>
    <p:handoutMasterId r:id="rId13"/>
  </p:handoutMasterIdLst>
  <p:sldIdLst>
    <p:sldId id="430" r:id="rId10"/>
    <p:sldId id="425" r:id="rId1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作成者" initials="A" lastIdx="1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069"/>
    <a:srgbClr val="EEF3F8"/>
    <a:srgbClr val="DBE5F1"/>
    <a:srgbClr val="ECEEF1"/>
    <a:srgbClr val="ECEEF4"/>
    <a:srgbClr val="EBEDF4"/>
    <a:srgbClr val="F7F8FB"/>
    <a:srgbClr val="4472C4"/>
    <a:srgbClr val="405F9E"/>
    <a:srgbClr val="C2CE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8D9611-432E-FC79-D4F8-E0B3BDF65637}" v="1" dt="2023-04-24T03:07:50.078"/>
    <p1510:client id="{7F4D68D6-0E1E-4D20-823D-4999AB6C3B62}" v="510" vWet="523" dt="2022-10-06T15:15:32.837"/>
    <p1510:client id="{9239542E-AAB9-B9E7-B4EF-7A2B0E68634A}" v="21" dt="2022-10-06T06:02:48.688"/>
    <p1510:client id="{C1F4CF60-E33A-491F-931D-F1E464994A42}" v="2" dt="2023-03-06T01:36:41.142"/>
    <p1510:client id="{FCA9E95D-1DEC-2F43-A6D3-7DE4B786368B}" v="382" dt="2022-10-06T19:11:25.37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72" autoAdjust="0"/>
    <p:restoredTop sz="95332" autoAdjust="0"/>
  </p:normalViewPr>
  <p:slideViewPr>
    <p:cSldViewPr snapToGrid="0" showGuides="1">
      <p:cViewPr varScale="1">
        <p:scale>
          <a:sx n="97" d="100"/>
          <a:sy n="97" d="100"/>
        </p:scale>
        <p:origin x="787" y="77"/>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commentAuthors" Target="commentAuthors.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A9554F-8F68-418C-BC8C-EBC8EB58C588}" type="datetimeFigureOut">
              <a:rPr kumimoji="1" lang="ja-JP" altLang="en-US" smtClean="0"/>
              <a:t>2023/5/23</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54EB0-D7A5-428B-AB3E-E1911707456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2023/5/23</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fld id="{AF9AAED7-EB68-B44B-A29A-E9CFE7A1147D}" type="slidenum">
              <a:rPr lang="ja-JP" altLang="en-US" smtClean="0"/>
              <a:pPr/>
              <a:t>2</a:t>
            </a:fld>
            <a:endParaRPr lang="ja-JP" altLang="en-US"/>
          </a:p>
        </p:txBody>
      </p:sp>
    </p:spTree>
    <p:extLst>
      <p:ext uri="{BB962C8B-B14F-4D97-AF65-F5344CB8AC3E}">
        <p14:creationId xmlns:p14="http://schemas.microsoft.com/office/powerpoint/2010/main" val="3315058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8" name="テキスト ボックス 7">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2"/>
          <p:cNvSpPr>
            <a:spLocks noGrp="1"/>
          </p:cNvSpPr>
          <p:nvPr>
            <p:ph type="body" sz="quarter" idx="12"/>
          </p:nvPr>
        </p:nvSpPr>
        <p:spPr>
          <a:xfrm>
            <a:off x="338562" y="31043"/>
            <a:ext cx="9341465" cy="397782"/>
          </a:xfrm>
        </p:spPr>
        <p:txBody>
          <a:bodyPr lIns="0" tIns="45720" rIns="0" bIns="45720" anchor="t"/>
          <a:lstStyle/>
          <a:p>
            <a:r>
              <a:rPr lang="ja-JP" altLang="en-US" dirty="0" smtClean="0">
                <a:solidFill>
                  <a:schemeClr val="accent2">
                    <a:lumMod val="75000"/>
                    <a:lumOff val="25000"/>
                  </a:schemeClr>
                </a:solidFill>
                <a:latin typeface="Meiryo UI" panose="020B0604030504040204" pitchFamily="34" charset="-128"/>
                <a:ea typeface="Meiryo UI" panose="020B0604030504040204" pitchFamily="34" charset="-128"/>
              </a:rPr>
              <a:t>臨床</a:t>
            </a:r>
            <a:r>
              <a:rPr lang="ja-JP" altLang="en-US" dirty="0">
                <a:solidFill>
                  <a:schemeClr val="accent2">
                    <a:lumMod val="75000"/>
                    <a:lumOff val="25000"/>
                  </a:schemeClr>
                </a:solidFill>
                <a:latin typeface="Meiryo UI" panose="020B0604030504040204" pitchFamily="34" charset="-128"/>
                <a:ea typeface="Meiryo UI" panose="020B0604030504040204" pitchFamily="34" charset="-128"/>
              </a:rPr>
              <a:t>試験及び医療現場における信頼性及び応用可能性の高い情報流通</a:t>
            </a:r>
            <a:r>
              <a:rPr lang="ja-JP" altLang="en-US" dirty="0" smtClean="0">
                <a:solidFill>
                  <a:schemeClr val="accent2">
                    <a:lumMod val="75000"/>
                    <a:lumOff val="25000"/>
                  </a:schemeClr>
                </a:solidFill>
                <a:latin typeface="Meiryo UI" panose="020B0604030504040204" pitchFamily="34" charset="-128"/>
                <a:ea typeface="Meiryo UI" panose="020B0604030504040204" pitchFamily="34" charset="-128"/>
              </a:rPr>
              <a:t>システム</a:t>
            </a:r>
            <a:r>
              <a:rPr kumimoji="1" lang="en-US" altLang="ja-JP" dirty="0" smtClean="0">
                <a:solidFill>
                  <a:schemeClr val="accent2">
                    <a:lumMod val="75000"/>
                    <a:lumOff val="25000"/>
                  </a:schemeClr>
                </a:solidFill>
                <a:latin typeface="Meiryo UI" panose="020B0604030504040204" pitchFamily="34" charset="-128"/>
                <a:ea typeface="Meiryo UI" panose="020B0604030504040204" pitchFamily="34" charset="-128"/>
              </a:rPr>
              <a:t>(</a:t>
            </a:r>
            <a:r>
              <a:rPr lang="ja-JP" altLang="en-US" dirty="0">
                <a:solidFill>
                  <a:schemeClr val="accent2">
                    <a:lumMod val="75000"/>
                    <a:lumOff val="25000"/>
                  </a:schemeClr>
                </a:solidFill>
                <a:latin typeface="Meiryo UI" panose="020B0604030504040204" pitchFamily="34" charset="-128"/>
                <a:ea typeface="Meiryo UI" panose="020B0604030504040204" pitchFamily="34" charset="-128"/>
              </a:rPr>
              <a:t>ヘルスケア情報流通システム開発コンソーシアム</a:t>
            </a:r>
            <a:r>
              <a:rPr kumimoji="1" lang="en-US" altLang="ja-JP" dirty="0" smtClean="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dirty="0" smtClean="0">
                <a:solidFill>
                  <a:schemeClr val="accent2">
                    <a:lumMod val="75000"/>
                    <a:lumOff val="25000"/>
                  </a:schemeClr>
                </a:solidFill>
                <a:latin typeface="Meiryo UI" panose="020B0604030504040204" pitchFamily="34" charset="-128"/>
                <a:ea typeface="Meiryo UI" panose="020B0604030504040204" pitchFamily="34" charset="-128"/>
              </a:rPr>
              <a:t>（</a:t>
            </a:r>
            <a:r>
              <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rPr>
              <a:t>1/2</a:t>
            </a: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2" name="正方形/長方形 1"/>
          <p:cNvSpPr/>
          <p:nvPr/>
        </p:nvSpPr>
        <p:spPr>
          <a:xfrm>
            <a:off x="331788" y="699043"/>
            <a:ext cx="4428000"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現在の課題（ペインポイント）</a:t>
            </a:r>
          </a:p>
        </p:txBody>
      </p:sp>
      <p:sp>
        <p:nvSpPr>
          <p:cNvPr id="10" name="正方形/長方形 9"/>
          <p:cNvSpPr/>
          <p:nvPr/>
        </p:nvSpPr>
        <p:spPr>
          <a:xfrm>
            <a:off x="5134146" y="699043"/>
            <a:ext cx="4428000" cy="360000"/>
          </a:xfrm>
          <a:prstGeom prst="rect">
            <a:avLst/>
          </a:prstGeom>
          <a:solidFill>
            <a:srgbClr val="2B4069"/>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a:solidFill>
                  <a:schemeClr val="bg1"/>
                </a:solidFill>
              </a:rPr>
              <a:t>Trusted Web</a:t>
            </a:r>
            <a:r>
              <a:rPr kumimoji="1" lang="ja-JP" altLang="en-US" sz="1400" b="1" dirty="0">
                <a:solidFill>
                  <a:schemeClr val="bg1"/>
                </a:solidFill>
              </a:rPr>
              <a:t>の実現により解決する内容</a:t>
            </a:r>
          </a:p>
        </p:txBody>
      </p:sp>
      <p:sp>
        <p:nvSpPr>
          <p:cNvPr id="4" name="二等辺三角形 3"/>
          <p:cNvSpPr/>
          <p:nvPr/>
        </p:nvSpPr>
        <p:spPr>
          <a:xfrm rot="5400000">
            <a:off x="2722588" y="3630234"/>
            <a:ext cx="4464000" cy="196502"/>
          </a:xfrm>
          <a:prstGeom prs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9" name="正方形/長方形 18"/>
          <p:cNvSpPr/>
          <p:nvPr/>
        </p:nvSpPr>
        <p:spPr>
          <a:xfrm>
            <a:off x="5134146" y="1059043"/>
            <a:ext cx="4428000" cy="2549177"/>
          </a:xfrm>
          <a:prstGeom prst="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en-US" altLang="ja-JP" sz="1000" dirty="0">
                <a:solidFill>
                  <a:schemeClr val="tx1"/>
                </a:solidFill>
                <a:latin typeface="+mn-ea"/>
              </a:rPr>
              <a:t>Keychain Core</a:t>
            </a:r>
            <a:r>
              <a:rPr lang="ja-JP" altLang="en-US" sz="1000" dirty="0">
                <a:solidFill>
                  <a:schemeClr val="tx1"/>
                </a:solidFill>
                <a:latin typeface="+mn-ea"/>
              </a:rPr>
              <a:t>*</a:t>
            </a:r>
            <a:r>
              <a:rPr lang="en-US" altLang="ja-JP" sz="1000" baseline="30000" dirty="0">
                <a:solidFill>
                  <a:schemeClr val="tx1"/>
                </a:solidFill>
                <a:latin typeface="+mn-ea"/>
              </a:rPr>
              <a:t>1</a:t>
            </a:r>
            <a:r>
              <a:rPr lang="ja-JP" altLang="en-US" sz="1000" dirty="0">
                <a:solidFill>
                  <a:schemeClr val="tx1"/>
                </a:solidFill>
                <a:latin typeface="+mn-ea"/>
              </a:rPr>
              <a:t>のブロックチェーンフレームワークと、関係者のデバイスに紐づく</a:t>
            </a:r>
            <a:r>
              <a:rPr lang="en-US" altLang="ja-JP" sz="1000" dirty="0">
                <a:solidFill>
                  <a:schemeClr val="tx1"/>
                </a:solidFill>
                <a:latin typeface="+mn-ea"/>
              </a:rPr>
              <a:t>DID</a:t>
            </a:r>
            <a:r>
              <a:rPr lang="ja-JP" altLang="en-US" sz="1000" dirty="0">
                <a:solidFill>
                  <a:schemeClr val="tx1"/>
                </a:solidFill>
                <a:latin typeface="+mn-ea"/>
              </a:rPr>
              <a:t>*</a:t>
            </a:r>
            <a:r>
              <a:rPr lang="en-US" altLang="ja-JP" sz="1000" baseline="30000" dirty="0">
                <a:solidFill>
                  <a:schemeClr val="tx1"/>
                </a:solidFill>
                <a:latin typeface="+mn-ea"/>
              </a:rPr>
              <a:t>2</a:t>
            </a:r>
            <a:r>
              <a:rPr lang="ja-JP" altLang="en-US" sz="1000" dirty="0">
                <a:solidFill>
                  <a:schemeClr val="tx1"/>
                </a:solidFill>
                <a:latin typeface="+mn-ea"/>
              </a:rPr>
              <a:t>の実装によって、</a:t>
            </a:r>
            <a:r>
              <a:rPr lang="en-US" altLang="ja-JP" sz="1000" dirty="0">
                <a:solidFill>
                  <a:schemeClr val="tx1"/>
                </a:solidFill>
                <a:latin typeface="+mn-ea"/>
              </a:rPr>
              <a:t>Pairing</a:t>
            </a:r>
            <a:r>
              <a:rPr lang="ja-JP" altLang="en-US" sz="1000" dirty="0">
                <a:solidFill>
                  <a:schemeClr val="tx1"/>
                </a:solidFill>
                <a:latin typeface="+mn-ea"/>
              </a:rPr>
              <a:t>*</a:t>
            </a:r>
            <a:r>
              <a:rPr lang="en-US" altLang="ja-JP" sz="1000" baseline="30000" dirty="0">
                <a:solidFill>
                  <a:schemeClr val="tx1"/>
                </a:solidFill>
                <a:latin typeface="+mn-ea"/>
              </a:rPr>
              <a:t>3</a:t>
            </a:r>
            <a:r>
              <a:rPr lang="ja-JP" altLang="en-US" sz="1000" dirty="0">
                <a:solidFill>
                  <a:schemeClr val="tx1"/>
                </a:solidFill>
                <a:latin typeface="+mn-ea"/>
              </a:rPr>
              <a:t>した相手にのみ暗号化したファイルの送受信を行うことができるシステムを構築し、情報の信頼性と利便性を担保したシステムを構築する</a:t>
            </a:r>
            <a:endParaRPr lang="en-US" altLang="ja-JP" sz="1000" dirty="0">
              <a:solidFill>
                <a:schemeClr val="tx1"/>
              </a:solidFill>
              <a:latin typeface="+mn-ea"/>
            </a:endParaRPr>
          </a:p>
          <a:p>
            <a:endParaRPr lang="en-US" altLang="ja-JP" sz="1000" dirty="0">
              <a:solidFill>
                <a:schemeClr val="tx1"/>
              </a:solidFill>
              <a:latin typeface="+mn-ea"/>
            </a:endParaRPr>
          </a:p>
          <a:p>
            <a:pPr marL="228600" indent="-228600">
              <a:buFont typeface="+mj-ea"/>
              <a:buAutoNum type="circleNumDbPlain"/>
            </a:pPr>
            <a:r>
              <a:rPr lang="ja-JP" altLang="en-US" sz="1000" dirty="0">
                <a:solidFill>
                  <a:schemeClr val="tx1"/>
                </a:solidFill>
                <a:latin typeface="+mn-ea"/>
              </a:rPr>
              <a:t>電子化されたシステムによって</a:t>
            </a:r>
            <a:r>
              <a:rPr lang="ja-JP" altLang="en-US" sz="1000" dirty="0" smtClean="0">
                <a:solidFill>
                  <a:schemeClr val="tx1"/>
                </a:solidFill>
                <a:latin typeface="+mn-ea"/>
              </a:rPr>
              <a:t>紙の</a:t>
            </a:r>
            <a:r>
              <a:rPr lang="ja-JP" altLang="en-US" sz="1000" dirty="0">
                <a:solidFill>
                  <a:schemeClr val="tx1"/>
                </a:solidFill>
                <a:latin typeface="+mn-ea"/>
              </a:rPr>
              <a:t>管理・運用コストを</a:t>
            </a:r>
            <a:r>
              <a:rPr lang="ja-JP" altLang="en-US" sz="1000" dirty="0" smtClean="0">
                <a:solidFill>
                  <a:schemeClr val="tx1"/>
                </a:solidFill>
                <a:latin typeface="+mn-ea"/>
              </a:rPr>
              <a:t>低減。リモートでのやりとりが可能になり、製薬</a:t>
            </a:r>
            <a:r>
              <a:rPr lang="ja-JP" altLang="en-US" sz="1000" dirty="0">
                <a:solidFill>
                  <a:schemeClr val="tx1"/>
                </a:solidFill>
                <a:latin typeface="+mn-ea"/>
              </a:rPr>
              <a:t>会社</a:t>
            </a:r>
            <a:r>
              <a:rPr lang="ja-JP" altLang="en-US" sz="1000" dirty="0" smtClean="0">
                <a:solidFill>
                  <a:schemeClr val="tx1"/>
                </a:solidFill>
                <a:latin typeface="+mn-ea"/>
              </a:rPr>
              <a:t>担当者による紙</a:t>
            </a:r>
            <a:r>
              <a:rPr lang="ja-JP" altLang="en-US" sz="1000" dirty="0">
                <a:solidFill>
                  <a:schemeClr val="tx1"/>
                </a:solidFill>
                <a:latin typeface="+mn-ea"/>
              </a:rPr>
              <a:t>媒体に記録された情報を確認する</a:t>
            </a:r>
            <a:r>
              <a:rPr lang="ja-JP" altLang="en-US" sz="1000" dirty="0" smtClean="0">
                <a:solidFill>
                  <a:schemeClr val="tx1"/>
                </a:solidFill>
                <a:latin typeface="+mn-ea"/>
              </a:rPr>
              <a:t>ための病院等訪問頻度を減らすことでコストを削減。</a:t>
            </a:r>
            <a:endParaRPr lang="en-US" altLang="ja-JP" sz="1000" dirty="0">
              <a:solidFill>
                <a:schemeClr val="tx1"/>
              </a:solidFill>
              <a:latin typeface="+mn-ea"/>
            </a:endParaRPr>
          </a:p>
          <a:p>
            <a:pPr marL="228600" indent="-228600">
              <a:buFont typeface="+mj-ea"/>
              <a:buAutoNum type="circleNumDbPlain"/>
            </a:pPr>
            <a:r>
              <a:rPr lang="ja-JP" altLang="en-US" sz="1000" dirty="0" smtClean="0">
                <a:solidFill>
                  <a:schemeClr val="tx1"/>
                </a:solidFill>
                <a:latin typeface="+mn-ea"/>
              </a:rPr>
              <a:t>様々</a:t>
            </a:r>
            <a:r>
              <a:rPr lang="ja-JP" altLang="en-US" sz="1000" dirty="0">
                <a:solidFill>
                  <a:schemeClr val="tx1"/>
                </a:solidFill>
                <a:latin typeface="+mn-ea"/>
              </a:rPr>
              <a:t>なファイル（データ）を信頼した相手のみ</a:t>
            </a:r>
            <a:r>
              <a:rPr lang="ja-JP" altLang="en-US" sz="1000" dirty="0" smtClean="0">
                <a:solidFill>
                  <a:schemeClr val="tx1"/>
                </a:solidFill>
                <a:latin typeface="+mn-ea"/>
              </a:rPr>
              <a:t>が閲覧できる</a:t>
            </a:r>
            <a:r>
              <a:rPr lang="ja-JP" altLang="en-US" sz="1000" dirty="0">
                <a:solidFill>
                  <a:schemeClr val="tx1"/>
                </a:solidFill>
                <a:latin typeface="+mn-ea"/>
              </a:rPr>
              <a:t>形で暗号化・受け渡しできる汎用性の高いシステムを構築し、</a:t>
            </a:r>
            <a:r>
              <a:rPr lang="ja-JP" altLang="en-US" sz="1000" b="1" u="sng" dirty="0">
                <a:solidFill>
                  <a:schemeClr val="tx1"/>
                </a:solidFill>
                <a:latin typeface="+mn-ea"/>
              </a:rPr>
              <a:t>導入を容易化</a:t>
            </a:r>
            <a:endParaRPr lang="en-US" altLang="ja-JP" sz="1000" b="1" u="sng" dirty="0">
              <a:solidFill>
                <a:schemeClr val="tx1"/>
              </a:solidFill>
              <a:latin typeface="+mn-ea"/>
            </a:endParaRPr>
          </a:p>
          <a:p>
            <a:pPr marL="228600" indent="-228600">
              <a:buFont typeface="+mj-ea"/>
              <a:buAutoNum type="circleNumDbPlain"/>
            </a:pPr>
            <a:r>
              <a:rPr lang="ja-JP" altLang="en-US" sz="1000" dirty="0">
                <a:solidFill>
                  <a:schemeClr val="tx1"/>
                </a:solidFill>
                <a:latin typeface="+mn-ea"/>
              </a:rPr>
              <a:t>関係者の</a:t>
            </a:r>
            <a:r>
              <a:rPr lang="ja-JP" altLang="en-US" sz="1000" dirty="0" smtClean="0">
                <a:solidFill>
                  <a:schemeClr val="tx1"/>
                </a:solidFill>
                <a:latin typeface="+mn-ea"/>
              </a:rPr>
              <a:t>デバイスに</a:t>
            </a:r>
            <a:r>
              <a:rPr lang="ja-JP" altLang="en-US" sz="1000" dirty="0">
                <a:solidFill>
                  <a:schemeClr val="tx1"/>
                </a:solidFill>
                <a:latin typeface="+mn-ea"/>
              </a:rPr>
              <a:t>紐づいた</a:t>
            </a:r>
            <a:r>
              <a:rPr lang="en-US" altLang="ja-JP" sz="1000" dirty="0">
                <a:solidFill>
                  <a:schemeClr val="tx1"/>
                </a:solidFill>
                <a:latin typeface="+mn-ea"/>
              </a:rPr>
              <a:t>DID</a:t>
            </a:r>
            <a:r>
              <a:rPr lang="ja-JP" altLang="en-US" sz="1000" dirty="0">
                <a:solidFill>
                  <a:schemeClr val="tx1"/>
                </a:solidFill>
                <a:latin typeface="+mn-ea"/>
              </a:rPr>
              <a:t>の実装により、なりすましリスクを低減するとともに、</a:t>
            </a:r>
            <a:r>
              <a:rPr lang="en-US" altLang="ja-JP" sz="1000" dirty="0">
                <a:solidFill>
                  <a:schemeClr val="tx1"/>
                </a:solidFill>
                <a:latin typeface="+mn-ea"/>
              </a:rPr>
              <a:t>DID</a:t>
            </a:r>
            <a:r>
              <a:rPr lang="ja-JP" altLang="en-US" sz="1000" dirty="0">
                <a:solidFill>
                  <a:schemeClr val="tx1"/>
                </a:solidFill>
                <a:latin typeface="+mn-ea"/>
              </a:rPr>
              <a:t>で</a:t>
            </a:r>
            <a:r>
              <a:rPr lang="en-US" altLang="ja-JP" sz="1000" dirty="0">
                <a:solidFill>
                  <a:schemeClr val="tx1"/>
                </a:solidFill>
                <a:latin typeface="+mn-ea"/>
              </a:rPr>
              <a:t>Pairing</a:t>
            </a:r>
            <a:r>
              <a:rPr lang="ja-JP" altLang="en-US" sz="1000" dirty="0">
                <a:solidFill>
                  <a:schemeClr val="tx1"/>
                </a:solidFill>
                <a:latin typeface="+mn-ea"/>
              </a:rPr>
              <a:t>した関係者にのみ暗号化したファイルを送受信する仕組みによって、データの安全性・非改ざん性を</a:t>
            </a:r>
            <a:r>
              <a:rPr lang="ja-JP" altLang="en-US" sz="1000" dirty="0" smtClean="0">
                <a:solidFill>
                  <a:schemeClr val="tx1"/>
                </a:solidFill>
                <a:latin typeface="+mn-ea"/>
              </a:rPr>
              <a:t>保つ</a:t>
            </a:r>
            <a:endParaRPr lang="en-US" altLang="ja-JP" sz="1000" dirty="0" smtClean="0">
              <a:solidFill>
                <a:schemeClr val="tx1"/>
              </a:solidFill>
              <a:latin typeface="+mn-ea"/>
            </a:endParaRPr>
          </a:p>
          <a:p>
            <a:r>
              <a:rPr lang="ja-JP" altLang="en-US" sz="1000" dirty="0">
                <a:solidFill>
                  <a:schemeClr val="tx1"/>
                </a:solidFill>
              </a:rPr>
              <a:t>また、本システムは</a:t>
            </a:r>
            <a:r>
              <a:rPr lang="en-US" altLang="ja-JP" sz="1000" dirty="0">
                <a:solidFill>
                  <a:schemeClr val="tx1"/>
                </a:solidFill>
              </a:rPr>
              <a:t>DID</a:t>
            </a:r>
            <a:r>
              <a:rPr lang="ja-JP" altLang="en-US" sz="1000" dirty="0">
                <a:solidFill>
                  <a:schemeClr val="tx1"/>
                </a:solidFill>
              </a:rPr>
              <a:t>を</a:t>
            </a:r>
            <a:r>
              <a:rPr lang="ja-JP" altLang="en-US" sz="1000" dirty="0" smtClean="0">
                <a:solidFill>
                  <a:schemeClr val="tx1"/>
                </a:solidFill>
              </a:rPr>
              <a:t>用いユーザーが主体的に情報を管理し、信頼</a:t>
            </a:r>
            <a:r>
              <a:rPr lang="ja-JP" altLang="en-US" sz="1000" dirty="0">
                <a:solidFill>
                  <a:schemeClr val="tx1"/>
                </a:solidFill>
              </a:rPr>
              <a:t>する相手を動的に管理を行える設計とした。これら</a:t>
            </a:r>
            <a:r>
              <a:rPr lang="ja-JP" altLang="en-US" sz="1000" dirty="0" smtClean="0">
                <a:solidFill>
                  <a:schemeClr val="tx1"/>
                </a:solidFill>
              </a:rPr>
              <a:t>は病院間</a:t>
            </a:r>
            <a:r>
              <a:rPr lang="ja-JP" altLang="en-US" sz="1000" dirty="0">
                <a:solidFill>
                  <a:schemeClr val="tx1"/>
                </a:solidFill>
              </a:rPr>
              <a:t>・</a:t>
            </a:r>
            <a:r>
              <a:rPr lang="ja-JP" altLang="en-US" sz="1000" dirty="0" smtClean="0">
                <a:solidFill>
                  <a:schemeClr val="tx1"/>
                </a:solidFill>
              </a:rPr>
              <a:t>患者</a:t>
            </a:r>
            <a:r>
              <a:rPr lang="ja-JP" altLang="en-US" sz="1000" dirty="0">
                <a:solidFill>
                  <a:schemeClr val="tx1"/>
                </a:solidFill>
              </a:rPr>
              <a:t>－</a:t>
            </a:r>
            <a:r>
              <a:rPr lang="ja-JP" altLang="en-US" sz="1000" dirty="0" smtClean="0">
                <a:solidFill>
                  <a:schemeClr val="tx1"/>
                </a:solidFill>
              </a:rPr>
              <a:t>病院間</a:t>
            </a:r>
            <a:r>
              <a:rPr lang="ja-JP" altLang="en-US" sz="1000" dirty="0">
                <a:solidFill>
                  <a:schemeClr val="tx1"/>
                </a:solidFill>
              </a:rPr>
              <a:t>における適切な情報交換を実現するための基盤となり得る。</a:t>
            </a:r>
            <a:endParaRPr lang="en-US" altLang="ja-JP" sz="1200" dirty="0">
              <a:solidFill>
                <a:schemeClr val="tx1"/>
              </a:solidFill>
            </a:endParaRPr>
          </a:p>
        </p:txBody>
      </p:sp>
      <p:sp>
        <p:nvSpPr>
          <p:cNvPr id="6" name="テキスト ボックス 5"/>
          <p:cNvSpPr txBox="1"/>
          <p:nvPr/>
        </p:nvSpPr>
        <p:spPr>
          <a:xfrm>
            <a:off x="5138007" y="3608220"/>
            <a:ext cx="4428000" cy="427678"/>
          </a:xfrm>
          <a:prstGeom prst="rect">
            <a:avLst/>
          </a:prstGeom>
          <a:noFill/>
        </p:spPr>
        <p:txBody>
          <a:bodyPr wrap="none" lIns="0" rIns="0" rtlCol="0">
            <a:noAutofit/>
          </a:bodyPr>
          <a:lstStyle/>
          <a:p>
            <a:pPr algn="ctr" defTabSz="288000"/>
            <a:r>
              <a:rPr lang="ja-JP" altLang="en-US" sz="1200" b="1" u="sng" dirty="0">
                <a:latin typeface="+mn-ea"/>
              </a:rPr>
              <a:t>本実証ユースケース</a:t>
            </a:r>
            <a:r>
              <a:rPr kumimoji="1" lang="ja-JP" altLang="en-US" sz="1200" b="1" u="sng" dirty="0">
                <a:latin typeface="+mn-ea"/>
              </a:rPr>
              <a:t>のスキーム図（</a:t>
            </a:r>
            <a:r>
              <a:rPr lang="en-US" altLang="ja-JP" sz="1200" b="1" u="sng" dirty="0">
                <a:latin typeface="+mn-ea"/>
              </a:rPr>
              <a:t>To-Be</a:t>
            </a:r>
            <a:r>
              <a:rPr kumimoji="1" lang="ja-JP" altLang="en-US" sz="1200" b="1" u="sng" dirty="0">
                <a:latin typeface="+mn-ea"/>
              </a:rPr>
              <a:t>）</a:t>
            </a:r>
          </a:p>
        </p:txBody>
      </p:sp>
      <p:sp>
        <p:nvSpPr>
          <p:cNvPr id="14" name="テキスト ボックス 13"/>
          <p:cNvSpPr txBox="1"/>
          <p:nvPr/>
        </p:nvSpPr>
        <p:spPr>
          <a:xfrm>
            <a:off x="343170" y="3608220"/>
            <a:ext cx="4427999" cy="269357"/>
          </a:xfrm>
          <a:prstGeom prst="rect">
            <a:avLst/>
          </a:prstGeom>
          <a:noFill/>
        </p:spPr>
        <p:txBody>
          <a:bodyPr wrap="none" lIns="0" rIns="0" rtlCol="0">
            <a:noAutofit/>
          </a:bodyPr>
          <a:lstStyle/>
          <a:p>
            <a:pPr algn="ctr" defTabSz="288000"/>
            <a:r>
              <a:rPr kumimoji="1" lang="ja-JP" altLang="en-US" sz="1200" b="1" u="sng" dirty="0">
                <a:latin typeface="+mn-ea"/>
              </a:rPr>
              <a:t>課題解決前のスキーム図（</a:t>
            </a:r>
            <a:r>
              <a:rPr lang="en-US" altLang="ja-JP" sz="1200" b="1" u="sng" dirty="0">
                <a:latin typeface="+mn-ea"/>
              </a:rPr>
              <a:t>As-Is</a:t>
            </a:r>
            <a:r>
              <a:rPr kumimoji="1" lang="ja-JP" altLang="en-US" sz="1200" b="1" u="sng" dirty="0">
                <a:latin typeface="+mn-ea"/>
              </a:rPr>
              <a:t>）</a:t>
            </a:r>
          </a:p>
        </p:txBody>
      </p:sp>
      <p:sp>
        <p:nvSpPr>
          <p:cNvPr id="12" name="角丸四角形 11"/>
          <p:cNvSpPr/>
          <p:nvPr/>
        </p:nvSpPr>
        <p:spPr>
          <a:xfrm>
            <a:off x="338563" y="4573303"/>
            <a:ext cx="1126522" cy="1056288"/>
          </a:xfrm>
          <a:prstGeom prst="round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dirty="0">
                <a:solidFill>
                  <a:schemeClr val="tx1"/>
                </a:solidFill>
              </a:rPr>
              <a:t>病院</a:t>
            </a:r>
            <a:r>
              <a:rPr lang="en-US" altLang="ja-JP" sz="1000" dirty="0">
                <a:solidFill>
                  <a:schemeClr val="tx1"/>
                </a:solidFill>
              </a:rPr>
              <a:t>A</a:t>
            </a:r>
            <a:r>
              <a:rPr lang="ja-JP" altLang="en-US" sz="1000" dirty="0">
                <a:solidFill>
                  <a:schemeClr val="tx1"/>
                </a:solidFill>
              </a:rPr>
              <a:t>スタッフ</a:t>
            </a:r>
            <a:endParaRPr lang="en-US" altLang="ja-JP" sz="1000" dirty="0">
              <a:solidFill>
                <a:schemeClr val="tx1"/>
              </a:solidFill>
            </a:endParaRPr>
          </a:p>
          <a:p>
            <a:pPr algn="ctr"/>
            <a:r>
              <a:rPr lang="ja-JP" altLang="en-US" sz="1000" dirty="0">
                <a:solidFill>
                  <a:schemeClr val="tx1"/>
                </a:solidFill>
              </a:rPr>
              <a:t>（データ送信側）</a:t>
            </a:r>
            <a:endParaRPr kumimoji="1" lang="ja-JP" altLang="en-US" sz="1000" dirty="0">
              <a:solidFill>
                <a:schemeClr val="tx1"/>
              </a:solidFill>
            </a:endParaRPr>
          </a:p>
        </p:txBody>
      </p:sp>
      <p:sp>
        <p:nvSpPr>
          <p:cNvPr id="17" name="角丸四角形 16"/>
          <p:cNvSpPr/>
          <p:nvPr/>
        </p:nvSpPr>
        <p:spPr>
          <a:xfrm>
            <a:off x="3289344" y="4573303"/>
            <a:ext cx="1126522" cy="1056289"/>
          </a:xfrm>
          <a:prstGeom prst="round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000" dirty="0">
                <a:solidFill>
                  <a:schemeClr val="tx1"/>
                </a:solidFill>
              </a:rPr>
              <a:t>製薬会社</a:t>
            </a:r>
            <a:r>
              <a:rPr lang="en-US" altLang="ja-JP" sz="1000" dirty="0">
                <a:solidFill>
                  <a:schemeClr val="tx1"/>
                </a:solidFill>
              </a:rPr>
              <a:t>/CRO</a:t>
            </a:r>
          </a:p>
          <a:p>
            <a:pPr algn="ctr"/>
            <a:r>
              <a:rPr lang="ja-JP" altLang="en-US" sz="1000" dirty="0">
                <a:solidFill>
                  <a:schemeClr val="tx1"/>
                </a:solidFill>
              </a:rPr>
              <a:t>スタッフ</a:t>
            </a:r>
            <a:endParaRPr lang="en-US" altLang="ja-JP" sz="1000" dirty="0">
              <a:solidFill>
                <a:schemeClr val="tx1"/>
              </a:solidFill>
            </a:endParaRPr>
          </a:p>
          <a:p>
            <a:pPr algn="ctr"/>
            <a:r>
              <a:rPr kumimoji="1" lang="ja-JP" altLang="en-US" sz="1000" dirty="0">
                <a:solidFill>
                  <a:schemeClr val="tx1"/>
                </a:solidFill>
              </a:rPr>
              <a:t>または</a:t>
            </a:r>
            <a:endParaRPr kumimoji="1" lang="en-US" altLang="ja-JP" sz="1000" dirty="0">
              <a:solidFill>
                <a:schemeClr val="tx1"/>
              </a:solidFill>
            </a:endParaRPr>
          </a:p>
          <a:p>
            <a:pPr algn="ctr"/>
            <a:r>
              <a:rPr kumimoji="1" lang="ja-JP" altLang="en-US" sz="1000" dirty="0">
                <a:solidFill>
                  <a:schemeClr val="tx1"/>
                </a:solidFill>
              </a:rPr>
              <a:t>病院</a:t>
            </a:r>
            <a:r>
              <a:rPr kumimoji="1" lang="en-US" altLang="ja-JP" sz="1000" dirty="0">
                <a:solidFill>
                  <a:schemeClr val="tx1"/>
                </a:solidFill>
              </a:rPr>
              <a:t>B</a:t>
            </a:r>
            <a:r>
              <a:rPr kumimoji="1" lang="ja-JP" altLang="en-US" sz="1000" dirty="0">
                <a:solidFill>
                  <a:schemeClr val="tx1"/>
                </a:solidFill>
              </a:rPr>
              <a:t>スタッフ（データ受信側）</a:t>
            </a:r>
          </a:p>
        </p:txBody>
      </p:sp>
      <p:sp>
        <p:nvSpPr>
          <p:cNvPr id="13" name="角丸四角形 12"/>
          <p:cNvSpPr/>
          <p:nvPr/>
        </p:nvSpPr>
        <p:spPr>
          <a:xfrm>
            <a:off x="2064888" y="4586441"/>
            <a:ext cx="677917" cy="441435"/>
          </a:xfrm>
          <a:prstGeom prst="round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dirty="0">
                <a:solidFill>
                  <a:schemeClr val="tx1"/>
                </a:solidFill>
              </a:rPr>
              <a:t>システム</a:t>
            </a:r>
          </a:p>
        </p:txBody>
      </p:sp>
      <p:sp>
        <p:nvSpPr>
          <p:cNvPr id="20" name="角丸四角形 19"/>
          <p:cNvSpPr/>
          <p:nvPr/>
        </p:nvSpPr>
        <p:spPr>
          <a:xfrm>
            <a:off x="2064888" y="5188148"/>
            <a:ext cx="677917" cy="441435"/>
          </a:xfrm>
          <a:prstGeom prst="round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000" dirty="0">
                <a:solidFill>
                  <a:schemeClr val="tx1"/>
                </a:solidFill>
              </a:rPr>
              <a:t>紙</a:t>
            </a:r>
          </a:p>
        </p:txBody>
      </p:sp>
      <p:cxnSp>
        <p:nvCxnSpPr>
          <p:cNvPr id="16" name="直線矢印コネクタ 15"/>
          <p:cNvCxnSpPr>
            <a:endCxn id="13" idx="1"/>
          </p:cNvCxnSpPr>
          <p:nvPr/>
        </p:nvCxnSpPr>
        <p:spPr>
          <a:xfrm>
            <a:off x="1465085" y="4794021"/>
            <a:ext cx="599803"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2" name="直線矢印コネクタ 21"/>
          <p:cNvCxnSpPr>
            <a:stCxn id="13" idx="3"/>
          </p:cNvCxnSpPr>
          <p:nvPr/>
        </p:nvCxnSpPr>
        <p:spPr>
          <a:xfrm flipV="1">
            <a:off x="2742805" y="4773001"/>
            <a:ext cx="545850"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3" name="直線矢印コネクタ 22"/>
          <p:cNvCxnSpPr>
            <a:endCxn id="20" idx="1"/>
          </p:cNvCxnSpPr>
          <p:nvPr/>
        </p:nvCxnSpPr>
        <p:spPr>
          <a:xfrm flipV="1">
            <a:off x="1465085" y="5408866"/>
            <a:ext cx="599803" cy="7"/>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4" name="直線矢印コネクタ 23"/>
          <p:cNvCxnSpPr>
            <a:stCxn id="20" idx="3"/>
          </p:cNvCxnSpPr>
          <p:nvPr/>
        </p:nvCxnSpPr>
        <p:spPr>
          <a:xfrm>
            <a:off x="2742805" y="5408866"/>
            <a:ext cx="545850" cy="1"/>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四角形吹き出し 20"/>
          <p:cNvSpPr/>
          <p:nvPr/>
        </p:nvSpPr>
        <p:spPr>
          <a:xfrm>
            <a:off x="1255789" y="3891358"/>
            <a:ext cx="2296115" cy="630611"/>
          </a:xfrm>
          <a:prstGeom prst="wedgeRectCallout">
            <a:avLst>
              <a:gd name="adj1" fmla="val -10320"/>
              <a:gd name="adj2" fmla="val 68878"/>
            </a:avLst>
          </a:prstGeom>
          <a:solidFill>
            <a:srgbClr val="FFFFFF"/>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87313" indent="-87313">
              <a:buFont typeface="Arial" panose="020B0604020202020204" pitchFamily="34" charset="0"/>
              <a:buChar char="•"/>
            </a:pPr>
            <a:r>
              <a:rPr kumimoji="1" lang="ja-JP" altLang="en-US" sz="900" dirty="0">
                <a:solidFill>
                  <a:schemeClr val="tx1"/>
                </a:solidFill>
              </a:rPr>
              <a:t>部分最適化したシステムが必要なため高コスト</a:t>
            </a:r>
            <a:endParaRPr kumimoji="1" lang="en-US" altLang="ja-JP" sz="900" dirty="0">
              <a:solidFill>
                <a:schemeClr val="tx1"/>
              </a:solidFill>
            </a:endParaRPr>
          </a:p>
          <a:p>
            <a:pPr marL="87313" indent="-87313">
              <a:buFont typeface="Arial" panose="020B0604020202020204" pitchFamily="34" charset="0"/>
              <a:buChar char="•"/>
            </a:pPr>
            <a:r>
              <a:rPr lang="en-US" altLang="ja-JP" sz="900" dirty="0">
                <a:solidFill>
                  <a:schemeClr val="tx1"/>
                </a:solidFill>
              </a:rPr>
              <a:t>ID/Password</a:t>
            </a:r>
            <a:r>
              <a:rPr lang="ja-JP" altLang="en-US" sz="900" dirty="0">
                <a:solidFill>
                  <a:schemeClr val="tx1"/>
                </a:solidFill>
              </a:rPr>
              <a:t>を故意に他人に使わせることによるなりすましリスク</a:t>
            </a:r>
            <a:endParaRPr kumimoji="1" lang="ja-JP" altLang="en-US" sz="900" dirty="0">
              <a:solidFill>
                <a:schemeClr val="tx1"/>
              </a:solidFill>
            </a:endParaRPr>
          </a:p>
        </p:txBody>
      </p:sp>
      <p:sp>
        <p:nvSpPr>
          <p:cNvPr id="26" name="四角形吹き出し 25"/>
          <p:cNvSpPr/>
          <p:nvPr/>
        </p:nvSpPr>
        <p:spPr>
          <a:xfrm>
            <a:off x="1255790" y="5729426"/>
            <a:ext cx="2296115" cy="630611"/>
          </a:xfrm>
          <a:prstGeom prst="wedgeRectCallout">
            <a:avLst>
              <a:gd name="adj1" fmla="val -10145"/>
              <a:gd name="adj2" fmla="val -86124"/>
            </a:avLst>
          </a:prstGeom>
          <a:solidFill>
            <a:srgbClr val="FFFFFF"/>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87313" indent="-87313">
              <a:buFont typeface="Arial" panose="020B0604020202020204" pitchFamily="34" charset="0"/>
              <a:buChar char="•"/>
            </a:pPr>
            <a:r>
              <a:rPr lang="ja-JP" altLang="en-US" sz="900" dirty="0">
                <a:solidFill>
                  <a:schemeClr val="tx1"/>
                </a:solidFill>
              </a:rPr>
              <a:t>運用コスト、管理コストが高い</a:t>
            </a:r>
            <a:endParaRPr lang="en-US" altLang="ja-JP" sz="900" dirty="0">
              <a:solidFill>
                <a:schemeClr val="tx1"/>
              </a:solidFill>
            </a:endParaRPr>
          </a:p>
          <a:p>
            <a:pPr marL="87313" indent="-87313">
              <a:buFont typeface="Arial" panose="020B0604020202020204" pitchFamily="34" charset="0"/>
              <a:buChar char="•"/>
            </a:pPr>
            <a:r>
              <a:rPr lang="ja-JP" altLang="en-US" sz="900" dirty="0">
                <a:solidFill>
                  <a:schemeClr val="tx1"/>
                </a:solidFill>
              </a:rPr>
              <a:t>実地モニタリングが必要</a:t>
            </a:r>
            <a:endParaRPr lang="en-US" altLang="ja-JP" sz="900" dirty="0">
              <a:solidFill>
                <a:schemeClr val="tx1"/>
              </a:solidFill>
            </a:endParaRPr>
          </a:p>
          <a:p>
            <a:pPr marL="87313" indent="-87313">
              <a:buFont typeface="Arial" panose="020B0604020202020204" pitchFamily="34" charset="0"/>
              <a:buChar char="•"/>
            </a:pPr>
            <a:r>
              <a:rPr kumimoji="1" lang="ja-JP" altLang="en-US" sz="900" dirty="0">
                <a:solidFill>
                  <a:schemeClr val="tx1"/>
                </a:solidFill>
              </a:rPr>
              <a:t>本人性及び非改竄性が厳密には保証できない</a:t>
            </a:r>
          </a:p>
        </p:txBody>
      </p:sp>
      <p:pic>
        <p:nvPicPr>
          <p:cNvPr id="3" name="図 2"/>
          <p:cNvPicPr>
            <a:picLocks noChangeAspect="1"/>
          </p:cNvPicPr>
          <p:nvPr/>
        </p:nvPicPr>
        <p:blipFill>
          <a:blip r:embed="rId2"/>
          <a:stretch>
            <a:fillRect/>
          </a:stretch>
        </p:blipFill>
        <p:spPr>
          <a:xfrm>
            <a:off x="5052839" y="3865509"/>
            <a:ext cx="4690250" cy="2365371"/>
          </a:xfrm>
          <a:prstGeom prst="rect">
            <a:avLst/>
          </a:prstGeom>
        </p:spPr>
      </p:pic>
      <p:sp>
        <p:nvSpPr>
          <p:cNvPr id="27" name="テキスト ボックス 26"/>
          <p:cNvSpPr txBox="1"/>
          <p:nvPr/>
        </p:nvSpPr>
        <p:spPr>
          <a:xfrm>
            <a:off x="341388" y="6380498"/>
            <a:ext cx="8172691" cy="430337"/>
          </a:xfrm>
          <a:prstGeom prst="rect">
            <a:avLst/>
          </a:prstGeom>
          <a:noFill/>
        </p:spPr>
        <p:txBody>
          <a:bodyPr wrap="none" lIns="0" rIns="0" rtlCol="0">
            <a:noAutofit/>
          </a:bodyPr>
          <a:lstStyle/>
          <a:p>
            <a:pPr defTabSz="288000"/>
            <a:r>
              <a:rPr lang="en-US" altLang="ja-JP" sz="800" dirty="0" smtClean="0">
                <a:latin typeface="+mn-ea"/>
              </a:rPr>
              <a:t>1)</a:t>
            </a:r>
            <a:r>
              <a:rPr lang="ja-JP" altLang="en-US" sz="800" dirty="0">
                <a:latin typeface="+mn-ea"/>
              </a:rPr>
              <a:t>　</a:t>
            </a:r>
            <a:r>
              <a:rPr lang="en-US" altLang="ja-JP" sz="800" dirty="0">
                <a:latin typeface="+mn-ea"/>
              </a:rPr>
              <a:t>Keychain</a:t>
            </a:r>
            <a:r>
              <a:rPr lang="ja-JP" altLang="en-US" sz="800" dirty="0">
                <a:latin typeface="+mn-ea"/>
              </a:rPr>
              <a:t>社の提供する、ブロックチェーンベースのデータ・</a:t>
            </a:r>
            <a:r>
              <a:rPr lang="en-US" altLang="ja-JP" sz="800" dirty="0">
                <a:latin typeface="+mn-ea"/>
              </a:rPr>
              <a:t>ID</a:t>
            </a:r>
            <a:r>
              <a:rPr lang="ja-JP" altLang="en-US" sz="800" dirty="0">
                <a:latin typeface="+mn-ea"/>
              </a:rPr>
              <a:t>管理を実現するためのソリューションパッケージであり、下記の</a:t>
            </a:r>
            <a:r>
              <a:rPr lang="en-US" altLang="ja-JP" sz="800" dirty="0">
                <a:latin typeface="+mn-ea"/>
              </a:rPr>
              <a:t>DID</a:t>
            </a:r>
            <a:r>
              <a:rPr lang="ja-JP" altLang="en-US" sz="800" dirty="0">
                <a:latin typeface="+mn-ea"/>
              </a:rPr>
              <a:t>等を実装することができる</a:t>
            </a:r>
            <a:endParaRPr lang="en-US" altLang="ja-JP" sz="800" dirty="0">
              <a:latin typeface="+mn-ea"/>
            </a:endParaRPr>
          </a:p>
          <a:p>
            <a:pPr defTabSz="288000"/>
            <a:r>
              <a:rPr kumimoji="1" lang="en-US" altLang="ja-JP" sz="800" dirty="0" smtClean="0">
                <a:latin typeface="+mn-ea"/>
              </a:rPr>
              <a:t>2)</a:t>
            </a:r>
            <a:r>
              <a:rPr lang="ja-JP" altLang="en-US" sz="800" dirty="0">
                <a:latin typeface="+mn-ea"/>
              </a:rPr>
              <a:t>　</a:t>
            </a:r>
            <a:r>
              <a:rPr lang="en-US" altLang="ja-JP" sz="800" dirty="0">
                <a:latin typeface="+mn-ea"/>
              </a:rPr>
              <a:t>Decentralized Identifier</a:t>
            </a:r>
            <a:r>
              <a:rPr lang="ja-JP" altLang="en-US" sz="800" dirty="0">
                <a:latin typeface="+mn-ea"/>
              </a:rPr>
              <a:t>（</a:t>
            </a:r>
            <a:r>
              <a:rPr lang="en-US" altLang="ja-JP" sz="800" dirty="0">
                <a:latin typeface="+mn-ea"/>
              </a:rPr>
              <a:t>DID</a:t>
            </a:r>
            <a:r>
              <a:rPr lang="ja-JP" altLang="en-US" sz="800" dirty="0" smtClean="0">
                <a:latin typeface="+mn-ea"/>
              </a:rPr>
              <a:t>）：国際標</a:t>
            </a:r>
            <a:r>
              <a:rPr lang="ja-JP" altLang="en-US" sz="800" dirty="0">
                <a:latin typeface="+mn-ea"/>
              </a:rPr>
              <a:t>準機関である</a:t>
            </a:r>
            <a:r>
              <a:rPr lang="en-US" altLang="ja-JP" sz="800" dirty="0">
                <a:latin typeface="+mn-ea"/>
              </a:rPr>
              <a:t>W3C</a:t>
            </a:r>
            <a:r>
              <a:rPr lang="ja-JP" altLang="en-US" sz="800" dirty="0">
                <a:latin typeface="+mn-ea"/>
              </a:rPr>
              <a:t>によって標準化されている分散型識別子（</a:t>
            </a:r>
            <a:r>
              <a:rPr lang="en-US" altLang="ja-JP" sz="800" dirty="0">
                <a:latin typeface="+mn-ea"/>
              </a:rPr>
              <a:t>https://www.w3.org/TR/did-core/ </a:t>
            </a:r>
            <a:r>
              <a:rPr lang="ja-JP" altLang="en-US" sz="800" dirty="0">
                <a:latin typeface="+mn-ea"/>
              </a:rPr>
              <a:t>） </a:t>
            </a:r>
            <a:endParaRPr lang="en-US" altLang="ja-JP" sz="800" dirty="0" smtClean="0">
              <a:latin typeface="+mn-ea"/>
            </a:endParaRPr>
          </a:p>
          <a:p>
            <a:pPr defTabSz="288000"/>
            <a:r>
              <a:rPr lang="en-US" altLang="ja-JP" sz="800" dirty="0" smtClean="0">
                <a:latin typeface="+mn-ea"/>
              </a:rPr>
              <a:t>3)</a:t>
            </a:r>
            <a:r>
              <a:rPr lang="ja-JP" altLang="en-US" sz="800" dirty="0" smtClean="0">
                <a:latin typeface="+mn-ea"/>
              </a:rPr>
              <a:t>　本</a:t>
            </a:r>
            <a:r>
              <a:rPr lang="en-US" altLang="ja-JP" sz="800" dirty="0" smtClean="0">
                <a:latin typeface="+mn-ea"/>
              </a:rPr>
              <a:t>UC</a:t>
            </a:r>
            <a:r>
              <a:rPr lang="ja-JP" altLang="en-US" sz="800" dirty="0" smtClean="0">
                <a:latin typeface="+mn-ea"/>
              </a:rPr>
              <a:t>では、</a:t>
            </a:r>
            <a:r>
              <a:rPr lang="en-US" altLang="ja-JP" sz="800" dirty="0" smtClean="0">
                <a:latin typeface="+mn-ea"/>
              </a:rPr>
              <a:t>DID</a:t>
            </a:r>
            <a:r>
              <a:rPr lang="ja-JP" altLang="en-US" sz="800" dirty="0" smtClean="0">
                <a:latin typeface="+mn-ea"/>
              </a:rPr>
              <a:t>によって関係者同士が信頼できる相手方であることを確認し、データの受け渡しをするために相互接続を確立することを指す</a:t>
            </a:r>
            <a:endParaRPr lang="en-US" altLang="ja-JP" sz="800" dirty="0">
              <a:latin typeface="+mn-ea"/>
            </a:endParaRPr>
          </a:p>
        </p:txBody>
      </p:sp>
      <p:sp>
        <p:nvSpPr>
          <p:cNvPr id="18" name="正方形/長方形 17"/>
          <p:cNvSpPr/>
          <p:nvPr/>
        </p:nvSpPr>
        <p:spPr>
          <a:xfrm>
            <a:off x="331790" y="1059044"/>
            <a:ext cx="4428000" cy="2549176"/>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200" dirty="0">
                <a:solidFill>
                  <a:schemeClr val="tx1"/>
                </a:solidFill>
              </a:rPr>
              <a:t>臨床</a:t>
            </a:r>
            <a:r>
              <a:rPr lang="ja-JP" altLang="en-US" sz="1200" dirty="0" smtClean="0">
                <a:solidFill>
                  <a:schemeClr val="tx1"/>
                </a:solidFill>
              </a:rPr>
              <a:t>試験等及び</a:t>
            </a:r>
            <a:r>
              <a:rPr lang="ja-JP" altLang="en-US" sz="1200" dirty="0">
                <a:solidFill>
                  <a:schemeClr val="tx1"/>
                </a:solidFill>
              </a:rPr>
              <a:t>医療業界では、重要な情報やプロセスが紙媒体に記録されていること</a:t>
            </a:r>
            <a:r>
              <a:rPr lang="ja-JP" altLang="en-US" sz="1200" dirty="0" smtClean="0">
                <a:solidFill>
                  <a:schemeClr val="tx1"/>
                </a:solidFill>
              </a:rPr>
              <a:t>が多く、運用コストの増大につながっている。また</a:t>
            </a:r>
            <a:r>
              <a:rPr lang="ja-JP" altLang="en-US" sz="1200" strike="sngStrike" dirty="0" smtClean="0">
                <a:solidFill>
                  <a:schemeClr val="tx1"/>
                </a:solidFill>
              </a:rPr>
              <a:t>薬の</a:t>
            </a:r>
            <a:r>
              <a:rPr lang="ja-JP" altLang="en-US" sz="1200" dirty="0" smtClean="0">
                <a:solidFill>
                  <a:schemeClr val="tx1"/>
                </a:solidFill>
              </a:rPr>
              <a:t>臨床試験等では製薬会社担当者が紙媒体に記録された情報を確認するために病院等に訪問しており、その訪問のためのコストもかかっている。これらのコストは創薬コスト、ひいては薬価というかたちで社会保障費の上昇につながっている。さらに、現場に担当者が行くにしても、情報</a:t>
            </a:r>
            <a:r>
              <a:rPr lang="ja-JP" altLang="en-US" sz="1200" dirty="0">
                <a:solidFill>
                  <a:schemeClr val="tx1"/>
                </a:solidFill>
              </a:rPr>
              <a:t>の受け渡しを行う関係者間で本人性・非改ざん性を厳密には保証できていない</a:t>
            </a:r>
            <a:r>
              <a:rPr lang="ja-JP" altLang="en-US" sz="1200" dirty="0" smtClean="0">
                <a:solidFill>
                  <a:schemeClr val="tx1"/>
                </a:solidFill>
              </a:rPr>
              <a:t>。</a:t>
            </a:r>
            <a:endParaRPr lang="en-US" altLang="ja-JP" sz="1200" dirty="0">
              <a:solidFill>
                <a:schemeClr val="tx1"/>
              </a:solidFill>
            </a:endParaRPr>
          </a:p>
          <a:p>
            <a:r>
              <a:rPr lang="ja-JP" altLang="en-US" sz="1200" dirty="0" smtClean="0">
                <a:solidFill>
                  <a:schemeClr val="tx1"/>
                </a:solidFill>
              </a:rPr>
              <a:t>また臨床試験等の情報のやりとりで既に医療</a:t>
            </a:r>
            <a:r>
              <a:rPr lang="ja-JP" altLang="en-US" sz="1200" dirty="0">
                <a:solidFill>
                  <a:schemeClr val="tx1"/>
                </a:solidFill>
              </a:rPr>
              <a:t>情報システムを導入している場合にも</a:t>
            </a:r>
            <a:r>
              <a:rPr lang="ja-JP" altLang="en-US" sz="1200" dirty="0" smtClean="0">
                <a:solidFill>
                  <a:schemeClr val="tx1"/>
                </a:solidFill>
              </a:rPr>
              <a:t>、以下</a:t>
            </a:r>
            <a:r>
              <a:rPr lang="ja-JP" altLang="en-US" sz="1200" dirty="0">
                <a:solidFill>
                  <a:schemeClr val="tx1"/>
                </a:solidFill>
              </a:rPr>
              <a:t>のような課題がある</a:t>
            </a:r>
            <a:endParaRPr lang="en-US" altLang="ja-JP" sz="1200" dirty="0">
              <a:solidFill>
                <a:schemeClr val="tx1"/>
              </a:solidFill>
            </a:endParaRPr>
          </a:p>
          <a:p>
            <a:pPr marL="268288" lvl="1" indent="-228600">
              <a:buFont typeface="+mj-ea"/>
              <a:buAutoNum type="circleNumDbPlain"/>
            </a:pPr>
            <a:r>
              <a:rPr lang="ja-JP" altLang="en-US" sz="1200" dirty="0" smtClean="0">
                <a:solidFill>
                  <a:schemeClr val="tx1"/>
                </a:solidFill>
              </a:rPr>
              <a:t>ライセンス取得・構築・運用に</a:t>
            </a:r>
            <a:r>
              <a:rPr lang="ja-JP" altLang="en-US" sz="1200" b="1" u="sng" dirty="0" smtClean="0">
                <a:solidFill>
                  <a:schemeClr val="tx1"/>
                </a:solidFill>
              </a:rPr>
              <a:t>多額のコスト</a:t>
            </a:r>
            <a:r>
              <a:rPr lang="ja-JP" altLang="en-US" sz="1200" dirty="0" smtClean="0">
                <a:solidFill>
                  <a:schemeClr val="tx1"/>
                </a:solidFill>
              </a:rPr>
              <a:t>が必要になると共に、専門人材が必要</a:t>
            </a:r>
            <a:r>
              <a:rPr lang="ja-JP" altLang="en-US" sz="900" dirty="0" smtClean="0">
                <a:solidFill>
                  <a:schemeClr val="tx1"/>
                </a:solidFill>
              </a:rPr>
              <a:t>（例：臨床試験等でいえば</a:t>
            </a:r>
            <a:r>
              <a:rPr lang="en-US" altLang="ja-JP" sz="900" dirty="0" smtClean="0">
                <a:solidFill>
                  <a:schemeClr val="tx1"/>
                </a:solidFill>
              </a:rPr>
              <a:t>EDC</a:t>
            </a:r>
            <a:r>
              <a:rPr lang="ja-JP" altLang="en-US" sz="900" dirty="0" smtClean="0">
                <a:solidFill>
                  <a:schemeClr val="tx1"/>
                </a:solidFill>
              </a:rPr>
              <a:t>（</a:t>
            </a:r>
            <a:r>
              <a:rPr lang="en-US" altLang="ja-JP" sz="900" dirty="0" smtClean="0">
                <a:solidFill>
                  <a:schemeClr val="tx1"/>
                </a:solidFill>
              </a:rPr>
              <a:t>Electronic Data Capture</a:t>
            </a:r>
            <a:r>
              <a:rPr lang="ja-JP" altLang="en-US" sz="900" dirty="0" smtClean="0">
                <a:solidFill>
                  <a:schemeClr val="tx1"/>
                </a:solidFill>
              </a:rPr>
              <a:t>）など）</a:t>
            </a:r>
          </a:p>
          <a:p>
            <a:pPr marL="268288" lvl="1" indent="-228600">
              <a:buFont typeface="+mj-ea"/>
              <a:buAutoNum type="circleNumDbPlain"/>
            </a:pPr>
            <a:r>
              <a:rPr lang="ja-JP" altLang="en-US" sz="1200" dirty="0" smtClean="0">
                <a:solidFill>
                  <a:schemeClr val="tx1"/>
                </a:solidFill>
              </a:rPr>
              <a:t>他人</a:t>
            </a:r>
            <a:r>
              <a:rPr lang="ja-JP" altLang="en-US" sz="1200" dirty="0">
                <a:solidFill>
                  <a:schemeClr val="tx1"/>
                </a:solidFill>
              </a:rPr>
              <a:t>のアカウント情報を使用した関係者による</a:t>
            </a:r>
            <a:r>
              <a:rPr lang="ja-JP" altLang="en-US" sz="1200" dirty="0" smtClean="0">
                <a:solidFill>
                  <a:schemeClr val="tx1"/>
                </a:solidFill>
              </a:rPr>
              <a:t>なりすましリスクがあり、</a:t>
            </a:r>
            <a:r>
              <a:rPr lang="en-US" altLang="ja-JP" sz="1200" dirty="0" smtClean="0">
                <a:solidFill>
                  <a:schemeClr val="tx1"/>
                </a:solidFill>
              </a:rPr>
              <a:t>ID</a:t>
            </a:r>
            <a:r>
              <a:rPr lang="ja-JP" altLang="en-US" sz="1200" dirty="0" smtClean="0">
                <a:solidFill>
                  <a:schemeClr val="tx1"/>
                </a:solidFill>
              </a:rPr>
              <a:t>管理やトレーサビリティが不十分</a:t>
            </a:r>
            <a:endParaRPr lang="en-US" altLang="ja-JP" sz="1200" dirty="0" smtClean="0">
              <a:solidFill>
                <a:schemeClr val="tx1"/>
              </a:solidFill>
            </a:endParaRPr>
          </a:p>
          <a:p>
            <a:pPr marL="39688" lvl="1"/>
            <a:endParaRPr lang="en-US" altLang="ja-JP" sz="1200" dirty="0">
              <a:solidFill>
                <a:schemeClr val="tx1"/>
              </a:solidFill>
            </a:endParaRPr>
          </a:p>
        </p:txBody>
      </p:sp>
    </p:spTree>
    <p:extLst>
      <p:ext uri="{BB962C8B-B14F-4D97-AF65-F5344CB8AC3E}">
        <p14:creationId xmlns:p14="http://schemas.microsoft.com/office/powerpoint/2010/main" val="9697660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31789" y="692150"/>
            <a:ext cx="1199300" cy="3081665"/>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検証を行う</a:t>
            </a:r>
            <a:endParaRPr kumimoji="1" lang="en-US" altLang="ja-JP" sz="1400" b="1" dirty="0">
              <a:solidFill>
                <a:schemeClr val="bg1"/>
              </a:solidFill>
            </a:endParaRPr>
          </a:p>
          <a:p>
            <a:pPr algn="ctr"/>
            <a:r>
              <a:rPr lang="ja-JP" altLang="en-US" sz="1400" b="1" dirty="0">
                <a:solidFill>
                  <a:schemeClr val="bg1"/>
                </a:solidFill>
              </a:rPr>
              <a:t>データ</a:t>
            </a:r>
            <a:endParaRPr lang="en-US" altLang="ja-JP" sz="1400" b="1" dirty="0">
              <a:solidFill>
                <a:schemeClr val="bg1"/>
              </a:solidFill>
            </a:endParaRPr>
          </a:p>
        </p:txBody>
      </p:sp>
      <p:sp>
        <p:nvSpPr>
          <p:cNvPr id="5" name="正方形/長方形 4"/>
          <p:cNvSpPr/>
          <p:nvPr/>
        </p:nvSpPr>
        <p:spPr>
          <a:xfrm>
            <a:off x="331788" y="3869873"/>
            <a:ext cx="1199300" cy="82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合意形成</a:t>
            </a:r>
            <a:r>
              <a:rPr lang="en-US" altLang="ja-JP" sz="1400" b="1" dirty="0">
                <a:solidFill>
                  <a:schemeClr val="bg1"/>
                </a:solidFill>
              </a:rPr>
              <a:t>/</a:t>
            </a:r>
          </a:p>
          <a:p>
            <a:pPr algn="ctr"/>
            <a:r>
              <a:rPr kumimoji="1" lang="ja-JP" altLang="en-US" sz="1400" b="1" dirty="0">
                <a:solidFill>
                  <a:schemeClr val="bg1"/>
                </a:solidFill>
              </a:rPr>
              <a:t>トレース</a:t>
            </a:r>
          </a:p>
        </p:txBody>
      </p:sp>
      <p:graphicFrame>
        <p:nvGraphicFramePr>
          <p:cNvPr id="8" name="表 7"/>
          <p:cNvGraphicFramePr>
            <a:graphicFrameLocks noGrp="1"/>
          </p:cNvGraphicFramePr>
          <p:nvPr>
            <p:extLst>
              <p:ext uri="{D42A27DB-BD31-4B8C-83A1-F6EECF244321}">
                <p14:modId xmlns:p14="http://schemas.microsoft.com/office/powerpoint/2010/main" val="1459621730"/>
              </p:ext>
            </p:extLst>
          </p:nvPr>
        </p:nvGraphicFramePr>
        <p:xfrm>
          <a:off x="1683309" y="2020890"/>
          <a:ext cx="7890904" cy="1630745"/>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1972726">
                  <a:extLst>
                    <a:ext uri="{9D8B030D-6E8A-4147-A177-3AD203B41FA5}">
                      <a16:colId xmlns:a16="http://schemas.microsoft.com/office/drawing/2014/main" val="3577434317"/>
                    </a:ext>
                  </a:extLst>
                </a:gridCol>
                <a:gridCol w="1972726">
                  <a:extLst>
                    <a:ext uri="{9D8B030D-6E8A-4147-A177-3AD203B41FA5}">
                      <a16:colId xmlns:a16="http://schemas.microsoft.com/office/drawing/2014/main" val="1081547598"/>
                    </a:ext>
                  </a:extLst>
                </a:gridCol>
              </a:tblGrid>
              <a:tr h="350585">
                <a:tc>
                  <a:txBody>
                    <a:bodyPr/>
                    <a:lstStyle/>
                    <a:p>
                      <a:pPr algn="ctr"/>
                      <a:r>
                        <a:rPr kumimoji="1" lang="ja-JP" altLang="en-US" sz="1200" b="0" dirty="0">
                          <a:solidFill>
                            <a:schemeClr val="tx1"/>
                          </a:solidFill>
                        </a:rPr>
                        <a:t>要検証の課題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dirty="0">
                          <a:solidFill>
                            <a:schemeClr val="tx1"/>
                          </a:solidFill>
                        </a:rPr>
                        <a:t>検証対象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dirty="0">
                          <a:solidFill>
                            <a:schemeClr val="tx1"/>
                          </a:solidFill>
                        </a:rPr>
                        <a:t>検証方法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dirty="0">
                          <a:solidFill>
                            <a:schemeClr val="tx1"/>
                          </a:solidFill>
                        </a:rPr>
                        <a:t>検証者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extLst>
                  <a:ext uri="{0D108BD9-81ED-4DB2-BD59-A6C34878D82A}">
                    <a16:rowId xmlns:a16="http://schemas.microsoft.com/office/drawing/2014/main" val="3523289452"/>
                  </a:ext>
                </a:extLst>
              </a:tr>
              <a:tr h="350585">
                <a:tc>
                  <a:txBody>
                    <a:bodyPr/>
                    <a:lstStyle/>
                    <a:p>
                      <a:r>
                        <a:rPr lang="ja-JP" altLang="en-US" sz="1200" dirty="0">
                          <a:solidFill>
                            <a:schemeClr val="tx1"/>
                          </a:solidFill>
                        </a:rPr>
                        <a:t>送信データ（臨床試験データを含むファイルの内容）が改ざんされていないこと</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署名及び暗号化済みファイル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署名の検証及び復号化ができる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製薬会社</a:t>
                      </a:r>
                      <a:r>
                        <a:rPr kumimoji="1" lang="en-US" altLang="ja-JP" sz="1200" b="0" dirty="0">
                          <a:solidFill>
                            <a:schemeClr val="tx1"/>
                          </a:solidFill>
                        </a:rPr>
                        <a:t>/CRO</a:t>
                      </a:r>
                      <a:r>
                        <a:rPr kumimoji="1" lang="ja-JP" altLang="en-US" sz="1200" b="0" dirty="0">
                          <a:solidFill>
                            <a:schemeClr val="tx1"/>
                          </a:solidFill>
                        </a:rPr>
                        <a:t>スタッフ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350585">
                <a:tc>
                  <a:txBody>
                    <a:bodyPr/>
                    <a:lstStyle/>
                    <a:p>
                      <a:r>
                        <a:rPr kumimoji="1" lang="ja-JP" altLang="en-US" sz="1200" b="0" dirty="0">
                          <a:solidFill>
                            <a:schemeClr val="tx1"/>
                          </a:solidFill>
                        </a:rPr>
                        <a:t>なりすましが行われていないこと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rPr>
                        <a:t>署名及び暗号化済みファイル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a:solidFill>
                            <a:schemeClr val="tx1"/>
                          </a:solidFill>
                        </a:rPr>
                        <a:t>Pairing</a:t>
                      </a:r>
                      <a:r>
                        <a:rPr kumimoji="1" lang="ja-JP" altLang="en-US" sz="1200" b="0" dirty="0">
                          <a:solidFill>
                            <a:schemeClr val="tx1"/>
                          </a:solidFill>
                        </a:rPr>
                        <a:t>済みの</a:t>
                      </a:r>
                      <a:r>
                        <a:rPr kumimoji="1" lang="en-US" altLang="ja-JP" sz="1200" b="0" dirty="0">
                          <a:solidFill>
                            <a:schemeClr val="tx1"/>
                          </a:solidFill>
                        </a:rPr>
                        <a:t>DID</a:t>
                      </a:r>
                      <a:r>
                        <a:rPr kumimoji="1" lang="ja-JP" altLang="en-US" sz="1200" b="0" dirty="0">
                          <a:solidFill>
                            <a:schemeClr val="tx1"/>
                          </a:solidFill>
                        </a:rPr>
                        <a:t>と同一の</a:t>
                      </a:r>
                      <a:r>
                        <a:rPr kumimoji="1" lang="en-US" altLang="ja-JP" sz="1200" b="0" dirty="0">
                          <a:solidFill>
                            <a:schemeClr val="tx1"/>
                          </a:solidFill>
                        </a:rPr>
                        <a:t>DID</a:t>
                      </a:r>
                      <a:r>
                        <a:rPr kumimoji="1" lang="ja-JP" altLang="en-US" sz="1200" b="0" dirty="0">
                          <a:solidFill>
                            <a:schemeClr val="tx1"/>
                          </a:solidFill>
                        </a:rPr>
                        <a:t>で署名及び暗号化されている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製薬会社</a:t>
                      </a:r>
                      <a:r>
                        <a:rPr kumimoji="1" lang="en-US" altLang="ja-JP" sz="1200" b="0" dirty="0">
                          <a:solidFill>
                            <a:schemeClr val="tx1"/>
                          </a:solidFill>
                        </a:rPr>
                        <a:t>/CRO</a:t>
                      </a:r>
                      <a:r>
                        <a:rPr kumimoji="1" lang="ja-JP" altLang="en-US" sz="1200" b="0" dirty="0">
                          <a:solidFill>
                            <a:schemeClr val="tx1"/>
                          </a:solidFill>
                        </a:rPr>
                        <a:t>スタッフ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9" name="正方形/長方形 8"/>
          <p:cNvSpPr/>
          <p:nvPr/>
        </p:nvSpPr>
        <p:spPr>
          <a:xfrm>
            <a:off x="1683304" y="692150"/>
            <a:ext cx="7890909" cy="954107"/>
          </a:xfrm>
          <a:prstGeom prst="rect">
            <a:avLst/>
          </a:prstGeom>
        </p:spPr>
        <p:txBody>
          <a:bodyPr wrap="square">
            <a:spAutoFit/>
          </a:bodyPr>
          <a:lstStyle/>
          <a:p>
            <a:pPr marL="285750" indent="-285750">
              <a:buFont typeface="Wingdings" panose="05000000000000000000" pitchFamily="2" charset="2"/>
              <a:buChar char="l"/>
            </a:pPr>
            <a:r>
              <a:rPr lang="ja-JP" altLang="en-US" sz="1400" dirty="0"/>
              <a:t>送信側は送信データ（臨床試験データを含むファイルの内容）が改ざんされていないことを担保するため、署名及び暗号化を行う。そして</a:t>
            </a:r>
            <a:r>
              <a:rPr lang="en-US" altLang="ja-JP" sz="1400" dirty="0"/>
              <a:t>Pairing</a:t>
            </a:r>
            <a:r>
              <a:rPr lang="ja-JP" altLang="en-US" sz="1400" dirty="0"/>
              <a:t>した受信側の相手のみが署名の検証及び復号化が可能である</a:t>
            </a:r>
            <a:endParaRPr lang="en-US" altLang="ja-JP" sz="1400" dirty="0"/>
          </a:p>
          <a:p>
            <a:pPr marL="285750" indent="-285750">
              <a:buFont typeface="Wingdings" panose="05000000000000000000" pitchFamily="2" charset="2"/>
              <a:buChar char="l"/>
            </a:pPr>
            <a:r>
              <a:rPr lang="ja-JP" altLang="en-US" sz="1400" dirty="0"/>
              <a:t>受診した暗号化ファイルは、</a:t>
            </a:r>
            <a:r>
              <a:rPr lang="en-US" altLang="ja-JP" sz="1400" dirty="0"/>
              <a:t>Pairing</a:t>
            </a:r>
            <a:r>
              <a:rPr lang="ja-JP" altLang="en-US" sz="1400" dirty="0"/>
              <a:t>した相手の</a:t>
            </a:r>
            <a:r>
              <a:rPr lang="en-US" altLang="ja-JP" sz="1400" dirty="0"/>
              <a:t>DID</a:t>
            </a:r>
            <a:r>
              <a:rPr lang="ja-JP" altLang="en-US" sz="1400" dirty="0"/>
              <a:t>によって暗号化されたファイルであることが検証できるため、送信側のなりすましが行われていないことを確認できる</a:t>
            </a:r>
            <a:endParaRPr lang="en-US" altLang="ja-JP" sz="1400" dirty="0"/>
          </a:p>
        </p:txBody>
      </p:sp>
      <p:sp>
        <p:nvSpPr>
          <p:cNvPr id="13" name="正方形/長方形 12"/>
          <p:cNvSpPr/>
          <p:nvPr/>
        </p:nvSpPr>
        <p:spPr>
          <a:xfrm>
            <a:off x="331788" y="4822355"/>
            <a:ext cx="1199300" cy="1893237"/>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主な成果</a:t>
            </a:r>
            <a:endParaRPr lang="en-US" altLang="ja-JP" sz="1400" b="1" dirty="0">
              <a:solidFill>
                <a:schemeClr val="bg1"/>
              </a:solidFill>
            </a:endParaRPr>
          </a:p>
        </p:txBody>
      </p:sp>
      <p:sp>
        <p:nvSpPr>
          <p:cNvPr id="16" name="正方形/長方形 15"/>
          <p:cNvSpPr/>
          <p:nvPr/>
        </p:nvSpPr>
        <p:spPr>
          <a:xfrm>
            <a:off x="1679944" y="4822357"/>
            <a:ext cx="7894268" cy="1893236"/>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000" dirty="0">
                <a:solidFill>
                  <a:schemeClr val="tx1"/>
                </a:solidFill>
              </a:rPr>
              <a:t>実証期間内において、医療法人相生会 臨床研究部門（以下、相生会）に協力頂き、実際の医療機関ネットワークと弊社ネットワーク間において開発したプロトタイプシステムのフィールドテストを実施した。加えて、社内外の有識者及びステークホルダーに対してヒアリングを実施した。</a:t>
            </a:r>
            <a:endParaRPr lang="en-US" altLang="ja-JP" sz="1000" dirty="0">
              <a:solidFill>
                <a:schemeClr val="tx1"/>
              </a:solidFill>
            </a:endParaRPr>
          </a:p>
          <a:p>
            <a:r>
              <a:rPr lang="ja-JP" altLang="en-US" sz="1000" dirty="0">
                <a:solidFill>
                  <a:schemeClr val="tx1"/>
                </a:solidFill>
              </a:rPr>
              <a:t>フィールドテスト及びヒアリングから得られた成果、示唆、コメントは以下の通り</a:t>
            </a:r>
            <a:endParaRPr lang="en-US" altLang="ja-JP" sz="1000" dirty="0">
              <a:solidFill>
                <a:schemeClr val="tx1"/>
              </a:solidFill>
            </a:endParaRPr>
          </a:p>
          <a:p>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（成果）フィールドテストは問題なく完了し、期待した挙動及び効果が確認できた</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（コメント・示唆）医療機関やアカデミア主導で実施する臨床研究や疫学調査など、低コストでの計画及び実施が要求され、現状ではデータインテグリティを担保できていない試験に対して導入したい</a:t>
            </a:r>
            <a:r>
              <a:rPr lang="ja-JP" altLang="en-US" sz="1000" dirty="0" smtClean="0">
                <a:solidFill>
                  <a:schemeClr val="tx1"/>
                </a:solidFill>
              </a:rPr>
              <a:t>。また</a:t>
            </a:r>
            <a:r>
              <a:rPr lang="ja-JP" altLang="en-US" sz="1000" dirty="0">
                <a:solidFill>
                  <a:schemeClr val="tx1"/>
                </a:solidFill>
              </a:rPr>
              <a:t>、</a:t>
            </a:r>
            <a:r>
              <a:rPr lang="ja-JP" altLang="en-US" sz="1000" dirty="0" smtClean="0">
                <a:solidFill>
                  <a:schemeClr val="tx1"/>
                </a:solidFill>
              </a:rPr>
              <a:t>実施</a:t>
            </a:r>
            <a:r>
              <a:rPr lang="ja-JP" altLang="en-US" sz="1000" dirty="0">
                <a:solidFill>
                  <a:schemeClr val="tx1"/>
                </a:solidFill>
              </a:rPr>
              <a:t>に対して多額のコストが掛かっている試験及び研究に対して、既存のプロセス自体に大きな変更を加えずにプロセス内での業務内容の簡素化を実現することで、コスト削減の可能性がある</a:t>
            </a:r>
            <a:endParaRPr lang="en-US" altLang="ja-JP" sz="1000" dirty="0">
              <a:solidFill>
                <a:schemeClr val="tx1"/>
              </a:solidFill>
            </a:endParaRPr>
          </a:p>
          <a:p>
            <a:pPr marL="171450" indent="-171450">
              <a:buFont typeface="Arial" panose="020B0604020202020204" pitchFamily="34" charset="0"/>
              <a:buChar char="•"/>
            </a:pPr>
            <a:r>
              <a:rPr lang="ja-JP" altLang="en-US" sz="1000" dirty="0">
                <a:solidFill>
                  <a:schemeClr val="tx1"/>
                </a:solidFill>
              </a:rPr>
              <a:t>（コメント）今回のプロトタイプシステムのアーキテクチャ及び得られる効果は、今後のあるべき姿の一事例であると感じる。一方で、医療現場及び臨床試験業界において現時点で要求されるデータインテグリティの考え方と比較するとオーバースペックであるとも感じるため、今回のプロトタイプシステムのアーキテクチャ更には</a:t>
            </a:r>
            <a:r>
              <a:rPr lang="en-US" altLang="ja-JP" sz="1000" dirty="0">
                <a:solidFill>
                  <a:schemeClr val="tx1"/>
                </a:solidFill>
              </a:rPr>
              <a:t>Trusted Web</a:t>
            </a:r>
            <a:r>
              <a:rPr lang="ja-JP" altLang="en-US" sz="1000" dirty="0">
                <a:solidFill>
                  <a:schemeClr val="tx1"/>
                </a:solidFill>
              </a:rPr>
              <a:t>ホワイトペーパーで要求される技術</a:t>
            </a:r>
            <a:r>
              <a:rPr lang="ja-JP" altLang="en-US" sz="1000" dirty="0" smtClean="0">
                <a:solidFill>
                  <a:schemeClr val="tx1"/>
                </a:solidFill>
              </a:rPr>
              <a:t>要件について</a:t>
            </a:r>
            <a:r>
              <a:rPr lang="ja-JP" altLang="en-US" sz="1000" dirty="0">
                <a:solidFill>
                  <a:schemeClr val="tx1"/>
                </a:solidFill>
              </a:rPr>
              <a:t>社会</a:t>
            </a:r>
            <a:r>
              <a:rPr lang="ja-JP" altLang="en-US" sz="1000" dirty="0" smtClean="0">
                <a:solidFill>
                  <a:schemeClr val="tx1"/>
                </a:solidFill>
              </a:rPr>
              <a:t>全体が必要であるという認識を浸透</a:t>
            </a:r>
            <a:r>
              <a:rPr lang="ja-JP" altLang="en-US" sz="1000" dirty="0">
                <a:solidFill>
                  <a:schemeClr val="tx1"/>
                </a:solidFill>
              </a:rPr>
              <a:t>させていくような活動が必要である</a:t>
            </a:r>
            <a:endParaRPr lang="en-US" altLang="ja-JP" sz="1000" dirty="0">
              <a:solidFill>
                <a:schemeClr val="tx1"/>
              </a:solidFill>
            </a:endParaRPr>
          </a:p>
        </p:txBody>
      </p:sp>
      <p:sp>
        <p:nvSpPr>
          <p:cNvPr id="14" name="正方形/長方形 13"/>
          <p:cNvSpPr/>
          <p:nvPr/>
        </p:nvSpPr>
        <p:spPr>
          <a:xfrm>
            <a:off x="1679945" y="3869873"/>
            <a:ext cx="7894268" cy="828000"/>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200" dirty="0">
                <a:solidFill>
                  <a:schemeClr val="tx1"/>
                </a:solidFill>
              </a:rPr>
              <a:t>データの送信側（病院スタッフ）と受信側（製薬会社</a:t>
            </a:r>
            <a:r>
              <a:rPr lang="en-US" altLang="ja-JP" sz="1200" dirty="0">
                <a:solidFill>
                  <a:schemeClr val="tx1"/>
                </a:solidFill>
              </a:rPr>
              <a:t>/CRO</a:t>
            </a:r>
            <a:r>
              <a:rPr lang="ja-JP" altLang="en-US" sz="1200" dirty="0">
                <a:solidFill>
                  <a:schemeClr val="tx1"/>
                </a:solidFill>
              </a:rPr>
              <a:t>スタッフ）のデータ送受信者が「互いが信頼できる相手であること」及び「データの授受」について合意する。データ送信者及び受信者が、ファイルの復号化が可能な</a:t>
            </a:r>
            <a:r>
              <a:rPr lang="en-US" altLang="ja-JP" sz="1200" dirty="0">
                <a:solidFill>
                  <a:schemeClr val="tx1"/>
                </a:solidFill>
              </a:rPr>
              <a:t>DID</a:t>
            </a:r>
            <a:r>
              <a:rPr lang="ja-JP" altLang="en-US" sz="1200" dirty="0">
                <a:solidFill>
                  <a:schemeClr val="tx1"/>
                </a:solidFill>
              </a:rPr>
              <a:t>のリスト（信頼している相手のリスト）を確認した上で署名及び暗号化／署名検証及び復号化を行うことで合意が形成されたとする。</a:t>
            </a:r>
            <a:endParaRPr lang="en-US" altLang="ja-JP" sz="1200" dirty="0">
              <a:solidFill>
                <a:schemeClr val="tx1"/>
              </a:solidFill>
            </a:endParaRPr>
          </a:p>
          <a:p>
            <a:r>
              <a:rPr lang="ja-JP" altLang="en-US" sz="1200" dirty="0">
                <a:solidFill>
                  <a:schemeClr val="tx1"/>
                </a:solidFill>
              </a:rPr>
              <a:t>合意した内容とその履行について、暗号化及び復号化が行われた履歴（監査証跡）を確認することでトレース可能である。</a:t>
            </a:r>
            <a:endParaRPr lang="en-US" altLang="ja-JP" sz="1200" dirty="0">
              <a:solidFill>
                <a:schemeClr val="tx1"/>
              </a:solidFill>
            </a:endParaRPr>
          </a:p>
        </p:txBody>
      </p:sp>
      <p:sp>
        <p:nvSpPr>
          <p:cNvPr id="12" name="テキスト プレースホルダー 2"/>
          <p:cNvSpPr>
            <a:spLocks noGrp="1"/>
          </p:cNvSpPr>
          <p:nvPr>
            <p:ph type="body" sz="quarter" idx="12"/>
          </p:nvPr>
        </p:nvSpPr>
        <p:spPr>
          <a:xfrm>
            <a:off x="331788" y="31043"/>
            <a:ext cx="9348240" cy="397782"/>
          </a:xfrm>
          <a:prstGeom prst="rect">
            <a:avLst/>
          </a:prstGeom>
        </p:spPr>
        <p:txBody>
          <a:bodyPr lIns="0" tIns="45720" rIns="0" bIns="45720" anchor="t"/>
          <a:lstStyle/>
          <a:p>
            <a:r>
              <a:rPr lang="ja-JP" altLang="en-US" sz="2000" b="1" dirty="0" smtClean="0">
                <a:solidFill>
                  <a:schemeClr val="accent2">
                    <a:lumMod val="75000"/>
                    <a:lumOff val="25000"/>
                  </a:schemeClr>
                </a:solidFill>
                <a:latin typeface="Meiryo UI" panose="020B0604030504040204" pitchFamily="34" charset="-128"/>
                <a:ea typeface="Meiryo UI" panose="020B0604030504040204" pitchFamily="34" charset="-128"/>
              </a:rPr>
              <a:t>臨床</a:t>
            </a:r>
            <a:r>
              <a:rPr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試験及び医療現場における信頼性及び応用可能性の高い情報流通</a:t>
            </a:r>
            <a:r>
              <a:rPr lang="ja-JP" altLang="en-US" sz="2000" b="1" dirty="0" smtClean="0">
                <a:solidFill>
                  <a:schemeClr val="accent2">
                    <a:lumMod val="75000"/>
                    <a:lumOff val="25000"/>
                  </a:schemeClr>
                </a:solidFill>
                <a:latin typeface="Meiryo UI" panose="020B0604030504040204" pitchFamily="34" charset="-128"/>
                <a:ea typeface="Meiryo UI" panose="020B0604030504040204" pitchFamily="34" charset="-128"/>
              </a:rPr>
              <a:t>システム</a:t>
            </a:r>
            <a:r>
              <a:rPr kumimoji="1" lang="en-US" altLang="ja-JP" sz="2000" b="1" dirty="0" smtClean="0">
                <a:solidFill>
                  <a:schemeClr val="accent2">
                    <a:lumMod val="75000"/>
                    <a:lumOff val="25000"/>
                  </a:schemeClr>
                </a:solidFill>
                <a:latin typeface="Meiryo UI" panose="020B0604030504040204" pitchFamily="34" charset="-128"/>
                <a:ea typeface="Meiryo UI" panose="020B0604030504040204" pitchFamily="34" charset="-128"/>
              </a:rPr>
              <a:t>(</a:t>
            </a:r>
            <a:r>
              <a:rPr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ヘルスケア情報流通システム開発コンソーシアム</a:t>
            </a:r>
            <a:r>
              <a:rPr kumimoji="1" lang="en-US" altLang="ja-JP" sz="2000" b="1" dirty="0" smtClean="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sz="2000" b="1" dirty="0" smtClean="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rPr>
              <a:t>2</a:t>
            </a:r>
            <a:r>
              <a:rPr kumimoji="1"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rPr>
              <a:t>/2</a:t>
            </a:r>
            <a:r>
              <a:rPr kumimoji="1"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22250962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fac6585-e5db-49c2-84eb-07048ac402b0" xsi:nil="true"/>
    <lcf76f155ced4ddcb4097134ff3c332f xmlns="c83f1b00-8bb0-4983-a72c-3c7d557c8ed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63F3684-B454-47EB-BE0A-79655B982E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f1b00-8bb0-4983-a72c-3c7d557c8ed9"/>
    <ds:schemaRef ds:uri="5fac6585-e5db-49c2-84eb-07048ac40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E8F6B1-48DE-4A6D-B7FB-B27CCFB1F4ED}">
  <ds:schemaRefs>
    <ds:schemaRef ds:uri="http://schemas.microsoft.com/sharepoint/v3/contenttype/forms"/>
  </ds:schemaRefs>
</ds:datastoreItem>
</file>

<file path=customXml/itemProps3.xml><?xml version="1.0" encoding="utf-8"?>
<ds:datastoreItem xmlns:ds="http://schemas.openxmlformats.org/officeDocument/2006/customXml" ds:itemID="{0F4CB9ED-066D-4578-99BE-26795CE2C6F1}">
  <ds:schemaRefs>
    <ds:schemaRef ds:uri="http://schemas.microsoft.com/office/2006/documentManagement/types"/>
    <ds:schemaRef ds:uri="http://purl.org/dc/dcmitype/"/>
    <ds:schemaRef ds:uri="http://schemas.microsoft.com/office/infopath/2007/PartnerControls"/>
    <ds:schemaRef ds:uri="http://purl.org/dc/elements/1.1/"/>
    <ds:schemaRef ds:uri="http://schemas.openxmlformats.org/package/2006/metadata/core-properties"/>
    <ds:schemaRef ds:uri="e66c35b6-2d61-43c4-8bf9-d41cf977da54"/>
    <ds:schemaRef ds:uri="fbfe7029-41e5-4b04-b94c-ac73920166e4"/>
    <ds:schemaRef ds:uri="http://schemas.microsoft.com/office/2006/metadata/properties"/>
    <ds:schemaRef ds:uri="http://www.w3.org/XML/1998/namespace"/>
    <ds:schemaRef ds:uri="http://purl.org/dc/terms/"/>
    <ds:schemaRef ds:uri="5fac6585-e5db-49c2-84eb-07048ac402b0"/>
    <ds:schemaRef ds:uri="c83f1b00-8bb0-4983-a72c-3c7d557c8ed9"/>
  </ds:schemaRefs>
</ds:datastoreItem>
</file>

<file path=docProps/app.xml><?xml version="1.0" encoding="utf-8"?>
<Properties xmlns="http://schemas.openxmlformats.org/officeDocument/2006/extended-properties" xmlns:vt="http://schemas.openxmlformats.org/officeDocument/2006/docPropsVTypes">
  <TotalTime>0</TotalTime>
  <Words>1235</Words>
  <Application>Microsoft Office PowerPoint</Application>
  <PresentationFormat>A4 210 x 297 mm</PresentationFormat>
  <Paragraphs>60</Paragraphs>
  <Slides>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6</vt:i4>
      </vt:variant>
      <vt:variant>
        <vt:lpstr>スライド タイトル</vt:lpstr>
      </vt:variant>
      <vt:variant>
        <vt:i4>2</vt:i4>
      </vt:variant>
    </vt:vector>
  </HeadingPairs>
  <TitlesOfParts>
    <vt:vector size="14" baseType="lpstr">
      <vt:lpstr>HGPGothicE</vt:lpstr>
      <vt:lpstr>HGP創英角ｺﾞｼｯｸUB</vt:lpstr>
      <vt:lpstr>Meiryo UI</vt:lpstr>
      <vt:lpstr>游ゴシック</vt:lpstr>
      <vt:lpstr>Arial</vt:lpstr>
      <vt:lpstr>Wingdings</vt:lpstr>
      <vt:lpstr>Office テーマ</vt:lpstr>
      <vt:lpstr>目次</vt:lpstr>
      <vt:lpstr>中扉</vt:lpstr>
      <vt:lpstr>コンテンツ_Light</vt:lpstr>
      <vt:lpstr>コンテンツ_Dark</vt:lpstr>
      <vt:lpstr>裏表紙</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令和3年度補正予算Trusted Web共同開発支援事業費 「Trusted Webの実現に向けたユースケース実証事業」 </dc:title>
  <dc:creator/>
  <cp:lastModifiedBy/>
  <cp:revision>25</cp:revision>
  <dcterms:modified xsi:type="dcterms:W3CDTF">2023-05-23T06:59:56Z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ies>
</file>