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24" r:id="rId4"/>
    <p:sldMasterId id="2147483790" r:id="rId5"/>
    <p:sldMasterId id="2147483913" r:id="rId6"/>
    <p:sldMasterId id="2147483908" r:id="rId7"/>
    <p:sldMasterId id="2147483853" r:id="rId8"/>
    <p:sldMasterId id="2147483852" r:id="rId9"/>
  </p:sldMasterIdLst>
  <p:notesMasterIdLst>
    <p:notesMasterId r:id="rId12"/>
  </p:notesMasterIdLst>
  <p:handoutMasterIdLst>
    <p:handoutMasterId r:id="rId13"/>
  </p:handoutMasterIdLst>
  <p:sldIdLst>
    <p:sldId id="430" r:id="rId10"/>
    <p:sldId id="431" r:id="rId11"/>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4069"/>
    <a:srgbClr val="EEF3F8"/>
    <a:srgbClr val="DBE5F1"/>
    <a:srgbClr val="ECEEF1"/>
    <a:srgbClr val="ECEEF4"/>
    <a:srgbClr val="EBEDF4"/>
    <a:srgbClr val="F7F8FB"/>
    <a:srgbClr val="4472C4"/>
    <a:srgbClr val="405F9E"/>
    <a:srgbClr val="C2CE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902" autoAdjust="0"/>
    <p:restoredTop sz="94660"/>
  </p:normalViewPr>
  <p:slideViewPr>
    <p:cSldViewPr snapToGrid="0" showGuides="1">
      <p:cViewPr varScale="1">
        <p:scale>
          <a:sx n="97" d="100"/>
          <a:sy n="97" d="100"/>
        </p:scale>
        <p:origin x="950" y="77"/>
      </p:cViewPr>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A9554F-8F68-418C-BC8C-EBC8EB58C588}" type="datetimeFigureOut">
              <a:rPr kumimoji="1" lang="ja-JP" altLang="en-US" smtClean="0"/>
              <a:t>2023/5/23</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E54EB0-D7A5-428B-AB3E-E1911707456B}"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n-ea"/>
                <a:ea typeface="+mn-ea"/>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n-ea"/>
                <a:ea typeface="+mn-ea"/>
              </a:defRPr>
            </a:lvl1pPr>
          </a:lstStyle>
          <a:p>
            <a:fld id="{187B8588-1665-0A4A-AD47-68FFFFC620D1}" type="datetimeFigureOut">
              <a:rPr lang="ja-JP" altLang="en-US" smtClean="0"/>
              <a:pPr/>
              <a:t>2023/5/23</a:t>
            </a:fld>
            <a:endParaRPr lang="ja-JP" altLang="en-US"/>
          </a:p>
        </p:txBody>
      </p:sp>
      <p:sp>
        <p:nvSpPr>
          <p:cNvPr id="4" name="スライド イメージ プレースホルダー 3"/>
          <p:cNvSpPr>
            <a:spLocks noGrp="1" noRot="1" noChangeAspect="1"/>
          </p:cNvSpPr>
          <p:nvPr>
            <p:ph type="sldImg" idx="2"/>
          </p:nvPr>
        </p:nvSpPr>
        <p:spPr>
          <a:xfrm>
            <a:off x="1200150" y="630237"/>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3887785"/>
            <a:ext cx="5486400" cy="462597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n-ea"/>
                <a:ea typeface="+mn-ea"/>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n-ea"/>
                <a:ea typeface="+mn-ea"/>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ea"/>
        <a:ea typeface="+mn-ea"/>
        <a:cs typeface="+mn-cs"/>
      </a:defRPr>
    </a:lvl1pPr>
    <a:lvl2pPr marL="457200" algn="l" defTabSz="914400" rtl="0" eaLnBrk="1" latinLnBrk="0" hangingPunct="1">
      <a:defRPr kumimoji="1" sz="1200" kern="1200">
        <a:solidFill>
          <a:schemeClr val="tx1"/>
        </a:solidFill>
        <a:latin typeface="+mn-ea"/>
        <a:ea typeface="+mn-ea"/>
        <a:cs typeface="+mn-cs"/>
      </a:defRPr>
    </a:lvl2pPr>
    <a:lvl3pPr marL="914400" algn="l" defTabSz="914400" rtl="0" eaLnBrk="1" latinLnBrk="0" hangingPunct="1">
      <a:defRPr kumimoji="1" sz="1200" kern="1200">
        <a:solidFill>
          <a:schemeClr val="tx1"/>
        </a:solidFill>
        <a:latin typeface="+mn-ea"/>
        <a:ea typeface="+mn-ea"/>
        <a:cs typeface="+mn-cs"/>
      </a:defRPr>
    </a:lvl3pPr>
    <a:lvl4pPr marL="1371600" algn="l" defTabSz="914400" rtl="0" eaLnBrk="1" latinLnBrk="0" hangingPunct="1">
      <a:defRPr kumimoji="1" sz="1200" kern="1200">
        <a:solidFill>
          <a:schemeClr val="tx1"/>
        </a:solidFill>
        <a:latin typeface="+mn-ea"/>
        <a:ea typeface="+mn-ea"/>
        <a:cs typeface="+mn-cs"/>
      </a:defRPr>
    </a:lvl4pPr>
    <a:lvl5pPr marL="1828800" algn="l" defTabSz="914400" rtl="0" eaLnBrk="1" latinLnBrk="0" hangingPunct="1">
      <a:defRPr kumimoji="1" sz="1200" kern="1200">
        <a:solidFill>
          <a:schemeClr val="tx1"/>
        </a:solidFill>
        <a:latin typeface="+mn-ea"/>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sp>
        <p:nvSpPr>
          <p:cNvPr id="27" name="タイトル 4">
            <a:extLst>
              <a:ext uri="{FF2B5EF4-FFF2-40B4-BE49-F238E27FC236}">
                <a16:creationId xmlns:a16="http://schemas.microsoft.com/office/drawing/2014/main" id="{D3868AFC-B2EA-484C-AA64-489ED4273318}"/>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5" name="テキスト プレースホルダー 16">
            <a:extLst>
              <a:ext uri="{FF2B5EF4-FFF2-40B4-BE49-F238E27FC236}">
                <a16:creationId xmlns:a16="http://schemas.microsoft.com/office/drawing/2014/main" id="{AAF55D8D-D54A-0249-91F2-93832BA0DDA6}"/>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6" name="テキスト プレースホルダー 18">
            <a:extLst>
              <a:ext uri="{FF2B5EF4-FFF2-40B4-BE49-F238E27FC236}">
                <a16:creationId xmlns:a16="http://schemas.microsoft.com/office/drawing/2014/main" id="{32AE6953-680C-A842-B348-E2C64E3386A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7" name="正方形/長方形 16">
            <a:extLst>
              <a:ext uri="{FF2B5EF4-FFF2-40B4-BE49-F238E27FC236}">
                <a16:creationId xmlns:a16="http://schemas.microsoft.com/office/drawing/2014/main" id="{B35F000F-EF21-7942-A550-51B9B7114064}"/>
              </a:ext>
            </a:extLst>
          </p:cNvPr>
          <p:cNvSpPr/>
          <p:nvPr userDrawn="1"/>
        </p:nvSpPr>
        <p:spPr>
          <a:xfrm>
            <a:off x="1" y="0"/>
            <a:ext cx="9906000" cy="240376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9" name="図 18">
            <a:extLst>
              <a:ext uri="{FF2B5EF4-FFF2-40B4-BE49-F238E27FC236}">
                <a16:creationId xmlns:a16="http://schemas.microsoft.com/office/drawing/2014/main" id="{BA3D2F71-2021-6A4E-AC43-8FD81BB606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0" y="0"/>
            <a:ext cx="3600000" cy="2403761"/>
          </a:xfrm>
          <a:prstGeom prst="rect">
            <a:avLst/>
          </a:prstGeom>
        </p:spPr>
      </p:pic>
      <p:sp>
        <p:nvSpPr>
          <p:cNvPr id="23" name="テキスト ボックス 22">
            <a:extLst>
              <a:ext uri="{FF2B5EF4-FFF2-40B4-BE49-F238E27FC236}">
                <a16:creationId xmlns:a16="http://schemas.microsoft.com/office/drawing/2014/main" id="{F5B088D2-4AF7-3C42-B49B-F380DD5AB088}"/>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15" name="直線矢印コネクタ 14">
            <a:extLst>
              <a:ext uri="{FF2B5EF4-FFF2-40B4-BE49-F238E27FC236}">
                <a16:creationId xmlns:a16="http://schemas.microsoft.com/office/drawing/2014/main" id="{A0FBF953-D5EB-674E-9F34-772567F4C81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0EB2094B-F5F4-1E46-9BEA-446D88002AA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4" name="図 23">
            <a:extLst>
              <a:ext uri="{FF2B5EF4-FFF2-40B4-BE49-F238E27FC236}">
                <a16:creationId xmlns:a16="http://schemas.microsoft.com/office/drawing/2014/main" id="{265711C3-3D09-CF4B-9499-4C0FAC2E065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153652250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sp>
        <p:nvSpPr>
          <p:cNvPr id="29" name="テキスト プレースホルダー 16">
            <a:extLst>
              <a:ext uri="{FF2B5EF4-FFF2-40B4-BE49-F238E27FC236}">
                <a16:creationId xmlns:a16="http://schemas.microsoft.com/office/drawing/2014/main" id="{C9E29E36-2233-EE48-83B7-440A2BDBB64B}"/>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4BDBC451-4788-AB42-8D23-0E4D129A40E4}"/>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5" name="正方形/長方形 14">
            <a:extLst>
              <a:ext uri="{FF2B5EF4-FFF2-40B4-BE49-F238E27FC236}">
                <a16:creationId xmlns:a16="http://schemas.microsoft.com/office/drawing/2014/main" id="{906DA2A4-285E-9B45-97BA-F59BF25C2FB1}"/>
              </a:ext>
            </a:extLst>
          </p:cNvPr>
          <p:cNvSpPr/>
          <p:nvPr userDrawn="1"/>
        </p:nvSpPr>
        <p:spPr>
          <a:xfrm>
            <a:off x="1" y="0"/>
            <a:ext cx="9906000" cy="240376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32" name="図 31">
            <a:extLst>
              <a:ext uri="{FF2B5EF4-FFF2-40B4-BE49-F238E27FC236}">
                <a16:creationId xmlns:a16="http://schemas.microsoft.com/office/drawing/2014/main" id="{49409664-F39A-7F4F-926A-0C629A3FA2B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866C78FE-E3A6-C041-8532-3A00E7E4C5A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 name="タイトル 1"/>
          <p:cNvSpPr>
            <a:spLocks noGrp="1"/>
          </p:cNvSpPr>
          <p:nvPr>
            <p:ph type="title"/>
          </p:nvPr>
        </p:nvSpPr>
        <p:spPr/>
        <p:txBody>
          <a:bodyPr/>
          <a:lstStyle/>
          <a:p>
            <a:r>
              <a:rPr kumimoji="1" lang="ja-JP" altLang="en-US"/>
              <a:t>マスター タイトルの書式設定</a:t>
            </a:r>
          </a:p>
        </p:txBody>
      </p:sp>
    </p:spTree>
    <p:extLst>
      <p:ext uri="{BB962C8B-B14F-4D97-AF65-F5344CB8AC3E}">
        <p14:creationId xmlns:p14="http://schemas.microsoft.com/office/powerpoint/2010/main" val="47848837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表紙C">
    <p:bg>
      <p:bgPr>
        <a:solidFill>
          <a:schemeClr val="accent2"/>
        </a:solidFill>
        <a:effectLst/>
      </p:bgPr>
    </p:bg>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CAEC040-EEFE-C444-83DD-41B27D064E83}"/>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20" name="テキスト プレースホルダー 16">
            <a:extLst>
              <a:ext uri="{FF2B5EF4-FFF2-40B4-BE49-F238E27FC236}">
                <a16:creationId xmlns:a16="http://schemas.microsoft.com/office/drawing/2014/main" id="{69DA06EE-F669-A248-B816-9503F01A10EF}"/>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2" name="テキスト プレースホルダー 18">
            <a:extLst>
              <a:ext uri="{FF2B5EF4-FFF2-40B4-BE49-F238E27FC236}">
                <a16:creationId xmlns:a16="http://schemas.microsoft.com/office/drawing/2014/main" id="{F19E2444-AC3A-064A-9BA1-9990E25E935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6" name="正方形/長方形 5">
            <a:extLst>
              <a:ext uri="{FF2B5EF4-FFF2-40B4-BE49-F238E27FC236}">
                <a16:creationId xmlns:a16="http://schemas.microsoft.com/office/drawing/2014/main" id="{BF1C8481-7D27-A74E-9740-DD4483246E71}"/>
              </a:ext>
            </a:extLst>
          </p:cNvPr>
          <p:cNvSpPr/>
          <p:nvPr userDrawn="1"/>
        </p:nvSpPr>
        <p:spPr>
          <a:xfrm>
            <a:off x="1" y="0"/>
            <a:ext cx="9906000" cy="2403761"/>
          </a:xfrm>
          <a:prstGeom prst="rect">
            <a:avLst/>
          </a:prstGeom>
          <a:solidFill>
            <a:srgbClr val="1D264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7" name="図 16">
            <a:extLst>
              <a:ext uri="{FF2B5EF4-FFF2-40B4-BE49-F238E27FC236}">
                <a16:creationId xmlns:a16="http://schemas.microsoft.com/office/drawing/2014/main" id="{9E332B7C-2774-D747-B738-DFFE71FF42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0" name="図 9">
            <a:extLst>
              <a:ext uri="{FF2B5EF4-FFF2-40B4-BE49-F238E27FC236}">
                <a16:creationId xmlns:a16="http://schemas.microsoft.com/office/drawing/2014/main" id="{B869AFE1-023E-9444-AE7D-68D6CB600E8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16" name="テキスト ボックス 15">
            <a:extLst>
              <a:ext uri="{FF2B5EF4-FFF2-40B4-BE49-F238E27FC236}">
                <a16:creationId xmlns:a16="http://schemas.microsoft.com/office/drawing/2014/main" id="{AC64BE3C-F985-7842-8067-AF5BF3B168D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13" name="テキスト ボックス 12">
            <a:extLst>
              <a:ext uri="{FF2B5EF4-FFF2-40B4-BE49-F238E27FC236}">
                <a16:creationId xmlns:a16="http://schemas.microsoft.com/office/drawing/2014/main" id="{B614B9F6-94C1-874D-837D-F4D519B2A913}"/>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9" name="直線矢印コネクタ 8">
            <a:extLst>
              <a:ext uri="{FF2B5EF4-FFF2-40B4-BE49-F238E27FC236}">
                <a16:creationId xmlns:a16="http://schemas.microsoft.com/office/drawing/2014/main" id="{96E83C00-A05B-DF4C-BB89-3AAB8B58965E}"/>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999E7CBC-989B-AB4F-BB76-FD22326E6745}"/>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 name="図 2">
            <a:extLst>
              <a:ext uri="{FF2B5EF4-FFF2-40B4-BE49-F238E27FC236}">
                <a16:creationId xmlns:a16="http://schemas.microsoft.com/office/drawing/2014/main" id="{454AE20B-55B9-2940-83F5-D6B9678113F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93871064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表紙BA_写真あり">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DAEB2D63-6F42-DE40-80ED-B03614E6EE3B}"/>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626B9BF8-9F92-6F4F-8E20-85EEC8A41651}"/>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8E10F5D0-9F6F-6146-9CD1-B3656434552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2" name="図 11">
            <a:extLst>
              <a:ext uri="{FF2B5EF4-FFF2-40B4-BE49-F238E27FC236}">
                <a16:creationId xmlns:a16="http://schemas.microsoft.com/office/drawing/2014/main" id="{90BAE1D0-B847-E24E-B7DA-8A2D03EFC54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22" name="図 21">
            <a:extLst>
              <a:ext uri="{FF2B5EF4-FFF2-40B4-BE49-F238E27FC236}">
                <a16:creationId xmlns:a16="http://schemas.microsoft.com/office/drawing/2014/main" id="{9B22D6D9-28B6-F745-BA08-7E7C0B49E1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5999" y="0"/>
            <a:ext cx="3600000" cy="2403761"/>
          </a:xfrm>
          <a:prstGeom prst="rect">
            <a:avLst/>
          </a:prstGeom>
        </p:spPr>
      </p:pic>
      <p:pic>
        <p:nvPicPr>
          <p:cNvPr id="13" name="図 12">
            <a:extLst>
              <a:ext uri="{FF2B5EF4-FFF2-40B4-BE49-F238E27FC236}">
                <a16:creationId xmlns:a16="http://schemas.microsoft.com/office/drawing/2014/main" id="{8F3E8D9D-42A5-BF4F-9138-FEEE258C77F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7" name="テキスト ボックス 26">
            <a:extLst>
              <a:ext uri="{FF2B5EF4-FFF2-40B4-BE49-F238E27FC236}">
                <a16:creationId xmlns:a16="http://schemas.microsoft.com/office/drawing/2014/main" id="{461D181A-5706-B944-AB69-AC4F76E59775}"/>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5" name="直線矢印コネクタ 24">
            <a:extLst>
              <a:ext uri="{FF2B5EF4-FFF2-40B4-BE49-F238E27FC236}">
                <a16:creationId xmlns:a16="http://schemas.microsoft.com/office/drawing/2014/main" id="{53D17304-2170-3842-81DD-54288DF7E84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6E2B104D-7AA8-A44B-BD96-CABEE425E2DC}"/>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8" name="図 27">
            <a:extLst>
              <a:ext uri="{FF2B5EF4-FFF2-40B4-BE49-F238E27FC236}">
                <a16:creationId xmlns:a16="http://schemas.microsoft.com/office/drawing/2014/main" id="{9CF502A3-4413-4F4C-A78A-4562A5C149E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20950745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表紙B_写真あり">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7F7FE76B-2B72-F445-B054-DF922DCFDDAC}"/>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3237D89-4FFD-9645-82EF-42AE21A32150}"/>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CC5E5581-933D-AE49-AF30-8BD9F0C4429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8" name="テキスト ボックス 7">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5776617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紙C_写真あり">
    <p:bg>
      <p:bgPr>
        <a:solidFill>
          <a:schemeClr val="accent2"/>
        </a:solidFill>
        <a:effectLst/>
      </p:bgPr>
    </p:bg>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3BC5E597-0591-1E48-B456-49696C2C1E9B}"/>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ACB12DF-D76D-C743-AED2-AEC0EF2804E9}"/>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15C87D92-2797-9949-BDA3-74353F8FF1DB}"/>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3" name="図 12">
            <a:extLst>
              <a:ext uri="{FF2B5EF4-FFF2-40B4-BE49-F238E27FC236}">
                <a16:creationId xmlns:a16="http://schemas.microsoft.com/office/drawing/2014/main" id="{5B390AF8-CEC7-824F-B832-F1AB05C30A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15" name="図 14">
            <a:extLst>
              <a:ext uri="{FF2B5EF4-FFF2-40B4-BE49-F238E27FC236}">
                <a16:creationId xmlns:a16="http://schemas.microsoft.com/office/drawing/2014/main" id="{D0048547-20D1-A14A-880B-F7B64D9F5D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4" name="図 13">
            <a:extLst>
              <a:ext uri="{FF2B5EF4-FFF2-40B4-BE49-F238E27FC236}">
                <a16:creationId xmlns:a16="http://schemas.microsoft.com/office/drawing/2014/main" id="{AD77AE2A-F8CF-1F4E-99C5-6DC82B91D27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32" name="テキスト ボックス 31">
            <a:extLst>
              <a:ext uri="{FF2B5EF4-FFF2-40B4-BE49-F238E27FC236}">
                <a16:creationId xmlns:a16="http://schemas.microsoft.com/office/drawing/2014/main" id="{F0BD5EEB-B096-434B-8568-E6237E37BBAF}"/>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
        <p:nvSpPr>
          <p:cNvPr id="29" name="テキスト ボックス 28">
            <a:extLst>
              <a:ext uri="{FF2B5EF4-FFF2-40B4-BE49-F238E27FC236}">
                <a16:creationId xmlns:a16="http://schemas.microsoft.com/office/drawing/2014/main" id="{248F1E09-51F1-134B-9292-4A242E2CDBCC}"/>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7" name="直線矢印コネクタ 26">
            <a:extLst>
              <a:ext uri="{FF2B5EF4-FFF2-40B4-BE49-F238E27FC236}">
                <a16:creationId xmlns:a16="http://schemas.microsoft.com/office/drawing/2014/main" id="{6923F4F4-AA5D-CA49-AD92-0C098F193A58}"/>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486344C5-5736-B340-AE6F-C527DB55A1F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0" name="図 29">
            <a:extLst>
              <a:ext uri="{FF2B5EF4-FFF2-40B4-BE49-F238E27FC236}">
                <a16:creationId xmlns:a16="http://schemas.microsoft.com/office/drawing/2014/main" id="{BB058353-6D31-6F47-9883-33F6B1EEE8A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8976552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目次A">
    <p:bg>
      <p:bgRef idx="1001">
        <a:schemeClr val="bg1"/>
      </p:bgRef>
    </p:bg>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BBAE3FA2-1464-6D4B-8787-C48A0BC48186}"/>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7" name="テキスト プレースホルダー 4">
            <a:extLst>
              <a:ext uri="{FF2B5EF4-FFF2-40B4-BE49-F238E27FC236}">
                <a16:creationId xmlns:a16="http://schemas.microsoft.com/office/drawing/2014/main" id="{BD1CB523-85FF-A047-8B9B-84BA47FE1D3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正方形/長方形 12">
            <a:extLst>
              <a:ext uri="{FF2B5EF4-FFF2-40B4-BE49-F238E27FC236}">
                <a16:creationId xmlns:a16="http://schemas.microsoft.com/office/drawing/2014/main" id="{E70671B4-D85D-B14E-82F8-9CF01FC6EE18}"/>
              </a:ext>
            </a:extLst>
          </p:cNvPr>
          <p:cNvSpPr/>
          <p:nvPr userDrawn="1"/>
        </p:nvSpPr>
        <p:spPr>
          <a:xfrm>
            <a:off x="7820324" y="0"/>
            <a:ext cx="2085676"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4" name="図 13">
            <a:extLst>
              <a:ext uri="{FF2B5EF4-FFF2-40B4-BE49-F238E27FC236}">
                <a16:creationId xmlns:a16="http://schemas.microsoft.com/office/drawing/2014/main" id="{A286677C-676D-0D49-B2C4-56A70ECBA09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5" name="図 14">
            <a:extLst>
              <a:ext uri="{FF2B5EF4-FFF2-40B4-BE49-F238E27FC236}">
                <a16:creationId xmlns:a16="http://schemas.microsoft.com/office/drawing/2014/main" id="{6C244BF9-F7CF-7840-8844-2E7ED6175F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8" name="直線コネクタ 17">
            <a:extLst>
              <a:ext uri="{FF2B5EF4-FFF2-40B4-BE49-F238E27FC236}">
                <a16:creationId xmlns:a16="http://schemas.microsoft.com/office/drawing/2014/main" id="{A5F39659-31BA-3444-83B8-D09F59133F19}"/>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9C329398-3F3A-E64B-A959-DAA180CE3F5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86893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次B">
    <p:bg>
      <p:bgRef idx="1001">
        <a:schemeClr val="bg1"/>
      </p:bgRef>
    </p:bg>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E6701CD2-677C-D142-82A1-12E0EBA9A65F}"/>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8" name="テキスト プレースホルダー 4">
            <a:extLst>
              <a:ext uri="{FF2B5EF4-FFF2-40B4-BE49-F238E27FC236}">
                <a16:creationId xmlns:a16="http://schemas.microsoft.com/office/drawing/2014/main" id="{570EBE81-ADFD-9E45-9FD9-FE2272EDCA8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23" name="テキスト ボックス 22">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7555463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目次C">
    <p:bg>
      <p:bgPr>
        <a:solidFill>
          <a:schemeClr val="accent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B51DA0-E136-254B-9C8E-DD3202B3BA8F}"/>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5" name="テキスト プレースホルダー 4">
            <a:extLst>
              <a:ext uri="{FF2B5EF4-FFF2-40B4-BE49-F238E27FC236}">
                <a16:creationId xmlns:a16="http://schemas.microsoft.com/office/drawing/2014/main" id="{FB808FD6-AE48-AF47-931E-E220778DFF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正方形/長方形 10">
            <a:extLst>
              <a:ext uri="{FF2B5EF4-FFF2-40B4-BE49-F238E27FC236}">
                <a16:creationId xmlns:a16="http://schemas.microsoft.com/office/drawing/2014/main" id="{3687A8B2-9E93-354F-B8D1-B6B918CEA90A}"/>
              </a:ext>
            </a:extLst>
          </p:cNvPr>
          <p:cNvSpPr/>
          <p:nvPr userDrawn="1"/>
        </p:nvSpPr>
        <p:spPr>
          <a:xfrm>
            <a:off x="7820324" y="0"/>
            <a:ext cx="2085676" cy="6858000"/>
          </a:xfrm>
          <a:prstGeom prst="rect">
            <a:avLst/>
          </a:prstGeom>
          <a:solidFill>
            <a:srgbClr val="3B486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7" name="図 6">
            <a:extLst>
              <a:ext uri="{FF2B5EF4-FFF2-40B4-BE49-F238E27FC236}">
                <a16:creationId xmlns:a16="http://schemas.microsoft.com/office/drawing/2014/main" id="{F8B9B30C-B4CC-7748-A83A-F9E76473878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9" name="テキスト ボックス 28">
            <a:extLst>
              <a:ext uri="{FF2B5EF4-FFF2-40B4-BE49-F238E27FC236}">
                <a16:creationId xmlns:a16="http://schemas.microsoft.com/office/drawing/2014/main" id="{9CE94EA5-B308-374E-9CB5-E83142A05316}"/>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5" name="直線コネクタ 14">
            <a:extLst>
              <a:ext uri="{FF2B5EF4-FFF2-40B4-BE49-F238E27FC236}">
                <a16:creationId xmlns:a16="http://schemas.microsoft.com/office/drawing/2014/main" id="{B3DBF0BE-6AA5-F745-9FC5-44881C89F49C}"/>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 name="図 3">
            <a:extLst>
              <a:ext uri="{FF2B5EF4-FFF2-40B4-BE49-F238E27FC236}">
                <a16:creationId xmlns:a16="http://schemas.microsoft.com/office/drawing/2014/main" id="{9A14CAF1-A85E-9344-A0FE-8B8C363B83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16B41417-B48C-CE43-966E-9152FFAC935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00B52987-9405-2B46-8E23-D359E72DD12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59812559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目次A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264EF314-A64E-3F4C-B03B-CEB36A067F2C}"/>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84FF02D6-BC24-774F-8606-E31273FFA372}"/>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9" name="図 8">
            <a:extLst>
              <a:ext uri="{FF2B5EF4-FFF2-40B4-BE49-F238E27FC236}">
                <a16:creationId xmlns:a16="http://schemas.microsoft.com/office/drawing/2014/main" id="{8B9AD09D-7861-AC4C-949E-61555697994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3" name="図 12">
            <a:extLst>
              <a:ext uri="{FF2B5EF4-FFF2-40B4-BE49-F238E27FC236}">
                <a16:creationId xmlns:a16="http://schemas.microsoft.com/office/drawing/2014/main" id="{540C2BEA-F93E-7248-AE16-D510BB0098D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5D66D3D4-EF1C-8843-AC5F-3EA89964E73A}"/>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671A9F73-31F2-2249-AD17-1198AE7673D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239590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次B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860DBB8D-37BB-544C-930B-578D0CA14258}"/>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D215D7FA-6DB9-8142-8780-45B677F4E7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14" name="図 13">
            <a:extLst>
              <a:ext uri="{FF2B5EF4-FFF2-40B4-BE49-F238E27FC236}">
                <a16:creationId xmlns:a16="http://schemas.microsoft.com/office/drawing/2014/main" id="{F4A40320-50A1-5E45-8BB4-741BF472A5D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7" name="図 16">
            <a:extLst>
              <a:ext uri="{FF2B5EF4-FFF2-40B4-BE49-F238E27FC236}">
                <a16:creationId xmlns:a16="http://schemas.microsoft.com/office/drawing/2014/main" id="{356A0188-3C32-2D4F-A9EF-018E539E4F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7C34CA1B-8A8E-9C4E-A78F-3C2DDB5E830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A4D4052D-347D-9F4A-B6E6-80BF39D7D634}"/>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343244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次C_写真あり">
    <p:bg>
      <p:bgPr>
        <a:solidFill>
          <a:schemeClr val="accent2"/>
        </a:solidFill>
        <a:effectLst/>
      </p:bgPr>
    </p:bg>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id="{ADF530A1-940A-084C-A3F1-73ACF672CFD3}"/>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24" name="テキスト プレースホルダー 4">
            <a:extLst>
              <a:ext uri="{FF2B5EF4-FFF2-40B4-BE49-F238E27FC236}">
                <a16:creationId xmlns:a16="http://schemas.microsoft.com/office/drawing/2014/main" id="{FBF7112F-10B1-C64A-A941-0D666CB3AE73}"/>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3" name="図 2">
            <a:extLst>
              <a:ext uri="{FF2B5EF4-FFF2-40B4-BE49-F238E27FC236}">
                <a16:creationId xmlns:a16="http://schemas.microsoft.com/office/drawing/2014/main" id="{00377209-93BD-5040-90B5-0FDC7696F5E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20" name="図 19">
            <a:extLst>
              <a:ext uri="{FF2B5EF4-FFF2-40B4-BE49-F238E27FC236}">
                <a16:creationId xmlns:a16="http://schemas.microsoft.com/office/drawing/2014/main" id="{F9F5F86A-EFD6-6B44-A0DC-6C3EDE420C2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5" name="テキスト ボックス 24">
            <a:extLst>
              <a:ext uri="{FF2B5EF4-FFF2-40B4-BE49-F238E27FC236}">
                <a16:creationId xmlns:a16="http://schemas.microsoft.com/office/drawing/2014/main" id="{BCB35534-B5E4-414B-BFAF-18C4E6EEF077}"/>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26" name="直線コネクタ 25">
            <a:extLst>
              <a:ext uri="{FF2B5EF4-FFF2-40B4-BE49-F238E27FC236}">
                <a16:creationId xmlns:a16="http://schemas.microsoft.com/office/drawing/2014/main" id="{05CA2898-8D53-C04F-81C0-162C913057B6}"/>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図 21">
            <a:extLst>
              <a:ext uri="{FF2B5EF4-FFF2-40B4-BE49-F238E27FC236}">
                <a16:creationId xmlns:a16="http://schemas.microsoft.com/office/drawing/2014/main" id="{CBBC4FBF-816A-D348-91E5-46F1CEC3FDD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7" name="直線コネクタ 26">
            <a:extLst>
              <a:ext uri="{FF2B5EF4-FFF2-40B4-BE49-F238E27FC236}">
                <a16:creationId xmlns:a16="http://schemas.microsoft.com/office/drawing/2014/main" id="{7DA41307-8633-3741-A5DE-CEE78A9FC51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DFF85D3A-88A5-F441-8134-7A9761ADAC67}"/>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21699393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67789935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5918254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7715561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8122845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34766509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9313599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70367050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196809870"/>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0065537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23606836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396042262"/>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606829036"/>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893088525"/>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65515069"/>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bg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7D31131B-AA9F-174B-B0F4-E06C45EFB247}"/>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98639116"/>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7">
            <a:extLst>
              <a:ext uri="{FF2B5EF4-FFF2-40B4-BE49-F238E27FC236}">
                <a16:creationId xmlns:a16="http://schemas.microsoft.com/office/drawing/2014/main" id="{C02BC9B8-0AC5-0141-A592-2D1CBD062239}"/>
              </a:ext>
            </a:extLst>
          </p:cNvPr>
          <p:cNvSpPr>
            <a:spLocks noGrp="1"/>
          </p:cNvSpPr>
          <p:nvPr>
            <p:ph type="body" sz="quarter" idx="13" hasCustomPrompt="1"/>
          </p:nvPr>
        </p:nvSpPr>
        <p:spPr>
          <a:xfrm>
            <a:off x="331491" y="692151"/>
            <a:ext cx="9243021" cy="669290"/>
          </a:xfrm>
          <a:prstGeom prst="rect">
            <a:avLst/>
          </a:prstGeom>
        </p:spPr>
        <p:txBody>
          <a:bodyPr/>
          <a:lstStyle>
            <a:lvl1pPr marL="0" indent="0">
              <a:buNone/>
              <a:tabLst/>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endParaRPr kumimoji="1" lang="en-US" altLang="ja-JP"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069797468"/>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722DC13E-7840-E648-9BD6-FC3234B28E59}"/>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7" name="テキスト プレースホルダー 7">
            <a:extLst>
              <a:ext uri="{FF2B5EF4-FFF2-40B4-BE49-F238E27FC236}">
                <a16:creationId xmlns:a16="http://schemas.microsoft.com/office/drawing/2014/main" id="{D3E057B5-B95A-F142-9C2C-4A17527A5A6F}"/>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28986482"/>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B374F8D8-F53B-A349-A350-56D8A9906484}"/>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7" name="テキスト プレースホルダー 7">
            <a:extLst>
              <a:ext uri="{FF2B5EF4-FFF2-40B4-BE49-F238E27FC236}">
                <a16:creationId xmlns:a16="http://schemas.microsoft.com/office/drawing/2014/main" id="{141577B3-E425-974F-8C9C-0D7B9B327BD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545887075"/>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裏表紙A">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DE3DF6E-7C0D-4243-A88A-1FEDAF3DA0E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2" cy="4780535"/>
          </a:xfrm>
          <a:prstGeom prst="rect">
            <a:avLst/>
          </a:prstGeom>
        </p:spPr>
      </p:pic>
      <p:pic>
        <p:nvPicPr>
          <p:cNvPr id="5" name="図 4">
            <a:extLst>
              <a:ext uri="{FF2B5EF4-FFF2-40B4-BE49-F238E27FC236}">
                <a16:creationId xmlns:a16="http://schemas.microsoft.com/office/drawing/2014/main" id="{390A487B-16B8-2244-AC81-C53D9CB66D3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327669901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裏表紙B">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543F6B6-14E2-F441-AE02-931CA94084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1" cy="4780535"/>
          </a:xfrm>
          <a:prstGeom prst="rect">
            <a:avLst/>
          </a:prstGeom>
        </p:spPr>
      </p:pic>
      <p:pic>
        <p:nvPicPr>
          <p:cNvPr id="7" name="図 6">
            <a:extLst>
              <a:ext uri="{FF2B5EF4-FFF2-40B4-BE49-F238E27FC236}">
                <a16:creationId xmlns:a16="http://schemas.microsoft.com/office/drawing/2014/main" id="{41F090B0-1BEE-0D4C-9408-D8891D31BBC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1453211106"/>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裏表紙C">
    <p:bg>
      <p:bgPr>
        <a:solidFill>
          <a:schemeClr val="accent2"/>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77DC0DD-4963-3A48-A8D2-06F39F353C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77466"/>
            <a:ext cx="6482081" cy="4780534"/>
          </a:xfrm>
          <a:prstGeom prst="rect">
            <a:avLst/>
          </a:prstGeom>
        </p:spPr>
      </p:pic>
      <p:pic>
        <p:nvPicPr>
          <p:cNvPr id="8" name="図 7">
            <a:extLst>
              <a:ext uri="{FF2B5EF4-FFF2-40B4-BE49-F238E27FC236}">
                <a16:creationId xmlns:a16="http://schemas.microsoft.com/office/drawing/2014/main" id="{53D56238-4CA6-0845-852C-0F7A39C6A66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3" y="2791445"/>
            <a:ext cx="3302598" cy="1132937"/>
          </a:xfrm>
          <a:prstGeom prst="rect">
            <a:avLst/>
          </a:prstGeom>
        </p:spPr>
      </p:pic>
      <p:sp>
        <p:nvSpPr>
          <p:cNvPr id="7" name="テキスト ボックス 6">
            <a:extLst>
              <a:ext uri="{FF2B5EF4-FFF2-40B4-BE49-F238E27FC236}">
                <a16:creationId xmlns:a16="http://schemas.microsoft.com/office/drawing/2014/main" id="{6EBFAA56-E08A-CB4D-83B5-C3ADE95A5CE5}"/>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345503385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4.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9.gif"/><Relationship Id="rId5" Type="http://schemas.openxmlformats.org/officeDocument/2006/relationships/theme" Target="../theme/theme5.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8D373499-E559-1940-9889-99FA98286D29}"/>
              </a:ext>
            </a:extLst>
          </p:cNvPr>
          <p:cNvSpPr>
            <a:spLocks noGrp="1"/>
          </p:cNvSpPr>
          <p:nvPr>
            <p:ph type="title"/>
          </p:nvPr>
        </p:nvSpPr>
        <p:spPr>
          <a:xfrm>
            <a:off x="331787" y="2718664"/>
            <a:ext cx="7177087" cy="307777"/>
          </a:xfrm>
          <a:prstGeom prst="rect">
            <a:avLst/>
          </a:prstGeom>
        </p:spPr>
        <p:txBody>
          <a:bodyPr vert="horz" wrap="square" lIns="0" tIns="0" rIns="0" bIns="0" rtlCol="0" anchor="t" anchorCtr="0">
            <a:noAutofit/>
          </a:bodyPr>
          <a:lstStyle/>
          <a:p>
            <a:r>
              <a:rPr kumimoji="1" lang="ja-JP" altLang="en-US"/>
              <a:t>マスター タイトルの書式設定</a:t>
            </a:r>
          </a:p>
        </p:txBody>
      </p:sp>
      <p:sp>
        <p:nvSpPr>
          <p:cNvPr id="8" name="テキスト ボックス 7">
            <a:extLst>
              <a:ext uri="{FF2B5EF4-FFF2-40B4-BE49-F238E27FC236}">
                <a16:creationId xmlns:a16="http://schemas.microsoft.com/office/drawing/2014/main" id="{56B23970-ECEC-DA4B-A68E-FE269BD873B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tx1"/>
                </a:solidFill>
                <a:latin typeface="+mn-lt"/>
                <a:cs typeface="Meiryo UI" pitchFamily="50" charset="-128"/>
              </a:rPr>
              <a:t>© 2022 NTT DATA INSTITUTE OF MANAGEMENT CONSULTING, Inc.</a:t>
            </a:r>
            <a:endParaRPr kumimoji="0" lang="en-US" altLang="ja-JP" sz="800" dirty="0">
              <a:solidFill>
                <a:schemeClr val="tx1"/>
              </a:solidFill>
              <a:latin typeface="+mn-lt"/>
              <a:cs typeface="Meiryo UI" pitchFamily="50" charset="-128"/>
            </a:endParaRPr>
          </a:p>
        </p:txBody>
      </p:sp>
    </p:spTree>
    <p:extLst>
      <p:ext uri="{BB962C8B-B14F-4D97-AF65-F5344CB8AC3E}">
        <p14:creationId xmlns:p14="http://schemas.microsoft.com/office/powerpoint/2010/main" val="2208126996"/>
      </p:ext>
    </p:extLst>
  </p:cSld>
  <p:clrMap bg1="lt1" tx1="dk1" bg2="lt2" tx2="dk2" accent1="accent1" accent2="accent2" accent3="accent3" accent4="accent4" accent5="accent5" accent6="accent6" hlink="hlink" folHlink="folHlink"/>
  <p:sldLayoutIdLst>
    <p:sldLayoutId id="2147483927" r:id="rId1"/>
    <p:sldLayoutId id="2147483926" r:id="rId2"/>
    <p:sldLayoutId id="2147483925" r:id="rId3"/>
    <p:sldLayoutId id="2147483930" r:id="rId4"/>
    <p:sldLayoutId id="2147483929" r:id="rId5"/>
    <p:sldLayoutId id="2147483928" r:id="rId6"/>
  </p:sldLayoutIdLst>
  <p:hf hdr="0" ftr="0" dt="0"/>
  <p:txStyles>
    <p:titleStyle>
      <a:lvl1pPr algn="l" defTabSz="609559" rtl="0" eaLnBrk="1" fontAlgn="base" hangingPunct="1">
        <a:spcBef>
          <a:spcPct val="0"/>
        </a:spcBef>
        <a:spcAft>
          <a:spcPct val="0"/>
        </a:spcAft>
        <a:defRPr kumimoji="1" sz="2000" b="0" i="0" kern="1200" spc="0" baseline="0">
          <a:solidFill>
            <a:schemeClr val="tx1"/>
          </a:solidFill>
          <a:latin typeface="+mn-ea"/>
          <a:ea typeface="+mn-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730" userDrawn="1">
          <p15:clr>
            <a:srgbClr val="F26B43"/>
          </p15:clr>
        </p15:guide>
        <p15:guide id="3" orient="horz" pos="1706" userDrawn="1">
          <p15:clr>
            <a:srgbClr val="F26B43"/>
          </p15:clr>
        </p15:guide>
        <p15:guide id="4" pos="6031">
          <p15:clr>
            <a:srgbClr val="F26B43"/>
          </p15:clr>
        </p15:guide>
        <p15:guide id="5" orient="horz" pos="4269">
          <p15:clr>
            <a:srgbClr val="F26B43"/>
          </p15:clr>
        </p15:guide>
        <p15:guide id="6" orient="horz" pos="4201">
          <p15:clr>
            <a:srgbClr val="F26B43"/>
          </p15:clr>
        </p15:guide>
        <p15:guide id="7" orient="horz" pos="2047" userDrawn="1">
          <p15:clr>
            <a:srgbClr val="F26B43"/>
          </p15:clr>
        </p15:guide>
        <p15:guide id="8" orient="horz" pos="3702">
          <p15:clr>
            <a:srgbClr val="F26B43"/>
          </p15:clr>
        </p15:guide>
        <p15:guide id="9" orient="horz" pos="1911" userDrawn="1">
          <p15:clr>
            <a:srgbClr val="F26B43"/>
          </p15:clr>
        </p15:guide>
        <p15:guide id="10" orient="horz" pos="504">
          <p15:clr>
            <a:srgbClr val="F26B43"/>
          </p15:clr>
        </p15:guide>
        <p15:guide id="11" orient="horz" pos="2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7321847" cy="412538"/>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2" name="テキスト プレースホルダー 2">
            <a:extLst>
              <a:ext uri="{FF2B5EF4-FFF2-40B4-BE49-F238E27FC236}">
                <a16:creationId xmlns:a16="http://schemas.microsoft.com/office/drawing/2014/main" id="{1E7F193E-E725-A748-98D4-293E16F59813}"/>
              </a:ext>
            </a:extLst>
          </p:cNvPr>
          <p:cNvSpPr>
            <a:spLocks noGrp="1"/>
          </p:cNvSpPr>
          <p:nvPr>
            <p:ph type="body" idx="1"/>
          </p:nvPr>
        </p:nvSpPr>
        <p:spPr>
          <a:xfrm>
            <a:off x="331491" y="692150"/>
            <a:ext cx="7321847"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80658603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791" r:id="rId3"/>
    <p:sldLayoutId id="2147483834" r:id="rId4"/>
    <p:sldLayoutId id="2147483833" r:id="rId5"/>
    <p:sldLayoutId id="2147483832" r:id="rId6"/>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926">
          <p15:clr>
            <a:srgbClr val="F26B43"/>
          </p15:clr>
        </p15:guide>
        <p15:guide id="3" pos="4821">
          <p15:clr>
            <a:srgbClr val="F26B43"/>
          </p15:clr>
        </p15:guide>
        <p15:guide id="4" orient="horz" pos="2160">
          <p15:clr>
            <a:srgbClr val="F26B43"/>
          </p15:clr>
        </p15:guide>
        <p15:guide id="5" orient="horz" pos="4088">
          <p15:clr>
            <a:srgbClr val="F26B43"/>
          </p15:clr>
        </p15:guide>
        <p15:guide id="6" orient="horz" pos="436">
          <p15:clr>
            <a:srgbClr val="F26B43"/>
          </p15:clr>
        </p15:guide>
        <p15:guide id="7" orient="horz" pos="4269">
          <p15:clr>
            <a:srgbClr val="F26B43"/>
          </p15:clr>
        </p15:guide>
        <p15:guide id="8" pos="6031">
          <p15:clr>
            <a:srgbClr val="F26B43"/>
          </p15:clr>
        </p15:guide>
        <p15:guide id="9" orient="horz" pos="41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057136539"/>
      </p:ext>
    </p:extLst>
  </p:cSld>
  <p:clrMap bg1="lt1" tx1="dk1" bg2="lt2" tx2="dk2" accent1="accent1" accent2="accent2" accent3="accent3" accent4="accent4" accent5="accent5" accent6="accent6" hlink="hlink" folHlink="folHlink"/>
  <p:sldLayoutIdLst>
    <p:sldLayoutId id="2147483915" r:id="rId1"/>
    <p:sldLayoutId id="2147483914"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7" pos="6031" userDrawn="1">
          <p15:clr>
            <a:srgbClr val="F26B43"/>
          </p15:clr>
        </p15:guide>
        <p15:guide id="8" orient="horz" pos="4269" userDrawn="1">
          <p15:clr>
            <a:srgbClr val="F26B43"/>
          </p15:clr>
        </p15:guide>
        <p15:guide id="9" orient="horz" pos="4156" userDrawn="1">
          <p15:clr>
            <a:srgbClr val="F26B43"/>
          </p15:clr>
        </p15:guide>
        <p15:guide id="10" orient="horz" pos="4088" userDrawn="1">
          <p15:clr>
            <a:srgbClr val="F26B43"/>
          </p15:clr>
        </p15:guide>
        <p15:guide id="11" orient="horz" pos="2001" userDrawn="1">
          <p15:clr>
            <a:srgbClr val="F26B43"/>
          </p15:clr>
        </p15:guide>
        <p15:guide id="12" pos="3028" userDrawn="1">
          <p15:clr>
            <a:srgbClr val="F26B43"/>
          </p15:clr>
        </p15:guide>
        <p15:guide id="13" pos="53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713879408"/>
      </p:ext>
    </p:extLst>
  </p:cSld>
  <p:clrMap bg1="lt1" tx1="dk1" bg2="lt2" tx2="dk2" accent1="accent1" accent2="accent2" accent3="accent3" accent4="accent4" accent5="accent5" accent6="accent6" hlink="hlink" folHlink="folHlink"/>
  <p:sldLayoutIdLst>
    <p:sldLayoutId id="2147483910" r:id="rId1"/>
    <p:sldLayoutId id="2147483909" r:id="rId2"/>
    <p:sldLayoutId id="2147483911" r:id="rId3"/>
    <p:sldLayoutId id="2147483912" r:id="rId4"/>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10" name="テキスト プレースホルダー 2">
            <a:extLst>
              <a:ext uri="{FF2B5EF4-FFF2-40B4-BE49-F238E27FC236}">
                <a16:creationId xmlns:a16="http://schemas.microsoft.com/office/drawing/2014/main" id="{ACDA7E9A-9E6E-2942-AC20-74A5A8920A1C}"/>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テキスト ボックス 12">
            <a:extLst>
              <a:ext uri="{FF2B5EF4-FFF2-40B4-BE49-F238E27FC236}">
                <a16:creationId xmlns:a16="http://schemas.microsoft.com/office/drawing/2014/main" id="{04E21C77-E2F3-5744-B495-78919247512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26ABC15C-563B-F04A-83C3-B0D991357E0E}"/>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270EE0AC-2C8E-D84F-9AAB-1BAD29C7490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7" name="直線コネクタ 16">
            <a:extLst>
              <a:ext uri="{FF2B5EF4-FFF2-40B4-BE49-F238E27FC236}">
                <a16:creationId xmlns:a16="http://schemas.microsoft.com/office/drawing/2014/main" id="{1974EA4F-0DCA-734C-A634-22D6F1BD7FB1}"/>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868894EE-0BB6-C742-A4D7-3DB96B9B356E}"/>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5148030"/>
      </p:ext>
    </p:extLst>
  </p:cSld>
  <p:clrMap bg1="lt1" tx1="dk1" bg2="lt2" tx2="dk2" accent1="accent1" accent2="accent2" accent3="accent3" accent4="accent4" accent5="accent5" accent6="accent6" hlink="hlink" folHlink="folHlink"/>
  <p:sldLayoutIdLst>
    <p:sldLayoutId id="2147483863" r:id="rId1"/>
    <p:sldLayoutId id="2147483854" r:id="rId2"/>
    <p:sldLayoutId id="2147483885" r:id="rId3"/>
    <p:sldLayoutId id="2147483886" r:id="rId4"/>
  </p:sldLayoutIdLst>
  <p:hf hdr="0" ftr="0" dt="0"/>
  <p:txStyles>
    <p:titleStyle>
      <a:lvl1pPr algn="l" defTabSz="609559" rtl="0" eaLnBrk="1" fontAlgn="base" hangingPunct="1">
        <a:spcBef>
          <a:spcPct val="0"/>
        </a:spcBef>
        <a:spcAft>
          <a:spcPct val="0"/>
        </a:spcAft>
        <a:defRPr kumimoji="1" sz="2400" b="1" i="0" kern="1200" spc="0" baseline="0">
          <a:solidFill>
            <a:schemeClr val="bg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bg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5" orient="horz" pos="4156"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321CC23-A8DD-2841-8A35-D68DC2B10133}"/>
              </a:ext>
            </a:extLst>
          </p:cNvPr>
          <p:cNvSpPr txBox="1"/>
          <p:nvPr userDrawn="1"/>
        </p:nvSpPr>
        <p:spPr>
          <a:xfrm>
            <a:off x="6548008" y="6623438"/>
            <a:ext cx="328776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4268014743"/>
      </p:ext>
    </p:extLst>
  </p:cSld>
  <p:clrMap bg1="lt1" tx1="dk1" bg2="lt2" tx2="dk2" accent1="accent1" accent2="accent2" accent3="accent3" accent4="accent4" accent5="accent5" accent6="accent6" hlink="hlink" folHlink="folHlink"/>
  <p:sldLayoutIdLst>
    <p:sldLayoutId id="2147483851" r:id="rId1"/>
    <p:sldLayoutId id="2147483850" r:id="rId2"/>
    <p:sldLayoutId id="2147483773" r:id="rId3"/>
  </p:sldLayoutIdLst>
  <p:hf hdr="0" ftr="0" dt="0"/>
  <p:txStyles>
    <p:titleStyle>
      <a:lvl1pPr algn="l" defTabSz="609559" rtl="0" eaLnBrk="1" fontAlgn="base" hangingPunct="1">
        <a:spcBef>
          <a:spcPct val="0"/>
        </a:spcBef>
        <a:spcAft>
          <a:spcPct val="0"/>
        </a:spcAft>
        <a:defRPr kumimoji="1" sz="2400" b="1"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18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69" userDrawn="1">
          <p15:clr>
            <a:srgbClr val="F26B43"/>
          </p15:clr>
        </p15:guide>
        <p15:guide id="2" orient="horz" pos="420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2"/>
          <p:cNvSpPr>
            <a:spLocks noGrp="1"/>
          </p:cNvSpPr>
          <p:nvPr>
            <p:ph type="body" sz="quarter" idx="12"/>
          </p:nvPr>
        </p:nvSpPr>
        <p:spPr>
          <a:xfrm>
            <a:off x="331788" y="35975"/>
            <a:ext cx="9230358" cy="397782"/>
          </a:xfrm>
        </p:spPr>
        <p:txBody>
          <a:bodyPr lIns="0" tIns="45720" rIns="0" bIns="45720" anchor="t"/>
          <a:lstStyle/>
          <a:p>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「人材育成のための</a:t>
            </a:r>
            <a:r>
              <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rPr>
              <a:t>Trusted</a:t>
            </a:r>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な学修情報流通システム」コンソーシアム（</a:t>
            </a:r>
            <a:r>
              <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rPr>
              <a:t>1/2</a:t>
            </a:r>
            <a:r>
              <a:rPr kumimoji="1" lang="ja-JP" altLang="en-US" dirty="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dirty="0">
              <a:solidFill>
                <a:schemeClr val="accent2">
                  <a:lumMod val="75000"/>
                  <a:lumOff val="25000"/>
                </a:schemeClr>
              </a:solidFill>
              <a:latin typeface="Meiryo UI" panose="020B0604030504040204" pitchFamily="34" charset="-128"/>
              <a:ea typeface="Meiryo UI" panose="020B0604030504040204" pitchFamily="34" charset="-128"/>
            </a:endParaRPr>
          </a:p>
        </p:txBody>
      </p:sp>
      <p:sp>
        <p:nvSpPr>
          <p:cNvPr id="2" name="正方形/長方形 1"/>
          <p:cNvSpPr/>
          <p:nvPr/>
        </p:nvSpPr>
        <p:spPr>
          <a:xfrm>
            <a:off x="331788" y="593848"/>
            <a:ext cx="4428000" cy="360000"/>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現在の課題（ペインポイント）</a:t>
            </a:r>
          </a:p>
        </p:txBody>
      </p:sp>
      <p:sp>
        <p:nvSpPr>
          <p:cNvPr id="10" name="正方形/長方形 9"/>
          <p:cNvSpPr/>
          <p:nvPr/>
        </p:nvSpPr>
        <p:spPr>
          <a:xfrm>
            <a:off x="5134146" y="593848"/>
            <a:ext cx="4428000" cy="360000"/>
          </a:xfrm>
          <a:prstGeom prst="rect">
            <a:avLst/>
          </a:prstGeom>
          <a:solidFill>
            <a:srgbClr val="2B4069"/>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rPr>
              <a:t>Trusted Web</a:t>
            </a:r>
            <a:r>
              <a:rPr kumimoji="1" lang="ja-JP" altLang="en-US" sz="1400" b="1" dirty="0">
                <a:solidFill>
                  <a:schemeClr val="bg1"/>
                </a:solidFill>
              </a:rPr>
              <a:t>の実現により解決する内容</a:t>
            </a:r>
          </a:p>
        </p:txBody>
      </p:sp>
      <p:sp>
        <p:nvSpPr>
          <p:cNvPr id="4" name="二等辺三角形 3"/>
          <p:cNvSpPr/>
          <p:nvPr/>
        </p:nvSpPr>
        <p:spPr>
          <a:xfrm rot="5400000">
            <a:off x="2722588" y="3682699"/>
            <a:ext cx="4464000" cy="196502"/>
          </a:xfrm>
          <a:prstGeom prst="triangle">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8" name="正方形/長方形 17"/>
          <p:cNvSpPr/>
          <p:nvPr/>
        </p:nvSpPr>
        <p:spPr>
          <a:xfrm>
            <a:off x="331790" y="953848"/>
            <a:ext cx="4428000" cy="2661611"/>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indent="-342900">
              <a:buFont typeface="+mj-ea"/>
              <a:buAutoNum type="circleNumDbPlain"/>
            </a:pPr>
            <a:r>
              <a:rPr lang="ja-JP" altLang="en-US" sz="1400" dirty="0">
                <a:solidFill>
                  <a:schemeClr val="tx1"/>
                </a:solidFill>
              </a:rPr>
              <a:t>学生が</a:t>
            </a:r>
            <a:r>
              <a:rPr lang="ja-JP" altLang="en-US" sz="1400" b="1" dirty="0">
                <a:solidFill>
                  <a:schemeClr val="tx1"/>
                </a:solidFill>
              </a:rPr>
              <a:t>就職活動においてエントリーシートに記入した研究室やボランティア活動などで身につけたスキルに関する内容</a:t>
            </a:r>
            <a:r>
              <a:rPr lang="ja-JP" altLang="en-US" sz="1400" dirty="0">
                <a:solidFill>
                  <a:schemeClr val="tx1"/>
                </a:solidFill>
              </a:rPr>
              <a:t>を、企業側が</a:t>
            </a:r>
            <a:r>
              <a:rPr lang="ja-JP" altLang="en-US" sz="1400" b="1" dirty="0">
                <a:solidFill>
                  <a:schemeClr val="tx1"/>
                </a:solidFill>
              </a:rPr>
              <a:t>検証することが困難</a:t>
            </a:r>
            <a:r>
              <a:rPr lang="ja-JP" altLang="en-US" sz="1400" dirty="0">
                <a:solidFill>
                  <a:schemeClr val="tx1"/>
                </a:solidFill>
              </a:rPr>
              <a:t>である。また、学生自身が有利な情報として虚偽の申請を行うリスクが</a:t>
            </a:r>
            <a:r>
              <a:rPr lang="ja-JP" altLang="en-US" sz="1400" dirty="0" smtClean="0">
                <a:solidFill>
                  <a:schemeClr val="tx1"/>
                </a:solidFill>
              </a:rPr>
              <a:t>ある</a:t>
            </a:r>
            <a:endParaRPr lang="en-US" altLang="ja-JP" sz="1400" dirty="0">
              <a:solidFill>
                <a:schemeClr val="tx1"/>
              </a:solidFill>
            </a:endParaRPr>
          </a:p>
          <a:p>
            <a:pPr marL="342900" indent="-342900">
              <a:buFont typeface="+mj-ea"/>
              <a:buAutoNum type="circleNumDbPlain" startAt="2"/>
            </a:pPr>
            <a:r>
              <a:rPr lang="ja-JP" altLang="en-US" sz="1400" dirty="0">
                <a:solidFill>
                  <a:schemeClr val="tx1"/>
                </a:solidFill>
              </a:rPr>
              <a:t>現状、複数企業に紙で証明書</a:t>
            </a:r>
            <a:r>
              <a:rPr lang="ja-JP" altLang="en-US" sz="1400" b="1" dirty="0">
                <a:solidFill>
                  <a:schemeClr val="tx1"/>
                </a:solidFill>
              </a:rPr>
              <a:t>（</a:t>
            </a:r>
            <a:r>
              <a:rPr lang="ja-JP" altLang="en-US" sz="1400" dirty="0">
                <a:solidFill>
                  <a:schemeClr val="tx1"/>
                </a:solidFill>
              </a:rPr>
              <a:t>例：成績証明書、卒業証明書）を送付しているが、学生・大学双方における</a:t>
            </a:r>
            <a:r>
              <a:rPr lang="ja-JP" altLang="en-US" sz="1400" b="1" dirty="0">
                <a:solidFill>
                  <a:schemeClr val="tx1"/>
                </a:solidFill>
              </a:rPr>
              <a:t>手続きが煩雑</a:t>
            </a:r>
            <a:r>
              <a:rPr lang="ja-JP" altLang="en-US" sz="1400" dirty="0">
                <a:solidFill>
                  <a:schemeClr val="tx1"/>
                </a:solidFill>
              </a:rPr>
              <a:t>（例：大学窓口での申請、郵送に関する手続き、証明書発行機の設置）で</a:t>
            </a:r>
            <a:r>
              <a:rPr lang="ja-JP" altLang="en-US" sz="1400" b="1" dirty="0">
                <a:solidFill>
                  <a:schemeClr val="tx1"/>
                </a:solidFill>
              </a:rPr>
              <a:t>コストがかかるとともに、紛失するリスク</a:t>
            </a:r>
            <a:r>
              <a:rPr lang="ja-JP" altLang="en-US" sz="1400" dirty="0">
                <a:solidFill>
                  <a:schemeClr val="tx1"/>
                </a:solidFill>
              </a:rPr>
              <a:t>がある</a:t>
            </a:r>
            <a:endParaRPr lang="en-US" altLang="ja-JP" sz="1400" dirty="0">
              <a:solidFill>
                <a:schemeClr val="tx1"/>
              </a:solidFill>
            </a:endParaRPr>
          </a:p>
          <a:p>
            <a:pPr marL="342900" indent="-342900">
              <a:buFont typeface="+mj-ea"/>
              <a:buAutoNum type="circleNumDbPlain" startAt="2"/>
            </a:pPr>
            <a:endParaRPr lang="en-US" altLang="ja-JP" sz="1400" dirty="0">
              <a:solidFill>
                <a:schemeClr val="tx1"/>
              </a:solidFill>
            </a:endParaRPr>
          </a:p>
          <a:p>
            <a:pPr marL="342900" indent="-342900">
              <a:buFont typeface="+mj-ea"/>
              <a:buAutoNum type="circleNumDbPlain" startAt="3"/>
            </a:pPr>
            <a:r>
              <a:rPr lang="ja-JP" altLang="en-US" sz="1400" dirty="0">
                <a:solidFill>
                  <a:schemeClr val="tx1"/>
                </a:solidFill>
              </a:rPr>
              <a:t>申請情報は改ざんされるリスクが</a:t>
            </a:r>
            <a:r>
              <a:rPr lang="ja-JP" altLang="en-US" sz="1400" dirty="0" smtClean="0">
                <a:solidFill>
                  <a:schemeClr val="tx1"/>
                </a:solidFill>
              </a:rPr>
              <a:t>ある</a:t>
            </a:r>
            <a:endParaRPr lang="ja-JP" altLang="en-US" sz="1400" strike="sngStrike" dirty="0">
              <a:solidFill>
                <a:schemeClr val="tx1"/>
              </a:solidFill>
            </a:endParaRPr>
          </a:p>
        </p:txBody>
      </p:sp>
      <p:sp>
        <p:nvSpPr>
          <p:cNvPr id="19" name="正方形/長方形 18"/>
          <p:cNvSpPr/>
          <p:nvPr/>
        </p:nvSpPr>
        <p:spPr>
          <a:xfrm>
            <a:off x="5138007" y="953848"/>
            <a:ext cx="4424139" cy="2674255"/>
          </a:xfrm>
          <a:prstGeom prst="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indent="-342900">
              <a:buFont typeface="+mj-ea"/>
              <a:buAutoNum type="circleNumDbPlain"/>
            </a:pPr>
            <a:r>
              <a:rPr lang="ja-JP" altLang="en-US" sz="1400" dirty="0">
                <a:solidFill>
                  <a:schemeClr val="tx1"/>
                </a:solidFill>
              </a:rPr>
              <a:t>信頼できる第三者である（指導）教員に活動・スキルを評価・証明してもらうことにより、</a:t>
            </a:r>
            <a:r>
              <a:rPr lang="ja-JP" altLang="en-US" sz="1400" b="1" dirty="0">
                <a:solidFill>
                  <a:schemeClr val="tx1"/>
                </a:solidFill>
              </a:rPr>
              <a:t>企業側が適切に学生のスキル等を検証できるようなる</a:t>
            </a:r>
            <a:r>
              <a:rPr lang="ja-JP" altLang="en-US" sz="1400" dirty="0">
                <a:solidFill>
                  <a:schemeClr val="tx1"/>
                </a:solidFill>
              </a:rPr>
              <a:t>。また、エビデンスの無い活動情報に対して、第三者が証明する事で正しい情報を提供することができる。これにより、</a:t>
            </a:r>
            <a:r>
              <a:rPr lang="ja-JP" altLang="en-US" sz="1400" b="1" dirty="0">
                <a:solidFill>
                  <a:schemeClr val="tx1"/>
                </a:solidFill>
              </a:rPr>
              <a:t>効果的な就職活動を実現</a:t>
            </a:r>
            <a:r>
              <a:rPr lang="ja-JP" altLang="en-US" sz="1400" dirty="0">
                <a:solidFill>
                  <a:schemeClr val="tx1"/>
                </a:solidFill>
              </a:rPr>
              <a:t>するとともに、</a:t>
            </a:r>
            <a:r>
              <a:rPr lang="ja-JP" altLang="en-US" sz="1400" b="1" dirty="0">
                <a:solidFill>
                  <a:schemeClr val="tx1"/>
                </a:solidFill>
              </a:rPr>
              <a:t>マッチング精度が向上</a:t>
            </a:r>
            <a:r>
              <a:rPr lang="ja-JP" altLang="en-US" sz="1400" dirty="0">
                <a:solidFill>
                  <a:schemeClr val="tx1"/>
                </a:solidFill>
              </a:rPr>
              <a:t>する</a:t>
            </a:r>
            <a:endParaRPr kumimoji="1" lang="en-US" altLang="ja-JP" sz="1400" dirty="0">
              <a:solidFill>
                <a:schemeClr val="tx1"/>
              </a:solidFill>
            </a:endParaRPr>
          </a:p>
          <a:p>
            <a:pPr marL="342900" indent="-342900">
              <a:buFont typeface="+mj-ea"/>
              <a:buAutoNum type="circleNumDbPlain"/>
            </a:pPr>
            <a:r>
              <a:rPr lang="ja-JP" altLang="en-US" sz="1400" dirty="0">
                <a:solidFill>
                  <a:schemeClr val="tx1"/>
                </a:solidFill>
              </a:rPr>
              <a:t>本サービスにより、</a:t>
            </a:r>
            <a:r>
              <a:rPr lang="ja-JP" altLang="en-US" sz="1400" b="1" dirty="0">
                <a:solidFill>
                  <a:schemeClr val="tx1"/>
                </a:solidFill>
              </a:rPr>
              <a:t>真正性を確保</a:t>
            </a:r>
            <a:r>
              <a:rPr lang="ja-JP" altLang="en-US" sz="1400" dirty="0">
                <a:solidFill>
                  <a:schemeClr val="tx1"/>
                </a:solidFill>
              </a:rPr>
              <a:t>したまま</a:t>
            </a:r>
            <a:r>
              <a:rPr lang="ja-JP" altLang="en-US" sz="1400" b="1" dirty="0">
                <a:solidFill>
                  <a:schemeClr val="tx1"/>
                </a:solidFill>
              </a:rPr>
              <a:t>デジタル上で証明書の</a:t>
            </a:r>
            <a:r>
              <a:rPr lang="ja-JP" altLang="en-US" sz="1400" b="1" dirty="0" smtClean="0">
                <a:solidFill>
                  <a:schemeClr val="tx1"/>
                </a:solidFill>
              </a:rPr>
              <a:t>発行</a:t>
            </a:r>
            <a:r>
              <a:rPr lang="ja-JP" altLang="en-US" sz="1400" dirty="0" smtClean="0">
                <a:solidFill>
                  <a:schemeClr val="tx1"/>
                </a:solidFill>
              </a:rPr>
              <a:t>、デジタル上で</a:t>
            </a:r>
            <a:r>
              <a:rPr lang="ja-JP" altLang="en-US" sz="1400" dirty="0">
                <a:solidFill>
                  <a:schemeClr val="tx1"/>
                </a:solidFill>
              </a:rPr>
              <a:t>ワンストップ</a:t>
            </a:r>
            <a:r>
              <a:rPr lang="ja-JP" altLang="en-US" sz="1400" dirty="0" smtClean="0">
                <a:solidFill>
                  <a:schemeClr val="tx1"/>
                </a:solidFill>
              </a:rPr>
              <a:t>でのやりとりが可能となり、</a:t>
            </a:r>
            <a:r>
              <a:rPr kumimoji="1" lang="ja-JP" altLang="en-US" sz="1400" dirty="0">
                <a:solidFill>
                  <a:schemeClr val="tx1"/>
                </a:solidFill>
              </a:rPr>
              <a:t>証明書の発行主体（大学等）</a:t>
            </a:r>
            <a:r>
              <a:rPr lang="ja-JP" altLang="en-US" sz="1400" dirty="0">
                <a:solidFill>
                  <a:schemeClr val="tx1"/>
                </a:solidFill>
              </a:rPr>
              <a:t>の管理コストも低減できる</a:t>
            </a:r>
            <a:endParaRPr lang="en-US" altLang="ja-JP" sz="1400" dirty="0">
              <a:solidFill>
                <a:schemeClr val="tx1"/>
              </a:solidFill>
            </a:endParaRPr>
          </a:p>
          <a:p>
            <a:pPr marL="342900" indent="-342900">
              <a:buFont typeface="+mj-ea"/>
              <a:buAutoNum type="circleNumDbPlain"/>
            </a:pPr>
            <a:r>
              <a:rPr lang="ja-JP" altLang="en-US" sz="1400" dirty="0">
                <a:solidFill>
                  <a:schemeClr val="tx1"/>
                </a:solidFill>
              </a:rPr>
              <a:t>ブロックチェーン技術を活用することで、</a:t>
            </a:r>
            <a:r>
              <a:rPr lang="ja-JP" altLang="en-US" sz="1400" b="1" dirty="0">
                <a:solidFill>
                  <a:schemeClr val="tx1"/>
                </a:solidFill>
              </a:rPr>
              <a:t>改ざんのリスクを抑えて</a:t>
            </a:r>
            <a:r>
              <a:rPr lang="ja-JP" altLang="en-US" sz="1400" dirty="0" smtClean="0">
                <a:solidFill>
                  <a:schemeClr val="tx1"/>
                </a:solidFill>
              </a:rPr>
              <a:t>デジタル上</a:t>
            </a:r>
            <a:r>
              <a:rPr lang="ja-JP" altLang="en-US" sz="1400" dirty="0">
                <a:solidFill>
                  <a:schemeClr val="tx1"/>
                </a:solidFill>
              </a:rPr>
              <a:t>での申請文書のやり取りが可能に</a:t>
            </a:r>
            <a:r>
              <a:rPr lang="ja-JP" altLang="en-US" sz="1400" dirty="0" smtClean="0">
                <a:solidFill>
                  <a:schemeClr val="tx1"/>
                </a:solidFill>
              </a:rPr>
              <a:t>なる</a:t>
            </a:r>
            <a:endParaRPr lang="en-US" altLang="ja-JP" sz="1400" dirty="0">
              <a:solidFill>
                <a:schemeClr val="tx1"/>
              </a:solidFill>
            </a:endParaRPr>
          </a:p>
        </p:txBody>
      </p:sp>
      <p:sp>
        <p:nvSpPr>
          <p:cNvPr id="6" name="テキスト ボックス 5"/>
          <p:cNvSpPr txBox="1"/>
          <p:nvPr/>
        </p:nvSpPr>
        <p:spPr>
          <a:xfrm>
            <a:off x="5138007" y="3650257"/>
            <a:ext cx="4428000" cy="427678"/>
          </a:xfrm>
          <a:prstGeom prst="rect">
            <a:avLst/>
          </a:prstGeom>
          <a:noFill/>
        </p:spPr>
        <p:txBody>
          <a:bodyPr wrap="none" lIns="0" rIns="0" rtlCol="0">
            <a:noAutofit/>
          </a:bodyPr>
          <a:lstStyle/>
          <a:p>
            <a:pPr algn="ctr" defTabSz="288000"/>
            <a:r>
              <a:rPr lang="ja-JP" altLang="en-US" sz="1200" b="1" u="sng" dirty="0">
                <a:latin typeface="+mn-ea"/>
              </a:rPr>
              <a:t>本実証ユースケース</a:t>
            </a:r>
            <a:r>
              <a:rPr kumimoji="1" lang="ja-JP" altLang="en-US" sz="1200" b="1" u="sng" dirty="0">
                <a:latin typeface="+mn-ea"/>
              </a:rPr>
              <a:t>のスキーム図（</a:t>
            </a:r>
            <a:r>
              <a:rPr lang="en-US" altLang="ja-JP" sz="1200" b="1" u="sng" dirty="0">
                <a:latin typeface="+mn-ea"/>
              </a:rPr>
              <a:t>To-Be</a:t>
            </a:r>
            <a:r>
              <a:rPr kumimoji="1" lang="ja-JP" altLang="en-US" sz="1200" b="1" u="sng" dirty="0">
                <a:latin typeface="+mn-ea"/>
              </a:rPr>
              <a:t>）</a:t>
            </a:r>
          </a:p>
        </p:txBody>
      </p:sp>
      <p:sp>
        <p:nvSpPr>
          <p:cNvPr id="14" name="テキスト ボックス 13"/>
          <p:cNvSpPr txBox="1"/>
          <p:nvPr/>
        </p:nvSpPr>
        <p:spPr>
          <a:xfrm>
            <a:off x="331788" y="3623555"/>
            <a:ext cx="4427999" cy="269357"/>
          </a:xfrm>
          <a:prstGeom prst="rect">
            <a:avLst/>
          </a:prstGeom>
          <a:noFill/>
        </p:spPr>
        <p:txBody>
          <a:bodyPr wrap="none" lIns="0" rIns="0" rtlCol="0">
            <a:noAutofit/>
          </a:bodyPr>
          <a:lstStyle/>
          <a:p>
            <a:pPr algn="ctr" defTabSz="288000"/>
            <a:r>
              <a:rPr kumimoji="1" lang="ja-JP" altLang="en-US" sz="1200" b="1" u="sng" dirty="0">
                <a:latin typeface="+mn-ea"/>
              </a:rPr>
              <a:t>課題解決前のスキーム図（</a:t>
            </a:r>
            <a:r>
              <a:rPr lang="en-US" altLang="ja-JP" sz="1200" b="1" u="sng" dirty="0">
                <a:latin typeface="+mn-ea"/>
              </a:rPr>
              <a:t>As-Is</a:t>
            </a:r>
            <a:r>
              <a:rPr kumimoji="1" lang="ja-JP" altLang="en-US" sz="1200" b="1" u="sng" dirty="0">
                <a:latin typeface="+mn-ea"/>
              </a:rPr>
              <a:t>）</a:t>
            </a:r>
          </a:p>
        </p:txBody>
      </p:sp>
      <p:sp>
        <p:nvSpPr>
          <p:cNvPr id="38" name="Rectangle: Rounded Corners 37">
            <a:extLst>
              <a:ext uri="{FF2B5EF4-FFF2-40B4-BE49-F238E27FC236}">
                <a16:creationId xmlns:a16="http://schemas.microsoft.com/office/drawing/2014/main" id="{F5D12781-131C-0C6F-9F86-9930D0F1D4F4}"/>
              </a:ext>
            </a:extLst>
          </p:cNvPr>
          <p:cNvSpPr/>
          <p:nvPr/>
        </p:nvSpPr>
        <p:spPr bwMode="gray">
          <a:xfrm>
            <a:off x="1981536" y="4559051"/>
            <a:ext cx="975275" cy="894396"/>
          </a:xfrm>
          <a:prstGeom prst="roundRect">
            <a:avLst/>
          </a:prstGeom>
          <a:solidFill>
            <a:srgbClr val="DCDCDC"/>
          </a:solidFill>
          <a:ln w="12700" cap="flat" cmpd="sng" algn="ctr">
            <a:solidFill>
              <a:srgbClr val="DCDCD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rgbClr val="000000"/>
                </a:solidFill>
                <a:effectLst/>
                <a:uLnTx/>
                <a:uFillTx/>
                <a:latin typeface="+mj-ea"/>
                <a:ea typeface="+mj-ea"/>
                <a:cs typeface="+mn-cs"/>
              </a:rPr>
              <a:t>学生</a:t>
            </a:r>
          </a:p>
        </p:txBody>
      </p:sp>
      <p:sp>
        <p:nvSpPr>
          <p:cNvPr id="39" name="Rectangle: Rounded Corners 38">
            <a:extLst>
              <a:ext uri="{FF2B5EF4-FFF2-40B4-BE49-F238E27FC236}">
                <a16:creationId xmlns:a16="http://schemas.microsoft.com/office/drawing/2014/main" id="{F3C8C256-D390-3C26-0A03-CA23DF0EE5E3}"/>
              </a:ext>
            </a:extLst>
          </p:cNvPr>
          <p:cNvSpPr/>
          <p:nvPr/>
        </p:nvSpPr>
        <p:spPr bwMode="gray">
          <a:xfrm>
            <a:off x="3687401" y="4559051"/>
            <a:ext cx="975275" cy="441453"/>
          </a:xfrm>
          <a:prstGeom prst="roundRect">
            <a:avLst/>
          </a:prstGeom>
          <a:solidFill>
            <a:srgbClr val="DCDCDC"/>
          </a:solidFill>
          <a:ln w="12700" cap="flat" cmpd="sng" algn="ctr">
            <a:solidFill>
              <a:srgbClr val="DCDCD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rgbClr val="000000"/>
                </a:solidFill>
                <a:effectLst/>
                <a:uLnTx/>
                <a:uFillTx/>
                <a:latin typeface="+mj-ea"/>
                <a:ea typeface="+mj-ea"/>
                <a:cs typeface="+mn-cs"/>
              </a:rPr>
              <a:t>企業①</a:t>
            </a:r>
          </a:p>
        </p:txBody>
      </p:sp>
      <p:sp>
        <p:nvSpPr>
          <p:cNvPr id="40" name="Rectangle: Rounded Corners 39">
            <a:extLst>
              <a:ext uri="{FF2B5EF4-FFF2-40B4-BE49-F238E27FC236}">
                <a16:creationId xmlns:a16="http://schemas.microsoft.com/office/drawing/2014/main" id="{B61FA60B-96C7-E89C-88A1-5B4763A66709}"/>
              </a:ext>
            </a:extLst>
          </p:cNvPr>
          <p:cNvSpPr/>
          <p:nvPr/>
        </p:nvSpPr>
        <p:spPr bwMode="gray">
          <a:xfrm>
            <a:off x="275672" y="4559051"/>
            <a:ext cx="975275" cy="894396"/>
          </a:xfrm>
          <a:prstGeom prst="roundRect">
            <a:avLst/>
          </a:prstGeom>
          <a:solidFill>
            <a:srgbClr val="DCDCDC"/>
          </a:solidFill>
          <a:ln w="12700" cap="flat" cmpd="sng" algn="ctr">
            <a:solidFill>
              <a:srgbClr val="DCDCD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rgbClr val="000000"/>
                </a:solidFill>
                <a:effectLst/>
                <a:uLnTx/>
                <a:uFillTx/>
                <a:latin typeface="+mj-ea"/>
                <a:ea typeface="+mj-ea"/>
                <a:cs typeface="+mn-cs"/>
              </a:rPr>
              <a:t>大学</a:t>
            </a:r>
          </a:p>
        </p:txBody>
      </p:sp>
      <p:cxnSp>
        <p:nvCxnSpPr>
          <p:cNvPr id="53" name="Straight Arrow Connector 52">
            <a:extLst>
              <a:ext uri="{FF2B5EF4-FFF2-40B4-BE49-F238E27FC236}">
                <a16:creationId xmlns:a16="http://schemas.microsoft.com/office/drawing/2014/main" id="{1BBC4BCB-9337-45AE-519F-2ADA9479C19D}"/>
              </a:ext>
            </a:extLst>
          </p:cNvPr>
          <p:cNvCxnSpPr>
            <a:cxnSpLocks/>
          </p:cNvCxnSpPr>
          <p:nvPr/>
        </p:nvCxnSpPr>
        <p:spPr bwMode="gray">
          <a:xfrm>
            <a:off x="1380196" y="5162601"/>
            <a:ext cx="495537" cy="0"/>
          </a:xfrm>
          <a:prstGeom prst="straightConnector1">
            <a:avLst/>
          </a:prstGeom>
          <a:noFill/>
          <a:ln w="28575" cap="flat" cmpd="sng" algn="ctr">
            <a:solidFill>
              <a:srgbClr val="2400B0"/>
            </a:solidFill>
            <a:prstDash val="solid"/>
            <a:miter lim="800000"/>
            <a:tailEnd type="triangle"/>
          </a:ln>
          <a:effectLst/>
        </p:spPr>
      </p:cxnSp>
      <p:sp>
        <p:nvSpPr>
          <p:cNvPr id="54" name="TextBox 53">
            <a:extLst>
              <a:ext uri="{FF2B5EF4-FFF2-40B4-BE49-F238E27FC236}">
                <a16:creationId xmlns:a16="http://schemas.microsoft.com/office/drawing/2014/main" id="{6D91BA23-B7F4-3E00-56E6-B75EBFC86932}"/>
              </a:ext>
            </a:extLst>
          </p:cNvPr>
          <p:cNvSpPr txBox="1"/>
          <p:nvPr/>
        </p:nvSpPr>
        <p:spPr>
          <a:xfrm>
            <a:off x="1306638" y="5227722"/>
            <a:ext cx="571590" cy="332224"/>
          </a:xfrm>
          <a:prstGeom prst="rect">
            <a:avLst/>
          </a:prstGeom>
          <a:noFill/>
        </p:spPr>
        <p:txBody>
          <a:bodyPr wrap="none" rtlCol="0">
            <a:spAutoFit/>
          </a:bodyPr>
          <a:lstStyle/>
          <a:p>
            <a:pPr algn="ctr" defTabSz="457200"/>
            <a:r>
              <a:rPr lang="ja-JP" altLang="en-US" sz="800" dirty="0">
                <a:solidFill>
                  <a:srgbClr val="2400B0"/>
                </a:solidFill>
                <a:latin typeface="Fujitsu Infinity Pro"/>
                <a:ea typeface="メイリオ"/>
              </a:rPr>
              <a:t>証明書の</a:t>
            </a:r>
            <a:endParaRPr lang="en-US" altLang="ja-JP" sz="800" dirty="0">
              <a:solidFill>
                <a:srgbClr val="2400B0"/>
              </a:solidFill>
              <a:latin typeface="Fujitsu Infinity Pro"/>
              <a:ea typeface="メイリオ"/>
            </a:endParaRPr>
          </a:p>
          <a:p>
            <a:pPr algn="ctr" defTabSz="457200"/>
            <a:r>
              <a:rPr lang="ja-JP" altLang="en-US" sz="800" dirty="0">
                <a:solidFill>
                  <a:srgbClr val="2400B0"/>
                </a:solidFill>
                <a:latin typeface="Fujitsu Infinity Pro"/>
                <a:ea typeface="メイリオ"/>
              </a:rPr>
              <a:t>発行</a:t>
            </a:r>
            <a:endParaRPr lang="en-US" altLang="ja-JP" sz="800" dirty="0">
              <a:solidFill>
                <a:srgbClr val="2400B0"/>
              </a:solidFill>
              <a:latin typeface="Fujitsu Infinity Pro"/>
              <a:ea typeface="メイリオ"/>
            </a:endParaRPr>
          </a:p>
        </p:txBody>
      </p:sp>
      <p:cxnSp>
        <p:nvCxnSpPr>
          <p:cNvPr id="55" name="Straight Arrow Connector 54">
            <a:extLst>
              <a:ext uri="{FF2B5EF4-FFF2-40B4-BE49-F238E27FC236}">
                <a16:creationId xmlns:a16="http://schemas.microsoft.com/office/drawing/2014/main" id="{5C2D2ED8-A898-EA34-4DF4-F85D52E36293}"/>
              </a:ext>
            </a:extLst>
          </p:cNvPr>
          <p:cNvCxnSpPr>
            <a:cxnSpLocks/>
          </p:cNvCxnSpPr>
          <p:nvPr/>
        </p:nvCxnSpPr>
        <p:spPr bwMode="gray">
          <a:xfrm>
            <a:off x="3074338" y="5031802"/>
            <a:ext cx="495537" cy="0"/>
          </a:xfrm>
          <a:prstGeom prst="straightConnector1">
            <a:avLst/>
          </a:prstGeom>
          <a:noFill/>
          <a:ln w="28575" cap="flat" cmpd="sng" algn="ctr">
            <a:solidFill>
              <a:srgbClr val="2400B0"/>
            </a:solidFill>
            <a:prstDash val="solid"/>
            <a:miter lim="800000"/>
            <a:tailEnd type="triangle"/>
          </a:ln>
          <a:effectLst/>
        </p:spPr>
      </p:cxnSp>
      <p:sp>
        <p:nvSpPr>
          <p:cNvPr id="56" name="TextBox 55">
            <a:extLst>
              <a:ext uri="{FF2B5EF4-FFF2-40B4-BE49-F238E27FC236}">
                <a16:creationId xmlns:a16="http://schemas.microsoft.com/office/drawing/2014/main" id="{228CA491-742A-D5A9-2E0F-5446C3DC348C}"/>
              </a:ext>
            </a:extLst>
          </p:cNvPr>
          <p:cNvSpPr txBox="1"/>
          <p:nvPr/>
        </p:nvSpPr>
        <p:spPr>
          <a:xfrm>
            <a:off x="3074336" y="4690317"/>
            <a:ext cx="473040" cy="332224"/>
          </a:xfrm>
          <a:prstGeom prst="rect">
            <a:avLst/>
          </a:prstGeom>
          <a:noFill/>
        </p:spPr>
        <p:txBody>
          <a:bodyPr wrap="none" rtlCol="0">
            <a:spAutoFit/>
          </a:bodyPr>
          <a:lstStyle/>
          <a:p>
            <a:pPr algn="ctr" defTabSz="457200"/>
            <a:r>
              <a:rPr lang="ja-JP" altLang="en-US" sz="800" dirty="0">
                <a:solidFill>
                  <a:srgbClr val="2400B0"/>
                </a:solidFill>
                <a:latin typeface="Fujitsu Infinity Pro"/>
                <a:ea typeface="メイリオ"/>
              </a:rPr>
              <a:t>申請の</a:t>
            </a:r>
            <a:endParaRPr lang="en-US" altLang="ja-JP" sz="800" dirty="0">
              <a:solidFill>
                <a:srgbClr val="2400B0"/>
              </a:solidFill>
              <a:latin typeface="Fujitsu Infinity Pro"/>
              <a:ea typeface="メイリオ"/>
            </a:endParaRPr>
          </a:p>
          <a:p>
            <a:pPr algn="ctr" defTabSz="457200"/>
            <a:r>
              <a:rPr lang="ja-JP" altLang="en-US" sz="800" dirty="0">
                <a:solidFill>
                  <a:srgbClr val="2400B0"/>
                </a:solidFill>
                <a:latin typeface="Fujitsu Infinity Pro"/>
                <a:ea typeface="メイリオ"/>
              </a:rPr>
              <a:t>実施</a:t>
            </a:r>
            <a:endParaRPr lang="en-US" altLang="ja-JP" sz="800" dirty="0">
              <a:solidFill>
                <a:srgbClr val="2400B0"/>
              </a:solidFill>
              <a:latin typeface="Fujitsu Infinity Pro"/>
              <a:ea typeface="メイリオ"/>
            </a:endParaRPr>
          </a:p>
        </p:txBody>
      </p:sp>
      <p:sp>
        <p:nvSpPr>
          <p:cNvPr id="61" name="Rectangle: Rounded Corners 60">
            <a:extLst>
              <a:ext uri="{FF2B5EF4-FFF2-40B4-BE49-F238E27FC236}">
                <a16:creationId xmlns:a16="http://schemas.microsoft.com/office/drawing/2014/main" id="{EA42BAB8-FB18-A561-8500-434295BCCBF0}"/>
              </a:ext>
            </a:extLst>
          </p:cNvPr>
          <p:cNvSpPr/>
          <p:nvPr/>
        </p:nvSpPr>
        <p:spPr bwMode="gray">
          <a:xfrm>
            <a:off x="3681168" y="5162601"/>
            <a:ext cx="975275" cy="441453"/>
          </a:xfrm>
          <a:prstGeom prst="roundRect">
            <a:avLst/>
          </a:prstGeom>
          <a:solidFill>
            <a:srgbClr val="DCDCDC"/>
          </a:solidFill>
          <a:ln w="12700" cap="flat" cmpd="sng" algn="ctr">
            <a:solidFill>
              <a:srgbClr val="DCDCD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rgbClr val="000000"/>
                </a:solidFill>
                <a:effectLst/>
                <a:uLnTx/>
                <a:uFillTx/>
                <a:latin typeface="+mj-ea"/>
                <a:ea typeface="+mj-ea"/>
                <a:cs typeface="+mn-cs"/>
              </a:rPr>
              <a:t>企業②</a:t>
            </a:r>
          </a:p>
        </p:txBody>
      </p:sp>
      <p:sp>
        <p:nvSpPr>
          <p:cNvPr id="64" name="TextBox 63">
            <a:extLst>
              <a:ext uri="{FF2B5EF4-FFF2-40B4-BE49-F238E27FC236}">
                <a16:creationId xmlns:a16="http://schemas.microsoft.com/office/drawing/2014/main" id="{920B9FEE-7061-861E-8BEA-40EB2AB58AE3}"/>
              </a:ext>
            </a:extLst>
          </p:cNvPr>
          <p:cNvSpPr txBox="1"/>
          <p:nvPr/>
        </p:nvSpPr>
        <p:spPr>
          <a:xfrm>
            <a:off x="3860401" y="5687482"/>
            <a:ext cx="456100" cy="441453"/>
          </a:xfrm>
          <a:prstGeom prst="rect">
            <a:avLst/>
          </a:prstGeom>
          <a:noFill/>
        </p:spPr>
        <p:txBody>
          <a:bodyPr vert="eaVert" wrap="none" lIns="0" rIns="0" rtlCol="0">
            <a:noAutofit/>
          </a:bodyPr>
          <a:lstStyle/>
          <a:p>
            <a:pPr algn="l" defTabSz="288000"/>
            <a:r>
              <a:rPr lang="en-US" altLang="ja-JP" dirty="0">
                <a:latin typeface="+mn-ea"/>
              </a:rPr>
              <a:t>…</a:t>
            </a:r>
            <a:endParaRPr kumimoji="1" lang="ja-JP" altLang="en-US" dirty="0">
              <a:latin typeface="+mn-ea"/>
            </a:endParaRPr>
          </a:p>
        </p:txBody>
      </p:sp>
      <p:cxnSp>
        <p:nvCxnSpPr>
          <p:cNvPr id="67" name="Straight Arrow Connector 66">
            <a:extLst>
              <a:ext uri="{FF2B5EF4-FFF2-40B4-BE49-F238E27FC236}">
                <a16:creationId xmlns:a16="http://schemas.microsoft.com/office/drawing/2014/main" id="{E5157D38-4CCC-8FE5-17C1-593953108B31}"/>
              </a:ext>
            </a:extLst>
          </p:cNvPr>
          <p:cNvCxnSpPr>
            <a:cxnSpLocks/>
          </p:cNvCxnSpPr>
          <p:nvPr/>
        </p:nvCxnSpPr>
        <p:spPr bwMode="gray">
          <a:xfrm>
            <a:off x="3095745" y="5189902"/>
            <a:ext cx="500255" cy="257801"/>
          </a:xfrm>
          <a:prstGeom prst="straightConnector1">
            <a:avLst/>
          </a:prstGeom>
          <a:noFill/>
          <a:ln w="28575" cap="flat" cmpd="sng" algn="ctr">
            <a:solidFill>
              <a:srgbClr val="2400B0"/>
            </a:solidFill>
            <a:prstDash val="solid"/>
            <a:miter lim="800000"/>
            <a:tailEnd type="triangle"/>
          </a:ln>
          <a:effectLst/>
        </p:spPr>
      </p:cxnSp>
      <p:sp>
        <p:nvSpPr>
          <p:cNvPr id="70" name="TextBox 69">
            <a:extLst>
              <a:ext uri="{FF2B5EF4-FFF2-40B4-BE49-F238E27FC236}">
                <a16:creationId xmlns:a16="http://schemas.microsoft.com/office/drawing/2014/main" id="{BD4AEBBA-0EA6-C34F-E0A2-D7F5E9B2BABE}"/>
              </a:ext>
            </a:extLst>
          </p:cNvPr>
          <p:cNvSpPr txBox="1"/>
          <p:nvPr/>
        </p:nvSpPr>
        <p:spPr>
          <a:xfrm>
            <a:off x="3086253" y="5405707"/>
            <a:ext cx="473040" cy="332224"/>
          </a:xfrm>
          <a:prstGeom prst="rect">
            <a:avLst/>
          </a:prstGeom>
          <a:noFill/>
        </p:spPr>
        <p:txBody>
          <a:bodyPr wrap="none" rtlCol="0">
            <a:spAutoFit/>
          </a:bodyPr>
          <a:lstStyle/>
          <a:p>
            <a:pPr algn="ctr" defTabSz="457200"/>
            <a:r>
              <a:rPr lang="ja-JP" altLang="en-US" sz="800" dirty="0">
                <a:solidFill>
                  <a:srgbClr val="2400B0"/>
                </a:solidFill>
                <a:latin typeface="Fujitsu Infinity Pro"/>
                <a:ea typeface="メイリオ"/>
              </a:rPr>
              <a:t>申請の</a:t>
            </a:r>
            <a:endParaRPr lang="en-US" altLang="ja-JP" sz="800" dirty="0">
              <a:solidFill>
                <a:srgbClr val="2400B0"/>
              </a:solidFill>
              <a:latin typeface="Fujitsu Infinity Pro"/>
              <a:ea typeface="メイリオ"/>
            </a:endParaRPr>
          </a:p>
          <a:p>
            <a:pPr algn="ctr" defTabSz="457200"/>
            <a:r>
              <a:rPr lang="ja-JP" altLang="en-US" sz="800" dirty="0">
                <a:solidFill>
                  <a:srgbClr val="2400B0"/>
                </a:solidFill>
                <a:latin typeface="Fujitsu Infinity Pro"/>
                <a:ea typeface="メイリオ"/>
              </a:rPr>
              <a:t>実施</a:t>
            </a:r>
            <a:endParaRPr lang="en-US" altLang="ja-JP" sz="800" dirty="0">
              <a:solidFill>
                <a:srgbClr val="2400B0"/>
              </a:solidFill>
              <a:latin typeface="Fujitsu Infinity Pro"/>
              <a:ea typeface="メイリオ"/>
            </a:endParaRPr>
          </a:p>
        </p:txBody>
      </p:sp>
      <p:sp>
        <p:nvSpPr>
          <p:cNvPr id="71" name="TextBox 70">
            <a:extLst>
              <a:ext uri="{FF2B5EF4-FFF2-40B4-BE49-F238E27FC236}">
                <a16:creationId xmlns:a16="http://schemas.microsoft.com/office/drawing/2014/main" id="{2AEB5E56-6E60-E5F1-8F1A-4F4B07188979}"/>
              </a:ext>
            </a:extLst>
          </p:cNvPr>
          <p:cNvSpPr txBox="1"/>
          <p:nvPr/>
        </p:nvSpPr>
        <p:spPr>
          <a:xfrm>
            <a:off x="1322880" y="4492775"/>
            <a:ext cx="595035" cy="338554"/>
          </a:xfrm>
          <a:prstGeom prst="rect">
            <a:avLst/>
          </a:prstGeom>
          <a:noFill/>
        </p:spPr>
        <p:txBody>
          <a:bodyPr wrap="none" rtlCol="0">
            <a:spAutoFit/>
          </a:bodyPr>
          <a:lstStyle/>
          <a:p>
            <a:pPr algn="ctr" defTabSz="457200"/>
            <a:r>
              <a:rPr lang="ja-JP" altLang="en-US" sz="800" dirty="0">
                <a:solidFill>
                  <a:srgbClr val="2400B0"/>
                </a:solidFill>
                <a:latin typeface="Fujitsu Infinity Pro"/>
                <a:ea typeface="メイリオ"/>
              </a:rPr>
              <a:t>証明書の</a:t>
            </a:r>
            <a:endParaRPr lang="en-US" altLang="ja-JP" sz="800" dirty="0">
              <a:solidFill>
                <a:srgbClr val="2400B0"/>
              </a:solidFill>
              <a:latin typeface="Fujitsu Infinity Pro"/>
              <a:ea typeface="メイリオ"/>
            </a:endParaRPr>
          </a:p>
          <a:p>
            <a:pPr algn="ctr" defTabSz="457200"/>
            <a:r>
              <a:rPr lang="ja-JP" altLang="en-US" sz="800" dirty="0">
                <a:solidFill>
                  <a:srgbClr val="2400B0"/>
                </a:solidFill>
                <a:latin typeface="Fujitsu Infinity Pro"/>
                <a:ea typeface="メイリオ"/>
              </a:rPr>
              <a:t>発行依頼</a:t>
            </a:r>
            <a:endParaRPr lang="en-US" altLang="ja-JP" sz="800" dirty="0">
              <a:solidFill>
                <a:srgbClr val="2400B0"/>
              </a:solidFill>
              <a:latin typeface="Fujitsu Infinity Pro"/>
              <a:ea typeface="メイリオ"/>
            </a:endParaRPr>
          </a:p>
        </p:txBody>
      </p:sp>
      <p:cxnSp>
        <p:nvCxnSpPr>
          <p:cNvPr id="72" name="Straight Arrow Connector 71">
            <a:extLst>
              <a:ext uri="{FF2B5EF4-FFF2-40B4-BE49-F238E27FC236}">
                <a16:creationId xmlns:a16="http://schemas.microsoft.com/office/drawing/2014/main" id="{26DE6E41-03DD-A294-9CF8-C44B7A7ABFFB}"/>
              </a:ext>
            </a:extLst>
          </p:cNvPr>
          <p:cNvCxnSpPr>
            <a:cxnSpLocks/>
          </p:cNvCxnSpPr>
          <p:nvPr/>
        </p:nvCxnSpPr>
        <p:spPr bwMode="gray">
          <a:xfrm flipH="1">
            <a:off x="1372370" y="4885423"/>
            <a:ext cx="495537" cy="0"/>
          </a:xfrm>
          <a:prstGeom prst="straightConnector1">
            <a:avLst/>
          </a:prstGeom>
          <a:noFill/>
          <a:ln w="28575" cap="flat" cmpd="sng" algn="ctr">
            <a:solidFill>
              <a:srgbClr val="2400B0"/>
            </a:solidFill>
            <a:prstDash val="solid"/>
            <a:miter lim="800000"/>
            <a:tailEnd type="triangle"/>
          </a:ln>
          <a:effectLst/>
        </p:spPr>
      </p:cxnSp>
      <p:sp>
        <p:nvSpPr>
          <p:cNvPr id="75" name="Speech Bubble: Rectangle with Corners Rounded 74">
            <a:extLst>
              <a:ext uri="{FF2B5EF4-FFF2-40B4-BE49-F238E27FC236}">
                <a16:creationId xmlns:a16="http://schemas.microsoft.com/office/drawing/2014/main" id="{59E8ED62-7476-783A-34E2-E56D69F845CA}"/>
              </a:ext>
            </a:extLst>
          </p:cNvPr>
          <p:cNvSpPr/>
          <p:nvPr/>
        </p:nvSpPr>
        <p:spPr>
          <a:xfrm>
            <a:off x="513100" y="5766191"/>
            <a:ext cx="1261437" cy="423622"/>
          </a:xfrm>
          <a:prstGeom prst="wedgeRoundRectCallout">
            <a:avLst>
              <a:gd name="adj1" fmla="val 16945"/>
              <a:gd name="adj2" fmla="val -114946"/>
              <a:gd name="adj3" fmla="val 16667"/>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900" dirty="0">
                <a:solidFill>
                  <a:schemeClr val="tx1"/>
                </a:solidFill>
              </a:rPr>
              <a:t>②紙の証明書の発行・管理コストが発生</a:t>
            </a:r>
          </a:p>
        </p:txBody>
      </p:sp>
      <p:sp>
        <p:nvSpPr>
          <p:cNvPr id="76" name="Speech Bubble: Rectangle with Corners Rounded 75">
            <a:extLst>
              <a:ext uri="{FF2B5EF4-FFF2-40B4-BE49-F238E27FC236}">
                <a16:creationId xmlns:a16="http://schemas.microsoft.com/office/drawing/2014/main" id="{198CDB8E-636E-FF99-423C-831B124E185B}"/>
              </a:ext>
            </a:extLst>
          </p:cNvPr>
          <p:cNvSpPr/>
          <p:nvPr/>
        </p:nvSpPr>
        <p:spPr>
          <a:xfrm>
            <a:off x="2274493" y="6020848"/>
            <a:ext cx="1112987" cy="485633"/>
          </a:xfrm>
          <a:prstGeom prst="wedgeRoundRectCallout">
            <a:avLst>
              <a:gd name="adj1" fmla="val 38397"/>
              <a:gd name="adj2" fmla="val -100302"/>
              <a:gd name="adj3" fmla="val 16667"/>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900" dirty="0">
                <a:solidFill>
                  <a:schemeClr val="tx1"/>
                </a:solidFill>
              </a:rPr>
              <a:t>②企業ごとにエントリーシートに記載するため手続きが煩雑</a:t>
            </a:r>
          </a:p>
        </p:txBody>
      </p:sp>
      <p:sp>
        <p:nvSpPr>
          <p:cNvPr id="77" name="Speech Bubble: Rectangle with Corners Rounded 76">
            <a:extLst>
              <a:ext uri="{FF2B5EF4-FFF2-40B4-BE49-F238E27FC236}">
                <a16:creationId xmlns:a16="http://schemas.microsoft.com/office/drawing/2014/main" id="{18DDF174-DA69-7F5E-B751-95DFC854E090}"/>
              </a:ext>
            </a:extLst>
          </p:cNvPr>
          <p:cNvSpPr/>
          <p:nvPr/>
        </p:nvSpPr>
        <p:spPr>
          <a:xfrm>
            <a:off x="2164240" y="4042736"/>
            <a:ext cx="1272629" cy="370339"/>
          </a:xfrm>
          <a:prstGeom prst="wedgeRoundRectCallout">
            <a:avLst>
              <a:gd name="adj1" fmla="val 39401"/>
              <a:gd name="adj2" fmla="val 121562"/>
              <a:gd name="adj3" fmla="val 16667"/>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900" dirty="0">
                <a:solidFill>
                  <a:schemeClr val="tx1"/>
                </a:solidFill>
              </a:rPr>
              <a:t>①記載内容の正しさを証明・確認する方法がない</a:t>
            </a:r>
            <a:endParaRPr kumimoji="1" lang="en-US" altLang="ja-JP" sz="900" dirty="0">
              <a:solidFill>
                <a:schemeClr val="tx1"/>
              </a:solidFill>
            </a:endParaRPr>
          </a:p>
        </p:txBody>
      </p:sp>
      <p:sp>
        <p:nvSpPr>
          <p:cNvPr id="78" name="Speech Bubble: Rectangle with Corners Rounded 77">
            <a:extLst>
              <a:ext uri="{FF2B5EF4-FFF2-40B4-BE49-F238E27FC236}">
                <a16:creationId xmlns:a16="http://schemas.microsoft.com/office/drawing/2014/main" id="{A2D52240-5C7A-C724-643D-2865C80098AD}"/>
              </a:ext>
            </a:extLst>
          </p:cNvPr>
          <p:cNvSpPr/>
          <p:nvPr/>
        </p:nvSpPr>
        <p:spPr>
          <a:xfrm>
            <a:off x="3592679" y="4058403"/>
            <a:ext cx="1039274" cy="345907"/>
          </a:xfrm>
          <a:prstGeom prst="wedgeRoundRectCallout">
            <a:avLst>
              <a:gd name="adj1" fmla="val -68236"/>
              <a:gd name="adj2" fmla="val 119695"/>
              <a:gd name="adj3" fmla="val 16667"/>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900" dirty="0">
                <a:solidFill>
                  <a:schemeClr val="tx1"/>
                </a:solidFill>
              </a:rPr>
              <a:t>③改ざん、紛失リスクがある</a:t>
            </a:r>
          </a:p>
        </p:txBody>
      </p:sp>
      <p:grpSp>
        <p:nvGrpSpPr>
          <p:cNvPr id="69" name="Group 68">
            <a:extLst>
              <a:ext uri="{FF2B5EF4-FFF2-40B4-BE49-F238E27FC236}">
                <a16:creationId xmlns:a16="http://schemas.microsoft.com/office/drawing/2014/main" id="{113280D5-3817-71EA-CD61-1EE7C6190FFE}"/>
              </a:ext>
            </a:extLst>
          </p:cNvPr>
          <p:cNvGrpSpPr/>
          <p:nvPr/>
        </p:nvGrpSpPr>
        <p:grpSpPr>
          <a:xfrm>
            <a:off x="4875972" y="4046483"/>
            <a:ext cx="5030028" cy="2506952"/>
            <a:chOff x="281915" y="1759716"/>
            <a:chExt cx="5030028" cy="2506952"/>
          </a:xfrm>
        </p:grpSpPr>
        <p:sp>
          <p:nvSpPr>
            <p:cNvPr id="8" name="Rectangle: Rounded Corners 7">
              <a:extLst>
                <a:ext uri="{FF2B5EF4-FFF2-40B4-BE49-F238E27FC236}">
                  <a16:creationId xmlns:a16="http://schemas.microsoft.com/office/drawing/2014/main" id="{FA0DF9CB-044C-A9AD-3941-71833FAA605B}"/>
                </a:ext>
              </a:extLst>
            </p:cNvPr>
            <p:cNvSpPr/>
            <p:nvPr/>
          </p:nvSpPr>
          <p:spPr bwMode="gray">
            <a:xfrm>
              <a:off x="2284105" y="1805011"/>
              <a:ext cx="1029891" cy="944483"/>
            </a:xfrm>
            <a:prstGeom prst="roundRect">
              <a:avLst/>
            </a:prstGeom>
            <a:solidFill>
              <a:srgbClr val="DCDCDC"/>
            </a:solidFill>
            <a:ln w="12700" cap="flat" cmpd="sng" algn="ctr">
              <a:solidFill>
                <a:srgbClr val="DCDCD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rgbClr val="000000"/>
                  </a:solidFill>
                  <a:effectLst/>
                  <a:uLnTx/>
                  <a:uFillTx/>
                  <a:latin typeface="+mj-ea"/>
                  <a:ea typeface="+mj-ea"/>
                  <a:cs typeface="+mn-cs"/>
                </a:rPr>
                <a:t>学生</a:t>
              </a:r>
              <a:r>
                <a:rPr kumimoji="0" lang="en-US" altLang="ja-JP" sz="1200" b="0" i="0" u="none" strike="noStrike" kern="0" cap="none" spc="0" normalizeH="0" baseline="0" noProof="0" dirty="0">
                  <a:ln>
                    <a:noFill/>
                  </a:ln>
                  <a:solidFill>
                    <a:srgbClr val="000000"/>
                  </a:solidFill>
                  <a:effectLst/>
                  <a:uLnTx/>
                  <a:uFillTx/>
                  <a:latin typeface="+mj-ea"/>
                  <a:ea typeface="+mj-ea"/>
                  <a:cs typeface="+mn-cs"/>
                </a:rPr>
                <a:t/>
              </a:r>
              <a:br>
                <a:rPr kumimoji="0" lang="en-US" altLang="ja-JP" sz="1200" b="0" i="0" u="none" strike="noStrike" kern="0" cap="none" spc="0" normalizeH="0" baseline="0" noProof="0" dirty="0">
                  <a:ln>
                    <a:noFill/>
                  </a:ln>
                  <a:solidFill>
                    <a:srgbClr val="000000"/>
                  </a:solidFill>
                  <a:effectLst/>
                  <a:uLnTx/>
                  <a:uFillTx/>
                  <a:latin typeface="+mj-ea"/>
                  <a:ea typeface="+mj-ea"/>
                  <a:cs typeface="+mn-cs"/>
                </a:rPr>
              </a:br>
              <a:r>
                <a:rPr kumimoji="0" lang="ja-JP" altLang="en-US" sz="1100" b="0" i="0" u="none" strike="noStrike" kern="0" cap="none" spc="0" normalizeH="0" baseline="0" noProof="0" dirty="0">
                  <a:ln>
                    <a:noFill/>
                  </a:ln>
                  <a:solidFill>
                    <a:srgbClr val="000000"/>
                  </a:solidFill>
                  <a:effectLst/>
                  <a:uLnTx/>
                  <a:uFillTx/>
                  <a:latin typeface="+mj-ea"/>
                  <a:ea typeface="+mj-ea"/>
                  <a:cs typeface="+mn-cs"/>
                </a:rPr>
                <a:t>（</a:t>
              </a:r>
              <a:r>
                <a:rPr kumimoji="0" lang="en-US" altLang="ja-JP" sz="1100" b="0" i="0" u="none" strike="noStrike" kern="0" cap="none" spc="0" normalizeH="0" baseline="0" noProof="0" dirty="0">
                  <a:ln>
                    <a:noFill/>
                  </a:ln>
                  <a:solidFill>
                    <a:srgbClr val="000000"/>
                  </a:solidFill>
                  <a:effectLst/>
                  <a:uLnTx/>
                  <a:uFillTx/>
                  <a:latin typeface="+mj-ea"/>
                  <a:ea typeface="+mj-ea"/>
                  <a:cs typeface="+mn-cs"/>
                </a:rPr>
                <a:t>Holder</a:t>
              </a:r>
              <a:r>
                <a:rPr kumimoji="0" lang="ja-JP" altLang="en-US" sz="1100" b="0" i="0" u="none" strike="noStrike" kern="0" cap="none" spc="0" normalizeH="0" baseline="0" noProof="0" dirty="0">
                  <a:ln>
                    <a:noFill/>
                  </a:ln>
                  <a:solidFill>
                    <a:srgbClr val="000000"/>
                  </a:solidFill>
                  <a:effectLst/>
                  <a:uLnTx/>
                  <a:uFillTx/>
                  <a:latin typeface="+mj-ea"/>
                  <a:ea typeface="+mj-ea"/>
                  <a:cs typeface="+mn-cs"/>
                </a:rPr>
                <a:t>）</a:t>
              </a:r>
              <a:endParaRPr kumimoji="0" lang="ja-JP" altLang="en-US" sz="1200" b="0" i="0" u="none" strike="noStrike" kern="0" cap="none" spc="0" normalizeH="0" baseline="0" noProof="0" dirty="0">
                <a:ln>
                  <a:noFill/>
                </a:ln>
                <a:solidFill>
                  <a:srgbClr val="000000"/>
                </a:solidFill>
                <a:effectLst/>
                <a:uLnTx/>
                <a:uFillTx/>
                <a:latin typeface="+mj-ea"/>
                <a:ea typeface="+mj-ea"/>
                <a:cs typeface="+mn-cs"/>
              </a:endParaRPr>
            </a:p>
          </p:txBody>
        </p:sp>
        <p:sp>
          <p:nvSpPr>
            <p:cNvPr id="11" name="Rectangle: Rounded Corners 10">
              <a:extLst>
                <a:ext uri="{FF2B5EF4-FFF2-40B4-BE49-F238E27FC236}">
                  <a16:creationId xmlns:a16="http://schemas.microsoft.com/office/drawing/2014/main" id="{F1EA082B-2D8C-E497-F338-1905A94416C3}"/>
                </a:ext>
              </a:extLst>
            </p:cNvPr>
            <p:cNvSpPr/>
            <p:nvPr/>
          </p:nvSpPr>
          <p:spPr bwMode="gray">
            <a:xfrm>
              <a:off x="4085500" y="1805011"/>
              <a:ext cx="1029891" cy="944483"/>
            </a:xfrm>
            <a:prstGeom prst="roundRect">
              <a:avLst/>
            </a:prstGeom>
            <a:solidFill>
              <a:srgbClr val="DCDCDC"/>
            </a:solidFill>
            <a:ln w="12700" cap="flat" cmpd="sng" algn="ctr">
              <a:solidFill>
                <a:srgbClr val="DCDCD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rgbClr val="000000"/>
                  </a:solidFill>
                  <a:effectLst/>
                  <a:uLnTx/>
                  <a:uFillTx/>
                  <a:latin typeface="+mj-ea"/>
                  <a:ea typeface="+mj-ea"/>
                  <a:cs typeface="+mn-cs"/>
                </a:rPr>
                <a:t>企業</a:t>
              </a:r>
              <a:r>
                <a:rPr kumimoji="0" lang="en-US" altLang="ja-JP" sz="1200" b="0" i="0" u="none" strike="noStrike" kern="0" cap="none" spc="0" normalizeH="0" baseline="0" noProof="0" dirty="0">
                  <a:ln>
                    <a:noFill/>
                  </a:ln>
                  <a:solidFill>
                    <a:srgbClr val="000000"/>
                  </a:solidFill>
                  <a:effectLst/>
                  <a:uLnTx/>
                  <a:uFillTx/>
                  <a:latin typeface="+mj-ea"/>
                  <a:ea typeface="+mj-ea"/>
                  <a:cs typeface="+mn-cs"/>
                </a:rPr>
                <a:t/>
              </a:r>
              <a:br>
                <a:rPr kumimoji="0" lang="en-US" altLang="ja-JP" sz="1200" b="0" i="0" u="none" strike="noStrike" kern="0" cap="none" spc="0" normalizeH="0" baseline="0" noProof="0" dirty="0">
                  <a:ln>
                    <a:noFill/>
                  </a:ln>
                  <a:solidFill>
                    <a:srgbClr val="000000"/>
                  </a:solidFill>
                  <a:effectLst/>
                  <a:uLnTx/>
                  <a:uFillTx/>
                  <a:latin typeface="+mj-ea"/>
                  <a:ea typeface="+mj-ea"/>
                  <a:cs typeface="+mn-cs"/>
                </a:rPr>
              </a:br>
              <a:r>
                <a:rPr kumimoji="0" lang="en-US" altLang="ja-JP" sz="1100" b="0" i="0" u="none" strike="noStrike" kern="0" cap="none" spc="0" normalizeH="0" baseline="0" noProof="0" dirty="0">
                  <a:ln>
                    <a:noFill/>
                  </a:ln>
                  <a:solidFill>
                    <a:srgbClr val="000000"/>
                  </a:solidFill>
                  <a:effectLst/>
                  <a:uLnTx/>
                  <a:uFillTx/>
                  <a:latin typeface="+mj-ea"/>
                  <a:ea typeface="+mj-ea"/>
                  <a:cs typeface="+mn-cs"/>
                </a:rPr>
                <a:t>(Verifier)</a:t>
              </a:r>
              <a:endParaRPr kumimoji="0" lang="ja-JP" altLang="en-US" sz="1200" b="0" i="0" u="none" strike="noStrike" kern="0" cap="none" spc="0" normalizeH="0" baseline="0" noProof="0" dirty="0">
                <a:ln>
                  <a:noFill/>
                </a:ln>
                <a:solidFill>
                  <a:srgbClr val="000000"/>
                </a:solidFill>
                <a:effectLst/>
                <a:uLnTx/>
                <a:uFillTx/>
                <a:latin typeface="+mj-ea"/>
                <a:ea typeface="+mj-ea"/>
                <a:cs typeface="+mn-cs"/>
              </a:endParaRPr>
            </a:p>
          </p:txBody>
        </p:sp>
        <p:sp>
          <p:nvSpPr>
            <p:cNvPr id="37" name="Rectangle: Rounded Corners 36">
              <a:extLst>
                <a:ext uri="{FF2B5EF4-FFF2-40B4-BE49-F238E27FC236}">
                  <a16:creationId xmlns:a16="http://schemas.microsoft.com/office/drawing/2014/main" id="{2A2B4560-7684-8F19-DF23-F30A5DF44DDE}"/>
                </a:ext>
              </a:extLst>
            </p:cNvPr>
            <p:cNvSpPr/>
            <p:nvPr/>
          </p:nvSpPr>
          <p:spPr bwMode="gray">
            <a:xfrm>
              <a:off x="482711" y="1805011"/>
              <a:ext cx="1029891" cy="944483"/>
            </a:xfrm>
            <a:prstGeom prst="roundRect">
              <a:avLst/>
            </a:prstGeom>
            <a:solidFill>
              <a:srgbClr val="DCDCDC"/>
            </a:solidFill>
            <a:ln w="12700" cap="flat" cmpd="sng" algn="ctr">
              <a:solidFill>
                <a:srgbClr val="DCDCD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rgbClr val="000000"/>
                  </a:solidFill>
                  <a:effectLst/>
                  <a:uLnTx/>
                  <a:uFillTx/>
                  <a:latin typeface="+mj-ea"/>
                  <a:ea typeface="+mj-ea"/>
                  <a:cs typeface="+mn-cs"/>
                </a:rPr>
                <a:t>大学</a:t>
              </a:r>
              <a:r>
                <a:rPr kumimoji="0" lang="en-US" altLang="ja-JP" sz="1200" b="0" i="0" u="none" strike="noStrike" kern="0" cap="none" spc="0" normalizeH="0" baseline="0" noProof="0" dirty="0">
                  <a:ln>
                    <a:noFill/>
                  </a:ln>
                  <a:solidFill>
                    <a:srgbClr val="000000"/>
                  </a:solidFill>
                  <a:effectLst/>
                  <a:uLnTx/>
                  <a:uFillTx/>
                  <a:latin typeface="+mj-ea"/>
                  <a:ea typeface="+mj-ea"/>
                  <a:cs typeface="+mn-cs"/>
                </a:rPr>
                <a:t/>
              </a:r>
              <a:br>
                <a:rPr kumimoji="0" lang="en-US" altLang="ja-JP" sz="1200" b="0" i="0" u="none" strike="noStrike" kern="0" cap="none" spc="0" normalizeH="0" baseline="0" noProof="0" dirty="0">
                  <a:ln>
                    <a:noFill/>
                  </a:ln>
                  <a:solidFill>
                    <a:srgbClr val="000000"/>
                  </a:solidFill>
                  <a:effectLst/>
                  <a:uLnTx/>
                  <a:uFillTx/>
                  <a:latin typeface="+mj-ea"/>
                  <a:ea typeface="+mj-ea"/>
                  <a:cs typeface="+mn-cs"/>
                </a:rPr>
              </a:br>
              <a:r>
                <a:rPr kumimoji="0" lang="ja-JP" altLang="en-US" sz="1100" b="0" i="0" u="none" strike="noStrike" kern="0" cap="none" spc="0" normalizeH="0" baseline="0" noProof="0" dirty="0">
                  <a:ln>
                    <a:noFill/>
                  </a:ln>
                  <a:solidFill>
                    <a:srgbClr val="000000"/>
                  </a:solidFill>
                  <a:effectLst/>
                  <a:uLnTx/>
                  <a:uFillTx/>
                  <a:latin typeface="+mj-ea"/>
                  <a:ea typeface="+mj-ea"/>
                  <a:cs typeface="+mn-cs"/>
                </a:rPr>
                <a:t>（</a:t>
              </a:r>
              <a:r>
                <a:rPr kumimoji="0" lang="en-US" altLang="ja-JP" sz="1100" b="0" i="0" u="none" strike="noStrike" kern="0" cap="none" spc="0" normalizeH="0" baseline="0" noProof="0" dirty="0">
                  <a:ln>
                    <a:noFill/>
                  </a:ln>
                  <a:solidFill>
                    <a:srgbClr val="000000"/>
                  </a:solidFill>
                  <a:effectLst/>
                  <a:uLnTx/>
                  <a:uFillTx/>
                  <a:latin typeface="+mj-ea"/>
                  <a:ea typeface="+mj-ea"/>
                  <a:cs typeface="+mn-cs"/>
                </a:rPr>
                <a:t>Issuer</a:t>
              </a:r>
              <a:r>
                <a:rPr kumimoji="0" lang="ja-JP" altLang="en-US" sz="1100" b="0" i="0" u="none" strike="noStrike" kern="0" cap="none" spc="0" normalizeH="0" baseline="0" noProof="0" dirty="0">
                  <a:ln>
                    <a:noFill/>
                  </a:ln>
                  <a:solidFill>
                    <a:srgbClr val="000000"/>
                  </a:solidFill>
                  <a:effectLst/>
                  <a:uLnTx/>
                  <a:uFillTx/>
                  <a:latin typeface="+mj-ea"/>
                  <a:ea typeface="+mj-ea"/>
                  <a:cs typeface="+mn-cs"/>
                </a:rPr>
                <a:t>）</a:t>
              </a:r>
              <a:endParaRPr kumimoji="0" lang="ja-JP" altLang="en-US" sz="1200" b="0" i="0" u="none" strike="noStrike" kern="0" cap="none" spc="0" normalizeH="0" baseline="0" noProof="0" dirty="0">
                <a:ln>
                  <a:noFill/>
                </a:ln>
                <a:solidFill>
                  <a:srgbClr val="000000"/>
                </a:solidFill>
                <a:effectLst/>
                <a:uLnTx/>
                <a:uFillTx/>
                <a:latin typeface="+mj-ea"/>
                <a:ea typeface="+mj-ea"/>
                <a:cs typeface="+mn-cs"/>
              </a:endParaRPr>
            </a:p>
          </p:txBody>
        </p:sp>
        <p:sp>
          <p:nvSpPr>
            <p:cNvPr id="41" name="Rectangle: Rounded Corners 40">
              <a:extLst>
                <a:ext uri="{FF2B5EF4-FFF2-40B4-BE49-F238E27FC236}">
                  <a16:creationId xmlns:a16="http://schemas.microsoft.com/office/drawing/2014/main" id="{F1FC4E36-B014-4492-639E-DE904817F4A8}"/>
                </a:ext>
              </a:extLst>
            </p:cNvPr>
            <p:cNvSpPr/>
            <p:nvPr/>
          </p:nvSpPr>
          <p:spPr bwMode="gray">
            <a:xfrm>
              <a:off x="482711" y="3400180"/>
              <a:ext cx="4709570" cy="447346"/>
            </a:xfrm>
            <a:prstGeom prst="roundRect">
              <a:avLst/>
            </a:prstGeom>
            <a:solidFill>
              <a:srgbClr val="2400B0"/>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rgbClr val="FFFFFF"/>
                  </a:solidFill>
                  <a:effectLst/>
                  <a:uLnTx/>
                  <a:uFillTx/>
                  <a:latin typeface="Fujitsu Infinity Pro"/>
                  <a:ea typeface="メイリオ"/>
                  <a:cs typeface="+mn-cs"/>
                </a:rPr>
                <a:t>学修活動・スキル証明サービス</a:t>
              </a:r>
              <a:r>
                <a:rPr kumimoji="0" lang="en-US" altLang="ja-JP" sz="1200" kern="0" dirty="0">
                  <a:solidFill>
                    <a:srgbClr val="FFFFFF"/>
                  </a:solidFill>
                  <a:latin typeface="Fujitsu Infinity Pro"/>
                  <a:ea typeface="メイリオ"/>
                </a:rPr>
                <a:t>(SaaS)</a:t>
              </a:r>
              <a:r>
                <a:rPr kumimoji="0" lang="en-US" altLang="ja-JP" sz="1200" b="0" i="0" u="none" strike="noStrike" kern="0" cap="none" spc="0" normalizeH="0" baseline="0" noProof="0" dirty="0">
                  <a:ln>
                    <a:noFill/>
                  </a:ln>
                  <a:solidFill>
                    <a:srgbClr val="FFFFFF"/>
                  </a:solidFill>
                  <a:effectLst/>
                  <a:uLnTx/>
                  <a:uFillTx/>
                  <a:latin typeface="Fujitsu Infinity Pro"/>
                  <a:ea typeface="メイリオ"/>
                  <a:cs typeface="+mn-cs"/>
                </a:rPr>
                <a:t/>
              </a:r>
              <a:br>
                <a:rPr kumimoji="0" lang="en-US" altLang="ja-JP" sz="1200" b="0" i="0" u="none" strike="noStrike" kern="0" cap="none" spc="0" normalizeH="0" baseline="0" noProof="0" dirty="0">
                  <a:ln>
                    <a:noFill/>
                  </a:ln>
                  <a:solidFill>
                    <a:srgbClr val="FFFFFF"/>
                  </a:solidFill>
                  <a:effectLst/>
                  <a:uLnTx/>
                  <a:uFillTx/>
                  <a:latin typeface="Fujitsu Infinity Pro"/>
                  <a:ea typeface="メイリオ"/>
                  <a:cs typeface="+mn-cs"/>
                </a:rPr>
              </a:br>
              <a:r>
                <a:rPr kumimoji="0" lang="ja-JP" altLang="en-US" sz="1050" b="1" i="0" u="none" strike="noStrike" kern="0" cap="none" spc="0" normalizeH="0" baseline="0" noProof="0" dirty="0">
                  <a:ln>
                    <a:noFill/>
                  </a:ln>
                  <a:solidFill>
                    <a:srgbClr val="FFFFFF"/>
                  </a:solidFill>
                  <a:effectLst/>
                  <a:uLnTx/>
                  <a:uFillTx/>
                  <a:latin typeface="Fujitsu Infinity Pro"/>
                  <a:ea typeface="メイリオ"/>
                  <a:cs typeface="+mn-cs"/>
                </a:rPr>
                <a:t>富士通</a:t>
              </a:r>
              <a:r>
                <a:rPr kumimoji="0" lang="en-US" altLang="ja-JP" sz="1050" b="1" i="0" u="none" strike="noStrike" kern="0" cap="none" spc="0" normalizeH="0" baseline="0" noProof="0" dirty="0">
                  <a:ln>
                    <a:noFill/>
                  </a:ln>
                  <a:solidFill>
                    <a:srgbClr val="FFFFFF"/>
                  </a:solidFill>
                  <a:effectLst/>
                  <a:uLnTx/>
                  <a:uFillTx/>
                  <a:latin typeface="Fujitsu Infinity Pro"/>
                  <a:ea typeface="メイリオ"/>
                  <a:cs typeface="+mn-cs"/>
                </a:rPr>
                <a:t>Japan</a:t>
              </a:r>
              <a:endParaRPr kumimoji="0" lang="ja-JP" altLang="en-US" sz="1200" b="1" i="0" u="none" strike="noStrike" kern="0" cap="none" spc="0" normalizeH="0" baseline="0" noProof="0" dirty="0">
                <a:ln>
                  <a:noFill/>
                </a:ln>
                <a:solidFill>
                  <a:srgbClr val="FFFFFF"/>
                </a:solidFill>
                <a:effectLst/>
                <a:uLnTx/>
                <a:uFillTx/>
                <a:latin typeface="Fujitsu Infinity Pro"/>
                <a:ea typeface="メイリオ"/>
                <a:cs typeface="+mn-cs"/>
              </a:endParaRPr>
            </a:p>
          </p:txBody>
        </p:sp>
        <p:cxnSp>
          <p:nvCxnSpPr>
            <p:cNvPr id="42" name="Straight Arrow Connector 41">
              <a:extLst>
                <a:ext uri="{FF2B5EF4-FFF2-40B4-BE49-F238E27FC236}">
                  <a16:creationId xmlns:a16="http://schemas.microsoft.com/office/drawing/2014/main" id="{7F34C2EC-6141-690D-84FB-2A25558B5D86}"/>
                </a:ext>
              </a:extLst>
            </p:cNvPr>
            <p:cNvCxnSpPr>
              <a:cxnSpLocks/>
            </p:cNvCxnSpPr>
            <p:nvPr/>
          </p:nvCxnSpPr>
          <p:spPr bwMode="gray">
            <a:xfrm flipV="1">
              <a:off x="841239" y="2786509"/>
              <a:ext cx="0" cy="538933"/>
            </a:xfrm>
            <a:prstGeom prst="straightConnector1">
              <a:avLst/>
            </a:prstGeom>
            <a:noFill/>
            <a:ln w="28575" cap="flat" cmpd="sng" algn="ctr">
              <a:solidFill>
                <a:srgbClr val="2400B0"/>
              </a:solidFill>
              <a:prstDash val="solid"/>
              <a:miter lim="800000"/>
              <a:tailEnd type="triangle"/>
            </a:ln>
            <a:effectLst/>
          </p:spPr>
        </p:cxnSp>
        <p:cxnSp>
          <p:nvCxnSpPr>
            <p:cNvPr id="43" name="Straight Arrow Connector 42">
              <a:extLst>
                <a:ext uri="{FF2B5EF4-FFF2-40B4-BE49-F238E27FC236}">
                  <a16:creationId xmlns:a16="http://schemas.microsoft.com/office/drawing/2014/main" id="{8364E24F-799C-7854-42F3-FFD5F1A7BF9D}"/>
                </a:ext>
              </a:extLst>
            </p:cNvPr>
            <p:cNvCxnSpPr>
              <a:cxnSpLocks/>
            </p:cNvCxnSpPr>
            <p:nvPr/>
          </p:nvCxnSpPr>
          <p:spPr bwMode="gray">
            <a:xfrm>
              <a:off x="1098765" y="2801733"/>
              <a:ext cx="0" cy="508486"/>
            </a:xfrm>
            <a:prstGeom prst="straightConnector1">
              <a:avLst/>
            </a:prstGeom>
            <a:noFill/>
            <a:ln w="28575" cap="flat" cmpd="sng" algn="ctr">
              <a:solidFill>
                <a:srgbClr val="D80084"/>
              </a:solidFill>
              <a:prstDash val="solid"/>
              <a:miter lim="800000"/>
              <a:tailEnd type="triangle"/>
            </a:ln>
            <a:effectLst/>
          </p:spPr>
        </p:cxnSp>
        <p:sp>
          <p:nvSpPr>
            <p:cNvPr id="44" name="TextBox 43">
              <a:extLst>
                <a:ext uri="{FF2B5EF4-FFF2-40B4-BE49-F238E27FC236}">
                  <a16:creationId xmlns:a16="http://schemas.microsoft.com/office/drawing/2014/main" id="{C6CD1171-7FF9-305B-16EB-C3E413BB3787}"/>
                </a:ext>
              </a:extLst>
            </p:cNvPr>
            <p:cNvSpPr txBox="1"/>
            <p:nvPr/>
          </p:nvSpPr>
          <p:spPr>
            <a:xfrm>
              <a:off x="1114063" y="2934786"/>
              <a:ext cx="595035" cy="338554"/>
            </a:xfrm>
            <a:prstGeom prst="rect">
              <a:avLst/>
            </a:prstGeom>
            <a:noFill/>
          </p:spPr>
          <p:txBody>
            <a:bodyPr wrap="none" rtlCol="0">
              <a:spAutoFit/>
            </a:bodyPr>
            <a:lstStyle/>
            <a:p>
              <a:pPr algn="ctr" defTabSz="457200"/>
              <a:r>
                <a:rPr lang="ja-JP" altLang="en-US" sz="800" dirty="0">
                  <a:solidFill>
                    <a:srgbClr val="D80084"/>
                  </a:solidFill>
                  <a:latin typeface="Fujitsu Infinity Pro"/>
                  <a:ea typeface="メイリオ"/>
                </a:rPr>
                <a:t>サービス</a:t>
              </a:r>
              <a:r>
                <a:rPr lang="en-US" altLang="ja-JP" sz="800" dirty="0">
                  <a:solidFill>
                    <a:srgbClr val="D80084"/>
                  </a:solidFill>
                  <a:latin typeface="Fujitsu Infinity Pro"/>
                  <a:ea typeface="メイリオ"/>
                </a:rPr>
                <a:t/>
              </a:r>
              <a:br>
                <a:rPr lang="en-US" altLang="ja-JP" sz="800" dirty="0">
                  <a:solidFill>
                    <a:srgbClr val="D80084"/>
                  </a:solidFill>
                  <a:latin typeface="Fujitsu Infinity Pro"/>
                  <a:ea typeface="メイリオ"/>
                </a:rPr>
              </a:br>
              <a:r>
                <a:rPr lang="ja-JP" altLang="en-US" sz="800" dirty="0">
                  <a:solidFill>
                    <a:srgbClr val="D80084"/>
                  </a:solidFill>
                  <a:latin typeface="Fujitsu Infinity Pro"/>
                  <a:ea typeface="メイリオ"/>
                </a:rPr>
                <a:t>利用料</a:t>
              </a:r>
            </a:p>
          </p:txBody>
        </p:sp>
        <p:sp>
          <p:nvSpPr>
            <p:cNvPr id="45" name="TextBox 44">
              <a:extLst>
                <a:ext uri="{FF2B5EF4-FFF2-40B4-BE49-F238E27FC236}">
                  <a16:creationId xmlns:a16="http://schemas.microsoft.com/office/drawing/2014/main" id="{8FD20004-42D6-3D0D-FDF0-22B0D69EDFE3}"/>
                </a:ext>
              </a:extLst>
            </p:cNvPr>
            <p:cNvSpPr txBox="1"/>
            <p:nvPr/>
          </p:nvSpPr>
          <p:spPr>
            <a:xfrm>
              <a:off x="281915" y="2914601"/>
              <a:ext cx="603600" cy="478403"/>
            </a:xfrm>
            <a:prstGeom prst="rect">
              <a:avLst/>
            </a:prstGeom>
            <a:noFill/>
          </p:spPr>
          <p:txBody>
            <a:bodyPr wrap="none" rtlCol="0">
              <a:spAutoFit/>
            </a:bodyPr>
            <a:lstStyle/>
            <a:p>
              <a:pPr algn="ctr" defTabSz="457200"/>
              <a:r>
                <a:rPr lang="ja-JP" altLang="en-US" sz="800" dirty="0">
                  <a:solidFill>
                    <a:srgbClr val="2400B0"/>
                  </a:solidFill>
                  <a:latin typeface="Fujitsu Infinity Pro"/>
                  <a:ea typeface="メイリオ"/>
                </a:rPr>
                <a:t>当該</a:t>
              </a:r>
              <a:endParaRPr lang="en-US" altLang="ja-JP" sz="800" dirty="0">
                <a:solidFill>
                  <a:srgbClr val="2400B0"/>
                </a:solidFill>
                <a:latin typeface="Fujitsu Infinity Pro"/>
                <a:ea typeface="メイリオ"/>
              </a:endParaRPr>
            </a:p>
            <a:p>
              <a:pPr algn="ctr" defTabSz="457200"/>
              <a:r>
                <a:rPr lang="ja-JP" altLang="en-US" sz="800" dirty="0">
                  <a:solidFill>
                    <a:srgbClr val="2400B0"/>
                  </a:solidFill>
                  <a:latin typeface="Fujitsu Infinity Pro"/>
                  <a:ea typeface="メイリオ"/>
                </a:rPr>
                <a:t>サービス</a:t>
              </a:r>
              <a:endParaRPr lang="en-US" altLang="ja-JP" sz="800" dirty="0">
                <a:solidFill>
                  <a:srgbClr val="2400B0"/>
                </a:solidFill>
                <a:latin typeface="Fujitsu Infinity Pro"/>
                <a:ea typeface="メイリオ"/>
              </a:endParaRPr>
            </a:p>
            <a:p>
              <a:pPr algn="ctr" defTabSz="457200"/>
              <a:r>
                <a:rPr lang="ja-JP" altLang="en-US" sz="800" dirty="0">
                  <a:solidFill>
                    <a:srgbClr val="2400B0"/>
                  </a:solidFill>
                  <a:latin typeface="Fujitsu Infinity Pro"/>
                  <a:ea typeface="メイリオ"/>
                </a:rPr>
                <a:t>提供</a:t>
              </a:r>
            </a:p>
          </p:txBody>
        </p:sp>
        <p:cxnSp>
          <p:nvCxnSpPr>
            <p:cNvPr id="46" name="Straight Arrow Connector 45">
              <a:extLst>
                <a:ext uri="{FF2B5EF4-FFF2-40B4-BE49-F238E27FC236}">
                  <a16:creationId xmlns:a16="http://schemas.microsoft.com/office/drawing/2014/main" id="{87D4042B-2FA3-B2FB-6F7B-A1D72EFF8AD0}"/>
                </a:ext>
              </a:extLst>
            </p:cNvPr>
            <p:cNvCxnSpPr>
              <a:cxnSpLocks/>
            </p:cNvCxnSpPr>
            <p:nvPr/>
          </p:nvCxnSpPr>
          <p:spPr bwMode="gray">
            <a:xfrm flipV="1">
              <a:off x="2847090" y="2788426"/>
              <a:ext cx="0" cy="538933"/>
            </a:xfrm>
            <a:prstGeom prst="straightConnector1">
              <a:avLst/>
            </a:prstGeom>
            <a:noFill/>
            <a:ln w="28575" cap="flat" cmpd="sng" algn="ctr">
              <a:solidFill>
                <a:srgbClr val="2400B0"/>
              </a:solidFill>
              <a:prstDash val="solid"/>
              <a:miter lim="800000"/>
              <a:tailEnd type="triangle"/>
            </a:ln>
            <a:effectLst/>
          </p:spPr>
        </p:cxnSp>
        <p:sp>
          <p:nvSpPr>
            <p:cNvPr id="47" name="TextBox 46">
              <a:extLst>
                <a:ext uri="{FF2B5EF4-FFF2-40B4-BE49-F238E27FC236}">
                  <a16:creationId xmlns:a16="http://schemas.microsoft.com/office/drawing/2014/main" id="{6F2967CD-038A-A895-96E3-6CDB24340724}"/>
                </a:ext>
              </a:extLst>
            </p:cNvPr>
            <p:cNvSpPr txBox="1"/>
            <p:nvPr/>
          </p:nvSpPr>
          <p:spPr>
            <a:xfrm>
              <a:off x="2287765" y="2916516"/>
              <a:ext cx="603600" cy="478403"/>
            </a:xfrm>
            <a:prstGeom prst="rect">
              <a:avLst/>
            </a:prstGeom>
            <a:noFill/>
          </p:spPr>
          <p:txBody>
            <a:bodyPr wrap="none" rtlCol="0">
              <a:spAutoFit/>
            </a:bodyPr>
            <a:lstStyle/>
            <a:p>
              <a:pPr algn="ctr" defTabSz="457200"/>
              <a:r>
                <a:rPr lang="ja-JP" altLang="en-US" sz="800" dirty="0">
                  <a:solidFill>
                    <a:srgbClr val="2400B0"/>
                  </a:solidFill>
                  <a:latin typeface="Fujitsu Infinity Pro"/>
                  <a:ea typeface="メイリオ"/>
                </a:rPr>
                <a:t>当該</a:t>
              </a:r>
              <a:endParaRPr lang="en-US" altLang="ja-JP" sz="800" dirty="0">
                <a:solidFill>
                  <a:srgbClr val="2400B0"/>
                </a:solidFill>
                <a:latin typeface="Fujitsu Infinity Pro"/>
                <a:ea typeface="メイリオ"/>
              </a:endParaRPr>
            </a:p>
            <a:p>
              <a:pPr algn="ctr" defTabSz="457200"/>
              <a:r>
                <a:rPr lang="ja-JP" altLang="en-US" sz="800" dirty="0">
                  <a:solidFill>
                    <a:srgbClr val="2400B0"/>
                  </a:solidFill>
                  <a:latin typeface="Fujitsu Infinity Pro"/>
                  <a:ea typeface="メイリオ"/>
                </a:rPr>
                <a:t>サービス</a:t>
              </a:r>
              <a:endParaRPr lang="en-US" altLang="ja-JP" sz="800" dirty="0">
                <a:solidFill>
                  <a:srgbClr val="2400B0"/>
                </a:solidFill>
                <a:latin typeface="Fujitsu Infinity Pro"/>
                <a:ea typeface="メイリオ"/>
              </a:endParaRPr>
            </a:p>
            <a:p>
              <a:pPr algn="ctr" defTabSz="457200"/>
              <a:r>
                <a:rPr lang="ja-JP" altLang="en-US" sz="800" dirty="0">
                  <a:solidFill>
                    <a:srgbClr val="2400B0"/>
                  </a:solidFill>
                  <a:latin typeface="Fujitsu Infinity Pro"/>
                  <a:ea typeface="メイリオ"/>
                </a:rPr>
                <a:t>提供</a:t>
              </a:r>
            </a:p>
          </p:txBody>
        </p:sp>
        <p:cxnSp>
          <p:nvCxnSpPr>
            <p:cNvPr id="48" name="Straight Arrow Connector 47">
              <a:extLst>
                <a:ext uri="{FF2B5EF4-FFF2-40B4-BE49-F238E27FC236}">
                  <a16:creationId xmlns:a16="http://schemas.microsoft.com/office/drawing/2014/main" id="{3DAA60CB-FADD-2C71-22C9-B0E6FC97E44A}"/>
                </a:ext>
              </a:extLst>
            </p:cNvPr>
            <p:cNvCxnSpPr>
              <a:cxnSpLocks/>
            </p:cNvCxnSpPr>
            <p:nvPr/>
          </p:nvCxnSpPr>
          <p:spPr bwMode="gray">
            <a:xfrm flipV="1">
              <a:off x="4505718" y="2795759"/>
              <a:ext cx="0" cy="538933"/>
            </a:xfrm>
            <a:prstGeom prst="straightConnector1">
              <a:avLst/>
            </a:prstGeom>
            <a:noFill/>
            <a:ln w="28575" cap="flat" cmpd="sng" algn="ctr">
              <a:solidFill>
                <a:srgbClr val="2400B0"/>
              </a:solidFill>
              <a:prstDash val="solid"/>
              <a:miter lim="800000"/>
              <a:tailEnd type="triangle"/>
            </a:ln>
            <a:effectLst/>
          </p:spPr>
        </p:cxnSp>
        <p:sp>
          <p:nvSpPr>
            <p:cNvPr id="49" name="TextBox 48">
              <a:extLst>
                <a:ext uri="{FF2B5EF4-FFF2-40B4-BE49-F238E27FC236}">
                  <a16:creationId xmlns:a16="http://schemas.microsoft.com/office/drawing/2014/main" id="{1980C6EF-56C7-E236-5BC6-837673C8939D}"/>
                </a:ext>
              </a:extLst>
            </p:cNvPr>
            <p:cNvSpPr txBox="1"/>
            <p:nvPr/>
          </p:nvSpPr>
          <p:spPr>
            <a:xfrm>
              <a:off x="3946392" y="2923850"/>
              <a:ext cx="603600" cy="478403"/>
            </a:xfrm>
            <a:prstGeom prst="rect">
              <a:avLst/>
            </a:prstGeom>
            <a:noFill/>
          </p:spPr>
          <p:txBody>
            <a:bodyPr wrap="none" rtlCol="0">
              <a:spAutoFit/>
            </a:bodyPr>
            <a:lstStyle/>
            <a:p>
              <a:pPr algn="ctr" defTabSz="457200"/>
              <a:r>
                <a:rPr lang="ja-JP" altLang="en-US" sz="800" dirty="0">
                  <a:solidFill>
                    <a:srgbClr val="2400B0"/>
                  </a:solidFill>
                  <a:latin typeface="Fujitsu Infinity Pro"/>
                  <a:ea typeface="メイリオ"/>
                </a:rPr>
                <a:t>当該</a:t>
              </a:r>
              <a:endParaRPr lang="en-US" altLang="ja-JP" sz="800" dirty="0">
                <a:solidFill>
                  <a:srgbClr val="2400B0"/>
                </a:solidFill>
                <a:latin typeface="Fujitsu Infinity Pro"/>
                <a:ea typeface="メイリオ"/>
              </a:endParaRPr>
            </a:p>
            <a:p>
              <a:pPr algn="ctr" defTabSz="457200"/>
              <a:r>
                <a:rPr lang="ja-JP" altLang="en-US" sz="800" dirty="0">
                  <a:solidFill>
                    <a:srgbClr val="2400B0"/>
                  </a:solidFill>
                  <a:latin typeface="Fujitsu Infinity Pro"/>
                  <a:ea typeface="メイリオ"/>
                </a:rPr>
                <a:t>サービス</a:t>
              </a:r>
              <a:endParaRPr lang="en-US" altLang="ja-JP" sz="800" dirty="0">
                <a:solidFill>
                  <a:srgbClr val="2400B0"/>
                </a:solidFill>
                <a:latin typeface="Fujitsu Infinity Pro"/>
                <a:ea typeface="メイリオ"/>
              </a:endParaRPr>
            </a:p>
            <a:p>
              <a:pPr algn="ctr" defTabSz="457200"/>
              <a:r>
                <a:rPr lang="ja-JP" altLang="en-US" sz="800" dirty="0">
                  <a:solidFill>
                    <a:srgbClr val="2400B0"/>
                  </a:solidFill>
                  <a:latin typeface="Fujitsu Infinity Pro"/>
                  <a:ea typeface="メイリオ"/>
                </a:rPr>
                <a:t>提供</a:t>
              </a:r>
            </a:p>
          </p:txBody>
        </p:sp>
        <p:cxnSp>
          <p:nvCxnSpPr>
            <p:cNvPr id="50" name="Straight Arrow Connector 49">
              <a:extLst>
                <a:ext uri="{FF2B5EF4-FFF2-40B4-BE49-F238E27FC236}">
                  <a16:creationId xmlns:a16="http://schemas.microsoft.com/office/drawing/2014/main" id="{6F4C028E-7D62-19C6-4396-96172D982587}"/>
                </a:ext>
              </a:extLst>
            </p:cNvPr>
            <p:cNvCxnSpPr>
              <a:cxnSpLocks/>
            </p:cNvCxnSpPr>
            <p:nvPr/>
          </p:nvCxnSpPr>
          <p:spPr bwMode="gray">
            <a:xfrm>
              <a:off x="4707473" y="2815330"/>
              <a:ext cx="0" cy="508486"/>
            </a:xfrm>
            <a:prstGeom prst="straightConnector1">
              <a:avLst/>
            </a:prstGeom>
            <a:noFill/>
            <a:ln w="28575" cap="flat" cmpd="sng" algn="ctr">
              <a:solidFill>
                <a:srgbClr val="D80084"/>
              </a:solidFill>
              <a:prstDash val="solid"/>
              <a:miter lim="800000"/>
              <a:tailEnd type="triangle"/>
            </a:ln>
            <a:effectLst/>
          </p:spPr>
        </p:cxnSp>
        <p:sp>
          <p:nvSpPr>
            <p:cNvPr id="51" name="TextBox 50">
              <a:extLst>
                <a:ext uri="{FF2B5EF4-FFF2-40B4-BE49-F238E27FC236}">
                  <a16:creationId xmlns:a16="http://schemas.microsoft.com/office/drawing/2014/main" id="{A4D42F18-A4F2-213C-619B-B79482953095}"/>
                </a:ext>
              </a:extLst>
            </p:cNvPr>
            <p:cNvSpPr txBox="1"/>
            <p:nvPr/>
          </p:nvSpPr>
          <p:spPr>
            <a:xfrm>
              <a:off x="4716908" y="2948383"/>
              <a:ext cx="595035" cy="338554"/>
            </a:xfrm>
            <a:prstGeom prst="rect">
              <a:avLst/>
            </a:prstGeom>
            <a:noFill/>
          </p:spPr>
          <p:txBody>
            <a:bodyPr wrap="none" rtlCol="0">
              <a:spAutoFit/>
            </a:bodyPr>
            <a:lstStyle/>
            <a:p>
              <a:pPr algn="ctr" defTabSz="457200"/>
              <a:r>
                <a:rPr lang="ja-JP" altLang="en-US" sz="800" dirty="0">
                  <a:solidFill>
                    <a:srgbClr val="D80084"/>
                  </a:solidFill>
                  <a:latin typeface="Fujitsu Infinity Pro"/>
                  <a:ea typeface="メイリオ"/>
                </a:rPr>
                <a:t>サービス</a:t>
              </a:r>
              <a:r>
                <a:rPr lang="en-US" altLang="ja-JP" sz="800" dirty="0">
                  <a:solidFill>
                    <a:srgbClr val="D80084"/>
                  </a:solidFill>
                  <a:latin typeface="Fujitsu Infinity Pro"/>
                  <a:ea typeface="メイリオ"/>
                </a:rPr>
                <a:t/>
              </a:r>
              <a:br>
                <a:rPr lang="en-US" altLang="ja-JP" sz="800" dirty="0">
                  <a:solidFill>
                    <a:srgbClr val="D80084"/>
                  </a:solidFill>
                  <a:latin typeface="Fujitsu Infinity Pro"/>
                  <a:ea typeface="メイリオ"/>
                </a:rPr>
              </a:br>
              <a:r>
                <a:rPr lang="ja-JP" altLang="en-US" sz="800" dirty="0">
                  <a:solidFill>
                    <a:srgbClr val="D80084"/>
                  </a:solidFill>
                  <a:latin typeface="Fujitsu Infinity Pro"/>
                  <a:ea typeface="メイリオ"/>
                </a:rPr>
                <a:t>利用料</a:t>
              </a:r>
            </a:p>
          </p:txBody>
        </p:sp>
        <p:cxnSp>
          <p:nvCxnSpPr>
            <p:cNvPr id="52" name="Straight Arrow Connector 51">
              <a:extLst>
                <a:ext uri="{FF2B5EF4-FFF2-40B4-BE49-F238E27FC236}">
                  <a16:creationId xmlns:a16="http://schemas.microsoft.com/office/drawing/2014/main" id="{380E8A19-82CB-31F7-6970-1A2EE669630F}"/>
                </a:ext>
              </a:extLst>
            </p:cNvPr>
            <p:cNvCxnSpPr>
              <a:cxnSpLocks/>
            </p:cNvCxnSpPr>
            <p:nvPr/>
          </p:nvCxnSpPr>
          <p:spPr bwMode="gray">
            <a:xfrm flipH="1">
              <a:off x="1620617" y="2188847"/>
              <a:ext cx="527212" cy="0"/>
            </a:xfrm>
            <a:prstGeom prst="straightConnector1">
              <a:avLst/>
            </a:prstGeom>
            <a:noFill/>
            <a:ln w="28575" cap="flat" cmpd="sng" algn="ctr">
              <a:solidFill>
                <a:srgbClr val="2400B0"/>
              </a:solidFill>
              <a:prstDash val="solid"/>
              <a:miter lim="800000"/>
              <a:tailEnd type="triangle"/>
            </a:ln>
            <a:effectLst/>
          </p:spPr>
        </p:cxnSp>
        <p:sp>
          <p:nvSpPr>
            <p:cNvPr id="57" name="TextBox 56">
              <a:extLst>
                <a:ext uri="{FF2B5EF4-FFF2-40B4-BE49-F238E27FC236}">
                  <a16:creationId xmlns:a16="http://schemas.microsoft.com/office/drawing/2014/main" id="{62D31C71-A4CC-DFCF-EB2D-304061F7514C}"/>
                </a:ext>
              </a:extLst>
            </p:cNvPr>
            <p:cNvSpPr txBox="1"/>
            <p:nvPr/>
          </p:nvSpPr>
          <p:spPr>
            <a:xfrm>
              <a:off x="1605777" y="2465176"/>
              <a:ext cx="603600" cy="350829"/>
            </a:xfrm>
            <a:prstGeom prst="rect">
              <a:avLst/>
            </a:prstGeom>
            <a:noFill/>
          </p:spPr>
          <p:txBody>
            <a:bodyPr wrap="none" rtlCol="0">
              <a:spAutoFit/>
            </a:bodyPr>
            <a:lstStyle/>
            <a:p>
              <a:pPr algn="ctr" defTabSz="457200"/>
              <a:r>
                <a:rPr lang="ja-JP" altLang="en-US" sz="800" dirty="0">
                  <a:solidFill>
                    <a:srgbClr val="2400B0"/>
                  </a:solidFill>
                  <a:latin typeface="Fujitsu Infinity Pro"/>
                  <a:ea typeface="メイリオ"/>
                </a:rPr>
                <a:t>証明書の</a:t>
              </a:r>
              <a:endParaRPr lang="en-US" altLang="ja-JP" sz="800" dirty="0">
                <a:solidFill>
                  <a:srgbClr val="2400B0"/>
                </a:solidFill>
                <a:latin typeface="Fujitsu Infinity Pro"/>
                <a:ea typeface="メイリオ"/>
              </a:endParaRPr>
            </a:p>
            <a:p>
              <a:pPr algn="ctr" defTabSz="457200"/>
              <a:r>
                <a:rPr lang="ja-JP" altLang="en-US" sz="800" dirty="0">
                  <a:solidFill>
                    <a:srgbClr val="2400B0"/>
                  </a:solidFill>
                  <a:latin typeface="Fujitsu Infinity Pro"/>
                  <a:ea typeface="メイリオ"/>
                </a:rPr>
                <a:t>発行</a:t>
              </a:r>
              <a:endParaRPr lang="en-US" altLang="ja-JP" sz="800" dirty="0">
                <a:solidFill>
                  <a:srgbClr val="2400B0"/>
                </a:solidFill>
                <a:latin typeface="Fujitsu Infinity Pro"/>
                <a:ea typeface="メイリオ"/>
              </a:endParaRPr>
            </a:p>
          </p:txBody>
        </p:sp>
        <p:cxnSp>
          <p:nvCxnSpPr>
            <p:cNvPr id="58" name="Straight Arrow Connector 57">
              <a:extLst>
                <a:ext uri="{FF2B5EF4-FFF2-40B4-BE49-F238E27FC236}">
                  <a16:creationId xmlns:a16="http://schemas.microsoft.com/office/drawing/2014/main" id="{4ED59CF9-3A11-B483-06B5-AF33D39A1C88}"/>
                </a:ext>
              </a:extLst>
            </p:cNvPr>
            <p:cNvCxnSpPr>
              <a:cxnSpLocks/>
            </p:cNvCxnSpPr>
            <p:nvPr/>
          </p:nvCxnSpPr>
          <p:spPr bwMode="gray">
            <a:xfrm>
              <a:off x="3438105" y="2304237"/>
              <a:ext cx="523288" cy="0"/>
            </a:xfrm>
            <a:prstGeom prst="straightConnector1">
              <a:avLst/>
            </a:prstGeom>
            <a:noFill/>
            <a:ln w="28575" cap="flat" cmpd="sng" algn="ctr">
              <a:solidFill>
                <a:srgbClr val="2400B0"/>
              </a:solidFill>
              <a:prstDash val="solid"/>
              <a:miter lim="800000"/>
              <a:tailEnd type="triangle"/>
            </a:ln>
            <a:effectLst/>
          </p:spPr>
        </p:cxnSp>
        <p:sp>
          <p:nvSpPr>
            <p:cNvPr id="59" name="TextBox 58">
              <a:extLst>
                <a:ext uri="{FF2B5EF4-FFF2-40B4-BE49-F238E27FC236}">
                  <a16:creationId xmlns:a16="http://schemas.microsoft.com/office/drawing/2014/main" id="{A5E8F6E8-34C2-CBA6-7D3F-22E92076D363}"/>
                </a:ext>
              </a:extLst>
            </p:cNvPr>
            <p:cNvSpPr txBox="1"/>
            <p:nvPr/>
          </p:nvSpPr>
          <p:spPr>
            <a:xfrm>
              <a:off x="3438103" y="1943628"/>
              <a:ext cx="499531" cy="350829"/>
            </a:xfrm>
            <a:prstGeom prst="rect">
              <a:avLst/>
            </a:prstGeom>
            <a:noFill/>
          </p:spPr>
          <p:txBody>
            <a:bodyPr wrap="none" rtlCol="0">
              <a:spAutoFit/>
            </a:bodyPr>
            <a:lstStyle/>
            <a:p>
              <a:pPr algn="ctr" defTabSz="457200"/>
              <a:r>
                <a:rPr lang="ja-JP" altLang="en-US" sz="800" dirty="0">
                  <a:solidFill>
                    <a:srgbClr val="2400B0"/>
                  </a:solidFill>
                  <a:latin typeface="Fujitsu Infinity Pro"/>
                  <a:ea typeface="メイリオ"/>
                </a:rPr>
                <a:t>申請の</a:t>
              </a:r>
              <a:endParaRPr lang="en-US" altLang="ja-JP" sz="800" dirty="0">
                <a:solidFill>
                  <a:srgbClr val="2400B0"/>
                </a:solidFill>
                <a:latin typeface="Fujitsu Infinity Pro"/>
                <a:ea typeface="メイリオ"/>
              </a:endParaRPr>
            </a:p>
            <a:p>
              <a:pPr algn="ctr" defTabSz="457200"/>
              <a:r>
                <a:rPr lang="ja-JP" altLang="en-US" sz="800" dirty="0">
                  <a:solidFill>
                    <a:srgbClr val="2400B0"/>
                  </a:solidFill>
                  <a:latin typeface="Fujitsu Infinity Pro"/>
                  <a:ea typeface="メイリオ"/>
                </a:rPr>
                <a:t>実施</a:t>
              </a:r>
              <a:endParaRPr lang="en-US" altLang="ja-JP" sz="800" dirty="0">
                <a:solidFill>
                  <a:srgbClr val="2400B0"/>
                </a:solidFill>
                <a:latin typeface="Fujitsu Infinity Pro"/>
                <a:ea typeface="メイリオ"/>
              </a:endParaRPr>
            </a:p>
          </p:txBody>
        </p:sp>
        <p:cxnSp>
          <p:nvCxnSpPr>
            <p:cNvPr id="60" name="Straight Arrow Connector 59">
              <a:extLst>
                <a:ext uri="{FF2B5EF4-FFF2-40B4-BE49-F238E27FC236}">
                  <a16:creationId xmlns:a16="http://schemas.microsoft.com/office/drawing/2014/main" id="{6820374C-9C9C-2DEE-9C44-A7BC8C472F9A}"/>
                </a:ext>
              </a:extLst>
            </p:cNvPr>
            <p:cNvCxnSpPr>
              <a:cxnSpLocks/>
            </p:cNvCxnSpPr>
            <p:nvPr/>
          </p:nvCxnSpPr>
          <p:spPr bwMode="gray">
            <a:xfrm>
              <a:off x="579595" y="4004923"/>
              <a:ext cx="557607" cy="0"/>
            </a:xfrm>
            <a:prstGeom prst="straightConnector1">
              <a:avLst/>
            </a:prstGeom>
            <a:noFill/>
            <a:ln w="28575" cap="flat" cmpd="sng" algn="ctr">
              <a:solidFill>
                <a:srgbClr val="2400B0"/>
              </a:solidFill>
              <a:prstDash val="solid"/>
              <a:miter lim="800000"/>
              <a:tailEnd type="triangle"/>
            </a:ln>
            <a:effectLst/>
          </p:spPr>
        </p:cxnSp>
        <p:sp>
          <p:nvSpPr>
            <p:cNvPr id="62" name="TextBox 61">
              <a:extLst>
                <a:ext uri="{FF2B5EF4-FFF2-40B4-BE49-F238E27FC236}">
                  <a16:creationId xmlns:a16="http://schemas.microsoft.com/office/drawing/2014/main" id="{D0FF8D2C-D610-D5B3-59AD-9DCD44C76A22}"/>
                </a:ext>
              </a:extLst>
            </p:cNvPr>
            <p:cNvSpPr txBox="1"/>
            <p:nvPr/>
          </p:nvSpPr>
          <p:spPr>
            <a:xfrm>
              <a:off x="1098765" y="3910554"/>
              <a:ext cx="1332079" cy="223255"/>
            </a:xfrm>
            <a:prstGeom prst="rect">
              <a:avLst/>
            </a:prstGeom>
            <a:noFill/>
          </p:spPr>
          <p:txBody>
            <a:bodyPr wrap="none" rtlCol="0">
              <a:spAutoFit/>
            </a:bodyPr>
            <a:lstStyle/>
            <a:p>
              <a:pPr defTabSz="457200"/>
              <a:r>
                <a:rPr lang="ja-JP" altLang="en-US" sz="800" dirty="0">
                  <a:solidFill>
                    <a:srgbClr val="2400B0"/>
                  </a:solidFill>
                  <a:latin typeface="Fujitsu Infinity Pro"/>
                  <a:ea typeface="メイリオ"/>
                </a:rPr>
                <a:t>：サービス提供のフロー</a:t>
              </a:r>
            </a:p>
          </p:txBody>
        </p:sp>
        <p:cxnSp>
          <p:nvCxnSpPr>
            <p:cNvPr id="63" name="Straight Arrow Connector 62">
              <a:extLst>
                <a:ext uri="{FF2B5EF4-FFF2-40B4-BE49-F238E27FC236}">
                  <a16:creationId xmlns:a16="http://schemas.microsoft.com/office/drawing/2014/main" id="{762BBC10-1ADA-7B19-88EE-3C2B70BB5931}"/>
                </a:ext>
              </a:extLst>
            </p:cNvPr>
            <p:cNvCxnSpPr>
              <a:cxnSpLocks/>
            </p:cNvCxnSpPr>
            <p:nvPr/>
          </p:nvCxnSpPr>
          <p:spPr bwMode="gray">
            <a:xfrm>
              <a:off x="579595" y="4149147"/>
              <a:ext cx="557607" cy="0"/>
            </a:xfrm>
            <a:prstGeom prst="straightConnector1">
              <a:avLst/>
            </a:prstGeom>
            <a:noFill/>
            <a:ln w="28575" cap="flat" cmpd="sng" algn="ctr">
              <a:solidFill>
                <a:srgbClr val="D80084"/>
              </a:solidFill>
              <a:prstDash val="solid"/>
              <a:miter lim="800000"/>
              <a:tailEnd type="triangle"/>
            </a:ln>
            <a:effectLst/>
          </p:spPr>
        </p:cxnSp>
        <p:sp>
          <p:nvSpPr>
            <p:cNvPr id="65" name="TextBox 64">
              <a:extLst>
                <a:ext uri="{FF2B5EF4-FFF2-40B4-BE49-F238E27FC236}">
                  <a16:creationId xmlns:a16="http://schemas.microsoft.com/office/drawing/2014/main" id="{69A5C940-41F2-28AD-FF6A-07BF962BBF62}"/>
                </a:ext>
              </a:extLst>
            </p:cNvPr>
            <p:cNvSpPr txBox="1"/>
            <p:nvPr/>
          </p:nvSpPr>
          <p:spPr>
            <a:xfrm>
              <a:off x="1109277" y="4043413"/>
              <a:ext cx="1123942" cy="223255"/>
            </a:xfrm>
            <a:prstGeom prst="rect">
              <a:avLst/>
            </a:prstGeom>
            <a:noFill/>
          </p:spPr>
          <p:txBody>
            <a:bodyPr wrap="none" rtlCol="0">
              <a:spAutoFit/>
            </a:bodyPr>
            <a:lstStyle/>
            <a:p>
              <a:pPr defTabSz="457200"/>
              <a:r>
                <a:rPr lang="ja-JP" altLang="en-US" sz="800" dirty="0">
                  <a:solidFill>
                    <a:srgbClr val="D80084"/>
                  </a:solidFill>
                  <a:latin typeface="Fujitsu Infinity Pro"/>
                  <a:ea typeface="メイリオ"/>
                </a:rPr>
                <a:t>：キャッシュフロー</a:t>
              </a:r>
            </a:p>
          </p:txBody>
        </p:sp>
        <p:sp>
          <p:nvSpPr>
            <p:cNvPr id="66" name="TextBox 65">
              <a:extLst>
                <a:ext uri="{FF2B5EF4-FFF2-40B4-BE49-F238E27FC236}">
                  <a16:creationId xmlns:a16="http://schemas.microsoft.com/office/drawing/2014/main" id="{FAD663A4-4F37-917F-0E20-7CCA71ABD1DA}"/>
                </a:ext>
              </a:extLst>
            </p:cNvPr>
            <p:cNvSpPr txBox="1"/>
            <p:nvPr/>
          </p:nvSpPr>
          <p:spPr>
            <a:xfrm>
              <a:off x="1593870" y="1759716"/>
              <a:ext cx="595035" cy="338554"/>
            </a:xfrm>
            <a:prstGeom prst="rect">
              <a:avLst/>
            </a:prstGeom>
            <a:noFill/>
          </p:spPr>
          <p:txBody>
            <a:bodyPr wrap="none" rtlCol="0">
              <a:spAutoFit/>
            </a:bodyPr>
            <a:lstStyle/>
            <a:p>
              <a:pPr algn="ctr" defTabSz="457200"/>
              <a:r>
                <a:rPr lang="ja-JP" altLang="en-US" sz="800" dirty="0">
                  <a:solidFill>
                    <a:srgbClr val="2400B0"/>
                  </a:solidFill>
                  <a:latin typeface="Fujitsu Infinity Pro"/>
                  <a:ea typeface="メイリオ"/>
                </a:rPr>
                <a:t>証明書の</a:t>
              </a:r>
              <a:endParaRPr lang="en-US" altLang="ja-JP" sz="800" dirty="0">
                <a:solidFill>
                  <a:srgbClr val="2400B0"/>
                </a:solidFill>
                <a:latin typeface="Fujitsu Infinity Pro"/>
                <a:ea typeface="メイリオ"/>
              </a:endParaRPr>
            </a:p>
            <a:p>
              <a:pPr algn="ctr" defTabSz="457200"/>
              <a:r>
                <a:rPr lang="ja-JP" altLang="en-US" sz="800" dirty="0">
                  <a:solidFill>
                    <a:srgbClr val="2400B0"/>
                  </a:solidFill>
                  <a:latin typeface="Fujitsu Infinity Pro"/>
                  <a:ea typeface="メイリオ"/>
                </a:rPr>
                <a:t>発行依頼</a:t>
              </a:r>
              <a:endParaRPr lang="en-US" altLang="ja-JP" sz="800" dirty="0">
                <a:solidFill>
                  <a:srgbClr val="2400B0"/>
                </a:solidFill>
                <a:latin typeface="Fujitsu Infinity Pro"/>
                <a:ea typeface="メイリオ"/>
              </a:endParaRPr>
            </a:p>
          </p:txBody>
        </p:sp>
        <p:cxnSp>
          <p:nvCxnSpPr>
            <p:cNvPr id="68" name="Straight Arrow Connector 67">
              <a:extLst>
                <a:ext uri="{FF2B5EF4-FFF2-40B4-BE49-F238E27FC236}">
                  <a16:creationId xmlns:a16="http://schemas.microsoft.com/office/drawing/2014/main" id="{F377CF59-1281-272B-3106-4F46760A2809}"/>
                </a:ext>
              </a:extLst>
            </p:cNvPr>
            <p:cNvCxnSpPr>
              <a:cxnSpLocks/>
            </p:cNvCxnSpPr>
            <p:nvPr/>
          </p:nvCxnSpPr>
          <p:spPr bwMode="gray">
            <a:xfrm>
              <a:off x="1624541" y="2461942"/>
              <a:ext cx="523288" cy="0"/>
            </a:xfrm>
            <a:prstGeom prst="straightConnector1">
              <a:avLst/>
            </a:prstGeom>
            <a:noFill/>
            <a:ln w="28575" cap="flat" cmpd="sng" algn="ctr">
              <a:solidFill>
                <a:srgbClr val="2400B0"/>
              </a:solidFill>
              <a:prstDash val="solid"/>
              <a:miter lim="800000"/>
              <a:tailEnd type="triangle"/>
            </a:ln>
            <a:effectLst/>
          </p:spPr>
        </p:cxnSp>
      </p:grpSp>
    </p:spTree>
    <p:extLst>
      <p:ext uri="{BB962C8B-B14F-4D97-AF65-F5344CB8AC3E}">
        <p14:creationId xmlns:p14="http://schemas.microsoft.com/office/powerpoint/2010/main" val="2403796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24414" y="469354"/>
            <a:ext cx="1226393" cy="3224316"/>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検証を行う</a:t>
            </a:r>
            <a:endParaRPr kumimoji="1" lang="en-US" altLang="ja-JP" sz="1400" b="1" dirty="0">
              <a:solidFill>
                <a:schemeClr val="bg1"/>
              </a:solidFill>
            </a:endParaRPr>
          </a:p>
          <a:p>
            <a:pPr algn="ctr"/>
            <a:r>
              <a:rPr lang="ja-JP" altLang="en-US" sz="1400" b="1" dirty="0">
                <a:solidFill>
                  <a:schemeClr val="bg1"/>
                </a:solidFill>
              </a:rPr>
              <a:t>データ</a:t>
            </a:r>
            <a:endParaRPr lang="en-US" altLang="ja-JP" sz="1400" b="1" dirty="0">
              <a:solidFill>
                <a:schemeClr val="bg1"/>
              </a:solidFill>
            </a:endParaRPr>
          </a:p>
        </p:txBody>
      </p:sp>
      <p:sp>
        <p:nvSpPr>
          <p:cNvPr id="5" name="正方形/長方形 4"/>
          <p:cNvSpPr/>
          <p:nvPr/>
        </p:nvSpPr>
        <p:spPr>
          <a:xfrm>
            <a:off x="331788" y="3741368"/>
            <a:ext cx="1226392" cy="558544"/>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合意形成</a:t>
            </a:r>
            <a:r>
              <a:rPr lang="en-US" altLang="ja-JP" sz="1400" b="1" dirty="0">
                <a:solidFill>
                  <a:schemeClr val="bg1"/>
                </a:solidFill>
              </a:rPr>
              <a:t>/</a:t>
            </a:r>
          </a:p>
          <a:p>
            <a:pPr algn="ctr"/>
            <a:r>
              <a:rPr kumimoji="1" lang="ja-JP" altLang="en-US" sz="1400" b="1" dirty="0">
                <a:solidFill>
                  <a:schemeClr val="bg1"/>
                </a:solidFill>
              </a:rPr>
              <a:t>トレース</a:t>
            </a:r>
          </a:p>
        </p:txBody>
      </p:sp>
      <p:graphicFrame>
        <p:nvGraphicFramePr>
          <p:cNvPr id="8" name="表 7"/>
          <p:cNvGraphicFramePr>
            <a:graphicFrameLocks noGrp="1"/>
          </p:cNvGraphicFramePr>
          <p:nvPr>
            <p:extLst>
              <p:ext uri="{D42A27DB-BD31-4B8C-83A1-F6EECF244321}">
                <p14:modId xmlns:p14="http://schemas.microsoft.com/office/powerpoint/2010/main" val="1963180894"/>
              </p:ext>
            </p:extLst>
          </p:nvPr>
        </p:nvGraphicFramePr>
        <p:xfrm>
          <a:off x="1682487" y="1672281"/>
          <a:ext cx="7969512" cy="2021389"/>
        </p:xfrm>
        <a:graphic>
          <a:graphicData uri="http://schemas.openxmlformats.org/drawingml/2006/table">
            <a:tbl>
              <a:tblPr firstRow="1" bandRow="1">
                <a:tableStyleId>{5C22544A-7EE6-4342-B048-85BDC9FD1C3A}</a:tableStyleId>
              </a:tblPr>
              <a:tblGrid>
                <a:gridCol w="1992378">
                  <a:extLst>
                    <a:ext uri="{9D8B030D-6E8A-4147-A177-3AD203B41FA5}">
                      <a16:colId xmlns:a16="http://schemas.microsoft.com/office/drawing/2014/main" val="1412684183"/>
                    </a:ext>
                  </a:extLst>
                </a:gridCol>
                <a:gridCol w="1992378">
                  <a:extLst>
                    <a:ext uri="{9D8B030D-6E8A-4147-A177-3AD203B41FA5}">
                      <a16:colId xmlns:a16="http://schemas.microsoft.com/office/drawing/2014/main" val="3345453656"/>
                    </a:ext>
                  </a:extLst>
                </a:gridCol>
                <a:gridCol w="2154734">
                  <a:extLst>
                    <a:ext uri="{9D8B030D-6E8A-4147-A177-3AD203B41FA5}">
                      <a16:colId xmlns:a16="http://schemas.microsoft.com/office/drawing/2014/main" val="3577434317"/>
                    </a:ext>
                  </a:extLst>
                </a:gridCol>
                <a:gridCol w="1830022">
                  <a:extLst>
                    <a:ext uri="{9D8B030D-6E8A-4147-A177-3AD203B41FA5}">
                      <a16:colId xmlns:a16="http://schemas.microsoft.com/office/drawing/2014/main" val="1081547598"/>
                    </a:ext>
                  </a:extLst>
                </a:gridCol>
              </a:tblGrid>
              <a:tr h="263334">
                <a:tc>
                  <a:txBody>
                    <a:bodyPr/>
                    <a:lstStyle/>
                    <a:p>
                      <a:pPr algn="ctr"/>
                      <a:r>
                        <a:rPr kumimoji="1" lang="ja-JP" altLang="en-US" sz="1200" b="0" dirty="0">
                          <a:solidFill>
                            <a:schemeClr val="tx1"/>
                          </a:solidFill>
                        </a:rPr>
                        <a:t>要検証の課題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1200" b="0" dirty="0">
                          <a:solidFill>
                            <a:schemeClr val="tx1"/>
                          </a:solidFill>
                        </a:rPr>
                        <a:t>検証対象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1200" b="0" dirty="0">
                          <a:solidFill>
                            <a:schemeClr val="tx1"/>
                          </a:solidFill>
                        </a:rPr>
                        <a:t>検証方法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1200" b="0" dirty="0">
                          <a:solidFill>
                            <a:schemeClr val="tx1"/>
                          </a:solidFill>
                        </a:rPr>
                        <a:t>検証者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extLst>
                  <a:ext uri="{0D108BD9-81ED-4DB2-BD59-A6C34878D82A}">
                    <a16:rowId xmlns:a16="http://schemas.microsoft.com/office/drawing/2014/main" val="3523289452"/>
                  </a:ext>
                </a:extLst>
              </a:tr>
              <a:tr h="438890">
                <a:tc>
                  <a:txBody>
                    <a:bodyPr/>
                    <a:lstStyle/>
                    <a:p>
                      <a:r>
                        <a:rPr kumimoji="1" lang="ja-JP" altLang="en-US" sz="1200" b="0" dirty="0">
                          <a:solidFill>
                            <a:schemeClr val="tx1"/>
                          </a:solidFill>
                        </a:rPr>
                        <a:t>虚偽の活動・スキル申請（学生→指導教員）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学生より指導教員に申請された活動・スキルの記載内容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指導教員により内容が正しいかどうかを確認したのち証明する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zh-TW" altLang="en-US" sz="1200" b="0" dirty="0">
                          <a:solidFill>
                            <a:schemeClr val="tx1"/>
                          </a:solidFill>
                        </a:rPr>
                        <a:t>指導教員</a:t>
                      </a:r>
                      <a:endParaRPr kumimoji="1" lang="ja-JP" altLang="en-US" sz="12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614446">
                <a:tc>
                  <a:txBody>
                    <a:bodyPr/>
                    <a:lstStyle/>
                    <a:p>
                      <a:r>
                        <a:rPr kumimoji="1" lang="ja-JP" altLang="en-US" sz="1200" b="0" dirty="0">
                          <a:solidFill>
                            <a:schemeClr val="tx1"/>
                          </a:solidFill>
                        </a:rPr>
                        <a:t>虚偽の活動・スキル申請（指導教員による学生評価）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指導教員が学生の申請内容に対して追記する活動・スキルに対する評価記載内容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複数人の第三者による活動・スキル証明を</a:t>
                      </a:r>
                      <a:r>
                        <a:rPr kumimoji="1" lang="en-US" altLang="ja-JP" sz="1200" b="0" dirty="0">
                          <a:solidFill>
                            <a:schemeClr val="tx1"/>
                          </a:solidFill>
                        </a:rPr>
                        <a:t>VC</a:t>
                      </a:r>
                      <a:r>
                        <a:rPr kumimoji="1" lang="ja-JP" altLang="en-US" sz="1200" b="0" dirty="0">
                          <a:solidFill>
                            <a:schemeClr val="tx1"/>
                          </a:solidFill>
                        </a:rPr>
                        <a:t>で実現する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採用センター（企業）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r h="649789">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rPr>
                        <a:t>本人確認</a:t>
                      </a:r>
                    </a:p>
                    <a:p>
                      <a:endParaRPr kumimoji="1" lang="ja-JP" altLang="en-US" sz="12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zh-TW" altLang="en-US" sz="1200" b="0" dirty="0">
                          <a:solidFill>
                            <a:schemeClr val="tx1"/>
                          </a:solidFill>
                        </a:rPr>
                        <a:t>学生</a:t>
                      </a:r>
                      <a:r>
                        <a:rPr kumimoji="1" lang="ja-JP" altLang="en-US" sz="1200" b="0" dirty="0">
                          <a:solidFill>
                            <a:schemeClr val="tx1"/>
                          </a:solidFill>
                        </a:rPr>
                        <a:t>および</a:t>
                      </a:r>
                      <a:r>
                        <a:rPr kumimoji="1" lang="zh-TW" altLang="en-US" sz="1200" b="0" dirty="0">
                          <a:solidFill>
                            <a:schemeClr val="tx1"/>
                          </a:solidFill>
                        </a:rPr>
                        <a:t>指導教員</a:t>
                      </a:r>
                      <a:r>
                        <a:rPr kumimoji="1" lang="ja-JP" altLang="en-US" sz="1200" b="0" dirty="0">
                          <a:solidFill>
                            <a:schemeClr val="tx1"/>
                          </a:solidFill>
                        </a:rPr>
                        <a:t>の氏名、所属、メールアドレスなどの</a:t>
                      </a:r>
                      <a:r>
                        <a:rPr kumimoji="1" lang="en-US" altLang="ja-JP" sz="1200" b="0" dirty="0">
                          <a:solidFill>
                            <a:schemeClr val="tx1"/>
                          </a:solidFill>
                        </a:rPr>
                        <a:t>ID</a:t>
                      </a:r>
                      <a:r>
                        <a:rPr kumimoji="1" lang="ja-JP" altLang="en-US" sz="1200" b="0" dirty="0">
                          <a:solidFill>
                            <a:schemeClr val="tx1"/>
                          </a:solidFill>
                        </a:rPr>
                        <a:t>登録時の属性情報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200" b="0" dirty="0">
                          <a:solidFill>
                            <a:schemeClr val="tx1"/>
                          </a:solidFill>
                        </a:rPr>
                        <a:t>Microsoft</a:t>
                      </a:r>
                      <a:r>
                        <a:rPr kumimoji="1" lang="ja-JP" altLang="en-US" sz="1200" b="0" dirty="0">
                          <a:solidFill>
                            <a:schemeClr val="tx1"/>
                          </a:solidFill>
                        </a:rPr>
                        <a:t>の</a:t>
                      </a:r>
                      <a:r>
                        <a:rPr kumimoji="1" lang="en-US" altLang="ja-JP" sz="1200" b="0" dirty="0">
                          <a:solidFill>
                            <a:schemeClr val="tx1"/>
                          </a:solidFill>
                        </a:rPr>
                        <a:t>Azure AD</a:t>
                      </a:r>
                      <a:r>
                        <a:rPr kumimoji="1" lang="ja-JP" altLang="en-US" sz="1200" b="0" dirty="0">
                          <a:solidFill>
                            <a:schemeClr val="tx1"/>
                          </a:solidFill>
                        </a:rPr>
                        <a:t>の認証機能により対応</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200" b="0" dirty="0">
                          <a:solidFill>
                            <a:schemeClr val="tx1"/>
                          </a:solidFill>
                        </a:rPr>
                        <a:t>Azure AD</a:t>
                      </a:r>
                      <a:endParaRPr kumimoji="1" lang="ja-JP" altLang="en-US" sz="12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5528204"/>
                  </a:ext>
                </a:extLst>
              </a:tr>
            </a:tbl>
          </a:graphicData>
        </a:graphic>
      </p:graphicFrame>
      <p:sp>
        <p:nvSpPr>
          <p:cNvPr id="9" name="正方形/長方形 8"/>
          <p:cNvSpPr/>
          <p:nvPr/>
        </p:nvSpPr>
        <p:spPr>
          <a:xfrm>
            <a:off x="1675930" y="469354"/>
            <a:ext cx="8104763" cy="1169551"/>
          </a:xfrm>
          <a:prstGeom prst="rect">
            <a:avLst/>
          </a:prstGeom>
        </p:spPr>
        <p:txBody>
          <a:bodyPr wrap="square">
            <a:spAutoFit/>
          </a:bodyPr>
          <a:lstStyle/>
          <a:p>
            <a:pPr marL="285750" indent="-285750">
              <a:buFont typeface="Wingdings" panose="05000000000000000000" pitchFamily="2" charset="2"/>
              <a:buChar char="l"/>
            </a:pPr>
            <a:r>
              <a:rPr lang="ja-JP" altLang="en-US" sz="1400" dirty="0"/>
              <a:t>学生が指導教員に承認依頼した活動・スキルの内容が、正しいかどうかを指導教員が確認した後に証明する。富士通の提供する</a:t>
            </a:r>
            <a:r>
              <a:rPr lang="en-US" altLang="ja-JP" sz="1400" dirty="0"/>
              <a:t>IDYX</a:t>
            </a:r>
            <a:r>
              <a:rPr lang="en-US" altLang="ja-JP" sz="1400" baseline="30000" dirty="0"/>
              <a:t>1</a:t>
            </a:r>
            <a:r>
              <a:rPr lang="ja-JP" altLang="en-US" sz="1400" dirty="0"/>
              <a:t>、及びその上に構築されたアプリケーションにて一連のやり取りを制御する</a:t>
            </a:r>
            <a:endParaRPr lang="en-US" altLang="ja-JP" sz="1400" dirty="0"/>
          </a:p>
          <a:p>
            <a:pPr marL="285750" indent="-285750">
              <a:buFont typeface="Wingdings" panose="05000000000000000000" pitchFamily="2" charset="2"/>
              <a:buChar char="l"/>
            </a:pPr>
            <a:r>
              <a:rPr lang="ja-JP" altLang="en-US" sz="1400" dirty="0"/>
              <a:t>学生が企業に提出した活動・スキルの申請内容（属性情報）が虚偽でないかどうかを確認するために、申請書に記載の各属性情報の証明元を</a:t>
            </a:r>
            <a:r>
              <a:rPr lang="en-US" altLang="ja-JP" sz="1400" dirty="0"/>
              <a:t>VC</a:t>
            </a:r>
            <a:r>
              <a:rPr lang="en-US" altLang="ja-JP" sz="1400" baseline="30000" dirty="0"/>
              <a:t>2</a:t>
            </a:r>
            <a:r>
              <a:rPr lang="ja-JP" altLang="en-US" sz="1400" dirty="0"/>
              <a:t>の署名検証によって検証する。</a:t>
            </a:r>
            <a:r>
              <a:rPr lang="en-US" altLang="ja-JP" sz="1400" dirty="0"/>
              <a:t>IDYX</a:t>
            </a:r>
            <a:r>
              <a:rPr lang="ja-JP" altLang="en-US" sz="1400" dirty="0"/>
              <a:t>にて一連のやり取りを制御</a:t>
            </a:r>
            <a:r>
              <a:rPr lang="ja-JP" altLang="en-US" sz="1400" dirty="0" smtClean="0"/>
              <a:t>する</a:t>
            </a:r>
            <a:endParaRPr lang="en-US" altLang="ja-JP" sz="1400" dirty="0" smtClean="0"/>
          </a:p>
          <a:p>
            <a:pPr marL="285750" indent="-285750">
              <a:buFont typeface="Wingdings" panose="05000000000000000000" pitchFamily="2" charset="2"/>
              <a:buChar char="l"/>
            </a:pPr>
            <a:r>
              <a:rPr lang="ja-JP" altLang="en-US" sz="1400" dirty="0" smtClean="0"/>
              <a:t>学生及び指導教員の本人確認について、</a:t>
            </a:r>
            <a:r>
              <a:rPr lang="en-US" altLang="ja-JP" sz="1400" dirty="0" smtClean="0"/>
              <a:t>Microsoft</a:t>
            </a:r>
            <a:r>
              <a:rPr lang="ja-JP" altLang="en-US" sz="1400" dirty="0" smtClean="0"/>
              <a:t>の</a:t>
            </a:r>
            <a:r>
              <a:rPr lang="en-US" altLang="ja-JP" sz="1400" dirty="0" smtClean="0"/>
              <a:t>AD</a:t>
            </a:r>
            <a:r>
              <a:rPr lang="ja-JP" altLang="en-US" sz="1400" dirty="0" smtClean="0"/>
              <a:t>認証を用いて実現する</a:t>
            </a:r>
            <a:endParaRPr lang="en-US" altLang="ja-JP" sz="1400" dirty="0"/>
          </a:p>
        </p:txBody>
      </p:sp>
      <p:sp>
        <p:nvSpPr>
          <p:cNvPr id="13" name="正方形/長方形 12"/>
          <p:cNvSpPr/>
          <p:nvPr/>
        </p:nvSpPr>
        <p:spPr>
          <a:xfrm>
            <a:off x="331788" y="4347610"/>
            <a:ext cx="1226392" cy="2141679"/>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主な成果</a:t>
            </a:r>
            <a:endParaRPr lang="en-US" altLang="ja-JP" sz="1400" b="1" dirty="0">
              <a:solidFill>
                <a:schemeClr val="bg1"/>
              </a:solidFill>
            </a:endParaRPr>
          </a:p>
        </p:txBody>
      </p:sp>
      <p:sp>
        <p:nvSpPr>
          <p:cNvPr id="16" name="正方形/長方形 15"/>
          <p:cNvSpPr/>
          <p:nvPr/>
        </p:nvSpPr>
        <p:spPr>
          <a:xfrm>
            <a:off x="1679944" y="4332862"/>
            <a:ext cx="7972056" cy="2156427"/>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100" b="1" dirty="0">
                <a:solidFill>
                  <a:schemeClr val="tx1"/>
                </a:solidFill>
              </a:rPr>
              <a:t>証明が困難な能力等も含めた学修成果の証明</a:t>
            </a:r>
          </a:p>
          <a:p>
            <a:pPr marL="171450" indent="-80963">
              <a:buFont typeface="Arial" panose="020B0604020202020204" pitchFamily="34" charset="0"/>
              <a:buChar char="•"/>
            </a:pPr>
            <a:r>
              <a:rPr lang="ja-JP" altLang="en-US" sz="1050" dirty="0">
                <a:solidFill>
                  <a:schemeClr val="tx1"/>
                </a:solidFill>
              </a:rPr>
              <a:t>学生自身で証明が困難な個別具体的な学修内容や能力を、信頼できる他者に証明させることで、企業に対して正確に学生の成果を連携できる。これにより、個別最適な就職支援が可能となる</a:t>
            </a:r>
          </a:p>
          <a:p>
            <a:pPr marL="171450" indent="-80963">
              <a:buFont typeface="Arial" panose="020B0604020202020204" pitchFamily="34" charset="0"/>
              <a:buChar char="•"/>
            </a:pPr>
            <a:r>
              <a:rPr lang="ja-JP" altLang="en-US" sz="1050" dirty="0">
                <a:solidFill>
                  <a:schemeClr val="tx1"/>
                </a:solidFill>
              </a:rPr>
              <a:t>今までは就職活動において証明することが困難だった成績評価以外（ボランティア活動や部活動）の学修成果や能力を証明することが可能となった</a:t>
            </a:r>
            <a:endParaRPr lang="en-US" altLang="ja-JP" sz="1050" dirty="0">
              <a:solidFill>
                <a:schemeClr val="tx1"/>
              </a:solidFill>
            </a:endParaRPr>
          </a:p>
          <a:p>
            <a:pPr marL="171450" indent="-80963">
              <a:buFont typeface="Arial" panose="020B0604020202020204" pitchFamily="34" charset="0"/>
              <a:buChar char="•"/>
            </a:pPr>
            <a:r>
              <a:rPr lang="ja-JP" altLang="en-US" sz="1050" dirty="0">
                <a:solidFill>
                  <a:schemeClr val="tx1"/>
                </a:solidFill>
              </a:rPr>
              <a:t>一方で学生が自身に都合の良い活動・スキルのみを選択し企業に提出することも可能なため、企業側が学生を正しく評価できない恐れがあることがデメリットとなる。このように自己主権型のユーザー利便性と情報の透明性（都合の良い情報のみ開示されること）はトレードオフの関係にあるため、用途に応じた適切な情報開示のシステムでのコントロールが必要不可欠と</a:t>
            </a:r>
            <a:r>
              <a:rPr lang="ja-JP" altLang="en-US" sz="1050" dirty="0" smtClean="0">
                <a:solidFill>
                  <a:schemeClr val="tx1"/>
                </a:solidFill>
              </a:rPr>
              <a:t>なる</a:t>
            </a:r>
            <a:endParaRPr lang="en-US" altLang="ja-JP" sz="1050" dirty="0">
              <a:solidFill>
                <a:schemeClr val="tx1"/>
              </a:solidFill>
            </a:endParaRPr>
          </a:p>
          <a:p>
            <a:pPr marL="171450" indent="-80963">
              <a:buFont typeface="Arial" panose="020B0604020202020204" pitchFamily="34" charset="0"/>
              <a:buChar char="•"/>
            </a:pPr>
            <a:r>
              <a:rPr lang="ja-JP" altLang="en-US" sz="1050" dirty="0">
                <a:solidFill>
                  <a:schemeClr val="tx1"/>
                </a:solidFill>
              </a:rPr>
              <a:t>指導教員が中立的・客観的に学生を評価・証明できるか、指導教員自体の信頼性をどのように高めるかについては今後の課題と</a:t>
            </a:r>
            <a:r>
              <a:rPr lang="ja-JP" altLang="en-US" sz="1050" dirty="0" smtClean="0">
                <a:solidFill>
                  <a:schemeClr val="tx1"/>
                </a:solidFill>
              </a:rPr>
              <a:t>なる</a:t>
            </a:r>
            <a:endParaRPr lang="en-US" altLang="ja-JP" sz="1050" dirty="0">
              <a:solidFill>
                <a:schemeClr val="tx1"/>
              </a:solidFill>
            </a:endParaRPr>
          </a:p>
          <a:p>
            <a:r>
              <a:rPr lang="ja-JP" altLang="en-US" sz="1100" b="1" dirty="0">
                <a:solidFill>
                  <a:schemeClr val="tx1"/>
                </a:solidFill>
              </a:rPr>
              <a:t>ビジネスモデルの検討</a:t>
            </a:r>
          </a:p>
          <a:p>
            <a:pPr marL="171450" indent="-80963">
              <a:buFont typeface="Arial" panose="020B0604020202020204" pitchFamily="34" charset="0"/>
              <a:buChar char="•"/>
            </a:pPr>
            <a:r>
              <a:rPr lang="ja-JP" altLang="en-US" sz="1050" dirty="0">
                <a:solidFill>
                  <a:schemeClr val="tx1"/>
                </a:solidFill>
              </a:rPr>
              <a:t>成績証明書等、既に紙などで運用されている証明書ではなく、現状ではまだシステム化されていない活動・スキルに関する証明の方が、より社会的なニーズが高いことが分かった</a:t>
            </a:r>
          </a:p>
          <a:p>
            <a:pPr marL="171450" indent="-80963">
              <a:buFont typeface="Arial" panose="020B0604020202020204" pitchFamily="34" charset="0"/>
              <a:buChar char="•"/>
            </a:pPr>
            <a:r>
              <a:rPr lang="ja-JP" altLang="en-US" sz="1050" dirty="0">
                <a:solidFill>
                  <a:schemeClr val="tx1"/>
                </a:solidFill>
              </a:rPr>
              <a:t>今回の実証で採用した活動・スキルを登録する粒度について、学生が迷うことなく容易に活動・スキルを登録・評価でき、企業に提出する活動・スキルを適切に選択できることが実証できた。</a:t>
            </a:r>
            <a:endParaRPr lang="en-US" altLang="ja-JP" sz="1050" dirty="0">
              <a:solidFill>
                <a:schemeClr val="tx1"/>
              </a:solidFill>
            </a:endParaRPr>
          </a:p>
        </p:txBody>
      </p:sp>
      <p:sp>
        <p:nvSpPr>
          <p:cNvPr id="14" name="正方形/長方形 13"/>
          <p:cNvSpPr/>
          <p:nvPr/>
        </p:nvSpPr>
        <p:spPr>
          <a:xfrm>
            <a:off x="1679944" y="3733994"/>
            <a:ext cx="7972055" cy="558544"/>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200" dirty="0">
                <a:solidFill>
                  <a:schemeClr val="tx1"/>
                </a:solidFill>
              </a:rPr>
              <a:t>学生と指導教員が、学生のスキル・活動に関する双方の評価・コメントについて合意。学生が申告したスキル・活動がシステム内で指導教員に承認されたことを以て合意が形成されたこととする。履行された合意について、</a:t>
            </a:r>
            <a:r>
              <a:rPr lang="en-US" altLang="ja-JP" sz="1200" dirty="0">
                <a:solidFill>
                  <a:schemeClr val="tx1"/>
                </a:solidFill>
              </a:rPr>
              <a:t>IDYX</a:t>
            </a:r>
            <a:r>
              <a:rPr lang="ja-JP" altLang="en-US" sz="1200" dirty="0">
                <a:solidFill>
                  <a:schemeClr val="tx1"/>
                </a:solidFill>
              </a:rPr>
              <a:t>のログの確認することでトレース可能</a:t>
            </a:r>
          </a:p>
        </p:txBody>
      </p:sp>
      <p:sp>
        <p:nvSpPr>
          <p:cNvPr id="2" name="テキスト ボックス 1"/>
          <p:cNvSpPr txBox="1"/>
          <p:nvPr/>
        </p:nvSpPr>
        <p:spPr>
          <a:xfrm>
            <a:off x="1679944" y="1656264"/>
            <a:ext cx="914400" cy="263180"/>
          </a:xfrm>
          <a:prstGeom prst="rect">
            <a:avLst/>
          </a:prstGeom>
          <a:noFill/>
        </p:spPr>
        <p:txBody>
          <a:bodyPr wrap="none" lIns="0" rIns="0" rtlCol="0">
            <a:noAutofit/>
          </a:bodyPr>
          <a:lstStyle/>
          <a:p>
            <a:pPr algn="l" defTabSz="288000"/>
            <a:endParaRPr kumimoji="1" lang="ja-JP" altLang="en-US" sz="1200" dirty="0">
              <a:solidFill>
                <a:schemeClr val="accent2">
                  <a:lumMod val="75000"/>
                  <a:lumOff val="25000"/>
                </a:schemeClr>
              </a:solidFill>
              <a:latin typeface="+mn-ea"/>
            </a:endParaRPr>
          </a:p>
        </p:txBody>
      </p:sp>
      <p:sp>
        <p:nvSpPr>
          <p:cNvPr id="12" name="テキスト プレースホルダー 2"/>
          <p:cNvSpPr>
            <a:spLocks noGrp="1"/>
          </p:cNvSpPr>
          <p:nvPr>
            <p:ph type="body" sz="quarter" idx="4294967295"/>
          </p:nvPr>
        </p:nvSpPr>
        <p:spPr>
          <a:xfrm>
            <a:off x="331788" y="35975"/>
            <a:ext cx="9242423" cy="397782"/>
          </a:xfrm>
          <a:prstGeom prst="rect">
            <a:avLst/>
          </a:prstGeom>
        </p:spPr>
        <p:txBody>
          <a:bodyPr lIns="0" tIns="45720" rIns="0" bIns="45720" anchor="t"/>
          <a:lstStyle/>
          <a:p>
            <a:r>
              <a:rPr kumimoji="1" lang="ja-JP" altLang="en-US" sz="2000" b="1" dirty="0">
                <a:solidFill>
                  <a:schemeClr val="accent2">
                    <a:lumMod val="75000"/>
                    <a:lumOff val="25000"/>
                  </a:schemeClr>
                </a:solidFill>
                <a:latin typeface="Meiryo UI" panose="020B0604030504040204" pitchFamily="34" charset="-128"/>
                <a:ea typeface="Meiryo UI" panose="020B0604030504040204" pitchFamily="34" charset="-128"/>
              </a:rPr>
              <a:t>「人材育成のための</a:t>
            </a:r>
            <a:r>
              <a:rPr kumimoji="1"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rPr>
              <a:t>Trusted</a:t>
            </a:r>
            <a:r>
              <a:rPr kumimoji="1" lang="ja-JP" altLang="en-US" sz="2000" b="1" dirty="0">
                <a:solidFill>
                  <a:schemeClr val="accent2">
                    <a:lumMod val="75000"/>
                    <a:lumOff val="25000"/>
                  </a:schemeClr>
                </a:solidFill>
                <a:latin typeface="Meiryo UI" panose="020B0604030504040204" pitchFamily="34" charset="-128"/>
                <a:ea typeface="Meiryo UI" panose="020B0604030504040204" pitchFamily="34" charset="-128"/>
              </a:rPr>
              <a:t>な学修情報流通システム」コンソーシアム（</a:t>
            </a:r>
            <a:r>
              <a:rPr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rPr>
              <a:t>2</a:t>
            </a:r>
            <a:r>
              <a:rPr kumimoji="1"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rPr>
              <a:t>/2</a:t>
            </a:r>
            <a:r>
              <a:rPr kumimoji="1" lang="ja-JP" altLang="en-US" sz="2000" b="1" dirty="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endParaRPr>
          </a:p>
        </p:txBody>
      </p:sp>
      <p:sp>
        <p:nvSpPr>
          <p:cNvPr id="11" name="正方形/長方形 10"/>
          <p:cNvSpPr/>
          <p:nvPr/>
        </p:nvSpPr>
        <p:spPr>
          <a:xfrm>
            <a:off x="331788" y="6493341"/>
            <a:ext cx="7135287" cy="338554"/>
          </a:xfrm>
          <a:prstGeom prst="rect">
            <a:avLst/>
          </a:prstGeom>
        </p:spPr>
        <p:txBody>
          <a:bodyPr wrap="none">
            <a:spAutoFit/>
          </a:bodyPr>
          <a:lstStyle/>
          <a:p>
            <a:r>
              <a:rPr lang="en-US" altLang="ja-JP" sz="800" dirty="0">
                <a:latin typeface="+mn-ea"/>
              </a:rPr>
              <a:t>1</a:t>
            </a:r>
            <a:r>
              <a:rPr lang="ja-JP" altLang="en-US" sz="800" dirty="0">
                <a:latin typeface="+mn-ea"/>
              </a:rPr>
              <a:t>）富士通が開発したアイデンティティ流通技術（</a:t>
            </a:r>
            <a:r>
              <a:rPr lang="en-US" altLang="ja-JP" sz="800" dirty="0">
                <a:latin typeface="+mn-ea"/>
              </a:rPr>
              <a:t>IDYX</a:t>
            </a:r>
            <a:r>
              <a:rPr lang="ja-JP" altLang="en-US" sz="800" dirty="0">
                <a:latin typeface="+mn-ea"/>
              </a:rPr>
              <a:t>：</a:t>
            </a:r>
            <a:r>
              <a:rPr lang="en-US" altLang="ja-JP" sz="800" dirty="0" err="1">
                <a:latin typeface="+mn-ea"/>
              </a:rPr>
              <a:t>IDentitY</a:t>
            </a:r>
            <a:r>
              <a:rPr lang="en-US" altLang="ja-JP" sz="800" dirty="0">
                <a:latin typeface="+mn-ea"/>
              </a:rPr>
              <a:t> </a:t>
            </a:r>
            <a:r>
              <a:rPr lang="en-US" altLang="ja-JP" sz="800" dirty="0" err="1">
                <a:latin typeface="+mn-ea"/>
              </a:rPr>
              <a:t>eXchange</a:t>
            </a:r>
            <a:r>
              <a:rPr lang="ja-JP" altLang="en-US" sz="800" dirty="0">
                <a:latin typeface="+mn-ea"/>
              </a:rPr>
              <a:t>）</a:t>
            </a:r>
            <a:endParaRPr lang="en-US" altLang="ja-JP" sz="800" dirty="0">
              <a:latin typeface="+mn-ea"/>
            </a:endParaRPr>
          </a:p>
          <a:p>
            <a:r>
              <a:rPr lang="en-US" altLang="ja-JP" sz="800" dirty="0">
                <a:latin typeface="+mn-ea"/>
              </a:rPr>
              <a:t>2</a:t>
            </a:r>
            <a:r>
              <a:rPr lang="ja-JP" altLang="en-US" sz="800" dirty="0">
                <a:latin typeface="+mn-ea"/>
              </a:rPr>
              <a:t>）</a:t>
            </a:r>
            <a:r>
              <a:rPr lang="en-US" altLang="ja-JP" sz="800" dirty="0">
                <a:latin typeface="+mn-ea"/>
              </a:rPr>
              <a:t>Verifiable Credentials</a:t>
            </a:r>
            <a:r>
              <a:rPr lang="ja-JP" altLang="en-US" sz="800" dirty="0">
                <a:latin typeface="+mn-ea"/>
              </a:rPr>
              <a:t>（</a:t>
            </a:r>
            <a:r>
              <a:rPr lang="en-US" altLang="ja-JP" sz="800" dirty="0">
                <a:latin typeface="+mn-ea"/>
              </a:rPr>
              <a:t>VC</a:t>
            </a:r>
            <a:r>
              <a:rPr lang="ja-JP" altLang="en-US" sz="800" dirty="0">
                <a:latin typeface="+mn-ea"/>
              </a:rPr>
              <a:t>）。国際標準化機関である</a:t>
            </a:r>
            <a:r>
              <a:rPr lang="en-US" altLang="ja-JP" sz="800" dirty="0">
                <a:latin typeface="+mn-ea"/>
              </a:rPr>
              <a:t>W3C</a:t>
            </a:r>
            <a:r>
              <a:rPr lang="ja-JP" altLang="en-US" sz="800" dirty="0">
                <a:latin typeface="+mn-ea"/>
              </a:rPr>
              <a:t>によって標準化されている検証可能な証明書（</a:t>
            </a:r>
            <a:r>
              <a:rPr lang="en-US" altLang="ja-JP" sz="800" dirty="0">
                <a:latin typeface="+mn-ea"/>
              </a:rPr>
              <a:t>https://www.w3.org/TR/vc-data-model/ </a:t>
            </a:r>
            <a:r>
              <a:rPr lang="ja-JP" altLang="en-US" sz="800" dirty="0">
                <a:latin typeface="+mn-ea"/>
              </a:rPr>
              <a:t>）</a:t>
            </a:r>
          </a:p>
        </p:txBody>
      </p:sp>
    </p:spTree>
    <p:extLst>
      <p:ext uri="{BB962C8B-B14F-4D97-AF65-F5344CB8AC3E}">
        <p14:creationId xmlns:p14="http://schemas.microsoft.com/office/powerpoint/2010/main" val="194563314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目次">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AAE9246-51FA-48A3-AA07-A991B1A70709}"/>
    </a:ext>
  </a:extLst>
</a:theme>
</file>

<file path=ppt/theme/theme3.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4.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5.xml><?xml version="1.0" encoding="utf-8"?>
<a:theme xmlns:a="http://schemas.openxmlformats.org/drawingml/2006/main" name="コンテンツ_Dark">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solidFill>
              <a:schemeClr val="bg1"/>
            </a:solidFill>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4915F46-499A-4EF6-9625-981520C18228}"/>
    </a:ext>
  </a:extLst>
</a:theme>
</file>

<file path=ppt/theme/theme6.xml><?xml version="1.0" encoding="utf-8"?>
<a:theme xmlns:a="http://schemas.openxmlformats.org/drawingml/2006/main" name="裏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3102A436-9904-4F70-B3C7-D8E68326D2EA}"/>
    </a:ext>
  </a:extLst>
</a:theme>
</file>

<file path=ppt/theme/theme7.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fac6585-e5db-49c2-84eb-07048ac402b0" xsi:nil="true"/>
    <lcf76f155ced4ddcb4097134ff3c332f xmlns="c83f1b00-8bb0-4983-a72c-3c7d557c8ed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1CE894F88E64B438795ED51E6C87219" ma:contentTypeVersion="10" ma:contentTypeDescription="新しいドキュメントを作成します。" ma:contentTypeScope="" ma:versionID="052f4a30e0af1ddd63a7cb270b1e3966">
  <xsd:schema xmlns:xsd="http://www.w3.org/2001/XMLSchema" xmlns:xs="http://www.w3.org/2001/XMLSchema" xmlns:p="http://schemas.microsoft.com/office/2006/metadata/properties" xmlns:ns2="c83f1b00-8bb0-4983-a72c-3c7d557c8ed9" xmlns:ns3="5fac6585-e5db-49c2-84eb-07048ac402b0" targetNamespace="http://schemas.microsoft.com/office/2006/metadata/properties" ma:root="true" ma:fieldsID="81646ec1b1561b77566437c994a8ab6a" ns2:_="" ns3:_="">
    <xsd:import namespace="c83f1b00-8bb0-4983-a72c-3c7d557c8ed9"/>
    <xsd:import namespace="5fac6585-e5db-49c2-84eb-07048ac40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f1b00-8bb0-4983-a72c-3c7d557c8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079c317c-d538-4ed4-85e0-1d22358aeb3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fac6585-e5db-49c2-84eb-07048ac40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3acb071-648e-4d25-b84a-8b13a41c8c2e}" ma:internalName="TaxCatchAll" ma:showField="CatchAllData" ma:web="5fac6585-e5db-49c2-84eb-07048ac402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F4CB9ED-066D-4578-99BE-26795CE2C6F1}">
  <ds:schemaRefs>
    <ds:schemaRef ds:uri="http://purl.org/dc/terms/"/>
    <ds:schemaRef ds:uri="http://schemas.microsoft.com/office/2006/documentManagement/types"/>
    <ds:schemaRef ds:uri="http://schemas.microsoft.com/office/infopath/2007/PartnerControls"/>
    <ds:schemaRef ds:uri="http://purl.org/dc/elements/1.1/"/>
    <ds:schemaRef ds:uri="http://schemas.microsoft.com/office/2006/metadata/properties"/>
    <ds:schemaRef ds:uri="ad4e8de8-c5ee-43f5-918b-caf220b5a35e"/>
    <ds:schemaRef ds:uri="http://schemas.openxmlformats.org/package/2006/metadata/core-properties"/>
    <ds:schemaRef ds:uri="2a902762-3ecf-45aa-bc14-551426d934d4"/>
    <ds:schemaRef ds:uri="http://www.w3.org/XML/1998/namespace"/>
    <ds:schemaRef ds:uri="http://purl.org/dc/dcmitype/"/>
  </ds:schemaRefs>
</ds:datastoreItem>
</file>

<file path=customXml/itemProps2.xml><?xml version="1.0" encoding="utf-8"?>
<ds:datastoreItem xmlns:ds="http://schemas.openxmlformats.org/officeDocument/2006/customXml" ds:itemID="{31EF99D4-24BD-44E5-AC27-41AA872070C1}"/>
</file>

<file path=customXml/itemProps3.xml><?xml version="1.0" encoding="utf-8"?>
<ds:datastoreItem xmlns:ds="http://schemas.openxmlformats.org/officeDocument/2006/customXml" ds:itemID="{BCE8F6B1-48DE-4A6D-B7FB-B27CCFB1F4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1147</Words>
  <Application>Microsoft Office PowerPoint</Application>
  <PresentationFormat>A4 210 x 297 mm</PresentationFormat>
  <Paragraphs>88</Paragraphs>
  <Slides>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6</vt:i4>
      </vt:variant>
      <vt:variant>
        <vt:lpstr>スライド タイトル</vt:lpstr>
      </vt:variant>
      <vt:variant>
        <vt:i4>2</vt:i4>
      </vt:variant>
    </vt:vector>
  </HeadingPairs>
  <TitlesOfParts>
    <vt:vector size="16" baseType="lpstr">
      <vt:lpstr>Fujitsu Infinity Pro</vt:lpstr>
      <vt:lpstr>HGPGothicE</vt:lpstr>
      <vt:lpstr>HGP創英角ｺﾞｼｯｸUB</vt:lpstr>
      <vt:lpstr>Meiryo UI</vt:lpstr>
      <vt:lpstr>メイリオ</vt:lpstr>
      <vt:lpstr>游ゴシック</vt:lpstr>
      <vt:lpstr>Arial</vt:lpstr>
      <vt:lpstr>Wingdings</vt:lpstr>
      <vt:lpstr>Office テーマ</vt:lpstr>
      <vt:lpstr>目次</vt:lpstr>
      <vt:lpstr>中扉</vt:lpstr>
      <vt:lpstr>コンテンツ_Light</vt:lpstr>
      <vt:lpstr>コンテンツ_Dark</vt:lpstr>
      <vt:lpstr>裏表紙</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令和3年度補正予算Trusted Web共同開発支援事業費 「Trusted Webの実現に向けたユースケース実証事業」 </dc:title>
  <dc:creator/>
  <cp:lastModifiedBy/>
  <cp:revision>23</cp:revision>
  <dcterms:modified xsi:type="dcterms:W3CDTF">2023-05-23T06:59:12Z</dcterms:modified>
  <cp:category>富士通秘密情報</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0x010100A1CE894F88E64B438795ED51E6C87219</vt:lpwstr>
  </property>
  <property fmtid="{D5CDD505-2E9C-101B-9397-08002B2CF9AE}" pid="3" name="MediaServiceImageTags">
    <vt:lpwstr/>
  </property>
  <property fmtid="{D5CDD505-2E9C-101B-9397-08002B2CF9AE}" pid="4" name="MSIP_Label_a7295cc1-d279-42ac-ab4d-3b0f4fece050_Enabled">
    <vt:lpwstr>true</vt:lpwstr>
  </property>
  <property fmtid="{D5CDD505-2E9C-101B-9397-08002B2CF9AE}" pid="5" name="MSIP_Label_a7295cc1-d279-42ac-ab4d-3b0f4fece050_SetDate">
    <vt:lpwstr>2023-02-06T07:31:12Z</vt:lpwstr>
  </property>
  <property fmtid="{D5CDD505-2E9C-101B-9397-08002B2CF9AE}" pid="6" name="MSIP_Label_a7295cc1-d279-42ac-ab4d-3b0f4fece050_Method">
    <vt:lpwstr>Standard</vt:lpwstr>
  </property>
  <property fmtid="{D5CDD505-2E9C-101B-9397-08002B2CF9AE}" pid="7" name="MSIP_Label_a7295cc1-d279-42ac-ab4d-3b0f4fece050_Name">
    <vt:lpwstr>FUJITSU-RESTRICTED​</vt:lpwstr>
  </property>
  <property fmtid="{D5CDD505-2E9C-101B-9397-08002B2CF9AE}" pid="8" name="MSIP_Label_a7295cc1-d279-42ac-ab4d-3b0f4fece050_SiteId">
    <vt:lpwstr>a19f121d-81e1-4858-a9d8-736e267fd4c7</vt:lpwstr>
  </property>
  <property fmtid="{D5CDD505-2E9C-101B-9397-08002B2CF9AE}" pid="9" name="MSIP_Label_a7295cc1-d279-42ac-ab4d-3b0f4fece050_ActionId">
    <vt:lpwstr>074c3e8c-8bcf-405c-8f51-d70d57d6ec3a</vt:lpwstr>
  </property>
  <property fmtid="{D5CDD505-2E9C-101B-9397-08002B2CF9AE}" pid="10" name="MSIP_Label_a7295cc1-d279-42ac-ab4d-3b0f4fece050_ContentBits">
    <vt:lpwstr>0</vt:lpwstr>
  </property>
</Properties>
</file>