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24" r:id="rId4"/>
    <p:sldMasterId id="2147483790" r:id="rId5"/>
    <p:sldMasterId id="2147483913" r:id="rId6"/>
    <p:sldMasterId id="2147483908" r:id="rId7"/>
    <p:sldMasterId id="2147483853" r:id="rId8"/>
    <p:sldMasterId id="2147483852" r:id="rId9"/>
  </p:sldMasterIdLst>
  <p:notesMasterIdLst>
    <p:notesMasterId r:id="rId12"/>
  </p:notesMasterIdLst>
  <p:handoutMasterIdLst>
    <p:handoutMasterId r:id="rId13"/>
  </p:handoutMasterIdLst>
  <p:sldIdLst>
    <p:sldId id="426" r:id="rId10"/>
    <p:sldId id="425" r:id="rId11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069"/>
    <a:srgbClr val="EEF3F8"/>
    <a:srgbClr val="DBE5F1"/>
    <a:srgbClr val="ECEEF1"/>
    <a:srgbClr val="ECEEF4"/>
    <a:srgbClr val="EBEDF4"/>
    <a:srgbClr val="F7F8FB"/>
    <a:srgbClr val="4472C4"/>
    <a:srgbClr val="405F9E"/>
    <a:srgbClr val="C2C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54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9554F-8F68-418C-BC8C-EBC8EB58C588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54EB0-D7A5-428B-AB3E-E191170745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187B8588-1665-0A4A-AD47-68FFFFC620D1}" type="datetimeFigureOut">
              <a:rPr lang="ja-JP" altLang="en-US" smtClean="0"/>
              <a:pPr/>
              <a:t>2023/5/23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30237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3887785"/>
            <a:ext cx="5486400" cy="46259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AF9AAED7-EB68-B44B-A29A-E9CFE7A1147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940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gi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タイトル 4">
            <a:extLst>
              <a:ext uri="{FF2B5EF4-FFF2-40B4-BE49-F238E27FC236}">
                <a16:creationId xmlns:a16="http://schemas.microsoft.com/office/drawing/2014/main" id="{D3868AFC-B2EA-484C-AA64-489ED4273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5" name="テキスト プレースホルダー 16">
            <a:extLst>
              <a:ext uri="{FF2B5EF4-FFF2-40B4-BE49-F238E27FC236}">
                <a16:creationId xmlns:a16="http://schemas.microsoft.com/office/drawing/2014/main" id="{AAF55D8D-D54A-0249-91F2-93832BA0D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6" name="テキスト プレースホルダー 18">
            <a:extLst>
              <a:ext uri="{FF2B5EF4-FFF2-40B4-BE49-F238E27FC236}">
                <a16:creationId xmlns:a16="http://schemas.microsoft.com/office/drawing/2014/main" id="{32AE6953-680C-A842-B348-E2C64E338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35F000F-EF21-7942-A550-51B9B7114064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A3D2F71-2021-6A4E-AC43-8FD81BB606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B088D2-4AF7-3C42-B49B-F380DD5AB088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A0FBF953-D5EB-674E-9F34-772567F4C81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B2094B-F5F4-1E46-9BEA-446D88002AA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265711C3-3D09-CF4B-9499-4C0FAC2E06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22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C9E29E36-2233-EE48-83B7-440A2BDBB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4BDBC451-4788-AB42-8D23-0E4D129A40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06DA2A4-285E-9B45-97BA-F59BF25C2FB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49409664-F39A-7F4F-926A-0C629A3FA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2" y="0"/>
            <a:ext cx="3599998" cy="24037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66C78FE-E3A6-C041-8532-3A00E7E4C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78488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CCAEC040-EEFE-C444-83DD-41B27D064E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0" name="テキスト プレースホルダー 16">
            <a:extLst>
              <a:ext uri="{FF2B5EF4-FFF2-40B4-BE49-F238E27FC236}">
                <a16:creationId xmlns:a16="http://schemas.microsoft.com/office/drawing/2014/main" id="{69DA06EE-F669-A248-B816-9503F01A1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2" name="テキスト プレースホルダー 18">
            <a:extLst>
              <a:ext uri="{FF2B5EF4-FFF2-40B4-BE49-F238E27FC236}">
                <a16:creationId xmlns:a16="http://schemas.microsoft.com/office/drawing/2014/main" id="{F19E2444-AC3A-064A-9BA1-9990E25E9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F1C8481-7D27-A74E-9740-DD4483246E7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rgbClr val="1D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E332B7C-2774-D747-B738-DFFE71FF42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869AFE1-023E-9444-AE7D-68D6CB600E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64BE3C-F985-7842-8067-AF5BF3B168D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14B9F6-94C1-874D-837D-F4D519B2A913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6E83C00-A05B-DF4C-BB89-3AAB8B58965E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99E7CBC-989B-AB4F-BB76-FD22326E6745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54AE20B-55B9-2940-83F5-D6B9678113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10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A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タイトル 4">
            <a:extLst>
              <a:ext uri="{FF2B5EF4-FFF2-40B4-BE49-F238E27FC236}">
                <a16:creationId xmlns:a16="http://schemas.microsoft.com/office/drawing/2014/main" id="{DAEB2D63-6F42-DE40-80ED-B03614E6EE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626B9BF8-9F92-6F4F-8E20-85EEC8A416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8E10F5D0-9F6F-6146-9CD1-B365643455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0BAE1D0-B847-E24E-B7DA-8A2D03EFC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B22D6D9-28B6-F745-BA08-7E7C0B49E1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999" y="0"/>
            <a:ext cx="3600000" cy="240376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F3E8D9D-42A5-BF4F-9138-FEEE258C77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61D181A-5706-B944-AB69-AC4F76E59775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53D17304-2170-3842-81DD-54288DF7E84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E2B104D-7AA8-A44B-BD96-CABEE425E2DC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CF502A3-4413-4F4C-A78A-4562A5C149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74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表紙B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7F7FE76B-2B72-F445-B054-DF922DCFDD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3237D89-4FFD-9645-82EF-42AE21A321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CC5E5581-933D-AE49-AF30-8BD9F0C44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661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3BC5E597-0591-1E48-B456-49696C2C1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ACB12DF-D76D-C743-AED2-AEC0EF2804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15C87D92-2797-9949-BDA3-74353F8FF1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B390AF8-CEC7-824F-B832-F1AB05C30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0048547-20D1-A14A-880B-F7B64D9F5D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D77AE2A-F8CF-1F4E-99C5-6DC82B91D2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0BD5EEB-B096-434B-8568-E6237E37BBAF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48F1E09-51F1-134B-9292-4A242E2CDBCC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923F4F4-AA5D-CA49-AD92-0C098F193A5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86344C5-5736-B340-AE6F-C527DB55A1F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B058353-6D31-6F47-9883-33F6B1EEE8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5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">
            <a:extLst>
              <a:ext uri="{FF2B5EF4-FFF2-40B4-BE49-F238E27FC236}">
                <a16:creationId xmlns:a16="http://schemas.microsoft.com/office/drawing/2014/main" id="{BBAE3FA2-1464-6D4B-8787-C48A0BC48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7" name="テキスト プレースホルダー 4">
            <a:extLst>
              <a:ext uri="{FF2B5EF4-FFF2-40B4-BE49-F238E27FC236}">
                <a16:creationId xmlns:a16="http://schemas.microsoft.com/office/drawing/2014/main" id="{BD1CB523-85FF-A047-8B9B-84BA47FE1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70671B4-D85D-B14E-82F8-9CF01FC6EE18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286677C-676D-0D49-B2C4-56A70ECBA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244BF9-F7CF-7840-8844-2E7ED6175F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5F39659-31BA-3444-83B8-D09F59133F19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C329398-3F3A-E64B-A959-DAA180CE3F5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893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E6701CD2-677C-D142-82A1-12E0EBA9A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570EBE81-ADFD-9E45-9FD9-FE2272EDC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5546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51DA0-E136-254B-9C8E-DD3202B3BA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808FD6-AE48-AF47-931E-E220778DFF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687A8B2-9E93-354F-B8D1-B6B918CEA90A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rgbClr val="3B4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B9B30C-B4CC-7748-A83A-F9E7647387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CE94EA5-B308-374E-9CB5-E83142A05316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3DBF0BE-6AA5-F745-9FC5-44881C89F49C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9A14CAF1-A85E-9344-A0FE-8B8C363B83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6B41417-B48C-CE43-966E-9152FFAC935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B52987-9405-2B46-8E23-D359E72DD12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125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264EF314-A64E-3F4C-B03B-CEB36A067F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84FF02D6-BC24-774F-8606-E31273FFA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B9AD09D-7861-AC4C-949E-6155569799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40C2BEA-F93E-7248-AE16-D510BB0098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D66D3D4-EF1C-8843-AC5F-3EA89964E73A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1A9F73-31F2-2249-AD17-1198AE7673D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59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860DBB8D-37BB-544C-930B-578D0CA14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D215D7FA-6DB9-8142-8780-45B677F4E7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4A40320-50A1-5E45-8BB4-741BF472A5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56A0188-3C32-2D4F-A9EF-018E539E4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C34CA1B-8A8E-9C4E-A78F-3C2DDB5E830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4D4052D-347D-9F4A-B6E6-80BF39D7D634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24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 1">
            <a:extLst>
              <a:ext uri="{FF2B5EF4-FFF2-40B4-BE49-F238E27FC236}">
                <a16:creationId xmlns:a16="http://schemas.microsoft.com/office/drawing/2014/main" id="{ADF530A1-940A-084C-A3F1-73ACF672C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4" name="テキスト プレースホルダー 4">
            <a:extLst>
              <a:ext uri="{FF2B5EF4-FFF2-40B4-BE49-F238E27FC236}">
                <a16:creationId xmlns:a16="http://schemas.microsoft.com/office/drawing/2014/main" id="{FBF7112F-10B1-C64A-A941-0D666CB3AE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0377209-93BD-5040-90B5-0FDC7696F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9F5F86A-EFD6-6B44-A0DC-6C3EDE420C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B35534-B5E4-414B-BFAF-18C4E6EEF077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05CA2898-8D53-C04F-81C0-162C913057B6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CBBC4FBF-816A-D348-91E5-46F1CEC3FD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DA41307-8633-3741-A5DE-CEE78A9FC51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F85D3A-88A5-F441-8134-7A9761ADAC67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993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中扉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3">
            <a:extLst>
              <a:ext uri="{FF2B5EF4-FFF2-40B4-BE49-F238E27FC236}">
                <a16:creationId xmlns:a16="http://schemas.microsoft.com/office/drawing/2014/main" id="{D06ABA6E-61F1-0D46-B98A-72EA24EB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8" name="テキスト プレースホルダー 2">
            <a:extLst>
              <a:ext uri="{FF2B5EF4-FFF2-40B4-BE49-F238E27FC236}">
                <a16:creationId xmlns:a16="http://schemas.microsoft.com/office/drawing/2014/main" id="{FBD21E90-D61C-664D-A07C-16FB5CAB19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B878C2-A842-6543-A0D7-CF1D12AA1D3F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7899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DE8AA8-AC88-DE43-9C76-053127EA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8725E56A-54BF-4142-B769-9F5FA6E05F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E2DB3A-ACF5-B24D-9522-EB6CFC1F5D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3CD543-A2EC-4C40-8EE3-13DA8F6767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82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8501C116-C1BA-8D4F-AC9F-FBC22C090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C7607A4E-C8AC-7A47-BB25-513F9B5EC2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E568988-3791-0B4F-9A55-6E917AFF2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56735C5-23DF-EE42-B413-655CF9105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5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9AD2935B-DBA7-8144-9755-03BE42EF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F4077FE2-3CF4-2547-AB1C-F9F9F49775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8D01504-AC65-E347-BCF9-994D45A8F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3185B-C14D-594A-8CA9-1E5CEECDAD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28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タイトル 3">
            <a:extLst>
              <a:ext uri="{FF2B5EF4-FFF2-40B4-BE49-F238E27FC236}">
                <a16:creationId xmlns:a16="http://schemas.microsoft.com/office/drawing/2014/main" id="{4A1E99F5-3AB2-9C47-9EC1-D1DA3E78E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D01BD5A1-6C50-FC47-89E3-4D411E18E9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F508F2E-1B31-DD4D-81BF-A890308F75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1B3BE39-54AD-2C43-92FF-B4978B112C73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675F43DC-0DC0-A44D-A63F-7C6A39B3A5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F3823C4-A5BA-7E4F-BC57-FF6C3DC7F9E3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D53225-B174-9B4A-B324-3AE9535FFD46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665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F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39ED6336-ADD5-2D4B-AA70-A57250EE3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B1D3D993-BFDC-7D4B-9634-F29232DC1A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DFFF59-5A99-E043-8163-240561EC5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BCFD81-9A00-5643-907A-AA0BA4EE8F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5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タイトル 3">
            <a:extLst>
              <a:ext uri="{FF2B5EF4-FFF2-40B4-BE49-F238E27FC236}">
                <a16:creationId xmlns:a16="http://schemas.microsoft.com/office/drawing/2014/main" id="{65920A1F-5531-3E48-B6BC-CAC232DD4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A3FD89DF-8A46-3E4D-84C1-412EC7160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67C423B-6197-B641-AFF5-08B7A4C68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0CB6A67-FC2B-FC44-BE84-EF4C223DF827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53262D48-1540-B947-9F2C-8858D01F70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558111B-6CF7-D146-B378-A78B4391F38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1173B4-8B84-5342-94B8-C3A9ACC66DF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670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8216DD4D-E1C2-6241-B3D3-560988A6C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6944D63C-AF07-E14A-AE43-B2299D8ED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6C2C4FE-195B-E948-A8C9-8D628F1221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AF8165-79AD-C941-9268-BC3B2FA93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09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E357830C-F5DF-4940-92AF-5D1033854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7" name="テキスト プレースホルダー 2">
            <a:extLst>
              <a:ext uri="{FF2B5EF4-FFF2-40B4-BE49-F238E27FC236}">
                <a16:creationId xmlns:a16="http://schemas.microsoft.com/office/drawing/2014/main" id="{E946C1C6-749F-8048-96ED-D0223F2681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557579-55F2-E643-A3DC-3BE7A7E3B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5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F98C28D5-A6FD-D946-A78E-EB2801FEE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CF3BAB1-B622-404D-A172-E9E184AEC5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D33AD6-D702-F542-B7B2-6D81E4AC1F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C1BF904A-EDA9-CB42-9930-B694DF35C5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96042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F77EE-9DF9-8847-B74D-DAE7D40F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7AB5C0-48AC-A342-8863-43A853452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1788" y="692151"/>
            <a:ext cx="9242425" cy="648970"/>
          </a:xfrm>
        </p:spPr>
        <p:txBody>
          <a:bodyPr/>
          <a:lstStyle/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068290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FB84B0-3BCF-114D-8BC7-C7AEA4D4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89308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40AB3A-033A-AD4A-9002-9D106C05D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165515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7D31131B-AA9F-174B-B0F4-E06C45EFB2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98639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7">
            <a:extLst>
              <a:ext uri="{FF2B5EF4-FFF2-40B4-BE49-F238E27FC236}">
                <a16:creationId xmlns:a16="http://schemas.microsoft.com/office/drawing/2014/main" id="{C02BC9B8-0AC5-0141-A592-2D1CBD0622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692151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69797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22DC13E-7840-E648-9BD6-FC3234B28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D3E057B5-B95A-F142-9C2C-4A17527A5A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28986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74F8D8-F53B-A349-A350-56D8A9906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141577B3-E425-974F-8C9C-0D7B9B327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4588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DE3DF6E-7C0D-4243-A88A-1FEDAF3DA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2" cy="47805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0A487B-16B8-2244-AC81-C53D9CB66D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43F6B6-14E2-F441-AE02-931CA9408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1" cy="47805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F090B0-1BEE-0D4C-9408-D8891D31BB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1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77DC0DD-4963-3A48-A8D2-06F39F353C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77466"/>
            <a:ext cx="6482081" cy="47805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D56238-4CA6-0845-852C-0F7A39C6A6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3" y="2791445"/>
            <a:ext cx="3302598" cy="113293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BFAA56-E08A-CB4D-83B5-C3ADE95A5CE5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3455033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.gif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プレースホルダー 2">
            <a:extLst>
              <a:ext uri="{FF2B5EF4-FFF2-40B4-BE49-F238E27FC236}">
                <a16:creationId xmlns:a16="http://schemas.microsoft.com/office/drawing/2014/main" id="{8D373499-E559-1940-9889-99FA98286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7" y="2718664"/>
            <a:ext cx="717708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B23970-ECEC-DA4B-A68E-FE269BD873B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12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30" r:id="rId4"/>
    <p:sldLayoutId id="2147483929" r:id="rId5"/>
    <p:sldLayoutId id="2147483928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000" b="0" i="0" kern="1200" spc="0" baseline="0">
          <a:solidFill>
            <a:schemeClr val="tx1"/>
          </a:solidFill>
          <a:latin typeface="+mn-ea"/>
          <a:ea typeface="+mn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20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730" userDrawn="1">
          <p15:clr>
            <a:srgbClr val="F26B43"/>
          </p15:clr>
        </p15:guide>
        <p15:guide id="3" orient="horz" pos="1706" userDrawn="1">
          <p15:clr>
            <a:srgbClr val="F26B43"/>
          </p15:clr>
        </p15:guide>
        <p15:guide id="4" pos="6031">
          <p15:clr>
            <a:srgbClr val="F26B43"/>
          </p15:clr>
        </p15:guide>
        <p15:guide id="5" orient="horz" pos="4269">
          <p15:clr>
            <a:srgbClr val="F26B43"/>
          </p15:clr>
        </p15:guide>
        <p15:guide id="6" orient="horz" pos="4201">
          <p15:clr>
            <a:srgbClr val="F26B43"/>
          </p15:clr>
        </p15:guide>
        <p15:guide id="7" orient="horz" pos="2047" userDrawn="1">
          <p15:clr>
            <a:srgbClr val="F26B43"/>
          </p15:clr>
        </p15:guide>
        <p15:guide id="8" orient="horz" pos="3702">
          <p15:clr>
            <a:srgbClr val="F26B43"/>
          </p15:clr>
        </p15:guide>
        <p15:guide id="9" orient="horz" pos="1911" userDrawn="1">
          <p15:clr>
            <a:srgbClr val="F26B43"/>
          </p15:clr>
        </p15:guide>
        <p15:guide id="10" orient="horz" pos="504">
          <p15:clr>
            <a:srgbClr val="F26B43"/>
          </p15:clr>
        </p15:guide>
        <p15:guide id="11" orient="horz" pos="2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1" y="164693"/>
            <a:ext cx="7321847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2" name="テキスト プレースホルダー 2">
            <a:extLst>
              <a:ext uri="{FF2B5EF4-FFF2-40B4-BE49-F238E27FC236}">
                <a16:creationId xmlns:a16="http://schemas.microsoft.com/office/drawing/2014/main" id="{1E7F193E-E725-A748-98D4-293E16F59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0658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791" r:id="rId3"/>
    <p:sldLayoutId id="2147483834" r:id="rId4"/>
    <p:sldLayoutId id="2147483833" r:id="rId5"/>
    <p:sldLayoutId id="2147483832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926">
          <p15:clr>
            <a:srgbClr val="F26B43"/>
          </p15:clr>
        </p15:guide>
        <p15:guide id="3" pos="4821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436">
          <p15:clr>
            <a:srgbClr val="F26B43"/>
          </p15:clr>
        </p15:guide>
        <p15:guide id="7" orient="horz" pos="4269">
          <p15:clr>
            <a:srgbClr val="F26B43"/>
          </p15:clr>
        </p15:guide>
        <p15:guide id="8" pos="6031">
          <p15:clr>
            <a:srgbClr val="F26B43"/>
          </p15:clr>
        </p15:guide>
        <p15:guide id="9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49" y="1801775"/>
            <a:ext cx="11783313" cy="137481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ADAF22-691C-254C-B297-E5ACCA5FE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89" y="3429002"/>
            <a:ext cx="8185449" cy="23581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/>
              <a:t>第</a:t>
            </a:r>
            <a:r>
              <a:rPr kumimoji="1" lang="en-US" altLang="ja-JP" dirty="0"/>
              <a:t>2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/>
              <a:t>第</a:t>
            </a:r>
            <a:r>
              <a:rPr kumimoji="1" lang="en-US" altLang="ja-JP" dirty="0"/>
              <a:t>3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3"/>
            <a:r>
              <a:rPr kumimoji="1" lang="ja-JP" altLang="en-US"/>
              <a:t>第</a:t>
            </a:r>
            <a:r>
              <a:rPr kumimoji="1" lang="en-US" altLang="ja-JP" dirty="0"/>
              <a:t>4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4"/>
            <a:r>
              <a:rPr kumimoji="1" lang="ja-JP" altLang="en-US"/>
              <a:t>第</a:t>
            </a:r>
            <a:r>
              <a:rPr kumimoji="1" lang="en-US" altLang="ja-JP" dirty="0"/>
              <a:t>5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0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7DACEB-658B-9C4D-8B1A-4FF85BB060F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13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4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8000" b="0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None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7" pos="6031" userDrawn="1">
          <p15:clr>
            <a:srgbClr val="F26B43"/>
          </p15:clr>
        </p15:guide>
        <p15:guide id="8" orient="horz" pos="4269" userDrawn="1">
          <p15:clr>
            <a:srgbClr val="F26B43"/>
          </p15:clr>
        </p15:guide>
        <p15:guide id="9" orient="horz" pos="4156" userDrawn="1">
          <p15:clr>
            <a:srgbClr val="F26B43"/>
          </p15:clr>
        </p15:guide>
        <p15:guide id="10" orient="horz" pos="4088" userDrawn="1">
          <p15:clr>
            <a:srgbClr val="F26B43"/>
          </p15:clr>
        </p15:guide>
        <p15:guide id="11" orient="horz" pos="2001" userDrawn="1">
          <p15:clr>
            <a:srgbClr val="F26B43"/>
          </p15:clr>
        </p15:guide>
        <p15:guide id="12" pos="3028" userDrawn="1">
          <p15:clr>
            <a:srgbClr val="F26B43"/>
          </p15:clr>
        </p15:guide>
        <p15:guide id="13" pos="536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D323A-9269-AE42-951E-F08FD291D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FAFC4E-F3F0-D947-B10D-2319BEB244D1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87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9" r:id="rId2"/>
    <p:sldLayoutId id="2147483911" r:id="rId3"/>
    <p:sldLayoutId id="2147483912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  <p15:guide id="12" orient="horz" pos="415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ACDA7E9A-9E6E-2942-AC20-74A5A892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4E21C77-E2F3-5744-B495-789192475120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6ABC15C-563B-F04A-83C3-B0D991357E0E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270EE0AC-2C8E-D84F-9AAB-1BAD29C749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974EA4F-0DCA-734C-A634-22D6F1BD7FB1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8894EE-0BB6-C742-A4D7-3DB96B9B356E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514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4" r:id="rId2"/>
    <p:sldLayoutId id="2147483885" r:id="rId3"/>
    <p:sldLayoutId id="2147483886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bg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4156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21CC23-A8DD-2841-8A35-D68DC2B10133}"/>
              </a:ext>
            </a:extLst>
          </p:cNvPr>
          <p:cNvSpPr txBox="1"/>
          <p:nvPr userDrawn="1"/>
        </p:nvSpPr>
        <p:spPr>
          <a:xfrm>
            <a:off x="6548008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426801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0" r:id="rId2"/>
    <p:sldLayoutId id="2147483773" r:id="rId3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69" userDrawn="1">
          <p15:clr>
            <a:srgbClr val="F26B43"/>
          </p15:clr>
        </p15:guide>
        <p15:guide id="2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2"/>
          <p:cNvSpPr>
            <a:spLocks noGrp="1"/>
          </p:cNvSpPr>
          <p:nvPr>
            <p:ph type="body" sz="quarter" idx="12"/>
          </p:nvPr>
        </p:nvSpPr>
        <p:spPr>
          <a:xfrm>
            <a:off x="331788" y="0"/>
            <a:ext cx="9230358" cy="397782"/>
          </a:xfrm>
        </p:spPr>
        <p:txBody>
          <a:bodyPr lIns="0" tIns="45720" rIns="0" bIns="45720" anchor="ctr"/>
          <a:lstStyle/>
          <a:p>
            <a:pPr algn="ctr"/>
            <a:r>
              <a:rPr kumimoji="1" lang="ja-JP" altLang="en-US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仮想空間サービスにおけるサービス利用資格と提供データの</a:t>
            </a:r>
            <a:r>
              <a:rPr kumimoji="1" lang="en-US" altLang="ja-JP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Trust</a:t>
            </a:r>
            <a:r>
              <a:rPr kumimoji="1" lang="ja-JP" altLang="en-US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検証（</a:t>
            </a:r>
            <a:r>
              <a:rPr kumimoji="1" lang="en-US" altLang="ja-JP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1/2</a:t>
            </a:r>
            <a:r>
              <a:rPr kumimoji="1" lang="ja-JP" altLang="en-US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）</a:t>
            </a:r>
            <a:endParaRPr kumimoji="1" lang="en-US" altLang="ja-JP" dirty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31788" y="588794"/>
            <a:ext cx="4428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</a:rPr>
              <a:t>現在の課題（ペインポイント）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5134146" y="588794"/>
            <a:ext cx="4428000" cy="360000"/>
          </a:xfrm>
          <a:prstGeom prst="rect">
            <a:avLst/>
          </a:prstGeom>
          <a:solidFill>
            <a:srgbClr val="2B4069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>
                <a:solidFill>
                  <a:schemeClr val="bg1"/>
                </a:solidFill>
              </a:rPr>
              <a:t>Trusted Web</a:t>
            </a:r>
            <a:r>
              <a:rPr kumimoji="1" lang="ja-JP" altLang="en-US" sz="1400" b="1">
                <a:solidFill>
                  <a:schemeClr val="bg1"/>
                </a:solidFill>
              </a:rPr>
              <a:t>の実現により解決する内容</a:t>
            </a:r>
          </a:p>
        </p:txBody>
      </p:sp>
      <p:sp>
        <p:nvSpPr>
          <p:cNvPr id="4" name="二等辺三角形 3"/>
          <p:cNvSpPr/>
          <p:nvPr/>
        </p:nvSpPr>
        <p:spPr>
          <a:xfrm rot="5400000">
            <a:off x="2722588" y="3630234"/>
            <a:ext cx="4464000" cy="196502"/>
          </a:xfrm>
          <a:prstGeom prst="triangle">
            <a:avLst/>
          </a:prstGeom>
          <a:solidFill>
            <a:schemeClr val="tx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31790" y="948794"/>
            <a:ext cx="4428000" cy="277624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メタバース等の仮想空間サービスが広まる中、利用者（アバター）とサービス提供者間の売買契約等における、利用者の資格情報を証明する手段が整っていない</a:t>
            </a:r>
            <a:endParaRPr lang="en-US" altLang="ja-JP" sz="1400" dirty="0">
              <a:solidFill>
                <a:schemeClr val="tx1"/>
              </a:solidFill>
              <a:latin typeface="+mn-ea"/>
            </a:endParaRPr>
          </a:p>
          <a:p>
            <a:endParaRPr lang="en-US" altLang="ja-JP" sz="14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＜利用者＞</a:t>
            </a:r>
          </a:p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・仮想空間サービス上において、仮想空間の没入感を保ったまま自身の資格情報（学生証等）を証明することが困難であり、物理的な申込書を用いて郵送する必要がある</a:t>
            </a:r>
            <a:endParaRPr lang="en-US" altLang="ja-JP" sz="1400" dirty="0">
              <a:solidFill>
                <a:schemeClr val="tx1"/>
              </a:solidFill>
              <a:latin typeface="+mn-ea"/>
            </a:endParaRPr>
          </a:p>
          <a:p>
            <a:endParaRPr lang="ja-JP" altLang="en-US" sz="14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＜サービス提供者＞</a:t>
            </a:r>
          </a:p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・仮想空間サービス上のサービス提供時に、利用者の没入感を維持したままで資格情報の検証することが困難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5138007" y="948794"/>
            <a:ext cx="4428000" cy="2776245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ja-JP" sz="1400" dirty="0">
                <a:solidFill>
                  <a:schemeClr val="tx1"/>
                </a:solidFill>
                <a:latin typeface="+mn-ea"/>
              </a:rPr>
              <a:t>DID</a:t>
            </a:r>
            <a:r>
              <a:rPr lang="en-US" altLang="ja-JP" sz="1400" baseline="30000" dirty="0">
                <a:solidFill>
                  <a:schemeClr val="tx1"/>
                </a:solidFill>
                <a:latin typeface="+mn-ea"/>
              </a:rPr>
              <a:t>1</a:t>
            </a:r>
            <a:r>
              <a:rPr lang="en-US" altLang="ja-JP" sz="1400" dirty="0">
                <a:solidFill>
                  <a:schemeClr val="tx1"/>
                </a:solidFill>
                <a:latin typeface="+mn-ea"/>
              </a:rPr>
              <a:t>/VC</a:t>
            </a:r>
            <a:r>
              <a:rPr lang="en-US" altLang="ja-JP" sz="1400" baseline="30000" dirty="0">
                <a:solidFill>
                  <a:schemeClr val="tx1"/>
                </a:solidFill>
                <a:latin typeface="+mn-ea"/>
              </a:rPr>
              <a:t>2</a:t>
            </a:r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とウォレットアプリケーションを用いることで、下記のように仮想空間上で完結した資格情報の提示・検証を行うことができるようにする</a:t>
            </a:r>
            <a:endParaRPr lang="en-US" altLang="ja-JP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+mj-ea"/>
              <a:buAutoNum type="circleNumDbPlain"/>
            </a:pPr>
            <a:endParaRPr lang="en-US" altLang="ja-JP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サービス利用者は</a:t>
            </a:r>
            <a:r>
              <a:rPr lang="en-US" altLang="ja-JP" sz="1400" dirty="0">
                <a:solidFill>
                  <a:schemeClr val="tx1"/>
                </a:solidFill>
                <a:latin typeface="+mn-ea"/>
              </a:rPr>
              <a:t>DID/VC</a:t>
            </a:r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とウォレットアプリケーションを用いることで、資格情報発行主体の発行した資格情報を仮想空間上でサービス提供者に提示できるようになる</a:t>
            </a:r>
            <a:endParaRPr lang="en-US" altLang="ja-JP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+mj-ea"/>
              <a:buAutoNum type="circleNumDbPlain"/>
            </a:pPr>
            <a:endParaRPr lang="en-US" altLang="ja-JP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サービス提供者は、仮想空間上で利用者資格情報の提示を受け、ブロックチェーン上に書き込まれた署名を検証することでその真正性を検証（改ざんを検知）することが可能になる</a:t>
            </a:r>
            <a:endParaRPr lang="en-US" altLang="ja-JP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38007" y="3802598"/>
            <a:ext cx="4428000" cy="427678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ja-JP" altLang="en-US" sz="1200" b="1" u="sng" dirty="0">
                <a:latin typeface="+mn-ea"/>
              </a:rPr>
              <a:t>本実証ユースケース</a:t>
            </a:r>
            <a:r>
              <a:rPr kumimoji="1" lang="ja-JP" altLang="en-US" sz="1200" b="1" u="sng" dirty="0">
                <a:latin typeface="+mn-ea"/>
              </a:rPr>
              <a:t>のスキーム図（</a:t>
            </a:r>
            <a:r>
              <a:rPr lang="en-US" altLang="ja-JP" sz="1200" b="1" u="sng" dirty="0">
                <a:latin typeface="+mn-ea"/>
              </a:rPr>
              <a:t>To-Be</a:t>
            </a:r>
            <a:r>
              <a:rPr kumimoji="1" lang="ja-JP" altLang="en-US" sz="1200" b="1" u="sng" dirty="0">
                <a:latin typeface="+mn-ea"/>
              </a:rPr>
              <a:t>）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31788" y="3775896"/>
            <a:ext cx="4427999" cy="269357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kumimoji="1" lang="ja-JP" altLang="en-US" sz="1200" b="1" u="sng" dirty="0">
                <a:latin typeface="+mn-ea"/>
              </a:rPr>
              <a:t>課題解決前のスキーム図（</a:t>
            </a:r>
            <a:r>
              <a:rPr lang="en-US" altLang="ja-JP" sz="1200" b="1" u="sng" dirty="0">
                <a:latin typeface="+mn-ea"/>
              </a:rPr>
              <a:t>As-Is</a:t>
            </a:r>
            <a:r>
              <a:rPr kumimoji="1" lang="ja-JP" altLang="en-US" sz="1200" b="1" u="sng" dirty="0">
                <a:latin typeface="+mn-ea"/>
              </a:rPr>
              <a:t>）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BD66561-80DB-487E-A518-7421972C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1" y="4323423"/>
            <a:ext cx="4705164" cy="1890344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FA6A5C2-3E2E-4364-BFFB-980DC8D70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880" y="4096314"/>
            <a:ext cx="4701943" cy="2313506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263202" y="6364132"/>
            <a:ext cx="98367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88000"/>
            <a:r>
              <a:rPr lang="en-US" altLang="ja-JP" sz="800" dirty="0">
                <a:latin typeface="Meiryo UI"/>
              </a:rPr>
              <a:t>1)  </a:t>
            </a:r>
            <a:r>
              <a:rPr lang="en-US" altLang="ja-JP" sz="800" dirty="0">
                <a:latin typeface="+mn-ea"/>
              </a:rPr>
              <a:t>Decentralized Identifier</a:t>
            </a:r>
            <a:r>
              <a:rPr lang="ja-JP" altLang="en-US" sz="800" dirty="0">
                <a:latin typeface="+mn-ea"/>
              </a:rPr>
              <a:t>（</a:t>
            </a:r>
            <a:r>
              <a:rPr lang="en-US" altLang="ja-JP" sz="800" dirty="0">
                <a:latin typeface="+mn-ea"/>
              </a:rPr>
              <a:t>DID</a:t>
            </a:r>
            <a:r>
              <a:rPr lang="ja-JP" altLang="en-US" sz="800" dirty="0">
                <a:latin typeface="+mn-ea"/>
              </a:rPr>
              <a:t>）：国際標準機関である</a:t>
            </a:r>
            <a:r>
              <a:rPr lang="en-US" altLang="ja-JP" sz="800" dirty="0">
                <a:latin typeface="+mn-ea"/>
              </a:rPr>
              <a:t>W3C</a:t>
            </a:r>
            <a:r>
              <a:rPr lang="ja-JP" altLang="en-US" sz="800" dirty="0">
                <a:latin typeface="+mn-ea"/>
              </a:rPr>
              <a:t>によって標準化されている分散型識別子（</a:t>
            </a:r>
            <a:r>
              <a:rPr lang="en-US" altLang="ja-JP" sz="800" dirty="0">
                <a:latin typeface="+mn-ea"/>
              </a:rPr>
              <a:t>https://www.w3.org/TR/did-core/ </a:t>
            </a:r>
            <a:r>
              <a:rPr lang="ja-JP" altLang="en-US" sz="800" dirty="0">
                <a:latin typeface="+mn-ea"/>
              </a:rPr>
              <a:t>） </a:t>
            </a:r>
            <a:endParaRPr lang="en-US" altLang="ja-JP" sz="800" dirty="0">
              <a:latin typeface="+mn-ea"/>
            </a:endParaRPr>
          </a:p>
          <a:p>
            <a:r>
              <a:rPr lang="en-US" altLang="ja-JP" sz="800" dirty="0">
                <a:latin typeface="Meiryo UI"/>
              </a:rPr>
              <a:t>2)</a:t>
            </a:r>
            <a:r>
              <a:rPr lang="en-US" altLang="ja-JP" sz="800" dirty="0">
                <a:latin typeface="+mn-ea"/>
              </a:rPr>
              <a:t>  Verifiable Credential</a:t>
            </a:r>
            <a:r>
              <a:rPr lang="ja-JP" altLang="en-US" sz="800" dirty="0">
                <a:latin typeface="+mn-ea"/>
              </a:rPr>
              <a:t>（</a:t>
            </a:r>
            <a:r>
              <a:rPr lang="en-US" altLang="ja-JP" sz="800" dirty="0">
                <a:latin typeface="+mn-ea"/>
              </a:rPr>
              <a:t>VC</a:t>
            </a:r>
            <a:r>
              <a:rPr lang="ja-JP" altLang="en-US" sz="800" dirty="0">
                <a:latin typeface="+mn-ea"/>
              </a:rPr>
              <a:t>）：内容の検証がオンラインで可能な自己主権型のデジタル証明書。国際標準化機関である</a:t>
            </a:r>
            <a:r>
              <a:rPr lang="en-US" altLang="ja-JP" sz="800" dirty="0">
                <a:latin typeface="+mn-ea"/>
              </a:rPr>
              <a:t>W3C</a:t>
            </a:r>
            <a:r>
              <a:rPr lang="ja-JP" altLang="en-US" sz="800" dirty="0">
                <a:latin typeface="+mn-ea"/>
              </a:rPr>
              <a:t>によって標準化されており、</a:t>
            </a:r>
            <a:r>
              <a:rPr lang="en-US" altLang="ja-JP" sz="800" dirty="0">
                <a:latin typeface="+mn-ea"/>
              </a:rPr>
              <a:t>【</a:t>
            </a:r>
            <a:r>
              <a:rPr lang="ja-JP" altLang="en-US" sz="800" dirty="0">
                <a:latin typeface="+mn-ea"/>
              </a:rPr>
              <a:t>発行者</a:t>
            </a:r>
            <a:r>
              <a:rPr lang="en-US" altLang="ja-JP" sz="800" dirty="0">
                <a:latin typeface="+mn-ea"/>
              </a:rPr>
              <a:t>】(Issuer) </a:t>
            </a:r>
            <a:r>
              <a:rPr lang="ja-JP" altLang="en-US" sz="800" dirty="0">
                <a:latin typeface="+mn-ea"/>
              </a:rPr>
              <a:t>が</a:t>
            </a:r>
            <a:r>
              <a:rPr lang="en-US" altLang="ja-JP" sz="800" dirty="0">
                <a:latin typeface="+mn-ea"/>
              </a:rPr>
              <a:t>【</a:t>
            </a:r>
            <a:r>
              <a:rPr lang="ja-JP" altLang="en-US" sz="800" dirty="0">
                <a:latin typeface="+mn-ea"/>
              </a:rPr>
              <a:t>保持者</a:t>
            </a:r>
            <a:r>
              <a:rPr lang="en-US" altLang="ja-JP" sz="800" dirty="0">
                <a:latin typeface="+mn-ea"/>
              </a:rPr>
              <a:t>】(Holder) </a:t>
            </a:r>
            <a:r>
              <a:rPr lang="ja-JP" altLang="en-US" sz="800" dirty="0">
                <a:latin typeface="+mn-ea"/>
              </a:rPr>
              <a:t>に対して発行した証明書を</a:t>
            </a:r>
            <a:endParaRPr lang="en-US" altLang="ja-JP" sz="800" dirty="0">
              <a:latin typeface="+mn-ea"/>
            </a:endParaRPr>
          </a:p>
          <a:p>
            <a:r>
              <a:rPr lang="ja-JP" altLang="en-US" sz="800" dirty="0">
                <a:latin typeface="+mn-ea"/>
              </a:rPr>
              <a:t>第三者である</a:t>
            </a:r>
            <a:r>
              <a:rPr lang="en-US" altLang="ja-JP" sz="800" dirty="0">
                <a:latin typeface="+mn-ea"/>
              </a:rPr>
              <a:t>【</a:t>
            </a:r>
            <a:r>
              <a:rPr lang="ja-JP" altLang="en-US" sz="800" dirty="0">
                <a:latin typeface="+mn-ea"/>
              </a:rPr>
              <a:t>検証者</a:t>
            </a:r>
            <a:r>
              <a:rPr lang="en-US" altLang="ja-JP" sz="800" dirty="0">
                <a:latin typeface="+mn-ea"/>
              </a:rPr>
              <a:t>】</a:t>
            </a:r>
            <a:r>
              <a:rPr lang="ja-JP" altLang="en-US" sz="800" dirty="0" err="1">
                <a:latin typeface="+mn-ea"/>
              </a:rPr>
              <a:t>が検</a:t>
            </a:r>
            <a:r>
              <a:rPr lang="ja-JP" altLang="en-US" sz="800" dirty="0">
                <a:latin typeface="+mn-ea"/>
              </a:rPr>
              <a:t>証することができるしくみ。日本ではワクチン証明書で採用実績あり（</a:t>
            </a:r>
            <a:r>
              <a:rPr lang="en-US" altLang="ja-JP" sz="800" dirty="0">
                <a:latin typeface="+mn-ea"/>
              </a:rPr>
              <a:t>https://www.w3.org/TR/vc-data-model/ </a:t>
            </a:r>
            <a:r>
              <a:rPr lang="ja-JP" altLang="en-US" sz="800" dirty="0">
                <a:latin typeface="+mn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21783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31789" y="590552"/>
            <a:ext cx="1199300" cy="308166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</a:rPr>
              <a:t>検証を行う</a:t>
            </a:r>
            <a:endParaRPr kumimoji="1" lang="en-US" altLang="ja-JP" sz="1400" b="1" dirty="0">
              <a:solidFill>
                <a:schemeClr val="bg1"/>
              </a:solidFill>
            </a:endParaRPr>
          </a:p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データ</a:t>
            </a:r>
            <a:endParaRPr lang="en-US" altLang="ja-JP" sz="1400" b="1" dirty="0">
              <a:solidFill>
                <a:schemeClr val="bg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31788" y="3768275"/>
            <a:ext cx="1199300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合意形成</a:t>
            </a:r>
            <a:r>
              <a:rPr lang="en-US" altLang="ja-JP" sz="1400" b="1" dirty="0">
                <a:solidFill>
                  <a:schemeClr val="bg1"/>
                </a:solidFill>
              </a:rPr>
              <a:t>/</a:t>
            </a:r>
          </a:p>
          <a:p>
            <a:pPr algn="ctr"/>
            <a:r>
              <a:rPr kumimoji="1" lang="ja-JP" altLang="en-US" sz="1400" b="1" dirty="0">
                <a:solidFill>
                  <a:schemeClr val="bg1"/>
                </a:solidFill>
              </a:rPr>
              <a:t>トレース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027335"/>
              </p:ext>
            </p:extLst>
          </p:nvPr>
        </p:nvGraphicFramePr>
        <p:xfrm>
          <a:off x="1683309" y="2136917"/>
          <a:ext cx="7890904" cy="1321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726">
                  <a:extLst>
                    <a:ext uri="{9D8B030D-6E8A-4147-A177-3AD203B41FA5}">
                      <a16:colId xmlns:a16="http://schemas.microsoft.com/office/drawing/2014/main" val="1412684183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3345453656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3577434317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1081547598"/>
                    </a:ext>
                  </a:extLst>
                </a:gridCol>
              </a:tblGrid>
              <a:tr h="1293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要検証の課題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検証対象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検証方法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検証者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289452"/>
                  </a:ext>
                </a:extLst>
              </a:tr>
              <a:tr h="1047644"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虚偽の資格情報によるサービス利用、なりすまし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サービス利用者の資格情報の真正性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VC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の署名検証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仮想空間内のサービス提供者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24116"/>
                  </a:ext>
                </a:extLst>
              </a:tr>
            </a:tbl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1683304" y="590552"/>
            <a:ext cx="78909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14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400" dirty="0"/>
              <a:t>仮想空間上で提供しているサービスにおいて、犯収法などの法令に基づき利用者にサービス利用資格があるかどうかを確認するため、本人確認を行う必要がある</a:t>
            </a:r>
            <a:endParaRPr lang="en-US" altLang="ja-JP" sz="14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sz="1400" dirty="0"/>
              <a:t>本人確認のため、利用者の資格情報の真正性を確認する必要がある。具体的には、</a:t>
            </a:r>
            <a:r>
              <a:rPr lang="en-US" altLang="ja-JP" sz="1400" dirty="0"/>
              <a:t>Issuer(</a:t>
            </a:r>
            <a:r>
              <a:rPr lang="ja-JP" altLang="en-US" sz="1400" dirty="0"/>
              <a:t>資格発行者</a:t>
            </a:r>
            <a:r>
              <a:rPr lang="en-US" altLang="ja-JP" sz="1400" dirty="0"/>
              <a:t>)</a:t>
            </a:r>
            <a:r>
              <a:rPr lang="ja-JP" altLang="en-US" sz="1400" dirty="0"/>
              <a:t>から</a:t>
            </a:r>
            <a:r>
              <a:rPr lang="en-US" altLang="ja-JP" sz="1400" dirty="0"/>
              <a:t>VC</a:t>
            </a:r>
            <a:r>
              <a:rPr lang="ja-JP" altLang="en-US" sz="1400" dirty="0"/>
              <a:t>で資格情報の発行を受け、サービス利用者が仮想空間内のサービス提供者に提示し、仮想空間内で</a:t>
            </a:r>
            <a:r>
              <a:rPr lang="en-US" altLang="ja-JP" sz="1400" dirty="0"/>
              <a:t>VC</a:t>
            </a:r>
            <a:r>
              <a:rPr lang="ja-JP" altLang="en-US" sz="1400" dirty="0" err="1"/>
              <a:t>が検</a:t>
            </a:r>
            <a:r>
              <a:rPr lang="ja-JP" altLang="en-US" sz="1400" dirty="0"/>
              <a:t>証されることで真正性を確認する</a:t>
            </a:r>
            <a:endParaRPr lang="en-US" altLang="ja-JP" sz="1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331788" y="4720757"/>
            <a:ext cx="1199300" cy="189323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主な成果</a:t>
            </a:r>
            <a:endParaRPr lang="en-US" altLang="ja-JP" sz="1400" b="1" dirty="0">
              <a:solidFill>
                <a:schemeClr val="bg1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679944" y="4720759"/>
            <a:ext cx="7894268" cy="1893236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solidFill>
                  <a:schemeClr val="tx1"/>
                </a:solidFill>
              </a:rPr>
              <a:t>メタバース特有のプライバシー保護の観点から課題検討を実施し、メタバースの中で本人確認とプライバシー保護の双方を満たす手段を検討する必要があることが判明した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</a:rPr>
              <a:t>Trusted Web</a:t>
            </a:r>
            <a:r>
              <a:rPr lang="ja-JP" altLang="en-US" sz="1200" dirty="0">
                <a:solidFill>
                  <a:schemeClr val="tx1"/>
                </a:solidFill>
              </a:rPr>
              <a:t>の考え方を広めるうえでのマネタイズ上の課題を検討した</a:t>
            </a:r>
            <a:r>
              <a:rPr lang="en-US" altLang="ja-JP" sz="1200" dirty="0">
                <a:solidFill>
                  <a:schemeClr val="tx1"/>
                </a:solidFill>
              </a:rPr>
              <a:t/>
            </a:r>
            <a:br>
              <a:rPr lang="en-US" altLang="ja-JP" sz="1200" dirty="0">
                <a:solidFill>
                  <a:schemeClr val="tx1"/>
                </a:solidFill>
              </a:rPr>
            </a:br>
            <a:r>
              <a:rPr lang="ja-JP" altLang="en-US" sz="1200" dirty="0">
                <a:solidFill>
                  <a:schemeClr val="tx1"/>
                </a:solidFill>
              </a:rPr>
              <a:t>その結果、以下の</a:t>
            </a:r>
            <a:r>
              <a:rPr lang="en-US" altLang="ja-JP" sz="1200" dirty="0">
                <a:solidFill>
                  <a:schemeClr val="tx1"/>
                </a:solidFill>
              </a:rPr>
              <a:t>2</a:t>
            </a:r>
            <a:r>
              <a:rPr lang="ja-JP" altLang="en-US" sz="1200" dirty="0">
                <a:solidFill>
                  <a:schemeClr val="tx1"/>
                </a:solidFill>
              </a:rPr>
              <a:t>点の課題を特定した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solidFill>
                  <a:schemeClr val="tx1"/>
                </a:solidFill>
              </a:rPr>
              <a:t>資格情報発行サービスである</a:t>
            </a:r>
            <a:r>
              <a:rPr lang="en-US" altLang="ja-JP" sz="1200" dirty="0">
                <a:solidFill>
                  <a:schemeClr val="tx1"/>
                </a:solidFill>
              </a:rPr>
              <a:t>Issuer</a:t>
            </a:r>
            <a:r>
              <a:rPr lang="ja-JP" altLang="en-US" sz="1200" dirty="0">
                <a:solidFill>
                  <a:schemeClr val="tx1"/>
                </a:solidFill>
              </a:rPr>
              <a:t>に収益が入るモデルを作る必要がある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solidFill>
                  <a:schemeClr val="tx1"/>
                </a:solidFill>
              </a:rPr>
              <a:t>仮に</a:t>
            </a:r>
            <a:r>
              <a:rPr lang="en-US" altLang="ja-JP" sz="1200" dirty="0">
                <a:solidFill>
                  <a:schemeClr val="tx1"/>
                </a:solidFill>
              </a:rPr>
              <a:t>Issuer</a:t>
            </a:r>
            <a:r>
              <a:rPr lang="ja-JP" altLang="en-US" sz="1200" dirty="0">
                <a:solidFill>
                  <a:schemeClr val="tx1"/>
                </a:solidFill>
              </a:rPr>
              <a:t>から</a:t>
            </a:r>
            <a:r>
              <a:rPr lang="en-US" altLang="ja-JP" sz="1200" dirty="0">
                <a:solidFill>
                  <a:schemeClr val="tx1"/>
                </a:solidFill>
              </a:rPr>
              <a:t>Verifier</a:t>
            </a:r>
            <a:r>
              <a:rPr lang="ja-JP" altLang="en-US" sz="1200" dirty="0">
                <a:solidFill>
                  <a:schemeClr val="tx1"/>
                </a:solidFill>
              </a:rPr>
              <a:t>への一時的な情報利用料を渡したとしても、発行した資格</a:t>
            </a:r>
            <a:r>
              <a:rPr lang="ja-JP" altLang="en-US" sz="1200" dirty="0" smtClean="0">
                <a:solidFill>
                  <a:schemeClr val="tx1"/>
                </a:solidFill>
              </a:rPr>
              <a:t>情報</a:t>
            </a:r>
            <a:r>
              <a:rPr lang="en-US" altLang="ja-JP" sz="1200" dirty="0" smtClean="0">
                <a:solidFill>
                  <a:schemeClr val="tx1"/>
                </a:solidFill>
              </a:rPr>
              <a:t>VC</a:t>
            </a:r>
            <a:r>
              <a:rPr lang="ja-JP" altLang="en-US" sz="1200" dirty="0" smtClean="0">
                <a:solidFill>
                  <a:schemeClr val="tx1"/>
                </a:solidFill>
              </a:rPr>
              <a:t>に対して有効期限を設ける・データトレーサビリティ</a:t>
            </a:r>
            <a:r>
              <a:rPr lang="ja-JP" altLang="en-US" sz="1200" dirty="0">
                <a:solidFill>
                  <a:schemeClr val="tx1"/>
                </a:solidFill>
              </a:rPr>
              <a:t>を</a:t>
            </a:r>
            <a:r>
              <a:rPr lang="ja-JP" altLang="en-US" sz="1200" dirty="0" smtClean="0">
                <a:solidFill>
                  <a:schemeClr val="tx1"/>
                </a:solidFill>
              </a:rPr>
              <a:t>確保</a:t>
            </a:r>
            <a:r>
              <a:rPr lang="ja-JP" altLang="en-US" sz="1200" dirty="0">
                <a:solidFill>
                  <a:schemeClr val="tx1"/>
                </a:solidFill>
              </a:rPr>
              <a:t>す</a:t>
            </a:r>
            <a:r>
              <a:rPr lang="ja-JP" altLang="en-US" sz="1200" dirty="0" smtClean="0">
                <a:solidFill>
                  <a:schemeClr val="tx1"/>
                </a:solidFill>
              </a:rPr>
              <a:t>る等の仕組み</a:t>
            </a:r>
            <a:r>
              <a:rPr lang="ja-JP" altLang="en-US" sz="1200" dirty="0">
                <a:solidFill>
                  <a:schemeClr val="tx1"/>
                </a:solidFill>
              </a:rPr>
              <a:t>がなければ</a:t>
            </a:r>
            <a:r>
              <a:rPr lang="ja-JP" altLang="en-US" sz="1200" dirty="0" smtClean="0">
                <a:solidFill>
                  <a:schemeClr val="tx1"/>
                </a:solidFill>
              </a:rPr>
              <a:t>、利用者は資格情報を再利用し続けられるため、</a:t>
            </a:r>
            <a:r>
              <a:rPr lang="en-US" altLang="ja-JP" sz="1200" dirty="0" smtClean="0">
                <a:solidFill>
                  <a:schemeClr val="tx1"/>
                </a:solidFill>
              </a:rPr>
              <a:t>Issuer</a:t>
            </a:r>
            <a:r>
              <a:rPr lang="ja-JP" altLang="en-US" sz="1200" dirty="0">
                <a:solidFill>
                  <a:schemeClr val="tx1"/>
                </a:solidFill>
              </a:rPr>
              <a:t>はコストをかけて資格情報を発行したことに</a:t>
            </a:r>
            <a:r>
              <a:rPr lang="ja-JP" altLang="en-US" sz="1200" dirty="0" smtClean="0">
                <a:solidFill>
                  <a:schemeClr val="tx1"/>
                </a:solidFill>
              </a:rPr>
              <a:t>対して</a:t>
            </a:r>
            <a:r>
              <a:rPr lang="ja-JP" altLang="en-US" sz="1200" dirty="0">
                <a:solidFill>
                  <a:schemeClr val="tx1"/>
                </a:solidFill>
              </a:rPr>
              <a:t>継続的な</a:t>
            </a:r>
            <a:r>
              <a:rPr lang="ja-JP" altLang="en-US" sz="1200" dirty="0" smtClean="0">
                <a:solidFill>
                  <a:schemeClr val="tx1"/>
                </a:solidFill>
              </a:rPr>
              <a:t>収益</a:t>
            </a:r>
            <a:r>
              <a:rPr lang="ja-JP" altLang="en-US" sz="1200" dirty="0">
                <a:solidFill>
                  <a:schemeClr val="tx1"/>
                </a:solidFill>
              </a:rPr>
              <a:t>が生まれない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1679945" y="3768275"/>
            <a:ext cx="7894268" cy="828000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solidFill>
                  <a:schemeClr val="tx1"/>
                </a:solidFill>
              </a:rPr>
              <a:t>ユーザ（仮想空間内のサービス利用者）と</a:t>
            </a:r>
            <a:r>
              <a:rPr lang="en-US" altLang="ja-JP" sz="1200" dirty="0">
                <a:solidFill>
                  <a:schemeClr val="tx1"/>
                </a:solidFill>
              </a:rPr>
              <a:t>Issuer</a:t>
            </a:r>
            <a:r>
              <a:rPr lang="ja-JP" altLang="en-US" sz="1200" dirty="0">
                <a:solidFill>
                  <a:schemeClr val="tx1"/>
                </a:solidFill>
              </a:rPr>
              <a:t>（資格情報発行機関）及びユーザと</a:t>
            </a:r>
            <a:r>
              <a:rPr lang="en-US" altLang="ja-JP" sz="1200" dirty="0">
                <a:solidFill>
                  <a:schemeClr val="tx1"/>
                </a:solidFill>
              </a:rPr>
              <a:t>Verifier</a:t>
            </a:r>
            <a:r>
              <a:rPr lang="ja-JP" altLang="en-US" sz="1200" dirty="0">
                <a:solidFill>
                  <a:schemeClr val="tx1"/>
                </a:solidFill>
              </a:rPr>
              <a:t>（仮想空間内のサービス提供者）が、各者間のデータ授受内容について合意する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solidFill>
                  <a:schemeClr val="tx1"/>
                </a:solidFill>
              </a:rPr>
              <a:t>ユーザ</a:t>
            </a:r>
            <a:r>
              <a:rPr lang="en-US" altLang="ja-JP" sz="1200" dirty="0">
                <a:solidFill>
                  <a:schemeClr val="tx1"/>
                </a:solidFill>
              </a:rPr>
              <a:t>‐Issuer</a:t>
            </a:r>
            <a:r>
              <a:rPr lang="ja-JP" altLang="en-US" sz="1200" dirty="0">
                <a:solidFill>
                  <a:schemeClr val="tx1"/>
                </a:solidFill>
              </a:rPr>
              <a:t>間、ユーザ</a:t>
            </a:r>
            <a:r>
              <a:rPr lang="en-US" altLang="ja-JP" sz="1200" dirty="0">
                <a:solidFill>
                  <a:schemeClr val="tx1"/>
                </a:solidFill>
              </a:rPr>
              <a:t>‐Verifier</a:t>
            </a:r>
            <a:r>
              <a:rPr lang="ja-JP" altLang="en-US" sz="1200" dirty="0">
                <a:solidFill>
                  <a:schemeClr val="tx1"/>
                </a:solidFill>
              </a:rPr>
              <a:t>間でそれぞれ合意を行い、合意したデータ授受内容をウォレット内で表示・確認することで、合意状況のトレースを行う</a:t>
            </a:r>
          </a:p>
        </p:txBody>
      </p:sp>
      <p:sp>
        <p:nvSpPr>
          <p:cNvPr id="12" name="テキスト プレースホルダー 2">
            <a:extLst>
              <a:ext uri="{FF2B5EF4-FFF2-40B4-BE49-F238E27FC236}">
                <a16:creationId xmlns:a16="http://schemas.microsoft.com/office/drawing/2014/main" id="{D4A80881-1FCD-4E1D-86B2-5AFA2EF6A471}"/>
              </a:ext>
            </a:extLst>
          </p:cNvPr>
          <p:cNvSpPr txBox="1">
            <a:spLocks/>
          </p:cNvSpPr>
          <p:nvPr/>
        </p:nvSpPr>
        <p:spPr>
          <a:xfrm>
            <a:off x="331787" y="0"/>
            <a:ext cx="9242425" cy="397782"/>
          </a:xfrm>
          <a:prstGeom prst="rect">
            <a:avLst/>
          </a:prstGeom>
        </p:spPr>
        <p:txBody>
          <a:bodyPr lIns="0" tIns="45720" rIns="0" bIns="45720" anchor="ctr"/>
          <a:lstStyle>
            <a:lvl1pPr marL="0" indent="0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1pPr>
            <a:lvl2pPr marL="360002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540004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720005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900006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335257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3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88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46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0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仮想空間サービスにおけるサービス利用資格と提供データの</a:t>
            </a:r>
            <a:r>
              <a:rPr lang="en-US" altLang="ja-JP" sz="20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Trust</a:t>
            </a:r>
            <a:r>
              <a:rPr lang="ja-JP" altLang="en-US" sz="20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検証（</a:t>
            </a:r>
            <a:r>
              <a:rPr lang="en-US" altLang="ja-JP" sz="20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2/2</a:t>
            </a:r>
            <a:r>
              <a:rPr lang="ja-JP" altLang="en-US" sz="20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）</a:t>
            </a:r>
            <a:endParaRPr lang="en-US" altLang="ja-JP" sz="2000" b="1" dirty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509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次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AAE9246-51FA-48A3-AA07-A991B1A70709}"/>
    </a:ext>
  </a:extLst>
</a:theme>
</file>

<file path=ppt/theme/theme3.xml><?xml version="1.0" encoding="utf-8"?>
<a:theme xmlns:a="http://schemas.openxmlformats.org/drawingml/2006/main" name="中扉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2A1FC16-D814-412C-8B53-ABD0D5FF4DA1}"/>
    </a:ext>
  </a:extLst>
</a:theme>
</file>

<file path=ppt/theme/theme4.xml><?xml version="1.0" encoding="utf-8"?>
<a:theme xmlns:a="http://schemas.openxmlformats.org/drawingml/2006/main" name="コンテンツ_Light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97799C5-0B34-476C-8164-9C29E7589C3D}"/>
    </a:ext>
  </a:extLst>
</a:theme>
</file>

<file path=ppt/theme/theme5.xml><?xml version="1.0" encoding="utf-8"?>
<a:theme xmlns:a="http://schemas.openxmlformats.org/drawingml/2006/main" name="コンテンツ_Dark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solidFill>
              <a:schemeClr val="bg1"/>
            </a:solidFill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4915F46-499A-4EF6-9625-981520C18228}"/>
    </a:ext>
  </a:extLst>
</a:theme>
</file>

<file path=ppt/theme/theme6.xml><?xml version="1.0" encoding="utf-8"?>
<a:theme xmlns:a="http://schemas.openxmlformats.org/drawingml/2006/main" name="裏表紙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3102A436-9904-4F70-B3C7-D8E68326D2EA}"/>
    </a:ext>
  </a:extLst>
</a:theme>
</file>

<file path=ppt/theme/theme7.xml><?xml version="1.0" encoding="utf-8"?>
<a:theme xmlns:a="http://schemas.openxmlformats.org/drawingml/2006/main" name="ホワイト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DATA_font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ac6585-e5db-49c2-84eb-07048ac402b0" xsi:nil="true"/>
    <lcf76f155ced4ddcb4097134ff3c332f xmlns="c83f1b00-8bb0-4983-a72c-3c7d557c8ed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1CE894F88E64B438795ED51E6C87219" ma:contentTypeVersion="10" ma:contentTypeDescription="新しいドキュメントを作成します。" ma:contentTypeScope="" ma:versionID="052f4a30e0af1ddd63a7cb270b1e3966">
  <xsd:schema xmlns:xsd="http://www.w3.org/2001/XMLSchema" xmlns:xs="http://www.w3.org/2001/XMLSchema" xmlns:p="http://schemas.microsoft.com/office/2006/metadata/properties" xmlns:ns2="c83f1b00-8bb0-4983-a72c-3c7d557c8ed9" xmlns:ns3="5fac6585-e5db-49c2-84eb-07048ac402b0" targetNamespace="http://schemas.microsoft.com/office/2006/metadata/properties" ma:root="true" ma:fieldsID="81646ec1b1561b77566437c994a8ab6a" ns2:_="" ns3:_="">
    <xsd:import namespace="c83f1b00-8bb0-4983-a72c-3c7d557c8ed9"/>
    <xsd:import namespace="5fac6585-e5db-49c2-84eb-07048ac40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f1b00-8bb0-4983-a72c-3c7d557c8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79c317c-d538-4ed4-85e0-1d22358ae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c6585-e5db-49c2-84eb-07048ac40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3acb071-648e-4d25-b84a-8b13a41c8c2e}" ma:internalName="TaxCatchAll" ma:showField="CatchAllData" ma:web="5fac6585-e5db-49c2-84eb-07048ac40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4CB9ED-066D-4578-99BE-26795CE2C6F1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c83f1b00-8bb0-4983-a72c-3c7d557c8ed9"/>
    <ds:schemaRef ds:uri="http://purl.org/dc/terms/"/>
    <ds:schemaRef ds:uri="http://schemas.microsoft.com/office/infopath/2007/PartnerControls"/>
    <ds:schemaRef ds:uri="5fac6585-e5db-49c2-84eb-07048ac402b0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CE8F6B1-48DE-4A6D-B7FB-B27CCFB1F4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EDE6E6-5BEF-4352-8AD4-10193FDEB5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f1b00-8bb0-4983-a72c-3c7d557c8ed9"/>
    <ds:schemaRef ds:uri="5fac6585-e5db-49c2-84eb-07048ac402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Application>Microsoft Office PowerPoint</Application>
  <PresentationFormat>A4 210 x 297 mm</PresentationFormat>
  <Paragraphs>44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6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HGPGothicE</vt:lpstr>
      <vt:lpstr>HGP創英角ｺﾞｼｯｸUB</vt:lpstr>
      <vt:lpstr>Meiryo UI</vt:lpstr>
      <vt:lpstr>游ゴシック</vt:lpstr>
      <vt:lpstr>Arial</vt:lpstr>
      <vt:lpstr>Wingdings</vt:lpstr>
      <vt:lpstr>Office テーマ</vt:lpstr>
      <vt:lpstr>目次</vt:lpstr>
      <vt:lpstr>中扉</vt:lpstr>
      <vt:lpstr>コンテンツ_Light</vt:lpstr>
      <vt:lpstr>コンテンツ_Dark</vt:lpstr>
      <vt:lpstr>裏表紙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令和3年度補正予算Trusted Web共同開発支援事業費 「Trusted Webの実現に向けたユースケース実証事業」 </dc:title>
  <dc:creator/>
  <cp:lastModifiedBy/>
  <cp:revision>24</cp:revision>
  <dcterms:modified xsi:type="dcterms:W3CDTF">2023-05-23T06:58:01Z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0x010100A1CE894F88E64B438795ED51E6C87219</vt:lpwstr>
  </property>
  <property fmtid="{D5CDD505-2E9C-101B-9397-08002B2CF9AE}" pid="3" name="MediaServiceImageTags">
    <vt:lpwstr/>
  </property>
</Properties>
</file>