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4"/>
    <p:sldMasterId id="2147483790" r:id="rId5"/>
    <p:sldMasterId id="2147483913" r:id="rId6"/>
    <p:sldMasterId id="2147483908" r:id="rId7"/>
    <p:sldMasterId id="2147483853" r:id="rId8"/>
    <p:sldMasterId id="2147483852" r:id="rId9"/>
  </p:sldMasterIdLst>
  <p:notesMasterIdLst>
    <p:notesMasterId r:id="rId12"/>
  </p:notesMasterIdLst>
  <p:handoutMasterIdLst>
    <p:handoutMasterId r:id="rId13"/>
  </p:handoutMasterIdLst>
  <p:sldIdLst>
    <p:sldId id="426" r:id="rId10"/>
    <p:sldId id="425" r:id="rId11"/>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EEB"/>
    <a:srgbClr val="F9E7E3"/>
    <a:srgbClr val="2B4069"/>
    <a:srgbClr val="EEF3F8"/>
    <a:srgbClr val="DBE5F1"/>
    <a:srgbClr val="ECEEF1"/>
    <a:srgbClr val="ECEEF4"/>
    <a:srgbClr val="EBEDF4"/>
    <a:srgbClr val="F7F8FB"/>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54" autoAdjust="0"/>
    <p:restoredTop sz="94660"/>
  </p:normalViewPr>
  <p:slideViewPr>
    <p:cSldViewPr snapToGrid="0" showGuides="1">
      <p:cViewPr varScale="1">
        <p:scale>
          <a:sx n="113" d="100"/>
          <a:sy n="113" d="100"/>
        </p:scale>
        <p:origin x="1152" y="67"/>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A9554F-8F68-418C-BC8C-EBC8EB58C588}" type="datetimeFigureOut">
              <a:rPr kumimoji="1" lang="ja-JP" altLang="en-US" smtClean="0"/>
              <a:t>2023/5/30</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54EB0-D7A5-428B-AB3E-E1911707456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ea"/>
                <a:ea typeface="+mn-ea"/>
              </a:defRPr>
            </a:lvl1pPr>
          </a:lstStyle>
          <a:p>
            <a:fld id="{187B8588-1665-0A4A-AD47-68FFFFC620D1}" type="datetimeFigureOut">
              <a:rPr lang="ja-JP" altLang="en-US" smtClean="0"/>
              <a:pPr/>
              <a:t>2023/5/30</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ea"/>
        <a:ea typeface="+mn-ea"/>
        <a:cs typeface="+mn-cs"/>
      </a:defRPr>
    </a:lvl1pPr>
    <a:lvl2pPr marL="457200" algn="l" defTabSz="914400" rtl="0" eaLnBrk="1" latinLnBrk="0" hangingPunct="1">
      <a:defRPr kumimoji="1" sz="1200" kern="1200">
        <a:solidFill>
          <a:schemeClr val="tx1"/>
        </a:solidFill>
        <a:latin typeface="+mn-ea"/>
        <a:ea typeface="+mn-ea"/>
        <a:cs typeface="+mn-cs"/>
      </a:defRPr>
    </a:lvl2pPr>
    <a:lvl3pPr marL="914400" algn="l" defTabSz="914400" rtl="0" eaLnBrk="1" latinLnBrk="0" hangingPunct="1">
      <a:defRPr kumimoji="1" sz="1200" kern="1200">
        <a:solidFill>
          <a:schemeClr val="tx1"/>
        </a:solidFill>
        <a:latin typeface="+mn-ea"/>
        <a:ea typeface="+mn-ea"/>
        <a:cs typeface="+mn-cs"/>
      </a:defRPr>
    </a:lvl3pPr>
    <a:lvl4pPr marL="1371600" algn="l" defTabSz="914400" rtl="0" eaLnBrk="1" latinLnBrk="0" hangingPunct="1">
      <a:defRPr kumimoji="1" sz="1200" kern="1200">
        <a:solidFill>
          <a:schemeClr val="tx1"/>
        </a:solidFill>
        <a:latin typeface="+mn-ea"/>
        <a:ea typeface="+mn-ea"/>
        <a:cs typeface="+mn-cs"/>
      </a:defRPr>
    </a:lvl4pPr>
    <a:lvl5pPr marL="1828800" algn="l" defTabSz="914400" rtl="0" eaLnBrk="1" latinLnBrk="0" hangingPunct="1">
      <a:defRPr kumimoji="1" sz="1200" kern="1200">
        <a:solidFill>
          <a:schemeClr val="tx1"/>
        </a:solidFill>
        <a:latin typeface="+mn-ea"/>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8" name="テキスト ボックス 7">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20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20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20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80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240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240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240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240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240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8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667"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9" rtl="0" eaLnBrk="1" latinLnBrk="0" hangingPunct="1">
        <a:defRPr kumimoji="1" sz="2400" kern="1200">
          <a:solidFill>
            <a:schemeClr val="tx1"/>
          </a:solidFill>
          <a:latin typeface="+mn-lt"/>
          <a:ea typeface="+mn-ea"/>
          <a:cs typeface="+mn-cs"/>
        </a:defRPr>
      </a:lvl1pPr>
      <a:lvl2pPr marL="609559" algn="l" defTabSz="609559" rtl="0" eaLnBrk="1" latinLnBrk="0" hangingPunct="1">
        <a:defRPr kumimoji="1" sz="2400" kern="1200">
          <a:solidFill>
            <a:schemeClr val="tx1"/>
          </a:solidFill>
          <a:latin typeface="+mn-lt"/>
          <a:ea typeface="+mn-ea"/>
          <a:cs typeface="+mn-cs"/>
        </a:defRPr>
      </a:lvl2pPr>
      <a:lvl3pPr marL="1219118" algn="l" defTabSz="609559" rtl="0" eaLnBrk="1" latinLnBrk="0" hangingPunct="1">
        <a:defRPr kumimoji="1" sz="2400" kern="1200">
          <a:solidFill>
            <a:schemeClr val="tx1"/>
          </a:solidFill>
          <a:latin typeface="+mn-lt"/>
          <a:ea typeface="+mn-ea"/>
          <a:cs typeface="+mn-cs"/>
        </a:defRPr>
      </a:lvl3pPr>
      <a:lvl4pPr marL="1828676" algn="l" defTabSz="609559" rtl="0" eaLnBrk="1" latinLnBrk="0" hangingPunct="1">
        <a:defRPr kumimoji="1" sz="2400" kern="1200">
          <a:solidFill>
            <a:schemeClr val="tx1"/>
          </a:solidFill>
          <a:latin typeface="+mn-lt"/>
          <a:ea typeface="+mn-ea"/>
          <a:cs typeface="+mn-cs"/>
        </a:defRPr>
      </a:lvl4pPr>
      <a:lvl5pPr marL="2438234" algn="l" defTabSz="609559" rtl="0" eaLnBrk="1" latinLnBrk="0" hangingPunct="1">
        <a:defRPr kumimoji="1" sz="2400" kern="1200">
          <a:solidFill>
            <a:schemeClr val="tx1"/>
          </a:solidFill>
          <a:latin typeface="+mn-lt"/>
          <a:ea typeface="+mn-ea"/>
          <a:cs typeface="+mn-cs"/>
        </a:defRPr>
      </a:lvl5pPr>
      <a:lvl6pPr marL="3047792" algn="l" defTabSz="609559" rtl="0" eaLnBrk="1" latinLnBrk="0" hangingPunct="1">
        <a:defRPr kumimoji="1" sz="2400" kern="1200">
          <a:solidFill>
            <a:schemeClr val="tx1"/>
          </a:solidFill>
          <a:latin typeface="+mn-lt"/>
          <a:ea typeface="+mn-ea"/>
          <a:cs typeface="+mn-cs"/>
        </a:defRPr>
      </a:lvl6pPr>
      <a:lvl7pPr marL="3657351" algn="l" defTabSz="609559" rtl="0" eaLnBrk="1" latinLnBrk="0" hangingPunct="1">
        <a:defRPr kumimoji="1" sz="2400" kern="1200">
          <a:solidFill>
            <a:schemeClr val="tx1"/>
          </a:solidFill>
          <a:latin typeface="+mn-lt"/>
          <a:ea typeface="+mn-ea"/>
          <a:cs typeface="+mn-cs"/>
        </a:defRPr>
      </a:lvl7pPr>
      <a:lvl8pPr marL="4266908" algn="l" defTabSz="609559" rtl="0" eaLnBrk="1" latinLnBrk="0" hangingPunct="1">
        <a:defRPr kumimoji="1" sz="2400" kern="1200">
          <a:solidFill>
            <a:schemeClr val="tx1"/>
          </a:solidFill>
          <a:latin typeface="+mn-lt"/>
          <a:ea typeface="+mn-ea"/>
          <a:cs typeface="+mn-cs"/>
        </a:defRPr>
      </a:lvl8pPr>
      <a:lvl9pPr marL="4876467" algn="l" defTabSz="609559"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alpha val="99000"/>
          </a:srgbClr>
        </a:solidFill>
        <a:effectLst/>
      </p:bgPr>
    </p:bg>
    <p:spTree>
      <p:nvGrpSpPr>
        <p:cNvPr id="1" name=""/>
        <p:cNvGrpSpPr/>
        <p:nvPr/>
      </p:nvGrpSpPr>
      <p:grpSpPr>
        <a:xfrm>
          <a:off x="0" y="0"/>
          <a:ext cx="0" cy="0"/>
          <a:chOff x="0" y="0"/>
          <a:chExt cx="0" cy="0"/>
        </a:xfrm>
      </p:grpSpPr>
      <p:sp>
        <p:nvSpPr>
          <p:cNvPr id="5" name="テキスト プレースホルダー 2"/>
          <p:cNvSpPr>
            <a:spLocks noGrp="1"/>
          </p:cNvSpPr>
          <p:nvPr>
            <p:ph type="body" sz="quarter" idx="12"/>
          </p:nvPr>
        </p:nvSpPr>
        <p:spPr>
          <a:xfrm>
            <a:off x="225775" y="72043"/>
            <a:ext cx="9654127" cy="397782"/>
          </a:xfrm>
        </p:spPr>
        <p:txBody>
          <a:bodyPr lIns="0" tIns="45720" rIns="0" bIns="45720" anchor="t"/>
          <a:lstStyle/>
          <a:p>
            <a:r>
              <a:rPr lang="en-US" altLang="ja-JP" sz="1800" dirty="0">
                <a:solidFill>
                  <a:schemeClr val="accent2">
                    <a:lumMod val="75000"/>
                    <a:lumOff val="25000"/>
                  </a:schemeClr>
                </a:solidFill>
                <a:latin typeface="Meiryo UI" panose="020B0604030504040204" pitchFamily="34" charset="-128"/>
                <a:ea typeface="Meiryo UI" panose="020B0604030504040204" pitchFamily="34" charset="-128"/>
              </a:rPr>
              <a:t>Personal data distribution in the online marketing</a:t>
            </a:r>
            <a:r>
              <a:rPr kumimoji="1" lang="ja-JP" altLang="en-US" sz="1800" dirty="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sz="1800" dirty="0">
                <a:solidFill>
                  <a:schemeClr val="accent2">
                    <a:lumMod val="75000"/>
                    <a:lumOff val="25000"/>
                  </a:schemeClr>
                </a:solidFill>
                <a:latin typeface="Meiryo UI" panose="020B0604030504040204" pitchFamily="34" charset="-128"/>
                <a:ea typeface="Meiryo UI" panose="020B0604030504040204" pitchFamily="34" charset="-128"/>
              </a:rPr>
              <a:t>DataSign Inc.</a:t>
            </a:r>
            <a:r>
              <a:rPr kumimoji="1" lang="ja-JP" altLang="en-US" sz="1800" dirty="0">
                <a:solidFill>
                  <a:schemeClr val="accent2">
                    <a:lumMod val="75000"/>
                    <a:lumOff val="25000"/>
                  </a:schemeClr>
                </a:solidFill>
                <a:latin typeface="Meiryo UI" panose="020B0604030504040204" pitchFamily="34" charset="-128"/>
                <a:ea typeface="Meiryo UI" panose="020B0604030504040204" pitchFamily="34" charset="-128"/>
              </a:rPr>
              <a:t>）（</a:t>
            </a:r>
            <a:r>
              <a:rPr kumimoji="1" lang="en-US" altLang="ja-JP" sz="1800" dirty="0">
                <a:solidFill>
                  <a:schemeClr val="accent2">
                    <a:lumMod val="75000"/>
                    <a:lumOff val="25000"/>
                  </a:schemeClr>
                </a:solidFill>
                <a:latin typeface="Meiryo UI" panose="020B0604030504040204" pitchFamily="34" charset="-128"/>
                <a:ea typeface="Meiryo UI" panose="020B0604030504040204" pitchFamily="34" charset="-128"/>
              </a:rPr>
              <a:t>1/2</a:t>
            </a:r>
            <a:r>
              <a:rPr kumimoji="1" lang="ja-JP" altLang="en-US" sz="1800" dirty="0">
                <a:solidFill>
                  <a:schemeClr val="accent2">
                    <a:lumMod val="75000"/>
                    <a:lumOff val="25000"/>
                  </a:schemeClr>
                </a:solidFill>
                <a:latin typeface="Meiryo UI" panose="020B0604030504040204" pitchFamily="34" charset="-128"/>
                <a:ea typeface="Meiryo UI" panose="020B0604030504040204" pitchFamily="34" charset="-128"/>
              </a:rPr>
              <a:t>）</a:t>
            </a:r>
            <a:endParaRPr kumimoji="1" lang="en-US" altLang="ja-JP" sz="1800"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2" name="正方形/長方形 1"/>
          <p:cNvSpPr/>
          <p:nvPr/>
        </p:nvSpPr>
        <p:spPr>
          <a:xfrm>
            <a:off x="331788" y="541383"/>
            <a:ext cx="4428000"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Current issues (Pain points)</a:t>
            </a:r>
            <a:endParaRPr lang="ja-JP" altLang="en-US" sz="1400" b="1" dirty="0">
              <a:solidFill>
                <a:schemeClr val="bg1"/>
              </a:solidFill>
            </a:endParaRPr>
          </a:p>
        </p:txBody>
      </p:sp>
      <p:sp>
        <p:nvSpPr>
          <p:cNvPr id="10" name="正方形/長方形 9"/>
          <p:cNvSpPr/>
          <p:nvPr/>
        </p:nvSpPr>
        <p:spPr>
          <a:xfrm>
            <a:off x="5134146" y="541383"/>
            <a:ext cx="4428000" cy="360000"/>
          </a:xfrm>
          <a:prstGeom prst="rect">
            <a:avLst/>
          </a:prstGeom>
          <a:solidFill>
            <a:srgbClr val="2B4069"/>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What Trusted Web Solves</a:t>
            </a:r>
          </a:p>
        </p:txBody>
      </p:sp>
      <p:sp>
        <p:nvSpPr>
          <p:cNvPr id="4" name="二等辺三角形 3"/>
          <p:cNvSpPr/>
          <p:nvPr/>
        </p:nvSpPr>
        <p:spPr>
          <a:xfrm rot="5400000">
            <a:off x="2722588" y="3630234"/>
            <a:ext cx="4464000" cy="196502"/>
          </a:xfrm>
          <a:prstGeom prs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dirty="0">
              <a:solidFill>
                <a:schemeClr val="tx1"/>
              </a:solidFill>
            </a:endParaRPr>
          </a:p>
        </p:txBody>
      </p:sp>
      <p:sp>
        <p:nvSpPr>
          <p:cNvPr id="18" name="正方形/長方形 17"/>
          <p:cNvSpPr/>
          <p:nvPr/>
        </p:nvSpPr>
        <p:spPr>
          <a:xfrm>
            <a:off x="331790" y="901383"/>
            <a:ext cx="4428000" cy="2837497"/>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en-US" altLang="ja-JP" sz="1400" dirty="0" smtClean="0">
                <a:solidFill>
                  <a:schemeClr val="tx1"/>
                </a:solidFill>
              </a:rPr>
              <a:t>In  the online marketing that advertises to website visitors, website visitor (user)’ s personal data is collected by multiple entities without owner’s </a:t>
            </a:r>
            <a:r>
              <a:rPr lang="en-US" altLang="ja-JP" sz="1400" dirty="0">
                <a:solidFill>
                  <a:schemeClr val="tx1"/>
                </a:solidFill>
              </a:rPr>
              <a:t>knowing. </a:t>
            </a:r>
            <a:r>
              <a:rPr lang="en-US" altLang="ja-JP" sz="1400" dirty="0" smtClean="0">
                <a:solidFill>
                  <a:schemeClr val="tx1"/>
                </a:solidFill>
              </a:rPr>
              <a:t>On the other hand, online marketers (website </a:t>
            </a:r>
            <a:r>
              <a:rPr lang="en-US" altLang="ja-JP" sz="1400" dirty="0">
                <a:solidFill>
                  <a:schemeClr val="tx1"/>
                </a:solidFill>
              </a:rPr>
              <a:t>operators and ad tech </a:t>
            </a:r>
            <a:r>
              <a:rPr lang="en-US" altLang="ja-JP" sz="1400" dirty="0" smtClean="0">
                <a:solidFill>
                  <a:schemeClr val="tx1"/>
                </a:solidFill>
              </a:rPr>
              <a:t>operators) are not certain the credibility of the collected information. </a:t>
            </a:r>
          </a:p>
          <a:p>
            <a:pPr marL="342900" indent="-342900">
              <a:buFont typeface="+mj-ea"/>
              <a:buAutoNum type="circleNumDbPlain"/>
            </a:pPr>
            <a:r>
              <a:rPr lang="en-US" altLang="ja-JP" sz="1400" dirty="0" smtClean="0">
                <a:solidFill>
                  <a:schemeClr val="tx1"/>
                </a:solidFill>
              </a:rPr>
              <a:t>Consumer’s </a:t>
            </a:r>
            <a:r>
              <a:rPr lang="en-US" altLang="ja-JP" sz="1400" dirty="0">
                <a:solidFill>
                  <a:schemeClr val="tx1"/>
                </a:solidFill>
              </a:rPr>
              <a:t>personal data is acquired and used by  third parties without owner’s knowing</a:t>
            </a:r>
            <a:r>
              <a:rPr lang="en-US" altLang="ja-JP" sz="1400" dirty="0" smtClean="0">
                <a:solidFill>
                  <a:schemeClr val="tx1"/>
                </a:solidFill>
              </a:rPr>
              <a:t>.</a:t>
            </a:r>
            <a:endParaRPr lang="en-US" altLang="ja-JP" sz="1400" dirty="0">
              <a:solidFill>
                <a:schemeClr val="tx1"/>
              </a:solidFill>
            </a:endParaRPr>
          </a:p>
          <a:p>
            <a:pPr marL="342900" indent="-342900">
              <a:buFont typeface="+mj-ea"/>
              <a:buAutoNum type="circleNumDbPlain" startAt="2"/>
            </a:pPr>
            <a:r>
              <a:rPr lang="en-US" altLang="ja-JP" sz="1400" dirty="0">
                <a:solidFill>
                  <a:schemeClr val="tx1"/>
                </a:solidFill>
              </a:rPr>
              <a:t>Website operators cannot control its website visitor’s information properly due to the theft caused by third parties</a:t>
            </a:r>
            <a:r>
              <a:rPr lang="en-US" altLang="ja-JP" sz="1400" dirty="0" smtClean="0">
                <a:solidFill>
                  <a:schemeClr val="tx1"/>
                </a:solidFill>
              </a:rPr>
              <a:t>.</a:t>
            </a:r>
            <a:endParaRPr lang="en-US" altLang="ja-JP" sz="1400" dirty="0">
              <a:solidFill>
                <a:schemeClr val="tx1"/>
              </a:solidFill>
            </a:endParaRPr>
          </a:p>
          <a:p>
            <a:pPr marL="342900" indent="-342900">
              <a:buFont typeface="+mj-ea"/>
              <a:buAutoNum type="circleNumDbPlain" startAt="2"/>
            </a:pPr>
            <a:r>
              <a:rPr lang="en-US" altLang="ja-JP" sz="1400" dirty="0">
                <a:solidFill>
                  <a:schemeClr val="tx1"/>
                </a:solidFill>
              </a:rPr>
              <a:t>Ad tech operators suffer from ad fraud due to the presence of </a:t>
            </a:r>
            <a:r>
              <a:rPr lang="en-US" altLang="ja-JP" sz="1400" dirty="0" smtClean="0">
                <a:solidFill>
                  <a:schemeClr val="tx1"/>
                </a:solidFill>
              </a:rPr>
              <a:t>bot</a:t>
            </a:r>
            <a:r>
              <a:rPr lang="en-US" altLang="ja-JP" sz="1400" baseline="30000" dirty="0" smtClean="0">
                <a:solidFill>
                  <a:schemeClr val="tx1"/>
                </a:solidFill>
              </a:rPr>
              <a:t>1</a:t>
            </a:r>
            <a:r>
              <a:rPr lang="en-US" altLang="ja-JP" sz="1400" dirty="0" smtClean="0">
                <a:solidFill>
                  <a:schemeClr val="tx1"/>
                </a:solidFill>
              </a:rPr>
              <a:t> </a:t>
            </a:r>
            <a:r>
              <a:rPr lang="en-US" altLang="ja-JP" sz="1400" dirty="0">
                <a:solidFill>
                  <a:schemeClr val="tx1"/>
                </a:solidFill>
              </a:rPr>
              <a:t>that fakes advertising effect.</a:t>
            </a:r>
            <a:endParaRPr lang="ja-JP" altLang="en-US" sz="1400" b="1" dirty="0">
              <a:solidFill>
                <a:schemeClr val="tx1"/>
              </a:solidFill>
            </a:endParaRPr>
          </a:p>
        </p:txBody>
      </p:sp>
      <p:sp>
        <p:nvSpPr>
          <p:cNvPr id="19" name="正方形/長方形 18"/>
          <p:cNvSpPr/>
          <p:nvPr/>
        </p:nvSpPr>
        <p:spPr>
          <a:xfrm>
            <a:off x="5138007" y="901383"/>
            <a:ext cx="4428000" cy="2837497"/>
          </a:xfrm>
          <a:prstGeom prst="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en-US" altLang="ja-JP" sz="1400" dirty="0" smtClean="0">
                <a:solidFill>
                  <a:schemeClr val="tx1"/>
                </a:solidFill>
              </a:rPr>
              <a:t>Establish a mechanism where consumers can control their own </a:t>
            </a:r>
            <a:r>
              <a:rPr lang="en-US" altLang="ja-JP" sz="1400" dirty="0">
                <a:solidFill>
                  <a:schemeClr val="tx1"/>
                </a:solidFill>
              </a:rPr>
              <a:t>personal data (data usage agreement and confirmation of that execution</a:t>
            </a:r>
            <a:r>
              <a:rPr lang="en-US" altLang="ja-JP" sz="1400" dirty="0" smtClean="0">
                <a:solidFill>
                  <a:schemeClr val="tx1"/>
                </a:solidFill>
              </a:rPr>
              <a:t>) and verify the legitimacy of the entities that use such data as well as the data credibility.</a:t>
            </a:r>
          </a:p>
          <a:p>
            <a:pPr marL="342900" indent="-342900">
              <a:buFont typeface="+mj-ea"/>
              <a:buAutoNum type="circleNumDbPlain"/>
            </a:pPr>
            <a:r>
              <a:rPr lang="en-US" altLang="ja-JP" sz="1400" dirty="0" smtClean="0">
                <a:solidFill>
                  <a:schemeClr val="tx1"/>
                </a:solidFill>
              </a:rPr>
              <a:t>Consumers </a:t>
            </a:r>
            <a:r>
              <a:rPr lang="en-US" altLang="ja-JP" sz="1400" dirty="0">
                <a:solidFill>
                  <a:schemeClr val="tx1"/>
                </a:solidFill>
              </a:rPr>
              <a:t>manage their own identifier used in online marketing and its destinations. </a:t>
            </a:r>
            <a:endParaRPr kumimoji="1" lang="en-US" altLang="ja-JP" sz="1400" dirty="0">
              <a:solidFill>
                <a:schemeClr val="tx1"/>
              </a:solidFill>
            </a:endParaRPr>
          </a:p>
          <a:p>
            <a:pPr marL="342900" indent="-342900">
              <a:buFont typeface="+mj-ea"/>
              <a:buAutoNum type="circleNumDbPlain"/>
            </a:pPr>
            <a:r>
              <a:rPr lang="en-US" altLang="ja-JP" sz="1400" dirty="0">
                <a:solidFill>
                  <a:schemeClr val="tx1"/>
                </a:solidFill>
              </a:rPr>
              <a:t>Each party verify each other based on the certification issued from the legitimate third party</a:t>
            </a:r>
            <a:r>
              <a:rPr lang="en-US" altLang="ja-JP" sz="1400" dirty="0" smtClean="0">
                <a:solidFill>
                  <a:schemeClr val="tx1"/>
                </a:solidFill>
              </a:rPr>
              <a:t>.</a:t>
            </a:r>
            <a:endParaRPr lang="en-US" altLang="ja-JP" sz="1400" dirty="0">
              <a:solidFill>
                <a:schemeClr val="tx1"/>
              </a:solidFill>
            </a:endParaRPr>
          </a:p>
          <a:p>
            <a:pPr marL="342900" indent="-342900">
              <a:buFont typeface="+mj-ea"/>
              <a:buAutoNum type="circleNumDbPlain"/>
            </a:pPr>
            <a:r>
              <a:rPr lang="en-US" altLang="ja-JP" sz="1400" dirty="0">
                <a:solidFill>
                  <a:schemeClr val="tx1"/>
                </a:solidFill>
              </a:rPr>
              <a:t>If legitimacy and verification check failures, agreement between the parties will be made on </a:t>
            </a:r>
            <a:r>
              <a:rPr lang="en-US" altLang="ja-JP" sz="1400">
                <a:solidFill>
                  <a:schemeClr val="tx1"/>
                </a:solidFill>
              </a:rPr>
              <a:t>a </a:t>
            </a:r>
            <a:r>
              <a:rPr lang="en-US" altLang="ja-JP" sz="1400" smtClean="0">
                <a:solidFill>
                  <a:schemeClr val="tx1"/>
                </a:solidFill>
              </a:rPr>
              <a:t>case-by-case </a:t>
            </a:r>
            <a:r>
              <a:rPr lang="en-US" altLang="ja-JP" sz="1400" dirty="0" smtClean="0">
                <a:solidFill>
                  <a:schemeClr val="tx1"/>
                </a:solidFill>
              </a:rPr>
              <a:t>basis.</a:t>
            </a:r>
            <a:endParaRPr lang="ja-JP" altLang="en-US" sz="1400" dirty="0">
              <a:solidFill>
                <a:schemeClr val="tx1"/>
              </a:solidFill>
            </a:endParaRPr>
          </a:p>
          <a:p>
            <a:pPr marL="342900" indent="-342900">
              <a:buFont typeface="+mj-ea"/>
              <a:buAutoNum type="circleNumDbPlain"/>
            </a:pPr>
            <a:endParaRPr lang="en-US" altLang="ja-JP" sz="1400" dirty="0">
              <a:solidFill>
                <a:schemeClr val="tx1"/>
              </a:solidFill>
            </a:endParaRPr>
          </a:p>
        </p:txBody>
      </p:sp>
      <p:sp>
        <p:nvSpPr>
          <p:cNvPr id="12" name="テキスト ボックス 11">
            <a:extLst>
              <a:ext uri="{FF2B5EF4-FFF2-40B4-BE49-F238E27FC236}">
                <a16:creationId xmlns:a16="http://schemas.microsoft.com/office/drawing/2014/main" id="{EE5DB290-4596-ADD3-8D7D-FDD4FE6D5AD1}"/>
              </a:ext>
            </a:extLst>
          </p:cNvPr>
          <p:cNvSpPr txBox="1"/>
          <p:nvPr/>
        </p:nvSpPr>
        <p:spPr>
          <a:xfrm>
            <a:off x="331788" y="3812172"/>
            <a:ext cx="4427999" cy="269357"/>
          </a:xfrm>
          <a:prstGeom prst="rect">
            <a:avLst/>
          </a:prstGeom>
          <a:noFill/>
        </p:spPr>
        <p:txBody>
          <a:bodyPr wrap="none" lIns="0" rIns="0" rtlCol="0">
            <a:noAutofit/>
          </a:bodyPr>
          <a:lstStyle/>
          <a:p>
            <a:pPr algn="ctr" defTabSz="288000"/>
            <a:r>
              <a:rPr lang="en-US" altLang="ja-JP" sz="1200" b="1" u="sng" dirty="0">
                <a:latin typeface="+mn-ea"/>
              </a:rPr>
              <a:t>Scheme diagram before problem solving</a:t>
            </a:r>
            <a:r>
              <a:rPr lang="ja-JP" altLang="en-US" sz="1200" b="1" u="sng" dirty="0">
                <a:latin typeface="+mn-ea"/>
              </a:rPr>
              <a:t>（</a:t>
            </a:r>
            <a:r>
              <a:rPr lang="en-US" altLang="ja-JP" sz="1200" b="1" u="sng" dirty="0">
                <a:latin typeface="+mn-ea"/>
              </a:rPr>
              <a:t>As-Is</a:t>
            </a:r>
            <a:r>
              <a:rPr lang="ja-JP" altLang="en-US" sz="1200" b="1" u="sng" dirty="0">
                <a:latin typeface="+mn-ea"/>
              </a:rPr>
              <a:t>）</a:t>
            </a:r>
          </a:p>
        </p:txBody>
      </p:sp>
      <p:sp>
        <p:nvSpPr>
          <p:cNvPr id="13" name="テキスト ボックス 12">
            <a:extLst>
              <a:ext uri="{FF2B5EF4-FFF2-40B4-BE49-F238E27FC236}">
                <a16:creationId xmlns:a16="http://schemas.microsoft.com/office/drawing/2014/main" id="{F2B8B14F-C60D-B5CE-530A-3961FA40FA97}"/>
              </a:ext>
            </a:extLst>
          </p:cNvPr>
          <p:cNvSpPr txBox="1"/>
          <p:nvPr/>
        </p:nvSpPr>
        <p:spPr>
          <a:xfrm>
            <a:off x="5186745" y="3812172"/>
            <a:ext cx="4428000" cy="427678"/>
          </a:xfrm>
          <a:prstGeom prst="rect">
            <a:avLst/>
          </a:prstGeom>
          <a:noFill/>
        </p:spPr>
        <p:txBody>
          <a:bodyPr wrap="none" lIns="0" rIns="0" rtlCol="0">
            <a:noAutofit/>
          </a:bodyPr>
          <a:lstStyle/>
          <a:p>
            <a:pPr algn="ctr" defTabSz="288000"/>
            <a:r>
              <a:rPr lang="en-US" altLang="ja-JP" sz="1200" b="1" u="sng" dirty="0">
                <a:latin typeface="+mn-ea"/>
              </a:rPr>
              <a:t>Scheme diagram of this demonstration use case (To-Be</a:t>
            </a:r>
            <a:r>
              <a:rPr lang="ja-JP" altLang="en-US" sz="1200" b="1" u="sng" dirty="0">
                <a:latin typeface="+mn-ea"/>
              </a:rPr>
              <a:t>）</a:t>
            </a:r>
          </a:p>
        </p:txBody>
      </p:sp>
      <p:pic>
        <p:nvPicPr>
          <p:cNvPr id="6" name="図 5">
            <a:extLst>
              <a:ext uri="{FF2B5EF4-FFF2-40B4-BE49-F238E27FC236}">
                <a16:creationId xmlns:a16="http://schemas.microsoft.com/office/drawing/2014/main" id="{7D6778F7-6C0C-ED66-55B1-B8F0A524DA50}"/>
              </a:ext>
            </a:extLst>
          </p:cNvPr>
          <p:cNvPicPr>
            <a:picLocks noChangeAspect="1"/>
          </p:cNvPicPr>
          <p:nvPr/>
        </p:nvPicPr>
        <p:blipFill>
          <a:blip r:embed="rId2"/>
          <a:stretch>
            <a:fillRect/>
          </a:stretch>
        </p:blipFill>
        <p:spPr>
          <a:xfrm>
            <a:off x="5350042" y="4109186"/>
            <a:ext cx="4251158" cy="2542930"/>
          </a:xfrm>
          <a:prstGeom prst="rect">
            <a:avLst/>
          </a:prstGeom>
        </p:spPr>
      </p:pic>
      <p:pic>
        <p:nvPicPr>
          <p:cNvPr id="9" name="図 8">
            <a:extLst>
              <a:ext uri="{FF2B5EF4-FFF2-40B4-BE49-F238E27FC236}">
                <a16:creationId xmlns:a16="http://schemas.microsoft.com/office/drawing/2014/main" id="{D27A625E-EB55-E6F4-0FC5-1B159105970C}"/>
              </a:ext>
            </a:extLst>
          </p:cNvPr>
          <p:cNvPicPr>
            <a:picLocks noChangeAspect="1"/>
          </p:cNvPicPr>
          <p:nvPr/>
        </p:nvPicPr>
        <p:blipFill>
          <a:blip r:embed="rId3"/>
          <a:stretch>
            <a:fillRect/>
          </a:stretch>
        </p:blipFill>
        <p:spPr>
          <a:xfrm>
            <a:off x="456578" y="4109186"/>
            <a:ext cx="4251158" cy="2601025"/>
          </a:xfrm>
          <a:prstGeom prst="rect">
            <a:avLst/>
          </a:prstGeom>
        </p:spPr>
      </p:pic>
      <p:sp>
        <p:nvSpPr>
          <p:cNvPr id="14" name="テキスト ボックス 13"/>
          <p:cNvSpPr txBox="1"/>
          <p:nvPr/>
        </p:nvSpPr>
        <p:spPr>
          <a:xfrm>
            <a:off x="352047" y="6597650"/>
            <a:ext cx="914400" cy="914400"/>
          </a:xfrm>
          <a:prstGeom prst="rect">
            <a:avLst/>
          </a:prstGeom>
          <a:noFill/>
        </p:spPr>
        <p:txBody>
          <a:bodyPr wrap="none" lIns="0" rIns="0" rtlCol="0">
            <a:noAutofit/>
          </a:bodyPr>
          <a:lstStyle/>
          <a:p>
            <a:pPr defTabSz="288000"/>
            <a:r>
              <a:rPr lang="en-US" altLang="ja-JP" sz="800" dirty="0">
                <a:latin typeface="+mn-ea"/>
              </a:rPr>
              <a:t>1</a:t>
            </a:r>
            <a:r>
              <a:rPr lang="ja-JP" altLang="en-US" sz="800" dirty="0" smtClean="0">
                <a:latin typeface="+mn-ea"/>
              </a:rPr>
              <a:t>）</a:t>
            </a:r>
            <a:r>
              <a:rPr lang="en-US" altLang="ja-JP" sz="800" dirty="0">
                <a:latin typeface="+mn-ea"/>
              </a:rPr>
              <a:t>Software and systems that </a:t>
            </a:r>
            <a:r>
              <a:rPr lang="en-US" altLang="ja-JP" sz="800" dirty="0" smtClean="0">
                <a:latin typeface="+mn-ea"/>
              </a:rPr>
              <a:t>imitate </a:t>
            </a:r>
            <a:r>
              <a:rPr lang="en-US" altLang="ja-JP" sz="800" dirty="0">
                <a:latin typeface="+mn-ea"/>
              </a:rPr>
              <a:t>human operations and </a:t>
            </a:r>
            <a:r>
              <a:rPr lang="en-US" altLang="ja-JP" sz="800" dirty="0" smtClean="0">
                <a:latin typeface="+mn-ea"/>
              </a:rPr>
              <a:t>work. In this use case, the thing pretends website visitors (human) and falsely increase numbers of site and advertisement view.</a:t>
            </a:r>
            <a:endParaRPr kumimoji="1" lang="ja-JP" altLang="en-US" sz="800" dirty="0">
              <a:latin typeface="+mn-ea"/>
            </a:endParaRPr>
          </a:p>
        </p:txBody>
      </p:sp>
    </p:spTree>
    <p:extLst>
      <p:ext uri="{BB962C8B-B14F-4D97-AF65-F5344CB8AC3E}">
        <p14:creationId xmlns:p14="http://schemas.microsoft.com/office/powerpoint/2010/main" val="3217831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94760" y="840692"/>
            <a:ext cx="1394529" cy="2801514"/>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rPr>
              <a:t>Data to be verified</a:t>
            </a:r>
            <a:endParaRPr lang="en-US" altLang="ja-JP" sz="1400" b="1" dirty="0">
              <a:solidFill>
                <a:schemeClr val="bg1"/>
              </a:solidFill>
            </a:endParaRPr>
          </a:p>
        </p:txBody>
      </p:sp>
      <p:sp>
        <p:nvSpPr>
          <p:cNvPr id="5" name="正方形/長方形 4"/>
          <p:cNvSpPr/>
          <p:nvPr/>
        </p:nvSpPr>
        <p:spPr>
          <a:xfrm>
            <a:off x="194759" y="3768269"/>
            <a:ext cx="1394529" cy="828000"/>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400" b="1" dirty="0">
                <a:solidFill>
                  <a:schemeClr val="bg1"/>
                </a:solidFill>
              </a:rPr>
              <a:t>Consensus building and</a:t>
            </a:r>
          </a:p>
          <a:p>
            <a:pPr lvl="0" algn="ctr"/>
            <a:r>
              <a:rPr lang="en-US" altLang="ja-JP" sz="1400" b="1" dirty="0">
                <a:latin typeface="メイリオ" panose="020B0604030504040204" pitchFamily="50" charset="-128"/>
                <a:ea typeface="メイリオ" panose="020B0604030504040204" pitchFamily="50" charset="-128"/>
                <a:sym typeface="Arial"/>
              </a:rPr>
              <a:t>trace</a:t>
            </a:r>
            <a:endParaRPr lang="en-US" altLang="ja-JP" sz="1400" dirty="0">
              <a:latin typeface="メイリオ" panose="020B0604030504040204" pitchFamily="50" charset="-128"/>
              <a:ea typeface="メイリオ" panose="020B0604030504040204" pitchFamily="50" charset="-128"/>
            </a:endParaRPr>
          </a:p>
        </p:txBody>
      </p:sp>
      <p:graphicFrame>
        <p:nvGraphicFramePr>
          <p:cNvPr id="8" name="表 7"/>
          <p:cNvGraphicFramePr>
            <a:graphicFrameLocks noGrp="1"/>
          </p:cNvGraphicFramePr>
          <p:nvPr>
            <p:extLst>
              <p:ext uri="{D42A27DB-BD31-4B8C-83A1-F6EECF244321}">
                <p14:modId xmlns:p14="http://schemas.microsoft.com/office/powerpoint/2010/main" val="4039771245"/>
              </p:ext>
            </p:extLst>
          </p:nvPr>
        </p:nvGraphicFramePr>
        <p:xfrm>
          <a:off x="1679944" y="1881584"/>
          <a:ext cx="7890904" cy="1757451"/>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1972726">
                  <a:extLst>
                    <a:ext uri="{9D8B030D-6E8A-4147-A177-3AD203B41FA5}">
                      <a16:colId xmlns:a16="http://schemas.microsoft.com/office/drawing/2014/main" val="3577434317"/>
                    </a:ext>
                  </a:extLst>
                </a:gridCol>
                <a:gridCol w="1972726">
                  <a:extLst>
                    <a:ext uri="{9D8B030D-6E8A-4147-A177-3AD203B41FA5}">
                      <a16:colId xmlns:a16="http://schemas.microsoft.com/office/drawing/2014/main" val="1081547598"/>
                    </a:ext>
                  </a:extLst>
                </a:gridCol>
              </a:tblGrid>
              <a:tr h="294411">
                <a:tc>
                  <a:txBody>
                    <a:bodyPr/>
                    <a:lstStyle/>
                    <a:p>
                      <a:pPr algn="ctr"/>
                      <a:r>
                        <a:rPr kumimoji="1" lang="en-US" altLang="ja-JP" sz="1200" b="0" dirty="0">
                          <a:solidFill>
                            <a:schemeClr val="tx1"/>
                          </a:solidFill>
                        </a:rPr>
                        <a:t>Legitimacy to be verified</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en-US" altLang="ja-JP" sz="1200" b="0" dirty="0">
                          <a:solidFill>
                            <a:schemeClr val="tx1"/>
                          </a:solidFill>
                        </a:rPr>
                        <a:t>Object of verification</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en-US" altLang="ja-JP" sz="1200" b="0" dirty="0">
                          <a:solidFill>
                            <a:schemeClr val="tx1"/>
                          </a:solidFill>
                        </a:rPr>
                        <a:t>Verification Method</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en-US" altLang="ja-JP" sz="1200" b="0" dirty="0">
                          <a:solidFill>
                            <a:schemeClr val="tx1"/>
                          </a:solidFill>
                        </a:rPr>
                        <a:t>Verifier</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extLst>
                  <a:ext uri="{0D108BD9-81ED-4DB2-BD59-A6C34878D82A}">
                    <a16:rowId xmlns:a16="http://schemas.microsoft.com/office/drawing/2014/main" val="3523289452"/>
                  </a:ext>
                </a:extLst>
              </a:tr>
              <a:tr h="537520">
                <a:tc>
                  <a:txBody>
                    <a:bodyPr/>
                    <a:lstStyle/>
                    <a:p>
                      <a:r>
                        <a:rPr kumimoji="1" lang="en-US" altLang="ja-JP" sz="1200" b="0" dirty="0">
                          <a:solidFill>
                            <a:schemeClr val="tx1"/>
                          </a:solidFill>
                        </a:rPr>
                        <a:t>Improper acquisition of website visitor’s data</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a:solidFill>
                            <a:schemeClr val="tx1"/>
                          </a:solidFill>
                        </a:rPr>
                        <a:t>Website operators and ad tech operators</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1200" b="0" dirty="0">
                          <a:solidFill>
                            <a:schemeClr val="tx1"/>
                          </a:solidFill>
                        </a:rPr>
                        <a:t>Verify</a:t>
                      </a:r>
                      <a:r>
                        <a:rPr kumimoji="1" lang="en-US" altLang="ja-JP" sz="1200" b="0" baseline="0" dirty="0">
                          <a:solidFill>
                            <a:schemeClr val="tx1"/>
                          </a:solidFill>
                        </a:rPr>
                        <a:t> </a:t>
                      </a:r>
                      <a:r>
                        <a:rPr kumimoji="1" lang="en-US" altLang="ja-JP" sz="1200" b="0" baseline="0" dirty="0" smtClean="0">
                          <a:solidFill>
                            <a:schemeClr val="tx1"/>
                          </a:solidFill>
                        </a:rPr>
                        <a:t>OP</a:t>
                      </a:r>
                      <a:r>
                        <a:rPr kumimoji="1" lang="en-US" altLang="ja-JP" sz="1200" b="0" baseline="30000" dirty="0" smtClean="0">
                          <a:solidFill>
                            <a:schemeClr val="tx1"/>
                          </a:solidFill>
                        </a:rPr>
                        <a:t>1</a:t>
                      </a:r>
                      <a:r>
                        <a:rPr kumimoji="1" lang="en-US" altLang="ja-JP" sz="1200" b="0" baseline="0" dirty="0" smtClean="0">
                          <a:solidFill>
                            <a:schemeClr val="tx1"/>
                          </a:solidFill>
                        </a:rPr>
                        <a:t> </a:t>
                      </a:r>
                      <a:r>
                        <a:rPr kumimoji="1" lang="en-US" altLang="ja-JP" sz="1200" b="0" baseline="0" dirty="0">
                          <a:solidFill>
                            <a:schemeClr val="tx1"/>
                          </a:solidFill>
                        </a:rPr>
                        <a:t>for Website operators and ad tech operators issued by </a:t>
                      </a:r>
                      <a:r>
                        <a:rPr kumimoji="1" lang="en-US" altLang="ja-JP" sz="1200" b="0" dirty="0">
                          <a:solidFill>
                            <a:schemeClr val="tx1"/>
                          </a:solidFill>
                        </a:rPr>
                        <a:t>certification authority</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a:solidFill>
                            <a:schemeClr val="tx1"/>
                          </a:solidFill>
                        </a:rPr>
                        <a:t>Website visitors</a:t>
                      </a:r>
                      <a:endParaRPr kumimoji="1" lang="ja-JP" altLang="en-US" sz="1200" b="0" dirty="0">
                        <a:solidFill>
                          <a:schemeClr val="accent2">
                            <a:lumMod val="75000"/>
                            <a:lumOff val="2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537520">
                <a:tc>
                  <a:txBody>
                    <a:bodyPr/>
                    <a:lstStyle/>
                    <a:p>
                      <a:r>
                        <a:rPr kumimoji="1" lang="en-US" altLang="ja-JP" sz="1200" b="0" dirty="0">
                          <a:solidFill>
                            <a:schemeClr val="tx1"/>
                          </a:solidFill>
                        </a:rPr>
                        <a:t>Ad fraud caused</a:t>
                      </a:r>
                      <a:r>
                        <a:rPr kumimoji="1" lang="en-US" altLang="ja-JP" sz="1200" b="0" baseline="0" dirty="0">
                          <a:solidFill>
                            <a:schemeClr val="tx1"/>
                          </a:solidFill>
                        </a:rPr>
                        <a:t> by</a:t>
                      </a:r>
                      <a:r>
                        <a:rPr kumimoji="1" lang="en-US" altLang="ja-JP" sz="1200" b="0" dirty="0">
                          <a:solidFill>
                            <a:schemeClr val="tx1"/>
                          </a:solidFill>
                        </a:rPr>
                        <a:t> bots</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a:solidFill>
                            <a:schemeClr val="tx1"/>
                          </a:solidFill>
                        </a:rPr>
                        <a:t>Website visitors</a:t>
                      </a:r>
                      <a:endParaRPr kumimoji="1" lang="ja-JP" altLang="en-US" sz="1200" b="0" dirty="0">
                        <a:solidFill>
                          <a:schemeClr val="accent2">
                            <a:lumMod val="75000"/>
                            <a:lumOff val="2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a:solidFill>
                            <a:schemeClr val="tx1"/>
                          </a:solidFill>
                        </a:rPr>
                        <a:t>Verify</a:t>
                      </a:r>
                      <a:r>
                        <a:rPr kumimoji="1" lang="en-US" altLang="ja-JP" sz="1200" b="0" baseline="0" dirty="0">
                          <a:solidFill>
                            <a:schemeClr val="tx1"/>
                          </a:solidFill>
                        </a:rPr>
                        <a:t> non-bot </a:t>
                      </a:r>
                      <a:r>
                        <a:rPr kumimoji="1" lang="en-US" altLang="ja-JP" sz="1200" b="0" baseline="0" dirty="0" smtClean="0">
                          <a:solidFill>
                            <a:schemeClr val="tx1"/>
                          </a:solidFill>
                        </a:rPr>
                        <a:t>VC</a:t>
                      </a:r>
                      <a:r>
                        <a:rPr kumimoji="1" lang="en-US" altLang="ja-JP" sz="1200" b="0" baseline="30000" dirty="0" smtClean="0">
                          <a:solidFill>
                            <a:schemeClr val="tx1"/>
                          </a:solidFill>
                        </a:rPr>
                        <a:t>2</a:t>
                      </a:r>
                      <a:r>
                        <a:rPr kumimoji="1" lang="en-US" altLang="ja-JP" sz="1200" b="0" baseline="0" dirty="0" smtClean="0">
                          <a:solidFill>
                            <a:schemeClr val="tx1"/>
                          </a:solidFill>
                        </a:rPr>
                        <a:t> </a:t>
                      </a:r>
                      <a:r>
                        <a:rPr kumimoji="1" lang="en-US" altLang="ja-JP" sz="1200" b="0" baseline="0" dirty="0">
                          <a:solidFill>
                            <a:schemeClr val="tx1"/>
                          </a:solidFill>
                        </a:rPr>
                        <a:t>i</a:t>
                      </a:r>
                      <a:r>
                        <a:rPr kumimoji="1" lang="en-US" altLang="ja-JP" sz="1200" b="0" dirty="0">
                          <a:solidFill>
                            <a:schemeClr val="tx1"/>
                          </a:solidFill>
                        </a:rPr>
                        <a:t>ssued by non-bot certification authority</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dirty="0">
                          <a:solidFill>
                            <a:schemeClr val="tx1"/>
                          </a:solidFill>
                        </a:rPr>
                        <a:t>Website operators and ad tech operators</a:t>
                      </a:r>
                      <a:endParaRPr kumimoji="1" lang="ja-JP" alt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9" name="正方形/長方形 8"/>
          <p:cNvSpPr/>
          <p:nvPr/>
        </p:nvSpPr>
        <p:spPr>
          <a:xfrm>
            <a:off x="1683304" y="692150"/>
            <a:ext cx="7890909" cy="954107"/>
          </a:xfrm>
          <a:prstGeom prst="rect">
            <a:avLst/>
          </a:prstGeom>
        </p:spPr>
        <p:txBody>
          <a:bodyPr wrap="square">
            <a:spAutoFit/>
          </a:bodyPr>
          <a:lstStyle/>
          <a:p>
            <a:pPr marL="285750" indent="-285750">
              <a:buFont typeface="Wingdings" panose="05000000000000000000" pitchFamily="2" charset="2"/>
              <a:buChar char="l"/>
            </a:pPr>
            <a:r>
              <a:rPr lang="en-US" altLang="ja-JP" sz="1400" dirty="0"/>
              <a:t>To resolve improper acquisition of personal data issue, pass the data promptly when the legitimacy of the party verified. </a:t>
            </a:r>
          </a:p>
          <a:p>
            <a:pPr marL="285750" indent="-285750">
              <a:buFont typeface="Wingdings" panose="05000000000000000000" pitchFamily="2" charset="2"/>
              <a:buChar char="l"/>
            </a:pPr>
            <a:r>
              <a:rPr lang="en-US" altLang="ja-JP" sz="1400" dirty="0"/>
              <a:t>Regarding the ad </a:t>
            </a:r>
            <a:r>
              <a:rPr lang="en-US" altLang="ja-JP" sz="1400" dirty="0" smtClean="0"/>
              <a:t>fraud</a:t>
            </a:r>
            <a:r>
              <a:rPr lang="ja-JP" altLang="en-US" sz="1400" dirty="0"/>
              <a:t> </a:t>
            </a:r>
            <a:r>
              <a:rPr lang="en-US" altLang="ja-JP" sz="1400" dirty="0" smtClean="0"/>
              <a:t>measure</a:t>
            </a:r>
            <a:r>
              <a:rPr lang="en-US" altLang="ja-JP" sz="1400" dirty="0"/>
              <a:t>, </a:t>
            </a:r>
            <a:r>
              <a:rPr lang="en-US" altLang="ja-JP" sz="1400" dirty="0" smtClean="0"/>
              <a:t>website </a:t>
            </a:r>
            <a:r>
              <a:rPr lang="en-US" altLang="ja-JP" sz="1400" dirty="0"/>
              <a:t>operators and ad tech operators request </a:t>
            </a:r>
            <a:r>
              <a:rPr lang="en-US" altLang="ja-JP" sz="1400" dirty="0" smtClean="0"/>
              <a:t>their website </a:t>
            </a:r>
            <a:r>
              <a:rPr lang="en-US" altLang="ja-JP" sz="1400" dirty="0"/>
              <a:t>visitors to provide a non-bot certification </a:t>
            </a:r>
            <a:r>
              <a:rPr lang="en-US" altLang="ja-JP" sz="1400" dirty="0" smtClean="0"/>
              <a:t>to verify the access. </a:t>
            </a:r>
            <a:endParaRPr lang="en-US" altLang="ja-JP" sz="1400" dirty="0"/>
          </a:p>
        </p:txBody>
      </p:sp>
      <p:sp>
        <p:nvSpPr>
          <p:cNvPr id="13" name="正方形/長方形 12"/>
          <p:cNvSpPr/>
          <p:nvPr/>
        </p:nvSpPr>
        <p:spPr>
          <a:xfrm>
            <a:off x="194759" y="4714934"/>
            <a:ext cx="1394529" cy="1541297"/>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lvl="0" algn="ctr"/>
            <a:r>
              <a:rPr lang="en-US" altLang="ja-JP" sz="1400" b="1" dirty="0">
                <a:latin typeface="メイリオ" panose="020B0604030504040204" pitchFamily="50" charset="-128"/>
                <a:ea typeface="メイリオ" panose="020B0604030504040204" pitchFamily="50" charset="-128"/>
                <a:sym typeface="Arial"/>
              </a:rPr>
              <a:t>Achievements</a:t>
            </a:r>
          </a:p>
        </p:txBody>
      </p:sp>
      <p:sp>
        <p:nvSpPr>
          <p:cNvPr id="16" name="正方形/長方形 15"/>
          <p:cNvSpPr/>
          <p:nvPr/>
        </p:nvSpPr>
        <p:spPr>
          <a:xfrm>
            <a:off x="1679944" y="4714936"/>
            <a:ext cx="7894268" cy="1541296"/>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en-US" altLang="ja-JP" sz="1200" dirty="0">
                <a:solidFill>
                  <a:schemeClr val="tx1"/>
                </a:solidFill>
              </a:rPr>
              <a:t>Demonstrate the usage of </a:t>
            </a:r>
            <a:r>
              <a:rPr lang="en-US" altLang="ja-JP" sz="1200" dirty="0" smtClean="0">
                <a:solidFill>
                  <a:schemeClr val="tx1"/>
                </a:solidFill>
              </a:rPr>
              <a:t>DID</a:t>
            </a:r>
            <a:r>
              <a:rPr lang="en-US" altLang="ja-JP" sz="1200" baseline="30000" dirty="0" smtClean="0">
                <a:solidFill>
                  <a:schemeClr val="tx1"/>
                </a:solidFill>
              </a:rPr>
              <a:t>3</a:t>
            </a:r>
            <a:r>
              <a:rPr lang="en-US" altLang="ja-JP" sz="1200" dirty="0" smtClean="0">
                <a:solidFill>
                  <a:schemeClr val="tx1"/>
                </a:solidFill>
              </a:rPr>
              <a:t>/VC/DWN</a:t>
            </a:r>
            <a:r>
              <a:rPr lang="en-US" altLang="ja-JP" sz="1200" baseline="30000" dirty="0" smtClean="0">
                <a:solidFill>
                  <a:schemeClr val="tx1"/>
                </a:solidFill>
              </a:rPr>
              <a:t>4</a:t>
            </a:r>
            <a:r>
              <a:rPr lang="en-US" altLang="ja-JP" sz="1200" dirty="0" smtClean="0">
                <a:solidFill>
                  <a:schemeClr val="tx1"/>
                </a:solidFill>
              </a:rPr>
              <a:t>/OP </a:t>
            </a:r>
            <a:r>
              <a:rPr lang="en-US" altLang="ja-JP" sz="1200" dirty="0">
                <a:solidFill>
                  <a:schemeClr val="tx1"/>
                </a:solidFill>
              </a:rPr>
              <a:t>can solve the current issues on personal data distribution in the online marketing through building actual systems.</a:t>
            </a:r>
          </a:p>
          <a:p>
            <a:pPr marL="171450" indent="-171450">
              <a:buFont typeface="Arial" panose="020B0604020202020204" pitchFamily="34" charset="0"/>
              <a:buChar char="•"/>
            </a:pPr>
            <a:r>
              <a:rPr lang="en-US" altLang="ja-JP" sz="1200" dirty="0" smtClean="0">
                <a:solidFill>
                  <a:schemeClr val="tx1"/>
                </a:solidFill>
              </a:rPr>
              <a:t>Verified the organization using Originator </a:t>
            </a:r>
            <a:r>
              <a:rPr lang="en-US" altLang="ja-JP" sz="1200" dirty="0">
                <a:solidFill>
                  <a:schemeClr val="tx1"/>
                </a:solidFill>
              </a:rPr>
              <a:t>Profile (OP</a:t>
            </a:r>
            <a:r>
              <a:rPr lang="en-US" altLang="ja-JP" sz="1200" dirty="0" smtClean="0">
                <a:solidFill>
                  <a:schemeClr val="tx1"/>
                </a:solidFill>
              </a:rPr>
              <a:t>) and studied the universal function</a:t>
            </a:r>
            <a:r>
              <a:rPr lang="en-US" altLang="ja-JP" sz="1200" dirty="0">
                <a:solidFill>
                  <a:schemeClr val="tx1"/>
                </a:solidFill>
              </a:rPr>
              <a:t>. We </a:t>
            </a:r>
            <a:r>
              <a:rPr lang="en-US" altLang="ja-JP" sz="1200" dirty="0" smtClean="0">
                <a:solidFill>
                  <a:schemeClr val="tx1"/>
                </a:solidFill>
              </a:rPr>
              <a:t>contribute </a:t>
            </a:r>
            <a:r>
              <a:rPr lang="en-US" altLang="ja-JP" sz="1200" dirty="0">
                <a:solidFill>
                  <a:schemeClr val="tx1"/>
                </a:solidFill>
              </a:rPr>
              <a:t>to the future use cases of OP by providing feedback on the lack point of OP.</a:t>
            </a:r>
          </a:p>
          <a:p>
            <a:pPr marL="171450" indent="-171450">
              <a:buFont typeface="Arial" panose="020B0604020202020204" pitchFamily="34" charset="0"/>
              <a:buChar char="•"/>
            </a:pPr>
            <a:r>
              <a:rPr lang="en-US" altLang="ja-JP" sz="1200" dirty="0">
                <a:solidFill>
                  <a:schemeClr val="tx1"/>
                </a:solidFill>
              </a:rPr>
              <a:t>The development was difficult due the function and rules are not necessarily sufficient level as most of the DID, VC and DWN libraries are under development. </a:t>
            </a:r>
            <a:r>
              <a:rPr lang="en-US" altLang="ja-JP" sz="1200" dirty="0" smtClean="0">
                <a:solidFill>
                  <a:schemeClr val="tx1"/>
                </a:solidFill>
              </a:rPr>
              <a:t>We found the current missing part and challenges of the open source code after implementing concrete code based on the standardized specification and realized functions. Based on the finding, we provide the completed code and contribute </a:t>
            </a:r>
            <a:r>
              <a:rPr lang="en-US" altLang="ja-JP" sz="1200" dirty="0">
                <a:solidFill>
                  <a:schemeClr val="tx1"/>
                </a:solidFill>
              </a:rPr>
              <a:t>to </a:t>
            </a:r>
            <a:r>
              <a:rPr lang="en-US" altLang="ja-JP" sz="1200" dirty="0" smtClean="0">
                <a:solidFill>
                  <a:schemeClr val="tx1"/>
                </a:solidFill>
              </a:rPr>
              <a:t>the open source development community.</a:t>
            </a:r>
            <a:endParaRPr lang="ja-JP" altLang="en-US" sz="1200" dirty="0">
              <a:solidFill>
                <a:schemeClr val="tx1"/>
              </a:solidFill>
            </a:endParaRPr>
          </a:p>
        </p:txBody>
      </p:sp>
      <p:sp>
        <p:nvSpPr>
          <p:cNvPr id="14" name="正方形/長方形 13"/>
          <p:cNvSpPr/>
          <p:nvPr/>
        </p:nvSpPr>
        <p:spPr>
          <a:xfrm>
            <a:off x="1679945" y="3768269"/>
            <a:ext cx="7894268" cy="828000"/>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1200" dirty="0">
                <a:solidFill>
                  <a:schemeClr val="tx1"/>
                </a:solidFill>
              </a:rPr>
              <a:t>Regarding the scope of personal data usage, </a:t>
            </a:r>
            <a:r>
              <a:rPr lang="en-US" altLang="ja-JP" sz="1200" dirty="0" smtClean="0">
                <a:solidFill>
                  <a:schemeClr val="tx1"/>
                </a:solidFill>
              </a:rPr>
              <a:t>we develop </a:t>
            </a:r>
            <a:r>
              <a:rPr lang="en-US" altLang="ja-JP" sz="1200" dirty="0">
                <a:solidFill>
                  <a:schemeClr val="tx1"/>
                </a:solidFill>
              </a:rPr>
              <a:t>function based on the pre-agreed conditions to provide data </a:t>
            </a:r>
            <a:r>
              <a:rPr lang="en-US" altLang="ja-JP" sz="1200" dirty="0" smtClean="0">
                <a:solidFill>
                  <a:schemeClr val="tx1"/>
                </a:solidFill>
              </a:rPr>
              <a:t>exclusively </a:t>
            </a:r>
            <a:r>
              <a:rPr lang="en-US" altLang="ja-JP" sz="1200" dirty="0">
                <a:solidFill>
                  <a:schemeClr val="tx1"/>
                </a:solidFill>
              </a:rPr>
              <a:t>to the verified parties swiftly. The party’s such acquisition and usage will be traced, and if required, disable them by withdrawal of the agreement.</a:t>
            </a:r>
            <a:endParaRPr lang="ja-JP" altLang="en-US" sz="1200" dirty="0">
              <a:solidFill>
                <a:schemeClr val="tx1"/>
              </a:solidFill>
            </a:endParaRPr>
          </a:p>
        </p:txBody>
      </p:sp>
      <p:sp>
        <p:nvSpPr>
          <p:cNvPr id="6" name="テキスト プレースホルダー 2">
            <a:extLst>
              <a:ext uri="{FF2B5EF4-FFF2-40B4-BE49-F238E27FC236}">
                <a16:creationId xmlns:a16="http://schemas.microsoft.com/office/drawing/2014/main" id="{96F953E2-D662-69AF-6E84-29197B62B59F}"/>
              </a:ext>
            </a:extLst>
          </p:cNvPr>
          <p:cNvSpPr txBox="1">
            <a:spLocks/>
          </p:cNvSpPr>
          <p:nvPr/>
        </p:nvSpPr>
        <p:spPr>
          <a:xfrm>
            <a:off x="225775" y="72043"/>
            <a:ext cx="9654127" cy="397782"/>
          </a:xfrm>
          <a:prstGeom prst="rect">
            <a:avLst/>
          </a:prstGeom>
        </p:spPr>
        <p:txBody>
          <a:bodyPr lIns="0" tIns="45720" rIns="0" bIns="45720" anchor="t"/>
          <a:lstStyle>
            <a:lvl1pPr marL="0" indent="0" algn="l" defTabSz="288002" rtl="0" eaLnBrk="1" fontAlgn="base" hangingPunct="1">
              <a:spcBef>
                <a:spcPct val="20000"/>
              </a:spcBef>
              <a:spcAft>
                <a:spcPct val="0"/>
              </a:spcAft>
              <a:buFont typeface="Arial" panose="020B0604020202020204" pitchFamily="34" charset="0"/>
              <a:buNone/>
              <a:tabLst/>
              <a:defRPr kumimoji="1" sz="180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80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667" kern="1200">
                <a:solidFill>
                  <a:schemeClr val="tx1"/>
                </a:solidFill>
                <a:latin typeface="+mn-lt"/>
                <a:ea typeface="+mn-ea"/>
                <a:cs typeface="+mn-cs"/>
              </a:defRPr>
            </a:lvl9pPr>
          </a:lstStyle>
          <a:p>
            <a:r>
              <a:rPr lang="en-US" altLang="ja-JP" b="1" dirty="0">
                <a:solidFill>
                  <a:schemeClr val="accent2">
                    <a:lumMod val="75000"/>
                    <a:lumOff val="25000"/>
                  </a:schemeClr>
                </a:solidFill>
                <a:latin typeface="Meiryo UI" panose="020B0604030504040204" pitchFamily="34" charset="-128"/>
                <a:ea typeface="Meiryo UI" panose="020B0604030504040204" pitchFamily="34" charset="-128"/>
              </a:rPr>
              <a:t>Personal data distribution in the online marketing</a:t>
            </a:r>
            <a:r>
              <a:rPr lang="ja-JP" altLang="en-US" b="1" dirty="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b="1" dirty="0">
                <a:solidFill>
                  <a:schemeClr val="accent2">
                    <a:lumMod val="75000"/>
                    <a:lumOff val="25000"/>
                  </a:schemeClr>
                </a:solidFill>
                <a:latin typeface="Meiryo UI" panose="020B0604030504040204" pitchFamily="34" charset="-128"/>
                <a:ea typeface="Meiryo UI" panose="020B0604030504040204" pitchFamily="34" charset="-128"/>
              </a:rPr>
              <a:t>DataSign Inc.</a:t>
            </a:r>
            <a:r>
              <a:rPr lang="ja-JP" altLang="en-US" b="1" dirty="0">
                <a:solidFill>
                  <a:schemeClr val="accent2">
                    <a:lumMod val="75000"/>
                    <a:lumOff val="25000"/>
                  </a:schemeClr>
                </a:solidFill>
                <a:latin typeface="Meiryo UI" panose="020B0604030504040204" pitchFamily="34" charset="-128"/>
                <a:ea typeface="Meiryo UI" panose="020B0604030504040204" pitchFamily="34" charset="-128"/>
              </a:rPr>
              <a:t>）（</a:t>
            </a:r>
            <a:r>
              <a:rPr lang="en-US" altLang="ja-JP" b="1" dirty="0">
                <a:solidFill>
                  <a:schemeClr val="accent2">
                    <a:lumMod val="75000"/>
                    <a:lumOff val="25000"/>
                  </a:schemeClr>
                </a:solidFill>
                <a:latin typeface="Meiryo UI" panose="020B0604030504040204" pitchFamily="34" charset="-128"/>
                <a:ea typeface="Meiryo UI" panose="020B0604030504040204" pitchFamily="34" charset="-128"/>
              </a:rPr>
              <a:t>2/2</a:t>
            </a:r>
            <a:r>
              <a:rPr lang="ja-JP" altLang="en-US" b="1" dirty="0">
                <a:solidFill>
                  <a:schemeClr val="accent2">
                    <a:lumMod val="75000"/>
                    <a:lumOff val="25000"/>
                  </a:schemeClr>
                </a:solidFill>
                <a:latin typeface="Meiryo UI" panose="020B0604030504040204" pitchFamily="34" charset="-128"/>
                <a:ea typeface="Meiryo UI" panose="020B0604030504040204" pitchFamily="34" charset="-128"/>
              </a:rPr>
              <a:t>）</a:t>
            </a:r>
            <a:endParaRPr lang="en-US" altLang="ja-JP" b="1" dirty="0">
              <a:solidFill>
                <a:schemeClr val="accent2">
                  <a:lumMod val="75000"/>
                  <a:lumOff val="25000"/>
                </a:schemeClr>
              </a:solidFill>
              <a:latin typeface="Meiryo UI" panose="020B0604030504040204" pitchFamily="34" charset="-128"/>
              <a:ea typeface="Meiryo UI" panose="020B0604030504040204" pitchFamily="34" charset="-128"/>
            </a:endParaRPr>
          </a:p>
        </p:txBody>
      </p:sp>
      <p:sp>
        <p:nvSpPr>
          <p:cNvPr id="11" name="テキスト ボックス 10"/>
          <p:cNvSpPr txBox="1"/>
          <p:nvPr/>
        </p:nvSpPr>
        <p:spPr>
          <a:xfrm>
            <a:off x="194759" y="6259403"/>
            <a:ext cx="10175929" cy="764725"/>
          </a:xfrm>
          <a:prstGeom prst="rect">
            <a:avLst/>
          </a:prstGeom>
          <a:noFill/>
        </p:spPr>
        <p:txBody>
          <a:bodyPr wrap="none" lIns="0" rIns="0" rtlCol="0">
            <a:noAutofit/>
          </a:bodyPr>
          <a:lstStyle/>
          <a:p>
            <a:pPr defTabSz="288000"/>
            <a:r>
              <a:rPr lang="en-US" altLang="ja-JP" sz="600" dirty="0">
                <a:latin typeface="+mn-ea"/>
              </a:rPr>
              <a:t>1</a:t>
            </a:r>
            <a:r>
              <a:rPr lang="ja-JP" altLang="en-US" sz="600" dirty="0">
                <a:latin typeface="+mn-ea"/>
              </a:rPr>
              <a:t>）</a:t>
            </a:r>
            <a:r>
              <a:rPr lang="en-US" altLang="ja-JP" sz="600" dirty="0">
                <a:latin typeface="+mn-ea"/>
              </a:rPr>
              <a:t>Originator Profile</a:t>
            </a:r>
            <a:r>
              <a:rPr lang="ja-JP" altLang="en-US" sz="600" dirty="0">
                <a:latin typeface="+mn-ea"/>
              </a:rPr>
              <a:t>（</a:t>
            </a:r>
            <a:r>
              <a:rPr lang="en-US" altLang="ja-JP" sz="600" dirty="0">
                <a:latin typeface="+mn-ea"/>
              </a:rPr>
              <a:t>OP</a:t>
            </a:r>
            <a:r>
              <a:rPr lang="ja-JP" altLang="en-US" sz="600" dirty="0">
                <a:latin typeface="+mn-ea"/>
              </a:rPr>
              <a:t>）</a:t>
            </a:r>
            <a:r>
              <a:rPr lang="ja-JP" altLang="en-US" sz="600" dirty="0" smtClean="0">
                <a:latin typeface="+mn-ea"/>
              </a:rPr>
              <a:t>：</a:t>
            </a:r>
            <a:r>
              <a:rPr lang="en-US" altLang="ja-JP" sz="600" dirty="0" smtClean="0">
                <a:latin typeface="+mn-ea"/>
              </a:rPr>
              <a:t>Technology identifies the content verified by the third party </a:t>
            </a:r>
            <a:r>
              <a:rPr lang="en-US" altLang="ja-JP" sz="600" dirty="0">
                <a:latin typeface="+mn-ea"/>
              </a:rPr>
              <a:t>by </a:t>
            </a:r>
            <a:r>
              <a:rPr lang="en-US" altLang="ja-JP" sz="600" dirty="0" smtClean="0">
                <a:latin typeface="+mn-ea"/>
              </a:rPr>
              <a:t>providing </a:t>
            </a:r>
            <a:r>
              <a:rPr lang="en-US" altLang="ja-JP" sz="600" dirty="0">
                <a:latin typeface="+mn-ea"/>
              </a:rPr>
              <a:t>authentication information </a:t>
            </a:r>
            <a:r>
              <a:rPr lang="en-US" altLang="ja-JP" sz="600" dirty="0" smtClean="0">
                <a:latin typeface="+mn-ea"/>
              </a:rPr>
              <a:t>of web content creators and advertisers in </a:t>
            </a:r>
            <a:r>
              <a:rPr lang="en-US" altLang="ja-JP" sz="600" dirty="0">
                <a:latin typeface="+mn-ea"/>
              </a:rPr>
              <a:t>a verifiable </a:t>
            </a:r>
            <a:r>
              <a:rPr lang="en-US" altLang="ja-JP" sz="600" dirty="0" smtClean="0">
                <a:latin typeface="+mn-ea"/>
              </a:rPr>
              <a:t>form</a:t>
            </a:r>
            <a:r>
              <a:rPr lang="ja-JP" altLang="en-US" sz="600" dirty="0" smtClean="0">
                <a:latin typeface="+mn-ea"/>
              </a:rPr>
              <a:t>（</a:t>
            </a:r>
            <a:r>
              <a:rPr lang="en-US" altLang="ja-JP" sz="600" dirty="0">
                <a:latin typeface="+mn-ea"/>
              </a:rPr>
              <a:t>https://originator-profile.org/ja-JP/structure/</a:t>
            </a:r>
            <a:r>
              <a:rPr lang="ja-JP" altLang="en-US" sz="600" dirty="0">
                <a:latin typeface="+mn-ea"/>
              </a:rPr>
              <a:t>）</a:t>
            </a:r>
            <a:endParaRPr lang="en-US" altLang="ja-JP" sz="600" dirty="0">
              <a:latin typeface="+mn-ea"/>
            </a:endParaRPr>
          </a:p>
          <a:p>
            <a:r>
              <a:rPr kumimoji="1" lang="en-US" altLang="ja-JP" sz="600" dirty="0">
                <a:latin typeface="+mn-ea"/>
              </a:rPr>
              <a:t>2</a:t>
            </a:r>
            <a:r>
              <a:rPr kumimoji="1" lang="ja-JP" altLang="en-US" sz="600" dirty="0">
                <a:latin typeface="+mn-ea"/>
              </a:rPr>
              <a:t>）</a:t>
            </a:r>
            <a:r>
              <a:rPr lang="en-US" altLang="ja-JP" sz="600" dirty="0">
                <a:latin typeface="+mn-ea"/>
              </a:rPr>
              <a:t>Verifiable Credential</a:t>
            </a:r>
            <a:r>
              <a:rPr lang="ja-JP" altLang="en-US" sz="600" dirty="0">
                <a:latin typeface="+mn-ea"/>
              </a:rPr>
              <a:t>（</a:t>
            </a:r>
            <a:r>
              <a:rPr lang="en-US" altLang="ja-JP" sz="600" dirty="0">
                <a:latin typeface="+mn-ea"/>
              </a:rPr>
              <a:t>VC</a:t>
            </a:r>
            <a:r>
              <a:rPr lang="ja-JP" altLang="en-US" sz="600" dirty="0">
                <a:latin typeface="+mn-ea"/>
              </a:rPr>
              <a:t>）</a:t>
            </a:r>
            <a:r>
              <a:rPr lang="ja-JP" altLang="en-US" sz="600" dirty="0" smtClean="0">
                <a:latin typeface="+mn-ea"/>
              </a:rPr>
              <a:t>：</a:t>
            </a:r>
            <a:r>
              <a:rPr lang="en-US" altLang="ja-JP" sz="600" dirty="0" smtClean="0">
                <a:latin typeface="+mn-ea"/>
              </a:rPr>
              <a:t>self-sovereign </a:t>
            </a:r>
            <a:r>
              <a:rPr lang="en-US" altLang="ja-JP" sz="600" dirty="0">
                <a:latin typeface="+mn-ea"/>
              </a:rPr>
              <a:t>digital </a:t>
            </a:r>
            <a:r>
              <a:rPr lang="en-US" altLang="ja-JP" sz="600" dirty="0" smtClean="0">
                <a:latin typeface="+mn-ea"/>
              </a:rPr>
              <a:t>certificate that can be verified online.</a:t>
            </a:r>
            <a:r>
              <a:rPr lang="ja-JP" altLang="en-US" sz="600" dirty="0" smtClean="0">
                <a:latin typeface="+mn-ea"/>
              </a:rPr>
              <a:t> </a:t>
            </a:r>
            <a:r>
              <a:rPr lang="en-US" altLang="ja-JP" sz="600" dirty="0" smtClean="0">
                <a:latin typeface="+mn-ea"/>
              </a:rPr>
              <a:t>W3C, international SDO, standardize this mechanism where the Third party (verifier) can verify certification issued by Issuer to Holder. </a:t>
            </a:r>
          </a:p>
          <a:p>
            <a:r>
              <a:rPr lang="en-US" altLang="ja-JP" sz="600" dirty="0" smtClean="0">
                <a:latin typeface="+mn-ea"/>
              </a:rPr>
              <a:t>Japan adopted for vaccination certification.</a:t>
            </a:r>
            <a:r>
              <a:rPr lang="ja-JP" altLang="en-US" sz="600" dirty="0" smtClean="0">
                <a:latin typeface="+mn-ea"/>
              </a:rPr>
              <a:t>（</a:t>
            </a:r>
            <a:r>
              <a:rPr lang="en-US" altLang="ja-JP" sz="600" dirty="0">
                <a:latin typeface="+mn-ea"/>
              </a:rPr>
              <a:t>https://www.w3.org/TR/vc-data-model/ </a:t>
            </a:r>
            <a:r>
              <a:rPr lang="ja-JP" altLang="en-US" sz="600" dirty="0">
                <a:latin typeface="+mn-ea"/>
              </a:rPr>
              <a:t>）</a:t>
            </a:r>
          </a:p>
          <a:p>
            <a:pPr defTabSz="288000"/>
            <a:r>
              <a:rPr lang="en-US" altLang="ja-JP" sz="600" dirty="0">
                <a:latin typeface="+mn-ea"/>
              </a:rPr>
              <a:t>3</a:t>
            </a:r>
            <a:r>
              <a:rPr lang="ja-JP" altLang="en-US" sz="600" dirty="0">
                <a:latin typeface="+mn-ea"/>
              </a:rPr>
              <a:t>）</a:t>
            </a:r>
            <a:r>
              <a:rPr lang="en-US" altLang="ja-JP" sz="600" dirty="0">
                <a:latin typeface="+mn-ea"/>
              </a:rPr>
              <a:t>Decentralized Identifier</a:t>
            </a:r>
            <a:r>
              <a:rPr lang="ja-JP" altLang="en-US" sz="600" dirty="0">
                <a:latin typeface="+mn-ea"/>
              </a:rPr>
              <a:t>（</a:t>
            </a:r>
            <a:r>
              <a:rPr lang="en-US" altLang="ja-JP" sz="600" dirty="0">
                <a:latin typeface="+mn-ea"/>
              </a:rPr>
              <a:t>DID</a:t>
            </a:r>
            <a:r>
              <a:rPr lang="ja-JP" altLang="en-US" sz="600" dirty="0">
                <a:latin typeface="+mn-ea"/>
              </a:rPr>
              <a:t>）</a:t>
            </a:r>
            <a:r>
              <a:rPr lang="ja-JP" altLang="en-US" sz="600" dirty="0" smtClean="0">
                <a:latin typeface="+mn-ea"/>
              </a:rPr>
              <a:t>：</a:t>
            </a:r>
            <a:r>
              <a:rPr lang="en-US" altLang="ja-JP" sz="600" dirty="0" smtClean="0">
                <a:latin typeface="+mn-ea"/>
              </a:rPr>
              <a:t>Decentralized </a:t>
            </a:r>
            <a:r>
              <a:rPr lang="en-US" altLang="ja-JP" sz="600" dirty="0">
                <a:latin typeface="+mn-ea"/>
              </a:rPr>
              <a:t>Identifier standardized by W3C, international </a:t>
            </a:r>
            <a:r>
              <a:rPr lang="en-US" altLang="ja-JP" sz="600" dirty="0" smtClean="0">
                <a:latin typeface="+mn-ea"/>
              </a:rPr>
              <a:t>SDO</a:t>
            </a:r>
            <a:r>
              <a:rPr lang="ja-JP" altLang="en-US" sz="600" dirty="0" smtClean="0">
                <a:latin typeface="+mn-ea"/>
              </a:rPr>
              <a:t>（</a:t>
            </a:r>
            <a:r>
              <a:rPr lang="en-US" altLang="ja-JP" sz="600" dirty="0">
                <a:latin typeface="+mn-ea"/>
              </a:rPr>
              <a:t>https://www.w3.org/TR/did-core/ </a:t>
            </a:r>
            <a:r>
              <a:rPr lang="ja-JP" altLang="en-US" sz="600" dirty="0">
                <a:latin typeface="+mn-ea"/>
              </a:rPr>
              <a:t>） </a:t>
            </a:r>
            <a:endParaRPr lang="en-US" altLang="ja-JP" sz="600" dirty="0">
              <a:latin typeface="+mn-ea"/>
            </a:endParaRPr>
          </a:p>
          <a:p>
            <a:pPr defTabSz="288000"/>
            <a:r>
              <a:rPr kumimoji="1" lang="en-US" altLang="ja-JP" sz="600" dirty="0">
                <a:latin typeface="+mn-ea"/>
              </a:rPr>
              <a:t>4</a:t>
            </a:r>
            <a:r>
              <a:rPr kumimoji="1" lang="ja-JP" altLang="en-US" sz="600" dirty="0">
                <a:latin typeface="+mn-ea"/>
              </a:rPr>
              <a:t>）</a:t>
            </a:r>
            <a:r>
              <a:rPr lang="en-US" altLang="ja-JP" sz="600" dirty="0">
                <a:latin typeface="+mn-ea"/>
              </a:rPr>
              <a:t>Decentralized Web Node</a:t>
            </a:r>
            <a:r>
              <a:rPr lang="ja-JP" altLang="en-US" sz="600" dirty="0">
                <a:latin typeface="+mn-ea"/>
              </a:rPr>
              <a:t>（</a:t>
            </a:r>
            <a:r>
              <a:rPr lang="en-US" altLang="ja-JP" sz="600" dirty="0">
                <a:latin typeface="+mn-ea"/>
              </a:rPr>
              <a:t>DWN</a:t>
            </a:r>
            <a:r>
              <a:rPr lang="ja-JP" altLang="en-US" sz="600" dirty="0">
                <a:latin typeface="+mn-ea"/>
              </a:rPr>
              <a:t>）</a:t>
            </a:r>
            <a:r>
              <a:rPr lang="ja-JP" altLang="en-US" sz="600" dirty="0" smtClean="0">
                <a:latin typeface="+mn-ea"/>
              </a:rPr>
              <a:t>：</a:t>
            </a:r>
            <a:r>
              <a:rPr lang="en-US" altLang="ja-JP" sz="600" dirty="0" smtClean="0">
                <a:latin typeface="+mn-ea"/>
              </a:rPr>
              <a:t>Technology </a:t>
            </a:r>
            <a:r>
              <a:rPr lang="en-US" altLang="ja-JP" sz="600" dirty="0">
                <a:latin typeface="+mn-ea"/>
              </a:rPr>
              <a:t>standard on </a:t>
            </a:r>
            <a:r>
              <a:rPr lang="en-US" altLang="ja-JP" sz="600" dirty="0" smtClean="0">
                <a:latin typeface="+mn-ea"/>
              </a:rPr>
              <a:t>data </a:t>
            </a:r>
            <a:r>
              <a:rPr lang="en-US" altLang="ja-JP" sz="600" dirty="0">
                <a:latin typeface="+mn-ea"/>
              </a:rPr>
              <a:t>store that does not depend on a specific </a:t>
            </a:r>
            <a:r>
              <a:rPr lang="en-US" altLang="ja-JP" sz="600" dirty="0" smtClean="0">
                <a:latin typeface="+mn-ea"/>
              </a:rPr>
              <a:t>administrator by DIF, international SDO</a:t>
            </a:r>
            <a:r>
              <a:rPr lang="ja-JP" altLang="en-US" sz="600" dirty="0" smtClean="0">
                <a:latin typeface="+mn-ea"/>
              </a:rPr>
              <a:t>（</a:t>
            </a:r>
            <a:r>
              <a:rPr lang="en-US" altLang="ja-JP" sz="600" dirty="0">
                <a:latin typeface="+mn-ea"/>
              </a:rPr>
              <a:t>https://identity.foundation/decentralized-web-node/spec/</a:t>
            </a:r>
            <a:r>
              <a:rPr lang="ja-JP" altLang="en-US" sz="600" dirty="0">
                <a:latin typeface="+mn-ea"/>
              </a:rPr>
              <a:t>）</a:t>
            </a:r>
            <a:endParaRPr kumimoji="1" lang="ja-JP" altLang="en-US" sz="600" dirty="0">
              <a:latin typeface="+mn-ea"/>
            </a:endParaRPr>
          </a:p>
        </p:txBody>
      </p:sp>
    </p:spTree>
    <p:extLst>
      <p:ext uri="{BB962C8B-B14F-4D97-AF65-F5344CB8AC3E}">
        <p14:creationId xmlns:p14="http://schemas.microsoft.com/office/powerpoint/2010/main" val="22250962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fac6585-e5db-49c2-84eb-07048ac402b0" xsi:nil="true"/>
    <lcf76f155ced4ddcb4097134ff3c332f xmlns="c83f1b00-8bb0-4983-a72c-3c7d557c8ed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CE8F6B1-48DE-4A6D-B7FB-B27CCFB1F4ED}">
  <ds:schemaRefs>
    <ds:schemaRef ds:uri="http://schemas.microsoft.com/sharepoint/v3/contenttype/forms"/>
  </ds:schemaRefs>
</ds:datastoreItem>
</file>

<file path=customXml/itemProps2.xml><?xml version="1.0" encoding="utf-8"?>
<ds:datastoreItem xmlns:ds="http://schemas.openxmlformats.org/officeDocument/2006/customXml" ds:itemID="{2F8DCB47-B816-4F0C-8351-BA8C1F4180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f1b00-8bb0-4983-a72c-3c7d557c8ed9"/>
    <ds:schemaRef ds:uri="5fac6585-e5db-49c2-84eb-07048ac40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4CB9ED-066D-4578-99BE-26795CE2C6F1}">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66c35b6-2d61-43c4-8bf9-d41cf977da54"/>
    <ds:schemaRef ds:uri="http://purl.org/dc/elements/1.1/"/>
    <ds:schemaRef ds:uri="fbfe7029-41e5-4b04-b94c-ac73920166e4"/>
    <ds:schemaRef ds:uri="http://www.w3.org/XML/1998/namespace"/>
    <ds:schemaRef ds:uri="http://purl.org/dc/dcmitype/"/>
    <ds:schemaRef ds:uri="90194858-377b-47ae-9a55-43d71c0f91a2"/>
    <ds:schemaRef ds:uri="89156189-c85b-4d61-9956-43cafdc2a27f"/>
    <ds:schemaRef ds:uri="5fac6585-e5db-49c2-84eb-07048ac402b0"/>
    <ds:schemaRef ds:uri="c83f1b00-8bb0-4983-a72c-3c7d557c8ed9"/>
  </ds:schemaRefs>
</ds:datastoreItem>
</file>

<file path=docProps/app.xml><?xml version="1.0" encoding="utf-8"?>
<Properties xmlns="http://schemas.openxmlformats.org/officeDocument/2006/extended-properties" xmlns:vt="http://schemas.openxmlformats.org/officeDocument/2006/docPropsVTypes">
  <TotalTime>0</TotalTime>
  <Words>719</Words>
  <Application>Microsoft Office PowerPoint</Application>
  <PresentationFormat>A4 210 x 297 mm</PresentationFormat>
  <Paragraphs>42</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6</vt:i4>
      </vt:variant>
      <vt:variant>
        <vt:lpstr>スライド タイトル</vt:lpstr>
      </vt:variant>
      <vt:variant>
        <vt:i4>2</vt:i4>
      </vt:variant>
    </vt:vector>
  </HeadingPairs>
  <TitlesOfParts>
    <vt:vector size="15" baseType="lpstr">
      <vt:lpstr>HGPGothicE</vt:lpstr>
      <vt:lpstr>HGP創英角ｺﾞｼｯｸUB</vt:lpstr>
      <vt:lpstr>Meiryo UI</vt:lpstr>
      <vt:lpstr>メイリオ</vt:lpstr>
      <vt:lpstr>游ゴシック</vt:lpstr>
      <vt:lpstr>Arial</vt:lpstr>
      <vt:lpstr>Wingdings</vt:lpstr>
      <vt:lpstr>Office テーマ</vt:lpstr>
      <vt:lpstr>目次</vt:lpstr>
      <vt:lpstr>中扉</vt:lpstr>
      <vt:lpstr>コンテンツ_Light</vt:lpstr>
      <vt:lpstr>コンテンツ_Dark</vt:lpstr>
      <vt:lpstr>裏表紙</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令和3年度補正予算Trusted Web共同開発支援事業費 「Trusted Webの実現に向けたユースケース実証事業」 </dc:title>
  <dc:creator/>
  <cp:lastModifiedBy/>
  <cp:revision>22</cp:revision>
  <dcterms:modified xsi:type="dcterms:W3CDTF">2023-05-30T05:20:23Z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ies>
</file>